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95" r:id="rId10"/>
    <p:sldId id="264" r:id="rId11"/>
    <p:sldId id="297" r:id="rId12"/>
    <p:sldId id="298" r:id="rId13"/>
    <p:sldId id="300" r:id="rId14"/>
    <p:sldId id="299" r:id="rId15"/>
    <p:sldId id="323" r:id="rId16"/>
    <p:sldId id="301" r:id="rId17"/>
    <p:sldId id="303" r:id="rId18"/>
    <p:sldId id="304" r:id="rId19"/>
    <p:sldId id="305" r:id="rId20"/>
    <p:sldId id="306" r:id="rId21"/>
    <p:sldId id="307" r:id="rId22"/>
    <p:sldId id="311" r:id="rId23"/>
    <p:sldId id="309" r:id="rId24"/>
    <p:sldId id="308" r:id="rId25"/>
    <p:sldId id="312" r:id="rId26"/>
    <p:sldId id="313" r:id="rId27"/>
    <p:sldId id="314" r:id="rId28"/>
    <p:sldId id="315" r:id="rId29"/>
    <p:sldId id="316" r:id="rId30"/>
    <p:sldId id="317" r:id="rId31"/>
    <p:sldId id="318" r:id="rId32"/>
    <p:sldId id="319" r:id="rId33"/>
    <p:sldId id="320" r:id="rId34"/>
    <p:sldId id="321" r:id="rId35"/>
    <p:sldId id="322" r:id="rId36"/>
    <p:sldId id="324" r:id="rId37"/>
    <p:sldId id="325" r:id="rId38"/>
    <p:sldId id="326" r:id="rId39"/>
    <p:sldId id="271" r:id="rId40"/>
    <p:sldId id="327" r:id="rId41"/>
    <p:sldId id="310" r:id="rId42"/>
  </p:sldIdLst>
  <p:sldSz cx="18288000" cy="10287000"/>
  <p:notesSz cx="6858000" cy="9144000"/>
  <p:embeddedFontLst>
    <p:embeddedFont>
      <p:font typeface="Cambria Math" panose="02040503050406030204" pitchFamily="18" charset="0"/>
      <p:regular r:id="rId44"/>
    </p:embeddedFont>
    <p:embeddedFont>
      <p:font typeface="Public Sans" pitchFamily="2" charset="77"/>
      <p:regular r:id="rId45"/>
    </p:embeddedFont>
    <p:embeddedFont>
      <p:font typeface="Public Sans Bold" pitchFamily="2" charset="77"/>
      <p:regular r:id="rId46"/>
    </p:embeddedFont>
    <p:embeddedFont>
      <p:font typeface="Public Sans Medium" pitchFamily="2" charset="77"/>
      <p:regular r:id="rId47"/>
    </p:embeddedFont>
    <p:embeddedFont>
      <p:font typeface="Public Sans Medium Italics" pitchFamily="2" charset="77"/>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autoAdjust="0"/>
    <p:restoredTop sz="94589" autoAdjust="0"/>
  </p:normalViewPr>
  <p:slideViewPr>
    <p:cSldViewPr>
      <p:cViewPr varScale="1">
        <p:scale>
          <a:sx n="80" d="100"/>
          <a:sy n="80" d="100"/>
        </p:scale>
        <p:origin x="59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3F085-C402-4D42-A9D5-A0F6C5B75EAF}" type="datetimeFigureOut">
              <a:rPr lang="en-US" smtClean="0"/>
              <a:t>6/23/24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D1F12-E5B2-C345-A05A-03A213E82A81}" type="slidenum">
              <a:rPr lang="en-US" smtClean="0"/>
              <a:t>‹#›</a:t>
            </a:fld>
            <a:endParaRPr lang="en-US"/>
          </a:p>
        </p:txBody>
      </p:sp>
    </p:spTree>
    <p:extLst>
      <p:ext uri="{BB962C8B-B14F-4D97-AF65-F5344CB8AC3E}">
        <p14:creationId xmlns:p14="http://schemas.microsoft.com/office/powerpoint/2010/main" val="292104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D1F12-E5B2-C345-A05A-03A213E82A81}" type="slidenum">
              <a:rPr lang="en-US" smtClean="0"/>
              <a:t>26</a:t>
            </a:fld>
            <a:endParaRPr lang="en-US"/>
          </a:p>
        </p:txBody>
      </p:sp>
    </p:spTree>
    <p:extLst>
      <p:ext uri="{BB962C8B-B14F-4D97-AF65-F5344CB8AC3E}">
        <p14:creationId xmlns:p14="http://schemas.microsoft.com/office/powerpoint/2010/main" val="200111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D1F12-E5B2-C345-A05A-03A213E82A81}" type="slidenum">
              <a:rPr lang="en-US" smtClean="0"/>
              <a:t>39</a:t>
            </a:fld>
            <a:endParaRPr lang="en-US"/>
          </a:p>
        </p:txBody>
      </p:sp>
    </p:spTree>
    <p:extLst>
      <p:ext uri="{BB962C8B-B14F-4D97-AF65-F5344CB8AC3E}">
        <p14:creationId xmlns:p14="http://schemas.microsoft.com/office/powerpoint/2010/main" val="188307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tif"/></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TextBox 2"/>
          <p:cNvSpPr txBox="1"/>
          <p:nvPr/>
        </p:nvSpPr>
        <p:spPr>
          <a:xfrm>
            <a:off x="2934050" y="1335584"/>
            <a:ext cx="12668959" cy="2440654"/>
          </a:xfrm>
          <a:prstGeom prst="rect">
            <a:avLst/>
          </a:prstGeom>
        </p:spPr>
        <p:txBody>
          <a:bodyPr lIns="0" tIns="0" rIns="0" bIns="0" rtlCol="0" anchor="t">
            <a:spAutoFit/>
          </a:bodyPr>
          <a:lstStyle/>
          <a:p>
            <a:pPr algn="ctr">
              <a:lnSpc>
                <a:spcPts val="9535"/>
              </a:lnSpc>
            </a:pPr>
            <a:r>
              <a:rPr lang="en-US" sz="7946" spc="-158" dirty="0">
                <a:solidFill>
                  <a:srgbClr val="FFFFFF"/>
                </a:solidFill>
                <a:latin typeface="Public Sans Bold"/>
              </a:rPr>
              <a:t>Unveiling the Progenitors of Gamma-ray Bursts</a:t>
            </a:r>
          </a:p>
        </p:txBody>
      </p:sp>
      <p:sp>
        <p:nvSpPr>
          <p:cNvPr id="3" name="Freeform 3"/>
          <p:cNvSpPr/>
          <p:nvPr/>
        </p:nvSpPr>
        <p:spPr>
          <a:xfrm>
            <a:off x="2414340" y="9258300"/>
            <a:ext cx="13708378" cy="708266"/>
          </a:xfrm>
          <a:custGeom>
            <a:avLst/>
            <a:gdLst/>
            <a:ahLst/>
            <a:cxnLst/>
            <a:rect l="l" t="t" r="r" b="b"/>
            <a:pathLst>
              <a:path w="13708378" h="708266">
                <a:moveTo>
                  <a:pt x="0" y="0"/>
                </a:moveTo>
                <a:lnTo>
                  <a:pt x="13708378" y="0"/>
                </a:lnTo>
                <a:lnTo>
                  <a:pt x="13708378" y="708266"/>
                </a:lnTo>
                <a:lnTo>
                  <a:pt x="0" y="70826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105358" y="5958164"/>
            <a:ext cx="11251416" cy="1989456"/>
          </a:xfrm>
          <a:prstGeom prst="rect">
            <a:avLst/>
          </a:prstGeom>
        </p:spPr>
        <p:txBody>
          <a:bodyPr lIns="0" tIns="0" rIns="0" bIns="0" rtlCol="0" anchor="t">
            <a:spAutoFit/>
          </a:bodyPr>
          <a:lstStyle/>
          <a:p>
            <a:pPr algn="ctr">
              <a:lnSpc>
                <a:spcPts val="5319"/>
              </a:lnSpc>
            </a:pPr>
            <a:r>
              <a:rPr lang="en-US" sz="3799" spc="379">
                <a:solidFill>
                  <a:srgbClr val="FFFFFF"/>
                </a:solidFill>
                <a:latin typeface="Public Sans"/>
              </a:rPr>
              <a:t>Binbin Zhang</a:t>
            </a:r>
          </a:p>
          <a:p>
            <a:pPr algn="ctr">
              <a:lnSpc>
                <a:spcPts val="5319"/>
              </a:lnSpc>
            </a:pPr>
            <a:endParaRPr lang="en-US" sz="3799" spc="379">
              <a:solidFill>
                <a:srgbClr val="FFFFFF"/>
              </a:solidFill>
              <a:latin typeface="Public Sans"/>
            </a:endParaRPr>
          </a:p>
          <a:p>
            <a:pPr algn="ctr">
              <a:lnSpc>
                <a:spcPts val="5319"/>
              </a:lnSpc>
              <a:spcBef>
                <a:spcPct val="0"/>
              </a:spcBef>
            </a:pPr>
            <a:r>
              <a:rPr lang="en-US" sz="3799" spc="379">
                <a:solidFill>
                  <a:srgbClr val="FFFFFF"/>
                </a:solidFill>
                <a:latin typeface="Public Sans"/>
              </a:rPr>
              <a:t>Nanjing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60992636"/>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690137932"/>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2795389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614515208"/>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core-collapse supernova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a:solidFill>
                            <a:srgbClr val="FFFFFF"/>
                          </a:solidFill>
                          <a:latin typeface="Public Sans"/>
                        </a:rPr>
                        <a:t>r-process </a:t>
                      </a:r>
                      <a:endParaRPr lang="en-US" sz="1100"/>
                    </a:p>
                    <a:p>
                      <a:pPr algn="ctr">
                        <a:lnSpc>
                          <a:spcPts val="3919"/>
                        </a:lnSpc>
                      </a:pPr>
                      <a:r>
                        <a:rPr lang="en-US" sz="2799">
                          <a:solidFill>
                            <a:srgbClr val="FFFFFF"/>
                          </a:solidFill>
                          <a:latin typeface="Public Sans"/>
                        </a:rPr>
                        <a:t>kilonova</a:t>
                      </a: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58909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021359010"/>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core-collapse supernova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Public Sans"/>
                        </a:rPr>
                        <a:t>N/A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a:solidFill>
                            <a:srgbClr val="FFFFFF"/>
                          </a:solidFill>
                          <a:latin typeface="Public Sans"/>
                        </a:rPr>
                        <a:t>r-process </a:t>
                      </a:r>
                      <a:endParaRPr lang="en-US" sz="1100"/>
                    </a:p>
                    <a:p>
                      <a:pPr algn="ctr">
                        <a:lnSpc>
                          <a:spcPts val="3919"/>
                        </a:lnSpc>
                      </a:pPr>
                      <a:r>
                        <a:rPr lang="en-US" sz="2799">
                          <a:solidFill>
                            <a:srgbClr val="FFFFFF"/>
                          </a:solidFill>
                          <a:latin typeface="Public Sans"/>
                        </a:rPr>
                        <a:t>kilonova</a:t>
                      </a: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a:solidFill>
                            <a:srgbClr val="FFFFFF"/>
                          </a:solidFill>
                          <a:latin typeface="Public Sans"/>
                        </a:rPr>
                        <a:t>LIGO 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356359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429111728"/>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core-collapse supernova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Public Sans"/>
                        </a:rPr>
                        <a:t>N/A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FFFFFF"/>
                          </a:solidFill>
                          <a:latin typeface="Public Sans"/>
                        </a:rPr>
                        <a:t>younger, SFR high, small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a:solidFill>
                            <a:srgbClr val="FFFFFF"/>
                          </a:solidFill>
                          <a:latin typeface="Public Sans"/>
                        </a:rPr>
                        <a:t>r-process </a:t>
                      </a:r>
                      <a:endParaRPr lang="en-US" sz="1100"/>
                    </a:p>
                    <a:p>
                      <a:pPr algn="ctr">
                        <a:lnSpc>
                          <a:spcPts val="3919"/>
                        </a:lnSpc>
                      </a:pPr>
                      <a:r>
                        <a:rPr lang="en-US" sz="2799">
                          <a:solidFill>
                            <a:srgbClr val="FFFFFF"/>
                          </a:solidFill>
                          <a:latin typeface="Public Sans"/>
                        </a:rPr>
                        <a:t>kilonova</a:t>
                      </a: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a:solidFill>
                            <a:srgbClr val="FFFFFF"/>
                          </a:solidFill>
                          <a:latin typeface="Public Sans"/>
                        </a:rPr>
                        <a:t>LIGO 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FFFFFF"/>
                          </a:solidFill>
                          <a:latin typeface="Public Sans"/>
                        </a:rPr>
                        <a:t>older, SFR low, large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198430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core-collapse supernova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Public Sans"/>
                        </a:rPr>
                        <a:t>N/A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dirty="0">
                          <a:solidFill>
                            <a:srgbClr val="FFFFFF"/>
                          </a:solidFill>
                          <a:latin typeface="Public Sans"/>
                        </a:rPr>
                        <a:t>younger, SFR high, small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collapsar-type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r-process </a:t>
                      </a:r>
                      <a:endParaRPr lang="en-US" sz="1100" dirty="0"/>
                    </a:p>
                    <a:p>
                      <a:pPr algn="ctr">
                        <a:lnSpc>
                          <a:spcPts val="3919"/>
                        </a:lnSpc>
                      </a:pPr>
                      <a:r>
                        <a:rPr lang="en-US" sz="2799" dirty="0" err="1">
                          <a:solidFill>
                            <a:srgbClr val="FFFFFF"/>
                          </a:solidFill>
                          <a:latin typeface="Public Sans"/>
                        </a:rPr>
                        <a:t>kilonova</a:t>
                      </a: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a:solidFill>
                            <a:srgbClr val="FFFFFF"/>
                          </a:solidFill>
                          <a:latin typeface="Public Sans"/>
                        </a:rPr>
                        <a:t>LIGO 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FFFFFF"/>
                          </a:solidFill>
                          <a:latin typeface="Public Sans"/>
                        </a:rPr>
                        <a:t>older, SFR low, large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merger-type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57832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599129553"/>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FF0000"/>
                          </a:highlight>
                          <a:latin typeface="Public Sans"/>
                        </a:rPr>
                        <a:t>core-collapse supernova</a:t>
                      </a:r>
                      <a:endParaRPr lang="en-US" sz="1100" dirty="0">
                        <a:highlight>
                          <a:srgbClr val="FF0000"/>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Public Sans"/>
                        </a:rPr>
                        <a:t>N/A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dirty="0">
                          <a:solidFill>
                            <a:srgbClr val="FFFFFF"/>
                          </a:solidFill>
                          <a:latin typeface="Public Sans"/>
                        </a:rPr>
                        <a:t>younger, SFR high, small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collapsar-type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004AAD"/>
                          </a:highlight>
                          <a:latin typeface="Public Sans"/>
                        </a:rPr>
                        <a:t>r-process </a:t>
                      </a:r>
                      <a:endParaRPr lang="en-US" sz="1100" dirty="0">
                        <a:highlight>
                          <a:srgbClr val="004AAD"/>
                        </a:highlight>
                      </a:endParaRPr>
                    </a:p>
                    <a:p>
                      <a:pPr algn="ctr">
                        <a:lnSpc>
                          <a:spcPts val="3919"/>
                        </a:lnSpc>
                      </a:pPr>
                      <a:r>
                        <a:rPr lang="en-US" sz="2799" dirty="0" err="1">
                          <a:solidFill>
                            <a:srgbClr val="FFFFFF"/>
                          </a:solidFill>
                          <a:highlight>
                            <a:srgbClr val="004AAD"/>
                          </a:highlight>
                          <a:latin typeface="Public Sans"/>
                        </a:rPr>
                        <a:t>kilonova</a:t>
                      </a:r>
                      <a:endParaRPr lang="en-US" sz="2799" dirty="0">
                        <a:solidFill>
                          <a:srgbClr val="FFFFFF"/>
                        </a:solidFill>
                        <a:highlight>
                          <a:srgbClr val="004AAD"/>
                        </a:highlight>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dirty="0">
                          <a:solidFill>
                            <a:srgbClr val="FFFFFF"/>
                          </a:solidFill>
                          <a:highlight>
                            <a:srgbClr val="004AAD"/>
                          </a:highlight>
                          <a:latin typeface="Public Sans"/>
                        </a:rPr>
                        <a:t>LIGO GW</a:t>
                      </a:r>
                      <a:endParaRPr lang="en-US" sz="1100" dirty="0">
                        <a:highlight>
                          <a:srgbClr val="004AAD"/>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dirty="0">
                          <a:solidFill>
                            <a:srgbClr val="FFFFFF"/>
                          </a:solidFill>
                          <a:latin typeface="Public Sans"/>
                        </a:rPr>
                        <a:t>older, SFR low, large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merger-type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3192092"/>
          </a:xfrm>
          <a:prstGeom prst="rect">
            <a:avLst/>
          </a:prstGeom>
        </p:spPr>
        <p:txBody>
          <a:bodyPr lIns="0" tIns="0" rIns="0" bIns="0" rtlCol="0" anchor="t">
            <a:spAutoFit/>
          </a:bodyPr>
          <a:lstStyle/>
          <a:p>
            <a:pPr>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b="1" i="1" dirty="0">
                <a:solidFill>
                  <a:srgbClr val="FFFFFF"/>
                </a:solidFill>
                <a:latin typeface="Public Sans Medium"/>
              </a:rPr>
              <a:t>Smoking Guns</a:t>
            </a:r>
            <a:endParaRPr lang="en-US" sz="6600" i="1" dirty="0"/>
          </a:p>
          <a:p>
            <a:pPr algn="l">
              <a:lnSpc>
                <a:spcPts val="8520"/>
              </a:lnSpc>
            </a:pPr>
            <a:endParaRPr lang="en-US" sz="6600" b="1" dirty="0">
              <a:solidFill>
                <a:srgbClr val="FFFFFF"/>
              </a:solidFill>
              <a:latin typeface="Public Sans Medium"/>
            </a:endParaRP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104955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512182917"/>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endParaRPr lang="en-US" sz="33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endParaRPr lang="en-US" sz="26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FF0000"/>
                          </a:highlight>
                          <a:latin typeface="Public Sans"/>
                        </a:rPr>
                        <a:t>core-collapse supernova</a:t>
                      </a:r>
                      <a:endParaRPr lang="en-US" sz="1100" dirty="0">
                        <a:highlight>
                          <a:srgbClr val="FF0000"/>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endParaRPr lang="en-US" sz="32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endParaRPr lang="en-US" sz="29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004AAD"/>
                          </a:highlight>
                          <a:latin typeface="Public Sans"/>
                        </a:rPr>
                        <a:t>r-process </a:t>
                      </a:r>
                      <a:endParaRPr lang="en-US" sz="1100" dirty="0">
                        <a:highlight>
                          <a:srgbClr val="004AAD"/>
                        </a:highlight>
                      </a:endParaRPr>
                    </a:p>
                    <a:p>
                      <a:pPr algn="ctr">
                        <a:lnSpc>
                          <a:spcPts val="3919"/>
                        </a:lnSpc>
                      </a:pPr>
                      <a:r>
                        <a:rPr lang="en-US" sz="2799" dirty="0" err="1">
                          <a:solidFill>
                            <a:srgbClr val="FFFFFF"/>
                          </a:solidFill>
                          <a:highlight>
                            <a:srgbClr val="004AAD"/>
                          </a:highlight>
                          <a:latin typeface="Public Sans"/>
                        </a:rPr>
                        <a:t>kilonova</a:t>
                      </a:r>
                      <a:endParaRPr lang="en-US" sz="2799" dirty="0">
                        <a:solidFill>
                          <a:srgbClr val="FFFFFF"/>
                        </a:solidFill>
                        <a:highlight>
                          <a:srgbClr val="004AAD"/>
                        </a:highlight>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dirty="0">
                          <a:solidFill>
                            <a:srgbClr val="FFFFFF"/>
                          </a:solidFill>
                          <a:highlight>
                            <a:srgbClr val="004AAD"/>
                          </a:highlight>
                          <a:latin typeface="Public Sans"/>
                        </a:rPr>
                        <a:t>LIGO GW</a:t>
                      </a:r>
                      <a:endParaRPr lang="en-US" sz="1100" dirty="0">
                        <a:highlight>
                          <a:srgbClr val="004AAD"/>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17" name="TextBox 11">
            <a:extLst>
              <a:ext uri="{FF2B5EF4-FFF2-40B4-BE49-F238E27FC236}">
                <a16:creationId xmlns:a16="http://schemas.microsoft.com/office/drawing/2014/main" id="{02963104-383C-04C3-998F-234E7A510E15}"/>
              </a:ext>
            </a:extLst>
          </p:cNvPr>
          <p:cNvSpPr txBox="1"/>
          <p:nvPr/>
        </p:nvSpPr>
        <p:spPr>
          <a:xfrm>
            <a:off x="124529" y="275799"/>
            <a:ext cx="18463675" cy="3192092"/>
          </a:xfrm>
          <a:prstGeom prst="rect">
            <a:avLst/>
          </a:prstGeom>
        </p:spPr>
        <p:txBody>
          <a:bodyPr lIns="0" tIns="0" rIns="0" bIns="0" rtlCol="0" anchor="t">
            <a:spAutoFit/>
          </a:bodyPr>
          <a:lstStyle/>
          <a:p>
            <a:pPr>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b="1" i="1" dirty="0">
                <a:solidFill>
                  <a:srgbClr val="FFFFFF"/>
                </a:solidFill>
                <a:latin typeface="Public Sans Medium"/>
              </a:rPr>
              <a:t>Smoking Guns</a:t>
            </a:r>
            <a:endParaRPr lang="en-US" sz="6600" i="1" dirty="0"/>
          </a:p>
          <a:p>
            <a:pPr algn="l">
              <a:lnSpc>
                <a:spcPts val="8520"/>
              </a:lnSpc>
            </a:pPr>
            <a:endParaRPr lang="en-US" sz="6600" b="1" dirty="0">
              <a:solidFill>
                <a:srgbClr val="FFFFFF"/>
              </a:solidFill>
              <a:latin typeface="Public Sans Medium"/>
            </a:endParaRPr>
          </a:p>
        </p:txBody>
      </p:sp>
    </p:spTree>
    <p:extLst>
      <p:ext uri="{BB962C8B-B14F-4D97-AF65-F5344CB8AC3E}">
        <p14:creationId xmlns:p14="http://schemas.microsoft.com/office/powerpoint/2010/main" val="8062357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37909279"/>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strike="sngStrike" dirty="0">
                          <a:solidFill>
                            <a:srgbClr val="FFFFFF"/>
                          </a:solidFill>
                          <a:latin typeface="Public Sans"/>
                        </a:rPr>
                        <a:t>usually</a:t>
                      </a:r>
                    </a:p>
                    <a:p>
                      <a:pPr algn="ctr">
                        <a:lnSpc>
                          <a:spcPts val="4759"/>
                        </a:lnSpc>
                        <a:defRPr/>
                      </a:pPr>
                      <a:r>
                        <a:rPr lang="en-US" sz="3399" strike="sngStrike" dirty="0">
                          <a:solidFill>
                            <a:srgbClr val="FFFFFF"/>
                          </a:solidFill>
                          <a:latin typeface="Public Sans"/>
                        </a:rPr>
                        <a:t>Long</a:t>
                      </a:r>
                      <a:br>
                        <a:rPr lang="en-US" sz="3399" strike="sngStrike" dirty="0">
                          <a:solidFill>
                            <a:srgbClr val="FFFFFF"/>
                          </a:solidFill>
                          <a:latin typeface="Public Sans"/>
                        </a:rPr>
                      </a:br>
                      <a:r>
                        <a:rPr lang="en-US" sz="3399" strike="noStrike" dirty="0">
                          <a:solidFill>
                            <a:srgbClr val="FFFF00"/>
                          </a:solidFill>
                          <a:latin typeface="Public Sans"/>
                        </a:rPr>
                        <a:t>short</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endParaRPr lang="en-US" sz="26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FF0000"/>
                          </a:highlight>
                          <a:latin typeface="Public Sans"/>
                        </a:rPr>
                        <a:t>core-collapse supernova</a:t>
                      </a:r>
                      <a:endParaRPr lang="en-US" sz="1100" dirty="0">
                        <a:highlight>
                          <a:srgbClr val="FF0000"/>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endParaRPr lang="en-US" sz="3299" strike="sngStrike"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endParaRPr lang="en-US" sz="29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004AAD"/>
                          </a:highlight>
                          <a:latin typeface="Public Sans"/>
                        </a:rPr>
                        <a:t>r-process </a:t>
                      </a:r>
                      <a:endParaRPr lang="en-US" sz="1100" dirty="0">
                        <a:highlight>
                          <a:srgbClr val="004AAD"/>
                        </a:highlight>
                      </a:endParaRPr>
                    </a:p>
                    <a:p>
                      <a:pPr algn="ctr">
                        <a:lnSpc>
                          <a:spcPts val="3919"/>
                        </a:lnSpc>
                      </a:pPr>
                      <a:r>
                        <a:rPr lang="en-US" sz="2799" dirty="0" err="1">
                          <a:solidFill>
                            <a:srgbClr val="FFFFFF"/>
                          </a:solidFill>
                          <a:highlight>
                            <a:srgbClr val="004AAD"/>
                          </a:highlight>
                          <a:latin typeface="Public Sans"/>
                        </a:rPr>
                        <a:t>kilonova</a:t>
                      </a:r>
                      <a:endParaRPr lang="en-US" sz="2799" dirty="0">
                        <a:solidFill>
                          <a:srgbClr val="FFFFFF"/>
                        </a:solidFill>
                        <a:highlight>
                          <a:srgbClr val="004AAD"/>
                        </a:highlight>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dirty="0">
                          <a:solidFill>
                            <a:srgbClr val="FFFFFF"/>
                          </a:solidFill>
                          <a:highlight>
                            <a:srgbClr val="004AAD"/>
                          </a:highlight>
                          <a:latin typeface="Public Sans"/>
                        </a:rPr>
                        <a:t>LIGO GW</a:t>
                      </a:r>
                      <a:endParaRPr lang="en-US" sz="1100" dirty="0">
                        <a:highlight>
                          <a:srgbClr val="004AAD"/>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3192092"/>
          </a:xfrm>
          <a:prstGeom prst="rect">
            <a:avLst/>
          </a:prstGeom>
        </p:spPr>
        <p:txBody>
          <a:bodyPr lIns="0" tIns="0" rIns="0" bIns="0" rtlCol="0" anchor="t">
            <a:spAutoFit/>
          </a:bodyPr>
          <a:lstStyle/>
          <a:p>
            <a:pPr>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b="1" i="1" dirty="0">
                <a:solidFill>
                  <a:srgbClr val="FFFFFF"/>
                </a:solidFill>
                <a:latin typeface="Public Sans Medium"/>
              </a:rPr>
              <a:t>Smoking Guns with </a:t>
            </a:r>
            <a:r>
              <a:rPr lang="en-US" sz="6600" b="1" i="1" dirty="0">
                <a:solidFill>
                  <a:srgbClr val="FFFF00"/>
                </a:solidFill>
                <a:latin typeface="Public Sans Medium"/>
              </a:rPr>
              <a:t>trouble makers</a:t>
            </a:r>
            <a:endParaRPr lang="en-US" sz="6600" i="1" dirty="0">
              <a:solidFill>
                <a:srgbClr val="FFFF00"/>
              </a:solidFill>
            </a:endParaRPr>
          </a:p>
          <a:p>
            <a:pPr algn="l">
              <a:lnSpc>
                <a:spcPts val="8520"/>
              </a:lnSpc>
            </a:pPr>
            <a:endParaRPr lang="en-US" sz="6600" b="1" dirty="0">
              <a:solidFill>
                <a:srgbClr val="FFFFFF"/>
              </a:solidFill>
              <a:latin typeface="Public Sans Medium"/>
            </a:endParaRPr>
          </a:p>
        </p:txBody>
      </p:sp>
    </p:spTree>
    <p:extLst>
      <p:ext uri="{BB962C8B-B14F-4D97-AF65-F5344CB8AC3E}">
        <p14:creationId xmlns:p14="http://schemas.microsoft.com/office/powerpoint/2010/main" val="5678982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A </a:t>
            </a:r>
            <a:r>
              <a:rPr lang="en-US" sz="6600" b="1" i="1" dirty="0">
                <a:solidFill>
                  <a:srgbClr val="FFFF00"/>
                </a:solidFill>
                <a:latin typeface="Public Sans Medium"/>
              </a:rPr>
              <a:t>1-s </a:t>
            </a:r>
            <a:r>
              <a:rPr lang="en-US" sz="6600" b="1" i="1" dirty="0">
                <a:solidFill>
                  <a:schemeClr val="bg1"/>
                </a:solidFill>
                <a:latin typeface="Public Sans Medium"/>
              </a:rPr>
              <a:t>GRB  from  </a:t>
            </a:r>
            <a:r>
              <a:rPr lang="en-US" sz="6600" dirty="0">
                <a:solidFill>
                  <a:srgbClr val="FFFFFF"/>
                </a:solidFill>
                <a:highlight>
                  <a:srgbClr val="FF0000"/>
                </a:highlight>
                <a:latin typeface="Public Sans"/>
              </a:rPr>
              <a:t>core-collapse</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609600" y="2209800"/>
            <a:ext cx="9448800" cy="5867400"/>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0210800" y="2209800"/>
            <a:ext cx="7290171" cy="5850377"/>
          </a:xfrm>
          <a:prstGeom prst="rect">
            <a:avLst/>
          </a:prstGeom>
          <a:effectLst>
            <a:outerShdw blurRad="52478" dir="5400000" algn="ctr" rotWithShape="0">
              <a:srgbClr val="000000">
                <a:alpha val="43137"/>
              </a:srgbClr>
            </a:outerShdw>
          </a:effectLst>
        </p:spPr>
      </p:pic>
      <p:sp>
        <p:nvSpPr>
          <p:cNvPr id="30" name="TextBox 29">
            <a:extLst>
              <a:ext uri="{FF2B5EF4-FFF2-40B4-BE49-F238E27FC236}">
                <a16:creationId xmlns:a16="http://schemas.microsoft.com/office/drawing/2014/main" id="{F2B65B49-1FA9-E937-3647-332B760DEF92}"/>
              </a:ext>
            </a:extLst>
          </p:cNvPr>
          <p:cNvSpPr txBox="1"/>
          <p:nvPr/>
        </p:nvSpPr>
        <p:spPr>
          <a:xfrm>
            <a:off x="1348273" y="8684043"/>
            <a:ext cx="14854404" cy="584775"/>
          </a:xfrm>
          <a:prstGeom prst="rect">
            <a:avLst/>
          </a:prstGeom>
          <a:noFill/>
        </p:spPr>
        <p:txBody>
          <a:bodyPr wrap="square">
            <a:spAutoFit/>
          </a:bodyPr>
          <a:lstStyle/>
          <a:p>
            <a:r>
              <a:rPr lang="en-US" sz="3200" dirty="0">
                <a:solidFill>
                  <a:schemeClr val="bg1"/>
                </a:solidFill>
              </a:rPr>
              <a:t>GRB 200826A</a:t>
            </a:r>
          </a:p>
        </p:txBody>
      </p:sp>
      <p:sp>
        <p:nvSpPr>
          <p:cNvPr id="34" name="TextBox 33">
            <a:extLst>
              <a:ext uri="{FF2B5EF4-FFF2-40B4-BE49-F238E27FC236}">
                <a16:creationId xmlns:a16="http://schemas.microsoft.com/office/drawing/2014/main" id="{DC6CF445-88E9-2993-0D0B-DD4F5838594C}"/>
              </a:ext>
            </a:extLst>
          </p:cNvPr>
          <p:cNvSpPr txBox="1"/>
          <p:nvPr/>
        </p:nvSpPr>
        <p:spPr>
          <a:xfrm>
            <a:off x="1371600" y="9576394"/>
            <a:ext cx="14854404" cy="584775"/>
          </a:xfrm>
          <a:prstGeom prst="rect">
            <a:avLst/>
          </a:prstGeom>
          <a:noFill/>
        </p:spPr>
        <p:txBody>
          <a:bodyPr wrap="square">
            <a:spAutoFit/>
          </a:bodyPr>
          <a:lstStyle/>
          <a:p>
            <a:r>
              <a:rPr lang="en-US" sz="3200" dirty="0" err="1">
                <a:solidFill>
                  <a:schemeClr val="bg1"/>
                </a:solidFill>
              </a:rPr>
              <a:t>Zhang,B</a:t>
            </a:r>
            <a:r>
              <a:rPr lang="en-US" sz="3200" dirty="0">
                <a:solidFill>
                  <a:schemeClr val="bg1"/>
                </a:solidFill>
              </a:rPr>
              <a:t>.-B et al 2021,Nature Astronomy, Tomas et al.. 2021,Nature Astronomy, </a:t>
            </a:r>
          </a:p>
        </p:txBody>
      </p:sp>
    </p:spTree>
    <p:extLst>
      <p:ext uri="{BB962C8B-B14F-4D97-AF65-F5344CB8AC3E}">
        <p14:creationId xmlns:p14="http://schemas.microsoft.com/office/powerpoint/2010/main" val="3081191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9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3456" b="-73456"/>
            </a:stretch>
          </a:blipFill>
        </p:spPr>
        <p:txBody>
          <a:bodyPr/>
          <a:lstStyle/>
          <a:p>
            <a:r>
              <a:rPr lang="en-US" dirty="0" err="1"/>
              <a:t>东东</a:t>
            </a:r>
            <a:endParaRPr lang="en-US" dirty="0"/>
          </a:p>
        </p:txBody>
      </p:sp>
      <p:sp>
        <p:nvSpPr>
          <p:cNvPr id="3" name="TextBox 3"/>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a:solidFill>
                  <a:srgbClr val="FFFFFF"/>
                </a:solidFill>
                <a:latin typeface="Public Sans"/>
              </a:rPr>
              <a:t>Q: What is that thing before it becomes a gamma-ray burst?</a:t>
            </a:r>
          </a:p>
          <a:p>
            <a:pPr marL="0" lvl="0" indent="0" algn="l">
              <a:lnSpc>
                <a:spcPts val="6720"/>
              </a:lnSpc>
            </a:pPr>
            <a:endParaRPr lang="en-US" sz="8000">
              <a:solidFill>
                <a:srgbClr val="FFFFFF"/>
              </a:solidFill>
              <a:latin typeface="Public Sans"/>
            </a:endParaRPr>
          </a:p>
        </p:txBody>
      </p:sp>
      <p:sp>
        <p:nvSpPr>
          <p:cNvPr id="4" name="TextBox 3">
            <a:extLst>
              <a:ext uri="{FF2B5EF4-FFF2-40B4-BE49-F238E27FC236}">
                <a16:creationId xmlns:a16="http://schemas.microsoft.com/office/drawing/2014/main" id="{349CF01B-E7FB-2B90-E474-2A228B7BCD4D}"/>
              </a:ext>
            </a:extLst>
          </p:cNvPr>
          <p:cNvSpPr txBox="1"/>
          <p:nvPr/>
        </p:nvSpPr>
        <p:spPr>
          <a:xfrm>
            <a:off x="5829300" y="4686300"/>
            <a:ext cx="6629400" cy="2123658"/>
          </a:xfrm>
          <a:prstGeom prst="rect">
            <a:avLst/>
          </a:prstGeom>
          <a:noFill/>
        </p:spPr>
        <p:txBody>
          <a:bodyPr wrap="square" rtlCol="0">
            <a:spAutoFit/>
          </a:bodyPr>
          <a:lstStyle/>
          <a:p>
            <a:pPr algn="ctr"/>
            <a:r>
              <a:rPr lang="en-US" altLang="zh-CN" sz="4400" dirty="0"/>
              <a:t>Ultimate Goal </a:t>
            </a:r>
          </a:p>
          <a:p>
            <a:pPr algn="ctr"/>
            <a:r>
              <a:rPr lang="en-US" altLang="zh-CN" sz="4400" dirty="0"/>
              <a:t>of </a:t>
            </a:r>
          </a:p>
          <a:p>
            <a:pPr algn="ctr"/>
            <a:r>
              <a:rPr lang="en-US" altLang="zh-CN" sz="4400" dirty="0"/>
              <a:t>GRB Research</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472809" y="3063637"/>
            <a:ext cx="4368940" cy="2712971"/>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30" name="TextBox 29">
            <a:extLst>
              <a:ext uri="{FF2B5EF4-FFF2-40B4-BE49-F238E27FC236}">
                <a16:creationId xmlns:a16="http://schemas.microsoft.com/office/drawing/2014/main" id="{F2B65B49-1FA9-E937-3647-332B760DEF92}"/>
              </a:ext>
            </a:extLst>
          </p:cNvPr>
          <p:cNvSpPr txBox="1"/>
          <p:nvPr/>
        </p:nvSpPr>
        <p:spPr>
          <a:xfrm>
            <a:off x="1219200" y="9423994"/>
            <a:ext cx="14854404" cy="584775"/>
          </a:xfrm>
          <a:prstGeom prst="rect">
            <a:avLst/>
          </a:prstGeom>
          <a:noFill/>
        </p:spPr>
        <p:txBody>
          <a:bodyPr wrap="square">
            <a:spAutoFit/>
          </a:bodyPr>
          <a:lstStyle/>
          <a:p>
            <a:r>
              <a:rPr lang="en-US" sz="3200" dirty="0" err="1">
                <a:solidFill>
                  <a:schemeClr val="bg1"/>
                </a:solidFill>
              </a:rPr>
              <a:t>Zhang,B</a:t>
            </a:r>
            <a:r>
              <a:rPr lang="en-US" sz="3200" dirty="0">
                <a:solidFill>
                  <a:schemeClr val="bg1"/>
                </a:solidFill>
              </a:rPr>
              <a:t>.-B et al 2021,Nature Astronomy, Tomas et al.. 2021,Nature Astronomy, </a:t>
            </a:r>
          </a:p>
        </p:txBody>
      </p:sp>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208140" cy="2862322"/>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p>
          <a:p>
            <a:pPr lvl="2">
              <a:buSzPct val="75000"/>
            </a:pPr>
            <a:endParaRPr lang="en-US" sz="3600" dirty="0">
              <a:solidFill>
                <a:schemeClr val="bg1"/>
              </a:solidFill>
            </a:endParaRPr>
          </a:p>
        </p:txBody>
      </p:sp>
      <p:pic>
        <p:nvPicPr>
          <p:cNvPr id="6" name="video_200826A.mp4" descr="video_200826A.mp4">
            <a:extLst>
              <a:ext uri="{FF2B5EF4-FFF2-40B4-BE49-F238E27FC236}">
                <a16:creationId xmlns:a16="http://schemas.microsoft.com/office/drawing/2014/main" id="{85871830-9DBD-14F9-B8F5-1DA20D1C144E}"/>
              </a:ext>
            </a:extLst>
          </p:cNvPr>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2819400" y="4252090"/>
            <a:ext cx="7334256" cy="4419600"/>
          </a:xfrm>
          <a:prstGeom prst="rect">
            <a:avLst/>
          </a:prstGeom>
          <a:ln w="12700">
            <a:miter lim="400000"/>
          </a:ln>
        </p:spPr>
      </p:pic>
    </p:spTree>
    <p:extLst>
      <p:ext uri="{BB962C8B-B14F-4D97-AF65-F5344CB8AC3E}">
        <p14:creationId xmlns:p14="http://schemas.microsoft.com/office/powerpoint/2010/main" val="40741265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0">
                <p:cTn id="16"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472809" y="3063637"/>
            <a:ext cx="4368940" cy="2712971"/>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208140" cy="3416320"/>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br>
              <a:rPr lang="en-US" sz="3600" dirty="0">
                <a:solidFill>
                  <a:schemeClr val="bg1"/>
                </a:solidFill>
              </a:rPr>
            </a:br>
            <a:r>
              <a:rPr lang="en-US" sz="3600" i="1" dirty="0">
                <a:solidFill>
                  <a:srgbClr val="FFFF00"/>
                </a:solidFill>
              </a:rPr>
              <a:t>if 10-9 = 1, why not 10-7=3?</a:t>
            </a:r>
          </a:p>
          <a:p>
            <a:pPr lvl="2">
              <a:buSzPct val="75000"/>
            </a:pPr>
            <a:endParaRPr lang="en-US" sz="3600" dirty="0">
              <a:solidFill>
                <a:schemeClr val="bg1"/>
              </a:solidFill>
            </a:endParaRPr>
          </a:p>
        </p:txBody>
      </p:sp>
      <p:pic>
        <p:nvPicPr>
          <p:cNvPr id="10" name="Picture 9">
            <a:extLst>
              <a:ext uri="{FF2B5EF4-FFF2-40B4-BE49-F238E27FC236}">
                <a16:creationId xmlns:a16="http://schemas.microsoft.com/office/drawing/2014/main" id="{B6D88B6F-6814-21FC-E265-C33D5546ABC6}"/>
              </a:ext>
            </a:extLst>
          </p:cNvPr>
          <p:cNvPicPr>
            <a:picLocks noChangeAspect="1"/>
          </p:cNvPicPr>
          <p:nvPr/>
        </p:nvPicPr>
        <p:blipFill>
          <a:blip r:embed="rId6"/>
          <a:stretch>
            <a:fillRect/>
          </a:stretch>
        </p:blipFill>
        <p:spPr>
          <a:xfrm>
            <a:off x="1828800" y="4375619"/>
            <a:ext cx="3133243" cy="4782990"/>
          </a:xfrm>
          <a:prstGeom prst="rect">
            <a:avLst/>
          </a:prstGeom>
        </p:spPr>
      </p:pic>
      <p:sp>
        <p:nvSpPr>
          <p:cNvPr id="11" name="TextBox 10">
            <a:extLst>
              <a:ext uri="{FF2B5EF4-FFF2-40B4-BE49-F238E27FC236}">
                <a16:creationId xmlns:a16="http://schemas.microsoft.com/office/drawing/2014/main" id="{FC7D9B89-4E69-B86A-CEA0-2CF3AABC40D2}"/>
              </a:ext>
            </a:extLst>
          </p:cNvPr>
          <p:cNvSpPr txBox="1"/>
          <p:nvPr/>
        </p:nvSpPr>
        <p:spPr>
          <a:xfrm>
            <a:off x="1771371" y="9579114"/>
            <a:ext cx="11955132" cy="707886"/>
          </a:xfrm>
          <a:prstGeom prst="rect">
            <a:avLst/>
          </a:prstGeom>
          <a:noFill/>
        </p:spPr>
        <p:txBody>
          <a:bodyPr wrap="none" rtlCol="0">
            <a:spAutoFit/>
          </a:bodyPr>
          <a:lstStyle/>
          <a:p>
            <a:r>
              <a:rPr lang="en-US" sz="4000" dirty="0">
                <a:solidFill>
                  <a:schemeClr val="bg1"/>
                </a:solidFill>
              </a:rPr>
              <a:t>GRB 230812B, Wang, C.-Y. et al. 2024, in prep; GRID GRB </a:t>
            </a:r>
          </a:p>
        </p:txBody>
      </p:sp>
      <p:pic>
        <p:nvPicPr>
          <p:cNvPr id="12" name="Picture 11">
            <a:extLst>
              <a:ext uri="{FF2B5EF4-FFF2-40B4-BE49-F238E27FC236}">
                <a16:creationId xmlns:a16="http://schemas.microsoft.com/office/drawing/2014/main" id="{929DF1E6-043C-0C80-DB67-96E7856D6D52}"/>
              </a:ext>
            </a:extLst>
          </p:cNvPr>
          <p:cNvPicPr>
            <a:picLocks noChangeAspect="1"/>
          </p:cNvPicPr>
          <p:nvPr/>
        </p:nvPicPr>
        <p:blipFill>
          <a:blip r:embed="rId7"/>
          <a:stretch>
            <a:fillRect/>
          </a:stretch>
        </p:blipFill>
        <p:spPr>
          <a:xfrm>
            <a:off x="5598342" y="4420122"/>
            <a:ext cx="7345035" cy="4782990"/>
          </a:xfrm>
          <a:prstGeom prst="rect">
            <a:avLst/>
          </a:prstGeom>
        </p:spPr>
      </p:pic>
    </p:spTree>
    <p:extLst>
      <p:ext uri="{BB962C8B-B14F-4D97-AF65-F5344CB8AC3E}">
        <p14:creationId xmlns:p14="http://schemas.microsoft.com/office/powerpoint/2010/main" val="8758651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472809" y="3063637"/>
            <a:ext cx="4368940" cy="2712971"/>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208140" cy="5078313"/>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br>
              <a:rPr lang="en-US" sz="3600" dirty="0">
                <a:solidFill>
                  <a:schemeClr val="bg1"/>
                </a:solidFill>
              </a:rPr>
            </a:br>
            <a:endParaRPr lang="en-US" sz="3600" dirty="0">
              <a:solidFill>
                <a:schemeClr val="bg1"/>
              </a:solidFill>
            </a:endParaRPr>
          </a:p>
          <a:p>
            <a:r>
              <a:rPr lang="en-US" sz="3600" b="1" dirty="0">
                <a:solidFill>
                  <a:schemeClr val="bg1"/>
                </a:solidFill>
              </a:rPr>
              <a:t>- A Non-standard collapsar</a:t>
            </a:r>
            <a:br>
              <a:rPr lang="en-US" sz="3600" dirty="0">
                <a:solidFill>
                  <a:schemeClr val="bg1"/>
                </a:solidFill>
              </a:rPr>
            </a:br>
            <a:r>
              <a:rPr lang="en-US" sz="3600" dirty="0">
                <a:solidFill>
                  <a:schemeClr val="bg1"/>
                </a:solidFill>
              </a:rPr>
              <a:t>  </a:t>
            </a:r>
            <a:br>
              <a:rPr lang="en-US" sz="3600" dirty="0">
                <a:solidFill>
                  <a:schemeClr val="bg1"/>
                </a:solidFill>
              </a:rPr>
            </a:br>
            <a:endParaRPr lang="en-US" sz="3600" dirty="0">
              <a:solidFill>
                <a:schemeClr val="bg1"/>
              </a:solidFill>
            </a:endParaRPr>
          </a:p>
          <a:p>
            <a:pPr lvl="2">
              <a:buSzPct val="75000"/>
            </a:pPr>
            <a:endParaRPr lang="en-US" sz="3600" dirty="0">
              <a:solidFill>
                <a:schemeClr val="bg1"/>
              </a:solidFill>
            </a:endParaRPr>
          </a:p>
        </p:txBody>
      </p:sp>
      <mc:AlternateContent xmlns:mc="http://schemas.openxmlformats.org/markup-compatibility/2006" xmlns:a14="http://schemas.microsoft.com/office/drawing/2010/main">
        <mc:Choice Requires="a14">
          <p:sp>
            <p:nvSpPr>
              <p:cNvPr id="2" name="Equation">
                <a:extLst>
                  <a:ext uri="{FF2B5EF4-FFF2-40B4-BE49-F238E27FC236}">
                    <a16:creationId xmlns:a16="http://schemas.microsoft.com/office/drawing/2014/main" id="{B1C17438-0AD5-91A6-4319-416459B7D9A5}"/>
                  </a:ext>
                </a:extLst>
              </p:cNvPr>
              <p:cNvSpPr txBox="1"/>
              <p:nvPr/>
            </p:nvSpPr>
            <p:spPr>
              <a:xfrm>
                <a:off x="1266163" y="5143500"/>
                <a:ext cx="9482661" cy="1187120"/>
              </a:xfrm>
              <a:prstGeom prst="rect">
                <a:avLst/>
              </a:prstGeom>
              <a:ln w="12700">
                <a:miter lim="400000"/>
              </a:ln>
            </p:spPr>
            <p:txBody>
              <a:bodyPr wrap="none" lIns="0" tIns="0" rIns="0" bIns="0">
                <a:spAutoFit/>
              </a:bodyPr>
              <a:lstStyle/>
              <a:p>
                <a:pPr defTabSz="914400" latinLnBrk="1">
                  <a:defRPr sz="1800" b="0">
                    <a:solidFill>
                      <a:srgbClr val="000000"/>
                    </a:solidFill>
                  </a:defRPr>
                </a:pPr>
                <a14:m>
                  <m:oMath xmlns:m="http://schemas.openxmlformats.org/officeDocument/2006/math">
                    <m:sSub>
                      <m:sSubPr>
                        <m:ctrlPr>
                          <a:rPr lang="ar-AE" sz="4700" i="1" smtClean="0">
                            <a:solidFill>
                              <a:srgbClr val="FFF5E3"/>
                            </a:solidFill>
                            <a:latin typeface="Cambria Math" panose="02040503050406030204" pitchFamily="18" charset="0"/>
                          </a:rPr>
                        </m:ctrlPr>
                      </m:sSubPr>
                      <m:e>
                        <m:r>
                          <a:rPr lang="ar-AE" sz="4700" i="1">
                            <a:solidFill>
                              <a:srgbClr val="FFF5E3"/>
                            </a:solidFill>
                            <a:latin typeface="Cambria Math" panose="02040503050406030204" pitchFamily="18" charset="0"/>
                          </a:rPr>
                          <m:t>𝑡</m:t>
                        </m:r>
                      </m:e>
                      <m:sub>
                        <m:r>
                          <a:rPr lang="ar-AE" sz="4700" i="1">
                            <a:solidFill>
                              <a:srgbClr val="FFF5E3"/>
                            </a:solidFill>
                            <a:latin typeface="Cambria Math" panose="02040503050406030204" pitchFamily="18" charset="0"/>
                          </a:rPr>
                          <m:t>𝑓𝑓</m:t>
                        </m:r>
                      </m:sub>
                    </m:sSub>
                    <m:r>
                      <a:rPr lang="ar-AE" sz="4700" i="1">
                        <a:solidFill>
                          <a:srgbClr val="FFF5E3"/>
                        </a:solidFill>
                        <a:latin typeface="Cambria Math" panose="02040503050406030204" pitchFamily="18" charset="0"/>
                      </a:rPr>
                      <m:t>∼(</m:t>
                    </m:r>
                    <m:f>
                      <m:fPr>
                        <m:ctrlPr>
                          <a:rPr lang="ar-AE" sz="4700" i="1">
                            <a:solidFill>
                              <a:srgbClr val="FFF5E3"/>
                            </a:solidFill>
                            <a:latin typeface="Cambria Math" panose="02040503050406030204" pitchFamily="18" charset="0"/>
                          </a:rPr>
                        </m:ctrlPr>
                      </m:fPr>
                      <m:num>
                        <m:r>
                          <a:rPr lang="ar-AE" sz="4700" i="1">
                            <a:solidFill>
                              <a:srgbClr val="FFF5E3"/>
                            </a:solidFill>
                            <a:latin typeface="Cambria Math" panose="02040503050406030204" pitchFamily="18" charset="0"/>
                          </a:rPr>
                          <m:t>3</m:t>
                        </m:r>
                        <m:r>
                          <a:rPr lang="ar-AE" sz="4700" i="1">
                            <a:solidFill>
                              <a:srgbClr val="FFF5E3"/>
                            </a:solidFill>
                            <a:latin typeface="Cambria Math" panose="02040503050406030204" pitchFamily="18" charset="0"/>
                          </a:rPr>
                          <m:t>𝜋</m:t>
                        </m:r>
                      </m:num>
                      <m:den>
                        <m:r>
                          <a:rPr lang="ar-AE" sz="4700" i="1">
                            <a:solidFill>
                              <a:srgbClr val="FFF5E3"/>
                            </a:solidFill>
                            <a:latin typeface="Cambria Math" panose="02040503050406030204" pitchFamily="18" charset="0"/>
                          </a:rPr>
                          <m:t>32</m:t>
                        </m:r>
                        <m:r>
                          <a:rPr lang="ar-AE" sz="4700" i="1">
                            <a:solidFill>
                              <a:srgbClr val="FFF5E3"/>
                            </a:solidFill>
                            <a:latin typeface="Cambria Math" panose="02040503050406030204" pitchFamily="18" charset="0"/>
                          </a:rPr>
                          <m:t>𝐺</m:t>
                        </m:r>
                        <m:r>
                          <a:rPr lang="ar-AE" sz="4700" i="1">
                            <a:solidFill>
                              <a:srgbClr val="FFF5E3"/>
                            </a:solidFill>
                            <a:latin typeface="Cambria Math" panose="02040503050406030204" pitchFamily="18" charset="0"/>
                          </a:rPr>
                          <m:t>𝜌</m:t>
                        </m:r>
                      </m:den>
                    </m:f>
                    <m:sSup>
                      <m:sSupPr>
                        <m:ctrlPr>
                          <a:rPr lang="ar-AE" sz="4700" i="1">
                            <a:solidFill>
                              <a:srgbClr val="FFF5E3"/>
                            </a:solidFill>
                            <a:latin typeface="Cambria Math" panose="02040503050406030204" pitchFamily="18" charset="0"/>
                          </a:rPr>
                        </m:ctrlPr>
                      </m:sSupPr>
                      <m:e>
                        <m:r>
                          <a:rPr lang="ar-AE" sz="4700" i="1">
                            <a:solidFill>
                              <a:srgbClr val="FFF5E3"/>
                            </a:solidFill>
                            <a:latin typeface="Cambria Math" panose="02040503050406030204" pitchFamily="18" charset="0"/>
                          </a:rPr>
                          <m:t>)</m:t>
                        </m:r>
                      </m:e>
                      <m:sup>
                        <m:f>
                          <m:fPr>
                            <m:type m:val="lin"/>
                            <m:ctrlPr>
                              <a:rPr lang="ar-AE" sz="4700" i="1">
                                <a:solidFill>
                                  <a:srgbClr val="FFF5E3"/>
                                </a:solidFill>
                                <a:latin typeface="Cambria Math" panose="02040503050406030204" pitchFamily="18" charset="0"/>
                              </a:rPr>
                            </m:ctrlPr>
                          </m:fPr>
                          <m:num>
                            <m:r>
                              <a:rPr lang="ar-AE" sz="4700" i="1">
                                <a:solidFill>
                                  <a:srgbClr val="FFF5E3"/>
                                </a:solidFill>
                                <a:latin typeface="Cambria Math" panose="02040503050406030204" pitchFamily="18" charset="0"/>
                              </a:rPr>
                              <m:t>1</m:t>
                            </m:r>
                          </m:num>
                          <m:den>
                            <m:r>
                              <a:rPr lang="ar-AE" sz="4700" i="1">
                                <a:solidFill>
                                  <a:srgbClr val="FFF5E3"/>
                                </a:solidFill>
                                <a:latin typeface="Cambria Math" panose="02040503050406030204" pitchFamily="18" charset="0"/>
                              </a:rPr>
                              <m:t>2</m:t>
                            </m:r>
                          </m:den>
                        </m:f>
                      </m:sup>
                    </m:sSup>
                    <m:r>
                      <a:rPr lang="ar-AE" sz="4700" i="1">
                        <a:solidFill>
                          <a:srgbClr val="FFF5E3"/>
                        </a:solidFill>
                        <a:latin typeface="Cambria Math" panose="02040503050406030204" pitchFamily="18" charset="0"/>
                      </a:rPr>
                      <m:t>∼210</m:t>
                    </m:r>
                    <m:r>
                      <a:rPr lang="ar-AE" sz="4700" i="1">
                        <a:solidFill>
                          <a:srgbClr val="FFF5E3"/>
                        </a:solidFill>
                        <a:latin typeface="Cambria Math" panose="02040503050406030204" pitchFamily="18" charset="0"/>
                      </a:rPr>
                      <m:t>𝑠</m:t>
                    </m:r>
                    <m:d>
                      <m:dPr>
                        <m:ctrlPr>
                          <a:rPr lang="ar-AE" sz="4700" i="1">
                            <a:solidFill>
                              <a:srgbClr val="FFF5E3"/>
                            </a:solidFill>
                            <a:latin typeface="Cambria Math" panose="02040503050406030204" pitchFamily="18" charset="0"/>
                          </a:rPr>
                        </m:ctrlPr>
                      </m:dPr>
                      <m:e>
                        <m:f>
                          <m:fPr>
                            <m:ctrlPr>
                              <a:rPr lang="ar-AE" sz="4700" i="1">
                                <a:solidFill>
                                  <a:srgbClr val="FFF5E3"/>
                                </a:solidFill>
                                <a:latin typeface="Cambria Math" panose="02040503050406030204" pitchFamily="18" charset="0"/>
                              </a:rPr>
                            </m:ctrlPr>
                          </m:fPr>
                          <m:num>
                            <m:bar>
                              <m:barPr>
                                <m:pos m:val="top"/>
                                <m:ctrlPr>
                                  <a:rPr lang="ar-AE" sz="4700" i="1">
                                    <a:solidFill>
                                      <a:srgbClr val="FFF5E3"/>
                                    </a:solidFill>
                                    <a:latin typeface="Cambria Math" panose="02040503050406030204" pitchFamily="18" charset="0"/>
                                  </a:rPr>
                                </m:ctrlPr>
                              </m:barPr>
                              <m:e>
                                <m:r>
                                  <a:rPr lang="ar-AE" sz="4700" i="1">
                                    <a:solidFill>
                                      <a:srgbClr val="FFF5E3"/>
                                    </a:solidFill>
                                    <a:latin typeface="Cambria Math" panose="02040503050406030204" pitchFamily="18" charset="0"/>
                                  </a:rPr>
                                  <m:t>𝜌</m:t>
                                </m:r>
                              </m:e>
                            </m:bar>
                          </m:num>
                          <m:den>
                            <m:r>
                              <a:rPr lang="ar-AE" sz="4700" i="1">
                                <a:solidFill>
                                  <a:srgbClr val="FFF5E3"/>
                                </a:solidFill>
                                <a:latin typeface="Cambria Math" panose="02040503050406030204" pitchFamily="18" charset="0"/>
                              </a:rPr>
                              <m:t>100</m:t>
                            </m:r>
                            <m:r>
                              <a:rPr lang="ar-AE" sz="4700" i="1">
                                <a:solidFill>
                                  <a:srgbClr val="FFF5E3"/>
                                </a:solidFill>
                                <a:latin typeface="Cambria Math" panose="02040503050406030204" pitchFamily="18" charset="0"/>
                              </a:rPr>
                              <m:t>𝑔𝑐</m:t>
                            </m:r>
                            <m:sSup>
                              <m:sSupPr>
                                <m:ctrlPr>
                                  <a:rPr lang="ar-AE" sz="4700" i="1">
                                    <a:solidFill>
                                      <a:srgbClr val="FFF5E3"/>
                                    </a:solidFill>
                                    <a:latin typeface="Cambria Math" panose="02040503050406030204" pitchFamily="18" charset="0"/>
                                  </a:rPr>
                                </m:ctrlPr>
                              </m:sSupPr>
                              <m:e>
                                <m:r>
                                  <a:rPr lang="ar-AE" sz="4700" i="1">
                                    <a:solidFill>
                                      <a:srgbClr val="FFF5E3"/>
                                    </a:solidFill>
                                    <a:latin typeface="Cambria Math" panose="02040503050406030204" pitchFamily="18" charset="0"/>
                                  </a:rPr>
                                  <m:t>𝑚</m:t>
                                </m:r>
                              </m:e>
                              <m:sup>
                                <m:r>
                                  <a:rPr lang="ar-AE" sz="4700" i="1">
                                    <a:solidFill>
                                      <a:srgbClr val="FFF5E3"/>
                                    </a:solidFill>
                                    <a:latin typeface="Cambria Math" panose="02040503050406030204" pitchFamily="18" charset="0"/>
                                  </a:rPr>
                                  <m:t>−3</m:t>
                                </m:r>
                              </m:sup>
                            </m:sSup>
                          </m:den>
                        </m:f>
                      </m:e>
                    </m:d>
                  </m:oMath>
                </a14:m>
                <a:r>
                  <a:rPr lang="en-US" sz="4700" baseline="30000" dirty="0">
                    <a:solidFill>
                      <a:srgbClr val="FFF5E3"/>
                    </a:solidFill>
                  </a:rPr>
                  <a:t>-0.5</a:t>
                </a:r>
                <a:endParaRPr sz="4700" baseline="30000" dirty="0">
                  <a:solidFill>
                    <a:srgbClr val="FFF5E3"/>
                  </a:solidFill>
                </a:endParaRPr>
              </a:p>
            </p:txBody>
          </p:sp>
        </mc:Choice>
        <mc:Fallback xmlns="">
          <p:sp>
            <p:nvSpPr>
              <p:cNvPr id="2" name="Equation">
                <a:extLst>
                  <a:ext uri="{FF2B5EF4-FFF2-40B4-BE49-F238E27FC236}">
                    <a16:creationId xmlns:a16="http://schemas.microsoft.com/office/drawing/2014/main" id="{B1C17438-0AD5-91A6-4319-416459B7D9A5}"/>
                  </a:ext>
                </a:extLst>
              </p:cNvPr>
              <p:cNvSpPr txBox="1">
                <a:spLocks noRot="1" noChangeAspect="1" noMove="1" noResize="1" noEditPoints="1" noAdjustHandles="1" noChangeArrowheads="1" noChangeShapeType="1" noTextEdit="1"/>
              </p:cNvSpPr>
              <p:nvPr/>
            </p:nvSpPr>
            <p:spPr>
              <a:xfrm>
                <a:off x="1266163" y="5143500"/>
                <a:ext cx="9482661" cy="1187120"/>
              </a:xfrm>
              <a:prstGeom prst="rect">
                <a:avLst/>
              </a:prstGeom>
              <a:blipFill>
                <a:blip r:embed="rId6"/>
                <a:stretch>
                  <a:fillRect l="-1872" t="-61702" r="-1604" b="-70213"/>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C071114-79B0-1B23-E3F1-47A099244DC4}"/>
                  </a:ext>
                </a:extLst>
              </p:cNvPr>
              <p:cNvSpPr txBox="1"/>
              <p:nvPr/>
            </p:nvSpPr>
            <p:spPr>
              <a:xfrm>
                <a:off x="5334000" y="6876899"/>
                <a:ext cx="5414824" cy="1203599"/>
              </a:xfrm>
              <a:prstGeom prst="rect">
                <a:avLst/>
              </a:prstGeom>
              <a:noFill/>
            </p:spPr>
            <p:txBody>
              <a:bodyPr wrap="square">
                <a:spAutoFit/>
              </a:bodyPr>
              <a:lstStyle/>
              <a:p>
                <a:pPr latinLnBrk="1">
                  <a:defRPr sz="1800" b="0">
                    <a:solidFill>
                      <a:srgbClr val="000000"/>
                    </a:solidFill>
                  </a:defRPr>
                </a:pPr>
                <a14:m>
                  <m:oMath xmlns:m="http://schemas.openxmlformats.org/officeDocument/2006/math">
                    <m:r>
                      <a:rPr lang="ar-AE" sz="4400" i="1" smtClean="0">
                        <a:solidFill>
                          <a:srgbClr val="FFF5E3"/>
                        </a:solidFill>
                        <a:latin typeface="Cambria Math" panose="02040503050406030204" pitchFamily="18" charset="0"/>
                      </a:rPr>
                      <m:t>∼</m:t>
                    </m:r>
                    <m:r>
                      <a:rPr lang="en-US" sz="4400" b="0" i="1" smtClean="0">
                        <a:solidFill>
                          <a:srgbClr val="FFF5E3"/>
                        </a:solidFill>
                        <a:latin typeface="Cambria Math" panose="02040503050406030204" pitchFamily="18" charset="0"/>
                      </a:rPr>
                      <m:t>𝑎</m:t>
                    </m:r>
                    <m:r>
                      <a:rPr lang="en-US" sz="4400" b="0" i="1" smtClean="0">
                        <a:solidFill>
                          <a:srgbClr val="FFF5E3"/>
                        </a:solidFill>
                        <a:latin typeface="Cambria Math" panose="02040503050406030204" pitchFamily="18" charset="0"/>
                      </a:rPr>
                      <m:t> </m:t>
                    </m:r>
                    <m:r>
                      <a:rPr lang="en-US" sz="4400" b="0" i="1" smtClean="0">
                        <a:solidFill>
                          <a:srgbClr val="FFF5E3"/>
                        </a:solidFill>
                        <a:latin typeface="Cambria Math" panose="02040503050406030204" pitchFamily="18" charset="0"/>
                      </a:rPr>
                      <m:t>𝑓𝑒𝑤</m:t>
                    </m:r>
                    <m:r>
                      <a:rPr lang="en-US" sz="4400" b="0" i="1" smtClean="0">
                        <a:solidFill>
                          <a:srgbClr val="FFF5E3"/>
                        </a:solidFill>
                        <a:latin typeface="Cambria Math" panose="02040503050406030204" pitchFamily="18" charset="0"/>
                      </a:rPr>
                      <m:t> </m:t>
                    </m:r>
                    <m:r>
                      <a:rPr lang="ar-AE" sz="4400" i="1" smtClean="0">
                        <a:solidFill>
                          <a:srgbClr val="FFF5E3"/>
                        </a:solidFill>
                        <a:latin typeface="Cambria Math" panose="02040503050406030204" pitchFamily="18" charset="0"/>
                      </a:rPr>
                      <m:t>𝑠</m:t>
                    </m:r>
                    <m:d>
                      <m:dPr>
                        <m:ctrlPr>
                          <a:rPr lang="ar-AE" sz="4400" i="1">
                            <a:solidFill>
                              <a:srgbClr val="FFF5E3"/>
                            </a:solidFill>
                            <a:latin typeface="Cambria Math" panose="02040503050406030204" pitchFamily="18" charset="0"/>
                          </a:rPr>
                        </m:ctrlPr>
                      </m:dPr>
                      <m:e>
                        <m:f>
                          <m:fPr>
                            <m:ctrlPr>
                              <a:rPr lang="ar-AE" sz="4400" i="1" smtClean="0">
                                <a:solidFill>
                                  <a:srgbClr val="FFF5E3"/>
                                </a:solidFill>
                                <a:latin typeface="Cambria Math" panose="02040503050406030204" pitchFamily="18" charset="0"/>
                              </a:rPr>
                            </m:ctrlPr>
                          </m:fPr>
                          <m:num>
                            <m:bar>
                              <m:barPr>
                                <m:pos m:val="top"/>
                                <m:ctrlPr>
                                  <a:rPr lang="ar-AE" sz="4400" i="1">
                                    <a:solidFill>
                                      <a:srgbClr val="FFF5E3"/>
                                    </a:solidFill>
                                    <a:latin typeface="Cambria Math" panose="02040503050406030204" pitchFamily="18" charset="0"/>
                                  </a:rPr>
                                </m:ctrlPr>
                              </m:barPr>
                              <m:e>
                                <m:r>
                                  <a:rPr lang="ar-AE" sz="4400" i="1">
                                    <a:solidFill>
                                      <a:srgbClr val="FFF5E3"/>
                                    </a:solidFill>
                                    <a:latin typeface="Cambria Math" panose="02040503050406030204" pitchFamily="18" charset="0"/>
                                  </a:rPr>
                                  <m:t>𝜌</m:t>
                                </m:r>
                              </m:e>
                            </m:bar>
                          </m:num>
                          <m:den>
                            <m:r>
                              <a:rPr lang="ar-AE" sz="4400" i="1">
                                <a:solidFill>
                                  <a:srgbClr val="FFF5E3"/>
                                </a:solidFill>
                                <a:latin typeface="Cambria Math" panose="02040503050406030204" pitchFamily="18" charset="0"/>
                                <a:ea typeface="Cambria Math" panose="02040503050406030204" pitchFamily="18" charset="0"/>
                              </a:rPr>
                              <m:t>𝜌</m:t>
                            </m:r>
                            <m:r>
                              <a:rPr lang="en-US" sz="4400" b="0" i="1" baseline="-25000" smtClean="0">
                                <a:solidFill>
                                  <a:srgbClr val="FFF5E3"/>
                                </a:solidFill>
                                <a:latin typeface="Cambria Math" panose="02040503050406030204" pitchFamily="18" charset="0"/>
                                <a:ea typeface="Cambria Math" panose="02040503050406030204" pitchFamily="18" charset="0"/>
                              </a:rPr>
                              <m:t>𝑊𝐷</m:t>
                            </m:r>
                          </m:den>
                        </m:f>
                      </m:e>
                    </m:d>
                  </m:oMath>
                </a14:m>
                <a:r>
                  <a:rPr lang="en-US" sz="4400" baseline="30000" dirty="0">
                    <a:solidFill>
                      <a:srgbClr val="FFF5E3"/>
                    </a:solidFill>
                  </a:rPr>
                  <a:t>-</a:t>
                </a:r>
                <a:r>
                  <a:rPr lang="ar-AE" sz="4400" baseline="30000" dirty="0">
                    <a:solidFill>
                      <a:srgbClr val="FFF5E3"/>
                    </a:solidFill>
                  </a:rPr>
                  <a:t>0.5</a:t>
                </a:r>
              </a:p>
            </p:txBody>
          </p:sp>
        </mc:Choice>
        <mc:Fallback xmlns="">
          <p:sp>
            <p:nvSpPr>
              <p:cNvPr id="4" name="TextBox 3">
                <a:extLst>
                  <a:ext uri="{FF2B5EF4-FFF2-40B4-BE49-F238E27FC236}">
                    <a16:creationId xmlns:a16="http://schemas.microsoft.com/office/drawing/2014/main" id="{BC071114-79B0-1B23-E3F1-47A099244DC4}"/>
                  </a:ext>
                </a:extLst>
              </p:cNvPr>
              <p:cNvSpPr txBox="1">
                <a:spLocks noRot="1" noChangeAspect="1" noMove="1" noResize="1" noEditPoints="1" noAdjustHandles="1" noChangeArrowheads="1" noChangeShapeType="1" noTextEdit="1"/>
              </p:cNvSpPr>
              <p:nvPr/>
            </p:nvSpPr>
            <p:spPr>
              <a:xfrm>
                <a:off x="5334000" y="6876899"/>
                <a:ext cx="5414824" cy="1203599"/>
              </a:xfrm>
              <a:prstGeom prst="rect">
                <a:avLst/>
              </a:prstGeom>
              <a:blipFill>
                <a:blip r:embed="rId7"/>
                <a:stretch>
                  <a:fillRect l="-234" b="-8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71618AD-2CD3-9D16-3F4A-BBEC1C1FD01B}"/>
              </a:ext>
            </a:extLst>
          </p:cNvPr>
          <p:cNvSpPr txBox="1"/>
          <p:nvPr/>
        </p:nvSpPr>
        <p:spPr>
          <a:xfrm>
            <a:off x="1074226" y="8765305"/>
            <a:ext cx="11923008" cy="1200329"/>
          </a:xfrm>
          <a:prstGeom prst="rect">
            <a:avLst/>
          </a:prstGeom>
          <a:noFill/>
        </p:spPr>
        <p:txBody>
          <a:bodyPr wrap="square">
            <a:spAutoFit/>
          </a:bodyPr>
          <a:lstStyle/>
          <a:p>
            <a:pPr algn="l"/>
            <a:r>
              <a:rPr lang="en-US" sz="3600" b="0" i="0" dirty="0">
                <a:solidFill>
                  <a:schemeClr val="bg1"/>
                </a:solidFill>
                <a:effectLst/>
                <a:latin typeface="Helvetica Neue" panose="02000503000000020004" pitchFamily="2" charset="0"/>
              </a:rPr>
              <a:t>GRBs from Collapse of Thorne–</a:t>
            </a:r>
            <a:r>
              <a:rPr lang="en-US" sz="3600" b="0" i="0" dirty="0" err="1">
                <a:solidFill>
                  <a:schemeClr val="bg1"/>
                </a:solidFill>
                <a:effectLst/>
                <a:latin typeface="Helvetica Neue" panose="02000503000000020004" pitchFamily="2" charset="0"/>
              </a:rPr>
              <a:t>Żytkow</a:t>
            </a:r>
            <a:r>
              <a:rPr lang="en-US" sz="3600" b="0" i="0" dirty="0">
                <a:solidFill>
                  <a:schemeClr val="bg1"/>
                </a:solidFill>
                <a:effectLst/>
                <a:latin typeface="Helvetica Neue" panose="02000503000000020004" pitchFamily="2" charset="0"/>
              </a:rPr>
              <a:t>–like Objects as the Aftermath of WD-NS Coalescence</a:t>
            </a:r>
          </a:p>
        </p:txBody>
      </p:sp>
    </p:spTree>
    <p:extLst>
      <p:ext uri="{BB962C8B-B14F-4D97-AF65-F5344CB8AC3E}">
        <p14:creationId xmlns:p14="http://schemas.microsoft.com/office/powerpoint/2010/main" val="42557371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846659"/>
          </a:xfrm>
          <a:prstGeom prst="rect">
            <a:avLst/>
          </a:prstGeom>
        </p:spPr>
        <p:txBody>
          <a:bodyPr lIns="0" tIns="0" rIns="0" bIns="0" rtlCol="0" anchor="t">
            <a:spAutoFit/>
          </a:bodyPr>
          <a:lstStyle/>
          <a:p>
            <a:pPr algn="l"/>
            <a:r>
              <a:rPr lang="en-US" sz="6000" b="1" i="0" dirty="0">
                <a:solidFill>
                  <a:schemeClr val="bg1"/>
                </a:solidFill>
                <a:effectLst/>
                <a:latin typeface="Helvetica Neue" panose="02000503000000020004" pitchFamily="2" charset="0"/>
              </a:rPr>
              <a:t>GRBs from Collapse of Thorne–</a:t>
            </a:r>
            <a:r>
              <a:rPr lang="en-US" sz="6000" b="1" i="0" dirty="0" err="1">
                <a:solidFill>
                  <a:schemeClr val="bg1"/>
                </a:solidFill>
                <a:effectLst/>
                <a:latin typeface="Helvetica Neue" panose="02000503000000020004" pitchFamily="2" charset="0"/>
              </a:rPr>
              <a:t>Żytkow</a:t>
            </a:r>
            <a:r>
              <a:rPr lang="en-US" sz="6000" b="1" i="0" dirty="0">
                <a:solidFill>
                  <a:schemeClr val="bg1"/>
                </a:solidFill>
                <a:effectLst/>
                <a:latin typeface="Helvetica Neue" panose="02000503000000020004" pitchFamily="2" charset="0"/>
              </a:rPr>
              <a:t>–like Objects as the Aftermath of WD-NS Coalescence</a:t>
            </a:r>
          </a:p>
        </p:txBody>
      </p:sp>
      <p:pic>
        <p:nvPicPr>
          <p:cNvPr id="6" name="Picture 5">
            <a:extLst>
              <a:ext uri="{FF2B5EF4-FFF2-40B4-BE49-F238E27FC236}">
                <a16:creationId xmlns:a16="http://schemas.microsoft.com/office/drawing/2014/main" id="{64B0EDAA-43D1-3D88-63C8-6819F52FA9AB}"/>
              </a:ext>
            </a:extLst>
          </p:cNvPr>
          <p:cNvPicPr>
            <a:picLocks noChangeAspect="1"/>
          </p:cNvPicPr>
          <p:nvPr/>
        </p:nvPicPr>
        <p:blipFill>
          <a:blip r:embed="rId2"/>
          <a:stretch>
            <a:fillRect/>
          </a:stretch>
        </p:blipFill>
        <p:spPr>
          <a:xfrm>
            <a:off x="381000" y="2781300"/>
            <a:ext cx="6730905" cy="6874306"/>
          </a:xfrm>
          <a:prstGeom prst="rect">
            <a:avLst/>
          </a:prstGeom>
        </p:spPr>
      </p:pic>
      <p:pic>
        <p:nvPicPr>
          <p:cNvPr id="9" name="Picture 8">
            <a:extLst>
              <a:ext uri="{FF2B5EF4-FFF2-40B4-BE49-F238E27FC236}">
                <a16:creationId xmlns:a16="http://schemas.microsoft.com/office/drawing/2014/main" id="{FF8246A8-42A7-2496-7FDB-FA6BDDC1F610}"/>
              </a:ext>
            </a:extLst>
          </p:cNvPr>
          <p:cNvPicPr>
            <a:picLocks noChangeAspect="1"/>
          </p:cNvPicPr>
          <p:nvPr/>
        </p:nvPicPr>
        <p:blipFill>
          <a:blip r:embed="rId3"/>
          <a:stretch>
            <a:fillRect/>
          </a:stretch>
        </p:blipFill>
        <p:spPr>
          <a:xfrm>
            <a:off x="7847966" y="3513081"/>
            <a:ext cx="6730905" cy="2172634"/>
          </a:xfrm>
          <a:prstGeom prst="rect">
            <a:avLst/>
          </a:prstGeom>
        </p:spPr>
      </p:pic>
      <p:sp>
        <p:nvSpPr>
          <p:cNvPr id="11" name="TextBox 10">
            <a:extLst>
              <a:ext uri="{FF2B5EF4-FFF2-40B4-BE49-F238E27FC236}">
                <a16:creationId xmlns:a16="http://schemas.microsoft.com/office/drawing/2014/main" id="{7F278664-DA2A-34A5-C4E7-0B50858CDFB5}"/>
              </a:ext>
            </a:extLst>
          </p:cNvPr>
          <p:cNvSpPr txBox="1"/>
          <p:nvPr/>
        </p:nvSpPr>
        <p:spPr>
          <a:xfrm>
            <a:off x="533400" y="9810562"/>
            <a:ext cx="10515600" cy="461665"/>
          </a:xfrm>
          <a:prstGeom prst="rect">
            <a:avLst/>
          </a:prstGeom>
          <a:noFill/>
        </p:spPr>
        <p:txBody>
          <a:bodyPr wrap="square">
            <a:spAutoFit/>
          </a:bodyPr>
          <a:lstStyle/>
          <a:p>
            <a:pPr algn="l"/>
            <a:r>
              <a:rPr lang="en-US" sz="2400" b="0" i="0" dirty="0">
                <a:solidFill>
                  <a:schemeClr val="bg1"/>
                </a:solidFill>
                <a:effectLst/>
                <a:latin typeface="Helvetica Neue" panose="02000503000000020004" pitchFamily="2" charset="0"/>
              </a:rPr>
              <a:t>Peng, Z.-K. Liu, Z.-K., Zhang, B.-B., and He Gao et al, 2024, </a:t>
            </a:r>
            <a:r>
              <a:rPr lang="en-US" sz="2400" b="0" i="0" dirty="0" err="1">
                <a:solidFill>
                  <a:schemeClr val="bg1"/>
                </a:solidFill>
                <a:effectLst/>
                <a:latin typeface="Helvetica Neue" panose="02000503000000020004" pitchFamily="2" charset="0"/>
              </a:rPr>
              <a:t>ApJ</a:t>
            </a:r>
            <a:r>
              <a:rPr lang="en-US" sz="2400" b="0" i="0" dirty="0">
                <a:solidFill>
                  <a:schemeClr val="bg1"/>
                </a:solidFill>
                <a:effectLst/>
                <a:latin typeface="Helvetica Neue" panose="02000503000000020004" pitchFamily="2" charset="0"/>
              </a:rPr>
              <a:t> 967, 156</a:t>
            </a:r>
          </a:p>
        </p:txBody>
      </p:sp>
      <p:sp>
        <p:nvSpPr>
          <p:cNvPr id="12" name="TextBox 11">
            <a:extLst>
              <a:ext uri="{FF2B5EF4-FFF2-40B4-BE49-F238E27FC236}">
                <a16:creationId xmlns:a16="http://schemas.microsoft.com/office/drawing/2014/main" id="{62B7AAD8-6793-9D0C-B4AD-D9690BD264FE}"/>
              </a:ext>
            </a:extLst>
          </p:cNvPr>
          <p:cNvSpPr txBox="1"/>
          <p:nvPr/>
        </p:nvSpPr>
        <p:spPr>
          <a:xfrm>
            <a:off x="7543800" y="2896460"/>
            <a:ext cx="10515600" cy="461665"/>
          </a:xfrm>
          <a:prstGeom prst="rect">
            <a:avLst/>
          </a:prstGeom>
          <a:noFill/>
        </p:spPr>
        <p:txBody>
          <a:bodyPr wrap="square">
            <a:spAutoFit/>
          </a:bodyPr>
          <a:lstStyle/>
          <a:p>
            <a:pPr algn="l"/>
            <a:r>
              <a:rPr lang="en-US" sz="2400" b="0" i="0" dirty="0">
                <a:solidFill>
                  <a:srgbClr val="FFFF00"/>
                </a:solidFill>
                <a:effectLst/>
                <a:latin typeface="Helvetica Neue" panose="02000503000000020004" pitchFamily="2" charset="0"/>
              </a:rPr>
              <a:t>Case f21:</a:t>
            </a:r>
          </a:p>
        </p:txBody>
      </p:sp>
      <p:sp>
        <p:nvSpPr>
          <p:cNvPr id="14" name="TextBox 13">
            <a:extLst>
              <a:ext uri="{FF2B5EF4-FFF2-40B4-BE49-F238E27FC236}">
                <a16:creationId xmlns:a16="http://schemas.microsoft.com/office/drawing/2014/main" id="{BAFF0B3A-D37C-8E5B-FC08-CF47D8FCE08D}"/>
              </a:ext>
            </a:extLst>
          </p:cNvPr>
          <p:cNvSpPr txBox="1"/>
          <p:nvPr/>
        </p:nvSpPr>
        <p:spPr>
          <a:xfrm>
            <a:off x="7810644" y="5840671"/>
            <a:ext cx="9461240" cy="1200329"/>
          </a:xfrm>
          <a:prstGeom prst="rect">
            <a:avLst/>
          </a:prstGeom>
          <a:noFill/>
        </p:spPr>
        <p:txBody>
          <a:bodyPr wrap="square">
            <a:spAutoFit/>
          </a:bodyPr>
          <a:lstStyle/>
          <a:p>
            <a:r>
              <a:rPr lang="en-US" dirty="0">
                <a:solidFill>
                  <a:schemeClr val="bg1"/>
                </a:solidFill>
              </a:rPr>
              <a:t>The ejected material can be further heated by the magnetic dipole radiation of the central magnetar and radiate as an optical bump in observation. Furthermore, the ejected material can also interact with the disk wind shell at a larger radius and produce an additional late-time bump in the optical band.</a:t>
            </a:r>
          </a:p>
        </p:txBody>
      </p:sp>
      <p:pic>
        <p:nvPicPr>
          <p:cNvPr id="15" name="Picture 14">
            <a:extLst>
              <a:ext uri="{FF2B5EF4-FFF2-40B4-BE49-F238E27FC236}">
                <a16:creationId xmlns:a16="http://schemas.microsoft.com/office/drawing/2014/main" id="{08E9FA5F-2693-81F6-F158-2DA62000B7C5}"/>
              </a:ext>
            </a:extLst>
          </p:cNvPr>
          <p:cNvPicPr>
            <a:picLocks noChangeAspect="1"/>
          </p:cNvPicPr>
          <p:nvPr/>
        </p:nvPicPr>
        <p:blipFill>
          <a:blip r:embed="rId4"/>
          <a:stretch>
            <a:fillRect/>
          </a:stretch>
        </p:blipFill>
        <p:spPr>
          <a:xfrm>
            <a:off x="7863517" y="7225631"/>
            <a:ext cx="6858000" cy="2400300"/>
          </a:xfrm>
          <a:prstGeom prst="rect">
            <a:avLst/>
          </a:prstGeom>
        </p:spPr>
      </p:pic>
    </p:spTree>
    <p:extLst>
      <p:ext uri="{BB962C8B-B14F-4D97-AF65-F5344CB8AC3E}">
        <p14:creationId xmlns:p14="http://schemas.microsoft.com/office/powerpoint/2010/main" val="5619992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472809" y="3063637"/>
            <a:ext cx="4368940" cy="2712971"/>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741540" cy="6740307"/>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br>
              <a:rPr lang="en-US" sz="3600" dirty="0">
                <a:solidFill>
                  <a:schemeClr val="bg1"/>
                </a:solidFill>
              </a:rPr>
            </a:br>
            <a:endParaRPr lang="en-US" sz="3600" dirty="0">
              <a:solidFill>
                <a:schemeClr val="bg1"/>
              </a:solidFill>
            </a:endParaRPr>
          </a:p>
          <a:p>
            <a:pPr marL="571500" indent="-571500">
              <a:buFontTx/>
              <a:buChar char="-"/>
            </a:pPr>
            <a:r>
              <a:rPr lang="en-US" sz="3600" b="1" dirty="0">
                <a:solidFill>
                  <a:schemeClr val="bg1"/>
                </a:solidFill>
              </a:rPr>
              <a:t>A Non-standard collapsar from a </a:t>
            </a:r>
            <a:r>
              <a:rPr lang="en-US" sz="3600" b="1" dirty="0" err="1">
                <a:solidFill>
                  <a:schemeClr val="bg1"/>
                </a:solidFill>
              </a:rPr>
              <a:t>TZlO</a:t>
            </a:r>
            <a:r>
              <a:rPr lang="en-US" sz="3600" b="1" dirty="0">
                <a:solidFill>
                  <a:schemeClr val="bg1"/>
                </a:solidFill>
              </a:rPr>
              <a:t> after NS-WD merger</a:t>
            </a:r>
          </a:p>
          <a:p>
            <a:pPr marL="571500" indent="-571500">
              <a:buFontTx/>
              <a:buChar char="-"/>
            </a:pPr>
            <a:endParaRPr lang="en-US" sz="3600" b="1" dirty="0">
              <a:solidFill>
                <a:schemeClr val="bg1"/>
              </a:solidFill>
            </a:endParaRPr>
          </a:p>
          <a:p>
            <a:pPr marL="571500" indent="-571500">
              <a:buFontTx/>
              <a:buChar char="-"/>
            </a:pPr>
            <a:r>
              <a:rPr lang="en-US" sz="3600" b="1" dirty="0">
                <a:solidFill>
                  <a:schemeClr val="bg1"/>
                </a:solidFill>
              </a:rPr>
              <a:t>What about if it is not short at all ?</a:t>
            </a:r>
            <a:endParaRPr lang="en-US" sz="3600" dirty="0">
              <a:solidFill>
                <a:schemeClr val="bg1"/>
              </a:solidFill>
            </a:endParaRPr>
          </a:p>
          <a:p>
            <a:pPr lvl="2"/>
            <a:r>
              <a:rPr lang="en-US" sz="3600" dirty="0">
                <a:solidFill>
                  <a:schemeClr val="bg1"/>
                </a:solidFill>
              </a:rPr>
              <a:t> </a:t>
            </a:r>
          </a:p>
          <a:p>
            <a:r>
              <a:rPr lang="en-US" sz="3600" dirty="0">
                <a:solidFill>
                  <a:schemeClr val="bg1"/>
                </a:solidFill>
              </a:rPr>
              <a:t>  </a:t>
            </a:r>
            <a:br>
              <a:rPr lang="en-US" sz="3600" dirty="0">
                <a:solidFill>
                  <a:schemeClr val="bg1"/>
                </a:solidFill>
              </a:rPr>
            </a:br>
            <a:endParaRPr lang="en-US" sz="3600" dirty="0">
              <a:solidFill>
                <a:schemeClr val="bg1"/>
              </a:solidFill>
            </a:endParaRPr>
          </a:p>
          <a:p>
            <a:pPr lvl="2">
              <a:buSzPct val="75000"/>
            </a:pPr>
            <a:endParaRPr lang="en-US" sz="3600" dirty="0">
              <a:solidFill>
                <a:schemeClr val="bg1"/>
              </a:solidFill>
            </a:endParaRPr>
          </a:p>
        </p:txBody>
      </p:sp>
    </p:spTree>
    <p:extLst>
      <p:ext uri="{BB962C8B-B14F-4D97-AF65-F5344CB8AC3E}">
        <p14:creationId xmlns:p14="http://schemas.microsoft.com/office/powerpoint/2010/main" val="30479932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472809" y="3063637"/>
            <a:ext cx="4368940" cy="2712971"/>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741540" cy="7848302"/>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br>
              <a:rPr lang="en-US" sz="3600" dirty="0">
                <a:solidFill>
                  <a:schemeClr val="bg1"/>
                </a:solidFill>
              </a:rPr>
            </a:br>
            <a:endParaRPr lang="en-US" sz="3600" dirty="0">
              <a:solidFill>
                <a:schemeClr val="bg1"/>
              </a:solidFill>
            </a:endParaRPr>
          </a:p>
          <a:p>
            <a:pPr marL="571500" indent="-571500">
              <a:buFontTx/>
              <a:buChar char="-"/>
            </a:pPr>
            <a:r>
              <a:rPr lang="en-US" sz="3600" b="1" dirty="0">
                <a:solidFill>
                  <a:schemeClr val="bg1"/>
                </a:solidFill>
              </a:rPr>
              <a:t>A Non-standard collapsar from a </a:t>
            </a:r>
            <a:r>
              <a:rPr lang="en-US" sz="3600" b="1" dirty="0" err="1">
                <a:solidFill>
                  <a:schemeClr val="bg1"/>
                </a:solidFill>
              </a:rPr>
              <a:t>TZlO</a:t>
            </a:r>
            <a:r>
              <a:rPr lang="en-US" sz="3600" b="1" dirty="0">
                <a:solidFill>
                  <a:schemeClr val="bg1"/>
                </a:solidFill>
              </a:rPr>
              <a:t> after NS-WD merger</a:t>
            </a:r>
          </a:p>
          <a:p>
            <a:pPr marL="571500" indent="-571500">
              <a:buFontTx/>
              <a:buChar char="-"/>
            </a:pPr>
            <a:endParaRPr lang="en-US" sz="3600" b="1" dirty="0">
              <a:solidFill>
                <a:schemeClr val="bg1"/>
              </a:solidFill>
            </a:endParaRPr>
          </a:p>
          <a:p>
            <a:pPr marL="571500" indent="-571500">
              <a:buFontTx/>
              <a:buChar char="-"/>
            </a:pPr>
            <a:r>
              <a:rPr lang="en-US" sz="3600" b="1" dirty="0">
                <a:solidFill>
                  <a:schemeClr val="bg1"/>
                </a:solidFill>
              </a:rPr>
              <a:t>What about if it is not short at all ?</a:t>
            </a:r>
            <a:endParaRPr lang="en-US" sz="3600" dirty="0">
              <a:solidFill>
                <a:schemeClr val="bg1"/>
              </a:solidFill>
            </a:endParaRPr>
          </a:p>
          <a:p>
            <a:pPr marL="1485900" lvl="2" indent="-571500">
              <a:buFont typeface="Arial" panose="020B0604020202020204" pitchFamily="34" charset="0"/>
              <a:buChar char="•"/>
            </a:pPr>
            <a:r>
              <a:rPr lang="en-US" sz="3600" dirty="0">
                <a:solidFill>
                  <a:schemeClr val="bg1"/>
                </a:solidFill>
              </a:rPr>
              <a:t>not short in gamma-ray, but blocked or due to jet precession  (coincidence and/or in multibody system, Wang, X. I et al. 2022 )</a:t>
            </a:r>
          </a:p>
          <a:p>
            <a:pPr lvl="2"/>
            <a:r>
              <a:rPr lang="en-US" sz="3600" dirty="0">
                <a:solidFill>
                  <a:schemeClr val="bg1"/>
                </a:solidFill>
              </a:rPr>
              <a:t> </a:t>
            </a:r>
          </a:p>
          <a:p>
            <a:r>
              <a:rPr lang="en-US" sz="3600" dirty="0">
                <a:solidFill>
                  <a:schemeClr val="bg1"/>
                </a:solidFill>
              </a:rPr>
              <a:t>  </a:t>
            </a:r>
            <a:br>
              <a:rPr lang="en-US" sz="3600" dirty="0">
                <a:solidFill>
                  <a:schemeClr val="bg1"/>
                </a:solidFill>
              </a:rPr>
            </a:br>
            <a:endParaRPr lang="en-US" sz="3600" dirty="0">
              <a:solidFill>
                <a:schemeClr val="bg1"/>
              </a:solidFill>
            </a:endParaRPr>
          </a:p>
          <a:p>
            <a:pPr lvl="2">
              <a:buSzPct val="75000"/>
            </a:pPr>
            <a:endParaRPr lang="en-US" sz="3600" dirty="0">
              <a:solidFill>
                <a:schemeClr val="bg1"/>
              </a:solidFill>
            </a:endParaRPr>
          </a:p>
        </p:txBody>
      </p:sp>
      <p:pic>
        <p:nvPicPr>
          <p:cNvPr id="9" name="Picture 8">
            <a:extLst>
              <a:ext uri="{FF2B5EF4-FFF2-40B4-BE49-F238E27FC236}">
                <a16:creationId xmlns:a16="http://schemas.microsoft.com/office/drawing/2014/main" id="{58F49426-73C3-27F9-7943-664BA68EE1C1}"/>
              </a:ext>
            </a:extLst>
          </p:cNvPr>
          <p:cNvPicPr>
            <a:picLocks noChangeAspect="1"/>
          </p:cNvPicPr>
          <p:nvPr/>
        </p:nvPicPr>
        <p:blipFill>
          <a:blip r:embed="rId6"/>
          <a:stretch>
            <a:fillRect/>
          </a:stretch>
        </p:blipFill>
        <p:spPr>
          <a:xfrm>
            <a:off x="1981200" y="6972300"/>
            <a:ext cx="6925034" cy="2882900"/>
          </a:xfrm>
          <a:prstGeom prst="rect">
            <a:avLst/>
          </a:prstGeom>
        </p:spPr>
      </p:pic>
      <p:sp>
        <p:nvSpPr>
          <p:cNvPr id="14" name="Freeform 13">
            <a:extLst>
              <a:ext uri="{FF2B5EF4-FFF2-40B4-BE49-F238E27FC236}">
                <a16:creationId xmlns:a16="http://schemas.microsoft.com/office/drawing/2014/main" id="{2CFA48B6-926D-3B35-887D-74942C767621}"/>
              </a:ext>
            </a:extLst>
          </p:cNvPr>
          <p:cNvSpPr/>
          <p:nvPr/>
        </p:nvSpPr>
        <p:spPr>
          <a:xfrm>
            <a:off x="17145000" y="1770895"/>
            <a:ext cx="989044" cy="3589673"/>
          </a:xfrm>
          <a:custGeom>
            <a:avLst/>
            <a:gdLst>
              <a:gd name="connsiteX0" fmla="*/ 0 w 989044"/>
              <a:gd name="connsiteY0" fmla="*/ 1343608 h 1343608"/>
              <a:gd name="connsiteX1" fmla="*/ 18661 w 989044"/>
              <a:gd name="connsiteY1" fmla="*/ 1101012 h 1343608"/>
              <a:gd name="connsiteX2" fmla="*/ 37322 w 989044"/>
              <a:gd name="connsiteY2" fmla="*/ 1045028 h 1343608"/>
              <a:gd name="connsiteX3" fmla="*/ 74644 w 989044"/>
              <a:gd name="connsiteY3" fmla="*/ 895738 h 1343608"/>
              <a:gd name="connsiteX4" fmla="*/ 111967 w 989044"/>
              <a:gd name="connsiteY4" fmla="*/ 765110 h 1343608"/>
              <a:gd name="connsiteX5" fmla="*/ 130628 w 989044"/>
              <a:gd name="connsiteY5" fmla="*/ 671804 h 1343608"/>
              <a:gd name="connsiteX6" fmla="*/ 149289 w 989044"/>
              <a:gd name="connsiteY6" fmla="*/ 597159 h 1343608"/>
              <a:gd name="connsiteX7" fmla="*/ 167951 w 989044"/>
              <a:gd name="connsiteY7" fmla="*/ 503853 h 1343608"/>
              <a:gd name="connsiteX8" fmla="*/ 205273 w 989044"/>
              <a:gd name="connsiteY8" fmla="*/ 391885 h 1343608"/>
              <a:gd name="connsiteX9" fmla="*/ 279918 w 989044"/>
              <a:gd name="connsiteY9" fmla="*/ 167951 h 1343608"/>
              <a:gd name="connsiteX10" fmla="*/ 298579 w 989044"/>
              <a:gd name="connsiteY10" fmla="*/ 111967 h 1343608"/>
              <a:gd name="connsiteX11" fmla="*/ 429208 w 989044"/>
              <a:gd name="connsiteY11" fmla="*/ 0 h 1343608"/>
              <a:gd name="connsiteX12" fmla="*/ 522514 w 989044"/>
              <a:gd name="connsiteY12" fmla="*/ 18661 h 1343608"/>
              <a:gd name="connsiteX13" fmla="*/ 541175 w 989044"/>
              <a:gd name="connsiteY13" fmla="*/ 242596 h 1343608"/>
              <a:gd name="connsiteX14" fmla="*/ 559836 w 989044"/>
              <a:gd name="connsiteY14" fmla="*/ 354563 h 1343608"/>
              <a:gd name="connsiteX15" fmla="*/ 578497 w 989044"/>
              <a:gd name="connsiteY15" fmla="*/ 410547 h 1343608"/>
              <a:gd name="connsiteX16" fmla="*/ 615820 w 989044"/>
              <a:gd name="connsiteY16" fmla="*/ 559836 h 1343608"/>
              <a:gd name="connsiteX17" fmla="*/ 634481 w 989044"/>
              <a:gd name="connsiteY17" fmla="*/ 634481 h 1343608"/>
              <a:gd name="connsiteX18" fmla="*/ 671804 w 989044"/>
              <a:gd name="connsiteY18" fmla="*/ 858416 h 1343608"/>
              <a:gd name="connsiteX19" fmla="*/ 690465 w 989044"/>
              <a:gd name="connsiteY19" fmla="*/ 914400 h 1343608"/>
              <a:gd name="connsiteX20" fmla="*/ 727787 w 989044"/>
              <a:gd name="connsiteY20" fmla="*/ 970383 h 1343608"/>
              <a:gd name="connsiteX21" fmla="*/ 765110 w 989044"/>
              <a:gd name="connsiteY21" fmla="*/ 1082351 h 1343608"/>
              <a:gd name="connsiteX22" fmla="*/ 821093 w 989044"/>
              <a:gd name="connsiteY22" fmla="*/ 1101012 h 1343608"/>
              <a:gd name="connsiteX23" fmla="*/ 877077 w 989044"/>
              <a:gd name="connsiteY23" fmla="*/ 1138334 h 1343608"/>
              <a:gd name="connsiteX24" fmla="*/ 989044 w 989044"/>
              <a:gd name="connsiteY24" fmla="*/ 1156996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9044" h="1343608">
                <a:moveTo>
                  <a:pt x="0" y="1343608"/>
                </a:moveTo>
                <a:cubicBezTo>
                  <a:pt x="6220" y="1262743"/>
                  <a:pt x="8601" y="1181490"/>
                  <a:pt x="18661" y="1101012"/>
                </a:cubicBezTo>
                <a:cubicBezTo>
                  <a:pt x="21101" y="1081493"/>
                  <a:pt x="32146" y="1064006"/>
                  <a:pt x="37322" y="1045028"/>
                </a:cubicBezTo>
                <a:cubicBezTo>
                  <a:pt x="50818" y="995541"/>
                  <a:pt x="58422" y="944400"/>
                  <a:pt x="74644" y="895738"/>
                </a:cubicBezTo>
                <a:cubicBezTo>
                  <a:pt x="95427" y="833392"/>
                  <a:pt x="96345" y="835411"/>
                  <a:pt x="111967" y="765110"/>
                </a:cubicBezTo>
                <a:cubicBezTo>
                  <a:pt x="118848" y="734147"/>
                  <a:pt x="123747" y="702767"/>
                  <a:pt x="130628" y="671804"/>
                </a:cubicBezTo>
                <a:cubicBezTo>
                  <a:pt x="136192" y="646767"/>
                  <a:pt x="143725" y="622196"/>
                  <a:pt x="149289" y="597159"/>
                </a:cubicBezTo>
                <a:cubicBezTo>
                  <a:pt x="156170" y="566196"/>
                  <a:pt x="159605" y="534453"/>
                  <a:pt x="167951" y="503853"/>
                </a:cubicBezTo>
                <a:cubicBezTo>
                  <a:pt x="178302" y="465898"/>
                  <a:pt x="192832" y="429208"/>
                  <a:pt x="205273" y="391885"/>
                </a:cubicBezTo>
                <a:lnTo>
                  <a:pt x="279918" y="167951"/>
                </a:lnTo>
                <a:cubicBezTo>
                  <a:pt x="286138" y="149290"/>
                  <a:pt x="284670" y="125876"/>
                  <a:pt x="298579" y="111967"/>
                </a:cubicBezTo>
                <a:cubicBezTo>
                  <a:pt x="389083" y="21463"/>
                  <a:pt x="343946" y="56841"/>
                  <a:pt x="429208" y="0"/>
                </a:cubicBezTo>
                <a:cubicBezTo>
                  <a:pt x="460310" y="6220"/>
                  <a:pt x="509222" y="-10138"/>
                  <a:pt x="522514" y="18661"/>
                </a:cubicBezTo>
                <a:cubicBezTo>
                  <a:pt x="553903" y="86671"/>
                  <a:pt x="532903" y="168150"/>
                  <a:pt x="541175" y="242596"/>
                </a:cubicBezTo>
                <a:cubicBezTo>
                  <a:pt x="545353" y="280202"/>
                  <a:pt x="551628" y="317627"/>
                  <a:pt x="559836" y="354563"/>
                </a:cubicBezTo>
                <a:cubicBezTo>
                  <a:pt x="564103" y="373765"/>
                  <a:pt x="573321" y="391569"/>
                  <a:pt x="578497" y="410547"/>
                </a:cubicBezTo>
                <a:cubicBezTo>
                  <a:pt x="591994" y="460034"/>
                  <a:pt x="603379" y="510073"/>
                  <a:pt x="615820" y="559836"/>
                </a:cubicBezTo>
                <a:cubicBezTo>
                  <a:pt x="622040" y="584718"/>
                  <a:pt x="631300" y="609032"/>
                  <a:pt x="634481" y="634481"/>
                </a:cubicBezTo>
                <a:cubicBezTo>
                  <a:pt x="649628" y="755656"/>
                  <a:pt x="644402" y="762511"/>
                  <a:pt x="671804" y="858416"/>
                </a:cubicBezTo>
                <a:cubicBezTo>
                  <a:pt x="677208" y="877330"/>
                  <a:pt x="681668" y="896806"/>
                  <a:pt x="690465" y="914400"/>
                </a:cubicBezTo>
                <a:cubicBezTo>
                  <a:pt x="700495" y="934460"/>
                  <a:pt x="718678" y="949888"/>
                  <a:pt x="727787" y="970383"/>
                </a:cubicBezTo>
                <a:cubicBezTo>
                  <a:pt x="743765" y="1006334"/>
                  <a:pt x="727787" y="1069910"/>
                  <a:pt x="765110" y="1082351"/>
                </a:cubicBezTo>
                <a:cubicBezTo>
                  <a:pt x="783771" y="1088571"/>
                  <a:pt x="803499" y="1092215"/>
                  <a:pt x="821093" y="1101012"/>
                </a:cubicBezTo>
                <a:cubicBezTo>
                  <a:pt x="841153" y="1111042"/>
                  <a:pt x="856077" y="1130459"/>
                  <a:pt x="877077" y="1138334"/>
                </a:cubicBezTo>
                <a:cubicBezTo>
                  <a:pt x="930095" y="1158216"/>
                  <a:pt x="947762" y="1156996"/>
                  <a:pt x="989044" y="1156996"/>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7729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What Collapses?</a:t>
            </a:r>
            <a:endParaRPr lang="en-US" sz="6600" i="1" dirty="0">
              <a:solidFill>
                <a:srgbClr val="FFFF00"/>
              </a:solidFill>
            </a:endParaRPr>
          </a:p>
        </p:txBody>
      </p:sp>
      <p:pic>
        <p:nvPicPr>
          <p:cNvPr id="17" name="Image">
            <a:extLst>
              <a:ext uri="{FF2B5EF4-FFF2-40B4-BE49-F238E27FC236}">
                <a16:creationId xmlns:a16="http://schemas.microsoft.com/office/drawing/2014/main" id="{31D73CAB-1FBF-D874-0725-3FAD228AA2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3000"/>
                    </a14:imgEffect>
                    <a14:imgEffect>
                      <a14:brightnessContrast bright="100000"/>
                    </a14:imgEffect>
                  </a14:imgLayer>
                </a14:imgProps>
              </a:ext>
              <a:ext uri="{28A0092B-C50C-407E-A947-70E740481C1C}">
                <a14:useLocalDpi xmlns:a14="http://schemas.microsoft.com/office/drawing/2010/main" val="0"/>
              </a:ext>
            </a:extLst>
          </a:blip>
          <a:srcRect l="1533" t="6627" r="3417" b="602"/>
          <a:stretch/>
        </p:blipFill>
        <p:spPr>
          <a:xfrm>
            <a:off x="13329258" y="121015"/>
            <a:ext cx="4763311" cy="2957863"/>
          </a:xfrm>
          <a:prstGeom prst="rect">
            <a:avLst/>
          </a:prstGeom>
        </p:spPr>
      </p:pic>
      <p:pic>
        <p:nvPicPr>
          <p:cNvPr id="28" name="Picture 27" descr="A screen shot of a graph&#10;&#10;Description automatically generated">
            <a:extLst>
              <a:ext uri="{FF2B5EF4-FFF2-40B4-BE49-F238E27FC236}">
                <a16:creationId xmlns:a16="http://schemas.microsoft.com/office/drawing/2014/main" id="{877B1FBA-DAF1-2282-AB3A-36F7AA9F142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7000"/>
                    </a14:imgEffect>
                    <a14:imgEffect>
                      <a14:saturation sat="51000"/>
                    </a14:imgEffect>
                    <a14:imgEffect>
                      <a14:brightnessContrast bright="18000" contrast="-1000"/>
                    </a14:imgEffect>
                  </a14:imgLayer>
                </a14:imgProps>
              </a:ext>
              <a:ext uri="{28A0092B-C50C-407E-A947-70E740481C1C}">
                <a14:useLocalDpi xmlns:a14="http://schemas.microsoft.com/office/drawing/2010/main" val="0"/>
              </a:ext>
            </a:extLst>
          </a:blip>
          <a:srcRect l="1933" t="1" r="2802" b="228"/>
          <a:stretch/>
        </p:blipFill>
        <p:spPr>
          <a:xfrm>
            <a:off x="13472809" y="5775797"/>
            <a:ext cx="4473102" cy="3589673"/>
          </a:xfrm>
          <a:prstGeom prst="rect">
            <a:avLst/>
          </a:prstGeom>
          <a:effectLst>
            <a:outerShdw blurRad="52478" dir="5400000" algn="ctr" rotWithShape="0">
              <a:srgbClr val="000000">
                <a:alpha val="43137"/>
              </a:srgbClr>
            </a:outerShdw>
          </a:effectLst>
        </p:spPr>
      </p:pic>
      <p:sp>
        <p:nvSpPr>
          <p:cNvPr id="5" name="TextBox 4">
            <a:extLst>
              <a:ext uri="{FF2B5EF4-FFF2-40B4-BE49-F238E27FC236}">
                <a16:creationId xmlns:a16="http://schemas.microsoft.com/office/drawing/2014/main" id="{703A0F7C-9AFA-8D83-7F9B-44D6F304C92D}"/>
              </a:ext>
            </a:extLst>
          </p:cNvPr>
          <p:cNvSpPr txBox="1"/>
          <p:nvPr/>
        </p:nvSpPr>
        <p:spPr>
          <a:xfrm>
            <a:off x="431660" y="1310569"/>
            <a:ext cx="13741540" cy="8956298"/>
          </a:xfrm>
          <a:prstGeom prst="rect">
            <a:avLst/>
          </a:prstGeom>
          <a:noFill/>
        </p:spPr>
        <p:txBody>
          <a:bodyPr wrap="square">
            <a:spAutoFit/>
          </a:bodyPr>
          <a:lstStyle/>
          <a:p>
            <a:r>
              <a:rPr lang="en-US" sz="3600" b="1" dirty="0">
                <a:solidFill>
                  <a:schemeClr val="bg1"/>
                </a:solidFill>
              </a:rPr>
              <a:t>- Still a standard massive star</a:t>
            </a:r>
            <a:br>
              <a:rPr lang="en-US" sz="3600" dirty="0">
                <a:solidFill>
                  <a:schemeClr val="bg1"/>
                </a:solidFill>
              </a:rPr>
            </a:br>
            <a:r>
              <a:rPr lang="en-US" sz="3600" dirty="0">
                <a:solidFill>
                  <a:schemeClr val="bg1"/>
                </a:solidFill>
              </a:rPr>
              <a:t>  Two options to make a 10-s Collapsar GRB short:</a:t>
            </a:r>
          </a:p>
          <a:p>
            <a:pPr marL="1605844" lvl="2" indent="-691444">
              <a:buSzPct val="75000"/>
              <a:buChar char="•"/>
            </a:pPr>
            <a:r>
              <a:rPr lang="en-US" sz="3600" dirty="0">
                <a:solidFill>
                  <a:schemeClr val="bg1"/>
                </a:solidFill>
              </a:rPr>
              <a:t>Increase baryon flavors in the jet (week jet; low S/N)</a:t>
            </a:r>
          </a:p>
          <a:p>
            <a:pPr marL="1605844" lvl="2" indent="-691444">
              <a:buSzPct val="75000"/>
              <a:buChar char="•"/>
            </a:pPr>
            <a:r>
              <a:rPr lang="en-US" sz="3600" dirty="0">
                <a:solidFill>
                  <a:schemeClr val="bg1"/>
                </a:solidFill>
              </a:rPr>
              <a:t>Allocate dedicated 9s to facilitate breakout (coincidence)</a:t>
            </a:r>
            <a:br>
              <a:rPr lang="en-US" sz="3600" dirty="0">
                <a:solidFill>
                  <a:schemeClr val="bg1"/>
                </a:solidFill>
              </a:rPr>
            </a:br>
            <a:endParaRPr lang="en-US" sz="3600" dirty="0">
              <a:solidFill>
                <a:schemeClr val="bg1"/>
              </a:solidFill>
            </a:endParaRPr>
          </a:p>
          <a:p>
            <a:pPr marL="571500" indent="-571500">
              <a:buFontTx/>
              <a:buChar char="-"/>
            </a:pPr>
            <a:r>
              <a:rPr lang="en-US" sz="3600" b="1" dirty="0">
                <a:solidFill>
                  <a:schemeClr val="bg1"/>
                </a:solidFill>
              </a:rPr>
              <a:t>A Non-standard collapsar from a </a:t>
            </a:r>
            <a:r>
              <a:rPr lang="en-US" sz="3600" b="1" dirty="0" err="1">
                <a:solidFill>
                  <a:schemeClr val="bg1"/>
                </a:solidFill>
              </a:rPr>
              <a:t>TZlO</a:t>
            </a:r>
            <a:r>
              <a:rPr lang="en-US" sz="3600" b="1" dirty="0">
                <a:solidFill>
                  <a:schemeClr val="bg1"/>
                </a:solidFill>
              </a:rPr>
              <a:t> after NS-WD merger</a:t>
            </a:r>
          </a:p>
          <a:p>
            <a:pPr marL="571500" indent="-571500">
              <a:buFontTx/>
              <a:buChar char="-"/>
            </a:pPr>
            <a:endParaRPr lang="en-US" sz="3600" b="1" dirty="0">
              <a:solidFill>
                <a:schemeClr val="bg1"/>
              </a:solidFill>
            </a:endParaRPr>
          </a:p>
          <a:p>
            <a:pPr marL="571500" indent="-571500">
              <a:buFontTx/>
              <a:buChar char="-"/>
            </a:pPr>
            <a:r>
              <a:rPr lang="en-US" sz="3600" b="1" dirty="0">
                <a:solidFill>
                  <a:schemeClr val="bg1"/>
                </a:solidFill>
              </a:rPr>
              <a:t>What about if it is not short at all ?</a:t>
            </a:r>
            <a:endParaRPr lang="en-US" sz="3600" dirty="0">
              <a:solidFill>
                <a:schemeClr val="bg1"/>
              </a:solidFill>
            </a:endParaRPr>
          </a:p>
          <a:p>
            <a:pPr marL="1485900" lvl="2" indent="-571500">
              <a:buFont typeface="Arial" panose="020B0604020202020204" pitchFamily="34" charset="0"/>
              <a:buChar char="•"/>
            </a:pPr>
            <a:r>
              <a:rPr lang="en-US" sz="3600" dirty="0">
                <a:solidFill>
                  <a:schemeClr val="bg1"/>
                </a:solidFill>
              </a:rPr>
              <a:t>not short in gamma-ray, but blocked or due to jet precession  (coincidence and/or in multibody system, Wang,  et al. 2022 )</a:t>
            </a:r>
          </a:p>
          <a:p>
            <a:pPr marL="1485900" lvl="2" indent="-571500">
              <a:buFont typeface="Arial" panose="020B0604020202020204" pitchFamily="34" charset="0"/>
              <a:buChar char="•"/>
            </a:pPr>
            <a:r>
              <a:rPr lang="en-US" sz="3600" dirty="0">
                <a:solidFill>
                  <a:schemeClr val="bg1"/>
                </a:solidFill>
              </a:rPr>
              <a:t>not short in other wavelength so the CE time scale is much longer (</a:t>
            </a:r>
            <a:r>
              <a:rPr lang="en-US" sz="3600" dirty="0" err="1">
                <a:solidFill>
                  <a:schemeClr val="bg1"/>
                </a:solidFill>
              </a:rPr>
              <a:t>e.g</a:t>
            </a:r>
            <a:r>
              <a:rPr lang="en-US" sz="3600" dirty="0">
                <a:solidFill>
                  <a:schemeClr val="bg1"/>
                </a:solidFill>
              </a:rPr>
              <a:t>, EP240315a)</a:t>
            </a:r>
          </a:p>
          <a:p>
            <a:pPr lvl="2"/>
            <a:r>
              <a:rPr lang="en-US" sz="3600" dirty="0">
                <a:solidFill>
                  <a:schemeClr val="bg1"/>
                </a:solidFill>
              </a:rPr>
              <a:t> </a:t>
            </a:r>
          </a:p>
          <a:p>
            <a:r>
              <a:rPr lang="en-US" sz="3600" dirty="0">
                <a:solidFill>
                  <a:schemeClr val="bg1"/>
                </a:solidFill>
              </a:rPr>
              <a:t>              (Liu, Y. et al. 2024, Zhang, B.-B. et al. 2014)</a:t>
            </a:r>
          </a:p>
          <a:p>
            <a:r>
              <a:rPr lang="en-US" sz="3600" dirty="0">
                <a:solidFill>
                  <a:schemeClr val="bg1"/>
                </a:solidFill>
              </a:rPr>
              <a:t>	</a:t>
            </a:r>
            <a:br>
              <a:rPr lang="en-US" sz="3600" dirty="0">
                <a:solidFill>
                  <a:schemeClr val="bg1"/>
                </a:solidFill>
              </a:rPr>
            </a:br>
            <a:r>
              <a:rPr lang="en-US" sz="3600" dirty="0">
                <a:solidFill>
                  <a:srgbClr val="FFFF00"/>
                </a:solidFill>
              </a:rPr>
              <a:t>SVOM &amp; EP will help to pin down these possibilities</a:t>
            </a:r>
          </a:p>
        </p:txBody>
      </p:sp>
      <p:pic>
        <p:nvPicPr>
          <p:cNvPr id="2" name="Picture 1">
            <a:extLst>
              <a:ext uri="{FF2B5EF4-FFF2-40B4-BE49-F238E27FC236}">
                <a16:creationId xmlns:a16="http://schemas.microsoft.com/office/drawing/2014/main" id="{86F25618-5017-C232-7815-332611A28FDE}"/>
              </a:ext>
            </a:extLst>
          </p:cNvPr>
          <p:cNvPicPr>
            <a:picLocks noChangeAspect="1"/>
          </p:cNvPicPr>
          <p:nvPr/>
        </p:nvPicPr>
        <p:blipFill>
          <a:blip r:embed="rId7"/>
          <a:stretch>
            <a:fillRect/>
          </a:stretch>
        </p:blipFill>
        <p:spPr>
          <a:xfrm>
            <a:off x="13525402" y="3104495"/>
            <a:ext cx="4630648" cy="2926570"/>
          </a:xfrm>
          <a:prstGeom prst="rect">
            <a:avLst/>
          </a:prstGeom>
        </p:spPr>
      </p:pic>
      <p:pic>
        <p:nvPicPr>
          <p:cNvPr id="3" name="Picture 2">
            <a:extLst>
              <a:ext uri="{FF2B5EF4-FFF2-40B4-BE49-F238E27FC236}">
                <a16:creationId xmlns:a16="http://schemas.microsoft.com/office/drawing/2014/main" id="{32662A74-F66D-FC95-AE46-4CE80399D5D6}"/>
              </a:ext>
            </a:extLst>
          </p:cNvPr>
          <p:cNvPicPr>
            <a:picLocks noChangeAspect="1"/>
          </p:cNvPicPr>
          <p:nvPr/>
        </p:nvPicPr>
        <p:blipFill>
          <a:blip r:embed="rId8"/>
          <a:stretch>
            <a:fillRect/>
          </a:stretch>
        </p:blipFill>
        <p:spPr>
          <a:xfrm>
            <a:off x="13525403" y="6059331"/>
            <a:ext cx="4630648" cy="3306139"/>
          </a:xfrm>
          <a:prstGeom prst="rect">
            <a:avLst/>
          </a:prstGeom>
        </p:spPr>
      </p:pic>
    </p:spTree>
    <p:extLst>
      <p:ext uri="{BB962C8B-B14F-4D97-AF65-F5344CB8AC3E}">
        <p14:creationId xmlns:p14="http://schemas.microsoft.com/office/powerpoint/2010/main" val="231879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strike="sngStrike" dirty="0">
                          <a:solidFill>
                            <a:srgbClr val="FFFFFF"/>
                          </a:solidFill>
                          <a:latin typeface="Public Sans"/>
                        </a:rPr>
                        <a:t>usually</a:t>
                      </a:r>
                    </a:p>
                    <a:p>
                      <a:pPr algn="ctr">
                        <a:lnSpc>
                          <a:spcPts val="4759"/>
                        </a:lnSpc>
                        <a:defRPr/>
                      </a:pPr>
                      <a:r>
                        <a:rPr lang="en-US" sz="3399" strike="sngStrike" dirty="0">
                          <a:solidFill>
                            <a:srgbClr val="FFFFFF"/>
                          </a:solidFill>
                          <a:latin typeface="Public Sans"/>
                        </a:rPr>
                        <a:t>Long</a:t>
                      </a:r>
                      <a:br>
                        <a:rPr lang="en-US" sz="3399" strike="sngStrike" dirty="0">
                          <a:solidFill>
                            <a:srgbClr val="FFFFFF"/>
                          </a:solidFill>
                          <a:latin typeface="Public Sans"/>
                        </a:rPr>
                      </a:br>
                      <a:r>
                        <a:rPr lang="en-US" sz="3399" strike="noStrike" dirty="0">
                          <a:solidFill>
                            <a:srgbClr val="FFFF00"/>
                          </a:solidFill>
                          <a:latin typeface="Public Sans"/>
                        </a:rPr>
                        <a:t>short</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endParaRPr lang="en-US" sz="26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FF0000"/>
                          </a:highlight>
                          <a:latin typeface="Public Sans"/>
                        </a:rPr>
                        <a:t>core-collapse supernova</a:t>
                      </a:r>
                      <a:endParaRPr lang="en-US" sz="1100" dirty="0">
                        <a:highlight>
                          <a:srgbClr val="FF0000"/>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strike="sngStrike" dirty="0">
                          <a:solidFill>
                            <a:srgbClr val="FFFFFF"/>
                          </a:solidFill>
                          <a:latin typeface="Public Sans"/>
                        </a:rPr>
                        <a:t>usually</a:t>
                      </a:r>
                      <a:endParaRPr lang="en-US" sz="1100" strike="sngStrike" dirty="0"/>
                    </a:p>
                    <a:p>
                      <a:pPr algn="ctr">
                        <a:lnSpc>
                          <a:spcPts val="4619"/>
                        </a:lnSpc>
                      </a:pPr>
                      <a:r>
                        <a:rPr lang="en-US" sz="3299" strike="sngStrike" dirty="0">
                          <a:solidFill>
                            <a:srgbClr val="FFFFFF"/>
                          </a:solidFill>
                          <a:latin typeface="Public Sans"/>
                        </a:rPr>
                        <a:t>Short</a:t>
                      </a:r>
                    </a:p>
                    <a:p>
                      <a:pPr algn="ctr">
                        <a:lnSpc>
                          <a:spcPts val="4619"/>
                        </a:lnSpc>
                      </a:pPr>
                      <a:r>
                        <a:rPr lang="en-US" sz="3299" strike="noStrike" dirty="0">
                          <a:solidFill>
                            <a:srgbClr val="FFFF00"/>
                          </a:solidFill>
                          <a:latin typeface="Public Sans"/>
                        </a:rPr>
                        <a:t>long</a:t>
                      </a:r>
                      <a:r>
                        <a:rPr lang="en-US" sz="3299" strike="sngStrike" dirty="0">
                          <a:solidFill>
                            <a:srgbClr val="FFFFFF"/>
                          </a:solidFill>
                          <a:latin typeface="Public Sans"/>
                        </a:rPr>
                        <a: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endParaRPr lang="en-US" sz="29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highlight>
                            <a:srgbClr val="004AAD"/>
                          </a:highlight>
                          <a:latin typeface="Public Sans"/>
                        </a:rPr>
                        <a:t>r-process </a:t>
                      </a:r>
                      <a:endParaRPr lang="en-US" sz="1100" dirty="0">
                        <a:highlight>
                          <a:srgbClr val="004AAD"/>
                        </a:highlight>
                      </a:endParaRPr>
                    </a:p>
                    <a:p>
                      <a:pPr algn="ctr">
                        <a:lnSpc>
                          <a:spcPts val="3919"/>
                        </a:lnSpc>
                      </a:pPr>
                      <a:r>
                        <a:rPr lang="en-US" sz="2799" dirty="0" err="1">
                          <a:solidFill>
                            <a:srgbClr val="FFFFFF"/>
                          </a:solidFill>
                          <a:highlight>
                            <a:srgbClr val="004AAD"/>
                          </a:highlight>
                          <a:latin typeface="Public Sans"/>
                        </a:rPr>
                        <a:t>kilonova</a:t>
                      </a:r>
                      <a:endParaRPr lang="en-US" sz="2799" dirty="0">
                        <a:solidFill>
                          <a:srgbClr val="FFFFFF"/>
                        </a:solidFill>
                        <a:highlight>
                          <a:srgbClr val="004AAD"/>
                        </a:highlight>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dirty="0">
                          <a:solidFill>
                            <a:srgbClr val="FFFFFF"/>
                          </a:solidFill>
                          <a:highlight>
                            <a:srgbClr val="004AAD"/>
                          </a:highlight>
                          <a:latin typeface="Public Sans"/>
                        </a:rPr>
                        <a:t>LIGO GW</a:t>
                      </a:r>
                      <a:endParaRPr lang="en-US" sz="1100" dirty="0">
                        <a:highlight>
                          <a:srgbClr val="004AAD"/>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3192092"/>
          </a:xfrm>
          <a:prstGeom prst="rect">
            <a:avLst/>
          </a:prstGeom>
        </p:spPr>
        <p:txBody>
          <a:bodyPr lIns="0" tIns="0" rIns="0" bIns="0" rtlCol="0" anchor="t">
            <a:spAutoFit/>
          </a:bodyPr>
          <a:lstStyle/>
          <a:p>
            <a:pPr>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b="1" i="1" dirty="0">
                <a:solidFill>
                  <a:srgbClr val="FFFFFF"/>
                </a:solidFill>
                <a:latin typeface="Public Sans Medium"/>
              </a:rPr>
              <a:t>Smoking Guns with </a:t>
            </a:r>
            <a:r>
              <a:rPr lang="en-US" sz="6600" b="1" i="1" dirty="0">
                <a:solidFill>
                  <a:srgbClr val="FFFF00"/>
                </a:solidFill>
                <a:latin typeface="Public Sans Medium"/>
              </a:rPr>
              <a:t>trouble makers</a:t>
            </a:r>
            <a:endParaRPr lang="en-US" sz="6600" i="1" dirty="0">
              <a:solidFill>
                <a:srgbClr val="FFFF00"/>
              </a:solidFill>
            </a:endParaRPr>
          </a:p>
          <a:p>
            <a:pPr algn="l">
              <a:lnSpc>
                <a:spcPts val="8520"/>
              </a:lnSpc>
            </a:pPr>
            <a:endParaRPr lang="en-US" sz="6600" b="1" dirty="0">
              <a:solidFill>
                <a:srgbClr val="FFFFFF"/>
              </a:solidFill>
              <a:latin typeface="Public Sans Medium"/>
            </a:endParaRPr>
          </a:p>
        </p:txBody>
      </p:sp>
    </p:spTree>
    <p:extLst>
      <p:ext uri="{BB962C8B-B14F-4D97-AF65-F5344CB8AC3E}">
        <p14:creationId xmlns:p14="http://schemas.microsoft.com/office/powerpoint/2010/main" val="42335660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1034770"/>
          </a:xfrm>
          <a:prstGeom prst="rect">
            <a:avLst/>
          </a:prstGeom>
        </p:spPr>
        <p:txBody>
          <a:bodyPr lIns="0" tIns="0" rIns="0" bIns="0" rtlCol="0" anchor="t">
            <a:spAutoFit/>
          </a:bodyPr>
          <a:lstStyle/>
          <a:p>
            <a:pPr>
              <a:lnSpc>
                <a:spcPts val="8520"/>
              </a:lnSpc>
            </a:pPr>
            <a:r>
              <a:rPr lang="en-US" sz="6600" b="1" i="1" dirty="0">
                <a:solidFill>
                  <a:srgbClr val="FFFFFF"/>
                </a:solidFill>
                <a:latin typeface="Public Sans Medium"/>
              </a:rPr>
              <a:t>A </a:t>
            </a:r>
            <a:r>
              <a:rPr lang="en-US" sz="6600" b="1" i="1" dirty="0">
                <a:solidFill>
                  <a:srgbClr val="FFFF00"/>
                </a:solidFill>
                <a:latin typeface="Public Sans Medium"/>
              </a:rPr>
              <a:t>1-min </a:t>
            </a:r>
            <a:r>
              <a:rPr lang="en-US" sz="6600" b="1" i="1" dirty="0">
                <a:solidFill>
                  <a:schemeClr val="bg1"/>
                </a:solidFill>
                <a:latin typeface="Public Sans Medium"/>
              </a:rPr>
              <a:t>GRB  from  </a:t>
            </a:r>
            <a:r>
              <a:rPr lang="en-US" sz="6600" b="1" i="1" dirty="0">
                <a:solidFill>
                  <a:srgbClr val="FFFFFF"/>
                </a:solidFill>
                <a:highlight>
                  <a:srgbClr val="FF0000"/>
                </a:highlight>
                <a:latin typeface="Public Sans"/>
              </a:rPr>
              <a:t>merger     </a:t>
            </a:r>
            <a:endParaRPr lang="en-US" sz="6600" i="1" dirty="0">
              <a:solidFill>
                <a:srgbClr val="FFFF00"/>
              </a:solidFill>
            </a:endParaRPr>
          </a:p>
        </p:txBody>
      </p:sp>
      <p:sp>
        <p:nvSpPr>
          <p:cNvPr id="30" name="TextBox 29">
            <a:extLst>
              <a:ext uri="{FF2B5EF4-FFF2-40B4-BE49-F238E27FC236}">
                <a16:creationId xmlns:a16="http://schemas.microsoft.com/office/drawing/2014/main" id="{F2B65B49-1FA9-E937-3647-332B760DEF92}"/>
              </a:ext>
            </a:extLst>
          </p:cNvPr>
          <p:cNvSpPr txBox="1"/>
          <p:nvPr/>
        </p:nvSpPr>
        <p:spPr>
          <a:xfrm>
            <a:off x="1348273" y="8684043"/>
            <a:ext cx="14854404" cy="584775"/>
          </a:xfrm>
          <a:prstGeom prst="rect">
            <a:avLst/>
          </a:prstGeom>
          <a:noFill/>
        </p:spPr>
        <p:txBody>
          <a:bodyPr wrap="square">
            <a:spAutoFit/>
          </a:bodyPr>
          <a:lstStyle/>
          <a:p>
            <a:r>
              <a:rPr lang="en-US" sz="3200" dirty="0">
                <a:solidFill>
                  <a:schemeClr val="bg1"/>
                </a:solidFill>
              </a:rPr>
              <a:t>GRB 211211A</a:t>
            </a:r>
          </a:p>
        </p:txBody>
      </p:sp>
      <p:sp>
        <p:nvSpPr>
          <p:cNvPr id="34" name="TextBox 33">
            <a:extLst>
              <a:ext uri="{FF2B5EF4-FFF2-40B4-BE49-F238E27FC236}">
                <a16:creationId xmlns:a16="http://schemas.microsoft.com/office/drawing/2014/main" id="{DC6CF445-88E9-2993-0D0B-DD4F5838594C}"/>
              </a:ext>
            </a:extLst>
          </p:cNvPr>
          <p:cNvSpPr txBox="1"/>
          <p:nvPr/>
        </p:nvSpPr>
        <p:spPr>
          <a:xfrm>
            <a:off x="1371600" y="9576394"/>
            <a:ext cx="14854404" cy="1077218"/>
          </a:xfrm>
          <a:prstGeom prst="rect">
            <a:avLst/>
          </a:prstGeom>
          <a:noFill/>
        </p:spPr>
        <p:txBody>
          <a:bodyPr wrap="square">
            <a:spAutoFit/>
          </a:bodyPr>
          <a:lstStyle/>
          <a:p>
            <a:r>
              <a:rPr lang="en-US" sz="3200" dirty="0">
                <a:solidFill>
                  <a:schemeClr val="bg1"/>
                </a:solidFill>
              </a:rPr>
              <a:t>Yang, J., Ai, S, Zhang, B.-B.  et al. 2022, Nature </a:t>
            </a:r>
          </a:p>
          <a:p>
            <a:endParaRPr lang="en-US" sz="3200" dirty="0" err="1">
              <a:solidFill>
                <a:schemeClr val="bg1"/>
              </a:solidFill>
            </a:endParaRPr>
          </a:p>
        </p:txBody>
      </p:sp>
      <p:pic>
        <p:nvPicPr>
          <p:cNvPr id="2" name="Picture 1">
            <a:extLst>
              <a:ext uri="{FF2B5EF4-FFF2-40B4-BE49-F238E27FC236}">
                <a16:creationId xmlns:a16="http://schemas.microsoft.com/office/drawing/2014/main" id="{533DC8AB-D682-07A5-DF4C-900844A6CABB}"/>
              </a:ext>
            </a:extLst>
          </p:cNvPr>
          <p:cNvPicPr>
            <a:picLocks noChangeAspect="1"/>
          </p:cNvPicPr>
          <p:nvPr/>
        </p:nvPicPr>
        <p:blipFill>
          <a:blip r:embed="rId2"/>
          <a:stretch>
            <a:fillRect/>
          </a:stretch>
        </p:blipFill>
        <p:spPr>
          <a:xfrm>
            <a:off x="3438166" y="1567528"/>
            <a:ext cx="5918200" cy="6858000"/>
          </a:xfrm>
          <a:prstGeom prst="rect">
            <a:avLst/>
          </a:prstGeom>
        </p:spPr>
      </p:pic>
      <p:pic>
        <p:nvPicPr>
          <p:cNvPr id="3" name="Image" descr="Image">
            <a:extLst>
              <a:ext uri="{FF2B5EF4-FFF2-40B4-BE49-F238E27FC236}">
                <a16:creationId xmlns:a16="http://schemas.microsoft.com/office/drawing/2014/main" id="{80273314-B4A2-AFBD-3034-3F17764E8A5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10210800" y="1628252"/>
            <a:ext cx="7569511" cy="6563247"/>
          </a:xfrm>
          <a:prstGeom prst="rect">
            <a:avLst/>
          </a:prstGeom>
          <a:ln w="12700">
            <a:miter lim="400000"/>
          </a:ln>
        </p:spPr>
      </p:pic>
    </p:spTree>
    <p:extLst>
      <p:ext uri="{BB962C8B-B14F-4D97-AF65-F5344CB8AC3E}">
        <p14:creationId xmlns:p14="http://schemas.microsoft.com/office/powerpoint/2010/main" val="41885550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3741540" cy="1200329"/>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p:txBody>
      </p:sp>
    </p:spTree>
    <p:extLst>
      <p:ext uri="{BB962C8B-B14F-4D97-AF65-F5344CB8AC3E}">
        <p14:creationId xmlns:p14="http://schemas.microsoft.com/office/powerpoint/2010/main" val="13767806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TextBox 2"/>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a:solidFill>
                  <a:srgbClr val="FFFFFF"/>
                </a:solidFill>
                <a:latin typeface="Public Sans"/>
              </a:rPr>
              <a:t>Q: What is that thing before it becomes a gamma-ray burst?</a:t>
            </a:r>
          </a:p>
          <a:p>
            <a:pPr marL="0" lvl="0" indent="0" algn="l">
              <a:lnSpc>
                <a:spcPts val="6720"/>
              </a:lnSpc>
            </a:pPr>
            <a:endParaRPr lang="en-US" sz="8000">
              <a:solidFill>
                <a:srgbClr val="FFFFFF"/>
              </a:solidFill>
              <a:latin typeface="Public Sans"/>
            </a:endParaRPr>
          </a:p>
        </p:txBody>
      </p:sp>
      <p:sp>
        <p:nvSpPr>
          <p:cNvPr id="3" name="TextBox 3"/>
          <p:cNvSpPr txBox="1"/>
          <p:nvPr/>
        </p:nvSpPr>
        <p:spPr>
          <a:xfrm>
            <a:off x="124529" y="2802129"/>
            <a:ext cx="14318508" cy="788036"/>
          </a:xfrm>
          <a:prstGeom prst="rect">
            <a:avLst/>
          </a:prstGeom>
        </p:spPr>
        <p:txBody>
          <a:bodyPr lIns="0" tIns="0" rIns="0" bIns="0" rtlCol="0" anchor="t">
            <a:spAutoFit/>
          </a:bodyPr>
          <a:lstStyle/>
          <a:p>
            <a:pPr algn="l">
              <a:lnSpc>
                <a:spcPts val="6439"/>
              </a:lnSpc>
              <a:spcBef>
                <a:spcPct val="0"/>
              </a:spcBef>
            </a:pPr>
            <a:r>
              <a:rPr lang="en-US" sz="4599">
                <a:solidFill>
                  <a:srgbClr val="FFFFFF"/>
                </a:solidFill>
                <a:latin typeface="Public Sans Bold"/>
              </a:rPr>
              <a:t>Sub-Q: What makes a gamma-ray burst?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3741540" cy="2308324"/>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a:p>
            <a:pPr marL="571500" indent="-571500">
              <a:buFontTx/>
              <a:buChar char="-"/>
            </a:pPr>
            <a:r>
              <a:rPr lang="en-US" sz="3600" b="1" dirty="0">
                <a:solidFill>
                  <a:schemeClr val="bg1"/>
                </a:solidFill>
              </a:rPr>
              <a:t>NS+BH + fallback(+MAD)</a:t>
            </a:r>
            <a:br>
              <a:rPr lang="en-US" sz="3600" dirty="0">
                <a:solidFill>
                  <a:schemeClr val="bg1"/>
                </a:solidFill>
              </a:rPr>
            </a:br>
            <a:r>
              <a:rPr lang="en-US" sz="3600" dirty="0">
                <a:solidFill>
                  <a:schemeClr val="bg1"/>
                </a:solidFill>
              </a:rPr>
              <a:t>     </a:t>
            </a:r>
            <a:endParaRPr lang="en-US" sz="3600" dirty="0">
              <a:solidFill>
                <a:srgbClr val="FFFF00"/>
              </a:solidFill>
            </a:endParaRPr>
          </a:p>
        </p:txBody>
      </p:sp>
      <p:pic>
        <p:nvPicPr>
          <p:cNvPr id="5" name="Image" descr="Image">
            <a:extLst>
              <a:ext uri="{FF2B5EF4-FFF2-40B4-BE49-F238E27FC236}">
                <a16:creationId xmlns:a16="http://schemas.microsoft.com/office/drawing/2014/main" id="{8EBF83A4-4648-1D71-495D-418A569AF263}"/>
              </a:ext>
            </a:extLst>
          </p:cNvPr>
          <p:cNvPicPr>
            <a:picLocks noChangeAspect="1"/>
          </p:cNvPicPr>
          <p:nvPr/>
        </p:nvPicPr>
        <p:blipFill>
          <a:blip r:embed="rId2"/>
          <a:stretch>
            <a:fillRect/>
          </a:stretch>
        </p:blipFill>
        <p:spPr>
          <a:xfrm>
            <a:off x="9906000" y="3935187"/>
            <a:ext cx="5502239" cy="4004858"/>
          </a:xfrm>
          <a:prstGeom prst="rect">
            <a:avLst/>
          </a:prstGeom>
          <a:ln w="12700">
            <a:miter lim="400000"/>
          </a:ln>
        </p:spPr>
      </p:pic>
      <p:pic>
        <p:nvPicPr>
          <p:cNvPr id="6" name="Image" descr="Image">
            <a:extLst>
              <a:ext uri="{FF2B5EF4-FFF2-40B4-BE49-F238E27FC236}">
                <a16:creationId xmlns:a16="http://schemas.microsoft.com/office/drawing/2014/main" id="{19ECB84E-493B-B6C6-B8B9-106B700C86BD}"/>
              </a:ext>
            </a:extLst>
          </p:cNvPr>
          <p:cNvPicPr>
            <a:picLocks noChangeAspect="1"/>
          </p:cNvPicPr>
          <p:nvPr/>
        </p:nvPicPr>
        <p:blipFill>
          <a:blip r:embed="rId3"/>
          <a:stretch>
            <a:fillRect/>
          </a:stretch>
        </p:blipFill>
        <p:spPr>
          <a:xfrm>
            <a:off x="3662288" y="3963838"/>
            <a:ext cx="4995988" cy="3976207"/>
          </a:xfrm>
          <a:prstGeom prst="rect">
            <a:avLst/>
          </a:prstGeom>
          <a:ln w="12700">
            <a:miter lim="400000"/>
          </a:ln>
        </p:spPr>
      </p:pic>
      <p:sp>
        <p:nvSpPr>
          <p:cNvPr id="7" name="Zhu, J.-P. et al. 2023">
            <a:extLst>
              <a:ext uri="{FF2B5EF4-FFF2-40B4-BE49-F238E27FC236}">
                <a16:creationId xmlns:a16="http://schemas.microsoft.com/office/drawing/2014/main" id="{C48F608B-ADD7-FD23-AE62-F03141F2608C}"/>
              </a:ext>
            </a:extLst>
          </p:cNvPr>
          <p:cNvSpPr txBox="1"/>
          <p:nvPr/>
        </p:nvSpPr>
        <p:spPr>
          <a:xfrm>
            <a:off x="5171678" y="7972776"/>
            <a:ext cx="1977207"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b="0" i="1"/>
            </a:lvl1pPr>
          </a:lstStyle>
          <a:p>
            <a:r>
              <a:rPr dirty="0">
                <a:solidFill>
                  <a:schemeClr val="bg1"/>
                </a:solidFill>
              </a:rPr>
              <a:t>Zhu, J.-P. et al. 2023</a:t>
            </a:r>
          </a:p>
        </p:txBody>
      </p:sp>
      <p:sp>
        <p:nvSpPr>
          <p:cNvPr id="8" name="Gottlib, O. et al. 2023">
            <a:extLst>
              <a:ext uri="{FF2B5EF4-FFF2-40B4-BE49-F238E27FC236}">
                <a16:creationId xmlns:a16="http://schemas.microsoft.com/office/drawing/2014/main" id="{E345A431-21E9-E3D3-1FF0-5C4CDA9E15A3}"/>
              </a:ext>
            </a:extLst>
          </p:cNvPr>
          <p:cNvSpPr txBox="1"/>
          <p:nvPr/>
        </p:nvSpPr>
        <p:spPr>
          <a:xfrm>
            <a:off x="11585608" y="7940045"/>
            <a:ext cx="2143022"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b="0" i="1"/>
            </a:lvl1pPr>
          </a:lstStyle>
          <a:p>
            <a:r>
              <a:rPr dirty="0" err="1">
                <a:solidFill>
                  <a:schemeClr val="bg1"/>
                </a:solidFill>
              </a:rPr>
              <a:t>Gottlib</a:t>
            </a:r>
            <a:r>
              <a:rPr dirty="0">
                <a:solidFill>
                  <a:schemeClr val="bg1"/>
                </a:solidFill>
              </a:rPr>
              <a:t>, O. et al. 2023</a:t>
            </a:r>
          </a:p>
        </p:txBody>
      </p:sp>
      <p:sp>
        <p:nvSpPr>
          <p:cNvPr id="9" name="But fails on anti-correlation luminosity and duration, X-ray plateau, magnetar">
            <a:extLst>
              <a:ext uri="{FF2B5EF4-FFF2-40B4-BE49-F238E27FC236}">
                <a16:creationId xmlns:a16="http://schemas.microsoft.com/office/drawing/2014/main" id="{5EC8C910-4AA5-6F1B-9E1E-E3E1A4A73049}"/>
              </a:ext>
            </a:extLst>
          </p:cNvPr>
          <p:cNvSpPr txBox="1"/>
          <p:nvPr/>
        </p:nvSpPr>
        <p:spPr>
          <a:xfrm>
            <a:off x="1669518" y="8279588"/>
            <a:ext cx="15373695" cy="698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700"/>
            </a:lvl1pPr>
          </a:lstStyle>
          <a:p>
            <a:r>
              <a:rPr sz="3600" i="1" dirty="0">
                <a:solidFill>
                  <a:schemeClr val="bg1"/>
                </a:solidFill>
              </a:rPr>
              <a:t>But </a:t>
            </a:r>
            <a:r>
              <a:rPr lang="en-US" sz="3600" i="1" dirty="0">
                <a:solidFill>
                  <a:schemeClr val="bg1"/>
                </a:solidFill>
              </a:rPr>
              <a:t>difficult </a:t>
            </a:r>
            <a:r>
              <a:rPr sz="3600" i="1" dirty="0">
                <a:solidFill>
                  <a:schemeClr val="bg1"/>
                </a:solidFill>
              </a:rPr>
              <a:t> on anti-correlation </a:t>
            </a:r>
            <a:r>
              <a:rPr lang="en-US" sz="3600" i="1" dirty="0">
                <a:solidFill>
                  <a:schemeClr val="bg1"/>
                </a:solidFill>
              </a:rPr>
              <a:t>between </a:t>
            </a:r>
            <a:r>
              <a:rPr sz="3600" i="1" dirty="0">
                <a:solidFill>
                  <a:schemeClr val="bg1"/>
                </a:solidFill>
              </a:rPr>
              <a:t>luminosity and duration</a:t>
            </a:r>
            <a:r>
              <a:rPr lang="en-US" sz="3600" i="1" dirty="0">
                <a:solidFill>
                  <a:schemeClr val="bg1"/>
                </a:solidFill>
              </a:rPr>
              <a:t> of </a:t>
            </a:r>
            <a:r>
              <a:rPr sz="3600" i="1" dirty="0">
                <a:solidFill>
                  <a:schemeClr val="bg1"/>
                </a:solidFill>
              </a:rPr>
              <a:t>X-ray plateau</a:t>
            </a:r>
          </a:p>
        </p:txBody>
      </p:sp>
    </p:spTree>
    <p:extLst>
      <p:ext uri="{BB962C8B-B14F-4D97-AF65-F5344CB8AC3E}">
        <p14:creationId xmlns:p14="http://schemas.microsoft.com/office/powerpoint/2010/main" val="28947186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3741540" cy="2862322"/>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a:p>
            <a:pPr marL="571500" indent="-571500">
              <a:buFontTx/>
              <a:buChar char="-"/>
            </a:pPr>
            <a:r>
              <a:rPr lang="en-US" sz="3600" b="1" dirty="0">
                <a:solidFill>
                  <a:schemeClr val="bg1"/>
                </a:solidFill>
              </a:rPr>
              <a:t>NS+BH + fallback(+MAD)</a:t>
            </a:r>
          </a:p>
          <a:p>
            <a:pPr marL="571500" indent="-571500">
              <a:buFontTx/>
              <a:buChar char="-"/>
            </a:pPr>
            <a:r>
              <a:rPr lang="en-US" sz="3600" b="1" dirty="0">
                <a:solidFill>
                  <a:schemeClr val="bg1"/>
                </a:solidFill>
              </a:rPr>
              <a:t>NS-WD (case d11, immediate merger)</a:t>
            </a:r>
            <a:br>
              <a:rPr lang="en-US" sz="3600" dirty="0">
                <a:solidFill>
                  <a:schemeClr val="bg1"/>
                </a:solidFill>
              </a:rPr>
            </a:br>
            <a:r>
              <a:rPr lang="en-US" sz="3600" dirty="0">
                <a:solidFill>
                  <a:schemeClr val="bg1"/>
                </a:solidFill>
              </a:rPr>
              <a:t>     </a:t>
            </a:r>
            <a:endParaRPr lang="en-US" sz="3600" dirty="0">
              <a:solidFill>
                <a:srgbClr val="FFFF00"/>
              </a:solidFill>
            </a:endParaRPr>
          </a:p>
        </p:txBody>
      </p:sp>
      <p:pic>
        <p:nvPicPr>
          <p:cNvPr id="2" name="Picture 1">
            <a:extLst>
              <a:ext uri="{FF2B5EF4-FFF2-40B4-BE49-F238E27FC236}">
                <a16:creationId xmlns:a16="http://schemas.microsoft.com/office/drawing/2014/main" id="{DE820FA8-1D10-0708-4B99-80894FB7698F}"/>
              </a:ext>
            </a:extLst>
          </p:cNvPr>
          <p:cNvPicPr>
            <a:picLocks noChangeAspect="1"/>
          </p:cNvPicPr>
          <p:nvPr/>
        </p:nvPicPr>
        <p:blipFill>
          <a:blip r:embed="rId2"/>
          <a:stretch>
            <a:fillRect/>
          </a:stretch>
        </p:blipFill>
        <p:spPr>
          <a:xfrm>
            <a:off x="10134600" y="1684094"/>
            <a:ext cx="8153400" cy="8327107"/>
          </a:xfrm>
          <a:prstGeom prst="rect">
            <a:avLst/>
          </a:prstGeom>
        </p:spPr>
      </p:pic>
    </p:spTree>
    <p:extLst>
      <p:ext uri="{BB962C8B-B14F-4D97-AF65-F5344CB8AC3E}">
        <p14:creationId xmlns:p14="http://schemas.microsoft.com/office/powerpoint/2010/main" val="29825914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3741540" cy="2862322"/>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a:p>
            <a:pPr marL="571500" indent="-571500">
              <a:buFontTx/>
              <a:buChar char="-"/>
            </a:pPr>
            <a:r>
              <a:rPr lang="en-US" sz="3600" b="1" dirty="0">
                <a:solidFill>
                  <a:schemeClr val="bg1"/>
                </a:solidFill>
              </a:rPr>
              <a:t>NS+BH + fallback(+MAD)</a:t>
            </a:r>
          </a:p>
          <a:p>
            <a:pPr marL="571500" indent="-571500">
              <a:buFontTx/>
              <a:buChar char="-"/>
            </a:pPr>
            <a:r>
              <a:rPr lang="en-US" sz="3600" b="1" dirty="0">
                <a:solidFill>
                  <a:schemeClr val="bg1"/>
                </a:solidFill>
              </a:rPr>
              <a:t>NS-WD (case d11, immediate merger)</a:t>
            </a:r>
            <a:br>
              <a:rPr lang="en-US" sz="3600" dirty="0">
                <a:solidFill>
                  <a:schemeClr val="bg1"/>
                </a:solidFill>
              </a:rPr>
            </a:br>
            <a:r>
              <a:rPr lang="en-US" sz="3600" dirty="0">
                <a:solidFill>
                  <a:schemeClr val="bg1"/>
                </a:solidFill>
              </a:rPr>
              <a:t>     </a:t>
            </a:r>
            <a:endParaRPr lang="en-US" sz="3600" dirty="0">
              <a:solidFill>
                <a:srgbClr val="FFFF00"/>
              </a:solidFill>
            </a:endParaRPr>
          </a:p>
        </p:txBody>
      </p:sp>
      <p:sp>
        <p:nvSpPr>
          <p:cNvPr id="10" name="TextBox 9">
            <a:extLst>
              <a:ext uri="{FF2B5EF4-FFF2-40B4-BE49-F238E27FC236}">
                <a16:creationId xmlns:a16="http://schemas.microsoft.com/office/drawing/2014/main" id="{566DA8EE-3259-8B4F-C408-9141E6D1E6BA}"/>
              </a:ext>
            </a:extLst>
          </p:cNvPr>
          <p:cNvSpPr txBox="1"/>
          <p:nvPr/>
        </p:nvSpPr>
        <p:spPr>
          <a:xfrm>
            <a:off x="2438400" y="4319093"/>
            <a:ext cx="16149804" cy="5981125"/>
          </a:xfrm>
          <a:prstGeom prst="rect">
            <a:avLst/>
          </a:prstGeom>
          <a:noFill/>
        </p:spPr>
        <p:txBody>
          <a:bodyPr wrap="square">
            <a:spAutoFit/>
          </a:bodyPr>
          <a:lstStyle/>
          <a:p>
            <a:pPr marL="528955" indent="-528955" defTabSz="698301">
              <a:spcBef>
                <a:spcPts val="5000"/>
              </a:spcBef>
              <a:defRPr sz="4760"/>
            </a:pPr>
            <a:r>
              <a:rPr lang="en-US" sz="3600" b="1" dirty="0">
                <a:solidFill>
                  <a:schemeClr val="bg1"/>
                </a:solidFill>
              </a:rPr>
              <a:t>rare NS-WD combination </a:t>
            </a:r>
            <a:r>
              <a:rPr lang="en-US" sz="3600" dirty="0">
                <a:solidFill>
                  <a:schemeClr val="bg1"/>
                </a:solidFill>
              </a:rPr>
              <a:t>: requires q=</a:t>
            </a:r>
            <a:r>
              <a:rPr lang="en-US" sz="3600" dirty="0" err="1">
                <a:solidFill>
                  <a:schemeClr val="bg1"/>
                </a:solidFill>
              </a:rPr>
              <a:t>m</a:t>
            </a:r>
            <a:r>
              <a:rPr lang="en-US" sz="3600" baseline="-5999" dirty="0" err="1">
                <a:solidFill>
                  <a:schemeClr val="bg1"/>
                </a:solidFill>
              </a:rPr>
              <a:t>WD</a:t>
            </a:r>
            <a:r>
              <a:rPr lang="en-US" sz="3600" dirty="0">
                <a:solidFill>
                  <a:schemeClr val="bg1"/>
                </a:solidFill>
              </a:rPr>
              <a:t>/m</a:t>
            </a:r>
            <a:r>
              <a:rPr lang="en-US" sz="3600" baseline="-5999" dirty="0">
                <a:solidFill>
                  <a:schemeClr val="bg1"/>
                </a:solidFill>
              </a:rPr>
              <a:t>NS</a:t>
            </a:r>
            <a:r>
              <a:rPr lang="en-US" sz="3600" dirty="0">
                <a:solidFill>
                  <a:schemeClr val="bg1"/>
                </a:solidFill>
              </a:rPr>
              <a:t>~1; produces a magnetar; </a:t>
            </a:r>
            <a:br>
              <a:rPr lang="en-US" sz="3600" dirty="0">
                <a:solidFill>
                  <a:schemeClr val="bg1"/>
                </a:solidFill>
              </a:rPr>
            </a:br>
            <a:r>
              <a:rPr lang="en-US" sz="3600" dirty="0">
                <a:solidFill>
                  <a:schemeClr val="bg1"/>
                </a:solidFill>
              </a:rPr>
              <a:t>     neutron-rich wind launched during AIC of the WD to the NS.</a:t>
            </a:r>
          </a:p>
          <a:p>
            <a:pPr marL="528955" indent="-528955" defTabSz="698301">
              <a:spcBef>
                <a:spcPts val="5000"/>
              </a:spcBef>
              <a:defRPr sz="4760"/>
            </a:pPr>
            <a:r>
              <a:rPr lang="en-US" sz="3600" b="1" dirty="0">
                <a:solidFill>
                  <a:schemeClr val="bg1"/>
                </a:solidFill>
              </a:rPr>
              <a:t>ME</a:t>
            </a:r>
            <a:r>
              <a:rPr lang="en-US" sz="3600" dirty="0">
                <a:solidFill>
                  <a:schemeClr val="bg1"/>
                </a:solidFill>
              </a:rPr>
              <a:t> — initial accretion phase (few sec)</a:t>
            </a:r>
          </a:p>
          <a:p>
            <a:pPr marL="528955" indent="-528955" defTabSz="698301">
              <a:spcBef>
                <a:spcPts val="5000"/>
              </a:spcBef>
              <a:defRPr sz="4760"/>
            </a:pPr>
            <a:r>
              <a:rPr lang="en-US" sz="3600" b="1" dirty="0">
                <a:solidFill>
                  <a:schemeClr val="bg1"/>
                </a:solidFill>
              </a:rPr>
              <a:t>EE</a:t>
            </a:r>
            <a:r>
              <a:rPr lang="en-US" sz="3600" dirty="0">
                <a:solidFill>
                  <a:schemeClr val="bg1"/>
                </a:solidFill>
              </a:rPr>
              <a:t>  — magnetic bubbles (</a:t>
            </a:r>
            <a:r>
              <a:rPr lang="en-US" sz="3600" dirty="0" err="1">
                <a:solidFill>
                  <a:schemeClr val="bg1"/>
                </a:solidFill>
              </a:rPr>
              <a:t>Kluźniak</a:t>
            </a:r>
            <a:r>
              <a:rPr lang="en-US" sz="3600" dirty="0">
                <a:solidFill>
                  <a:schemeClr val="bg1"/>
                </a:solidFill>
              </a:rPr>
              <a:t> &amp; Ruderman 1998; Ruderman 2000)</a:t>
            </a:r>
          </a:p>
          <a:p>
            <a:pPr marL="528955" indent="-528955" defTabSz="698301">
              <a:spcBef>
                <a:spcPts val="5000"/>
              </a:spcBef>
              <a:defRPr sz="4760"/>
            </a:pPr>
            <a:r>
              <a:rPr lang="en-US" sz="3600" b="1" dirty="0">
                <a:solidFill>
                  <a:schemeClr val="bg1"/>
                </a:solidFill>
              </a:rPr>
              <a:t>X-ray Plateau </a:t>
            </a:r>
            <a:r>
              <a:rPr lang="en-US" sz="3600" dirty="0">
                <a:solidFill>
                  <a:schemeClr val="bg1"/>
                </a:solidFill>
              </a:rPr>
              <a:t>—  spin-down power of  the long lasting central engine </a:t>
            </a:r>
          </a:p>
          <a:p>
            <a:pPr marL="528955" indent="-528955" defTabSz="698301">
              <a:spcBef>
                <a:spcPts val="5000"/>
              </a:spcBef>
              <a:defRPr sz="4760"/>
            </a:pPr>
            <a:r>
              <a:rPr lang="en-US" sz="3600" b="1" dirty="0">
                <a:solidFill>
                  <a:schemeClr val="bg1"/>
                </a:solidFill>
              </a:rPr>
              <a:t>KN</a:t>
            </a:r>
            <a:r>
              <a:rPr lang="en-US" sz="3600" dirty="0">
                <a:solidFill>
                  <a:schemeClr val="bg1"/>
                </a:solidFill>
              </a:rPr>
              <a:t> — engine-fed </a:t>
            </a:r>
            <a:r>
              <a:rPr lang="en-US" sz="3600" dirty="0" err="1">
                <a:solidFill>
                  <a:schemeClr val="bg1"/>
                </a:solidFill>
              </a:rPr>
              <a:t>kilonova</a:t>
            </a:r>
            <a:r>
              <a:rPr lang="en-US" sz="3600" dirty="0">
                <a:solidFill>
                  <a:schemeClr val="bg1"/>
                </a:solidFill>
              </a:rPr>
              <a:t>; energy injection from the magnetar central engine </a:t>
            </a:r>
          </a:p>
        </p:txBody>
      </p:sp>
    </p:spTree>
    <p:extLst>
      <p:ext uri="{BB962C8B-B14F-4D97-AF65-F5344CB8AC3E}">
        <p14:creationId xmlns:p14="http://schemas.microsoft.com/office/powerpoint/2010/main" val="35713683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3741540" cy="2862322"/>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a:p>
            <a:pPr marL="571500" indent="-571500">
              <a:buFontTx/>
              <a:buChar char="-"/>
            </a:pPr>
            <a:r>
              <a:rPr lang="en-US" sz="3600" b="1" dirty="0">
                <a:solidFill>
                  <a:schemeClr val="bg1"/>
                </a:solidFill>
              </a:rPr>
              <a:t>NS+BH + fallback(+MAD)</a:t>
            </a:r>
          </a:p>
          <a:p>
            <a:pPr marL="571500" indent="-571500">
              <a:buFontTx/>
              <a:buChar char="-"/>
            </a:pPr>
            <a:r>
              <a:rPr lang="en-US" sz="3600" b="1" dirty="0">
                <a:solidFill>
                  <a:schemeClr val="bg1"/>
                </a:solidFill>
              </a:rPr>
              <a:t>NS-WD (case d11, immediate merger)</a:t>
            </a:r>
            <a:br>
              <a:rPr lang="en-US" sz="3600" dirty="0">
                <a:solidFill>
                  <a:schemeClr val="bg1"/>
                </a:solidFill>
              </a:rPr>
            </a:br>
            <a:r>
              <a:rPr lang="en-US" sz="3600" dirty="0">
                <a:solidFill>
                  <a:schemeClr val="bg1"/>
                </a:solidFill>
              </a:rPr>
              <a:t>     </a:t>
            </a:r>
            <a:endParaRPr lang="en-US" sz="3600" dirty="0">
              <a:solidFill>
                <a:srgbClr val="FFFF00"/>
              </a:solidFill>
            </a:endParaRPr>
          </a:p>
        </p:txBody>
      </p:sp>
      <p:sp>
        <p:nvSpPr>
          <p:cNvPr id="10" name="TextBox 9">
            <a:extLst>
              <a:ext uri="{FF2B5EF4-FFF2-40B4-BE49-F238E27FC236}">
                <a16:creationId xmlns:a16="http://schemas.microsoft.com/office/drawing/2014/main" id="{566DA8EE-3259-8B4F-C408-9141E6D1E6BA}"/>
              </a:ext>
            </a:extLst>
          </p:cNvPr>
          <p:cNvSpPr txBox="1"/>
          <p:nvPr/>
        </p:nvSpPr>
        <p:spPr>
          <a:xfrm>
            <a:off x="2438400" y="4319093"/>
            <a:ext cx="16149804" cy="5981125"/>
          </a:xfrm>
          <a:prstGeom prst="rect">
            <a:avLst/>
          </a:prstGeom>
          <a:noFill/>
        </p:spPr>
        <p:txBody>
          <a:bodyPr wrap="square">
            <a:spAutoFit/>
          </a:bodyPr>
          <a:lstStyle/>
          <a:p>
            <a:pPr marL="528955" indent="-528955" defTabSz="698301">
              <a:spcBef>
                <a:spcPts val="5000"/>
              </a:spcBef>
              <a:defRPr sz="4760"/>
            </a:pPr>
            <a:r>
              <a:rPr lang="en-US" sz="3600" b="1" dirty="0">
                <a:solidFill>
                  <a:schemeClr val="bg1"/>
                </a:solidFill>
              </a:rPr>
              <a:t>rare NS-WD combination </a:t>
            </a:r>
            <a:r>
              <a:rPr lang="en-US" sz="3600" dirty="0">
                <a:solidFill>
                  <a:schemeClr val="bg1"/>
                </a:solidFill>
              </a:rPr>
              <a:t>: requires q=</a:t>
            </a:r>
            <a:r>
              <a:rPr lang="en-US" sz="3600" dirty="0" err="1">
                <a:solidFill>
                  <a:schemeClr val="bg1"/>
                </a:solidFill>
              </a:rPr>
              <a:t>m</a:t>
            </a:r>
            <a:r>
              <a:rPr lang="en-US" sz="3600" baseline="-5999" dirty="0" err="1">
                <a:solidFill>
                  <a:schemeClr val="bg1"/>
                </a:solidFill>
              </a:rPr>
              <a:t>WD</a:t>
            </a:r>
            <a:r>
              <a:rPr lang="en-US" sz="3600" dirty="0">
                <a:solidFill>
                  <a:schemeClr val="bg1"/>
                </a:solidFill>
              </a:rPr>
              <a:t>/m</a:t>
            </a:r>
            <a:r>
              <a:rPr lang="en-US" sz="3600" baseline="-5999" dirty="0">
                <a:solidFill>
                  <a:schemeClr val="bg1"/>
                </a:solidFill>
              </a:rPr>
              <a:t>NS</a:t>
            </a:r>
            <a:r>
              <a:rPr lang="en-US" sz="3600" dirty="0">
                <a:solidFill>
                  <a:schemeClr val="bg1"/>
                </a:solidFill>
              </a:rPr>
              <a:t>~1; produces a magnetar; </a:t>
            </a:r>
            <a:br>
              <a:rPr lang="en-US" sz="3600" dirty="0">
                <a:solidFill>
                  <a:schemeClr val="bg1"/>
                </a:solidFill>
              </a:rPr>
            </a:br>
            <a:r>
              <a:rPr lang="en-US" sz="3600" dirty="0">
                <a:solidFill>
                  <a:schemeClr val="bg1"/>
                </a:solidFill>
              </a:rPr>
              <a:t>     neutron-rich wind launched during AIC of the WD to the NS.</a:t>
            </a:r>
          </a:p>
          <a:p>
            <a:pPr marL="528955" indent="-528955" defTabSz="698301">
              <a:spcBef>
                <a:spcPts val="5000"/>
              </a:spcBef>
              <a:defRPr sz="4760"/>
            </a:pPr>
            <a:r>
              <a:rPr lang="en-US" sz="3600" b="1" dirty="0">
                <a:solidFill>
                  <a:schemeClr val="bg1"/>
                </a:solidFill>
              </a:rPr>
              <a:t>ME</a:t>
            </a:r>
            <a:r>
              <a:rPr lang="en-US" sz="3600" dirty="0">
                <a:solidFill>
                  <a:schemeClr val="bg1"/>
                </a:solidFill>
              </a:rPr>
              <a:t> — initial accretion phase (few sec)</a:t>
            </a:r>
          </a:p>
          <a:p>
            <a:pPr marL="528955" indent="-528955" defTabSz="698301">
              <a:spcBef>
                <a:spcPts val="5000"/>
              </a:spcBef>
              <a:defRPr sz="4760"/>
            </a:pPr>
            <a:r>
              <a:rPr lang="en-US" sz="3600" b="1" dirty="0">
                <a:solidFill>
                  <a:schemeClr val="bg1"/>
                </a:solidFill>
              </a:rPr>
              <a:t>EE</a:t>
            </a:r>
            <a:r>
              <a:rPr lang="en-US" sz="3600" dirty="0">
                <a:solidFill>
                  <a:schemeClr val="bg1"/>
                </a:solidFill>
              </a:rPr>
              <a:t>  — magnetic bubbles (</a:t>
            </a:r>
            <a:r>
              <a:rPr lang="en-US" sz="3600" dirty="0" err="1">
                <a:solidFill>
                  <a:schemeClr val="bg1"/>
                </a:solidFill>
              </a:rPr>
              <a:t>Kluźniak</a:t>
            </a:r>
            <a:r>
              <a:rPr lang="en-US" sz="3600" dirty="0">
                <a:solidFill>
                  <a:schemeClr val="bg1"/>
                </a:solidFill>
              </a:rPr>
              <a:t> &amp; Ruderman 1998; Ruderman 2000)</a:t>
            </a:r>
          </a:p>
          <a:p>
            <a:pPr marL="528955" indent="-528955" defTabSz="698301">
              <a:spcBef>
                <a:spcPts val="5000"/>
              </a:spcBef>
              <a:defRPr sz="4760"/>
            </a:pPr>
            <a:r>
              <a:rPr lang="en-US" sz="3600" b="1" dirty="0">
                <a:solidFill>
                  <a:schemeClr val="bg1"/>
                </a:solidFill>
              </a:rPr>
              <a:t>X-ray Plateau </a:t>
            </a:r>
            <a:r>
              <a:rPr lang="en-US" sz="3600" dirty="0">
                <a:solidFill>
                  <a:schemeClr val="bg1"/>
                </a:solidFill>
              </a:rPr>
              <a:t>—  spin-down power of  the long lasting central engine </a:t>
            </a:r>
          </a:p>
          <a:p>
            <a:pPr marL="528955" indent="-528955" defTabSz="698301">
              <a:spcBef>
                <a:spcPts val="5000"/>
              </a:spcBef>
              <a:defRPr sz="4760"/>
            </a:pPr>
            <a:r>
              <a:rPr lang="en-US" sz="3600" b="1" dirty="0">
                <a:solidFill>
                  <a:schemeClr val="bg1"/>
                </a:solidFill>
              </a:rPr>
              <a:t>KN</a:t>
            </a:r>
            <a:r>
              <a:rPr lang="en-US" sz="3600" dirty="0">
                <a:solidFill>
                  <a:schemeClr val="bg1"/>
                </a:solidFill>
              </a:rPr>
              <a:t> — engine-fed </a:t>
            </a:r>
            <a:r>
              <a:rPr lang="en-US" sz="3600" dirty="0" err="1">
                <a:solidFill>
                  <a:schemeClr val="bg1"/>
                </a:solidFill>
              </a:rPr>
              <a:t>kilonova</a:t>
            </a:r>
            <a:r>
              <a:rPr lang="en-US" sz="3600" dirty="0">
                <a:solidFill>
                  <a:schemeClr val="bg1"/>
                </a:solidFill>
              </a:rPr>
              <a:t>; energy injection from the magnetar central engine </a:t>
            </a:r>
          </a:p>
        </p:txBody>
      </p:sp>
      <p:pic>
        <p:nvPicPr>
          <p:cNvPr id="2" name="Image" descr="Image">
            <a:extLst>
              <a:ext uri="{FF2B5EF4-FFF2-40B4-BE49-F238E27FC236}">
                <a16:creationId xmlns:a16="http://schemas.microsoft.com/office/drawing/2014/main" id="{3A4E7E40-4E0C-9AA5-9E96-447BA7024A43}"/>
              </a:ext>
            </a:extLst>
          </p:cNvPr>
          <p:cNvPicPr>
            <a:picLocks noChangeAspect="1"/>
          </p:cNvPicPr>
          <p:nvPr/>
        </p:nvPicPr>
        <p:blipFill>
          <a:blip r:embed="rId2"/>
          <a:srcRect b="31292"/>
          <a:stretch>
            <a:fillRect/>
          </a:stretch>
        </p:blipFill>
        <p:spPr>
          <a:xfrm>
            <a:off x="1627073" y="4344752"/>
            <a:ext cx="8915776" cy="5922696"/>
          </a:xfrm>
          <a:prstGeom prst="rect">
            <a:avLst/>
          </a:prstGeom>
          <a:ln w="12700">
            <a:miter lim="400000"/>
          </a:ln>
          <a:effectLst>
            <a:outerShdw blurRad="254000" dist="127000" dir="16200000" rotWithShape="0">
              <a:srgbClr val="000000">
                <a:alpha val="70000"/>
              </a:srgbClr>
            </a:outerShdw>
          </a:effectLst>
        </p:spPr>
      </p:pic>
      <p:pic>
        <p:nvPicPr>
          <p:cNvPr id="3" name="Image" descr="Image">
            <a:extLst>
              <a:ext uri="{FF2B5EF4-FFF2-40B4-BE49-F238E27FC236}">
                <a16:creationId xmlns:a16="http://schemas.microsoft.com/office/drawing/2014/main" id="{D5763EE7-5BCA-E093-3599-9C737EC8C5D6}"/>
              </a:ext>
            </a:extLst>
          </p:cNvPr>
          <p:cNvPicPr>
            <a:picLocks noChangeAspect="1"/>
          </p:cNvPicPr>
          <p:nvPr/>
        </p:nvPicPr>
        <p:blipFill>
          <a:blip r:embed="rId3"/>
          <a:stretch>
            <a:fillRect/>
          </a:stretch>
        </p:blipFill>
        <p:spPr>
          <a:xfrm>
            <a:off x="10542849" y="4344752"/>
            <a:ext cx="6830751" cy="5922696"/>
          </a:xfrm>
          <a:prstGeom prst="rect">
            <a:avLst/>
          </a:prstGeom>
          <a:ln w="12700">
            <a:miter lim="400000"/>
          </a:ln>
        </p:spPr>
      </p:pic>
    </p:spTree>
    <p:extLst>
      <p:ext uri="{BB962C8B-B14F-4D97-AF65-F5344CB8AC3E}">
        <p14:creationId xmlns:p14="http://schemas.microsoft.com/office/powerpoint/2010/main" val="5324578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6230600" cy="2862322"/>
          </a:xfrm>
          <a:prstGeom prst="rect">
            <a:avLst/>
          </a:prstGeom>
          <a:noFill/>
        </p:spPr>
        <p:txBody>
          <a:bodyPr wrap="square">
            <a:spAutoFit/>
          </a:bodyPr>
          <a:lstStyle/>
          <a:p>
            <a:pPr marL="571500" indent="-571500">
              <a:buFontTx/>
              <a:buChar char="-"/>
            </a:pPr>
            <a:r>
              <a:rPr lang="en-US" sz="3600" b="1" dirty="0">
                <a:solidFill>
                  <a:schemeClr val="bg1"/>
                </a:solidFill>
              </a:rPr>
              <a:t>NS-NS</a:t>
            </a:r>
            <a:br>
              <a:rPr lang="en-US" sz="3600" dirty="0">
                <a:solidFill>
                  <a:schemeClr val="bg1"/>
                </a:solidFill>
              </a:rPr>
            </a:br>
            <a:r>
              <a:rPr lang="en-US" sz="3600" dirty="0">
                <a:solidFill>
                  <a:schemeClr val="bg1"/>
                </a:solidFill>
              </a:rPr>
              <a:t>	   timescale difficulties </a:t>
            </a:r>
          </a:p>
          <a:p>
            <a:pPr marL="571500" indent="-571500">
              <a:buFontTx/>
              <a:buChar char="-"/>
            </a:pPr>
            <a:r>
              <a:rPr lang="en-US" sz="3600" dirty="0">
                <a:solidFill>
                  <a:schemeClr val="bg1"/>
                </a:solidFill>
              </a:rPr>
              <a:t> </a:t>
            </a:r>
            <a:r>
              <a:rPr lang="en-US" sz="3600" b="1" dirty="0">
                <a:solidFill>
                  <a:schemeClr val="bg1"/>
                </a:solidFill>
              </a:rPr>
              <a:t>NS+BH + fallback(+MAD)</a:t>
            </a:r>
          </a:p>
          <a:p>
            <a:pPr marL="571500" indent="-571500">
              <a:buFontTx/>
              <a:buChar char="-"/>
            </a:pPr>
            <a:r>
              <a:rPr lang="en-US" sz="3600" b="1" dirty="0">
                <a:solidFill>
                  <a:schemeClr val="bg1"/>
                </a:solidFill>
              </a:rPr>
              <a:t> NS-WD </a:t>
            </a:r>
            <a:br>
              <a:rPr lang="en-US" sz="3600" b="1" dirty="0">
                <a:solidFill>
                  <a:schemeClr val="bg1"/>
                </a:solidFill>
              </a:rPr>
            </a:br>
            <a:r>
              <a:rPr lang="en-US" sz="3600" b="1" dirty="0">
                <a:solidFill>
                  <a:schemeClr val="bg1"/>
                </a:solidFill>
              </a:rPr>
              <a:t> additional support from GRB 230307A (long duration, with KN and magnetar )</a:t>
            </a:r>
            <a:r>
              <a:rPr lang="en-US" sz="3600" dirty="0">
                <a:solidFill>
                  <a:schemeClr val="bg1"/>
                </a:solidFill>
              </a:rPr>
              <a:t>     </a:t>
            </a:r>
            <a:endParaRPr lang="en-US" sz="3600" dirty="0">
              <a:solidFill>
                <a:srgbClr val="FFFF00"/>
              </a:solidFill>
            </a:endParaRPr>
          </a:p>
        </p:txBody>
      </p:sp>
      <p:pic>
        <p:nvPicPr>
          <p:cNvPr id="5" name="Image" descr="Image">
            <a:extLst>
              <a:ext uri="{FF2B5EF4-FFF2-40B4-BE49-F238E27FC236}">
                <a16:creationId xmlns:a16="http://schemas.microsoft.com/office/drawing/2014/main" id="{9FE1AA05-4F96-FB71-B317-34248C30AEC7}"/>
              </a:ext>
            </a:extLst>
          </p:cNvPr>
          <p:cNvPicPr>
            <a:picLocks noChangeAspect="1"/>
          </p:cNvPicPr>
          <p:nvPr/>
        </p:nvPicPr>
        <p:blipFill>
          <a:blip r:embed="rId2"/>
          <a:stretch>
            <a:fillRect/>
          </a:stretch>
        </p:blipFill>
        <p:spPr>
          <a:xfrm>
            <a:off x="1371600" y="5143500"/>
            <a:ext cx="3678731" cy="4908057"/>
          </a:xfrm>
          <a:prstGeom prst="rect">
            <a:avLst/>
          </a:prstGeom>
          <a:ln w="12700">
            <a:miter lim="400000"/>
          </a:ln>
        </p:spPr>
      </p:pic>
      <p:pic>
        <p:nvPicPr>
          <p:cNvPr id="6" name="Image" descr="Image">
            <a:extLst>
              <a:ext uri="{FF2B5EF4-FFF2-40B4-BE49-F238E27FC236}">
                <a16:creationId xmlns:a16="http://schemas.microsoft.com/office/drawing/2014/main" id="{1B7F0EA2-CC45-89E9-DBAA-52A20C92DCF6}"/>
              </a:ext>
            </a:extLst>
          </p:cNvPr>
          <p:cNvPicPr>
            <a:picLocks noChangeAspect="1"/>
          </p:cNvPicPr>
          <p:nvPr/>
        </p:nvPicPr>
        <p:blipFill>
          <a:blip r:embed="rId3"/>
          <a:srcRect l="6282" t="1799"/>
          <a:stretch>
            <a:fillRect/>
          </a:stretch>
        </p:blipFill>
        <p:spPr>
          <a:xfrm>
            <a:off x="5143500" y="5143500"/>
            <a:ext cx="4000500" cy="4921287"/>
          </a:xfrm>
          <a:prstGeom prst="rect">
            <a:avLst/>
          </a:prstGeom>
          <a:ln w="12700">
            <a:miter lim="400000"/>
          </a:ln>
        </p:spPr>
      </p:pic>
      <p:pic>
        <p:nvPicPr>
          <p:cNvPr id="7" name="Image" descr="Image">
            <a:extLst>
              <a:ext uri="{FF2B5EF4-FFF2-40B4-BE49-F238E27FC236}">
                <a16:creationId xmlns:a16="http://schemas.microsoft.com/office/drawing/2014/main" id="{BEF17C07-3CFE-BE44-41D3-33EC74D58E30}"/>
              </a:ext>
            </a:extLst>
          </p:cNvPr>
          <p:cNvPicPr>
            <a:picLocks noChangeAspect="1"/>
          </p:cNvPicPr>
          <p:nvPr/>
        </p:nvPicPr>
        <p:blipFill>
          <a:blip r:embed="rId4"/>
          <a:srcRect l="5199" r="5199"/>
          <a:stretch>
            <a:fillRect/>
          </a:stretch>
        </p:blipFill>
        <p:spPr>
          <a:xfrm>
            <a:off x="9268271" y="5134947"/>
            <a:ext cx="8164608" cy="3276600"/>
          </a:xfrm>
          <a:prstGeom prst="rect">
            <a:avLst/>
          </a:prstGeom>
          <a:ln w="12700">
            <a:miter lim="400000"/>
          </a:ln>
        </p:spPr>
      </p:pic>
      <p:sp>
        <p:nvSpPr>
          <p:cNvPr id="8" name="TextBox 7">
            <a:extLst>
              <a:ext uri="{FF2B5EF4-FFF2-40B4-BE49-F238E27FC236}">
                <a16:creationId xmlns:a16="http://schemas.microsoft.com/office/drawing/2014/main" id="{2E65D5B6-B90A-0D0A-61DB-50270EE70BC4}"/>
              </a:ext>
            </a:extLst>
          </p:cNvPr>
          <p:cNvSpPr txBox="1"/>
          <p:nvPr/>
        </p:nvSpPr>
        <p:spPr>
          <a:xfrm>
            <a:off x="10210800" y="8953500"/>
            <a:ext cx="6369436" cy="646331"/>
          </a:xfrm>
          <a:prstGeom prst="rect">
            <a:avLst/>
          </a:prstGeom>
          <a:noFill/>
        </p:spPr>
        <p:txBody>
          <a:bodyPr wrap="none" rtlCol="0">
            <a:spAutoFit/>
          </a:bodyPr>
          <a:lstStyle/>
          <a:p>
            <a:r>
              <a:rPr lang="en-US" sz="3600" dirty="0">
                <a:solidFill>
                  <a:schemeClr val="bg1"/>
                </a:solidFill>
              </a:rPr>
              <a:t>Sun, H. et al. 2024 under revision</a:t>
            </a:r>
          </a:p>
        </p:txBody>
      </p:sp>
    </p:spTree>
    <p:extLst>
      <p:ext uri="{BB962C8B-B14F-4D97-AF65-F5344CB8AC3E}">
        <p14:creationId xmlns:p14="http://schemas.microsoft.com/office/powerpoint/2010/main" val="11295333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16" name="TextBox 11">
            <a:extLst>
              <a:ext uri="{FF2B5EF4-FFF2-40B4-BE49-F238E27FC236}">
                <a16:creationId xmlns:a16="http://schemas.microsoft.com/office/drawing/2014/main" id="{EAA1BEC9-88EC-F2A2-7FAD-B9D8EC0B2F8A}"/>
              </a:ext>
            </a:extLst>
          </p:cNvPr>
          <p:cNvSpPr txBox="1"/>
          <p:nvPr/>
        </p:nvSpPr>
        <p:spPr>
          <a:xfrm>
            <a:off x="124529" y="275799"/>
            <a:ext cx="18463675" cy="995272"/>
          </a:xfrm>
          <a:prstGeom prst="rect">
            <a:avLst/>
          </a:prstGeom>
        </p:spPr>
        <p:txBody>
          <a:bodyPr lIns="0" tIns="0" rIns="0" bIns="0" rtlCol="0" anchor="t">
            <a:spAutoFit/>
          </a:bodyPr>
          <a:lstStyle/>
          <a:p>
            <a:pPr>
              <a:lnSpc>
                <a:spcPts val="8520"/>
              </a:lnSpc>
            </a:pPr>
            <a:r>
              <a:rPr lang="en-US" sz="4800" b="1" i="1" dirty="0">
                <a:solidFill>
                  <a:srgbClr val="FFFFFF"/>
                </a:solidFill>
                <a:latin typeface="Public Sans Medium"/>
              </a:rPr>
              <a:t>What kind of mergers produce GRB-211211A-like events?</a:t>
            </a:r>
            <a:endParaRPr lang="en-US" sz="4800" i="1" dirty="0">
              <a:solidFill>
                <a:srgbClr val="FFFF00"/>
              </a:solidFill>
            </a:endParaRPr>
          </a:p>
        </p:txBody>
      </p:sp>
      <p:sp>
        <p:nvSpPr>
          <p:cNvPr id="4" name="TextBox 3">
            <a:extLst>
              <a:ext uri="{FF2B5EF4-FFF2-40B4-BE49-F238E27FC236}">
                <a16:creationId xmlns:a16="http://schemas.microsoft.com/office/drawing/2014/main" id="{8089F831-EA60-69CA-5900-01E77865A518}"/>
              </a:ext>
            </a:extLst>
          </p:cNvPr>
          <p:cNvSpPr txBox="1"/>
          <p:nvPr/>
        </p:nvSpPr>
        <p:spPr>
          <a:xfrm>
            <a:off x="1524000" y="2007412"/>
            <a:ext cx="16230600" cy="2308324"/>
          </a:xfrm>
          <a:prstGeom prst="rect">
            <a:avLst/>
          </a:prstGeom>
          <a:noFill/>
        </p:spPr>
        <p:txBody>
          <a:bodyPr wrap="square">
            <a:spAutoFit/>
          </a:bodyPr>
          <a:lstStyle/>
          <a:p>
            <a:pPr marL="571500" indent="-571500">
              <a:buFontTx/>
              <a:buChar char="-"/>
            </a:pPr>
            <a:r>
              <a:rPr lang="en-US" sz="3600" b="1" dirty="0">
                <a:solidFill>
                  <a:schemeClr val="bg1"/>
                </a:solidFill>
              </a:rPr>
              <a:t>NS-NS</a:t>
            </a:r>
            <a:endParaRPr lang="en-US" sz="3600" dirty="0">
              <a:solidFill>
                <a:schemeClr val="bg1"/>
              </a:solidFill>
            </a:endParaRPr>
          </a:p>
          <a:p>
            <a:pPr marL="571500" indent="-571500">
              <a:buFontTx/>
              <a:buChar char="-"/>
            </a:pPr>
            <a:r>
              <a:rPr lang="en-US" sz="3600" b="1" dirty="0">
                <a:solidFill>
                  <a:schemeClr val="bg1"/>
                </a:solidFill>
              </a:rPr>
              <a:t>NS+BH</a:t>
            </a:r>
          </a:p>
          <a:p>
            <a:pPr marL="571500" indent="-571500">
              <a:buFontTx/>
              <a:buChar char="-"/>
            </a:pPr>
            <a:r>
              <a:rPr lang="en-US" sz="3600" b="1" dirty="0">
                <a:solidFill>
                  <a:schemeClr val="bg1"/>
                </a:solidFill>
              </a:rPr>
              <a:t>NS-WD </a:t>
            </a:r>
            <a:br>
              <a:rPr lang="en-US" sz="3600" b="1" dirty="0">
                <a:solidFill>
                  <a:schemeClr val="bg1"/>
                </a:solidFill>
              </a:rPr>
            </a:br>
            <a:endParaRPr lang="en-US" sz="3600" dirty="0">
              <a:solidFill>
                <a:srgbClr val="FFFF00"/>
              </a:solidFill>
            </a:endParaRPr>
          </a:p>
        </p:txBody>
      </p:sp>
      <p:sp>
        <p:nvSpPr>
          <p:cNvPr id="3" name="TextBox 2">
            <a:extLst>
              <a:ext uri="{FF2B5EF4-FFF2-40B4-BE49-F238E27FC236}">
                <a16:creationId xmlns:a16="http://schemas.microsoft.com/office/drawing/2014/main" id="{83A6D978-E283-1785-0C5E-651DB08BEB0F}"/>
              </a:ext>
            </a:extLst>
          </p:cNvPr>
          <p:cNvSpPr txBox="1"/>
          <p:nvPr/>
        </p:nvSpPr>
        <p:spPr>
          <a:xfrm>
            <a:off x="5791200" y="2007412"/>
            <a:ext cx="5791200" cy="1446550"/>
          </a:xfrm>
          <a:prstGeom prst="rect">
            <a:avLst/>
          </a:prstGeom>
          <a:noFill/>
        </p:spPr>
        <p:txBody>
          <a:bodyPr wrap="square" rtlCol="0">
            <a:spAutoFit/>
          </a:bodyPr>
          <a:lstStyle/>
          <a:p>
            <a:r>
              <a:rPr lang="en-US" sz="8800" dirty="0">
                <a:solidFill>
                  <a:srgbClr val="FFFF00"/>
                </a:solidFill>
              </a:rPr>
              <a:t>GW can tell</a:t>
            </a:r>
          </a:p>
        </p:txBody>
      </p:sp>
      <p:sp>
        <p:nvSpPr>
          <p:cNvPr id="9" name="TextBox 8">
            <a:extLst>
              <a:ext uri="{FF2B5EF4-FFF2-40B4-BE49-F238E27FC236}">
                <a16:creationId xmlns:a16="http://schemas.microsoft.com/office/drawing/2014/main" id="{77938DB7-6D0B-B4CF-F07C-7BACED0E0A71}"/>
              </a:ext>
            </a:extLst>
          </p:cNvPr>
          <p:cNvSpPr txBox="1"/>
          <p:nvPr/>
        </p:nvSpPr>
        <p:spPr>
          <a:xfrm>
            <a:off x="8005665" y="4590661"/>
            <a:ext cx="184731" cy="369332"/>
          </a:xfrm>
          <a:prstGeom prst="rect">
            <a:avLst/>
          </a:prstGeom>
          <a:noFill/>
        </p:spPr>
        <p:txBody>
          <a:bodyPr wrap="none" rtlCol="0">
            <a:spAutoFit/>
          </a:bodyPr>
          <a:lstStyle/>
          <a:p>
            <a:endParaRPr lang="en-US" dirty="0"/>
          </a:p>
        </p:txBody>
      </p:sp>
      <p:grpSp>
        <p:nvGrpSpPr>
          <p:cNvPr id="10" name="Group 2">
            <a:extLst>
              <a:ext uri="{FF2B5EF4-FFF2-40B4-BE49-F238E27FC236}">
                <a16:creationId xmlns:a16="http://schemas.microsoft.com/office/drawing/2014/main" id="{0B89994A-C9FA-0A71-7FB6-F5BBF11EDBEF}"/>
              </a:ext>
            </a:extLst>
          </p:cNvPr>
          <p:cNvGrpSpPr/>
          <p:nvPr/>
        </p:nvGrpSpPr>
        <p:grpSpPr>
          <a:xfrm>
            <a:off x="5736588" y="3619500"/>
            <a:ext cx="9511415" cy="5980849"/>
            <a:chOff x="-177799" y="-114299"/>
            <a:chExt cx="12217620" cy="7840822"/>
          </a:xfrm>
        </p:grpSpPr>
        <p:grpSp>
          <p:nvGrpSpPr>
            <p:cNvPr id="11" name="Picture 10">
              <a:extLst>
                <a:ext uri="{FF2B5EF4-FFF2-40B4-BE49-F238E27FC236}">
                  <a16:creationId xmlns:a16="http://schemas.microsoft.com/office/drawing/2014/main" id="{01127095-2670-4C55-DD61-DFD3576D5C2C}"/>
                </a:ext>
              </a:extLst>
            </p:cNvPr>
            <p:cNvGrpSpPr/>
            <p:nvPr/>
          </p:nvGrpSpPr>
          <p:grpSpPr>
            <a:xfrm>
              <a:off x="-177800" y="-114300"/>
              <a:ext cx="12217621" cy="7840823"/>
              <a:chOff x="0" y="0"/>
              <a:chExt cx="12217620" cy="7840822"/>
            </a:xfrm>
          </p:grpSpPr>
          <p:pic>
            <p:nvPicPr>
              <p:cNvPr id="14" name="Picture 10" descr="Picture 10">
                <a:extLst>
                  <a:ext uri="{FF2B5EF4-FFF2-40B4-BE49-F238E27FC236}">
                    <a16:creationId xmlns:a16="http://schemas.microsoft.com/office/drawing/2014/main" id="{5FE8EF81-1FCD-9287-7505-CE64B00D939A}"/>
                  </a:ext>
                </a:extLst>
              </p:cNvPr>
              <p:cNvPicPr>
                <a:picLocks noChangeAspect="1"/>
              </p:cNvPicPr>
              <p:nvPr/>
            </p:nvPicPr>
            <p:blipFill>
              <a:blip r:embed="rId2"/>
              <a:srcRect l="1331" t="740" r="296" b="1553"/>
              <a:stretch>
                <a:fillRect/>
              </a:stretch>
            </p:blipFill>
            <p:spPr>
              <a:xfrm>
                <a:off x="177800" y="114300"/>
                <a:ext cx="11862020" cy="7383623"/>
              </a:xfrm>
              <a:prstGeom prst="rect">
                <a:avLst/>
              </a:prstGeom>
              <a:ln>
                <a:noFill/>
              </a:ln>
              <a:effectLst/>
            </p:spPr>
          </p:pic>
          <p:pic>
            <p:nvPicPr>
              <p:cNvPr id="15" name="Picture 10" descr="Picture 10">
                <a:extLst>
                  <a:ext uri="{FF2B5EF4-FFF2-40B4-BE49-F238E27FC236}">
                    <a16:creationId xmlns:a16="http://schemas.microsoft.com/office/drawing/2014/main" id="{6AF614E0-FF6B-FD4B-32FF-F3492181D8DC}"/>
                  </a:ext>
                </a:extLst>
              </p:cNvPr>
              <p:cNvPicPr>
                <a:picLocks/>
              </p:cNvPicPr>
              <p:nvPr/>
            </p:nvPicPr>
            <p:blipFill>
              <a:blip r:embed="rId3"/>
              <a:stretch>
                <a:fillRect/>
              </a:stretch>
            </p:blipFill>
            <p:spPr>
              <a:xfrm>
                <a:off x="-1" y="0"/>
                <a:ext cx="12217621" cy="7840823"/>
              </a:xfrm>
              <a:prstGeom prst="rect">
                <a:avLst/>
              </a:prstGeom>
              <a:effectLst/>
            </p:spPr>
          </p:pic>
        </p:grpSp>
        <p:sp>
          <p:nvSpPr>
            <p:cNvPr id="12" name="TextBox 16">
              <a:extLst>
                <a:ext uri="{FF2B5EF4-FFF2-40B4-BE49-F238E27FC236}">
                  <a16:creationId xmlns:a16="http://schemas.microsoft.com/office/drawing/2014/main" id="{7DE69319-68EB-B1FF-6707-D2380167343B}"/>
                </a:ext>
              </a:extLst>
            </p:cNvPr>
            <p:cNvSpPr txBox="1"/>
            <p:nvPr/>
          </p:nvSpPr>
          <p:spPr>
            <a:xfrm>
              <a:off x="757317" y="3017606"/>
              <a:ext cx="2527929" cy="7530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defTabSz="914400">
                <a:defRPr sz="900">
                  <a:solidFill>
                    <a:srgbClr val="FFC000"/>
                  </a:solidFill>
                  <a:latin typeface="Arial"/>
                  <a:ea typeface="Arial"/>
                  <a:cs typeface="Arial"/>
                  <a:sym typeface="Arial"/>
                </a:defRPr>
              </a:pPr>
              <a:r>
                <a:t>- - - - - - - -</a:t>
              </a:r>
            </a:p>
            <a:p>
              <a:pPr algn="ctr" defTabSz="914400">
                <a:defRPr sz="900">
                  <a:solidFill>
                    <a:srgbClr val="00B0F0"/>
                  </a:solidFill>
                  <a:latin typeface="Arial"/>
                  <a:ea typeface="Arial"/>
                  <a:cs typeface="Arial"/>
                  <a:sym typeface="Arial"/>
                </a:defRPr>
              </a:pPr>
              <a:r>
                <a:t>GW signals</a:t>
              </a:r>
            </a:p>
          </p:txBody>
        </p:sp>
        <p:sp>
          <p:nvSpPr>
            <p:cNvPr id="13" name="TextBox 17">
              <a:extLst>
                <a:ext uri="{FF2B5EF4-FFF2-40B4-BE49-F238E27FC236}">
                  <a16:creationId xmlns:a16="http://schemas.microsoft.com/office/drawing/2014/main" id="{0A1013D5-929D-CF9A-3480-0900F511EF13}"/>
                </a:ext>
              </a:extLst>
            </p:cNvPr>
            <p:cNvSpPr txBox="1"/>
            <p:nvPr/>
          </p:nvSpPr>
          <p:spPr>
            <a:xfrm>
              <a:off x="9233331" y="501373"/>
              <a:ext cx="2527930" cy="888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defTabSz="914400">
                <a:lnSpc>
                  <a:spcPct val="150000"/>
                </a:lnSpc>
                <a:defRPr sz="900">
                  <a:solidFill>
                    <a:srgbClr val="7030A0"/>
                  </a:solidFill>
                  <a:latin typeface="Arial"/>
                  <a:ea typeface="Arial"/>
                  <a:cs typeface="Arial"/>
                  <a:sym typeface="Arial"/>
                </a:defRPr>
              </a:pPr>
              <a:r>
                <a:t>___</a:t>
              </a:r>
            </a:p>
            <a:p>
              <a:pPr algn="ctr" defTabSz="914400">
                <a:lnSpc>
                  <a:spcPct val="150000"/>
                </a:lnSpc>
                <a:defRPr sz="900">
                  <a:solidFill>
                    <a:srgbClr val="7030A0"/>
                  </a:solidFill>
                  <a:latin typeface="Arial"/>
                  <a:ea typeface="Arial"/>
                  <a:cs typeface="Arial"/>
                  <a:sym typeface="Arial"/>
                </a:defRPr>
              </a:pPr>
              <a:r>
                <a:t>detectors noise</a:t>
              </a:r>
            </a:p>
          </p:txBody>
        </p:sp>
      </p:grpSp>
      <p:sp>
        <p:nvSpPr>
          <p:cNvPr id="17" name="TextBox 16">
            <a:extLst>
              <a:ext uri="{FF2B5EF4-FFF2-40B4-BE49-F238E27FC236}">
                <a16:creationId xmlns:a16="http://schemas.microsoft.com/office/drawing/2014/main" id="{E0E5042F-6CA0-1869-CB57-06F253315609}"/>
              </a:ext>
            </a:extLst>
          </p:cNvPr>
          <p:cNvSpPr txBox="1"/>
          <p:nvPr/>
        </p:nvSpPr>
        <p:spPr>
          <a:xfrm>
            <a:off x="5791200" y="9688035"/>
            <a:ext cx="3775393" cy="646331"/>
          </a:xfrm>
          <a:prstGeom prst="rect">
            <a:avLst/>
          </a:prstGeom>
          <a:noFill/>
        </p:spPr>
        <p:txBody>
          <a:bodyPr wrap="none" rtlCol="0">
            <a:spAutoFit/>
          </a:bodyPr>
          <a:lstStyle/>
          <a:p>
            <a:r>
              <a:rPr lang="en-US" sz="3600" dirty="0">
                <a:solidFill>
                  <a:schemeClr val="bg1"/>
                </a:solidFill>
              </a:rPr>
              <a:t>Yin , Y. I. et al. 2023</a:t>
            </a:r>
          </a:p>
        </p:txBody>
      </p:sp>
    </p:spTree>
    <p:extLst>
      <p:ext uri="{BB962C8B-B14F-4D97-AF65-F5344CB8AC3E}">
        <p14:creationId xmlns:p14="http://schemas.microsoft.com/office/powerpoint/2010/main" val="16318018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305832148"/>
              </p:ext>
            </p:extLst>
          </p:nvPr>
        </p:nvGraphicFramePr>
        <p:xfrm>
          <a:off x="153382" y="1469333"/>
          <a:ext cx="17365106" cy="8776605"/>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1111392">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gridSpan="2">
                  <a:txBody>
                    <a:bodyPr/>
                    <a:lstStyle/>
                    <a:p>
                      <a:pPr marL="0" marR="0" lvl="0" indent="0" algn="ctr" defTabSz="914400" rtl="0" eaLnBrk="1" fontAlgn="auto" latinLnBrk="0" hangingPunct="1">
                        <a:lnSpc>
                          <a:spcPts val="448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highlight>
                          <a:srgbClr val="008080"/>
                        </a:highlight>
                        <a:uLnTx/>
                        <a:uFillTx/>
                        <a:latin typeface="+mn-lt"/>
                        <a:ea typeface="+mn-ea"/>
                        <a:cs typeface="+mn-c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hMerge="1">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gridSpan="2">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hMerge="1">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gridSpan="2">
                  <a:txBody>
                    <a:bodyPr/>
                    <a:lstStyle/>
                    <a:p>
                      <a:pPr marL="0" marR="0" indent="0" algn="ctr" defTabSz="914400" rtl="0" eaLnBrk="1" fontAlgn="auto" latinLnBrk="0" hangingPunct="1">
                        <a:lnSpc>
                          <a:spcPts val="4480"/>
                        </a:lnSpc>
                        <a:spcBef>
                          <a:spcPts val="0"/>
                        </a:spcBef>
                        <a:spcAft>
                          <a:spcPts val="0"/>
                        </a:spcAft>
                        <a:buClrTx/>
                        <a:buSzTx/>
                        <a:buFontTx/>
                        <a:buNone/>
                        <a:tabLst/>
                        <a:defRPr/>
                      </a:pPr>
                      <a:endParaRPr lang="en-US" sz="3200" dirty="0">
                        <a:solidFill>
                          <a:schemeClr val="bg1"/>
                        </a:solidFill>
                        <a:highlight>
                          <a:srgbClr val="008080"/>
                        </a:highlight>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hMerge="1">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36246524"/>
                  </a:ext>
                </a:extLst>
              </a:tr>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Duration</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Total Energy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Spectral  Peak</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Host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Other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r>
                        <a:rPr lang="en-US" sz="2699" dirty="0">
                          <a:solidFill>
                            <a:srgbClr val="FFFFFF"/>
                          </a:solidFill>
                          <a:latin typeface="Public Sans"/>
                        </a:rPr>
                        <a:t>high, </a:t>
                      </a:r>
                      <a:r>
                        <a:rPr lang="en-US" sz="2699" dirty="0" err="1">
                          <a:solidFill>
                            <a:srgbClr val="FFFFFF"/>
                          </a:solidFill>
                          <a:latin typeface="Public Sans"/>
                        </a:rPr>
                        <a:t>e.g</a:t>
                      </a:r>
                      <a:r>
                        <a:rPr lang="en-US" sz="2699" dirty="0">
                          <a:solidFill>
                            <a:srgbClr val="FFFFFF"/>
                          </a:solidFill>
                          <a:latin typeface="Public Sans"/>
                        </a:rPr>
                        <a:t>, </a:t>
                      </a:r>
                      <a:endParaRPr lang="en-US" sz="1100" dirty="0"/>
                    </a:p>
                    <a:p>
                      <a:pPr algn="ctr">
                        <a:lnSpc>
                          <a:spcPts val="3779"/>
                        </a:lnSpc>
                      </a:pPr>
                      <a:r>
                        <a:rPr lang="en-US" sz="2699" dirty="0">
                          <a:solidFill>
                            <a:srgbClr val="FFFFFF"/>
                          </a:solidFill>
                          <a:latin typeface="Public Sans"/>
                        </a:rPr>
                        <a:t>1e50-54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en-US" sz="2800" dirty="0">
                          <a:solidFill>
                            <a:srgbClr val="FFFFFF"/>
                          </a:solidFill>
                          <a:latin typeface="Public Sans"/>
                        </a:rPr>
                        <a:t>lower Ep; softer spectra</a:t>
                      </a:r>
                    </a:p>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core-collapse supernova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r>
                        <a:rPr lang="en-US" sz="1800" dirty="0">
                          <a:solidFill>
                            <a:srgbClr val="FFFFFF"/>
                          </a:solidFill>
                          <a:latin typeface="Public Sans"/>
                        </a:rPr>
                        <a:t>N/A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FFFFFF"/>
                          </a:solidFill>
                          <a:latin typeface="Public Sans"/>
                        </a:rPr>
                        <a:t>younger, SFR high, small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collapsar-type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r>
                        <a:rPr lang="en-US" sz="2999">
                          <a:solidFill>
                            <a:srgbClr val="FFFFFF"/>
                          </a:solidFill>
                          <a:latin typeface="Public Sans"/>
                        </a:rPr>
                        <a:t>low , </a:t>
                      </a:r>
                      <a:endParaRPr lang="en-US" sz="1100"/>
                    </a:p>
                    <a:p>
                      <a:pPr algn="ctr">
                        <a:lnSpc>
                          <a:spcPts val="4199"/>
                        </a:lnSpc>
                      </a:pPr>
                      <a:r>
                        <a:rPr lang="en-US" sz="2999">
                          <a:solidFill>
                            <a:srgbClr val="FFFFFF"/>
                          </a:solidFill>
                          <a:latin typeface="Public Sans"/>
                        </a:rPr>
                        <a:t>e.g, 1e49 erg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1100"/>
                    </a:p>
                    <a:p>
                      <a:pPr algn="ctr">
                        <a:lnSpc>
                          <a:spcPts val="3499"/>
                        </a:lnSpc>
                      </a:pPr>
                      <a:r>
                        <a:rPr lang="en-US" sz="2499">
                          <a:solidFill>
                            <a:srgbClr val="FFFFFF"/>
                          </a:solidFill>
                          <a:latin typeface="Public Sans"/>
                        </a:rPr>
                        <a:t>higher Ep; harder spectra</a:t>
                      </a: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r>
                        <a:rPr lang="en-US" sz="2799" dirty="0">
                          <a:solidFill>
                            <a:srgbClr val="FFFFFF"/>
                          </a:solidFill>
                          <a:latin typeface="Public Sans"/>
                        </a:rPr>
                        <a:t>r-process </a:t>
                      </a:r>
                      <a:endParaRPr lang="en-US" sz="1100" dirty="0"/>
                    </a:p>
                    <a:p>
                      <a:pPr algn="ctr">
                        <a:lnSpc>
                          <a:spcPts val="3919"/>
                        </a:lnSpc>
                      </a:pPr>
                      <a:r>
                        <a:rPr lang="en-US" sz="2799" dirty="0" err="1">
                          <a:solidFill>
                            <a:srgbClr val="FFFFFF"/>
                          </a:solidFill>
                          <a:latin typeface="Public Sans"/>
                        </a:rPr>
                        <a:t>kilonova</a:t>
                      </a: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r>
                        <a:rPr lang="en-US" sz="2399">
                          <a:solidFill>
                            <a:srgbClr val="FFFFFF"/>
                          </a:solidFill>
                          <a:latin typeface="Public Sans"/>
                        </a:rPr>
                        <a:t>LIGO 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r>
                        <a:rPr lang="en-US" sz="2299">
                          <a:solidFill>
                            <a:srgbClr val="FFFFFF"/>
                          </a:solidFill>
                          <a:latin typeface="Public Sans"/>
                        </a:rPr>
                        <a:t>older, SFR low, large offset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r>
                        <a:rPr lang="en-US" sz="2199" dirty="0">
                          <a:solidFill>
                            <a:srgbClr val="FFFFFF"/>
                          </a:solidFill>
                          <a:latin typeface="Public Sans"/>
                        </a:rPr>
                        <a:t>e.g.,</a:t>
                      </a:r>
                      <a:endParaRPr lang="en-US" sz="1100" dirty="0"/>
                    </a:p>
                    <a:p>
                      <a:pPr algn="ctr">
                        <a:lnSpc>
                          <a:spcPts val="3079"/>
                        </a:lnSpc>
                      </a:pPr>
                      <a:r>
                        <a:rPr lang="en-US" sz="2199" dirty="0">
                          <a:solidFill>
                            <a:srgbClr val="FFFFFF"/>
                          </a:solidFill>
                          <a:latin typeface="Public Sans"/>
                        </a:rPr>
                        <a:t>follow merger-type GRB correlations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11" name="TextBox 11"/>
          <p:cNvSpPr txBox="1"/>
          <p:nvPr/>
        </p:nvSpPr>
        <p:spPr>
          <a:xfrm>
            <a:off x="124529" y="275799"/>
            <a:ext cx="18463675" cy="1012008"/>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a:t>
            </a:r>
            <a:r>
              <a:rPr lang="en-US" sz="6600" spc="-158" dirty="0">
                <a:solidFill>
                  <a:srgbClr val="FFFFFF"/>
                </a:solidFill>
                <a:latin typeface="Public Sans Bold"/>
              </a:rPr>
              <a:t>Unveil the Progenitors of GRBs?</a:t>
            </a:r>
            <a:endParaRPr lang="en-US" sz="6600" dirty="0">
              <a:solidFill>
                <a:srgbClr val="FFFFFF"/>
              </a:solidFill>
              <a:latin typeface="Public Sans Medium"/>
            </a:endParaRP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15" name="TextBox 14">
            <a:extLst>
              <a:ext uri="{FF2B5EF4-FFF2-40B4-BE49-F238E27FC236}">
                <a16:creationId xmlns:a16="http://schemas.microsoft.com/office/drawing/2014/main" id="{C8C6A7A7-87CD-CF0E-2994-2951551AB121}"/>
              </a:ext>
            </a:extLst>
          </p:cNvPr>
          <p:cNvSpPr txBox="1"/>
          <p:nvPr/>
        </p:nvSpPr>
        <p:spPr>
          <a:xfrm>
            <a:off x="10287000" y="1790700"/>
            <a:ext cx="2438488" cy="584775"/>
          </a:xfrm>
          <a:prstGeom prst="rect">
            <a:avLst/>
          </a:prstGeom>
          <a:noFill/>
        </p:spPr>
        <p:txBody>
          <a:bodyPr wrap="none" rtlCol="0">
            <a:spAutoFit/>
          </a:bodyPr>
          <a:lstStyle/>
          <a:p>
            <a:r>
              <a:rPr lang="en-US" sz="3200" b="1" dirty="0">
                <a:solidFill>
                  <a:schemeClr val="bg1">
                    <a:lumMod val="95000"/>
                  </a:schemeClr>
                </a:solidFill>
                <a:highlight>
                  <a:srgbClr val="008000"/>
                </a:highlight>
              </a:rPr>
              <a:t>Smoking Gun</a:t>
            </a:r>
          </a:p>
        </p:txBody>
      </p:sp>
      <p:sp>
        <p:nvSpPr>
          <p:cNvPr id="18" name="TextBox 17">
            <a:extLst>
              <a:ext uri="{FF2B5EF4-FFF2-40B4-BE49-F238E27FC236}">
                <a16:creationId xmlns:a16="http://schemas.microsoft.com/office/drawing/2014/main" id="{4F4FFAAB-07B3-EC83-E78D-9CE501298523}"/>
              </a:ext>
            </a:extLst>
          </p:cNvPr>
          <p:cNvSpPr txBox="1"/>
          <p:nvPr/>
        </p:nvSpPr>
        <p:spPr>
          <a:xfrm>
            <a:off x="6096000" y="1774371"/>
            <a:ext cx="2660280" cy="584775"/>
          </a:xfrm>
          <a:prstGeom prst="rect">
            <a:avLst/>
          </a:prstGeom>
          <a:noFill/>
        </p:spPr>
        <p:txBody>
          <a:bodyPr wrap="none" rtlCol="0">
            <a:spAutoFit/>
          </a:bodyPr>
          <a:lstStyle/>
          <a:p>
            <a:r>
              <a:rPr lang="en-US" sz="3200" b="1" dirty="0">
                <a:solidFill>
                  <a:schemeClr val="bg1">
                    <a:lumMod val="95000"/>
                  </a:schemeClr>
                </a:solidFill>
                <a:highlight>
                  <a:srgbClr val="008080"/>
                </a:highlight>
              </a:rPr>
              <a:t>Clear Evidence</a:t>
            </a:r>
          </a:p>
        </p:txBody>
      </p:sp>
      <p:sp>
        <p:nvSpPr>
          <p:cNvPr id="21" name="TextBox 20">
            <a:extLst>
              <a:ext uri="{FF2B5EF4-FFF2-40B4-BE49-F238E27FC236}">
                <a16:creationId xmlns:a16="http://schemas.microsoft.com/office/drawing/2014/main" id="{652819A7-1E9A-6460-BC35-32927DA40E28}"/>
              </a:ext>
            </a:extLst>
          </p:cNvPr>
          <p:cNvSpPr txBox="1"/>
          <p:nvPr/>
        </p:nvSpPr>
        <p:spPr>
          <a:xfrm>
            <a:off x="14256208" y="1774370"/>
            <a:ext cx="2660280" cy="584775"/>
          </a:xfrm>
          <a:prstGeom prst="rect">
            <a:avLst/>
          </a:prstGeom>
          <a:noFill/>
        </p:spPr>
        <p:txBody>
          <a:bodyPr wrap="none" rtlCol="0">
            <a:spAutoFit/>
          </a:bodyPr>
          <a:lstStyle/>
          <a:p>
            <a:r>
              <a:rPr lang="en-US" sz="3200" b="1" dirty="0">
                <a:solidFill>
                  <a:schemeClr val="bg1">
                    <a:lumMod val="95000"/>
                  </a:schemeClr>
                </a:solidFill>
                <a:highlight>
                  <a:srgbClr val="008080"/>
                </a:highlight>
              </a:rPr>
              <a:t>Clear Evidence</a:t>
            </a:r>
          </a:p>
        </p:txBody>
      </p:sp>
      <p:sp>
        <p:nvSpPr>
          <p:cNvPr id="22" name="TextBox 21">
            <a:extLst>
              <a:ext uri="{FF2B5EF4-FFF2-40B4-BE49-F238E27FC236}">
                <a16:creationId xmlns:a16="http://schemas.microsoft.com/office/drawing/2014/main" id="{A3817FD9-9696-95DB-A4BA-516AF6B236D8}"/>
              </a:ext>
            </a:extLst>
          </p:cNvPr>
          <p:cNvSpPr txBox="1"/>
          <p:nvPr/>
        </p:nvSpPr>
        <p:spPr>
          <a:xfrm>
            <a:off x="3429000" y="1790700"/>
            <a:ext cx="1614929" cy="584775"/>
          </a:xfrm>
          <a:prstGeom prst="rect">
            <a:avLst/>
          </a:prstGeom>
          <a:noFill/>
        </p:spPr>
        <p:txBody>
          <a:bodyPr wrap="none" rtlCol="0">
            <a:spAutoFit/>
          </a:bodyPr>
          <a:lstStyle/>
          <a:p>
            <a:r>
              <a:rPr lang="en-US" sz="3200" b="1" dirty="0">
                <a:solidFill>
                  <a:schemeClr val="bg1">
                    <a:lumMod val="95000"/>
                  </a:schemeClr>
                </a:solidFill>
                <a:highlight>
                  <a:srgbClr val="FF0000"/>
                </a:highlight>
              </a:rPr>
              <a:t>Red Flag</a:t>
            </a:r>
          </a:p>
        </p:txBody>
      </p:sp>
    </p:spTree>
    <p:extLst>
      <p:ext uri="{BB962C8B-B14F-4D97-AF65-F5344CB8AC3E}">
        <p14:creationId xmlns:p14="http://schemas.microsoft.com/office/powerpoint/2010/main" val="2772270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766620468"/>
              </p:ext>
            </p:extLst>
          </p:nvPr>
        </p:nvGraphicFramePr>
        <p:xfrm>
          <a:off x="153382" y="1469333"/>
          <a:ext cx="5163875" cy="8776605"/>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tblGrid>
              <a:tr h="1111392">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36246524"/>
                  </a:ext>
                </a:extLst>
              </a:tr>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480"/>
                        </a:lnSpc>
                        <a:defRPr/>
                      </a:pPr>
                      <a:r>
                        <a:rPr lang="en-US" sz="3200" dirty="0">
                          <a:solidFill>
                            <a:srgbClr val="FFFFFF"/>
                          </a:solidFill>
                          <a:latin typeface="Public Sans"/>
                        </a:rPr>
                        <a:t>Duration</a:t>
                      </a:r>
                      <a:br>
                        <a:rPr lang="en-US" sz="3200" dirty="0">
                          <a:solidFill>
                            <a:srgbClr val="FFFFFF"/>
                          </a:solidFill>
                          <a:latin typeface="Public Sans"/>
                        </a:rPr>
                      </a:br>
                      <a:r>
                        <a:rPr lang="en-US" sz="2000" dirty="0">
                          <a:solidFill>
                            <a:srgbClr val="FFFFFF"/>
                          </a:solidFill>
                          <a:latin typeface="Public Sans"/>
                        </a:rPr>
                        <a:t>(and how we measure it)</a:t>
                      </a:r>
                      <a:endParaRPr lang="en-US" sz="3200"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11" name="TextBox 11"/>
          <p:cNvSpPr txBox="1"/>
          <p:nvPr/>
        </p:nvSpPr>
        <p:spPr>
          <a:xfrm>
            <a:off x="124529" y="275799"/>
            <a:ext cx="18463675" cy="1012008"/>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a:t>
            </a:r>
            <a:r>
              <a:rPr lang="en-US" sz="6600" spc="-158" dirty="0">
                <a:solidFill>
                  <a:srgbClr val="FFFFFF"/>
                </a:solidFill>
                <a:latin typeface="Public Sans Bold"/>
              </a:rPr>
              <a:t>Unveil the Progenitors of GRBs?</a:t>
            </a:r>
            <a:endParaRPr lang="en-US" sz="6600" dirty="0">
              <a:solidFill>
                <a:srgbClr val="FFFFFF"/>
              </a:solidFill>
              <a:latin typeface="Public Sans Medium"/>
            </a:endParaRP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22" name="TextBox 21">
            <a:extLst>
              <a:ext uri="{FF2B5EF4-FFF2-40B4-BE49-F238E27FC236}">
                <a16:creationId xmlns:a16="http://schemas.microsoft.com/office/drawing/2014/main" id="{A3817FD9-9696-95DB-A4BA-516AF6B236D8}"/>
              </a:ext>
            </a:extLst>
          </p:cNvPr>
          <p:cNvSpPr txBox="1"/>
          <p:nvPr/>
        </p:nvSpPr>
        <p:spPr>
          <a:xfrm>
            <a:off x="3429000" y="1790700"/>
            <a:ext cx="1614929" cy="584775"/>
          </a:xfrm>
          <a:prstGeom prst="rect">
            <a:avLst/>
          </a:prstGeom>
          <a:noFill/>
        </p:spPr>
        <p:txBody>
          <a:bodyPr wrap="none" rtlCol="0">
            <a:spAutoFit/>
          </a:bodyPr>
          <a:lstStyle/>
          <a:p>
            <a:r>
              <a:rPr lang="en-US" sz="3200" b="1" dirty="0">
                <a:solidFill>
                  <a:schemeClr val="bg1">
                    <a:lumMod val="95000"/>
                  </a:schemeClr>
                </a:solidFill>
                <a:highlight>
                  <a:srgbClr val="FF0000"/>
                </a:highlight>
              </a:rPr>
              <a:t>Red Flag</a:t>
            </a:r>
          </a:p>
        </p:txBody>
      </p:sp>
      <p:sp>
        <p:nvSpPr>
          <p:cNvPr id="9" name="TextBox 8">
            <a:extLst>
              <a:ext uri="{FF2B5EF4-FFF2-40B4-BE49-F238E27FC236}">
                <a16:creationId xmlns:a16="http://schemas.microsoft.com/office/drawing/2014/main" id="{05F6AC6D-14D5-2367-969D-CEAA25C3318D}"/>
              </a:ext>
            </a:extLst>
          </p:cNvPr>
          <p:cNvSpPr txBox="1"/>
          <p:nvPr/>
        </p:nvSpPr>
        <p:spPr>
          <a:xfrm>
            <a:off x="5919811" y="1487380"/>
            <a:ext cx="12182723" cy="1938992"/>
          </a:xfrm>
          <a:prstGeom prst="rect">
            <a:avLst/>
          </a:prstGeom>
          <a:noFill/>
        </p:spPr>
        <p:txBody>
          <a:bodyPr wrap="square" rtlCol="0">
            <a:spAutoFit/>
          </a:bodyPr>
          <a:lstStyle/>
          <a:p>
            <a:r>
              <a:rPr lang="en-US" sz="4000" dirty="0">
                <a:solidFill>
                  <a:schemeClr val="bg1"/>
                </a:solidFill>
              </a:rPr>
              <a:t>Multi-wavelength observations </a:t>
            </a:r>
          </a:p>
          <a:p>
            <a:r>
              <a:rPr lang="en-US" sz="4000" dirty="0">
                <a:solidFill>
                  <a:schemeClr val="bg1"/>
                </a:solidFill>
              </a:rPr>
              <a:t>with full-time coverage</a:t>
            </a:r>
          </a:p>
          <a:p>
            <a:r>
              <a:rPr lang="en-US" sz="4000" dirty="0">
                <a:solidFill>
                  <a:schemeClr val="bg1"/>
                </a:solidFill>
              </a:rPr>
              <a:t>are key to unveiling GRB progenitors</a:t>
            </a:r>
          </a:p>
        </p:txBody>
      </p:sp>
      <p:pic>
        <p:nvPicPr>
          <p:cNvPr id="26" name="Picture 25">
            <a:extLst>
              <a:ext uri="{FF2B5EF4-FFF2-40B4-BE49-F238E27FC236}">
                <a16:creationId xmlns:a16="http://schemas.microsoft.com/office/drawing/2014/main" id="{4A91AA77-220A-7084-5941-42179C038478}"/>
              </a:ext>
            </a:extLst>
          </p:cNvPr>
          <p:cNvPicPr>
            <a:picLocks noChangeAspect="1"/>
          </p:cNvPicPr>
          <p:nvPr/>
        </p:nvPicPr>
        <p:blipFill>
          <a:blip r:embed="rId2"/>
          <a:stretch>
            <a:fillRect/>
          </a:stretch>
        </p:blipFill>
        <p:spPr>
          <a:xfrm>
            <a:off x="5870605" y="3599648"/>
            <a:ext cx="11475381" cy="6293998"/>
          </a:xfrm>
          <a:prstGeom prst="rect">
            <a:avLst/>
          </a:prstGeom>
        </p:spPr>
      </p:pic>
    </p:spTree>
    <p:extLst>
      <p:ext uri="{BB962C8B-B14F-4D97-AF65-F5344CB8AC3E}">
        <p14:creationId xmlns:p14="http://schemas.microsoft.com/office/powerpoint/2010/main" val="110136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517143622"/>
              </p:ext>
            </p:extLst>
          </p:nvPr>
        </p:nvGraphicFramePr>
        <p:xfrm>
          <a:off x="153382" y="1469333"/>
          <a:ext cx="5163875" cy="8776605"/>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tblGrid>
              <a:tr h="1111392">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36246524"/>
                  </a:ext>
                </a:extLst>
              </a:tr>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480"/>
                        </a:lnSpc>
                        <a:defRPr/>
                      </a:pPr>
                      <a:r>
                        <a:rPr lang="en-US" sz="3200" dirty="0">
                          <a:solidFill>
                            <a:srgbClr val="FFFFFF"/>
                          </a:solidFill>
                          <a:latin typeface="Public Sans"/>
                        </a:rPr>
                        <a:t>Duration</a:t>
                      </a:r>
                      <a:br>
                        <a:rPr lang="en-US" sz="3200" dirty="0">
                          <a:solidFill>
                            <a:srgbClr val="FFFFFF"/>
                          </a:solidFill>
                          <a:latin typeface="Public Sans"/>
                        </a:rPr>
                      </a:br>
                      <a:r>
                        <a:rPr lang="en-US" sz="2000" dirty="0">
                          <a:solidFill>
                            <a:srgbClr val="FFFFFF"/>
                          </a:solidFill>
                          <a:latin typeface="Public Sans"/>
                        </a:rPr>
                        <a:t>(and how we measure it)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r>
                        <a:rPr lang="en-US" sz="3399" dirty="0">
                          <a:solidFill>
                            <a:srgbClr val="FFFFFF"/>
                          </a:solidFill>
                          <a:latin typeface="Public Sans"/>
                        </a:rPr>
                        <a:t>usually</a:t>
                      </a:r>
                    </a:p>
                    <a:p>
                      <a:pPr algn="ctr">
                        <a:lnSpc>
                          <a:spcPts val="4759"/>
                        </a:lnSpc>
                        <a:defRPr/>
                      </a:pPr>
                      <a:r>
                        <a:rPr lang="en-US" sz="3399" dirty="0">
                          <a:solidFill>
                            <a:srgbClr val="FFFFFF"/>
                          </a:solidFill>
                          <a:latin typeface="Public Sans"/>
                        </a:rPr>
                        <a:t>long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r>
                        <a:rPr lang="en-US" sz="3299" dirty="0">
                          <a:solidFill>
                            <a:srgbClr val="FFFFFF"/>
                          </a:solidFill>
                          <a:latin typeface="Public Sans"/>
                        </a:rPr>
                        <a:t>usually</a:t>
                      </a:r>
                      <a:endParaRPr lang="en-US" sz="1100" dirty="0"/>
                    </a:p>
                    <a:p>
                      <a:pPr algn="ctr">
                        <a:lnSpc>
                          <a:spcPts val="4619"/>
                        </a:lnSpc>
                      </a:pPr>
                      <a:r>
                        <a:rPr lang="en-US" sz="3299" dirty="0">
                          <a:solidFill>
                            <a:srgbClr val="FFFFFF"/>
                          </a:solidFill>
                          <a:latin typeface="Public Sans"/>
                        </a:rPr>
                        <a:t>short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11" name="TextBox 11"/>
          <p:cNvSpPr txBox="1"/>
          <p:nvPr/>
        </p:nvSpPr>
        <p:spPr>
          <a:xfrm>
            <a:off x="124529" y="275799"/>
            <a:ext cx="18463675" cy="1012008"/>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a:t>
            </a:r>
            <a:r>
              <a:rPr lang="en-US" sz="6600" spc="-158" dirty="0">
                <a:solidFill>
                  <a:srgbClr val="FFFFFF"/>
                </a:solidFill>
                <a:latin typeface="Public Sans Bold"/>
              </a:rPr>
              <a:t>Unveil the Progenitors of GRBs?</a:t>
            </a:r>
            <a:endParaRPr lang="en-US" sz="6600" dirty="0">
              <a:solidFill>
                <a:srgbClr val="FFFFFF"/>
              </a:solidFill>
              <a:latin typeface="Public Sans Medium"/>
            </a:endParaRP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
        <p:nvSpPr>
          <p:cNvPr id="22" name="TextBox 21">
            <a:extLst>
              <a:ext uri="{FF2B5EF4-FFF2-40B4-BE49-F238E27FC236}">
                <a16:creationId xmlns:a16="http://schemas.microsoft.com/office/drawing/2014/main" id="{A3817FD9-9696-95DB-A4BA-516AF6B236D8}"/>
              </a:ext>
            </a:extLst>
          </p:cNvPr>
          <p:cNvSpPr txBox="1"/>
          <p:nvPr/>
        </p:nvSpPr>
        <p:spPr>
          <a:xfrm>
            <a:off x="3429000" y="1790700"/>
            <a:ext cx="1614929" cy="584775"/>
          </a:xfrm>
          <a:prstGeom prst="rect">
            <a:avLst/>
          </a:prstGeom>
          <a:noFill/>
        </p:spPr>
        <p:txBody>
          <a:bodyPr wrap="none" rtlCol="0">
            <a:spAutoFit/>
          </a:bodyPr>
          <a:lstStyle/>
          <a:p>
            <a:r>
              <a:rPr lang="en-US" sz="3200" b="1" dirty="0">
                <a:solidFill>
                  <a:schemeClr val="bg1">
                    <a:lumMod val="95000"/>
                  </a:schemeClr>
                </a:solidFill>
                <a:highlight>
                  <a:srgbClr val="FF0000"/>
                </a:highlight>
              </a:rPr>
              <a:t>Red Flag</a:t>
            </a:r>
          </a:p>
        </p:txBody>
      </p:sp>
      <p:sp>
        <p:nvSpPr>
          <p:cNvPr id="9" name="TextBox 8">
            <a:extLst>
              <a:ext uri="{FF2B5EF4-FFF2-40B4-BE49-F238E27FC236}">
                <a16:creationId xmlns:a16="http://schemas.microsoft.com/office/drawing/2014/main" id="{05F6AC6D-14D5-2367-969D-CEAA25C3318D}"/>
              </a:ext>
            </a:extLst>
          </p:cNvPr>
          <p:cNvSpPr txBox="1"/>
          <p:nvPr/>
        </p:nvSpPr>
        <p:spPr>
          <a:xfrm>
            <a:off x="5919811" y="1487380"/>
            <a:ext cx="12182723" cy="1938992"/>
          </a:xfrm>
          <a:prstGeom prst="rect">
            <a:avLst/>
          </a:prstGeom>
          <a:noFill/>
        </p:spPr>
        <p:txBody>
          <a:bodyPr wrap="square" rtlCol="0">
            <a:spAutoFit/>
          </a:bodyPr>
          <a:lstStyle/>
          <a:p>
            <a:r>
              <a:rPr lang="en-US" sz="4000" dirty="0">
                <a:solidFill>
                  <a:schemeClr val="bg1"/>
                </a:solidFill>
              </a:rPr>
              <a:t>Multi-wavelength observations </a:t>
            </a:r>
          </a:p>
          <a:p>
            <a:r>
              <a:rPr lang="en-US" sz="4000" dirty="0">
                <a:solidFill>
                  <a:schemeClr val="bg1"/>
                </a:solidFill>
              </a:rPr>
              <a:t>with full-time coverage</a:t>
            </a:r>
          </a:p>
          <a:p>
            <a:r>
              <a:rPr lang="en-US" sz="4000" dirty="0">
                <a:solidFill>
                  <a:schemeClr val="bg1"/>
                </a:solidFill>
              </a:rPr>
              <a:t>are key to unveiling GRB progenitors</a:t>
            </a:r>
          </a:p>
        </p:txBody>
      </p:sp>
      <p:pic>
        <p:nvPicPr>
          <p:cNvPr id="26" name="Picture 25">
            <a:extLst>
              <a:ext uri="{FF2B5EF4-FFF2-40B4-BE49-F238E27FC236}">
                <a16:creationId xmlns:a16="http://schemas.microsoft.com/office/drawing/2014/main" id="{4A91AA77-220A-7084-5941-42179C0384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71324" y="3599648"/>
            <a:ext cx="11473942" cy="6293998"/>
          </a:xfrm>
          <a:prstGeom prst="rect">
            <a:avLst/>
          </a:prstGeom>
        </p:spPr>
      </p:pic>
    </p:spTree>
    <p:extLst>
      <p:ext uri="{BB962C8B-B14F-4D97-AF65-F5344CB8AC3E}">
        <p14:creationId xmlns:p14="http://schemas.microsoft.com/office/powerpoint/2010/main" val="198164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0016C6-D41E-5EB3-FAAF-1625C4A7F003}"/>
              </a:ext>
            </a:extLst>
          </p:cNvPr>
          <p:cNvSpPr txBox="1"/>
          <p:nvPr/>
        </p:nvSpPr>
        <p:spPr>
          <a:xfrm>
            <a:off x="-457200" y="448881"/>
            <a:ext cx="18516600" cy="1231106"/>
          </a:xfrm>
          <a:prstGeom prst="rect">
            <a:avLst/>
          </a:prstGeom>
        </p:spPr>
        <p:txBody>
          <a:bodyPr wrap="square" lIns="0" tIns="0" rIns="0" bIns="0" rtlCol="0" anchor="t">
            <a:spAutoFit/>
          </a:bodyPr>
          <a:lstStyle/>
          <a:p>
            <a:pPr marL="0" lvl="0" indent="0" algn="ctr">
              <a:lnSpc>
                <a:spcPts val="9600"/>
              </a:lnSpc>
            </a:pPr>
            <a:r>
              <a:rPr lang="en-US" sz="8000" dirty="0">
                <a:solidFill>
                  <a:srgbClr val="FFFFFF"/>
                </a:solidFill>
                <a:latin typeface="Public Sans Medium"/>
              </a:rPr>
              <a:t>Open Questions/Alternative models :</a:t>
            </a:r>
            <a:endParaRPr lang="en-US" sz="8000" u="none" dirty="0">
              <a:solidFill>
                <a:srgbClr val="FFFFFF"/>
              </a:solidFill>
              <a:latin typeface="Public Sans Medium"/>
            </a:endParaRPr>
          </a:p>
        </p:txBody>
      </p:sp>
      <p:sp>
        <p:nvSpPr>
          <p:cNvPr id="8" name="TextBox 2">
            <a:extLst>
              <a:ext uri="{FF2B5EF4-FFF2-40B4-BE49-F238E27FC236}">
                <a16:creationId xmlns:a16="http://schemas.microsoft.com/office/drawing/2014/main" id="{3595FF3E-66F5-06DE-E5A5-0B1D0320FB0E}"/>
              </a:ext>
            </a:extLst>
          </p:cNvPr>
          <p:cNvSpPr txBox="1"/>
          <p:nvPr/>
        </p:nvSpPr>
        <p:spPr>
          <a:xfrm>
            <a:off x="914400" y="1939377"/>
            <a:ext cx="16764000" cy="8934369"/>
          </a:xfrm>
          <a:prstGeom prst="rect">
            <a:avLst/>
          </a:prstGeom>
        </p:spPr>
        <p:txBody>
          <a:bodyPr wrap="square" lIns="0" tIns="0" rIns="0" bIns="0" numCol="1" rtlCol="0" anchor="t">
            <a:spAutoFit/>
          </a:bodyPr>
          <a:lstStyle/>
          <a:p>
            <a:pPr marL="1371600" indent="-1371600">
              <a:lnSpc>
                <a:spcPts val="5000"/>
              </a:lnSpc>
              <a:buFontTx/>
              <a:buAutoNum type="arabicPeriod"/>
            </a:pPr>
            <a:r>
              <a:rPr lang="en-US" sz="4000" dirty="0">
                <a:solidFill>
                  <a:srgbClr val="FFFFFF"/>
                </a:solidFill>
                <a:latin typeface="Public Sans Medium"/>
              </a:rPr>
              <a:t>BH-WD mergers</a:t>
            </a:r>
          </a:p>
          <a:p>
            <a:pPr marL="1371600" indent="-1371600">
              <a:lnSpc>
                <a:spcPts val="5000"/>
              </a:lnSpc>
              <a:buFontTx/>
              <a:buAutoNum type="arabicPeriod"/>
            </a:pPr>
            <a:r>
              <a:rPr lang="en-US" sz="4000" u="none" dirty="0">
                <a:solidFill>
                  <a:srgbClr val="FFFFFF"/>
                </a:solidFill>
                <a:latin typeface="Public Sans Medium"/>
              </a:rPr>
              <a:t>Supra-Massive Neutron Stars Collapse  </a:t>
            </a:r>
            <a:r>
              <a:rPr lang="en-US" sz="2400" u="none" dirty="0">
                <a:solidFill>
                  <a:srgbClr val="FFFFFF"/>
                </a:solidFill>
                <a:latin typeface="Public Sans Medium"/>
              </a:rPr>
              <a:t>(a middle step of merger or collapsar)</a:t>
            </a:r>
          </a:p>
          <a:p>
            <a:pPr marL="1371600" indent="-1371600">
              <a:lnSpc>
                <a:spcPts val="5000"/>
              </a:lnSpc>
              <a:buFontTx/>
              <a:buAutoNum type="arabicPeriod"/>
            </a:pPr>
            <a:r>
              <a:rPr lang="en-US" sz="4000" u="none" dirty="0">
                <a:solidFill>
                  <a:srgbClr val="FFFFFF"/>
                </a:solidFill>
                <a:latin typeface="Public Sans Medium"/>
              </a:rPr>
              <a:t>Induced Collapse of NS binary due to gravitational perturbations or tidal forces from its companion</a:t>
            </a:r>
          </a:p>
          <a:p>
            <a:pPr marL="1371600" indent="-1371600">
              <a:lnSpc>
                <a:spcPts val="5000"/>
              </a:lnSpc>
              <a:buFontTx/>
              <a:buAutoNum type="arabicPeriod"/>
            </a:pPr>
            <a:r>
              <a:rPr lang="en-US" sz="4000" u="none" dirty="0">
                <a:solidFill>
                  <a:srgbClr val="FFFFFF"/>
                </a:solidFill>
                <a:latin typeface="Public Sans Medium"/>
              </a:rPr>
              <a:t>Primordial Black Holes – NS merger</a:t>
            </a:r>
          </a:p>
          <a:p>
            <a:pPr marL="1371600" indent="-1371600">
              <a:lnSpc>
                <a:spcPts val="5000"/>
              </a:lnSpc>
              <a:buFontTx/>
              <a:buAutoNum type="arabicPeriod"/>
            </a:pPr>
            <a:r>
              <a:rPr lang="en-US" sz="4000" u="none" dirty="0">
                <a:solidFill>
                  <a:srgbClr val="FFFFFF"/>
                </a:solidFill>
                <a:latin typeface="Public Sans Medium"/>
              </a:rPr>
              <a:t>Strange Star/Quark Star binary</a:t>
            </a:r>
          </a:p>
          <a:p>
            <a:pPr marL="1371600" indent="-1371600">
              <a:lnSpc>
                <a:spcPts val="5000"/>
              </a:lnSpc>
              <a:buFontTx/>
              <a:buAutoNum type="arabicPeriod"/>
            </a:pPr>
            <a:r>
              <a:rPr lang="en-US" sz="4000" u="none" dirty="0">
                <a:solidFill>
                  <a:srgbClr val="FFFFFF"/>
                </a:solidFill>
                <a:latin typeface="Public Sans Medium"/>
              </a:rPr>
              <a:t>Neutron Star Crust Collapse/Strangulation</a:t>
            </a:r>
          </a:p>
          <a:p>
            <a:pPr marL="1371600" indent="-1371600">
              <a:lnSpc>
                <a:spcPts val="5000"/>
              </a:lnSpc>
              <a:buFontTx/>
              <a:buAutoNum type="arabicPeriod"/>
            </a:pPr>
            <a:r>
              <a:rPr lang="en-US" sz="4000" dirty="0">
                <a:solidFill>
                  <a:srgbClr val="FFFFFF"/>
                </a:solidFill>
                <a:latin typeface="Public Sans Medium"/>
              </a:rPr>
              <a:t>Charged BH-BH NS-BH Binary </a:t>
            </a:r>
          </a:p>
          <a:p>
            <a:pPr marL="1371600" indent="-1371600">
              <a:lnSpc>
                <a:spcPts val="5000"/>
              </a:lnSpc>
              <a:buFontTx/>
              <a:buAutoNum type="arabicPeriod"/>
            </a:pPr>
            <a:r>
              <a:rPr lang="en-US" sz="4000" u="none" dirty="0">
                <a:solidFill>
                  <a:srgbClr val="FFFFFF"/>
                </a:solidFill>
                <a:latin typeface="Public Sans Medium"/>
              </a:rPr>
              <a:t>Cosmic String Interactions</a:t>
            </a:r>
          </a:p>
          <a:p>
            <a:pPr marL="1371600" indent="-1371600">
              <a:lnSpc>
                <a:spcPts val="5000"/>
              </a:lnSpc>
              <a:buFontTx/>
              <a:buAutoNum type="arabicPeriod"/>
            </a:pPr>
            <a:r>
              <a:rPr lang="en-US" sz="4000" dirty="0">
                <a:solidFill>
                  <a:srgbClr val="FFFFFF"/>
                </a:solidFill>
                <a:latin typeface="Public Sans Medium"/>
              </a:rPr>
              <a:t>GRB progenitor with a companion</a:t>
            </a:r>
          </a:p>
          <a:p>
            <a:pPr marL="1371600" indent="-1371600">
              <a:lnSpc>
                <a:spcPts val="5000"/>
              </a:lnSpc>
              <a:buFontTx/>
              <a:buAutoNum type="arabicPeriod"/>
            </a:pPr>
            <a:r>
              <a:rPr lang="en-US" sz="4000" u="none" dirty="0">
                <a:solidFill>
                  <a:srgbClr val="FFFFFF"/>
                </a:solidFill>
                <a:latin typeface="Public Sans Medium"/>
              </a:rPr>
              <a:t>Non-GRB </a:t>
            </a:r>
            <a:r>
              <a:rPr lang="en-US" sz="4000" dirty="0">
                <a:solidFill>
                  <a:srgbClr val="FFFFFF"/>
                </a:solidFill>
                <a:latin typeface="Public Sans Medium"/>
              </a:rPr>
              <a:t>progenitor (but producing GRB like events):</a:t>
            </a:r>
            <a:br>
              <a:rPr lang="en-US" sz="4000" dirty="0">
                <a:solidFill>
                  <a:srgbClr val="FFFFFF"/>
                </a:solidFill>
                <a:latin typeface="Public Sans Medium"/>
              </a:rPr>
            </a:br>
            <a:r>
              <a:rPr lang="en-US" sz="4000" dirty="0">
                <a:solidFill>
                  <a:srgbClr val="FFFFFF"/>
                </a:solidFill>
                <a:latin typeface="Public Sans Medium"/>
              </a:rPr>
              <a:t>Magnetar Flares (GRBs 200415A, 231115A), TDEs</a:t>
            </a:r>
          </a:p>
          <a:p>
            <a:pPr marL="1371600" indent="-1371600">
              <a:lnSpc>
                <a:spcPts val="5000"/>
              </a:lnSpc>
              <a:buFontTx/>
              <a:buAutoNum type="arabicPeriod"/>
            </a:pPr>
            <a:r>
              <a:rPr lang="en-US" sz="4000" dirty="0">
                <a:solidFill>
                  <a:srgbClr val="FFFFFF"/>
                </a:solidFill>
                <a:latin typeface="Public Sans Medium"/>
              </a:rPr>
              <a:t>Progenitors of GRB Progenitors   </a:t>
            </a:r>
            <a:endParaRPr lang="en-US" sz="4000" u="none" dirty="0">
              <a:solidFill>
                <a:srgbClr val="FFFFFF"/>
              </a:solidFill>
              <a:latin typeface="Public Sans Medium"/>
            </a:endParaRPr>
          </a:p>
          <a:p>
            <a:pPr marL="1371600" indent="-1371600">
              <a:lnSpc>
                <a:spcPts val="5000"/>
              </a:lnSpc>
              <a:buFontTx/>
              <a:buAutoNum type="arabicPeriod"/>
            </a:pPr>
            <a:endParaRPr lang="en-US" sz="4000" u="none" dirty="0">
              <a:solidFill>
                <a:srgbClr val="FFFFFF"/>
              </a:solidFill>
              <a:latin typeface="Public Sans Medium"/>
            </a:endParaRPr>
          </a:p>
        </p:txBody>
      </p:sp>
      <p:sp>
        <p:nvSpPr>
          <p:cNvPr id="9" name="TextBox 8">
            <a:extLst>
              <a:ext uri="{FF2B5EF4-FFF2-40B4-BE49-F238E27FC236}">
                <a16:creationId xmlns:a16="http://schemas.microsoft.com/office/drawing/2014/main" id="{3483219D-0671-BACD-ED83-5910D58ADEF0}"/>
              </a:ext>
            </a:extLst>
          </p:cNvPr>
          <p:cNvSpPr txBox="1"/>
          <p:nvPr/>
        </p:nvSpPr>
        <p:spPr>
          <a:xfrm>
            <a:off x="15127357" y="6221896"/>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39A7557-7678-7CF3-DADE-D09C36C34212}"/>
              </a:ext>
            </a:extLst>
          </p:cNvPr>
          <p:cNvSpPr txBox="1"/>
          <p:nvPr/>
        </p:nvSpPr>
        <p:spPr>
          <a:xfrm>
            <a:off x="17830800" y="4631635"/>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Freeform 2"/>
          <p:cNvSpPr/>
          <p:nvPr/>
        </p:nvSpPr>
        <p:spPr>
          <a:xfrm>
            <a:off x="13021353" y="4810166"/>
            <a:ext cx="1858164" cy="1412205"/>
          </a:xfrm>
          <a:custGeom>
            <a:avLst/>
            <a:gdLst/>
            <a:ahLst/>
            <a:cxnLst/>
            <a:rect l="l" t="t" r="r" b="b"/>
            <a:pathLst>
              <a:path w="1858164" h="1412205">
                <a:moveTo>
                  <a:pt x="0" y="0"/>
                </a:moveTo>
                <a:lnTo>
                  <a:pt x="1858165" y="0"/>
                </a:lnTo>
                <a:lnTo>
                  <a:pt x="1858165" y="1412205"/>
                </a:lnTo>
                <a:lnTo>
                  <a:pt x="0" y="1412205"/>
                </a:lnTo>
                <a:lnTo>
                  <a:pt x="0" y="0"/>
                </a:lnTo>
                <a:close/>
              </a:path>
            </a:pathLst>
          </a:custGeom>
          <a:blipFill>
            <a:blip r:embed="rId2"/>
            <a:stretch>
              <a:fillRect/>
            </a:stretch>
          </a:blipFill>
        </p:spPr>
        <p:txBody>
          <a:bodyPr/>
          <a:lstStyle/>
          <a:p>
            <a:endParaRPr lang="en-US"/>
          </a:p>
        </p:txBody>
      </p:sp>
      <p:sp>
        <p:nvSpPr>
          <p:cNvPr id="3" name="Freeform 3"/>
          <p:cNvSpPr/>
          <p:nvPr/>
        </p:nvSpPr>
        <p:spPr>
          <a:xfrm>
            <a:off x="13116746" y="6222371"/>
            <a:ext cx="1667380" cy="1667380"/>
          </a:xfrm>
          <a:custGeom>
            <a:avLst/>
            <a:gdLst/>
            <a:ahLst/>
            <a:cxnLst/>
            <a:rect l="l" t="t" r="r" b="b"/>
            <a:pathLst>
              <a:path w="1667380" h="1667380">
                <a:moveTo>
                  <a:pt x="0" y="0"/>
                </a:moveTo>
                <a:lnTo>
                  <a:pt x="1667379" y="0"/>
                </a:lnTo>
                <a:lnTo>
                  <a:pt x="1667379" y="1667379"/>
                </a:lnTo>
                <a:lnTo>
                  <a:pt x="0" y="166737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a:solidFill>
                  <a:srgbClr val="FFFFFF"/>
                </a:solidFill>
                <a:latin typeface="Public Sans"/>
              </a:rPr>
              <a:t>Q: What is that thing before it becomes a gamma-ray burst?</a:t>
            </a:r>
          </a:p>
          <a:p>
            <a:pPr marL="0" lvl="0" indent="0" algn="l">
              <a:lnSpc>
                <a:spcPts val="6720"/>
              </a:lnSpc>
            </a:pPr>
            <a:endParaRPr lang="en-US" sz="8000">
              <a:solidFill>
                <a:srgbClr val="FFFFFF"/>
              </a:solidFill>
              <a:latin typeface="Public Sans"/>
            </a:endParaRPr>
          </a:p>
        </p:txBody>
      </p:sp>
      <p:sp>
        <p:nvSpPr>
          <p:cNvPr id="5" name="TextBox 5"/>
          <p:cNvSpPr txBox="1"/>
          <p:nvPr/>
        </p:nvSpPr>
        <p:spPr>
          <a:xfrm>
            <a:off x="124529" y="3470677"/>
            <a:ext cx="12084932" cy="6010275"/>
          </a:xfrm>
          <a:prstGeom prst="rect">
            <a:avLst/>
          </a:prstGeom>
        </p:spPr>
        <p:txBody>
          <a:bodyPr lIns="0" tIns="0" rIns="0" bIns="0" rtlCol="0" anchor="t">
            <a:spAutoFit/>
          </a:bodyPr>
          <a:lstStyle/>
          <a:p>
            <a:pPr algn="l">
              <a:lnSpc>
                <a:spcPts val="5280"/>
              </a:lnSpc>
            </a:pPr>
            <a:r>
              <a:rPr lang="en-US" sz="4400">
                <a:solidFill>
                  <a:srgbClr val="FFFFFF"/>
                </a:solidFill>
                <a:latin typeface="Public Sans Medium"/>
              </a:rPr>
              <a:t>Sub-Ans: </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Newborn System</a:t>
            </a:r>
          </a:p>
          <a:p>
            <a:pPr algn="l">
              <a:lnSpc>
                <a:spcPts val="5280"/>
              </a:lnSpc>
            </a:pPr>
            <a:r>
              <a:rPr lang="en-US" sz="4400">
                <a:solidFill>
                  <a:srgbClr val="FFFFFF"/>
                </a:solidFill>
                <a:latin typeface="Public Sans Medium"/>
              </a:rPr>
              <a:t>(1) Hyper-Accreting Black Hole</a:t>
            </a:r>
          </a:p>
          <a:p>
            <a:pPr algn="l">
              <a:lnSpc>
                <a:spcPts val="5280"/>
              </a:lnSpc>
            </a:pPr>
            <a:r>
              <a:rPr lang="en-US" sz="4400">
                <a:solidFill>
                  <a:srgbClr val="FFFFFF"/>
                </a:solidFill>
                <a:latin typeface="Public Sans Medium"/>
              </a:rPr>
              <a:t>(2)Hyper-Accreting  Magnetar</a:t>
            </a:r>
          </a:p>
          <a:p>
            <a:pPr algn="l">
              <a:lnSpc>
                <a:spcPts val="5280"/>
              </a:lnSpc>
            </a:pPr>
            <a:r>
              <a:rPr lang="en-US" sz="4400">
                <a:solidFill>
                  <a:srgbClr val="FFFFFF"/>
                </a:solidFill>
                <a:latin typeface="Public Sans Medium"/>
              </a:rPr>
              <a:t>(3)Rotating Magnetar</a:t>
            </a:r>
          </a:p>
          <a:p>
            <a:pPr algn="l">
              <a:lnSpc>
                <a:spcPts val="5280"/>
              </a:lnSpc>
            </a:pPr>
            <a:endParaRPr lang="en-US" sz="4400">
              <a:solidFill>
                <a:srgbClr val="FFFFFF"/>
              </a:solidFill>
              <a:latin typeface="Public Sans Medium"/>
            </a:endParaRPr>
          </a:p>
          <a:p>
            <a:pPr algn="l">
              <a:lnSpc>
                <a:spcPts val="5280"/>
              </a:lnSpc>
            </a:pPr>
            <a:endParaRPr lang="en-US" sz="4400">
              <a:solidFill>
                <a:srgbClr val="FFFFFF"/>
              </a:solidFill>
              <a:latin typeface="Public Sans Medium"/>
            </a:endParaRPr>
          </a:p>
          <a:p>
            <a:pPr marL="0" lvl="0" indent="0" algn="l">
              <a:lnSpc>
                <a:spcPts val="5280"/>
              </a:lnSpc>
            </a:pPr>
            <a:endParaRPr lang="en-US" sz="4400">
              <a:solidFill>
                <a:srgbClr val="FFFFFF"/>
              </a:solidFill>
              <a:latin typeface="Public Sans Medium"/>
            </a:endParaRPr>
          </a:p>
        </p:txBody>
      </p:sp>
      <p:sp>
        <p:nvSpPr>
          <p:cNvPr id="6" name="TextBox 6"/>
          <p:cNvSpPr txBox="1"/>
          <p:nvPr/>
        </p:nvSpPr>
        <p:spPr>
          <a:xfrm>
            <a:off x="124529" y="2802129"/>
            <a:ext cx="14318508" cy="788036"/>
          </a:xfrm>
          <a:prstGeom prst="rect">
            <a:avLst/>
          </a:prstGeom>
        </p:spPr>
        <p:txBody>
          <a:bodyPr lIns="0" tIns="0" rIns="0" bIns="0" rtlCol="0" anchor="t">
            <a:spAutoFit/>
          </a:bodyPr>
          <a:lstStyle/>
          <a:p>
            <a:pPr algn="l">
              <a:lnSpc>
                <a:spcPts val="6439"/>
              </a:lnSpc>
              <a:spcBef>
                <a:spcPct val="0"/>
              </a:spcBef>
            </a:pPr>
            <a:r>
              <a:rPr lang="en-US" sz="4599">
                <a:solidFill>
                  <a:srgbClr val="FFFFFF"/>
                </a:solidFill>
                <a:latin typeface="Public Sans Bold"/>
              </a:rPr>
              <a:t>Sub-Q: What makes a gamma-ray burst?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0016C6-D41E-5EB3-FAAF-1625C4A7F003}"/>
              </a:ext>
            </a:extLst>
          </p:cNvPr>
          <p:cNvSpPr txBox="1"/>
          <p:nvPr/>
        </p:nvSpPr>
        <p:spPr>
          <a:xfrm>
            <a:off x="-228600" y="419100"/>
            <a:ext cx="18516600" cy="1231106"/>
          </a:xfrm>
          <a:prstGeom prst="rect">
            <a:avLst/>
          </a:prstGeom>
        </p:spPr>
        <p:txBody>
          <a:bodyPr wrap="square" lIns="0" tIns="0" rIns="0" bIns="0" rtlCol="0" anchor="t">
            <a:spAutoFit/>
          </a:bodyPr>
          <a:lstStyle/>
          <a:p>
            <a:pPr marL="0" lvl="0" indent="0" algn="ctr">
              <a:lnSpc>
                <a:spcPts val="9600"/>
              </a:lnSpc>
            </a:pPr>
            <a:r>
              <a:rPr lang="en-US" sz="8000" dirty="0">
                <a:solidFill>
                  <a:srgbClr val="FFFFFF"/>
                </a:solidFill>
                <a:latin typeface="Public Sans Medium"/>
              </a:rPr>
              <a:t>Thanks!</a:t>
            </a:r>
            <a:endParaRPr lang="en-US" sz="8000" u="none" dirty="0">
              <a:solidFill>
                <a:srgbClr val="FFFFFF"/>
              </a:solidFill>
              <a:latin typeface="Public Sans Medium"/>
            </a:endParaRPr>
          </a:p>
        </p:txBody>
      </p:sp>
      <p:sp>
        <p:nvSpPr>
          <p:cNvPr id="9" name="TextBox 8">
            <a:extLst>
              <a:ext uri="{FF2B5EF4-FFF2-40B4-BE49-F238E27FC236}">
                <a16:creationId xmlns:a16="http://schemas.microsoft.com/office/drawing/2014/main" id="{3483219D-0671-BACD-ED83-5910D58ADEF0}"/>
              </a:ext>
            </a:extLst>
          </p:cNvPr>
          <p:cNvSpPr txBox="1"/>
          <p:nvPr/>
        </p:nvSpPr>
        <p:spPr>
          <a:xfrm>
            <a:off x="15127357" y="6221896"/>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39A7557-7678-7CF3-DADE-D09C36C34212}"/>
              </a:ext>
            </a:extLst>
          </p:cNvPr>
          <p:cNvSpPr txBox="1"/>
          <p:nvPr/>
        </p:nvSpPr>
        <p:spPr>
          <a:xfrm>
            <a:off x="17830800" y="4631635"/>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78FFDC61-0069-E8D3-1F15-C2C212BD3C16}"/>
              </a:ext>
            </a:extLst>
          </p:cNvPr>
          <p:cNvPicPr>
            <a:picLocks noChangeAspect="1"/>
          </p:cNvPicPr>
          <p:nvPr/>
        </p:nvPicPr>
        <p:blipFill>
          <a:blip r:embed="rId2"/>
          <a:stretch>
            <a:fillRect/>
          </a:stretch>
        </p:blipFill>
        <p:spPr>
          <a:xfrm>
            <a:off x="5257800" y="2551093"/>
            <a:ext cx="7772400" cy="7316807"/>
          </a:xfrm>
          <a:prstGeom prst="rect">
            <a:avLst/>
          </a:prstGeom>
        </p:spPr>
      </p:pic>
    </p:spTree>
    <p:extLst>
      <p:ext uri="{BB962C8B-B14F-4D97-AF65-F5344CB8AC3E}">
        <p14:creationId xmlns:p14="http://schemas.microsoft.com/office/powerpoint/2010/main" val="1736093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0A18520-B350-0C74-1386-8BFCCA1FE870}"/>
              </a:ext>
            </a:extLst>
          </p:cNvPr>
          <p:cNvPicPr>
            <a:picLocks noChangeAspect="1"/>
          </p:cNvPicPr>
          <p:nvPr/>
        </p:nvPicPr>
        <p:blipFill>
          <a:blip r:embed="rId2"/>
          <a:stretch>
            <a:fillRect/>
          </a:stretch>
        </p:blipFill>
        <p:spPr>
          <a:xfrm>
            <a:off x="304800" y="342900"/>
            <a:ext cx="5638800" cy="4500282"/>
          </a:xfrm>
          <a:prstGeom prst="rect">
            <a:avLst/>
          </a:prstGeom>
        </p:spPr>
      </p:pic>
      <p:pic>
        <p:nvPicPr>
          <p:cNvPr id="30" name="Picture 29">
            <a:extLst>
              <a:ext uri="{FF2B5EF4-FFF2-40B4-BE49-F238E27FC236}">
                <a16:creationId xmlns:a16="http://schemas.microsoft.com/office/drawing/2014/main" id="{5A6EF9F5-1818-7209-3393-A99F2A7D7422}"/>
              </a:ext>
            </a:extLst>
          </p:cNvPr>
          <p:cNvPicPr>
            <a:picLocks noChangeAspect="1"/>
          </p:cNvPicPr>
          <p:nvPr/>
        </p:nvPicPr>
        <p:blipFill>
          <a:blip r:embed="rId3"/>
          <a:stretch>
            <a:fillRect/>
          </a:stretch>
        </p:blipFill>
        <p:spPr>
          <a:xfrm>
            <a:off x="6477000" y="342900"/>
            <a:ext cx="6116791" cy="4500282"/>
          </a:xfrm>
          <a:prstGeom prst="rect">
            <a:avLst/>
          </a:prstGeom>
        </p:spPr>
      </p:pic>
      <p:pic>
        <p:nvPicPr>
          <p:cNvPr id="31" name="Picture 30">
            <a:extLst>
              <a:ext uri="{FF2B5EF4-FFF2-40B4-BE49-F238E27FC236}">
                <a16:creationId xmlns:a16="http://schemas.microsoft.com/office/drawing/2014/main" id="{2D4E850E-429D-FC5F-5663-6654303DC74C}"/>
              </a:ext>
            </a:extLst>
          </p:cNvPr>
          <p:cNvPicPr>
            <a:picLocks noChangeAspect="1"/>
          </p:cNvPicPr>
          <p:nvPr/>
        </p:nvPicPr>
        <p:blipFill>
          <a:blip r:embed="rId4"/>
          <a:stretch>
            <a:fillRect/>
          </a:stretch>
        </p:blipFill>
        <p:spPr>
          <a:xfrm>
            <a:off x="304800" y="5141167"/>
            <a:ext cx="6663612" cy="2779353"/>
          </a:xfrm>
          <a:prstGeom prst="rect">
            <a:avLst/>
          </a:prstGeom>
        </p:spPr>
      </p:pic>
      <p:pic>
        <p:nvPicPr>
          <p:cNvPr id="32" name="Picture 31">
            <a:extLst>
              <a:ext uri="{FF2B5EF4-FFF2-40B4-BE49-F238E27FC236}">
                <a16:creationId xmlns:a16="http://schemas.microsoft.com/office/drawing/2014/main" id="{2DC56805-BC7D-2EF8-7565-E86EB8CB8586}"/>
              </a:ext>
            </a:extLst>
          </p:cNvPr>
          <p:cNvPicPr>
            <a:picLocks noChangeAspect="1"/>
          </p:cNvPicPr>
          <p:nvPr/>
        </p:nvPicPr>
        <p:blipFill>
          <a:blip r:embed="rId5"/>
          <a:stretch>
            <a:fillRect/>
          </a:stretch>
        </p:blipFill>
        <p:spPr>
          <a:xfrm>
            <a:off x="7023286" y="5141167"/>
            <a:ext cx="5638800" cy="2736205"/>
          </a:xfrm>
          <a:prstGeom prst="rect">
            <a:avLst/>
          </a:prstGeom>
        </p:spPr>
      </p:pic>
      <p:pic>
        <p:nvPicPr>
          <p:cNvPr id="33" name="Picture 32">
            <a:extLst>
              <a:ext uri="{FF2B5EF4-FFF2-40B4-BE49-F238E27FC236}">
                <a16:creationId xmlns:a16="http://schemas.microsoft.com/office/drawing/2014/main" id="{30E38777-D3F5-B332-4F27-106FD04D02D7}"/>
              </a:ext>
            </a:extLst>
          </p:cNvPr>
          <p:cNvPicPr>
            <a:picLocks noChangeAspect="1"/>
          </p:cNvPicPr>
          <p:nvPr/>
        </p:nvPicPr>
        <p:blipFill>
          <a:blip r:embed="rId6"/>
          <a:stretch>
            <a:fillRect/>
          </a:stretch>
        </p:blipFill>
        <p:spPr>
          <a:xfrm>
            <a:off x="12730381" y="384891"/>
            <a:ext cx="5528072" cy="5630715"/>
          </a:xfrm>
          <a:prstGeom prst="rect">
            <a:avLst/>
          </a:prstGeom>
        </p:spPr>
      </p:pic>
    </p:spTree>
    <p:extLst>
      <p:ext uri="{BB962C8B-B14F-4D97-AF65-F5344CB8AC3E}">
        <p14:creationId xmlns:p14="http://schemas.microsoft.com/office/powerpoint/2010/main" val="155916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Freeform 2"/>
          <p:cNvSpPr/>
          <p:nvPr/>
        </p:nvSpPr>
        <p:spPr>
          <a:xfrm>
            <a:off x="13021353" y="4810166"/>
            <a:ext cx="1858164" cy="1412205"/>
          </a:xfrm>
          <a:custGeom>
            <a:avLst/>
            <a:gdLst/>
            <a:ahLst/>
            <a:cxnLst/>
            <a:rect l="l" t="t" r="r" b="b"/>
            <a:pathLst>
              <a:path w="1858164" h="1412205">
                <a:moveTo>
                  <a:pt x="0" y="0"/>
                </a:moveTo>
                <a:lnTo>
                  <a:pt x="1858165" y="0"/>
                </a:lnTo>
                <a:lnTo>
                  <a:pt x="1858165" y="1412205"/>
                </a:lnTo>
                <a:lnTo>
                  <a:pt x="0" y="1412205"/>
                </a:lnTo>
                <a:lnTo>
                  <a:pt x="0" y="0"/>
                </a:lnTo>
                <a:close/>
              </a:path>
            </a:pathLst>
          </a:custGeom>
          <a:blipFill>
            <a:blip r:embed="rId2"/>
            <a:stretch>
              <a:fillRect/>
            </a:stretch>
          </a:blipFill>
        </p:spPr>
        <p:txBody>
          <a:bodyPr/>
          <a:lstStyle/>
          <a:p>
            <a:endParaRPr lang="en-US"/>
          </a:p>
        </p:txBody>
      </p:sp>
      <p:sp>
        <p:nvSpPr>
          <p:cNvPr id="3" name="Freeform 3"/>
          <p:cNvSpPr/>
          <p:nvPr/>
        </p:nvSpPr>
        <p:spPr>
          <a:xfrm>
            <a:off x="13116746" y="6222371"/>
            <a:ext cx="1667380" cy="1667380"/>
          </a:xfrm>
          <a:custGeom>
            <a:avLst/>
            <a:gdLst/>
            <a:ahLst/>
            <a:cxnLst/>
            <a:rect l="l" t="t" r="r" b="b"/>
            <a:pathLst>
              <a:path w="1667380" h="1667380">
                <a:moveTo>
                  <a:pt x="0" y="0"/>
                </a:moveTo>
                <a:lnTo>
                  <a:pt x="1667379" y="0"/>
                </a:lnTo>
                <a:lnTo>
                  <a:pt x="1667379" y="1667379"/>
                </a:lnTo>
                <a:lnTo>
                  <a:pt x="0" y="1667379"/>
                </a:lnTo>
                <a:lnTo>
                  <a:pt x="0" y="0"/>
                </a:lnTo>
                <a:close/>
              </a:path>
            </a:pathLst>
          </a:custGeom>
          <a:blipFill>
            <a:blip r:embed="rId3"/>
            <a:stretch>
              <a:fillRect/>
            </a:stretch>
          </a:blipFill>
        </p:spPr>
        <p:txBody>
          <a:bodyPr/>
          <a:lstStyle/>
          <a:p>
            <a:endParaRPr lang="en-US"/>
          </a:p>
        </p:txBody>
      </p:sp>
      <p:sp>
        <p:nvSpPr>
          <p:cNvPr id="4" name="Freeform 4"/>
          <p:cNvSpPr/>
          <p:nvPr/>
        </p:nvSpPr>
        <p:spPr>
          <a:xfrm>
            <a:off x="13116746" y="8428993"/>
            <a:ext cx="1762772" cy="1194278"/>
          </a:xfrm>
          <a:custGeom>
            <a:avLst/>
            <a:gdLst/>
            <a:ahLst/>
            <a:cxnLst/>
            <a:rect l="l" t="t" r="r" b="b"/>
            <a:pathLst>
              <a:path w="1762772" h="1194278">
                <a:moveTo>
                  <a:pt x="0" y="0"/>
                </a:moveTo>
                <a:lnTo>
                  <a:pt x="1762772" y="0"/>
                </a:lnTo>
                <a:lnTo>
                  <a:pt x="1762772" y="1194278"/>
                </a:lnTo>
                <a:lnTo>
                  <a:pt x="0" y="119427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a:solidFill>
                  <a:srgbClr val="FFFFFF"/>
                </a:solidFill>
                <a:latin typeface="Public Sans"/>
              </a:rPr>
              <a:t>Q: What is that thing before it becomes a gamma-ray burst?</a:t>
            </a:r>
          </a:p>
          <a:p>
            <a:pPr marL="0" lvl="0" indent="0" algn="l">
              <a:lnSpc>
                <a:spcPts val="6720"/>
              </a:lnSpc>
            </a:pPr>
            <a:endParaRPr lang="en-US" sz="8000">
              <a:solidFill>
                <a:srgbClr val="FFFFFF"/>
              </a:solidFill>
              <a:latin typeface="Public Sans"/>
            </a:endParaRPr>
          </a:p>
        </p:txBody>
      </p:sp>
      <p:sp>
        <p:nvSpPr>
          <p:cNvPr id="6" name="TextBox 6"/>
          <p:cNvSpPr txBox="1"/>
          <p:nvPr/>
        </p:nvSpPr>
        <p:spPr>
          <a:xfrm>
            <a:off x="124529" y="3470677"/>
            <a:ext cx="12084932" cy="6010275"/>
          </a:xfrm>
          <a:prstGeom prst="rect">
            <a:avLst/>
          </a:prstGeom>
        </p:spPr>
        <p:txBody>
          <a:bodyPr lIns="0" tIns="0" rIns="0" bIns="0" rtlCol="0" anchor="t">
            <a:spAutoFit/>
          </a:bodyPr>
          <a:lstStyle/>
          <a:p>
            <a:pPr algn="l">
              <a:lnSpc>
                <a:spcPts val="5280"/>
              </a:lnSpc>
            </a:pPr>
            <a:r>
              <a:rPr lang="en-US" sz="4400">
                <a:solidFill>
                  <a:srgbClr val="FFFFFF"/>
                </a:solidFill>
                <a:latin typeface="Public Sans Medium"/>
              </a:rPr>
              <a:t>Sub-Ans: </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Newborn System</a:t>
            </a:r>
          </a:p>
          <a:p>
            <a:pPr algn="l">
              <a:lnSpc>
                <a:spcPts val="5280"/>
              </a:lnSpc>
            </a:pPr>
            <a:r>
              <a:rPr lang="en-US" sz="4400">
                <a:solidFill>
                  <a:srgbClr val="FFFFFF"/>
                </a:solidFill>
                <a:latin typeface="Public Sans Medium"/>
              </a:rPr>
              <a:t>(1) Hyper-Accreting Black Hole</a:t>
            </a:r>
          </a:p>
          <a:p>
            <a:pPr algn="l">
              <a:lnSpc>
                <a:spcPts val="5280"/>
              </a:lnSpc>
            </a:pPr>
            <a:r>
              <a:rPr lang="en-US" sz="4400">
                <a:solidFill>
                  <a:srgbClr val="FFFFFF"/>
                </a:solidFill>
                <a:latin typeface="Public Sans Medium"/>
              </a:rPr>
              <a:t>(2)Hyper-Accreting  Magnetar</a:t>
            </a:r>
          </a:p>
          <a:p>
            <a:pPr algn="l">
              <a:lnSpc>
                <a:spcPts val="5280"/>
              </a:lnSpc>
            </a:pPr>
            <a:r>
              <a:rPr lang="en-US" sz="4400">
                <a:solidFill>
                  <a:srgbClr val="FFFFFF"/>
                </a:solidFill>
                <a:latin typeface="Public Sans Medium"/>
              </a:rPr>
              <a:t>(3)Rotating Magnetar</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Existing System</a:t>
            </a:r>
          </a:p>
          <a:p>
            <a:pPr marL="0" lvl="0" indent="0" algn="l">
              <a:lnSpc>
                <a:spcPts val="5280"/>
              </a:lnSpc>
            </a:pPr>
            <a:r>
              <a:rPr lang="en-US" sz="4400">
                <a:solidFill>
                  <a:srgbClr val="FFFFFF"/>
                </a:solidFill>
                <a:latin typeface="Public Sans Medium"/>
              </a:rPr>
              <a:t>(1) Magnetar Gaint Flare (200415A, 231115A)</a:t>
            </a:r>
          </a:p>
        </p:txBody>
      </p:sp>
      <p:sp>
        <p:nvSpPr>
          <p:cNvPr id="7" name="TextBox 7"/>
          <p:cNvSpPr txBox="1"/>
          <p:nvPr/>
        </p:nvSpPr>
        <p:spPr>
          <a:xfrm>
            <a:off x="124529" y="2802129"/>
            <a:ext cx="14318508" cy="788036"/>
          </a:xfrm>
          <a:prstGeom prst="rect">
            <a:avLst/>
          </a:prstGeom>
        </p:spPr>
        <p:txBody>
          <a:bodyPr lIns="0" tIns="0" rIns="0" bIns="0" rtlCol="0" anchor="t">
            <a:spAutoFit/>
          </a:bodyPr>
          <a:lstStyle/>
          <a:p>
            <a:pPr algn="l">
              <a:lnSpc>
                <a:spcPts val="6439"/>
              </a:lnSpc>
              <a:spcBef>
                <a:spcPct val="0"/>
              </a:spcBef>
            </a:pPr>
            <a:r>
              <a:rPr lang="en-US" sz="4599">
                <a:solidFill>
                  <a:srgbClr val="FFFFFF"/>
                </a:solidFill>
                <a:latin typeface="Public Sans Bold"/>
              </a:rPr>
              <a:t>Sub-Q: What makes a gamma-ray burst?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TextBox 2"/>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a:solidFill>
                  <a:srgbClr val="FFFFFF"/>
                </a:solidFill>
                <a:latin typeface="Public Sans"/>
              </a:rPr>
              <a:t>Q: What is that thing before it becomes a gamma-ray burst?</a:t>
            </a:r>
          </a:p>
          <a:p>
            <a:pPr marL="0" lvl="0" indent="0" algn="l">
              <a:lnSpc>
                <a:spcPts val="6720"/>
              </a:lnSpc>
            </a:pPr>
            <a:endParaRPr lang="en-US" sz="8000">
              <a:solidFill>
                <a:srgbClr val="FFFFFF"/>
              </a:solidFill>
              <a:latin typeface="Public Sans"/>
            </a:endParaRPr>
          </a:p>
        </p:txBody>
      </p:sp>
      <p:sp>
        <p:nvSpPr>
          <p:cNvPr id="3" name="TextBox 3"/>
          <p:cNvSpPr txBox="1"/>
          <p:nvPr/>
        </p:nvSpPr>
        <p:spPr>
          <a:xfrm>
            <a:off x="124529" y="3470677"/>
            <a:ext cx="12084932" cy="6010275"/>
          </a:xfrm>
          <a:prstGeom prst="rect">
            <a:avLst/>
          </a:prstGeom>
        </p:spPr>
        <p:txBody>
          <a:bodyPr lIns="0" tIns="0" rIns="0" bIns="0" rtlCol="0" anchor="t">
            <a:spAutoFit/>
          </a:bodyPr>
          <a:lstStyle/>
          <a:p>
            <a:pPr algn="l">
              <a:lnSpc>
                <a:spcPts val="5280"/>
              </a:lnSpc>
            </a:pPr>
            <a:endParaRPr/>
          </a:p>
          <a:p>
            <a:pPr algn="l">
              <a:lnSpc>
                <a:spcPts val="5280"/>
              </a:lnSpc>
            </a:pPr>
            <a:endParaRPr/>
          </a:p>
          <a:p>
            <a:pPr algn="l">
              <a:lnSpc>
                <a:spcPts val="5280"/>
              </a:lnSpc>
            </a:pPr>
            <a:r>
              <a:rPr lang="en-US" sz="4400">
                <a:solidFill>
                  <a:srgbClr val="FFFFFF"/>
                </a:solidFill>
                <a:latin typeface="Public Sans Medium Italics"/>
              </a:rPr>
              <a:t>Newborn System</a:t>
            </a:r>
          </a:p>
          <a:p>
            <a:pPr algn="l">
              <a:lnSpc>
                <a:spcPts val="5280"/>
              </a:lnSpc>
            </a:pPr>
            <a:r>
              <a:rPr lang="en-US" sz="4400">
                <a:solidFill>
                  <a:srgbClr val="FFFFFF"/>
                </a:solidFill>
                <a:latin typeface="Public Sans Medium"/>
              </a:rPr>
              <a:t>(1) Hyper-Accreting Black Hole</a:t>
            </a:r>
          </a:p>
          <a:p>
            <a:pPr algn="l">
              <a:lnSpc>
                <a:spcPts val="5280"/>
              </a:lnSpc>
            </a:pPr>
            <a:r>
              <a:rPr lang="en-US" sz="4400">
                <a:solidFill>
                  <a:srgbClr val="FFFFFF"/>
                </a:solidFill>
                <a:latin typeface="Public Sans Medium"/>
              </a:rPr>
              <a:t>(2)Hyper-Accreting  Magnetar</a:t>
            </a:r>
          </a:p>
          <a:p>
            <a:pPr algn="l">
              <a:lnSpc>
                <a:spcPts val="5280"/>
              </a:lnSpc>
            </a:pPr>
            <a:r>
              <a:rPr lang="en-US" sz="4400">
                <a:solidFill>
                  <a:srgbClr val="FFFFFF"/>
                </a:solidFill>
                <a:latin typeface="Public Sans Medium"/>
              </a:rPr>
              <a:t>(3)Rotating Magnetar</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Existing System</a:t>
            </a:r>
          </a:p>
          <a:p>
            <a:pPr marL="0" lvl="0" indent="0" algn="l">
              <a:lnSpc>
                <a:spcPts val="5280"/>
              </a:lnSpc>
            </a:pPr>
            <a:r>
              <a:rPr lang="en-US" sz="4400">
                <a:solidFill>
                  <a:srgbClr val="FFFFFF"/>
                </a:solidFill>
                <a:latin typeface="Public Sans Medium"/>
              </a:rPr>
              <a:t>(1) Magnetar Gaint Flare (200415A, 231115A)</a:t>
            </a:r>
          </a:p>
        </p:txBody>
      </p:sp>
      <p:sp>
        <p:nvSpPr>
          <p:cNvPr id="4" name="TextBox 4"/>
          <p:cNvSpPr txBox="1"/>
          <p:nvPr/>
        </p:nvSpPr>
        <p:spPr>
          <a:xfrm>
            <a:off x="14364026" y="4642802"/>
            <a:ext cx="3189684" cy="855362"/>
          </a:xfrm>
          <a:prstGeom prst="rect">
            <a:avLst/>
          </a:prstGeom>
        </p:spPr>
        <p:txBody>
          <a:bodyPr lIns="0" tIns="0" rIns="0" bIns="0" rtlCol="0" anchor="t">
            <a:spAutoFit/>
          </a:bodyPr>
          <a:lstStyle/>
          <a:p>
            <a:pPr marL="0" lvl="0" indent="0" algn="ctr">
              <a:lnSpc>
                <a:spcPts val="7279"/>
              </a:lnSpc>
              <a:spcBef>
                <a:spcPct val="0"/>
              </a:spcBef>
            </a:pPr>
            <a:r>
              <a:rPr lang="en-US" sz="5199" dirty="0">
                <a:solidFill>
                  <a:srgbClr val="FFFFFF"/>
                </a:solidFill>
                <a:latin typeface="Public Sans Bold"/>
              </a:rPr>
              <a:t>Collapsar</a:t>
            </a:r>
          </a:p>
        </p:txBody>
      </p:sp>
      <p:sp>
        <p:nvSpPr>
          <p:cNvPr id="5" name="TextBox 5"/>
          <p:cNvSpPr txBox="1"/>
          <p:nvPr/>
        </p:nvSpPr>
        <p:spPr>
          <a:xfrm>
            <a:off x="11041803" y="6535910"/>
            <a:ext cx="6857926" cy="896620"/>
          </a:xfrm>
          <a:prstGeom prst="rect">
            <a:avLst/>
          </a:prstGeom>
        </p:spPr>
        <p:txBody>
          <a:bodyPr lIns="0" tIns="0" rIns="0" bIns="0" rtlCol="0" anchor="t">
            <a:spAutoFit/>
          </a:bodyPr>
          <a:lstStyle/>
          <a:p>
            <a:pPr marL="0" lvl="0" indent="0" algn="ctr">
              <a:lnSpc>
                <a:spcPts val="7279"/>
              </a:lnSpc>
              <a:spcBef>
                <a:spcPct val="0"/>
              </a:spcBef>
            </a:pPr>
            <a:r>
              <a:rPr lang="en-US" sz="5199">
                <a:solidFill>
                  <a:srgbClr val="FFFFFF"/>
                </a:solidFill>
                <a:latin typeface="Public Sans Bold"/>
              </a:rPr>
              <a:t>Compart-Star Merger</a:t>
            </a:r>
          </a:p>
        </p:txBody>
      </p:sp>
      <p:grpSp>
        <p:nvGrpSpPr>
          <p:cNvPr id="6" name="Group 6"/>
          <p:cNvGrpSpPr/>
          <p:nvPr/>
        </p:nvGrpSpPr>
        <p:grpSpPr>
          <a:xfrm>
            <a:off x="14252257" y="4582478"/>
            <a:ext cx="3858578" cy="1310640"/>
            <a:chOff x="0" y="0"/>
            <a:chExt cx="5144770" cy="1747520"/>
          </a:xfrm>
        </p:grpSpPr>
        <p:sp>
          <p:nvSpPr>
            <p:cNvPr id="7" name="Freeform 7"/>
            <p:cNvSpPr/>
            <p:nvPr/>
          </p:nvSpPr>
          <p:spPr>
            <a:xfrm>
              <a:off x="13970" y="25400"/>
              <a:ext cx="5085080" cy="1680210"/>
            </a:xfrm>
            <a:custGeom>
              <a:avLst/>
              <a:gdLst/>
              <a:ahLst/>
              <a:cxnLst/>
              <a:rect l="l" t="t" r="r" b="b"/>
              <a:pathLst>
                <a:path w="5085080" h="1680210">
                  <a:moveTo>
                    <a:pt x="190500" y="251460"/>
                  </a:moveTo>
                  <a:cubicBezTo>
                    <a:pt x="220980" y="1310640"/>
                    <a:pt x="200660" y="1357630"/>
                    <a:pt x="245110" y="1400810"/>
                  </a:cubicBezTo>
                  <a:cubicBezTo>
                    <a:pt x="327660" y="1482090"/>
                    <a:pt x="610870" y="1487170"/>
                    <a:pt x="834390" y="1510030"/>
                  </a:cubicBezTo>
                  <a:cubicBezTo>
                    <a:pt x="1118870" y="1539240"/>
                    <a:pt x="1586230" y="1536700"/>
                    <a:pt x="1819910" y="1529080"/>
                  </a:cubicBezTo>
                  <a:cubicBezTo>
                    <a:pt x="1948180" y="1524000"/>
                    <a:pt x="1992630" y="1518920"/>
                    <a:pt x="2118360" y="1503680"/>
                  </a:cubicBezTo>
                  <a:cubicBezTo>
                    <a:pt x="2332990" y="1478280"/>
                    <a:pt x="2792730" y="1394460"/>
                    <a:pt x="2989580" y="1374140"/>
                  </a:cubicBezTo>
                  <a:cubicBezTo>
                    <a:pt x="3091180" y="1362710"/>
                    <a:pt x="3107690" y="1362710"/>
                    <a:pt x="3219450" y="1358900"/>
                  </a:cubicBezTo>
                  <a:cubicBezTo>
                    <a:pt x="3529330" y="1347470"/>
                    <a:pt x="4927600" y="1264920"/>
                    <a:pt x="4965700" y="1343660"/>
                  </a:cubicBezTo>
                  <a:cubicBezTo>
                    <a:pt x="4973320" y="1360170"/>
                    <a:pt x="4927600" y="1409700"/>
                    <a:pt x="4914900" y="1404620"/>
                  </a:cubicBezTo>
                  <a:cubicBezTo>
                    <a:pt x="4881880" y="1395730"/>
                    <a:pt x="4880610" y="1102360"/>
                    <a:pt x="4870450" y="962660"/>
                  </a:cubicBezTo>
                  <a:cubicBezTo>
                    <a:pt x="4861560" y="838200"/>
                    <a:pt x="4875530" y="726440"/>
                    <a:pt x="4855210" y="608330"/>
                  </a:cubicBezTo>
                  <a:cubicBezTo>
                    <a:pt x="4833620" y="485140"/>
                    <a:pt x="4794250" y="288290"/>
                    <a:pt x="4743450" y="241300"/>
                  </a:cubicBezTo>
                  <a:cubicBezTo>
                    <a:pt x="4719320" y="219710"/>
                    <a:pt x="4705350" y="228600"/>
                    <a:pt x="4664710" y="223520"/>
                  </a:cubicBezTo>
                  <a:cubicBezTo>
                    <a:pt x="4526280" y="207010"/>
                    <a:pt x="4015740" y="201930"/>
                    <a:pt x="3740150" y="208280"/>
                  </a:cubicBezTo>
                  <a:cubicBezTo>
                    <a:pt x="3517900" y="213360"/>
                    <a:pt x="3347720" y="227330"/>
                    <a:pt x="3135630" y="247650"/>
                  </a:cubicBezTo>
                  <a:cubicBezTo>
                    <a:pt x="2899410" y="270510"/>
                    <a:pt x="2573020" y="326390"/>
                    <a:pt x="2385060" y="341630"/>
                  </a:cubicBezTo>
                  <a:cubicBezTo>
                    <a:pt x="2272030" y="350520"/>
                    <a:pt x="2233930" y="358140"/>
                    <a:pt x="2114550" y="351790"/>
                  </a:cubicBezTo>
                  <a:cubicBezTo>
                    <a:pt x="1880870" y="340360"/>
                    <a:pt x="1413510" y="238760"/>
                    <a:pt x="1082040" y="213360"/>
                  </a:cubicBezTo>
                  <a:cubicBezTo>
                    <a:pt x="778510" y="190500"/>
                    <a:pt x="308610" y="233680"/>
                    <a:pt x="201930" y="196850"/>
                  </a:cubicBezTo>
                  <a:cubicBezTo>
                    <a:pt x="175260" y="187960"/>
                    <a:pt x="166370" y="179070"/>
                    <a:pt x="157480" y="162560"/>
                  </a:cubicBezTo>
                  <a:cubicBezTo>
                    <a:pt x="146050" y="143510"/>
                    <a:pt x="142240" y="102870"/>
                    <a:pt x="148590" y="81280"/>
                  </a:cubicBezTo>
                  <a:cubicBezTo>
                    <a:pt x="153670" y="62230"/>
                    <a:pt x="170180" y="46990"/>
                    <a:pt x="185420" y="38100"/>
                  </a:cubicBezTo>
                  <a:cubicBezTo>
                    <a:pt x="200660" y="27940"/>
                    <a:pt x="220980" y="21590"/>
                    <a:pt x="240030" y="25400"/>
                  </a:cubicBezTo>
                  <a:cubicBezTo>
                    <a:pt x="262890" y="30480"/>
                    <a:pt x="295910" y="53340"/>
                    <a:pt x="308610" y="72390"/>
                  </a:cubicBezTo>
                  <a:cubicBezTo>
                    <a:pt x="318770" y="87630"/>
                    <a:pt x="320040" y="110490"/>
                    <a:pt x="317500" y="128270"/>
                  </a:cubicBezTo>
                  <a:cubicBezTo>
                    <a:pt x="314960" y="144780"/>
                    <a:pt x="306070" y="165100"/>
                    <a:pt x="290830" y="177800"/>
                  </a:cubicBezTo>
                  <a:cubicBezTo>
                    <a:pt x="273050" y="191770"/>
                    <a:pt x="233680" y="203200"/>
                    <a:pt x="210820" y="199390"/>
                  </a:cubicBezTo>
                  <a:cubicBezTo>
                    <a:pt x="193040" y="196850"/>
                    <a:pt x="175260" y="184150"/>
                    <a:pt x="162560" y="170180"/>
                  </a:cubicBezTo>
                  <a:cubicBezTo>
                    <a:pt x="151130" y="157480"/>
                    <a:pt x="143510" y="135890"/>
                    <a:pt x="142240" y="118110"/>
                  </a:cubicBezTo>
                  <a:cubicBezTo>
                    <a:pt x="140970" y="100330"/>
                    <a:pt x="146050" y="78740"/>
                    <a:pt x="157480" y="63500"/>
                  </a:cubicBezTo>
                  <a:cubicBezTo>
                    <a:pt x="171450" y="45720"/>
                    <a:pt x="193040" y="34290"/>
                    <a:pt x="229870" y="25400"/>
                  </a:cubicBezTo>
                  <a:cubicBezTo>
                    <a:pt x="334010" y="0"/>
                    <a:pt x="679450" y="22860"/>
                    <a:pt x="845820" y="29210"/>
                  </a:cubicBezTo>
                  <a:cubicBezTo>
                    <a:pt x="960120" y="33020"/>
                    <a:pt x="1009650" y="35560"/>
                    <a:pt x="1134110" y="48260"/>
                  </a:cubicBezTo>
                  <a:cubicBezTo>
                    <a:pt x="1363980" y="73660"/>
                    <a:pt x="1892300" y="177800"/>
                    <a:pt x="2114550" y="198120"/>
                  </a:cubicBezTo>
                  <a:cubicBezTo>
                    <a:pt x="2228850" y="208280"/>
                    <a:pt x="2296160" y="205740"/>
                    <a:pt x="2376170" y="204470"/>
                  </a:cubicBezTo>
                  <a:cubicBezTo>
                    <a:pt x="2444750" y="204470"/>
                    <a:pt x="2486660" y="203200"/>
                    <a:pt x="2567940" y="196850"/>
                  </a:cubicBezTo>
                  <a:cubicBezTo>
                    <a:pt x="2705100" y="185420"/>
                    <a:pt x="2924810" y="148590"/>
                    <a:pt x="3126740" y="128270"/>
                  </a:cubicBezTo>
                  <a:cubicBezTo>
                    <a:pt x="3361690" y="104140"/>
                    <a:pt x="3636010" y="80010"/>
                    <a:pt x="3892550" y="66040"/>
                  </a:cubicBezTo>
                  <a:cubicBezTo>
                    <a:pt x="4149090" y="52070"/>
                    <a:pt x="4495800" y="43180"/>
                    <a:pt x="4664710" y="46990"/>
                  </a:cubicBezTo>
                  <a:cubicBezTo>
                    <a:pt x="4747260" y="48260"/>
                    <a:pt x="4808220" y="35560"/>
                    <a:pt x="4847590" y="59690"/>
                  </a:cubicBezTo>
                  <a:cubicBezTo>
                    <a:pt x="4878070" y="77470"/>
                    <a:pt x="4894580" y="118110"/>
                    <a:pt x="4902200" y="148590"/>
                  </a:cubicBezTo>
                  <a:cubicBezTo>
                    <a:pt x="4908550" y="175260"/>
                    <a:pt x="4892040" y="204470"/>
                    <a:pt x="4898390" y="228600"/>
                  </a:cubicBezTo>
                  <a:cubicBezTo>
                    <a:pt x="4903470" y="252730"/>
                    <a:pt x="4926330" y="266700"/>
                    <a:pt x="4936490" y="295910"/>
                  </a:cubicBezTo>
                  <a:cubicBezTo>
                    <a:pt x="4953000" y="337820"/>
                    <a:pt x="4954270" y="421640"/>
                    <a:pt x="4972050" y="463550"/>
                  </a:cubicBezTo>
                  <a:cubicBezTo>
                    <a:pt x="4983480" y="491490"/>
                    <a:pt x="5005070" y="499110"/>
                    <a:pt x="5015230" y="527050"/>
                  </a:cubicBezTo>
                  <a:cubicBezTo>
                    <a:pt x="5031740" y="574040"/>
                    <a:pt x="5033010" y="652780"/>
                    <a:pt x="5036820" y="721360"/>
                  </a:cubicBezTo>
                  <a:cubicBezTo>
                    <a:pt x="5041900" y="800100"/>
                    <a:pt x="5034280" y="881380"/>
                    <a:pt x="5038090" y="976630"/>
                  </a:cubicBezTo>
                  <a:cubicBezTo>
                    <a:pt x="5044440" y="1098550"/>
                    <a:pt x="5085080" y="1309370"/>
                    <a:pt x="5078730" y="1393190"/>
                  </a:cubicBezTo>
                  <a:cubicBezTo>
                    <a:pt x="5076190" y="1428750"/>
                    <a:pt x="5076190" y="1450340"/>
                    <a:pt x="5059680" y="1469390"/>
                  </a:cubicBezTo>
                  <a:cubicBezTo>
                    <a:pt x="5041900" y="1489710"/>
                    <a:pt x="5017770" y="1496060"/>
                    <a:pt x="4965700" y="1504950"/>
                  </a:cubicBezTo>
                  <a:cubicBezTo>
                    <a:pt x="4739640" y="1546860"/>
                    <a:pt x="3648710" y="1464310"/>
                    <a:pt x="3130550" y="1499870"/>
                  </a:cubicBezTo>
                  <a:cubicBezTo>
                    <a:pt x="2747010" y="1526540"/>
                    <a:pt x="2371090" y="1615440"/>
                    <a:pt x="2132330" y="1640840"/>
                  </a:cubicBezTo>
                  <a:cubicBezTo>
                    <a:pt x="1998980" y="1656080"/>
                    <a:pt x="1950720" y="1659890"/>
                    <a:pt x="1819910" y="1664970"/>
                  </a:cubicBezTo>
                  <a:cubicBezTo>
                    <a:pt x="1597660" y="1675130"/>
                    <a:pt x="1159510" y="1680210"/>
                    <a:pt x="918210" y="1670050"/>
                  </a:cubicBezTo>
                  <a:cubicBezTo>
                    <a:pt x="756920" y="1663700"/>
                    <a:pt x="609600" y="1648460"/>
                    <a:pt x="515620" y="1634490"/>
                  </a:cubicBezTo>
                  <a:cubicBezTo>
                    <a:pt x="462280" y="1626870"/>
                    <a:pt x="438150" y="1619250"/>
                    <a:pt x="393700" y="1609090"/>
                  </a:cubicBezTo>
                  <a:cubicBezTo>
                    <a:pt x="339090" y="1595120"/>
                    <a:pt x="260350" y="1576070"/>
                    <a:pt x="212090" y="1555750"/>
                  </a:cubicBezTo>
                  <a:cubicBezTo>
                    <a:pt x="179070" y="1541780"/>
                    <a:pt x="153670" y="1531620"/>
                    <a:pt x="129540" y="1508760"/>
                  </a:cubicBezTo>
                  <a:cubicBezTo>
                    <a:pt x="104140" y="1484630"/>
                    <a:pt x="85090" y="1450340"/>
                    <a:pt x="69850" y="1409700"/>
                  </a:cubicBezTo>
                  <a:cubicBezTo>
                    <a:pt x="50800" y="1360170"/>
                    <a:pt x="44450" y="1314450"/>
                    <a:pt x="36830" y="1229360"/>
                  </a:cubicBezTo>
                  <a:cubicBezTo>
                    <a:pt x="19050" y="1031240"/>
                    <a:pt x="0" y="347980"/>
                    <a:pt x="36830" y="232410"/>
                  </a:cubicBezTo>
                  <a:cubicBezTo>
                    <a:pt x="44450" y="205740"/>
                    <a:pt x="53340" y="196850"/>
                    <a:pt x="67310" y="186690"/>
                  </a:cubicBezTo>
                  <a:cubicBezTo>
                    <a:pt x="82550" y="176530"/>
                    <a:pt x="104140" y="171450"/>
                    <a:pt x="121920" y="173990"/>
                  </a:cubicBezTo>
                  <a:cubicBezTo>
                    <a:pt x="139700" y="175260"/>
                    <a:pt x="160020" y="186690"/>
                    <a:pt x="171450" y="199390"/>
                  </a:cubicBezTo>
                  <a:cubicBezTo>
                    <a:pt x="182880" y="212090"/>
                    <a:pt x="190500" y="251460"/>
                    <a:pt x="190500" y="251460"/>
                  </a:cubicBezTo>
                </a:path>
              </a:pathLst>
            </a:custGeom>
            <a:solidFill>
              <a:srgbClr val="E7191F"/>
            </a:solidFill>
            <a:ln cap="sq">
              <a:noFill/>
              <a:prstDash val="solid"/>
              <a:miter/>
            </a:ln>
          </p:spPr>
          <p:txBody>
            <a:bodyPr/>
            <a:lstStyle/>
            <a:p>
              <a:endParaRPr lang="en-US"/>
            </a:p>
          </p:txBody>
        </p:sp>
      </p:grpSp>
      <p:grpSp>
        <p:nvGrpSpPr>
          <p:cNvPr id="8" name="Group 8"/>
          <p:cNvGrpSpPr/>
          <p:nvPr/>
        </p:nvGrpSpPr>
        <p:grpSpPr>
          <a:xfrm>
            <a:off x="10612188" y="6480577"/>
            <a:ext cx="7675812" cy="1310640"/>
            <a:chOff x="0" y="0"/>
            <a:chExt cx="10234416" cy="1747520"/>
          </a:xfrm>
        </p:grpSpPr>
        <p:sp>
          <p:nvSpPr>
            <p:cNvPr id="9" name="Freeform 9"/>
            <p:cNvSpPr/>
            <p:nvPr/>
          </p:nvSpPr>
          <p:spPr>
            <a:xfrm>
              <a:off x="27790" y="25400"/>
              <a:ext cx="10115676" cy="1680210"/>
            </a:xfrm>
            <a:custGeom>
              <a:avLst/>
              <a:gdLst/>
              <a:ahLst/>
              <a:cxnLst/>
              <a:rect l="l" t="t" r="r" b="b"/>
              <a:pathLst>
                <a:path w="10115676" h="1680210">
                  <a:moveTo>
                    <a:pt x="378959" y="251460"/>
                  </a:moveTo>
                  <a:cubicBezTo>
                    <a:pt x="439593" y="1310640"/>
                    <a:pt x="399170" y="1357630"/>
                    <a:pt x="487594" y="1400810"/>
                  </a:cubicBezTo>
                  <a:cubicBezTo>
                    <a:pt x="651810" y="1482090"/>
                    <a:pt x="1215195" y="1487170"/>
                    <a:pt x="1659840" y="1510030"/>
                  </a:cubicBezTo>
                  <a:cubicBezTo>
                    <a:pt x="2225752" y="1539240"/>
                    <a:pt x="3155465" y="1536700"/>
                    <a:pt x="3620321" y="1529080"/>
                  </a:cubicBezTo>
                  <a:cubicBezTo>
                    <a:pt x="3875486" y="1524000"/>
                    <a:pt x="3963910" y="1518920"/>
                    <a:pt x="4214023" y="1503680"/>
                  </a:cubicBezTo>
                  <a:cubicBezTo>
                    <a:pt x="4640984" y="1478280"/>
                    <a:pt x="5555537" y="1394460"/>
                    <a:pt x="5947128" y="1374140"/>
                  </a:cubicBezTo>
                  <a:cubicBezTo>
                    <a:pt x="6149240" y="1362710"/>
                    <a:pt x="6182083" y="1362710"/>
                    <a:pt x="6404405" y="1358900"/>
                  </a:cubicBezTo>
                  <a:cubicBezTo>
                    <a:pt x="7020845" y="1347470"/>
                    <a:pt x="9802403" y="1264920"/>
                    <a:pt x="9878195" y="1343660"/>
                  </a:cubicBezTo>
                  <a:cubicBezTo>
                    <a:pt x="9893353" y="1360170"/>
                    <a:pt x="9802403" y="1409700"/>
                    <a:pt x="9777139" y="1404620"/>
                  </a:cubicBezTo>
                  <a:cubicBezTo>
                    <a:pt x="9711453" y="1395730"/>
                    <a:pt x="9708927" y="1102360"/>
                    <a:pt x="9688715" y="962660"/>
                  </a:cubicBezTo>
                  <a:cubicBezTo>
                    <a:pt x="9671030" y="838200"/>
                    <a:pt x="9698821" y="726440"/>
                    <a:pt x="9658399" y="608330"/>
                  </a:cubicBezTo>
                  <a:cubicBezTo>
                    <a:pt x="9615450" y="485140"/>
                    <a:pt x="9537132" y="288290"/>
                    <a:pt x="9436077" y="241300"/>
                  </a:cubicBezTo>
                  <a:cubicBezTo>
                    <a:pt x="9388075" y="219710"/>
                    <a:pt x="9360284" y="228600"/>
                    <a:pt x="9279440" y="223520"/>
                  </a:cubicBezTo>
                  <a:cubicBezTo>
                    <a:pt x="9004063" y="207010"/>
                    <a:pt x="7988453" y="201930"/>
                    <a:pt x="7440226" y="208280"/>
                  </a:cubicBezTo>
                  <a:cubicBezTo>
                    <a:pt x="6998108" y="213360"/>
                    <a:pt x="6659571" y="227330"/>
                    <a:pt x="6237663" y="247650"/>
                  </a:cubicBezTo>
                  <a:cubicBezTo>
                    <a:pt x="5767754" y="270510"/>
                    <a:pt x="5118471" y="326390"/>
                    <a:pt x="4744565" y="341630"/>
                  </a:cubicBezTo>
                  <a:cubicBezTo>
                    <a:pt x="4519717" y="350520"/>
                    <a:pt x="4443925" y="358140"/>
                    <a:pt x="4206444" y="351790"/>
                  </a:cubicBezTo>
                  <a:cubicBezTo>
                    <a:pt x="3741588" y="340360"/>
                    <a:pt x="2811875" y="238760"/>
                    <a:pt x="2152487" y="213360"/>
                  </a:cubicBezTo>
                  <a:cubicBezTo>
                    <a:pt x="1548679" y="190500"/>
                    <a:pt x="613914" y="233680"/>
                    <a:pt x="401697" y="196850"/>
                  </a:cubicBezTo>
                  <a:cubicBezTo>
                    <a:pt x="348642" y="187960"/>
                    <a:pt x="330958" y="179070"/>
                    <a:pt x="313273" y="162560"/>
                  </a:cubicBezTo>
                  <a:cubicBezTo>
                    <a:pt x="290535" y="143510"/>
                    <a:pt x="282956" y="102870"/>
                    <a:pt x="295588" y="81280"/>
                  </a:cubicBezTo>
                  <a:cubicBezTo>
                    <a:pt x="305694" y="62230"/>
                    <a:pt x="338537" y="46990"/>
                    <a:pt x="368853" y="38100"/>
                  </a:cubicBezTo>
                  <a:cubicBezTo>
                    <a:pt x="399170" y="27940"/>
                    <a:pt x="439592" y="21590"/>
                    <a:pt x="477488" y="25400"/>
                  </a:cubicBezTo>
                  <a:cubicBezTo>
                    <a:pt x="522963" y="30480"/>
                    <a:pt x="588650" y="53340"/>
                    <a:pt x="613914" y="72390"/>
                  </a:cubicBezTo>
                  <a:cubicBezTo>
                    <a:pt x="634125" y="87630"/>
                    <a:pt x="636651" y="110490"/>
                    <a:pt x="631598" y="128270"/>
                  </a:cubicBezTo>
                  <a:cubicBezTo>
                    <a:pt x="626545" y="144780"/>
                    <a:pt x="608861" y="165100"/>
                    <a:pt x="578544" y="177800"/>
                  </a:cubicBezTo>
                  <a:cubicBezTo>
                    <a:pt x="543175" y="191770"/>
                    <a:pt x="464856" y="203200"/>
                    <a:pt x="419381" y="199390"/>
                  </a:cubicBezTo>
                  <a:cubicBezTo>
                    <a:pt x="384012" y="196850"/>
                    <a:pt x="348642" y="184150"/>
                    <a:pt x="323378" y="170180"/>
                  </a:cubicBezTo>
                  <a:cubicBezTo>
                    <a:pt x="300641" y="157480"/>
                    <a:pt x="285483" y="135890"/>
                    <a:pt x="282956" y="118110"/>
                  </a:cubicBezTo>
                  <a:cubicBezTo>
                    <a:pt x="280430" y="100330"/>
                    <a:pt x="290535" y="78740"/>
                    <a:pt x="313273" y="63500"/>
                  </a:cubicBezTo>
                  <a:cubicBezTo>
                    <a:pt x="341063" y="45720"/>
                    <a:pt x="384012" y="34290"/>
                    <a:pt x="457277" y="25400"/>
                  </a:cubicBezTo>
                  <a:cubicBezTo>
                    <a:pt x="664441" y="0"/>
                    <a:pt x="1351620" y="22860"/>
                    <a:pt x="1682578" y="29210"/>
                  </a:cubicBezTo>
                  <a:cubicBezTo>
                    <a:pt x="1909953" y="33020"/>
                    <a:pt x="2008482" y="35560"/>
                    <a:pt x="2256069" y="48260"/>
                  </a:cubicBezTo>
                  <a:cubicBezTo>
                    <a:pt x="2713346" y="73660"/>
                    <a:pt x="3764325" y="177800"/>
                    <a:pt x="4206443" y="198120"/>
                  </a:cubicBezTo>
                  <a:cubicBezTo>
                    <a:pt x="4433819" y="208280"/>
                    <a:pt x="4567718" y="205740"/>
                    <a:pt x="4726881" y="204470"/>
                  </a:cubicBezTo>
                  <a:cubicBezTo>
                    <a:pt x="4863306" y="204470"/>
                    <a:pt x="4946677" y="203200"/>
                    <a:pt x="5108365" y="196850"/>
                  </a:cubicBezTo>
                  <a:cubicBezTo>
                    <a:pt x="5381216" y="185420"/>
                    <a:pt x="5818282" y="148590"/>
                    <a:pt x="6219978" y="128270"/>
                  </a:cubicBezTo>
                  <a:cubicBezTo>
                    <a:pt x="6687361" y="104140"/>
                    <a:pt x="7233062" y="80010"/>
                    <a:pt x="7743393" y="66040"/>
                  </a:cubicBezTo>
                  <a:cubicBezTo>
                    <a:pt x="8253724" y="52070"/>
                    <a:pt x="8943430" y="43180"/>
                    <a:pt x="9279440" y="46990"/>
                  </a:cubicBezTo>
                  <a:cubicBezTo>
                    <a:pt x="9443655" y="48260"/>
                    <a:pt x="9564922" y="35560"/>
                    <a:pt x="9643240" y="59690"/>
                  </a:cubicBezTo>
                  <a:cubicBezTo>
                    <a:pt x="9703873" y="77470"/>
                    <a:pt x="9736717" y="118110"/>
                    <a:pt x="9751875" y="148590"/>
                  </a:cubicBezTo>
                  <a:cubicBezTo>
                    <a:pt x="9764508" y="175260"/>
                    <a:pt x="9731664" y="204470"/>
                    <a:pt x="9744296" y="228600"/>
                  </a:cubicBezTo>
                  <a:cubicBezTo>
                    <a:pt x="9754401" y="252730"/>
                    <a:pt x="9799877" y="266700"/>
                    <a:pt x="9820087" y="295910"/>
                  </a:cubicBezTo>
                  <a:cubicBezTo>
                    <a:pt x="9852931" y="337820"/>
                    <a:pt x="9855457" y="421640"/>
                    <a:pt x="9890827" y="463550"/>
                  </a:cubicBezTo>
                  <a:cubicBezTo>
                    <a:pt x="9913564" y="491490"/>
                    <a:pt x="9956513" y="499110"/>
                    <a:pt x="9976724" y="527050"/>
                  </a:cubicBezTo>
                  <a:cubicBezTo>
                    <a:pt x="10009567" y="574040"/>
                    <a:pt x="10012093" y="652780"/>
                    <a:pt x="10019673" y="721360"/>
                  </a:cubicBezTo>
                  <a:cubicBezTo>
                    <a:pt x="10029778" y="800100"/>
                    <a:pt x="10014620" y="881380"/>
                    <a:pt x="10022199" y="976630"/>
                  </a:cubicBezTo>
                  <a:cubicBezTo>
                    <a:pt x="10034831" y="1098550"/>
                    <a:pt x="10115676" y="1309370"/>
                    <a:pt x="10103044" y="1393190"/>
                  </a:cubicBezTo>
                  <a:cubicBezTo>
                    <a:pt x="10097990" y="1428750"/>
                    <a:pt x="10097990" y="1450340"/>
                    <a:pt x="10065148" y="1469390"/>
                  </a:cubicBezTo>
                  <a:cubicBezTo>
                    <a:pt x="10029778" y="1489710"/>
                    <a:pt x="9981777" y="1496060"/>
                    <a:pt x="9878195" y="1504950"/>
                  </a:cubicBezTo>
                  <a:cubicBezTo>
                    <a:pt x="9428496" y="1546860"/>
                    <a:pt x="7258326" y="1464310"/>
                    <a:pt x="6227558" y="1499870"/>
                  </a:cubicBezTo>
                  <a:cubicBezTo>
                    <a:pt x="5464587" y="1526540"/>
                    <a:pt x="4716775" y="1615440"/>
                    <a:pt x="4241813" y="1640840"/>
                  </a:cubicBezTo>
                  <a:cubicBezTo>
                    <a:pt x="3976542" y="1656080"/>
                    <a:pt x="3880539" y="1659890"/>
                    <a:pt x="3620321" y="1664970"/>
                  </a:cubicBezTo>
                  <a:cubicBezTo>
                    <a:pt x="3178202" y="1675130"/>
                    <a:pt x="2306597" y="1680210"/>
                    <a:pt x="1826582" y="1670050"/>
                  </a:cubicBezTo>
                  <a:cubicBezTo>
                    <a:pt x="1505730" y="1663700"/>
                    <a:pt x="1212669" y="1648460"/>
                    <a:pt x="1025715" y="1634490"/>
                  </a:cubicBezTo>
                  <a:cubicBezTo>
                    <a:pt x="919607" y="1626870"/>
                    <a:pt x="871605" y="1619250"/>
                    <a:pt x="783182" y="1609090"/>
                  </a:cubicBezTo>
                  <a:cubicBezTo>
                    <a:pt x="674547" y="1595120"/>
                    <a:pt x="517911" y="1576070"/>
                    <a:pt x="421908" y="1555750"/>
                  </a:cubicBezTo>
                  <a:cubicBezTo>
                    <a:pt x="356221" y="1541780"/>
                    <a:pt x="305694" y="1531620"/>
                    <a:pt x="257692" y="1508760"/>
                  </a:cubicBezTo>
                  <a:cubicBezTo>
                    <a:pt x="207164" y="1484630"/>
                    <a:pt x="169268" y="1450340"/>
                    <a:pt x="138952" y="1409700"/>
                  </a:cubicBezTo>
                  <a:cubicBezTo>
                    <a:pt x="101056" y="1360170"/>
                    <a:pt x="88424" y="1314450"/>
                    <a:pt x="73265" y="1229360"/>
                  </a:cubicBezTo>
                  <a:cubicBezTo>
                    <a:pt x="37896" y="1031240"/>
                    <a:pt x="0" y="347980"/>
                    <a:pt x="73265" y="232410"/>
                  </a:cubicBezTo>
                  <a:cubicBezTo>
                    <a:pt x="88424" y="205740"/>
                    <a:pt x="106109" y="196850"/>
                    <a:pt x="133899" y="186690"/>
                  </a:cubicBezTo>
                  <a:cubicBezTo>
                    <a:pt x="164216" y="176530"/>
                    <a:pt x="207164" y="171450"/>
                    <a:pt x="242534" y="173990"/>
                  </a:cubicBezTo>
                  <a:cubicBezTo>
                    <a:pt x="277903" y="175260"/>
                    <a:pt x="318326" y="186690"/>
                    <a:pt x="341063" y="199390"/>
                  </a:cubicBezTo>
                  <a:cubicBezTo>
                    <a:pt x="363801" y="212090"/>
                    <a:pt x="378959" y="251460"/>
                    <a:pt x="378959" y="251460"/>
                  </a:cubicBezTo>
                </a:path>
              </a:pathLst>
            </a:custGeom>
            <a:solidFill>
              <a:srgbClr val="004AAD"/>
            </a:solidFill>
            <a:ln cap="sq">
              <a:noFill/>
              <a:prstDash val="solid"/>
              <a:miter/>
            </a:ln>
          </p:spPr>
          <p:txBody>
            <a:bodyPr/>
            <a:lstStyle/>
            <a:p>
              <a:endParaRPr lang="en-US"/>
            </a:p>
          </p:txBody>
        </p:sp>
      </p:grpSp>
      <p:grpSp>
        <p:nvGrpSpPr>
          <p:cNvPr id="10" name="Group 10"/>
          <p:cNvGrpSpPr/>
          <p:nvPr/>
        </p:nvGrpSpPr>
        <p:grpSpPr>
          <a:xfrm>
            <a:off x="9840278" y="5437822"/>
            <a:ext cx="115252" cy="119062"/>
            <a:chOff x="0" y="0"/>
            <a:chExt cx="153670" cy="158750"/>
          </a:xfrm>
        </p:grpSpPr>
        <p:sp>
          <p:nvSpPr>
            <p:cNvPr id="11" name="Freeform 11"/>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TextBox 2"/>
          <p:cNvSpPr txBox="1"/>
          <p:nvPr/>
        </p:nvSpPr>
        <p:spPr>
          <a:xfrm>
            <a:off x="124529" y="284990"/>
            <a:ext cx="18463675" cy="2462213"/>
          </a:xfrm>
          <a:prstGeom prst="rect">
            <a:avLst/>
          </a:prstGeom>
        </p:spPr>
        <p:txBody>
          <a:bodyPr lIns="0" tIns="0" rIns="0" bIns="0" rtlCol="0" anchor="t">
            <a:spAutoFit/>
          </a:bodyPr>
          <a:lstStyle/>
          <a:p>
            <a:pPr algn="l">
              <a:lnSpc>
                <a:spcPts val="9600"/>
              </a:lnSpc>
            </a:pPr>
            <a:r>
              <a:rPr lang="en-US" sz="8000" dirty="0">
                <a:solidFill>
                  <a:srgbClr val="FFFFFF"/>
                </a:solidFill>
                <a:latin typeface="Public Sans"/>
              </a:rPr>
              <a:t>Q: What is that thing before it becomes a gamma-ray burst?</a:t>
            </a:r>
          </a:p>
        </p:txBody>
      </p:sp>
      <p:sp>
        <p:nvSpPr>
          <p:cNvPr id="3" name="TextBox 3"/>
          <p:cNvSpPr txBox="1"/>
          <p:nvPr/>
        </p:nvSpPr>
        <p:spPr>
          <a:xfrm>
            <a:off x="124529" y="3470677"/>
            <a:ext cx="12084932" cy="6010275"/>
          </a:xfrm>
          <a:prstGeom prst="rect">
            <a:avLst/>
          </a:prstGeom>
        </p:spPr>
        <p:txBody>
          <a:bodyPr lIns="0" tIns="0" rIns="0" bIns="0" rtlCol="0" anchor="t">
            <a:spAutoFit/>
          </a:bodyPr>
          <a:lstStyle/>
          <a:p>
            <a:pPr algn="l">
              <a:lnSpc>
                <a:spcPts val="5280"/>
              </a:lnSpc>
            </a:pPr>
            <a:endParaRPr/>
          </a:p>
          <a:p>
            <a:pPr algn="l">
              <a:lnSpc>
                <a:spcPts val="5280"/>
              </a:lnSpc>
            </a:pPr>
            <a:endParaRPr/>
          </a:p>
          <a:p>
            <a:pPr algn="l">
              <a:lnSpc>
                <a:spcPts val="5280"/>
              </a:lnSpc>
            </a:pPr>
            <a:r>
              <a:rPr lang="en-US" sz="4400">
                <a:solidFill>
                  <a:srgbClr val="FFFFFF"/>
                </a:solidFill>
                <a:latin typeface="Public Sans Medium Italics"/>
              </a:rPr>
              <a:t>Newborn System</a:t>
            </a:r>
          </a:p>
          <a:p>
            <a:pPr algn="l">
              <a:lnSpc>
                <a:spcPts val="5280"/>
              </a:lnSpc>
            </a:pPr>
            <a:r>
              <a:rPr lang="en-US" sz="4400">
                <a:solidFill>
                  <a:srgbClr val="FFFFFF"/>
                </a:solidFill>
                <a:latin typeface="Public Sans Medium"/>
              </a:rPr>
              <a:t>(1) Hyper-Accreting Black Hole</a:t>
            </a:r>
          </a:p>
          <a:p>
            <a:pPr algn="l">
              <a:lnSpc>
                <a:spcPts val="5280"/>
              </a:lnSpc>
            </a:pPr>
            <a:r>
              <a:rPr lang="en-US" sz="4400">
                <a:solidFill>
                  <a:srgbClr val="FFFFFF"/>
                </a:solidFill>
                <a:latin typeface="Public Sans Medium"/>
              </a:rPr>
              <a:t>(2)Hyper-Accreting  Magnetar</a:t>
            </a:r>
          </a:p>
          <a:p>
            <a:pPr algn="l">
              <a:lnSpc>
                <a:spcPts val="5280"/>
              </a:lnSpc>
            </a:pPr>
            <a:r>
              <a:rPr lang="en-US" sz="4400">
                <a:solidFill>
                  <a:srgbClr val="FFFFFF"/>
                </a:solidFill>
                <a:latin typeface="Public Sans Medium"/>
              </a:rPr>
              <a:t>(3)Rotating Magnetar</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Existing System</a:t>
            </a:r>
          </a:p>
          <a:p>
            <a:pPr marL="0" lvl="0" indent="0" algn="l">
              <a:lnSpc>
                <a:spcPts val="5280"/>
              </a:lnSpc>
            </a:pPr>
            <a:r>
              <a:rPr lang="en-US" sz="4400">
                <a:solidFill>
                  <a:srgbClr val="FFFFFF"/>
                </a:solidFill>
                <a:latin typeface="Public Sans Medium"/>
              </a:rPr>
              <a:t>(1) Magnetar Gaint Flare (200415A, 231115A)</a:t>
            </a:r>
          </a:p>
        </p:txBody>
      </p:sp>
      <p:sp>
        <p:nvSpPr>
          <p:cNvPr id="4" name="TextBox 4"/>
          <p:cNvSpPr txBox="1"/>
          <p:nvPr/>
        </p:nvSpPr>
        <p:spPr>
          <a:xfrm>
            <a:off x="14364026" y="4642802"/>
            <a:ext cx="3189684" cy="855362"/>
          </a:xfrm>
          <a:prstGeom prst="rect">
            <a:avLst/>
          </a:prstGeom>
        </p:spPr>
        <p:txBody>
          <a:bodyPr lIns="0" tIns="0" rIns="0" bIns="0" rtlCol="0" anchor="t">
            <a:spAutoFit/>
          </a:bodyPr>
          <a:lstStyle/>
          <a:p>
            <a:pPr marL="0" lvl="0" indent="0" algn="ctr">
              <a:lnSpc>
                <a:spcPts val="7279"/>
              </a:lnSpc>
              <a:spcBef>
                <a:spcPct val="0"/>
              </a:spcBef>
            </a:pPr>
            <a:r>
              <a:rPr lang="en-US" sz="5199" dirty="0">
                <a:solidFill>
                  <a:srgbClr val="FFFFFF"/>
                </a:solidFill>
                <a:latin typeface="Public Sans Bold"/>
              </a:rPr>
              <a:t>Collapsar</a:t>
            </a:r>
          </a:p>
        </p:txBody>
      </p:sp>
      <p:sp>
        <p:nvSpPr>
          <p:cNvPr id="5" name="TextBox 5"/>
          <p:cNvSpPr txBox="1"/>
          <p:nvPr/>
        </p:nvSpPr>
        <p:spPr>
          <a:xfrm>
            <a:off x="11041803" y="6535910"/>
            <a:ext cx="6857926" cy="896620"/>
          </a:xfrm>
          <a:prstGeom prst="rect">
            <a:avLst/>
          </a:prstGeom>
        </p:spPr>
        <p:txBody>
          <a:bodyPr lIns="0" tIns="0" rIns="0" bIns="0" rtlCol="0" anchor="t">
            <a:spAutoFit/>
          </a:bodyPr>
          <a:lstStyle/>
          <a:p>
            <a:pPr marL="0" lvl="0" indent="0" algn="ctr">
              <a:lnSpc>
                <a:spcPts val="7279"/>
              </a:lnSpc>
              <a:spcBef>
                <a:spcPct val="0"/>
              </a:spcBef>
            </a:pPr>
            <a:r>
              <a:rPr lang="en-US" sz="5199" dirty="0">
                <a:solidFill>
                  <a:srgbClr val="FFFFFF"/>
                </a:solidFill>
                <a:latin typeface="Public Sans Bold"/>
              </a:rPr>
              <a:t>Compart-Star Merger</a:t>
            </a:r>
          </a:p>
        </p:txBody>
      </p:sp>
      <p:grpSp>
        <p:nvGrpSpPr>
          <p:cNvPr id="6" name="Group 6"/>
          <p:cNvGrpSpPr/>
          <p:nvPr/>
        </p:nvGrpSpPr>
        <p:grpSpPr>
          <a:xfrm>
            <a:off x="14252257" y="4582478"/>
            <a:ext cx="3858578" cy="1310640"/>
            <a:chOff x="0" y="0"/>
            <a:chExt cx="5144770" cy="1747520"/>
          </a:xfrm>
        </p:grpSpPr>
        <p:sp>
          <p:nvSpPr>
            <p:cNvPr id="7" name="Freeform 7"/>
            <p:cNvSpPr/>
            <p:nvPr/>
          </p:nvSpPr>
          <p:spPr>
            <a:xfrm>
              <a:off x="13970" y="25400"/>
              <a:ext cx="5085080" cy="1680210"/>
            </a:xfrm>
            <a:custGeom>
              <a:avLst/>
              <a:gdLst/>
              <a:ahLst/>
              <a:cxnLst/>
              <a:rect l="l" t="t" r="r" b="b"/>
              <a:pathLst>
                <a:path w="5085080" h="1680210">
                  <a:moveTo>
                    <a:pt x="190500" y="251460"/>
                  </a:moveTo>
                  <a:cubicBezTo>
                    <a:pt x="220980" y="1310640"/>
                    <a:pt x="200660" y="1357630"/>
                    <a:pt x="245110" y="1400810"/>
                  </a:cubicBezTo>
                  <a:cubicBezTo>
                    <a:pt x="327660" y="1482090"/>
                    <a:pt x="610870" y="1487170"/>
                    <a:pt x="834390" y="1510030"/>
                  </a:cubicBezTo>
                  <a:cubicBezTo>
                    <a:pt x="1118870" y="1539240"/>
                    <a:pt x="1586230" y="1536700"/>
                    <a:pt x="1819910" y="1529080"/>
                  </a:cubicBezTo>
                  <a:cubicBezTo>
                    <a:pt x="1948180" y="1524000"/>
                    <a:pt x="1992630" y="1518920"/>
                    <a:pt x="2118360" y="1503680"/>
                  </a:cubicBezTo>
                  <a:cubicBezTo>
                    <a:pt x="2332990" y="1478280"/>
                    <a:pt x="2792730" y="1394460"/>
                    <a:pt x="2989580" y="1374140"/>
                  </a:cubicBezTo>
                  <a:cubicBezTo>
                    <a:pt x="3091180" y="1362710"/>
                    <a:pt x="3107690" y="1362710"/>
                    <a:pt x="3219450" y="1358900"/>
                  </a:cubicBezTo>
                  <a:cubicBezTo>
                    <a:pt x="3529330" y="1347470"/>
                    <a:pt x="4927600" y="1264920"/>
                    <a:pt x="4965700" y="1343660"/>
                  </a:cubicBezTo>
                  <a:cubicBezTo>
                    <a:pt x="4973320" y="1360170"/>
                    <a:pt x="4927600" y="1409700"/>
                    <a:pt x="4914900" y="1404620"/>
                  </a:cubicBezTo>
                  <a:cubicBezTo>
                    <a:pt x="4881880" y="1395730"/>
                    <a:pt x="4880610" y="1102360"/>
                    <a:pt x="4870450" y="962660"/>
                  </a:cubicBezTo>
                  <a:cubicBezTo>
                    <a:pt x="4861560" y="838200"/>
                    <a:pt x="4875530" y="726440"/>
                    <a:pt x="4855210" y="608330"/>
                  </a:cubicBezTo>
                  <a:cubicBezTo>
                    <a:pt x="4833620" y="485140"/>
                    <a:pt x="4794250" y="288290"/>
                    <a:pt x="4743450" y="241300"/>
                  </a:cubicBezTo>
                  <a:cubicBezTo>
                    <a:pt x="4719320" y="219710"/>
                    <a:pt x="4705350" y="228600"/>
                    <a:pt x="4664710" y="223520"/>
                  </a:cubicBezTo>
                  <a:cubicBezTo>
                    <a:pt x="4526280" y="207010"/>
                    <a:pt x="4015740" y="201930"/>
                    <a:pt x="3740150" y="208280"/>
                  </a:cubicBezTo>
                  <a:cubicBezTo>
                    <a:pt x="3517900" y="213360"/>
                    <a:pt x="3347720" y="227330"/>
                    <a:pt x="3135630" y="247650"/>
                  </a:cubicBezTo>
                  <a:cubicBezTo>
                    <a:pt x="2899410" y="270510"/>
                    <a:pt x="2573020" y="326390"/>
                    <a:pt x="2385060" y="341630"/>
                  </a:cubicBezTo>
                  <a:cubicBezTo>
                    <a:pt x="2272030" y="350520"/>
                    <a:pt x="2233930" y="358140"/>
                    <a:pt x="2114550" y="351790"/>
                  </a:cubicBezTo>
                  <a:cubicBezTo>
                    <a:pt x="1880870" y="340360"/>
                    <a:pt x="1413510" y="238760"/>
                    <a:pt x="1082040" y="213360"/>
                  </a:cubicBezTo>
                  <a:cubicBezTo>
                    <a:pt x="778510" y="190500"/>
                    <a:pt x="308610" y="233680"/>
                    <a:pt x="201930" y="196850"/>
                  </a:cubicBezTo>
                  <a:cubicBezTo>
                    <a:pt x="175260" y="187960"/>
                    <a:pt x="166370" y="179070"/>
                    <a:pt x="157480" y="162560"/>
                  </a:cubicBezTo>
                  <a:cubicBezTo>
                    <a:pt x="146050" y="143510"/>
                    <a:pt x="142240" y="102870"/>
                    <a:pt x="148590" y="81280"/>
                  </a:cubicBezTo>
                  <a:cubicBezTo>
                    <a:pt x="153670" y="62230"/>
                    <a:pt x="170180" y="46990"/>
                    <a:pt x="185420" y="38100"/>
                  </a:cubicBezTo>
                  <a:cubicBezTo>
                    <a:pt x="200660" y="27940"/>
                    <a:pt x="220980" y="21590"/>
                    <a:pt x="240030" y="25400"/>
                  </a:cubicBezTo>
                  <a:cubicBezTo>
                    <a:pt x="262890" y="30480"/>
                    <a:pt x="295910" y="53340"/>
                    <a:pt x="308610" y="72390"/>
                  </a:cubicBezTo>
                  <a:cubicBezTo>
                    <a:pt x="318770" y="87630"/>
                    <a:pt x="320040" y="110490"/>
                    <a:pt x="317500" y="128270"/>
                  </a:cubicBezTo>
                  <a:cubicBezTo>
                    <a:pt x="314960" y="144780"/>
                    <a:pt x="306070" y="165100"/>
                    <a:pt x="290830" y="177800"/>
                  </a:cubicBezTo>
                  <a:cubicBezTo>
                    <a:pt x="273050" y="191770"/>
                    <a:pt x="233680" y="203200"/>
                    <a:pt x="210820" y="199390"/>
                  </a:cubicBezTo>
                  <a:cubicBezTo>
                    <a:pt x="193040" y="196850"/>
                    <a:pt x="175260" y="184150"/>
                    <a:pt x="162560" y="170180"/>
                  </a:cubicBezTo>
                  <a:cubicBezTo>
                    <a:pt x="151130" y="157480"/>
                    <a:pt x="143510" y="135890"/>
                    <a:pt x="142240" y="118110"/>
                  </a:cubicBezTo>
                  <a:cubicBezTo>
                    <a:pt x="140970" y="100330"/>
                    <a:pt x="146050" y="78740"/>
                    <a:pt x="157480" y="63500"/>
                  </a:cubicBezTo>
                  <a:cubicBezTo>
                    <a:pt x="171450" y="45720"/>
                    <a:pt x="193040" y="34290"/>
                    <a:pt x="229870" y="25400"/>
                  </a:cubicBezTo>
                  <a:cubicBezTo>
                    <a:pt x="334010" y="0"/>
                    <a:pt x="679450" y="22860"/>
                    <a:pt x="845820" y="29210"/>
                  </a:cubicBezTo>
                  <a:cubicBezTo>
                    <a:pt x="960120" y="33020"/>
                    <a:pt x="1009650" y="35560"/>
                    <a:pt x="1134110" y="48260"/>
                  </a:cubicBezTo>
                  <a:cubicBezTo>
                    <a:pt x="1363980" y="73660"/>
                    <a:pt x="1892300" y="177800"/>
                    <a:pt x="2114550" y="198120"/>
                  </a:cubicBezTo>
                  <a:cubicBezTo>
                    <a:pt x="2228850" y="208280"/>
                    <a:pt x="2296160" y="205740"/>
                    <a:pt x="2376170" y="204470"/>
                  </a:cubicBezTo>
                  <a:cubicBezTo>
                    <a:pt x="2444750" y="204470"/>
                    <a:pt x="2486660" y="203200"/>
                    <a:pt x="2567940" y="196850"/>
                  </a:cubicBezTo>
                  <a:cubicBezTo>
                    <a:pt x="2705100" y="185420"/>
                    <a:pt x="2924810" y="148590"/>
                    <a:pt x="3126740" y="128270"/>
                  </a:cubicBezTo>
                  <a:cubicBezTo>
                    <a:pt x="3361690" y="104140"/>
                    <a:pt x="3636010" y="80010"/>
                    <a:pt x="3892550" y="66040"/>
                  </a:cubicBezTo>
                  <a:cubicBezTo>
                    <a:pt x="4149090" y="52070"/>
                    <a:pt x="4495800" y="43180"/>
                    <a:pt x="4664710" y="46990"/>
                  </a:cubicBezTo>
                  <a:cubicBezTo>
                    <a:pt x="4747260" y="48260"/>
                    <a:pt x="4808220" y="35560"/>
                    <a:pt x="4847590" y="59690"/>
                  </a:cubicBezTo>
                  <a:cubicBezTo>
                    <a:pt x="4878070" y="77470"/>
                    <a:pt x="4894580" y="118110"/>
                    <a:pt x="4902200" y="148590"/>
                  </a:cubicBezTo>
                  <a:cubicBezTo>
                    <a:pt x="4908550" y="175260"/>
                    <a:pt x="4892040" y="204470"/>
                    <a:pt x="4898390" y="228600"/>
                  </a:cubicBezTo>
                  <a:cubicBezTo>
                    <a:pt x="4903470" y="252730"/>
                    <a:pt x="4926330" y="266700"/>
                    <a:pt x="4936490" y="295910"/>
                  </a:cubicBezTo>
                  <a:cubicBezTo>
                    <a:pt x="4953000" y="337820"/>
                    <a:pt x="4954270" y="421640"/>
                    <a:pt x="4972050" y="463550"/>
                  </a:cubicBezTo>
                  <a:cubicBezTo>
                    <a:pt x="4983480" y="491490"/>
                    <a:pt x="5005070" y="499110"/>
                    <a:pt x="5015230" y="527050"/>
                  </a:cubicBezTo>
                  <a:cubicBezTo>
                    <a:pt x="5031740" y="574040"/>
                    <a:pt x="5033010" y="652780"/>
                    <a:pt x="5036820" y="721360"/>
                  </a:cubicBezTo>
                  <a:cubicBezTo>
                    <a:pt x="5041900" y="800100"/>
                    <a:pt x="5034280" y="881380"/>
                    <a:pt x="5038090" y="976630"/>
                  </a:cubicBezTo>
                  <a:cubicBezTo>
                    <a:pt x="5044440" y="1098550"/>
                    <a:pt x="5085080" y="1309370"/>
                    <a:pt x="5078730" y="1393190"/>
                  </a:cubicBezTo>
                  <a:cubicBezTo>
                    <a:pt x="5076190" y="1428750"/>
                    <a:pt x="5076190" y="1450340"/>
                    <a:pt x="5059680" y="1469390"/>
                  </a:cubicBezTo>
                  <a:cubicBezTo>
                    <a:pt x="5041900" y="1489710"/>
                    <a:pt x="5017770" y="1496060"/>
                    <a:pt x="4965700" y="1504950"/>
                  </a:cubicBezTo>
                  <a:cubicBezTo>
                    <a:pt x="4739640" y="1546860"/>
                    <a:pt x="3648710" y="1464310"/>
                    <a:pt x="3130550" y="1499870"/>
                  </a:cubicBezTo>
                  <a:cubicBezTo>
                    <a:pt x="2747010" y="1526540"/>
                    <a:pt x="2371090" y="1615440"/>
                    <a:pt x="2132330" y="1640840"/>
                  </a:cubicBezTo>
                  <a:cubicBezTo>
                    <a:pt x="1998980" y="1656080"/>
                    <a:pt x="1950720" y="1659890"/>
                    <a:pt x="1819910" y="1664970"/>
                  </a:cubicBezTo>
                  <a:cubicBezTo>
                    <a:pt x="1597660" y="1675130"/>
                    <a:pt x="1159510" y="1680210"/>
                    <a:pt x="918210" y="1670050"/>
                  </a:cubicBezTo>
                  <a:cubicBezTo>
                    <a:pt x="756920" y="1663700"/>
                    <a:pt x="609600" y="1648460"/>
                    <a:pt x="515620" y="1634490"/>
                  </a:cubicBezTo>
                  <a:cubicBezTo>
                    <a:pt x="462280" y="1626870"/>
                    <a:pt x="438150" y="1619250"/>
                    <a:pt x="393700" y="1609090"/>
                  </a:cubicBezTo>
                  <a:cubicBezTo>
                    <a:pt x="339090" y="1595120"/>
                    <a:pt x="260350" y="1576070"/>
                    <a:pt x="212090" y="1555750"/>
                  </a:cubicBezTo>
                  <a:cubicBezTo>
                    <a:pt x="179070" y="1541780"/>
                    <a:pt x="153670" y="1531620"/>
                    <a:pt x="129540" y="1508760"/>
                  </a:cubicBezTo>
                  <a:cubicBezTo>
                    <a:pt x="104140" y="1484630"/>
                    <a:pt x="85090" y="1450340"/>
                    <a:pt x="69850" y="1409700"/>
                  </a:cubicBezTo>
                  <a:cubicBezTo>
                    <a:pt x="50800" y="1360170"/>
                    <a:pt x="44450" y="1314450"/>
                    <a:pt x="36830" y="1229360"/>
                  </a:cubicBezTo>
                  <a:cubicBezTo>
                    <a:pt x="19050" y="1031240"/>
                    <a:pt x="0" y="347980"/>
                    <a:pt x="36830" y="232410"/>
                  </a:cubicBezTo>
                  <a:cubicBezTo>
                    <a:pt x="44450" y="205740"/>
                    <a:pt x="53340" y="196850"/>
                    <a:pt x="67310" y="186690"/>
                  </a:cubicBezTo>
                  <a:cubicBezTo>
                    <a:pt x="82550" y="176530"/>
                    <a:pt x="104140" y="171450"/>
                    <a:pt x="121920" y="173990"/>
                  </a:cubicBezTo>
                  <a:cubicBezTo>
                    <a:pt x="139700" y="175260"/>
                    <a:pt x="160020" y="186690"/>
                    <a:pt x="171450" y="199390"/>
                  </a:cubicBezTo>
                  <a:cubicBezTo>
                    <a:pt x="182880" y="212090"/>
                    <a:pt x="190500" y="251460"/>
                    <a:pt x="190500" y="251460"/>
                  </a:cubicBezTo>
                </a:path>
              </a:pathLst>
            </a:custGeom>
            <a:solidFill>
              <a:srgbClr val="E7191F"/>
            </a:solidFill>
            <a:ln cap="sq">
              <a:noFill/>
              <a:prstDash val="solid"/>
              <a:miter/>
            </a:ln>
          </p:spPr>
          <p:txBody>
            <a:bodyPr/>
            <a:lstStyle/>
            <a:p>
              <a:endParaRPr lang="en-US"/>
            </a:p>
          </p:txBody>
        </p:sp>
      </p:grpSp>
      <p:grpSp>
        <p:nvGrpSpPr>
          <p:cNvPr id="8" name="Group 8"/>
          <p:cNvGrpSpPr/>
          <p:nvPr/>
        </p:nvGrpSpPr>
        <p:grpSpPr>
          <a:xfrm>
            <a:off x="10612188" y="6480577"/>
            <a:ext cx="7675812" cy="1310640"/>
            <a:chOff x="0" y="0"/>
            <a:chExt cx="10234416" cy="1747520"/>
          </a:xfrm>
        </p:grpSpPr>
        <p:sp>
          <p:nvSpPr>
            <p:cNvPr id="9" name="Freeform 9"/>
            <p:cNvSpPr/>
            <p:nvPr/>
          </p:nvSpPr>
          <p:spPr>
            <a:xfrm>
              <a:off x="27790" y="25400"/>
              <a:ext cx="10115676" cy="1680210"/>
            </a:xfrm>
            <a:custGeom>
              <a:avLst/>
              <a:gdLst/>
              <a:ahLst/>
              <a:cxnLst/>
              <a:rect l="l" t="t" r="r" b="b"/>
              <a:pathLst>
                <a:path w="10115676" h="1680210">
                  <a:moveTo>
                    <a:pt x="378959" y="251460"/>
                  </a:moveTo>
                  <a:cubicBezTo>
                    <a:pt x="439593" y="1310640"/>
                    <a:pt x="399170" y="1357630"/>
                    <a:pt x="487594" y="1400810"/>
                  </a:cubicBezTo>
                  <a:cubicBezTo>
                    <a:pt x="651810" y="1482090"/>
                    <a:pt x="1215195" y="1487170"/>
                    <a:pt x="1659840" y="1510030"/>
                  </a:cubicBezTo>
                  <a:cubicBezTo>
                    <a:pt x="2225752" y="1539240"/>
                    <a:pt x="3155465" y="1536700"/>
                    <a:pt x="3620321" y="1529080"/>
                  </a:cubicBezTo>
                  <a:cubicBezTo>
                    <a:pt x="3875486" y="1524000"/>
                    <a:pt x="3963910" y="1518920"/>
                    <a:pt x="4214023" y="1503680"/>
                  </a:cubicBezTo>
                  <a:cubicBezTo>
                    <a:pt x="4640984" y="1478280"/>
                    <a:pt x="5555537" y="1394460"/>
                    <a:pt x="5947128" y="1374140"/>
                  </a:cubicBezTo>
                  <a:cubicBezTo>
                    <a:pt x="6149240" y="1362710"/>
                    <a:pt x="6182083" y="1362710"/>
                    <a:pt x="6404405" y="1358900"/>
                  </a:cubicBezTo>
                  <a:cubicBezTo>
                    <a:pt x="7020845" y="1347470"/>
                    <a:pt x="9802403" y="1264920"/>
                    <a:pt x="9878195" y="1343660"/>
                  </a:cubicBezTo>
                  <a:cubicBezTo>
                    <a:pt x="9893353" y="1360170"/>
                    <a:pt x="9802403" y="1409700"/>
                    <a:pt x="9777139" y="1404620"/>
                  </a:cubicBezTo>
                  <a:cubicBezTo>
                    <a:pt x="9711453" y="1395730"/>
                    <a:pt x="9708927" y="1102360"/>
                    <a:pt x="9688715" y="962660"/>
                  </a:cubicBezTo>
                  <a:cubicBezTo>
                    <a:pt x="9671030" y="838200"/>
                    <a:pt x="9698821" y="726440"/>
                    <a:pt x="9658399" y="608330"/>
                  </a:cubicBezTo>
                  <a:cubicBezTo>
                    <a:pt x="9615450" y="485140"/>
                    <a:pt x="9537132" y="288290"/>
                    <a:pt x="9436077" y="241300"/>
                  </a:cubicBezTo>
                  <a:cubicBezTo>
                    <a:pt x="9388075" y="219710"/>
                    <a:pt x="9360284" y="228600"/>
                    <a:pt x="9279440" y="223520"/>
                  </a:cubicBezTo>
                  <a:cubicBezTo>
                    <a:pt x="9004063" y="207010"/>
                    <a:pt x="7988453" y="201930"/>
                    <a:pt x="7440226" y="208280"/>
                  </a:cubicBezTo>
                  <a:cubicBezTo>
                    <a:pt x="6998108" y="213360"/>
                    <a:pt x="6659571" y="227330"/>
                    <a:pt x="6237663" y="247650"/>
                  </a:cubicBezTo>
                  <a:cubicBezTo>
                    <a:pt x="5767754" y="270510"/>
                    <a:pt x="5118471" y="326390"/>
                    <a:pt x="4744565" y="341630"/>
                  </a:cubicBezTo>
                  <a:cubicBezTo>
                    <a:pt x="4519717" y="350520"/>
                    <a:pt x="4443925" y="358140"/>
                    <a:pt x="4206444" y="351790"/>
                  </a:cubicBezTo>
                  <a:cubicBezTo>
                    <a:pt x="3741588" y="340360"/>
                    <a:pt x="2811875" y="238760"/>
                    <a:pt x="2152487" y="213360"/>
                  </a:cubicBezTo>
                  <a:cubicBezTo>
                    <a:pt x="1548679" y="190500"/>
                    <a:pt x="613914" y="233680"/>
                    <a:pt x="401697" y="196850"/>
                  </a:cubicBezTo>
                  <a:cubicBezTo>
                    <a:pt x="348642" y="187960"/>
                    <a:pt x="330958" y="179070"/>
                    <a:pt x="313273" y="162560"/>
                  </a:cubicBezTo>
                  <a:cubicBezTo>
                    <a:pt x="290535" y="143510"/>
                    <a:pt x="282956" y="102870"/>
                    <a:pt x="295588" y="81280"/>
                  </a:cubicBezTo>
                  <a:cubicBezTo>
                    <a:pt x="305694" y="62230"/>
                    <a:pt x="338537" y="46990"/>
                    <a:pt x="368853" y="38100"/>
                  </a:cubicBezTo>
                  <a:cubicBezTo>
                    <a:pt x="399170" y="27940"/>
                    <a:pt x="439592" y="21590"/>
                    <a:pt x="477488" y="25400"/>
                  </a:cubicBezTo>
                  <a:cubicBezTo>
                    <a:pt x="522963" y="30480"/>
                    <a:pt x="588650" y="53340"/>
                    <a:pt x="613914" y="72390"/>
                  </a:cubicBezTo>
                  <a:cubicBezTo>
                    <a:pt x="634125" y="87630"/>
                    <a:pt x="636651" y="110490"/>
                    <a:pt x="631598" y="128270"/>
                  </a:cubicBezTo>
                  <a:cubicBezTo>
                    <a:pt x="626545" y="144780"/>
                    <a:pt x="608861" y="165100"/>
                    <a:pt x="578544" y="177800"/>
                  </a:cubicBezTo>
                  <a:cubicBezTo>
                    <a:pt x="543175" y="191770"/>
                    <a:pt x="464856" y="203200"/>
                    <a:pt x="419381" y="199390"/>
                  </a:cubicBezTo>
                  <a:cubicBezTo>
                    <a:pt x="384012" y="196850"/>
                    <a:pt x="348642" y="184150"/>
                    <a:pt x="323378" y="170180"/>
                  </a:cubicBezTo>
                  <a:cubicBezTo>
                    <a:pt x="300641" y="157480"/>
                    <a:pt x="285483" y="135890"/>
                    <a:pt x="282956" y="118110"/>
                  </a:cubicBezTo>
                  <a:cubicBezTo>
                    <a:pt x="280430" y="100330"/>
                    <a:pt x="290535" y="78740"/>
                    <a:pt x="313273" y="63500"/>
                  </a:cubicBezTo>
                  <a:cubicBezTo>
                    <a:pt x="341063" y="45720"/>
                    <a:pt x="384012" y="34290"/>
                    <a:pt x="457277" y="25400"/>
                  </a:cubicBezTo>
                  <a:cubicBezTo>
                    <a:pt x="664441" y="0"/>
                    <a:pt x="1351620" y="22860"/>
                    <a:pt x="1682578" y="29210"/>
                  </a:cubicBezTo>
                  <a:cubicBezTo>
                    <a:pt x="1909953" y="33020"/>
                    <a:pt x="2008482" y="35560"/>
                    <a:pt x="2256069" y="48260"/>
                  </a:cubicBezTo>
                  <a:cubicBezTo>
                    <a:pt x="2713346" y="73660"/>
                    <a:pt x="3764325" y="177800"/>
                    <a:pt x="4206443" y="198120"/>
                  </a:cubicBezTo>
                  <a:cubicBezTo>
                    <a:pt x="4433819" y="208280"/>
                    <a:pt x="4567718" y="205740"/>
                    <a:pt x="4726881" y="204470"/>
                  </a:cubicBezTo>
                  <a:cubicBezTo>
                    <a:pt x="4863306" y="204470"/>
                    <a:pt x="4946677" y="203200"/>
                    <a:pt x="5108365" y="196850"/>
                  </a:cubicBezTo>
                  <a:cubicBezTo>
                    <a:pt x="5381216" y="185420"/>
                    <a:pt x="5818282" y="148590"/>
                    <a:pt x="6219978" y="128270"/>
                  </a:cubicBezTo>
                  <a:cubicBezTo>
                    <a:pt x="6687361" y="104140"/>
                    <a:pt x="7233062" y="80010"/>
                    <a:pt x="7743393" y="66040"/>
                  </a:cubicBezTo>
                  <a:cubicBezTo>
                    <a:pt x="8253724" y="52070"/>
                    <a:pt x="8943430" y="43180"/>
                    <a:pt x="9279440" y="46990"/>
                  </a:cubicBezTo>
                  <a:cubicBezTo>
                    <a:pt x="9443655" y="48260"/>
                    <a:pt x="9564922" y="35560"/>
                    <a:pt x="9643240" y="59690"/>
                  </a:cubicBezTo>
                  <a:cubicBezTo>
                    <a:pt x="9703873" y="77470"/>
                    <a:pt x="9736717" y="118110"/>
                    <a:pt x="9751875" y="148590"/>
                  </a:cubicBezTo>
                  <a:cubicBezTo>
                    <a:pt x="9764508" y="175260"/>
                    <a:pt x="9731664" y="204470"/>
                    <a:pt x="9744296" y="228600"/>
                  </a:cubicBezTo>
                  <a:cubicBezTo>
                    <a:pt x="9754401" y="252730"/>
                    <a:pt x="9799877" y="266700"/>
                    <a:pt x="9820087" y="295910"/>
                  </a:cubicBezTo>
                  <a:cubicBezTo>
                    <a:pt x="9852931" y="337820"/>
                    <a:pt x="9855457" y="421640"/>
                    <a:pt x="9890827" y="463550"/>
                  </a:cubicBezTo>
                  <a:cubicBezTo>
                    <a:pt x="9913564" y="491490"/>
                    <a:pt x="9956513" y="499110"/>
                    <a:pt x="9976724" y="527050"/>
                  </a:cubicBezTo>
                  <a:cubicBezTo>
                    <a:pt x="10009567" y="574040"/>
                    <a:pt x="10012093" y="652780"/>
                    <a:pt x="10019673" y="721360"/>
                  </a:cubicBezTo>
                  <a:cubicBezTo>
                    <a:pt x="10029778" y="800100"/>
                    <a:pt x="10014620" y="881380"/>
                    <a:pt x="10022199" y="976630"/>
                  </a:cubicBezTo>
                  <a:cubicBezTo>
                    <a:pt x="10034831" y="1098550"/>
                    <a:pt x="10115676" y="1309370"/>
                    <a:pt x="10103044" y="1393190"/>
                  </a:cubicBezTo>
                  <a:cubicBezTo>
                    <a:pt x="10097990" y="1428750"/>
                    <a:pt x="10097990" y="1450340"/>
                    <a:pt x="10065148" y="1469390"/>
                  </a:cubicBezTo>
                  <a:cubicBezTo>
                    <a:pt x="10029778" y="1489710"/>
                    <a:pt x="9981777" y="1496060"/>
                    <a:pt x="9878195" y="1504950"/>
                  </a:cubicBezTo>
                  <a:cubicBezTo>
                    <a:pt x="9428496" y="1546860"/>
                    <a:pt x="7258326" y="1464310"/>
                    <a:pt x="6227558" y="1499870"/>
                  </a:cubicBezTo>
                  <a:cubicBezTo>
                    <a:pt x="5464587" y="1526540"/>
                    <a:pt x="4716775" y="1615440"/>
                    <a:pt x="4241813" y="1640840"/>
                  </a:cubicBezTo>
                  <a:cubicBezTo>
                    <a:pt x="3976542" y="1656080"/>
                    <a:pt x="3880539" y="1659890"/>
                    <a:pt x="3620321" y="1664970"/>
                  </a:cubicBezTo>
                  <a:cubicBezTo>
                    <a:pt x="3178202" y="1675130"/>
                    <a:pt x="2306597" y="1680210"/>
                    <a:pt x="1826582" y="1670050"/>
                  </a:cubicBezTo>
                  <a:cubicBezTo>
                    <a:pt x="1505730" y="1663700"/>
                    <a:pt x="1212669" y="1648460"/>
                    <a:pt x="1025715" y="1634490"/>
                  </a:cubicBezTo>
                  <a:cubicBezTo>
                    <a:pt x="919607" y="1626870"/>
                    <a:pt x="871605" y="1619250"/>
                    <a:pt x="783182" y="1609090"/>
                  </a:cubicBezTo>
                  <a:cubicBezTo>
                    <a:pt x="674547" y="1595120"/>
                    <a:pt x="517911" y="1576070"/>
                    <a:pt x="421908" y="1555750"/>
                  </a:cubicBezTo>
                  <a:cubicBezTo>
                    <a:pt x="356221" y="1541780"/>
                    <a:pt x="305694" y="1531620"/>
                    <a:pt x="257692" y="1508760"/>
                  </a:cubicBezTo>
                  <a:cubicBezTo>
                    <a:pt x="207164" y="1484630"/>
                    <a:pt x="169268" y="1450340"/>
                    <a:pt x="138952" y="1409700"/>
                  </a:cubicBezTo>
                  <a:cubicBezTo>
                    <a:pt x="101056" y="1360170"/>
                    <a:pt x="88424" y="1314450"/>
                    <a:pt x="73265" y="1229360"/>
                  </a:cubicBezTo>
                  <a:cubicBezTo>
                    <a:pt x="37896" y="1031240"/>
                    <a:pt x="0" y="347980"/>
                    <a:pt x="73265" y="232410"/>
                  </a:cubicBezTo>
                  <a:cubicBezTo>
                    <a:pt x="88424" y="205740"/>
                    <a:pt x="106109" y="196850"/>
                    <a:pt x="133899" y="186690"/>
                  </a:cubicBezTo>
                  <a:cubicBezTo>
                    <a:pt x="164216" y="176530"/>
                    <a:pt x="207164" y="171450"/>
                    <a:pt x="242534" y="173990"/>
                  </a:cubicBezTo>
                  <a:cubicBezTo>
                    <a:pt x="277903" y="175260"/>
                    <a:pt x="318326" y="186690"/>
                    <a:pt x="341063" y="199390"/>
                  </a:cubicBezTo>
                  <a:cubicBezTo>
                    <a:pt x="363801" y="212090"/>
                    <a:pt x="378959" y="251460"/>
                    <a:pt x="378959" y="251460"/>
                  </a:cubicBezTo>
                </a:path>
              </a:pathLst>
            </a:custGeom>
            <a:solidFill>
              <a:srgbClr val="004AAD"/>
            </a:solidFill>
            <a:ln cap="sq">
              <a:noFill/>
              <a:prstDash val="solid"/>
              <a:miter/>
            </a:ln>
          </p:spPr>
          <p:txBody>
            <a:bodyPr/>
            <a:lstStyle/>
            <a:p>
              <a:endParaRPr lang="en-US"/>
            </a:p>
          </p:txBody>
        </p:sp>
      </p:grpSp>
      <p:grpSp>
        <p:nvGrpSpPr>
          <p:cNvPr id="10" name="Group 10"/>
          <p:cNvGrpSpPr/>
          <p:nvPr/>
        </p:nvGrpSpPr>
        <p:grpSpPr>
          <a:xfrm>
            <a:off x="9840278" y="5437822"/>
            <a:ext cx="115252" cy="119062"/>
            <a:chOff x="0" y="0"/>
            <a:chExt cx="153670" cy="158750"/>
          </a:xfrm>
        </p:grpSpPr>
        <p:sp>
          <p:nvSpPr>
            <p:cNvPr id="11" name="Freeform 11"/>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12" name="AutoShape 12"/>
          <p:cNvSpPr/>
          <p:nvPr/>
        </p:nvSpPr>
        <p:spPr>
          <a:xfrm flipV="1">
            <a:off x="8149486" y="5237797"/>
            <a:ext cx="6127557" cy="655320"/>
          </a:xfrm>
          <a:prstGeom prst="line">
            <a:avLst/>
          </a:prstGeom>
          <a:ln w="38100" cap="flat">
            <a:solidFill>
              <a:srgbClr val="E7191F"/>
            </a:solidFill>
            <a:prstDash val="solid"/>
            <a:headEnd type="none" w="sm" len="sm"/>
            <a:tailEnd type="none" w="sm" len="sm"/>
          </a:ln>
        </p:spPr>
        <p:txBody>
          <a:bodyPr/>
          <a:lstStyle/>
          <a:p>
            <a:endParaRPr lang="en-US"/>
          </a:p>
        </p:txBody>
      </p:sp>
      <p:sp>
        <p:nvSpPr>
          <p:cNvPr id="13" name="AutoShape 13"/>
          <p:cNvSpPr/>
          <p:nvPr/>
        </p:nvSpPr>
        <p:spPr>
          <a:xfrm flipV="1">
            <a:off x="7847058" y="5295900"/>
            <a:ext cx="6333326" cy="1184677"/>
          </a:xfrm>
          <a:prstGeom prst="line">
            <a:avLst/>
          </a:prstGeom>
          <a:ln w="38100" cap="flat">
            <a:solidFill>
              <a:srgbClr val="E7191F"/>
            </a:solidFill>
            <a:prstDash val="solid"/>
            <a:headEnd type="none" w="sm" len="sm"/>
            <a:tailEnd type="none" w="sm" len="sm"/>
          </a:ln>
        </p:spPr>
        <p:txBody>
          <a:bodyPr/>
          <a:lstStyle/>
          <a:p>
            <a:endParaRPr lang="en-US"/>
          </a:p>
        </p:txBody>
      </p:sp>
      <p:sp>
        <p:nvSpPr>
          <p:cNvPr id="14" name="AutoShape 14"/>
          <p:cNvSpPr/>
          <p:nvPr/>
        </p:nvSpPr>
        <p:spPr>
          <a:xfrm flipV="1">
            <a:off x="5829044" y="5295900"/>
            <a:ext cx="8351340" cy="1893108"/>
          </a:xfrm>
          <a:prstGeom prst="line">
            <a:avLst/>
          </a:prstGeom>
          <a:ln w="38100" cap="flat">
            <a:solidFill>
              <a:srgbClr val="E7191F"/>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sp>
        <p:nvSpPr>
          <p:cNvPr id="2" name="TextBox 2"/>
          <p:cNvSpPr txBox="1"/>
          <p:nvPr/>
        </p:nvSpPr>
        <p:spPr>
          <a:xfrm>
            <a:off x="124529" y="284990"/>
            <a:ext cx="18463675" cy="3305175"/>
          </a:xfrm>
          <a:prstGeom prst="rect">
            <a:avLst/>
          </a:prstGeom>
        </p:spPr>
        <p:txBody>
          <a:bodyPr lIns="0" tIns="0" rIns="0" bIns="0" rtlCol="0" anchor="t">
            <a:spAutoFit/>
          </a:bodyPr>
          <a:lstStyle/>
          <a:p>
            <a:pPr algn="l">
              <a:lnSpc>
                <a:spcPts val="9600"/>
              </a:lnSpc>
            </a:pPr>
            <a:r>
              <a:rPr lang="en-US" sz="8000" dirty="0">
                <a:solidFill>
                  <a:srgbClr val="FFFFFF"/>
                </a:solidFill>
                <a:latin typeface="Public Sans"/>
              </a:rPr>
              <a:t>Q: What is that thing before it becomes a gamma-ray burst?</a:t>
            </a:r>
          </a:p>
          <a:p>
            <a:pPr marL="0" lvl="0" indent="0" algn="l">
              <a:lnSpc>
                <a:spcPts val="6720"/>
              </a:lnSpc>
            </a:pPr>
            <a:endParaRPr lang="en-US" sz="8000" dirty="0">
              <a:solidFill>
                <a:srgbClr val="FFFFFF"/>
              </a:solidFill>
              <a:latin typeface="Public Sans"/>
            </a:endParaRPr>
          </a:p>
        </p:txBody>
      </p:sp>
      <p:sp>
        <p:nvSpPr>
          <p:cNvPr id="3" name="TextBox 3"/>
          <p:cNvSpPr txBox="1"/>
          <p:nvPr/>
        </p:nvSpPr>
        <p:spPr>
          <a:xfrm>
            <a:off x="124529" y="3470677"/>
            <a:ext cx="12084932" cy="6010275"/>
          </a:xfrm>
          <a:prstGeom prst="rect">
            <a:avLst/>
          </a:prstGeom>
        </p:spPr>
        <p:txBody>
          <a:bodyPr lIns="0" tIns="0" rIns="0" bIns="0" rtlCol="0" anchor="t">
            <a:spAutoFit/>
          </a:bodyPr>
          <a:lstStyle/>
          <a:p>
            <a:pPr algn="l">
              <a:lnSpc>
                <a:spcPts val="5280"/>
              </a:lnSpc>
            </a:pPr>
            <a:endParaRPr/>
          </a:p>
          <a:p>
            <a:pPr algn="l">
              <a:lnSpc>
                <a:spcPts val="5280"/>
              </a:lnSpc>
            </a:pPr>
            <a:endParaRPr/>
          </a:p>
          <a:p>
            <a:pPr algn="l">
              <a:lnSpc>
                <a:spcPts val="5280"/>
              </a:lnSpc>
            </a:pPr>
            <a:r>
              <a:rPr lang="en-US" sz="4400">
                <a:solidFill>
                  <a:srgbClr val="FFFFFF"/>
                </a:solidFill>
                <a:latin typeface="Public Sans Medium Italics"/>
              </a:rPr>
              <a:t>Newborn System</a:t>
            </a:r>
          </a:p>
          <a:p>
            <a:pPr algn="l">
              <a:lnSpc>
                <a:spcPts val="5280"/>
              </a:lnSpc>
            </a:pPr>
            <a:r>
              <a:rPr lang="en-US" sz="4400">
                <a:solidFill>
                  <a:srgbClr val="FFFFFF"/>
                </a:solidFill>
                <a:latin typeface="Public Sans Medium"/>
              </a:rPr>
              <a:t>(1) Hyper-Accreting Black Hole</a:t>
            </a:r>
          </a:p>
          <a:p>
            <a:pPr algn="l">
              <a:lnSpc>
                <a:spcPts val="5280"/>
              </a:lnSpc>
            </a:pPr>
            <a:r>
              <a:rPr lang="en-US" sz="4400">
                <a:solidFill>
                  <a:srgbClr val="FFFFFF"/>
                </a:solidFill>
                <a:latin typeface="Public Sans Medium"/>
              </a:rPr>
              <a:t>(2)Hyper-Accreting  Magnetar</a:t>
            </a:r>
          </a:p>
          <a:p>
            <a:pPr algn="l">
              <a:lnSpc>
                <a:spcPts val="5280"/>
              </a:lnSpc>
            </a:pPr>
            <a:r>
              <a:rPr lang="en-US" sz="4400">
                <a:solidFill>
                  <a:srgbClr val="FFFFFF"/>
                </a:solidFill>
                <a:latin typeface="Public Sans Medium"/>
              </a:rPr>
              <a:t>(3)Rotating Magnetar</a:t>
            </a:r>
          </a:p>
          <a:p>
            <a:pPr algn="l">
              <a:lnSpc>
                <a:spcPts val="5280"/>
              </a:lnSpc>
            </a:pPr>
            <a:endParaRPr lang="en-US" sz="4400">
              <a:solidFill>
                <a:srgbClr val="FFFFFF"/>
              </a:solidFill>
              <a:latin typeface="Public Sans Medium"/>
            </a:endParaRPr>
          </a:p>
          <a:p>
            <a:pPr algn="l">
              <a:lnSpc>
                <a:spcPts val="5280"/>
              </a:lnSpc>
            </a:pPr>
            <a:r>
              <a:rPr lang="en-US" sz="4400">
                <a:solidFill>
                  <a:srgbClr val="FFFFFF"/>
                </a:solidFill>
                <a:latin typeface="Public Sans Medium Italics"/>
              </a:rPr>
              <a:t>Existing System</a:t>
            </a:r>
          </a:p>
          <a:p>
            <a:pPr marL="0" lvl="0" indent="0" algn="l">
              <a:lnSpc>
                <a:spcPts val="5280"/>
              </a:lnSpc>
            </a:pPr>
            <a:r>
              <a:rPr lang="en-US" sz="4400">
                <a:solidFill>
                  <a:srgbClr val="FFFFFF"/>
                </a:solidFill>
                <a:latin typeface="Public Sans Medium"/>
              </a:rPr>
              <a:t>(1) Magnetar Gaint Flare (200415A, 231115A)</a:t>
            </a:r>
          </a:p>
        </p:txBody>
      </p:sp>
      <p:sp>
        <p:nvSpPr>
          <p:cNvPr id="4" name="TextBox 4"/>
          <p:cNvSpPr txBox="1"/>
          <p:nvPr/>
        </p:nvSpPr>
        <p:spPr>
          <a:xfrm>
            <a:off x="14364026" y="4642802"/>
            <a:ext cx="3189684" cy="855362"/>
          </a:xfrm>
          <a:prstGeom prst="rect">
            <a:avLst/>
          </a:prstGeom>
        </p:spPr>
        <p:txBody>
          <a:bodyPr lIns="0" tIns="0" rIns="0" bIns="0" rtlCol="0" anchor="t">
            <a:spAutoFit/>
          </a:bodyPr>
          <a:lstStyle/>
          <a:p>
            <a:pPr marL="0" lvl="0" indent="0" algn="ctr">
              <a:lnSpc>
                <a:spcPts val="7279"/>
              </a:lnSpc>
              <a:spcBef>
                <a:spcPct val="0"/>
              </a:spcBef>
            </a:pPr>
            <a:r>
              <a:rPr lang="en-US" sz="5199" dirty="0">
                <a:solidFill>
                  <a:srgbClr val="FFFFFF"/>
                </a:solidFill>
                <a:latin typeface="Public Sans Bold"/>
              </a:rPr>
              <a:t>Collapsar</a:t>
            </a:r>
          </a:p>
        </p:txBody>
      </p:sp>
      <p:sp>
        <p:nvSpPr>
          <p:cNvPr id="5" name="TextBox 5"/>
          <p:cNvSpPr txBox="1"/>
          <p:nvPr/>
        </p:nvSpPr>
        <p:spPr>
          <a:xfrm>
            <a:off x="11041803" y="6535910"/>
            <a:ext cx="6857926" cy="896620"/>
          </a:xfrm>
          <a:prstGeom prst="rect">
            <a:avLst/>
          </a:prstGeom>
        </p:spPr>
        <p:txBody>
          <a:bodyPr lIns="0" tIns="0" rIns="0" bIns="0" rtlCol="0" anchor="t">
            <a:spAutoFit/>
          </a:bodyPr>
          <a:lstStyle/>
          <a:p>
            <a:pPr marL="0" lvl="0" indent="0" algn="ctr">
              <a:lnSpc>
                <a:spcPts val="7279"/>
              </a:lnSpc>
              <a:spcBef>
                <a:spcPct val="0"/>
              </a:spcBef>
            </a:pPr>
            <a:r>
              <a:rPr lang="en-US" sz="5199">
                <a:solidFill>
                  <a:srgbClr val="FFFFFF"/>
                </a:solidFill>
                <a:latin typeface="Public Sans Bold"/>
              </a:rPr>
              <a:t>Compart-Star Merger</a:t>
            </a:r>
          </a:p>
        </p:txBody>
      </p:sp>
      <p:grpSp>
        <p:nvGrpSpPr>
          <p:cNvPr id="6" name="Group 6"/>
          <p:cNvGrpSpPr/>
          <p:nvPr/>
        </p:nvGrpSpPr>
        <p:grpSpPr>
          <a:xfrm>
            <a:off x="14252257" y="4582478"/>
            <a:ext cx="3858578" cy="1310640"/>
            <a:chOff x="0" y="0"/>
            <a:chExt cx="5144770" cy="1747520"/>
          </a:xfrm>
        </p:grpSpPr>
        <p:sp>
          <p:nvSpPr>
            <p:cNvPr id="7" name="Freeform 7"/>
            <p:cNvSpPr/>
            <p:nvPr/>
          </p:nvSpPr>
          <p:spPr>
            <a:xfrm>
              <a:off x="13970" y="25400"/>
              <a:ext cx="5085080" cy="1680210"/>
            </a:xfrm>
            <a:custGeom>
              <a:avLst/>
              <a:gdLst/>
              <a:ahLst/>
              <a:cxnLst/>
              <a:rect l="l" t="t" r="r" b="b"/>
              <a:pathLst>
                <a:path w="5085080" h="1680210">
                  <a:moveTo>
                    <a:pt x="190500" y="251460"/>
                  </a:moveTo>
                  <a:cubicBezTo>
                    <a:pt x="220980" y="1310640"/>
                    <a:pt x="200660" y="1357630"/>
                    <a:pt x="245110" y="1400810"/>
                  </a:cubicBezTo>
                  <a:cubicBezTo>
                    <a:pt x="327660" y="1482090"/>
                    <a:pt x="610870" y="1487170"/>
                    <a:pt x="834390" y="1510030"/>
                  </a:cubicBezTo>
                  <a:cubicBezTo>
                    <a:pt x="1118870" y="1539240"/>
                    <a:pt x="1586230" y="1536700"/>
                    <a:pt x="1819910" y="1529080"/>
                  </a:cubicBezTo>
                  <a:cubicBezTo>
                    <a:pt x="1948180" y="1524000"/>
                    <a:pt x="1992630" y="1518920"/>
                    <a:pt x="2118360" y="1503680"/>
                  </a:cubicBezTo>
                  <a:cubicBezTo>
                    <a:pt x="2332990" y="1478280"/>
                    <a:pt x="2792730" y="1394460"/>
                    <a:pt x="2989580" y="1374140"/>
                  </a:cubicBezTo>
                  <a:cubicBezTo>
                    <a:pt x="3091180" y="1362710"/>
                    <a:pt x="3107690" y="1362710"/>
                    <a:pt x="3219450" y="1358900"/>
                  </a:cubicBezTo>
                  <a:cubicBezTo>
                    <a:pt x="3529330" y="1347470"/>
                    <a:pt x="4927600" y="1264920"/>
                    <a:pt x="4965700" y="1343660"/>
                  </a:cubicBezTo>
                  <a:cubicBezTo>
                    <a:pt x="4973320" y="1360170"/>
                    <a:pt x="4927600" y="1409700"/>
                    <a:pt x="4914900" y="1404620"/>
                  </a:cubicBezTo>
                  <a:cubicBezTo>
                    <a:pt x="4881880" y="1395730"/>
                    <a:pt x="4880610" y="1102360"/>
                    <a:pt x="4870450" y="962660"/>
                  </a:cubicBezTo>
                  <a:cubicBezTo>
                    <a:pt x="4861560" y="838200"/>
                    <a:pt x="4875530" y="726440"/>
                    <a:pt x="4855210" y="608330"/>
                  </a:cubicBezTo>
                  <a:cubicBezTo>
                    <a:pt x="4833620" y="485140"/>
                    <a:pt x="4794250" y="288290"/>
                    <a:pt x="4743450" y="241300"/>
                  </a:cubicBezTo>
                  <a:cubicBezTo>
                    <a:pt x="4719320" y="219710"/>
                    <a:pt x="4705350" y="228600"/>
                    <a:pt x="4664710" y="223520"/>
                  </a:cubicBezTo>
                  <a:cubicBezTo>
                    <a:pt x="4526280" y="207010"/>
                    <a:pt x="4015740" y="201930"/>
                    <a:pt x="3740150" y="208280"/>
                  </a:cubicBezTo>
                  <a:cubicBezTo>
                    <a:pt x="3517900" y="213360"/>
                    <a:pt x="3347720" y="227330"/>
                    <a:pt x="3135630" y="247650"/>
                  </a:cubicBezTo>
                  <a:cubicBezTo>
                    <a:pt x="2899410" y="270510"/>
                    <a:pt x="2573020" y="326390"/>
                    <a:pt x="2385060" y="341630"/>
                  </a:cubicBezTo>
                  <a:cubicBezTo>
                    <a:pt x="2272030" y="350520"/>
                    <a:pt x="2233930" y="358140"/>
                    <a:pt x="2114550" y="351790"/>
                  </a:cubicBezTo>
                  <a:cubicBezTo>
                    <a:pt x="1880870" y="340360"/>
                    <a:pt x="1413510" y="238760"/>
                    <a:pt x="1082040" y="213360"/>
                  </a:cubicBezTo>
                  <a:cubicBezTo>
                    <a:pt x="778510" y="190500"/>
                    <a:pt x="308610" y="233680"/>
                    <a:pt x="201930" y="196850"/>
                  </a:cubicBezTo>
                  <a:cubicBezTo>
                    <a:pt x="175260" y="187960"/>
                    <a:pt x="166370" y="179070"/>
                    <a:pt x="157480" y="162560"/>
                  </a:cubicBezTo>
                  <a:cubicBezTo>
                    <a:pt x="146050" y="143510"/>
                    <a:pt x="142240" y="102870"/>
                    <a:pt x="148590" y="81280"/>
                  </a:cubicBezTo>
                  <a:cubicBezTo>
                    <a:pt x="153670" y="62230"/>
                    <a:pt x="170180" y="46990"/>
                    <a:pt x="185420" y="38100"/>
                  </a:cubicBezTo>
                  <a:cubicBezTo>
                    <a:pt x="200660" y="27940"/>
                    <a:pt x="220980" y="21590"/>
                    <a:pt x="240030" y="25400"/>
                  </a:cubicBezTo>
                  <a:cubicBezTo>
                    <a:pt x="262890" y="30480"/>
                    <a:pt x="295910" y="53340"/>
                    <a:pt x="308610" y="72390"/>
                  </a:cubicBezTo>
                  <a:cubicBezTo>
                    <a:pt x="318770" y="87630"/>
                    <a:pt x="320040" y="110490"/>
                    <a:pt x="317500" y="128270"/>
                  </a:cubicBezTo>
                  <a:cubicBezTo>
                    <a:pt x="314960" y="144780"/>
                    <a:pt x="306070" y="165100"/>
                    <a:pt x="290830" y="177800"/>
                  </a:cubicBezTo>
                  <a:cubicBezTo>
                    <a:pt x="273050" y="191770"/>
                    <a:pt x="233680" y="203200"/>
                    <a:pt x="210820" y="199390"/>
                  </a:cubicBezTo>
                  <a:cubicBezTo>
                    <a:pt x="193040" y="196850"/>
                    <a:pt x="175260" y="184150"/>
                    <a:pt x="162560" y="170180"/>
                  </a:cubicBezTo>
                  <a:cubicBezTo>
                    <a:pt x="151130" y="157480"/>
                    <a:pt x="143510" y="135890"/>
                    <a:pt x="142240" y="118110"/>
                  </a:cubicBezTo>
                  <a:cubicBezTo>
                    <a:pt x="140970" y="100330"/>
                    <a:pt x="146050" y="78740"/>
                    <a:pt x="157480" y="63500"/>
                  </a:cubicBezTo>
                  <a:cubicBezTo>
                    <a:pt x="171450" y="45720"/>
                    <a:pt x="193040" y="34290"/>
                    <a:pt x="229870" y="25400"/>
                  </a:cubicBezTo>
                  <a:cubicBezTo>
                    <a:pt x="334010" y="0"/>
                    <a:pt x="679450" y="22860"/>
                    <a:pt x="845820" y="29210"/>
                  </a:cubicBezTo>
                  <a:cubicBezTo>
                    <a:pt x="960120" y="33020"/>
                    <a:pt x="1009650" y="35560"/>
                    <a:pt x="1134110" y="48260"/>
                  </a:cubicBezTo>
                  <a:cubicBezTo>
                    <a:pt x="1363980" y="73660"/>
                    <a:pt x="1892300" y="177800"/>
                    <a:pt x="2114550" y="198120"/>
                  </a:cubicBezTo>
                  <a:cubicBezTo>
                    <a:pt x="2228850" y="208280"/>
                    <a:pt x="2296160" y="205740"/>
                    <a:pt x="2376170" y="204470"/>
                  </a:cubicBezTo>
                  <a:cubicBezTo>
                    <a:pt x="2444750" y="204470"/>
                    <a:pt x="2486660" y="203200"/>
                    <a:pt x="2567940" y="196850"/>
                  </a:cubicBezTo>
                  <a:cubicBezTo>
                    <a:pt x="2705100" y="185420"/>
                    <a:pt x="2924810" y="148590"/>
                    <a:pt x="3126740" y="128270"/>
                  </a:cubicBezTo>
                  <a:cubicBezTo>
                    <a:pt x="3361690" y="104140"/>
                    <a:pt x="3636010" y="80010"/>
                    <a:pt x="3892550" y="66040"/>
                  </a:cubicBezTo>
                  <a:cubicBezTo>
                    <a:pt x="4149090" y="52070"/>
                    <a:pt x="4495800" y="43180"/>
                    <a:pt x="4664710" y="46990"/>
                  </a:cubicBezTo>
                  <a:cubicBezTo>
                    <a:pt x="4747260" y="48260"/>
                    <a:pt x="4808220" y="35560"/>
                    <a:pt x="4847590" y="59690"/>
                  </a:cubicBezTo>
                  <a:cubicBezTo>
                    <a:pt x="4878070" y="77470"/>
                    <a:pt x="4894580" y="118110"/>
                    <a:pt x="4902200" y="148590"/>
                  </a:cubicBezTo>
                  <a:cubicBezTo>
                    <a:pt x="4908550" y="175260"/>
                    <a:pt x="4892040" y="204470"/>
                    <a:pt x="4898390" y="228600"/>
                  </a:cubicBezTo>
                  <a:cubicBezTo>
                    <a:pt x="4903470" y="252730"/>
                    <a:pt x="4926330" y="266700"/>
                    <a:pt x="4936490" y="295910"/>
                  </a:cubicBezTo>
                  <a:cubicBezTo>
                    <a:pt x="4953000" y="337820"/>
                    <a:pt x="4954270" y="421640"/>
                    <a:pt x="4972050" y="463550"/>
                  </a:cubicBezTo>
                  <a:cubicBezTo>
                    <a:pt x="4983480" y="491490"/>
                    <a:pt x="5005070" y="499110"/>
                    <a:pt x="5015230" y="527050"/>
                  </a:cubicBezTo>
                  <a:cubicBezTo>
                    <a:pt x="5031740" y="574040"/>
                    <a:pt x="5033010" y="652780"/>
                    <a:pt x="5036820" y="721360"/>
                  </a:cubicBezTo>
                  <a:cubicBezTo>
                    <a:pt x="5041900" y="800100"/>
                    <a:pt x="5034280" y="881380"/>
                    <a:pt x="5038090" y="976630"/>
                  </a:cubicBezTo>
                  <a:cubicBezTo>
                    <a:pt x="5044440" y="1098550"/>
                    <a:pt x="5085080" y="1309370"/>
                    <a:pt x="5078730" y="1393190"/>
                  </a:cubicBezTo>
                  <a:cubicBezTo>
                    <a:pt x="5076190" y="1428750"/>
                    <a:pt x="5076190" y="1450340"/>
                    <a:pt x="5059680" y="1469390"/>
                  </a:cubicBezTo>
                  <a:cubicBezTo>
                    <a:pt x="5041900" y="1489710"/>
                    <a:pt x="5017770" y="1496060"/>
                    <a:pt x="4965700" y="1504950"/>
                  </a:cubicBezTo>
                  <a:cubicBezTo>
                    <a:pt x="4739640" y="1546860"/>
                    <a:pt x="3648710" y="1464310"/>
                    <a:pt x="3130550" y="1499870"/>
                  </a:cubicBezTo>
                  <a:cubicBezTo>
                    <a:pt x="2747010" y="1526540"/>
                    <a:pt x="2371090" y="1615440"/>
                    <a:pt x="2132330" y="1640840"/>
                  </a:cubicBezTo>
                  <a:cubicBezTo>
                    <a:pt x="1998980" y="1656080"/>
                    <a:pt x="1950720" y="1659890"/>
                    <a:pt x="1819910" y="1664970"/>
                  </a:cubicBezTo>
                  <a:cubicBezTo>
                    <a:pt x="1597660" y="1675130"/>
                    <a:pt x="1159510" y="1680210"/>
                    <a:pt x="918210" y="1670050"/>
                  </a:cubicBezTo>
                  <a:cubicBezTo>
                    <a:pt x="756920" y="1663700"/>
                    <a:pt x="609600" y="1648460"/>
                    <a:pt x="515620" y="1634490"/>
                  </a:cubicBezTo>
                  <a:cubicBezTo>
                    <a:pt x="462280" y="1626870"/>
                    <a:pt x="438150" y="1619250"/>
                    <a:pt x="393700" y="1609090"/>
                  </a:cubicBezTo>
                  <a:cubicBezTo>
                    <a:pt x="339090" y="1595120"/>
                    <a:pt x="260350" y="1576070"/>
                    <a:pt x="212090" y="1555750"/>
                  </a:cubicBezTo>
                  <a:cubicBezTo>
                    <a:pt x="179070" y="1541780"/>
                    <a:pt x="153670" y="1531620"/>
                    <a:pt x="129540" y="1508760"/>
                  </a:cubicBezTo>
                  <a:cubicBezTo>
                    <a:pt x="104140" y="1484630"/>
                    <a:pt x="85090" y="1450340"/>
                    <a:pt x="69850" y="1409700"/>
                  </a:cubicBezTo>
                  <a:cubicBezTo>
                    <a:pt x="50800" y="1360170"/>
                    <a:pt x="44450" y="1314450"/>
                    <a:pt x="36830" y="1229360"/>
                  </a:cubicBezTo>
                  <a:cubicBezTo>
                    <a:pt x="19050" y="1031240"/>
                    <a:pt x="0" y="347980"/>
                    <a:pt x="36830" y="232410"/>
                  </a:cubicBezTo>
                  <a:cubicBezTo>
                    <a:pt x="44450" y="205740"/>
                    <a:pt x="53340" y="196850"/>
                    <a:pt x="67310" y="186690"/>
                  </a:cubicBezTo>
                  <a:cubicBezTo>
                    <a:pt x="82550" y="176530"/>
                    <a:pt x="104140" y="171450"/>
                    <a:pt x="121920" y="173990"/>
                  </a:cubicBezTo>
                  <a:cubicBezTo>
                    <a:pt x="139700" y="175260"/>
                    <a:pt x="160020" y="186690"/>
                    <a:pt x="171450" y="199390"/>
                  </a:cubicBezTo>
                  <a:cubicBezTo>
                    <a:pt x="182880" y="212090"/>
                    <a:pt x="190500" y="251460"/>
                    <a:pt x="190500" y="251460"/>
                  </a:cubicBezTo>
                </a:path>
              </a:pathLst>
            </a:custGeom>
            <a:solidFill>
              <a:srgbClr val="E7191F"/>
            </a:solidFill>
            <a:ln cap="sq">
              <a:noFill/>
              <a:prstDash val="solid"/>
              <a:miter/>
            </a:ln>
          </p:spPr>
          <p:txBody>
            <a:bodyPr/>
            <a:lstStyle/>
            <a:p>
              <a:endParaRPr lang="en-US"/>
            </a:p>
          </p:txBody>
        </p:sp>
      </p:grpSp>
      <p:grpSp>
        <p:nvGrpSpPr>
          <p:cNvPr id="8" name="Group 8"/>
          <p:cNvGrpSpPr/>
          <p:nvPr/>
        </p:nvGrpSpPr>
        <p:grpSpPr>
          <a:xfrm>
            <a:off x="10612188" y="6480577"/>
            <a:ext cx="7675812" cy="1310640"/>
            <a:chOff x="0" y="0"/>
            <a:chExt cx="10234416" cy="1747520"/>
          </a:xfrm>
        </p:grpSpPr>
        <p:sp>
          <p:nvSpPr>
            <p:cNvPr id="9" name="Freeform 9"/>
            <p:cNvSpPr/>
            <p:nvPr/>
          </p:nvSpPr>
          <p:spPr>
            <a:xfrm>
              <a:off x="27790" y="25400"/>
              <a:ext cx="10115676" cy="1680210"/>
            </a:xfrm>
            <a:custGeom>
              <a:avLst/>
              <a:gdLst/>
              <a:ahLst/>
              <a:cxnLst/>
              <a:rect l="l" t="t" r="r" b="b"/>
              <a:pathLst>
                <a:path w="10115676" h="1680210">
                  <a:moveTo>
                    <a:pt x="378959" y="251460"/>
                  </a:moveTo>
                  <a:cubicBezTo>
                    <a:pt x="439593" y="1310640"/>
                    <a:pt x="399170" y="1357630"/>
                    <a:pt x="487594" y="1400810"/>
                  </a:cubicBezTo>
                  <a:cubicBezTo>
                    <a:pt x="651810" y="1482090"/>
                    <a:pt x="1215195" y="1487170"/>
                    <a:pt x="1659840" y="1510030"/>
                  </a:cubicBezTo>
                  <a:cubicBezTo>
                    <a:pt x="2225752" y="1539240"/>
                    <a:pt x="3155465" y="1536700"/>
                    <a:pt x="3620321" y="1529080"/>
                  </a:cubicBezTo>
                  <a:cubicBezTo>
                    <a:pt x="3875486" y="1524000"/>
                    <a:pt x="3963910" y="1518920"/>
                    <a:pt x="4214023" y="1503680"/>
                  </a:cubicBezTo>
                  <a:cubicBezTo>
                    <a:pt x="4640984" y="1478280"/>
                    <a:pt x="5555537" y="1394460"/>
                    <a:pt x="5947128" y="1374140"/>
                  </a:cubicBezTo>
                  <a:cubicBezTo>
                    <a:pt x="6149240" y="1362710"/>
                    <a:pt x="6182083" y="1362710"/>
                    <a:pt x="6404405" y="1358900"/>
                  </a:cubicBezTo>
                  <a:cubicBezTo>
                    <a:pt x="7020845" y="1347470"/>
                    <a:pt x="9802403" y="1264920"/>
                    <a:pt x="9878195" y="1343660"/>
                  </a:cubicBezTo>
                  <a:cubicBezTo>
                    <a:pt x="9893353" y="1360170"/>
                    <a:pt x="9802403" y="1409700"/>
                    <a:pt x="9777139" y="1404620"/>
                  </a:cubicBezTo>
                  <a:cubicBezTo>
                    <a:pt x="9711453" y="1395730"/>
                    <a:pt x="9708927" y="1102360"/>
                    <a:pt x="9688715" y="962660"/>
                  </a:cubicBezTo>
                  <a:cubicBezTo>
                    <a:pt x="9671030" y="838200"/>
                    <a:pt x="9698821" y="726440"/>
                    <a:pt x="9658399" y="608330"/>
                  </a:cubicBezTo>
                  <a:cubicBezTo>
                    <a:pt x="9615450" y="485140"/>
                    <a:pt x="9537132" y="288290"/>
                    <a:pt x="9436077" y="241300"/>
                  </a:cubicBezTo>
                  <a:cubicBezTo>
                    <a:pt x="9388075" y="219710"/>
                    <a:pt x="9360284" y="228600"/>
                    <a:pt x="9279440" y="223520"/>
                  </a:cubicBezTo>
                  <a:cubicBezTo>
                    <a:pt x="9004063" y="207010"/>
                    <a:pt x="7988453" y="201930"/>
                    <a:pt x="7440226" y="208280"/>
                  </a:cubicBezTo>
                  <a:cubicBezTo>
                    <a:pt x="6998108" y="213360"/>
                    <a:pt x="6659571" y="227330"/>
                    <a:pt x="6237663" y="247650"/>
                  </a:cubicBezTo>
                  <a:cubicBezTo>
                    <a:pt x="5767754" y="270510"/>
                    <a:pt x="5118471" y="326390"/>
                    <a:pt x="4744565" y="341630"/>
                  </a:cubicBezTo>
                  <a:cubicBezTo>
                    <a:pt x="4519717" y="350520"/>
                    <a:pt x="4443925" y="358140"/>
                    <a:pt x="4206444" y="351790"/>
                  </a:cubicBezTo>
                  <a:cubicBezTo>
                    <a:pt x="3741588" y="340360"/>
                    <a:pt x="2811875" y="238760"/>
                    <a:pt x="2152487" y="213360"/>
                  </a:cubicBezTo>
                  <a:cubicBezTo>
                    <a:pt x="1548679" y="190500"/>
                    <a:pt x="613914" y="233680"/>
                    <a:pt x="401697" y="196850"/>
                  </a:cubicBezTo>
                  <a:cubicBezTo>
                    <a:pt x="348642" y="187960"/>
                    <a:pt x="330958" y="179070"/>
                    <a:pt x="313273" y="162560"/>
                  </a:cubicBezTo>
                  <a:cubicBezTo>
                    <a:pt x="290535" y="143510"/>
                    <a:pt x="282956" y="102870"/>
                    <a:pt x="295588" y="81280"/>
                  </a:cubicBezTo>
                  <a:cubicBezTo>
                    <a:pt x="305694" y="62230"/>
                    <a:pt x="338537" y="46990"/>
                    <a:pt x="368853" y="38100"/>
                  </a:cubicBezTo>
                  <a:cubicBezTo>
                    <a:pt x="399170" y="27940"/>
                    <a:pt x="439592" y="21590"/>
                    <a:pt x="477488" y="25400"/>
                  </a:cubicBezTo>
                  <a:cubicBezTo>
                    <a:pt x="522963" y="30480"/>
                    <a:pt x="588650" y="53340"/>
                    <a:pt x="613914" y="72390"/>
                  </a:cubicBezTo>
                  <a:cubicBezTo>
                    <a:pt x="634125" y="87630"/>
                    <a:pt x="636651" y="110490"/>
                    <a:pt x="631598" y="128270"/>
                  </a:cubicBezTo>
                  <a:cubicBezTo>
                    <a:pt x="626545" y="144780"/>
                    <a:pt x="608861" y="165100"/>
                    <a:pt x="578544" y="177800"/>
                  </a:cubicBezTo>
                  <a:cubicBezTo>
                    <a:pt x="543175" y="191770"/>
                    <a:pt x="464856" y="203200"/>
                    <a:pt x="419381" y="199390"/>
                  </a:cubicBezTo>
                  <a:cubicBezTo>
                    <a:pt x="384012" y="196850"/>
                    <a:pt x="348642" y="184150"/>
                    <a:pt x="323378" y="170180"/>
                  </a:cubicBezTo>
                  <a:cubicBezTo>
                    <a:pt x="300641" y="157480"/>
                    <a:pt x="285483" y="135890"/>
                    <a:pt x="282956" y="118110"/>
                  </a:cubicBezTo>
                  <a:cubicBezTo>
                    <a:pt x="280430" y="100330"/>
                    <a:pt x="290535" y="78740"/>
                    <a:pt x="313273" y="63500"/>
                  </a:cubicBezTo>
                  <a:cubicBezTo>
                    <a:pt x="341063" y="45720"/>
                    <a:pt x="384012" y="34290"/>
                    <a:pt x="457277" y="25400"/>
                  </a:cubicBezTo>
                  <a:cubicBezTo>
                    <a:pt x="664441" y="0"/>
                    <a:pt x="1351620" y="22860"/>
                    <a:pt x="1682578" y="29210"/>
                  </a:cubicBezTo>
                  <a:cubicBezTo>
                    <a:pt x="1909953" y="33020"/>
                    <a:pt x="2008482" y="35560"/>
                    <a:pt x="2256069" y="48260"/>
                  </a:cubicBezTo>
                  <a:cubicBezTo>
                    <a:pt x="2713346" y="73660"/>
                    <a:pt x="3764325" y="177800"/>
                    <a:pt x="4206443" y="198120"/>
                  </a:cubicBezTo>
                  <a:cubicBezTo>
                    <a:pt x="4433819" y="208280"/>
                    <a:pt x="4567718" y="205740"/>
                    <a:pt x="4726881" y="204470"/>
                  </a:cubicBezTo>
                  <a:cubicBezTo>
                    <a:pt x="4863306" y="204470"/>
                    <a:pt x="4946677" y="203200"/>
                    <a:pt x="5108365" y="196850"/>
                  </a:cubicBezTo>
                  <a:cubicBezTo>
                    <a:pt x="5381216" y="185420"/>
                    <a:pt x="5818282" y="148590"/>
                    <a:pt x="6219978" y="128270"/>
                  </a:cubicBezTo>
                  <a:cubicBezTo>
                    <a:pt x="6687361" y="104140"/>
                    <a:pt x="7233062" y="80010"/>
                    <a:pt x="7743393" y="66040"/>
                  </a:cubicBezTo>
                  <a:cubicBezTo>
                    <a:pt x="8253724" y="52070"/>
                    <a:pt x="8943430" y="43180"/>
                    <a:pt x="9279440" y="46990"/>
                  </a:cubicBezTo>
                  <a:cubicBezTo>
                    <a:pt x="9443655" y="48260"/>
                    <a:pt x="9564922" y="35560"/>
                    <a:pt x="9643240" y="59690"/>
                  </a:cubicBezTo>
                  <a:cubicBezTo>
                    <a:pt x="9703873" y="77470"/>
                    <a:pt x="9736717" y="118110"/>
                    <a:pt x="9751875" y="148590"/>
                  </a:cubicBezTo>
                  <a:cubicBezTo>
                    <a:pt x="9764508" y="175260"/>
                    <a:pt x="9731664" y="204470"/>
                    <a:pt x="9744296" y="228600"/>
                  </a:cubicBezTo>
                  <a:cubicBezTo>
                    <a:pt x="9754401" y="252730"/>
                    <a:pt x="9799877" y="266700"/>
                    <a:pt x="9820087" y="295910"/>
                  </a:cubicBezTo>
                  <a:cubicBezTo>
                    <a:pt x="9852931" y="337820"/>
                    <a:pt x="9855457" y="421640"/>
                    <a:pt x="9890827" y="463550"/>
                  </a:cubicBezTo>
                  <a:cubicBezTo>
                    <a:pt x="9913564" y="491490"/>
                    <a:pt x="9956513" y="499110"/>
                    <a:pt x="9976724" y="527050"/>
                  </a:cubicBezTo>
                  <a:cubicBezTo>
                    <a:pt x="10009567" y="574040"/>
                    <a:pt x="10012093" y="652780"/>
                    <a:pt x="10019673" y="721360"/>
                  </a:cubicBezTo>
                  <a:cubicBezTo>
                    <a:pt x="10029778" y="800100"/>
                    <a:pt x="10014620" y="881380"/>
                    <a:pt x="10022199" y="976630"/>
                  </a:cubicBezTo>
                  <a:cubicBezTo>
                    <a:pt x="10034831" y="1098550"/>
                    <a:pt x="10115676" y="1309370"/>
                    <a:pt x="10103044" y="1393190"/>
                  </a:cubicBezTo>
                  <a:cubicBezTo>
                    <a:pt x="10097990" y="1428750"/>
                    <a:pt x="10097990" y="1450340"/>
                    <a:pt x="10065148" y="1469390"/>
                  </a:cubicBezTo>
                  <a:cubicBezTo>
                    <a:pt x="10029778" y="1489710"/>
                    <a:pt x="9981777" y="1496060"/>
                    <a:pt x="9878195" y="1504950"/>
                  </a:cubicBezTo>
                  <a:cubicBezTo>
                    <a:pt x="9428496" y="1546860"/>
                    <a:pt x="7258326" y="1464310"/>
                    <a:pt x="6227558" y="1499870"/>
                  </a:cubicBezTo>
                  <a:cubicBezTo>
                    <a:pt x="5464587" y="1526540"/>
                    <a:pt x="4716775" y="1615440"/>
                    <a:pt x="4241813" y="1640840"/>
                  </a:cubicBezTo>
                  <a:cubicBezTo>
                    <a:pt x="3976542" y="1656080"/>
                    <a:pt x="3880539" y="1659890"/>
                    <a:pt x="3620321" y="1664970"/>
                  </a:cubicBezTo>
                  <a:cubicBezTo>
                    <a:pt x="3178202" y="1675130"/>
                    <a:pt x="2306597" y="1680210"/>
                    <a:pt x="1826582" y="1670050"/>
                  </a:cubicBezTo>
                  <a:cubicBezTo>
                    <a:pt x="1505730" y="1663700"/>
                    <a:pt x="1212669" y="1648460"/>
                    <a:pt x="1025715" y="1634490"/>
                  </a:cubicBezTo>
                  <a:cubicBezTo>
                    <a:pt x="919607" y="1626870"/>
                    <a:pt x="871605" y="1619250"/>
                    <a:pt x="783182" y="1609090"/>
                  </a:cubicBezTo>
                  <a:cubicBezTo>
                    <a:pt x="674547" y="1595120"/>
                    <a:pt x="517911" y="1576070"/>
                    <a:pt x="421908" y="1555750"/>
                  </a:cubicBezTo>
                  <a:cubicBezTo>
                    <a:pt x="356221" y="1541780"/>
                    <a:pt x="305694" y="1531620"/>
                    <a:pt x="257692" y="1508760"/>
                  </a:cubicBezTo>
                  <a:cubicBezTo>
                    <a:pt x="207164" y="1484630"/>
                    <a:pt x="169268" y="1450340"/>
                    <a:pt x="138952" y="1409700"/>
                  </a:cubicBezTo>
                  <a:cubicBezTo>
                    <a:pt x="101056" y="1360170"/>
                    <a:pt x="88424" y="1314450"/>
                    <a:pt x="73265" y="1229360"/>
                  </a:cubicBezTo>
                  <a:cubicBezTo>
                    <a:pt x="37896" y="1031240"/>
                    <a:pt x="0" y="347980"/>
                    <a:pt x="73265" y="232410"/>
                  </a:cubicBezTo>
                  <a:cubicBezTo>
                    <a:pt x="88424" y="205740"/>
                    <a:pt x="106109" y="196850"/>
                    <a:pt x="133899" y="186690"/>
                  </a:cubicBezTo>
                  <a:cubicBezTo>
                    <a:pt x="164216" y="176530"/>
                    <a:pt x="207164" y="171450"/>
                    <a:pt x="242534" y="173990"/>
                  </a:cubicBezTo>
                  <a:cubicBezTo>
                    <a:pt x="277903" y="175260"/>
                    <a:pt x="318326" y="186690"/>
                    <a:pt x="341063" y="199390"/>
                  </a:cubicBezTo>
                  <a:cubicBezTo>
                    <a:pt x="363801" y="212090"/>
                    <a:pt x="378959" y="251460"/>
                    <a:pt x="378959" y="251460"/>
                  </a:cubicBezTo>
                </a:path>
              </a:pathLst>
            </a:custGeom>
            <a:solidFill>
              <a:srgbClr val="004AAD"/>
            </a:solidFill>
            <a:ln cap="sq">
              <a:noFill/>
              <a:prstDash val="solid"/>
              <a:miter/>
            </a:ln>
          </p:spPr>
          <p:txBody>
            <a:bodyPr/>
            <a:lstStyle/>
            <a:p>
              <a:endParaRPr lang="en-US"/>
            </a:p>
          </p:txBody>
        </p:sp>
      </p:grpSp>
      <p:grpSp>
        <p:nvGrpSpPr>
          <p:cNvPr id="10" name="Group 10"/>
          <p:cNvGrpSpPr/>
          <p:nvPr/>
        </p:nvGrpSpPr>
        <p:grpSpPr>
          <a:xfrm>
            <a:off x="9840278" y="5437822"/>
            <a:ext cx="115252" cy="119062"/>
            <a:chOff x="0" y="0"/>
            <a:chExt cx="153670" cy="158750"/>
          </a:xfrm>
        </p:grpSpPr>
        <p:sp>
          <p:nvSpPr>
            <p:cNvPr id="11" name="Freeform 11"/>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12" name="AutoShape 12"/>
          <p:cNvSpPr/>
          <p:nvPr/>
        </p:nvSpPr>
        <p:spPr>
          <a:xfrm flipV="1">
            <a:off x="8149486" y="5237797"/>
            <a:ext cx="6127557" cy="655320"/>
          </a:xfrm>
          <a:prstGeom prst="line">
            <a:avLst/>
          </a:prstGeom>
          <a:ln w="38100" cap="flat">
            <a:solidFill>
              <a:srgbClr val="E7191F"/>
            </a:solidFill>
            <a:prstDash val="solid"/>
            <a:headEnd type="none" w="sm" len="sm"/>
            <a:tailEnd type="none" w="sm" len="sm"/>
          </a:ln>
        </p:spPr>
        <p:txBody>
          <a:bodyPr/>
          <a:lstStyle/>
          <a:p>
            <a:endParaRPr lang="en-US"/>
          </a:p>
        </p:txBody>
      </p:sp>
      <p:sp>
        <p:nvSpPr>
          <p:cNvPr id="13" name="AutoShape 13"/>
          <p:cNvSpPr/>
          <p:nvPr/>
        </p:nvSpPr>
        <p:spPr>
          <a:xfrm flipV="1">
            <a:off x="7847058" y="5295900"/>
            <a:ext cx="6333326" cy="1184677"/>
          </a:xfrm>
          <a:prstGeom prst="line">
            <a:avLst/>
          </a:prstGeom>
          <a:ln w="38100" cap="flat">
            <a:solidFill>
              <a:srgbClr val="E7191F"/>
            </a:solidFill>
            <a:prstDash val="solid"/>
            <a:headEnd type="none" w="sm" len="sm"/>
            <a:tailEnd type="none" w="sm" len="sm"/>
          </a:ln>
        </p:spPr>
        <p:txBody>
          <a:bodyPr/>
          <a:lstStyle/>
          <a:p>
            <a:endParaRPr lang="en-US"/>
          </a:p>
        </p:txBody>
      </p:sp>
      <p:sp>
        <p:nvSpPr>
          <p:cNvPr id="14" name="AutoShape 14"/>
          <p:cNvSpPr/>
          <p:nvPr/>
        </p:nvSpPr>
        <p:spPr>
          <a:xfrm flipV="1">
            <a:off x="5829044" y="5295900"/>
            <a:ext cx="8351340" cy="1893108"/>
          </a:xfrm>
          <a:prstGeom prst="line">
            <a:avLst/>
          </a:prstGeom>
          <a:ln w="38100" cap="flat">
            <a:solidFill>
              <a:srgbClr val="E7191F"/>
            </a:solidFill>
            <a:prstDash val="solid"/>
            <a:headEnd type="none" w="sm" len="sm"/>
            <a:tailEnd type="none" w="sm" len="sm"/>
          </a:ln>
        </p:spPr>
        <p:txBody>
          <a:bodyPr/>
          <a:lstStyle/>
          <a:p>
            <a:endParaRPr lang="en-US"/>
          </a:p>
        </p:txBody>
      </p:sp>
      <p:sp>
        <p:nvSpPr>
          <p:cNvPr id="15" name="AutoShape 15"/>
          <p:cNvSpPr/>
          <p:nvPr/>
        </p:nvSpPr>
        <p:spPr>
          <a:xfrm>
            <a:off x="8149486" y="5893118"/>
            <a:ext cx="2892317" cy="1143490"/>
          </a:xfrm>
          <a:prstGeom prst="line">
            <a:avLst/>
          </a:prstGeom>
          <a:ln w="38100" cap="flat">
            <a:solidFill>
              <a:srgbClr val="004AAD"/>
            </a:solidFill>
            <a:prstDash val="solid"/>
            <a:headEnd type="none" w="sm" len="sm"/>
            <a:tailEnd type="none" w="sm" len="sm"/>
          </a:ln>
        </p:spPr>
        <p:txBody>
          <a:bodyPr/>
          <a:lstStyle/>
          <a:p>
            <a:endParaRPr lang="en-US"/>
          </a:p>
        </p:txBody>
      </p:sp>
      <p:sp>
        <p:nvSpPr>
          <p:cNvPr id="16" name="AutoShape 16"/>
          <p:cNvSpPr/>
          <p:nvPr/>
        </p:nvSpPr>
        <p:spPr>
          <a:xfrm>
            <a:off x="8149486" y="6640685"/>
            <a:ext cx="3044717" cy="548323"/>
          </a:xfrm>
          <a:prstGeom prst="line">
            <a:avLst/>
          </a:prstGeom>
          <a:ln w="38100" cap="flat">
            <a:solidFill>
              <a:srgbClr val="004AAD"/>
            </a:solidFill>
            <a:prstDash val="solid"/>
            <a:headEnd type="none" w="sm" len="sm"/>
            <a:tailEnd type="none" w="sm" len="sm"/>
          </a:ln>
        </p:spPr>
        <p:txBody>
          <a:bodyPr/>
          <a:lstStyle/>
          <a:p>
            <a:endParaRPr lang="en-US"/>
          </a:p>
        </p:txBody>
      </p:sp>
      <p:sp>
        <p:nvSpPr>
          <p:cNvPr id="17" name="AutoShape 17"/>
          <p:cNvSpPr/>
          <p:nvPr/>
        </p:nvSpPr>
        <p:spPr>
          <a:xfrm>
            <a:off x="5829044" y="7189008"/>
            <a:ext cx="5365158" cy="0"/>
          </a:xfrm>
          <a:prstGeom prst="line">
            <a:avLst/>
          </a:prstGeom>
          <a:ln w="38100" cap="flat">
            <a:solidFill>
              <a:srgbClr val="004AAD"/>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262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382879498"/>
              </p:ext>
            </p:extLst>
          </p:nvPr>
        </p:nvGraphicFramePr>
        <p:xfrm>
          <a:off x="124529" y="2508108"/>
          <a:ext cx="17365106" cy="7665213"/>
        </p:xfrm>
        <a:graphic>
          <a:graphicData uri="http://schemas.openxmlformats.org/drawingml/2006/table">
            <a:tbl>
              <a:tblPr/>
              <a:tblGrid>
                <a:gridCol w="3038663">
                  <a:extLst>
                    <a:ext uri="{9D8B030D-6E8A-4147-A177-3AD203B41FA5}">
                      <a16:colId xmlns:a16="http://schemas.microsoft.com/office/drawing/2014/main" val="20000"/>
                    </a:ext>
                  </a:extLst>
                </a:gridCol>
                <a:gridCol w="2125212">
                  <a:extLst>
                    <a:ext uri="{9D8B030D-6E8A-4147-A177-3AD203B41FA5}">
                      <a16:colId xmlns:a16="http://schemas.microsoft.com/office/drawing/2014/main" val="20001"/>
                    </a:ext>
                  </a:extLst>
                </a:gridCol>
                <a:gridCol w="1973358">
                  <a:extLst>
                    <a:ext uri="{9D8B030D-6E8A-4147-A177-3AD203B41FA5}">
                      <a16:colId xmlns:a16="http://schemas.microsoft.com/office/drawing/2014/main" val="20002"/>
                    </a:ext>
                  </a:extLst>
                </a:gridCol>
                <a:gridCol w="2095812">
                  <a:extLst>
                    <a:ext uri="{9D8B030D-6E8A-4147-A177-3AD203B41FA5}">
                      <a16:colId xmlns:a16="http://schemas.microsoft.com/office/drawing/2014/main" val="20003"/>
                    </a:ext>
                  </a:extLst>
                </a:gridCol>
                <a:gridCol w="2758093">
                  <a:extLst>
                    <a:ext uri="{9D8B030D-6E8A-4147-A177-3AD203B41FA5}">
                      <a16:colId xmlns:a16="http://schemas.microsoft.com/office/drawing/2014/main" val="20004"/>
                    </a:ext>
                  </a:extLst>
                </a:gridCol>
                <a:gridCol w="1570511">
                  <a:extLst>
                    <a:ext uri="{9D8B030D-6E8A-4147-A177-3AD203B41FA5}">
                      <a16:colId xmlns:a16="http://schemas.microsoft.com/office/drawing/2014/main" val="20005"/>
                    </a:ext>
                  </a:extLst>
                </a:gridCol>
                <a:gridCol w="1768011">
                  <a:extLst>
                    <a:ext uri="{9D8B030D-6E8A-4147-A177-3AD203B41FA5}">
                      <a16:colId xmlns:a16="http://schemas.microsoft.com/office/drawing/2014/main" val="20006"/>
                    </a:ext>
                  </a:extLst>
                </a:gridCol>
                <a:gridCol w="2035446">
                  <a:extLst>
                    <a:ext uri="{9D8B030D-6E8A-4147-A177-3AD203B41FA5}">
                      <a16:colId xmlns:a16="http://schemas.microsoft.com/office/drawing/2014/main" val="20007"/>
                    </a:ext>
                  </a:extLst>
                </a:gridCol>
              </a:tblGrid>
              <a:tr h="276405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Duration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Total Energy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Spectral  Peak</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Counterpart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dirty="0">
                          <a:solidFill>
                            <a:srgbClr val="FFFFFF"/>
                          </a:solidFill>
                          <a:latin typeface="Public Sans"/>
                        </a:rPr>
                        <a:t>GW</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Host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80"/>
                        </a:lnSpc>
                        <a:defRPr/>
                      </a:pPr>
                      <a:r>
                        <a:rPr lang="en-US" sz="3200">
                          <a:solidFill>
                            <a:srgbClr val="FFFFFF"/>
                          </a:solidFill>
                          <a:latin typeface="Public Sans"/>
                        </a:rPr>
                        <a:t>Other</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450581">
                <a:tc>
                  <a:txBody>
                    <a:bodyPr/>
                    <a:lstStyle/>
                    <a:p>
                      <a:pPr algn="ctr">
                        <a:lnSpc>
                          <a:spcPts val="252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759"/>
                        </a:lnSpc>
                        <a:defRPr/>
                      </a:pPr>
                      <a:endParaRPr lang="en-US" sz="33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779"/>
                        </a:lnSpc>
                        <a:defRPr/>
                      </a:pPr>
                      <a:endParaRPr lang="en-US" sz="26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450581">
                <a:tc>
                  <a:txBody>
                    <a:bodyPr/>
                    <a:lstStyle/>
                    <a:p>
                      <a:pPr algn="ctr">
                        <a:lnSpc>
                          <a:spcPts val="2520"/>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619"/>
                        </a:lnSpc>
                        <a:defRPr/>
                      </a:pPr>
                      <a:endParaRPr lang="en-US" sz="32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199"/>
                        </a:lnSpc>
                        <a:defRPr/>
                      </a:pPr>
                      <a:endParaRPr lang="en-US" sz="29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799"/>
                        </a:lnSpc>
                        <a:defRPr/>
                      </a:pPr>
                      <a:endParaRPr lang="en-US" sz="24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919"/>
                        </a:lnSpc>
                        <a:defRPr/>
                      </a:pPr>
                      <a:endParaRPr lang="en-US" sz="27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35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219"/>
                        </a:lnSpc>
                        <a:defRPr/>
                      </a:pP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3079"/>
                        </a:lnSpc>
                        <a:defRPr/>
                      </a:pPr>
                      <a:endParaRPr lang="en-US" sz="2199" dirty="0">
                        <a:solidFill>
                          <a:srgbClr val="FFFFFF"/>
                        </a:solidFill>
                        <a:latin typeface="Public San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3"/>
          <p:cNvGrpSpPr/>
          <p:nvPr/>
        </p:nvGrpSpPr>
        <p:grpSpPr>
          <a:xfrm>
            <a:off x="239782" y="5924311"/>
            <a:ext cx="2825032" cy="885417"/>
            <a:chOff x="0" y="0"/>
            <a:chExt cx="4420938" cy="1385604"/>
          </a:xfrm>
        </p:grpSpPr>
        <p:sp>
          <p:nvSpPr>
            <p:cNvPr id="4" name="Freeform 4"/>
            <p:cNvSpPr/>
            <p:nvPr/>
          </p:nvSpPr>
          <p:spPr>
            <a:xfrm>
              <a:off x="12004" y="20140"/>
              <a:ext cx="4369646" cy="1332234"/>
            </a:xfrm>
            <a:custGeom>
              <a:avLst/>
              <a:gdLst/>
              <a:ahLst/>
              <a:cxnLst/>
              <a:rect l="l" t="t" r="r" b="b"/>
              <a:pathLst>
                <a:path w="4369646" h="1332234">
                  <a:moveTo>
                    <a:pt x="163699" y="199382"/>
                  </a:moveTo>
                  <a:cubicBezTo>
                    <a:pt x="189890" y="1039203"/>
                    <a:pt x="172429" y="1076461"/>
                    <a:pt x="210625" y="1110698"/>
                  </a:cubicBezTo>
                  <a:cubicBezTo>
                    <a:pt x="281561" y="1175145"/>
                    <a:pt x="524926" y="1179173"/>
                    <a:pt x="716998" y="1197299"/>
                  </a:cubicBezTo>
                  <a:cubicBezTo>
                    <a:pt x="961454" y="1220459"/>
                    <a:pt x="1363060" y="1218445"/>
                    <a:pt x="1563862" y="1212403"/>
                  </a:cubicBezTo>
                  <a:cubicBezTo>
                    <a:pt x="1674086" y="1208375"/>
                    <a:pt x="1712282" y="1204347"/>
                    <a:pt x="1820323" y="1192264"/>
                  </a:cubicBezTo>
                  <a:cubicBezTo>
                    <a:pt x="2004756" y="1172124"/>
                    <a:pt x="2399814" y="1105663"/>
                    <a:pt x="2568968" y="1089552"/>
                  </a:cubicBezTo>
                  <a:cubicBezTo>
                    <a:pt x="2656274" y="1080489"/>
                    <a:pt x="2670461" y="1080489"/>
                    <a:pt x="2766498" y="1077468"/>
                  </a:cubicBezTo>
                  <a:cubicBezTo>
                    <a:pt x="3032780" y="1068405"/>
                    <a:pt x="4234323" y="1002951"/>
                    <a:pt x="4267063" y="1065384"/>
                  </a:cubicBezTo>
                  <a:cubicBezTo>
                    <a:pt x="4273611" y="1078475"/>
                    <a:pt x="4234323" y="1117747"/>
                    <a:pt x="4223410" y="1113719"/>
                  </a:cubicBezTo>
                  <a:cubicBezTo>
                    <a:pt x="4195036" y="1106670"/>
                    <a:pt x="4193944" y="874058"/>
                    <a:pt x="4185214" y="763290"/>
                  </a:cubicBezTo>
                  <a:cubicBezTo>
                    <a:pt x="4177574" y="664606"/>
                    <a:pt x="4189579" y="575992"/>
                    <a:pt x="4172118" y="482343"/>
                  </a:cubicBezTo>
                  <a:cubicBezTo>
                    <a:pt x="4153566" y="384666"/>
                    <a:pt x="4119735" y="228584"/>
                    <a:pt x="4076082" y="191326"/>
                  </a:cubicBezTo>
                  <a:cubicBezTo>
                    <a:pt x="4055347" y="174207"/>
                    <a:pt x="4043342" y="181256"/>
                    <a:pt x="4008420" y="177228"/>
                  </a:cubicBezTo>
                  <a:cubicBezTo>
                    <a:pt x="3889466" y="164137"/>
                    <a:pt x="3450755" y="160109"/>
                    <a:pt x="3213939" y="165144"/>
                  </a:cubicBezTo>
                  <a:cubicBezTo>
                    <a:pt x="3022958" y="169172"/>
                    <a:pt x="2876721" y="180249"/>
                    <a:pt x="2694470" y="196361"/>
                  </a:cubicBezTo>
                  <a:cubicBezTo>
                    <a:pt x="2491485" y="214486"/>
                    <a:pt x="2211015" y="258793"/>
                    <a:pt x="2049500" y="270877"/>
                  </a:cubicBezTo>
                  <a:cubicBezTo>
                    <a:pt x="1952372" y="277926"/>
                    <a:pt x="1919633" y="283968"/>
                    <a:pt x="1817049" y="278933"/>
                  </a:cubicBezTo>
                  <a:cubicBezTo>
                    <a:pt x="1616246" y="269870"/>
                    <a:pt x="1214640" y="189312"/>
                    <a:pt x="929805" y="169172"/>
                  </a:cubicBezTo>
                  <a:cubicBezTo>
                    <a:pt x="668980" y="151047"/>
                    <a:pt x="265191" y="185284"/>
                    <a:pt x="173520" y="156081"/>
                  </a:cubicBezTo>
                  <a:cubicBezTo>
                    <a:pt x="150603" y="149033"/>
                    <a:pt x="142963" y="141984"/>
                    <a:pt x="135324" y="128893"/>
                  </a:cubicBezTo>
                  <a:cubicBezTo>
                    <a:pt x="125502" y="113788"/>
                    <a:pt x="122228" y="81565"/>
                    <a:pt x="127685" y="64446"/>
                  </a:cubicBezTo>
                  <a:cubicBezTo>
                    <a:pt x="132050" y="49342"/>
                    <a:pt x="146237" y="37258"/>
                    <a:pt x="159333" y="30209"/>
                  </a:cubicBezTo>
                  <a:cubicBezTo>
                    <a:pt x="172429" y="22153"/>
                    <a:pt x="189890" y="17118"/>
                    <a:pt x="206260" y="20139"/>
                  </a:cubicBezTo>
                  <a:cubicBezTo>
                    <a:pt x="225904" y="24167"/>
                    <a:pt x="254278" y="42293"/>
                    <a:pt x="265191" y="57397"/>
                  </a:cubicBezTo>
                  <a:cubicBezTo>
                    <a:pt x="273922" y="69481"/>
                    <a:pt x="275013" y="87607"/>
                    <a:pt x="272831" y="101705"/>
                  </a:cubicBezTo>
                  <a:cubicBezTo>
                    <a:pt x="270648" y="114795"/>
                    <a:pt x="263009" y="130907"/>
                    <a:pt x="249913" y="140977"/>
                  </a:cubicBezTo>
                  <a:cubicBezTo>
                    <a:pt x="234634" y="152054"/>
                    <a:pt x="200803" y="161116"/>
                    <a:pt x="181160" y="158095"/>
                  </a:cubicBezTo>
                  <a:cubicBezTo>
                    <a:pt x="165881" y="156081"/>
                    <a:pt x="150603" y="146012"/>
                    <a:pt x="139689" y="134935"/>
                  </a:cubicBezTo>
                  <a:cubicBezTo>
                    <a:pt x="129868" y="124865"/>
                    <a:pt x="123320" y="107746"/>
                    <a:pt x="122228" y="93649"/>
                  </a:cubicBezTo>
                  <a:cubicBezTo>
                    <a:pt x="121137" y="79551"/>
                    <a:pt x="125502" y="62432"/>
                    <a:pt x="135324" y="50349"/>
                  </a:cubicBezTo>
                  <a:cubicBezTo>
                    <a:pt x="147329" y="36251"/>
                    <a:pt x="165881" y="27188"/>
                    <a:pt x="197529" y="20139"/>
                  </a:cubicBezTo>
                  <a:cubicBezTo>
                    <a:pt x="287018" y="0"/>
                    <a:pt x="583857" y="18125"/>
                    <a:pt x="726820" y="23160"/>
                  </a:cubicBezTo>
                  <a:cubicBezTo>
                    <a:pt x="825039" y="26181"/>
                    <a:pt x="867600" y="28195"/>
                    <a:pt x="974549" y="38265"/>
                  </a:cubicBezTo>
                  <a:cubicBezTo>
                    <a:pt x="1172078" y="58404"/>
                    <a:pt x="1626068" y="140977"/>
                    <a:pt x="1817049" y="157088"/>
                  </a:cubicBezTo>
                  <a:cubicBezTo>
                    <a:pt x="1915268" y="165144"/>
                    <a:pt x="1973108" y="163130"/>
                    <a:pt x="2041861" y="162123"/>
                  </a:cubicBezTo>
                  <a:cubicBezTo>
                    <a:pt x="2100792" y="162123"/>
                    <a:pt x="2136806" y="161116"/>
                    <a:pt x="2206650" y="156081"/>
                  </a:cubicBezTo>
                  <a:cubicBezTo>
                    <a:pt x="2324513" y="147019"/>
                    <a:pt x="2513311" y="117816"/>
                    <a:pt x="2686831" y="101705"/>
                  </a:cubicBezTo>
                  <a:cubicBezTo>
                    <a:pt x="2888725" y="82572"/>
                    <a:pt x="3124450" y="63439"/>
                    <a:pt x="3344897" y="52363"/>
                  </a:cubicBezTo>
                  <a:cubicBezTo>
                    <a:pt x="3565344" y="41286"/>
                    <a:pt x="3863274" y="34237"/>
                    <a:pt x="4008420" y="37258"/>
                  </a:cubicBezTo>
                  <a:cubicBezTo>
                    <a:pt x="4079356" y="38265"/>
                    <a:pt x="4131739" y="28195"/>
                    <a:pt x="4165570" y="47328"/>
                  </a:cubicBezTo>
                  <a:cubicBezTo>
                    <a:pt x="4191761" y="61425"/>
                    <a:pt x="4205949" y="93649"/>
                    <a:pt x="4212497" y="117816"/>
                  </a:cubicBezTo>
                  <a:cubicBezTo>
                    <a:pt x="4217953" y="138963"/>
                    <a:pt x="4203766" y="162123"/>
                    <a:pt x="4209223" y="181256"/>
                  </a:cubicBezTo>
                  <a:cubicBezTo>
                    <a:pt x="4213588" y="200389"/>
                    <a:pt x="4233232" y="211465"/>
                    <a:pt x="4241962" y="234626"/>
                  </a:cubicBezTo>
                  <a:cubicBezTo>
                    <a:pt x="4256150" y="267856"/>
                    <a:pt x="4257241" y="334317"/>
                    <a:pt x="4272519" y="367547"/>
                  </a:cubicBezTo>
                  <a:cubicBezTo>
                    <a:pt x="4282341" y="389701"/>
                    <a:pt x="4300894" y="395743"/>
                    <a:pt x="4309624" y="417896"/>
                  </a:cubicBezTo>
                  <a:cubicBezTo>
                    <a:pt x="4323811" y="455154"/>
                    <a:pt x="4324903" y="517587"/>
                    <a:pt x="4328176" y="571964"/>
                  </a:cubicBezTo>
                  <a:cubicBezTo>
                    <a:pt x="4332542" y="634397"/>
                    <a:pt x="4325994" y="698844"/>
                    <a:pt x="4329268" y="774367"/>
                  </a:cubicBezTo>
                  <a:cubicBezTo>
                    <a:pt x="4334724" y="871037"/>
                    <a:pt x="4369647" y="1038196"/>
                    <a:pt x="4364190" y="1104656"/>
                  </a:cubicBezTo>
                  <a:cubicBezTo>
                    <a:pt x="4362007" y="1132852"/>
                    <a:pt x="4362007" y="1149971"/>
                    <a:pt x="4347821" y="1165075"/>
                  </a:cubicBezTo>
                  <a:cubicBezTo>
                    <a:pt x="4332542" y="1181187"/>
                    <a:pt x="4311807" y="1186222"/>
                    <a:pt x="4267063" y="1193271"/>
                  </a:cubicBezTo>
                  <a:cubicBezTo>
                    <a:pt x="4072808" y="1226501"/>
                    <a:pt x="3135364" y="1161047"/>
                    <a:pt x="2690105" y="1189243"/>
                  </a:cubicBezTo>
                  <a:cubicBezTo>
                    <a:pt x="2360526" y="1210389"/>
                    <a:pt x="2037495" y="1280878"/>
                    <a:pt x="1832327" y="1301017"/>
                  </a:cubicBezTo>
                  <a:cubicBezTo>
                    <a:pt x="1717739" y="1313101"/>
                    <a:pt x="1676268" y="1316122"/>
                    <a:pt x="1563862" y="1320150"/>
                  </a:cubicBezTo>
                  <a:cubicBezTo>
                    <a:pt x="1372881" y="1328206"/>
                    <a:pt x="996376" y="1332234"/>
                    <a:pt x="789025" y="1324178"/>
                  </a:cubicBezTo>
                  <a:cubicBezTo>
                    <a:pt x="650427" y="1319143"/>
                    <a:pt x="523834" y="1307059"/>
                    <a:pt x="443076" y="1295983"/>
                  </a:cubicBezTo>
                  <a:cubicBezTo>
                    <a:pt x="397241" y="1289941"/>
                    <a:pt x="376506" y="1283899"/>
                    <a:pt x="338310" y="1275843"/>
                  </a:cubicBezTo>
                  <a:cubicBezTo>
                    <a:pt x="291383" y="1264766"/>
                    <a:pt x="223721" y="1249662"/>
                    <a:pt x="182251" y="1233550"/>
                  </a:cubicBezTo>
                  <a:cubicBezTo>
                    <a:pt x="153877" y="1222473"/>
                    <a:pt x="132050" y="1214417"/>
                    <a:pt x="111315" y="1196292"/>
                  </a:cubicBezTo>
                  <a:cubicBezTo>
                    <a:pt x="89489" y="1177159"/>
                    <a:pt x="73119" y="1149971"/>
                    <a:pt x="60023" y="1117747"/>
                  </a:cubicBezTo>
                  <a:cubicBezTo>
                    <a:pt x="43653" y="1078475"/>
                    <a:pt x="38197" y="1042224"/>
                    <a:pt x="31649" y="974756"/>
                  </a:cubicBezTo>
                  <a:cubicBezTo>
                    <a:pt x="16370" y="817667"/>
                    <a:pt x="0" y="275912"/>
                    <a:pt x="31649" y="184277"/>
                  </a:cubicBezTo>
                  <a:cubicBezTo>
                    <a:pt x="38197" y="163130"/>
                    <a:pt x="45836" y="156081"/>
                    <a:pt x="57840" y="148026"/>
                  </a:cubicBezTo>
                  <a:cubicBezTo>
                    <a:pt x="70936" y="139970"/>
                    <a:pt x="89489" y="135942"/>
                    <a:pt x="104767" y="137956"/>
                  </a:cubicBezTo>
                  <a:cubicBezTo>
                    <a:pt x="120046" y="138963"/>
                    <a:pt x="137507" y="148026"/>
                    <a:pt x="147329" y="158095"/>
                  </a:cubicBezTo>
                  <a:cubicBezTo>
                    <a:pt x="157151" y="168165"/>
                    <a:pt x="163698" y="199382"/>
                    <a:pt x="163698" y="199382"/>
                  </a:cubicBezTo>
                </a:path>
              </a:pathLst>
            </a:custGeom>
            <a:solidFill>
              <a:srgbClr val="E7191F"/>
            </a:solidFill>
            <a:ln cap="sq">
              <a:noFill/>
              <a:prstDash val="solid"/>
              <a:miter/>
            </a:ln>
          </p:spPr>
          <p:txBody>
            <a:bodyPr/>
            <a:lstStyle/>
            <a:p>
              <a:endParaRPr lang="en-US"/>
            </a:p>
          </p:txBody>
        </p:sp>
      </p:grpSp>
      <p:grpSp>
        <p:nvGrpSpPr>
          <p:cNvPr id="5" name="Group 5"/>
          <p:cNvGrpSpPr/>
          <p:nvPr/>
        </p:nvGrpSpPr>
        <p:grpSpPr>
          <a:xfrm>
            <a:off x="348228" y="7983638"/>
            <a:ext cx="2691226" cy="1139516"/>
            <a:chOff x="0" y="0"/>
            <a:chExt cx="4211543" cy="1783247"/>
          </a:xfrm>
        </p:grpSpPr>
        <p:sp>
          <p:nvSpPr>
            <p:cNvPr id="6" name="Freeform 6"/>
            <p:cNvSpPr/>
            <p:nvPr/>
          </p:nvSpPr>
          <p:spPr>
            <a:xfrm>
              <a:off x="11436" y="25919"/>
              <a:ext cx="4162681" cy="1714561"/>
            </a:xfrm>
            <a:custGeom>
              <a:avLst/>
              <a:gdLst/>
              <a:ahLst/>
              <a:cxnLst/>
              <a:rect l="l" t="t" r="r" b="b"/>
              <a:pathLst>
                <a:path w="4162681" h="1714561">
                  <a:moveTo>
                    <a:pt x="155945" y="256601"/>
                  </a:moveTo>
                  <a:cubicBezTo>
                    <a:pt x="180896" y="1337436"/>
                    <a:pt x="164262" y="1385386"/>
                    <a:pt x="200649" y="1429449"/>
                  </a:cubicBezTo>
                  <a:cubicBezTo>
                    <a:pt x="268225" y="1512391"/>
                    <a:pt x="500062" y="1517575"/>
                    <a:pt x="683037" y="1540902"/>
                  </a:cubicBezTo>
                  <a:cubicBezTo>
                    <a:pt x="915914" y="1570709"/>
                    <a:pt x="1298498" y="1568117"/>
                    <a:pt x="1489790" y="1560342"/>
                  </a:cubicBezTo>
                  <a:cubicBezTo>
                    <a:pt x="1594793" y="1555158"/>
                    <a:pt x="1631180" y="1549974"/>
                    <a:pt x="1734104" y="1534422"/>
                  </a:cubicBezTo>
                  <a:cubicBezTo>
                    <a:pt x="1909801" y="1508503"/>
                    <a:pt x="2286148" y="1422969"/>
                    <a:pt x="2447290" y="1402234"/>
                  </a:cubicBezTo>
                  <a:cubicBezTo>
                    <a:pt x="2530461" y="1390570"/>
                    <a:pt x="2543976" y="1390570"/>
                    <a:pt x="2635463" y="1386682"/>
                  </a:cubicBezTo>
                  <a:cubicBezTo>
                    <a:pt x="2889133" y="1375019"/>
                    <a:pt x="4033767" y="1290781"/>
                    <a:pt x="4064955" y="1371131"/>
                  </a:cubicBezTo>
                  <a:cubicBezTo>
                    <a:pt x="4071193" y="1387978"/>
                    <a:pt x="4033767" y="1438521"/>
                    <a:pt x="4023370" y="1433337"/>
                  </a:cubicBezTo>
                  <a:cubicBezTo>
                    <a:pt x="3996340" y="1424265"/>
                    <a:pt x="3995300" y="1124898"/>
                    <a:pt x="3986983" y="982341"/>
                  </a:cubicBezTo>
                  <a:cubicBezTo>
                    <a:pt x="3979706" y="855337"/>
                    <a:pt x="3991142" y="741292"/>
                    <a:pt x="3974508" y="620767"/>
                  </a:cubicBezTo>
                  <a:cubicBezTo>
                    <a:pt x="3956834" y="495059"/>
                    <a:pt x="3924606" y="294184"/>
                    <a:pt x="3883020" y="246234"/>
                  </a:cubicBezTo>
                  <a:cubicBezTo>
                    <a:pt x="3863267" y="224202"/>
                    <a:pt x="3851831" y="233274"/>
                    <a:pt x="3818563" y="228090"/>
                  </a:cubicBezTo>
                  <a:cubicBezTo>
                    <a:pt x="3705243" y="211243"/>
                    <a:pt x="3287311" y="206059"/>
                    <a:pt x="3061712" y="212538"/>
                  </a:cubicBezTo>
                  <a:cubicBezTo>
                    <a:pt x="2879777" y="217722"/>
                    <a:pt x="2740466" y="231978"/>
                    <a:pt x="2566848" y="252713"/>
                  </a:cubicBezTo>
                  <a:cubicBezTo>
                    <a:pt x="2373476" y="276041"/>
                    <a:pt x="2106292" y="333063"/>
                    <a:pt x="1952426" y="348615"/>
                  </a:cubicBezTo>
                  <a:cubicBezTo>
                    <a:pt x="1859899" y="357687"/>
                    <a:pt x="1828710" y="365462"/>
                    <a:pt x="1730985" y="358982"/>
                  </a:cubicBezTo>
                  <a:cubicBezTo>
                    <a:pt x="1539693" y="347319"/>
                    <a:pt x="1157109" y="243642"/>
                    <a:pt x="885765" y="217722"/>
                  </a:cubicBezTo>
                  <a:cubicBezTo>
                    <a:pt x="637293" y="194395"/>
                    <a:pt x="252630" y="238458"/>
                    <a:pt x="165301" y="200875"/>
                  </a:cubicBezTo>
                  <a:cubicBezTo>
                    <a:pt x="143469" y="191803"/>
                    <a:pt x="136191" y="182731"/>
                    <a:pt x="128914" y="165884"/>
                  </a:cubicBezTo>
                  <a:cubicBezTo>
                    <a:pt x="119557" y="146444"/>
                    <a:pt x="116438" y="104973"/>
                    <a:pt x="121637" y="82942"/>
                  </a:cubicBezTo>
                  <a:cubicBezTo>
                    <a:pt x="125795" y="63503"/>
                    <a:pt x="139310" y="47951"/>
                    <a:pt x="151786" y="38879"/>
                  </a:cubicBezTo>
                  <a:cubicBezTo>
                    <a:pt x="164261" y="28512"/>
                    <a:pt x="180896" y="22032"/>
                    <a:pt x="196490" y="25920"/>
                  </a:cubicBezTo>
                  <a:cubicBezTo>
                    <a:pt x="215203" y="31103"/>
                    <a:pt x="242234" y="54431"/>
                    <a:pt x="252630" y="73870"/>
                  </a:cubicBezTo>
                  <a:cubicBezTo>
                    <a:pt x="260947" y="89422"/>
                    <a:pt x="261987" y="112749"/>
                    <a:pt x="259908" y="130893"/>
                  </a:cubicBezTo>
                  <a:cubicBezTo>
                    <a:pt x="257828" y="147740"/>
                    <a:pt x="250551" y="168476"/>
                    <a:pt x="238075" y="181435"/>
                  </a:cubicBezTo>
                  <a:cubicBezTo>
                    <a:pt x="223520" y="195691"/>
                    <a:pt x="191292" y="207355"/>
                    <a:pt x="172579" y="203467"/>
                  </a:cubicBezTo>
                  <a:cubicBezTo>
                    <a:pt x="158024" y="200875"/>
                    <a:pt x="143469" y="187915"/>
                    <a:pt x="133073" y="173660"/>
                  </a:cubicBezTo>
                  <a:cubicBezTo>
                    <a:pt x="123716" y="160700"/>
                    <a:pt x="117478" y="138669"/>
                    <a:pt x="116438" y="120525"/>
                  </a:cubicBezTo>
                  <a:cubicBezTo>
                    <a:pt x="115399" y="102382"/>
                    <a:pt x="119557" y="80350"/>
                    <a:pt x="128914" y="64799"/>
                  </a:cubicBezTo>
                  <a:cubicBezTo>
                    <a:pt x="140350" y="46655"/>
                    <a:pt x="158024" y="34991"/>
                    <a:pt x="188173" y="25920"/>
                  </a:cubicBezTo>
                  <a:cubicBezTo>
                    <a:pt x="273423" y="0"/>
                    <a:pt x="556202" y="23328"/>
                    <a:pt x="692394" y="29808"/>
                  </a:cubicBezTo>
                  <a:cubicBezTo>
                    <a:pt x="785961" y="33695"/>
                    <a:pt x="826506" y="36287"/>
                    <a:pt x="928390" y="49247"/>
                  </a:cubicBezTo>
                  <a:cubicBezTo>
                    <a:pt x="1116563" y="75166"/>
                    <a:pt x="1549049" y="181435"/>
                    <a:pt x="1730985" y="202171"/>
                  </a:cubicBezTo>
                  <a:cubicBezTo>
                    <a:pt x="1824552" y="212538"/>
                    <a:pt x="1879652" y="209947"/>
                    <a:pt x="1945149" y="208651"/>
                  </a:cubicBezTo>
                  <a:cubicBezTo>
                    <a:pt x="2001289" y="208651"/>
                    <a:pt x="2035597" y="207355"/>
                    <a:pt x="2102133" y="200875"/>
                  </a:cubicBezTo>
                  <a:cubicBezTo>
                    <a:pt x="2214413" y="189211"/>
                    <a:pt x="2394269" y="151628"/>
                    <a:pt x="2559570" y="130893"/>
                  </a:cubicBezTo>
                  <a:cubicBezTo>
                    <a:pt x="2751902" y="106269"/>
                    <a:pt x="2976462" y="81646"/>
                    <a:pt x="3186468" y="67390"/>
                  </a:cubicBezTo>
                  <a:cubicBezTo>
                    <a:pt x="3396473" y="53135"/>
                    <a:pt x="3680292" y="44063"/>
                    <a:pt x="3818563" y="47951"/>
                  </a:cubicBezTo>
                  <a:cubicBezTo>
                    <a:pt x="3886139" y="49247"/>
                    <a:pt x="3936041" y="36287"/>
                    <a:pt x="3968270" y="60911"/>
                  </a:cubicBezTo>
                  <a:cubicBezTo>
                    <a:pt x="3993221" y="79054"/>
                    <a:pt x="4006736" y="120525"/>
                    <a:pt x="4012974" y="151628"/>
                  </a:cubicBezTo>
                  <a:cubicBezTo>
                    <a:pt x="4018172" y="178843"/>
                    <a:pt x="4004657" y="208651"/>
                    <a:pt x="4009855" y="233274"/>
                  </a:cubicBezTo>
                  <a:cubicBezTo>
                    <a:pt x="4014013" y="257897"/>
                    <a:pt x="4032727" y="272153"/>
                    <a:pt x="4041044" y="301960"/>
                  </a:cubicBezTo>
                  <a:cubicBezTo>
                    <a:pt x="4054559" y="344727"/>
                    <a:pt x="4055599" y="430261"/>
                    <a:pt x="4070154" y="473027"/>
                  </a:cubicBezTo>
                  <a:cubicBezTo>
                    <a:pt x="4079510" y="501539"/>
                    <a:pt x="4097184" y="509314"/>
                    <a:pt x="4105501" y="537826"/>
                  </a:cubicBezTo>
                  <a:cubicBezTo>
                    <a:pt x="4119016" y="585776"/>
                    <a:pt x="4120056" y="666126"/>
                    <a:pt x="4123174" y="736108"/>
                  </a:cubicBezTo>
                  <a:cubicBezTo>
                    <a:pt x="4127333" y="816458"/>
                    <a:pt x="4121095" y="899400"/>
                    <a:pt x="4124214" y="996597"/>
                  </a:cubicBezTo>
                  <a:cubicBezTo>
                    <a:pt x="4129412" y="1121010"/>
                    <a:pt x="4162681" y="1336140"/>
                    <a:pt x="4157482" y="1421673"/>
                  </a:cubicBezTo>
                  <a:cubicBezTo>
                    <a:pt x="4155403" y="1457960"/>
                    <a:pt x="4155403" y="1479992"/>
                    <a:pt x="4141888" y="1499431"/>
                  </a:cubicBezTo>
                  <a:cubicBezTo>
                    <a:pt x="4127333" y="1520167"/>
                    <a:pt x="4107580" y="1526647"/>
                    <a:pt x="4064955" y="1535718"/>
                  </a:cubicBezTo>
                  <a:cubicBezTo>
                    <a:pt x="3879901" y="1578485"/>
                    <a:pt x="2986859" y="1494247"/>
                    <a:pt x="2562689" y="1530534"/>
                  </a:cubicBezTo>
                  <a:cubicBezTo>
                    <a:pt x="2248721" y="1557750"/>
                    <a:pt x="1940990" y="1648467"/>
                    <a:pt x="1745540" y="1674387"/>
                  </a:cubicBezTo>
                  <a:cubicBezTo>
                    <a:pt x="1636379" y="1689938"/>
                    <a:pt x="1596872" y="1693826"/>
                    <a:pt x="1489790" y="1699010"/>
                  </a:cubicBezTo>
                  <a:cubicBezTo>
                    <a:pt x="1307855" y="1709378"/>
                    <a:pt x="949183" y="1714561"/>
                    <a:pt x="751653" y="1704194"/>
                  </a:cubicBezTo>
                  <a:cubicBezTo>
                    <a:pt x="619620" y="1697714"/>
                    <a:pt x="499023" y="1682162"/>
                    <a:pt x="422090" y="1667907"/>
                  </a:cubicBezTo>
                  <a:cubicBezTo>
                    <a:pt x="378425" y="1660131"/>
                    <a:pt x="358672" y="1652355"/>
                    <a:pt x="322285" y="1641987"/>
                  </a:cubicBezTo>
                  <a:cubicBezTo>
                    <a:pt x="277581" y="1627732"/>
                    <a:pt x="213124" y="1608292"/>
                    <a:pt x="173618" y="1587557"/>
                  </a:cubicBezTo>
                  <a:cubicBezTo>
                    <a:pt x="146588" y="1573301"/>
                    <a:pt x="125795" y="1562934"/>
                    <a:pt x="106042" y="1539606"/>
                  </a:cubicBezTo>
                  <a:cubicBezTo>
                    <a:pt x="85250" y="1514983"/>
                    <a:pt x="69655" y="1479992"/>
                    <a:pt x="57180" y="1438521"/>
                  </a:cubicBezTo>
                  <a:cubicBezTo>
                    <a:pt x="41585" y="1387978"/>
                    <a:pt x="36387" y="1341324"/>
                    <a:pt x="30149" y="1254494"/>
                  </a:cubicBezTo>
                  <a:cubicBezTo>
                    <a:pt x="15594" y="1052324"/>
                    <a:pt x="0" y="355095"/>
                    <a:pt x="30149" y="237162"/>
                  </a:cubicBezTo>
                  <a:cubicBezTo>
                    <a:pt x="36387" y="209947"/>
                    <a:pt x="43664" y="200875"/>
                    <a:pt x="55100" y="190507"/>
                  </a:cubicBezTo>
                  <a:cubicBezTo>
                    <a:pt x="67576" y="180139"/>
                    <a:pt x="85250" y="174956"/>
                    <a:pt x="99804" y="177547"/>
                  </a:cubicBezTo>
                  <a:cubicBezTo>
                    <a:pt x="114359" y="178843"/>
                    <a:pt x="130993" y="190507"/>
                    <a:pt x="140350" y="203467"/>
                  </a:cubicBezTo>
                  <a:cubicBezTo>
                    <a:pt x="149707" y="216426"/>
                    <a:pt x="155944" y="256601"/>
                    <a:pt x="155944" y="256601"/>
                  </a:cubicBezTo>
                </a:path>
              </a:pathLst>
            </a:custGeom>
            <a:solidFill>
              <a:srgbClr val="004AAD"/>
            </a:solidFill>
            <a:ln cap="sq">
              <a:noFill/>
              <a:prstDash val="solid"/>
              <a:miter/>
            </a:ln>
          </p:spPr>
          <p:txBody>
            <a:bodyPr/>
            <a:lstStyle/>
            <a:p>
              <a:endParaRPr lang="en-US"/>
            </a:p>
          </p:txBody>
        </p:sp>
      </p:grpSp>
      <p:grpSp>
        <p:nvGrpSpPr>
          <p:cNvPr id="7" name="Group 7"/>
          <p:cNvGrpSpPr/>
          <p:nvPr/>
        </p:nvGrpSpPr>
        <p:grpSpPr>
          <a:xfrm>
            <a:off x="124529" y="4868546"/>
            <a:ext cx="115252" cy="119062"/>
            <a:chOff x="0" y="0"/>
            <a:chExt cx="153670" cy="158750"/>
          </a:xfrm>
        </p:grpSpPr>
        <p:sp>
          <p:nvSpPr>
            <p:cNvPr id="8" name="Freeform 8"/>
            <p:cNvSpPr/>
            <p:nvPr/>
          </p:nvSpPr>
          <p:spPr>
            <a:xfrm>
              <a:off x="49530" y="49530"/>
              <a:ext cx="54610" cy="58420"/>
            </a:xfrm>
            <a:custGeom>
              <a:avLst/>
              <a:gdLst/>
              <a:ahLst/>
              <a:cxnLst/>
              <a:rect l="l" t="t" r="r" b="b"/>
              <a:pathLst>
                <a:path w="54610" h="58420">
                  <a:moveTo>
                    <a:pt x="1270" y="26670"/>
                  </a:moveTo>
                  <a:cubicBezTo>
                    <a:pt x="35560" y="0"/>
                    <a:pt x="45720" y="7620"/>
                    <a:pt x="48260" y="12700"/>
                  </a:cubicBezTo>
                  <a:cubicBezTo>
                    <a:pt x="52070" y="19050"/>
                    <a:pt x="53340" y="30480"/>
                    <a:pt x="49530" y="36830"/>
                  </a:cubicBezTo>
                  <a:cubicBezTo>
                    <a:pt x="46990" y="43180"/>
                    <a:pt x="38100" y="50800"/>
                    <a:pt x="30480" y="50800"/>
                  </a:cubicBezTo>
                  <a:cubicBezTo>
                    <a:pt x="24130" y="52070"/>
                    <a:pt x="12700" y="48260"/>
                    <a:pt x="8890" y="43180"/>
                  </a:cubicBezTo>
                  <a:cubicBezTo>
                    <a:pt x="3810" y="38100"/>
                    <a:pt x="0" y="27940"/>
                    <a:pt x="2540" y="20320"/>
                  </a:cubicBezTo>
                  <a:cubicBezTo>
                    <a:pt x="3810" y="13970"/>
                    <a:pt x="11430" y="5080"/>
                    <a:pt x="17780" y="2540"/>
                  </a:cubicBezTo>
                  <a:cubicBezTo>
                    <a:pt x="24130" y="0"/>
                    <a:pt x="35560" y="1270"/>
                    <a:pt x="40640" y="5080"/>
                  </a:cubicBezTo>
                  <a:cubicBezTo>
                    <a:pt x="48260" y="10160"/>
                    <a:pt x="54610" y="24130"/>
                    <a:pt x="53340" y="33020"/>
                  </a:cubicBezTo>
                  <a:cubicBezTo>
                    <a:pt x="50800" y="41910"/>
                    <a:pt x="38100" y="57150"/>
                    <a:pt x="29210" y="57150"/>
                  </a:cubicBezTo>
                  <a:cubicBezTo>
                    <a:pt x="20320" y="58420"/>
                    <a:pt x="1270" y="36830"/>
                    <a:pt x="1270" y="36830"/>
                  </a:cubicBezTo>
                </a:path>
              </a:pathLst>
            </a:custGeom>
            <a:solidFill>
              <a:srgbClr val="E7191F"/>
            </a:solidFill>
            <a:ln cap="sq">
              <a:noFill/>
              <a:prstDash val="solid"/>
              <a:miter/>
            </a:ln>
          </p:spPr>
          <p:txBody>
            <a:bodyPr/>
            <a:lstStyle/>
            <a:p>
              <a:endParaRPr lang="en-US"/>
            </a:p>
          </p:txBody>
        </p:sp>
      </p:grpSp>
      <p:sp>
        <p:nvSpPr>
          <p:cNvPr id="9" name="Freeform 9"/>
          <p:cNvSpPr/>
          <p:nvPr/>
        </p:nvSpPr>
        <p:spPr>
          <a:xfrm>
            <a:off x="5336666" y="4547341"/>
            <a:ext cx="1867616" cy="416348"/>
          </a:xfrm>
          <a:custGeom>
            <a:avLst/>
            <a:gdLst/>
            <a:ahLst/>
            <a:cxnLst/>
            <a:rect l="l" t="t" r="r" b="b"/>
            <a:pathLst>
              <a:path w="1867616" h="416348">
                <a:moveTo>
                  <a:pt x="0" y="0"/>
                </a:moveTo>
                <a:lnTo>
                  <a:pt x="1867616" y="0"/>
                </a:lnTo>
                <a:lnTo>
                  <a:pt x="1867616" y="416348"/>
                </a:lnTo>
                <a:lnTo>
                  <a:pt x="0" y="416348"/>
                </a:lnTo>
                <a:lnTo>
                  <a:pt x="0" y="0"/>
                </a:lnTo>
                <a:close/>
              </a:path>
            </a:pathLst>
          </a:custGeom>
          <a:blipFill>
            <a:blip r:embed="rId2"/>
            <a:stretch>
              <a:fillRect/>
            </a:stretch>
          </a:blipFill>
        </p:spPr>
        <p:txBody>
          <a:bodyPr/>
          <a:lstStyle/>
          <a:p>
            <a:endParaRPr lang="en-US"/>
          </a:p>
        </p:txBody>
      </p:sp>
      <p:sp>
        <p:nvSpPr>
          <p:cNvPr id="10" name="Freeform 10"/>
          <p:cNvSpPr/>
          <p:nvPr/>
        </p:nvSpPr>
        <p:spPr>
          <a:xfrm>
            <a:off x="3489725" y="4422812"/>
            <a:ext cx="1508812" cy="627231"/>
          </a:xfrm>
          <a:custGeom>
            <a:avLst/>
            <a:gdLst/>
            <a:ahLst/>
            <a:cxnLst/>
            <a:rect l="l" t="t" r="r" b="b"/>
            <a:pathLst>
              <a:path w="1508812" h="627231">
                <a:moveTo>
                  <a:pt x="0" y="0"/>
                </a:moveTo>
                <a:lnTo>
                  <a:pt x="1508812" y="0"/>
                </a:lnTo>
                <a:lnTo>
                  <a:pt x="1508812" y="627231"/>
                </a:lnTo>
                <a:lnTo>
                  <a:pt x="0" y="627231"/>
                </a:lnTo>
                <a:lnTo>
                  <a:pt x="0" y="0"/>
                </a:lnTo>
                <a:close/>
              </a:path>
            </a:pathLst>
          </a:custGeom>
          <a:blipFill>
            <a:blip r:embed="rId3"/>
            <a:stretch>
              <a:fillRect l="-3240" r="-3240"/>
            </a:stretch>
          </a:blipFill>
        </p:spPr>
        <p:txBody>
          <a:bodyPr/>
          <a:lstStyle/>
          <a:p>
            <a:endParaRPr lang="en-US"/>
          </a:p>
        </p:txBody>
      </p:sp>
      <p:sp>
        <p:nvSpPr>
          <p:cNvPr id="11" name="TextBox 11"/>
          <p:cNvSpPr txBox="1"/>
          <p:nvPr/>
        </p:nvSpPr>
        <p:spPr>
          <a:xfrm>
            <a:off x="124529" y="275799"/>
            <a:ext cx="18463675" cy="2102050"/>
          </a:xfrm>
          <a:prstGeom prst="rect">
            <a:avLst/>
          </a:prstGeom>
        </p:spPr>
        <p:txBody>
          <a:bodyPr lIns="0" tIns="0" rIns="0" bIns="0" rtlCol="0" anchor="t">
            <a:spAutoFit/>
          </a:bodyPr>
          <a:lstStyle/>
          <a:p>
            <a:pPr algn="l">
              <a:lnSpc>
                <a:spcPts val="8520"/>
              </a:lnSpc>
            </a:pPr>
            <a:r>
              <a:rPr lang="en-US" sz="6600" dirty="0">
                <a:solidFill>
                  <a:srgbClr val="FFFFFF"/>
                </a:solidFill>
                <a:latin typeface="Public Sans Medium"/>
              </a:rPr>
              <a:t>How to distinguish mergers and collapsars</a:t>
            </a:r>
            <a:br>
              <a:rPr lang="en-US" sz="6600" dirty="0">
                <a:solidFill>
                  <a:srgbClr val="FFFFFF"/>
                </a:solidFill>
                <a:latin typeface="Public Sans Medium"/>
              </a:rPr>
            </a:br>
            <a:r>
              <a:rPr lang="en-US" sz="6600" dirty="0">
                <a:solidFill>
                  <a:srgbClr val="FFFFFF"/>
                </a:solidFill>
                <a:latin typeface="Public Sans Medium"/>
              </a:rPr>
              <a:t>[for accretion-powered central engine]</a:t>
            </a:r>
          </a:p>
        </p:txBody>
      </p:sp>
      <p:sp>
        <p:nvSpPr>
          <p:cNvPr id="12" name="TextBox 12"/>
          <p:cNvSpPr txBox="1"/>
          <p:nvPr/>
        </p:nvSpPr>
        <p:spPr>
          <a:xfrm>
            <a:off x="712394" y="6059997"/>
            <a:ext cx="1962894" cy="547370"/>
          </a:xfrm>
          <a:prstGeom prst="rect">
            <a:avLst/>
          </a:prstGeom>
        </p:spPr>
        <p:txBody>
          <a:bodyPr lIns="0" tIns="0" rIns="0" bIns="0" rtlCol="0" anchor="t">
            <a:spAutoFit/>
          </a:bodyPr>
          <a:lstStyle/>
          <a:p>
            <a:pPr marL="0" lvl="0" indent="0" algn="ctr">
              <a:lnSpc>
                <a:spcPts val="4480"/>
              </a:lnSpc>
              <a:spcBef>
                <a:spcPct val="0"/>
              </a:spcBef>
            </a:pPr>
            <a:r>
              <a:rPr lang="en-US" sz="3200">
                <a:solidFill>
                  <a:srgbClr val="FFFFFF"/>
                </a:solidFill>
                <a:latin typeface="Public Sans Bold"/>
              </a:rPr>
              <a:t> Collapsar</a:t>
            </a:r>
          </a:p>
        </p:txBody>
      </p:sp>
      <p:sp>
        <p:nvSpPr>
          <p:cNvPr id="13" name="TextBox 13"/>
          <p:cNvSpPr txBox="1"/>
          <p:nvPr/>
        </p:nvSpPr>
        <p:spPr>
          <a:xfrm>
            <a:off x="942014" y="8246374"/>
            <a:ext cx="1572585" cy="547370"/>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Public Sans Bold"/>
              </a:rPr>
              <a:t>Merger</a:t>
            </a:r>
          </a:p>
        </p:txBody>
      </p:sp>
      <p:sp>
        <p:nvSpPr>
          <p:cNvPr id="14" name="TextBox 14"/>
          <p:cNvSpPr txBox="1"/>
          <p:nvPr/>
        </p:nvSpPr>
        <p:spPr>
          <a:xfrm>
            <a:off x="7618809" y="5857636"/>
            <a:ext cx="1489546" cy="422873"/>
          </a:xfrm>
          <a:prstGeom prst="rect">
            <a:avLst/>
          </a:prstGeom>
        </p:spPr>
        <p:txBody>
          <a:bodyPr lIns="0" tIns="0" rIns="0" bIns="0" rtlCol="0" anchor="t">
            <a:spAutoFit/>
          </a:bodyPr>
          <a:lstStyle/>
          <a:p>
            <a:pPr algn="ctr">
              <a:lnSpc>
                <a:spcPts val="3640"/>
              </a:lnSpc>
              <a:spcBef>
                <a:spcPct val="0"/>
              </a:spcBef>
            </a:pPr>
            <a:endParaRPr lang="en-US" sz="2600" dirty="0">
              <a:solidFill>
                <a:srgbClr val="FFFFFF"/>
              </a:solidFill>
              <a:latin typeface="Public Sans"/>
            </a:endParaRPr>
          </a:p>
        </p:txBody>
      </p:sp>
    </p:spTree>
    <p:extLst>
      <p:ext uri="{BB962C8B-B14F-4D97-AF65-F5344CB8AC3E}">
        <p14:creationId xmlns:p14="http://schemas.microsoft.com/office/powerpoint/2010/main" val="281394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1671</TotalTime>
  <Words>2263</Words>
  <Application>Microsoft Macintosh PowerPoint</Application>
  <PresentationFormat>Custom</PresentationFormat>
  <Paragraphs>486</Paragraphs>
  <Slides>41</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Public Sans Medium</vt:lpstr>
      <vt:lpstr>Arial</vt:lpstr>
      <vt:lpstr>Public Sans Bold</vt:lpstr>
      <vt:lpstr>Public Sans Medium Italics</vt:lpstr>
      <vt:lpstr>Public Sans</vt:lpstr>
      <vt:lpstr>Cambria Math</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Dark Simple Presentation</dc:title>
  <cp:lastModifiedBy>Microsoft Office User</cp:lastModifiedBy>
  <cp:revision>221</cp:revision>
  <dcterms:created xsi:type="dcterms:W3CDTF">2006-08-16T00:00:00Z</dcterms:created>
  <dcterms:modified xsi:type="dcterms:W3CDTF">2024-06-23T02:54:43Z</dcterms:modified>
  <dc:identifier>DAGIwOjt61I</dc:identifier>
</cp:coreProperties>
</file>