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795" r:id="rId2"/>
    <p:sldId id="1266" r:id="rId3"/>
    <p:sldId id="261" r:id="rId4"/>
    <p:sldId id="1278" r:id="rId5"/>
    <p:sldId id="1262" r:id="rId6"/>
    <p:sldId id="1554" r:id="rId7"/>
    <p:sldId id="1265" r:id="rId8"/>
    <p:sldId id="1088" r:id="rId9"/>
    <p:sldId id="1150" r:id="rId10"/>
    <p:sldId id="1151" r:id="rId11"/>
    <p:sldId id="1152" r:id="rId12"/>
    <p:sldId id="1490" r:id="rId13"/>
    <p:sldId id="1491" r:id="rId14"/>
    <p:sldId id="1492" r:id="rId15"/>
    <p:sldId id="1493" r:id="rId16"/>
    <p:sldId id="1495" r:id="rId17"/>
    <p:sldId id="1494" r:id="rId18"/>
    <p:sldId id="1556" r:id="rId19"/>
    <p:sldId id="1496" r:id="rId20"/>
    <p:sldId id="1497" r:id="rId21"/>
    <p:sldId id="1498" r:id="rId22"/>
    <p:sldId id="1553" r:id="rId23"/>
    <p:sldId id="259" r:id="rId24"/>
    <p:sldId id="1264" r:id="rId25"/>
    <p:sldId id="1280" r:id="rId26"/>
    <p:sldId id="1282" r:id="rId27"/>
    <p:sldId id="1284" r:id="rId28"/>
    <p:sldId id="1502" r:id="rId29"/>
    <p:sldId id="1285" r:id="rId30"/>
    <p:sldId id="1286" r:id="rId31"/>
    <p:sldId id="285" r:id="rId32"/>
    <p:sldId id="1549" r:id="rId33"/>
    <p:sldId id="1272" r:id="rId34"/>
    <p:sldId id="1287" r:id="rId35"/>
    <p:sldId id="1270" r:id="rId36"/>
    <p:sldId id="1552" r:id="rId37"/>
    <p:sldId id="1551" r:id="rId38"/>
    <p:sldId id="1555" r:id="rId39"/>
    <p:sldId id="1259" r:id="rId40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C00000"/>
    <a:srgbClr val="2F5597"/>
    <a:srgbClr val="FBB74B"/>
    <a:srgbClr val="AEDAF5"/>
    <a:srgbClr val="0070C0"/>
    <a:srgbClr val="EC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80CC3A8-41BA-3BEB-E168-DC2D6C845F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5B3C43-7C9F-A6BD-5A12-2E34558C58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DB020-FA4A-4CA7-A43F-CF374D863577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A1BD27-8642-0980-9C7F-57A8990235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62E73C4-9A93-54B3-97EE-ECB2806A22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598AB-7EDF-449E-B09D-26A6BBA6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475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F3850-98E8-BC44-AFC1-16A642E00E3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1A29B-1970-4249-8C09-0EFB35AC5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AE2E65-8A97-4A36-8F4A-5AEB1EF9AFE9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19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1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94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46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29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531D3-C460-46DA-90A5-C0202AAEB93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36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4.xml"/><Relationship Id="rId7" Type="http://schemas.openxmlformats.org/officeDocument/2006/relationships/image" Target="../media/image3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.xml"/><Relationship Id="rId7" Type="http://schemas.openxmlformats.org/officeDocument/2006/relationships/image" Target="../media/image38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4.xml"/><Relationship Id="rId7" Type="http://schemas.openxmlformats.org/officeDocument/2006/relationships/image" Target="../media/image5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tags" Target="../tags/tag17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tags" Target="../tags/tag16.xml"/><Relationship Id="rId16" Type="http://schemas.openxmlformats.org/officeDocument/2006/relationships/image" Target="../media/image81.svg"/><Relationship Id="rId1" Type="http://schemas.openxmlformats.org/officeDocument/2006/relationships/tags" Target="../tags/tag15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tags" Target="../tags/tag18.xml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g"/><Relationship Id="rId4" Type="http://schemas.openxmlformats.org/officeDocument/2006/relationships/image" Target="../media/image1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B5C625-1C6B-5B2D-DAA7-63BF334CD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3">
            <a:extLst>
              <a:ext uri="{FF2B5EF4-FFF2-40B4-BE49-F238E27FC236}">
                <a16:creationId xmlns:a16="http://schemas.microsoft.com/office/drawing/2014/main" id="{422091D4-385E-764E-B26B-ECDD47CB7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78" y="357954"/>
            <a:ext cx="11940443" cy="2591388"/>
          </a:xfrm>
          <a:noFill/>
          <a:ln>
            <a:noFill/>
          </a:ln>
        </p:spPr>
        <p:txBody>
          <a:bodyPr rtlCol="0">
            <a:normAutofit fontScale="90000"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CATCH mission, objectives of the Pathfinder-A and link with SVOM </a:t>
            </a:r>
            <a:endParaRPr lang="en-US" altLang="zh-CN" sz="4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副标题 4">
            <a:extLst>
              <a:ext uri="{FF2B5EF4-FFF2-40B4-BE49-F238E27FC236}">
                <a16:creationId xmlns:a16="http://schemas.microsoft.com/office/drawing/2014/main" id="{49538974-C53F-ED47-B994-89B9A546C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5779" y="5233627"/>
            <a:ext cx="12192000" cy="1371522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TAO, Lian (taolian@ihep.ac.cn)</a:t>
            </a:r>
          </a:p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the CATCH team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2024.6.23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40034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14AD4-DFDA-7F4A-B2C0-C2195ECD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pPr/>
              <a:t>10</a:t>
            </a:fld>
            <a:endParaRPr lang="zh-CN" altLang="en-US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C2247-2878-4E65-8591-3D153AB24D1C}"/>
              </a:ext>
            </a:extLst>
          </p:cNvPr>
          <p:cNvSpPr txBox="1"/>
          <p:nvPr/>
        </p:nvSpPr>
        <p:spPr>
          <a:xfrm>
            <a:off x="4519027" y="5138530"/>
            <a:ext cx="763387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the first mission can perform uninterrupted, long-term monitoring:</a:t>
            </a:r>
          </a:p>
          <a:p>
            <a:pPr marL="1371600" lvl="2" indent="-457200"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reveal physical origin of short burst phenomena : such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as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FRBs</a:t>
            </a: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EF55BE75-FA5F-41DB-818D-BD0D1B478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51" y="1490835"/>
            <a:ext cx="6600056" cy="355424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0FB20E7-2DE4-43BB-B8F3-3B9A20D00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2" y="4682035"/>
            <a:ext cx="3664511" cy="2175965"/>
          </a:xfrm>
          <a:prstGeom prst="rect">
            <a:avLst/>
          </a:prstGeom>
        </p:spPr>
      </p:pic>
      <p:pic>
        <p:nvPicPr>
          <p:cNvPr id="14" name="Picture 6" descr="See the source image">
            <a:extLst>
              <a:ext uri="{FF2B5EF4-FFF2-40B4-BE49-F238E27FC236}">
                <a16:creationId xmlns:a16="http://schemas.microsoft.com/office/drawing/2014/main" id="{2575860D-82D1-4F15-ADC6-90CADD435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" b="2858"/>
          <a:stretch/>
        </p:blipFill>
        <p:spPr bwMode="auto">
          <a:xfrm>
            <a:off x="855259" y="914436"/>
            <a:ext cx="3224576" cy="29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2">
            <a:extLst>
              <a:ext uri="{FF2B5EF4-FFF2-40B4-BE49-F238E27FC236}">
                <a16:creationId xmlns:a16="http://schemas.microsoft.com/office/drawing/2014/main" id="{C90DE2D1-AB65-465A-B85F-7FD8F95C42F6}"/>
              </a:ext>
            </a:extLst>
          </p:cNvPr>
          <p:cNvSpPr/>
          <p:nvPr/>
        </p:nvSpPr>
        <p:spPr>
          <a:xfrm>
            <a:off x="5280305" y="4032248"/>
            <a:ext cx="948848" cy="50713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67B418A8-C3EA-4ECA-869F-E1CFC4C0C217}"/>
              </a:ext>
            </a:extLst>
          </p:cNvPr>
          <p:cNvSpPr txBox="1"/>
          <p:nvPr/>
        </p:nvSpPr>
        <p:spPr>
          <a:xfrm>
            <a:off x="95145" y="3876868"/>
            <a:ext cx="474480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Perform relay coordinated observations: when one satellite enters into the SAA region or is blocked by the Earth, another satellite will take over its job.</a:t>
            </a:r>
            <a:endParaRPr lang="en-US" altLang="ja-JP" b="1" dirty="0">
              <a:solidFill>
                <a:srgbClr val="FF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箭头: 燕尾形 7">
            <a:extLst>
              <a:ext uri="{FF2B5EF4-FFF2-40B4-BE49-F238E27FC236}">
                <a16:creationId xmlns:a16="http://schemas.microsoft.com/office/drawing/2014/main" id="{7936A5EE-7730-4BA1-8C70-A42C2F4EDF8C}"/>
              </a:ext>
            </a:extLst>
          </p:cNvPr>
          <p:cNvSpPr/>
          <p:nvPr/>
        </p:nvSpPr>
        <p:spPr>
          <a:xfrm>
            <a:off x="4082328" y="2634680"/>
            <a:ext cx="785006" cy="432048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AAD592-0B85-6943-AF8E-39FEE4512B4D}"/>
              </a:ext>
            </a:extLst>
          </p:cNvPr>
          <p:cNvSpPr txBox="1"/>
          <p:nvPr/>
        </p:nvSpPr>
        <p:spPr>
          <a:xfrm>
            <a:off x="7803919" y="2175209"/>
            <a:ext cx="4511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Take FRB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200428 as an example:</a:t>
            </a:r>
          </a:p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long-term, uninterrupted observations are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needed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6C6B420-7199-52C0-5B57-E4852361874E}"/>
              </a:ext>
            </a:extLst>
          </p:cNvPr>
          <p:cNvSpPr txBox="1"/>
          <p:nvPr/>
        </p:nvSpPr>
        <p:spPr>
          <a:xfrm>
            <a:off x="2517097" y="17506"/>
            <a:ext cx="6648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Uninterrupted (long-term) monitoring</a:t>
            </a:r>
            <a:endParaRPr lang="zh-CN" altLang="en-US" sz="28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9F49CB-4FAF-0EBA-BDC1-91796AE95B14}"/>
              </a:ext>
            </a:extLst>
          </p:cNvPr>
          <p:cNvSpPr txBox="1"/>
          <p:nvPr/>
        </p:nvSpPr>
        <p:spPr>
          <a:xfrm>
            <a:off x="3387964" y="1434171"/>
            <a:ext cx="61565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E8B075-21AE-0A70-B4DA-6C82A317B831}"/>
              </a:ext>
            </a:extLst>
          </p:cNvPr>
          <p:cNvSpPr txBox="1"/>
          <p:nvPr/>
        </p:nvSpPr>
        <p:spPr>
          <a:xfrm>
            <a:off x="3155413" y="501200"/>
            <a:ext cx="5881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cadence monitoring of extreme outbursts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3"/>
    </mc:Choice>
    <mc:Fallback xmlns="">
      <p:transition spd="slow" advTm="2822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14AD4-DFDA-7F4A-B2C0-C2195ECD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pPr/>
              <a:t>11</a:t>
            </a:fld>
            <a:endParaRPr lang="zh-CN" altLang="en-US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C2247-2878-4E65-8591-3D153AB24D1C}"/>
              </a:ext>
            </a:extLst>
          </p:cNvPr>
          <p:cNvSpPr txBox="1"/>
          <p:nvPr/>
        </p:nvSpPr>
        <p:spPr>
          <a:xfrm>
            <a:off x="4471038" y="4907697"/>
            <a:ext cx="7627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SzPct val="100000"/>
              <a:buFont typeface="Wingdings" pitchFamily="2" charset="2"/>
              <a:buChar char="§"/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 addition to </a:t>
            </a:r>
            <a:r>
              <a:rPr lang="en-US" altLang="zh-CN" b="1" dirty="0" err="1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eXTP</a:t>
            </a: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, the second X-ray mission: timing, spectroscopy, imaging, and polarization</a:t>
            </a:r>
          </a:p>
          <a:p>
            <a:pPr marL="1200150" lvl="2" indent="-285750">
              <a:spcBef>
                <a:spcPts val="600"/>
              </a:spcBef>
              <a:buSzPct val="100000"/>
              <a:buFont typeface="Wingdings" pitchFamily="2" charset="2"/>
              <a:buChar char="§"/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more flexible for transients (microsatellites)</a:t>
            </a:r>
          </a:p>
          <a:p>
            <a:pPr marL="1200150" lvl="2" indent="-285750">
              <a:spcBef>
                <a:spcPts val="600"/>
              </a:spcBef>
              <a:buSzPct val="100000"/>
              <a:buFont typeface="Wingdings" pitchFamily="2" charset="2"/>
              <a:buChar char="§"/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understand the accretion geometry and magnetic field structure of transients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67B418A8-C3EA-4ECA-869F-E1CFC4C0C217}"/>
              </a:ext>
            </a:extLst>
          </p:cNvPr>
          <p:cNvSpPr txBox="1"/>
          <p:nvPr/>
        </p:nvSpPr>
        <p:spPr>
          <a:xfrm>
            <a:off x="92982" y="4266199"/>
            <a:ext cx="4728785" cy="14311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Capabilities of CATCH</a:t>
            </a:r>
          </a:p>
          <a:p>
            <a:pPr algn="just">
              <a:spcBef>
                <a:spcPts val="600"/>
              </a:spcBef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Type-A: timing</a:t>
            </a:r>
          </a:p>
          <a:p>
            <a:pPr algn="just">
              <a:spcBef>
                <a:spcPts val="600"/>
              </a:spcBef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Type-B: imaging, spectroscopy, timing </a:t>
            </a:r>
          </a:p>
          <a:p>
            <a:pPr algn="just">
              <a:spcBef>
                <a:spcPts val="600"/>
              </a:spcBef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Type-C: polarization</a:t>
            </a:r>
            <a:endParaRPr lang="en-US" altLang="ja-JP" b="1" dirty="0">
              <a:solidFill>
                <a:schemeClr val="tx1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15" name="Table 16">
            <a:extLst>
              <a:ext uri="{FF2B5EF4-FFF2-40B4-BE49-F238E27FC236}">
                <a16:creationId xmlns:a16="http://schemas.microsoft.com/office/drawing/2014/main" id="{CFBAE878-1D3E-46FC-BFF4-8F69E892D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96351"/>
              </p:ext>
            </p:extLst>
          </p:nvPr>
        </p:nvGraphicFramePr>
        <p:xfrm>
          <a:off x="4959233" y="1238354"/>
          <a:ext cx="7139785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995">
                  <a:extLst>
                    <a:ext uri="{9D8B030D-6E8A-4147-A177-3AD203B41FA5}">
                      <a16:colId xmlns:a16="http://schemas.microsoft.com/office/drawing/2014/main" val="979687834"/>
                    </a:ext>
                  </a:extLst>
                </a:gridCol>
                <a:gridCol w="1349935">
                  <a:extLst>
                    <a:ext uri="{9D8B030D-6E8A-4147-A177-3AD203B41FA5}">
                      <a16:colId xmlns:a16="http://schemas.microsoft.com/office/drawing/2014/main" val="1558189240"/>
                    </a:ext>
                  </a:extLst>
                </a:gridCol>
                <a:gridCol w="1676447">
                  <a:extLst>
                    <a:ext uri="{9D8B030D-6E8A-4147-A177-3AD203B41FA5}">
                      <a16:colId xmlns:a16="http://schemas.microsoft.com/office/drawing/2014/main" val="3765861454"/>
                    </a:ext>
                  </a:extLst>
                </a:gridCol>
                <a:gridCol w="1338602">
                  <a:extLst>
                    <a:ext uri="{9D8B030D-6E8A-4147-A177-3AD203B41FA5}">
                      <a16:colId xmlns:a16="http://schemas.microsoft.com/office/drawing/2014/main" val="3746155159"/>
                    </a:ext>
                  </a:extLst>
                </a:gridCol>
                <a:gridCol w="1544806">
                  <a:extLst>
                    <a:ext uri="{9D8B030D-6E8A-4147-A177-3AD203B41FA5}">
                      <a16:colId xmlns:a16="http://schemas.microsoft.com/office/drawing/2014/main" val="464877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timing (µs)</a:t>
                      </a:r>
                      <a:endParaRPr lang="en-US" dirty="0"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spectroscopy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polarization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682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CATCH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886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eXTP</a:t>
                      </a:r>
                      <a:endParaRPr lang="en-US" dirty="0"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494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IXPE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  <a:r>
                        <a:rPr lang="zh-CN" alt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？</a:t>
                      </a:r>
                      <a:endParaRPr lang="en-US" sz="2000" b="1" dirty="0"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042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Chandra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319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HXMT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671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NICER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244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Swift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6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44066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C9ECD8B-D423-9943-A1CB-00F4541E1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" y="1423174"/>
            <a:ext cx="3883278" cy="271665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1D9B6DA-1314-ACF4-BD51-9D818A784958}"/>
              </a:ext>
            </a:extLst>
          </p:cNvPr>
          <p:cNvSpPr txBox="1"/>
          <p:nvPr/>
        </p:nvSpPr>
        <p:spPr>
          <a:xfrm>
            <a:off x="3431088" y="149250"/>
            <a:ext cx="5329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Multi-parameter observations</a:t>
            </a:r>
            <a:endParaRPr lang="zh-CN" altLang="en-US" sz="28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0AA69E-AFEE-B059-BF1D-9FA8C1B295EB}"/>
              </a:ext>
            </a:extLst>
          </p:cNvPr>
          <p:cNvSpPr txBox="1"/>
          <p:nvPr/>
        </p:nvSpPr>
        <p:spPr>
          <a:xfrm>
            <a:off x="795402" y="672470"/>
            <a:ext cx="10997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Multi-parameter (imaging, spectroscopy, timing and polarization) properties of extreme objects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0"/>
    </mc:Choice>
    <mc:Fallback xmlns="">
      <p:transition spd="slow" advTm="2753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Text_1">
            <a:extLst>
              <a:ext uri="{FF2B5EF4-FFF2-40B4-BE49-F238E27FC236}">
                <a16:creationId xmlns:a16="http://schemas.microsoft.com/office/drawing/2014/main" id="{9DBC5EC8-C29B-A54C-21E3-0AB1FD0CA77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94362" y="1353357"/>
            <a:ext cx="3426557" cy="5185339"/>
          </a:xfrm>
          <a:prstGeom prst="roundRect">
            <a:avLst>
              <a:gd name="adj" fmla="val 56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C786C6-4D1B-7D04-06C5-AA1B10A63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51" y="183621"/>
            <a:ext cx="10515600" cy="389019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(full constellation)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MH_Text_1">
            <a:extLst>
              <a:ext uri="{FF2B5EF4-FFF2-40B4-BE49-F238E27FC236}">
                <a16:creationId xmlns:a16="http://schemas.microsoft.com/office/drawing/2014/main" id="{B016B58B-8574-171E-EE3D-45180E1774F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3143" y="1323958"/>
            <a:ext cx="3426557" cy="5246311"/>
          </a:xfrm>
          <a:prstGeom prst="roundRect">
            <a:avLst>
              <a:gd name="adj" fmla="val 56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6" name="MH_Text_1">
            <a:extLst>
              <a:ext uri="{FF2B5EF4-FFF2-40B4-BE49-F238E27FC236}">
                <a16:creationId xmlns:a16="http://schemas.microsoft.com/office/drawing/2014/main" id="{CCB468C3-BA06-68FF-F608-13D6036FDA74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38672" y="1354568"/>
            <a:ext cx="3426557" cy="5246310"/>
          </a:xfrm>
          <a:prstGeom prst="roundRect">
            <a:avLst>
              <a:gd name="adj" fmla="val 56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1" name="Picture 12">
            <a:extLst>
              <a:ext uri="{FF2B5EF4-FFF2-40B4-BE49-F238E27FC236}">
                <a16:creationId xmlns:a16="http://schemas.microsoft.com/office/drawing/2014/main" id="{860D7444-6F28-7B43-8997-A9B81F9E0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83" y="5191701"/>
            <a:ext cx="1628276" cy="1238056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5BF0AEF2-7300-9CEC-DCBE-F003D68AB9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96" y="2776915"/>
            <a:ext cx="1425563" cy="1044279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8E602C72-3FDB-31FD-1A40-C301282AF9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27" y="1353357"/>
            <a:ext cx="1555817" cy="1244653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DE515F7C-965E-9983-D8ED-3041F7F4E0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90" y="3947114"/>
            <a:ext cx="1161393" cy="1161393"/>
          </a:xfrm>
          <a:prstGeom prst="rect">
            <a:avLst/>
          </a:prstGeom>
        </p:spPr>
      </p:pic>
      <p:sp>
        <p:nvSpPr>
          <p:cNvPr id="45" name="TextBox 19">
            <a:extLst>
              <a:ext uri="{FF2B5EF4-FFF2-40B4-BE49-F238E27FC236}">
                <a16:creationId xmlns:a16="http://schemas.microsoft.com/office/drawing/2014/main" id="{112CF0BA-C30B-93A1-754E-7FCF96F4C70D}"/>
              </a:ext>
            </a:extLst>
          </p:cNvPr>
          <p:cNvSpPr txBox="1"/>
          <p:nvPr/>
        </p:nvSpPr>
        <p:spPr>
          <a:xfrm>
            <a:off x="1224712" y="869826"/>
            <a:ext cx="215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Scientific ability</a:t>
            </a:r>
            <a:endParaRPr lang="en-US" sz="20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F7BE8E5-B144-B28F-C6FB-A739CEBC61D7}"/>
              </a:ext>
            </a:extLst>
          </p:cNvPr>
          <p:cNvSpPr/>
          <p:nvPr/>
        </p:nvSpPr>
        <p:spPr>
          <a:xfrm>
            <a:off x="647282" y="1708247"/>
            <a:ext cx="946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Timing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226D246-8827-A749-7926-0017E0096156}"/>
              </a:ext>
            </a:extLst>
          </p:cNvPr>
          <p:cNvSpPr/>
          <p:nvPr/>
        </p:nvSpPr>
        <p:spPr>
          <a:xfrm>
            <a:off x="286485" y="3003736"/>
            <a:ext cx="1737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Spectroscopy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BAD638A-497B-F909-2B16-3B9D1F5D77E7}"/>
              </a:ext>
            </a:extLst>
          </p:cNvPr>
          <p:cNvSpPr/>
          <p:nvPr/>
        </p:nvSpPr>
        <p:spPr>
          <a:xfrm>
            <a:off x="552749" y="4261231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Imaging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61F3A83-EA8C-ADAE-75B1-67CF73BA2C69}"/>
              </a:ext>
            </a:extLst>
          </p:cNvPr>
          <p:cNvSpPr/>
          <p:nvPr/>
        </p:nvSpPr>
        <p:spPr>
          <a:xfrm>
            <a:off x="279752" y="5518727"/>
            <a:ext cx="1526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Polarization</a:t>
            </a:r>
          </a:p>
        </p:txBody>
      </p:sp>
      <p:sp>
        <p:nvSpPr>
          <p:cNvPr id="51" name="矩形: 圆角 70">
            <a:extLst>
              <a:ext uri="{FF2B5EF4-FFF2-40B4-BE49-F238E27FC236}">
                <a16:creationId xmlns:a16="http://schemas.microsoft.com/office/drawing/2014/main" id="{5EF901A7-223B-A99A-D3F7-0100A377BA65}"/>
              </a:ext>
            </a:extLst>
          </p:cNvPr>
          <p:cNvSpPr>
            <a:spLocks noChangeAspect="1"/>
          </p:cNvSpPr>
          <p:nvPr/>
        </p:nvSpPr>
        <p:spPr>
          <a:xfrm>
            <a:off x="4933522" y="1979061"/>
            <a:ext cx="2545616" cy="878960"/>
          </a:xfrm>
          <a:prstGeom prst="roundRect">
            <a:avLst>
              <a:gd name="adj" fmla="val 24447"/>
            </a:avLst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US" altLang="zh-CN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Type-A</a:t>
            </a:r>
            <a:endParaRPr lang="en-US" altLang="ja-JP" sz="20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en-US" altLang="zh-CN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108 satellites</a:t>
            </a:r>
            <a:endParaRPr lang="zh-CN" altLang="en-US" sz="20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2" name="矩形 23">
            <a:extLst>
              <a:ext uri="{FF2B5EF4-FFF2-40B4-BE49-F238E27FC236}">
                <a16:creationId xmlns:a16="http://schemas.microsoft.com/office/drawing/2014/main" id="{C41629FA-EC82-041C-0C8E-6087E8D9ACF0}"/>
              </a:ext>
            </a:extLst>
          </p:cNvPr>
          <p:cNvSpPr/>
          <p:nvPr/>
        </p:nvSpPr>
        <p:spPr>
          <a:xfrm>
            <a:off x="5230538" y="866347"/>
            <a:ext cx="1763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ja-JP" sz="2000" b="1" kern="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Satellite type</a:t>
            </a:r>
            <a:endParaRPr lang="zh-CN" altLang="en-US" sz="2000" b="1" kern="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3" name="矩形: 圆角 70">
            <a:extLst>
              <a:ext uri="{FF2B5EF4-FFF2-40B4-BE49-F238E27FC236}">
                <a16:creationId xmlns:a16="http://schemas.microsoft.com/office/drawing/2014/main" id="{89E14E5F-5EB2-8282-E98C-F3459EFD48FC}"/>
              </a:ext>
            </a:extLst>
          </p:cNvPr>
          <p:cNvSpPr>
            <a:spLocks noChangeAspect="1"/>
          </p:cNvSpPr>
          <p:nvPr/>
        </p:nvSpPr>
        <p:spPr>
          <a:xfrm>
            <a:off x="4915240" y="3428024"/>
            <a:ext cx="2545616" cy="884816"/>
          </a:xfrm>
          <a:prstGeom prst="roundRect">
            <a:avLst>
              <a:gd name="adj" fmla="val 24447"/>
            </a:avLst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Type-B</a:t>
            </a:r>
          </a:p>
          <a:p>
            <a:pPr algn="ctr" defTabSz="1219170"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9</a:t>
            </a:r>
            <a:r>
              <a:rPr lang="ja-JP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satellites</a:t>
            </a: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4" name="矩形: 圆角 70">
            <a:extLst>
              <a:ext uri="{FF2B5EF4-FFF2-40B4-BE49-F238E27FC236}">
                <a16:creationId xmlns:a16="http://schemas.microsoft.com/office/drawing/2014/main" id="{A7295E6F-DAF0-0D4B-EA6E-E7D569664F97}"/>
              </a:ext>
            </a:extLst>
          </p:cNvPr>
          <p:cNvSpPr>
            <a:spLocks noChangeAspect="1"/>
          </p:cNvSpPr>
          <p:nvPr/>
        </p:nvSpPr>
        <p:spPr>
          <a:xfrm>
            <a:off x="4903082" y="4857434"/>
            <a:ext cx="2545616" cy="861264"/>
          </a:xfrm>
          <a:prstGeom prst="roundRect">
            <a:avLst>
              <a:gd name="adj" fmla="val 24447"/>
            </a:avLst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Type-C</a:t>
            </a:r>
          </a:p>
          <a:p>
            <a:pPr algn="ctr" defTabSz="1219170"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9</a:t>
            </a:r>
            <a:r>
              <a:rPr lang="ja-JP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satellites</a:t>
            </a: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5" name="图片 2">
            <a:extLst>
              <a:ext uri="{FF2B5EF4-FFF2-40B4-BE49-F238E27FC236}">
                <a16:creationId xmlns:a16="http://schemas.microsoft.com/office/drawing/2014/main" id="{049A97DE-858C-8B95-66B4-70914145F6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94" y="1646122"/>
            <a:ext cx="2900095" cy="217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图片 4">
            <a:extLst>
              <a:ext uri="{FF2B5EF4-FFF2-40B4-BE49-F238E27FC236}">
                <a16:creationId xmlns:a16="http://schemas.microsoft.com/office/drawing/2014/main" id="{80228CF6-9A30-073E-0E18-54B51AA880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2327" r="-2183" b="2597"/>
          <a:stretch/>
        </p:blipFill>
        <p:spPr>
          <a:xfrm>
            <a:off x="8592564" y="4084068"/>
            <a:ext cx="2997184" cy="216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直接箭头连接符 48">
            <a:extLst>
              <a:ext uri="{FF2B5EF4-FFF2-40B4-BE49-F238E27FC236}">
                <a16:creationId xmlns:a16="http://schemas.microsoft.com/office/drawing/2014/main" id="{AAC4F1FD-6D95-C2B0-184F-13742B60DCE0}"/>
              </a:ext>
            </a:extLst>
          </p:cNvPr>
          <p:cNvCxnSpPr>
            <a:cxnSpLocks/>
            <a:stCxn id="51" idx="1"/>
            <a:endCxn id="43" idx="3"/>
          </p:cNvCxnSpPr>
          <p:nvPr/>
        </p:nvCxnSpPr>
        <p:spPr bwMode="auto">
          <a:xfrm flipH="1" flipV="1">
            <a:off x="3532944" y="1975684"/>
            <a:ext cx="1400578" cy="442857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58" name="直接箭头连接符 48">
            <a:extLst>
              <a:ext uri="{FF2B5EF4-FFF2-40B4-BE49-F238E27FC236}">
                <a16:creationId xmlns:a16="http://schemas.microsoft.com/office/drawing/2014/main" id="{AE1FFDE9-CC1A-9ADC-D7F7-2A6F30647F5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07228" y="3371543"/>
            <a:ext cx="1389731" cy="498889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59" name="直接箭头连接符 48">
            <a:extLst>
              <a:ext uri="{FF2B5EF4-FFF2-40B4-BE49-F238E27FC236}">
                <a16:creationId xmlns:a16="http://schemas.microsoft.com/office/drawing/2014/main" id="{D22EEB04-E87B-D20A-8CAB-CBA32B00A413}"/>
              </a:ext>
            </a:extLst>
          </p:cNvPr>
          <p:cNvCxnSpPr>
            <a:cxnSpLocks/>
            <a:stCxn id="53" idx="1"/>
          </p:cNvCxnSpPr>
          <p:nvPr/>
        </p:nvCxnSpPr>
        <p:spPr bwMode="auto">
          <a:xfrm flipH="1" flipV="1">
            <a:off x="3608640" y="2183008"/>
            <a:ext cx="1306601" cy="1687424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60" name="直接箭头连接符 48">
            <a:extLst>
              <a:ext uri="{FF2B5EF4-FFF2-40B4-BE49-F238E27FC236}">
                <a16:creationId xmlns:a16="http://schemas.microsoft.com/office/drawing/2014/main" id="{93559B30-FC36-B57C-E14F-C3298040CB11}"/>
              </a:ext>
            </a:extLst>
          </p:cNvPr>
          <p:cNvCxnSpPr>
            <a:cxnSpLocks/>
            <a:stCxn id="53" idx="1"/>
          </p:cNvCxnSpPr>
          <p:nvPr/>
        </p:nvCxnSpPr>
        <p:spPr bwMode="auto">
          <a:xfrm flipH="1">
            <a:off x="3532273" y="3870432"/>
            <a:ext cx="1382967" cy="579591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61" name="直接箭头连接符 48">
            <a:extLst>
              <a:ext uri="{FF2B5EF4-FFF2-40B4-BE49-F238E27FC236}">
                <a16:creationId xmlns:a16="http://schemas.microsoft.com/office/drawing/2014/main" id="{FCEFE033-1ACA-5F3B-2DAE-97D051F56ED6}"/>
              </a:ext>
            </a:extLst>
          </p:cNvPr>
          <p:cNvCxnSpPr>
            <a:cxnSpLocks/>
            <a:stCxn id="54" idx="1"/>
          </p:cNvCxnSpPr>
          <p:nvPr/>
        </p:nvCxnSpPr>
        <p:spPr bwMode="auto">
          <a:xfrm flipH="1">
            <a:off x="3532273" y="5288066"/>
            <a:ext cx="1370809" cy="430632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62" name="直接箭头连接符 48">
            <a:extLst>
              <a:ext uri="{FF2B5EF4-FFF2-40B4-BE49-F238E27FC236}">
                <a16:creationId xmlns:a16="http://schemas.microsoft.com/office/drawing/2014/main" id="{34E7C5DA-C645-A6B1-4699-0CA037B910EB}"/>
              </a:ext>
            </a:extLst>
          </p:cNvPr>
          <p:cNvCxnSpPr>
            <a:cxnSpLocks/>
            <a:stCxn id="51" idx="3"/>
          </p:cNvCxnSpPr>
          <p:nvPr/>
        </p:nvCxnSpPr>
        <p:spPr bwMode="auto">
          <a:xfrm flipV="1">
            <a:off x="7479138" y="2401347"/>
            <a:ext cx="1170609" cy="17194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lg" len="lg"/>
          </a:ln>
          <a:effectLst>
            <a:glow rad="38100">
              <a:schemeClr val="accent4">
                <a:lumMod val="60000"/>
                <a:lumOff val="40000"/>
                <a:alpha val="35000"/>
              </a:schemeClr>
            </a:glow>
          </a:effectLst>
        </p:spPr>
      </p:cxnSp>
      <p:cxnSp>
        <p:nvCxnSpPr>
          <p:cNvPr id="63" name="直接箭头连接符 48">
            <a:extLst>
              <a:ext uri="{FF2B5EF4-FFF2-40B4-BE49-F238E27FC236}">
                <a16:creationId xmlns:a16="http://schemas.microsoft.com/office/drawing/2014/main" id="{400BE7C0-1ED9-85ED-B21B-E6AE5E58BB94}"/>
              </a:ext>
            </a:extLst>
          </p:cNvPr>
          <p:cNvCxnSpPr>
            <a:cxnSpLocks/>
            <a:stCxn id="53" idx="3"/>
          </p:cNvCxnSpPr>
          <p:nvPr/>
        </p:nvCxnSpPr>
        <p:spPr bwMode="auto">
          <a:xfrm>
            <a:off x="7460857" y="3870432"/>
            <a:ext cx="1252735" cy="942535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lg" len="lg"/>
          </a:ln>
          <a:effectLst>
            <a:glow rad="38100">
              <a:schemeClr val="accent5">
                <a:lumMod val="60000"/>
                <a:lumOff val="40000"/>
                <a:alpha val="35000"/>
              </a:schemeClr>
            </a:glow>
          </a:effectLst>
        </p:spPr>
      </p:cxnSp>
      <p:cxnSp>
        <p:nvCxnSpPr>
          <p:cNvPr id="64" name="直接箭头连接符 48">
            <a:extLst>
              <a:ext uri="{FF2B5EF4-FFF2-40B4-BE49-F238E27FC236}">
                <a16:creationId xmlns:a16="http://schemas.microsoft.com/office/drawing/2014/main" id="{8BFBA6EF-4CE2-DD79-7215-C454BA0F1EC0}"/>
              </a:ext>
            </a:extLst>
          </p:cNvPr>
          <p:cNvCxnSpPr>
            <a:cxnSpLocks/>
            <a:stCxn id="54" idx="3"/>
          </p:cNvCxnSpPr>
          <p:nvPr/>
        </p:nvCxnSpPr>
        <p:spPr bwMode="auto">
          <a:xfrm>
            <a:off x="7448698" y="5288066"/>
            <a:ext cx="1189196" cy="69495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lg" len="lg"/>
          </a:ln>
          <a:effectLst>
            <a:glow rad="38100">
              <a:schemeClr val="accent5">
                <a:lumMod val="60000"/>
                <a:lumOff val="40000"/>
                <a:alpha val="35000"/>
              </a:schemeClr>
            </a:glow>
          </a:effectLst>
        </p:spPr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B5EC4FBF-8B78-073C-5CD6-470380540BC7}"/>
              </a:ext>
            </a:extLst>
          </p:cNvPr>
          <p:cNvSpPr txBox="1"/>
          <p:nvPr/>
        </p:nvSpPr>
        <p:spPr>
          <a:xfrm>
            <a:off x="8049875" y="866347"/>
            <a:ext cx="40440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Satellite platform configuration</a:t>
            </a:r>
            <a:endParaRPr lang="en-US" altLang="zh-CN" sz="20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3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MH_Text_1">
            <a:extLst>
              <a:ext uri="{FF2B5EF4-FFF2-40B4-BE49-F238E27FC236}">
                <a16:creationId xmlns:a16="http://schemas.microsoft.com/office/drawing/2014/main" id="{5C86DF45-8E50-8C69-D232-46507F67902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896288" y="1511172"/>
            <a:ext cx="4153724" cy="4992750"/>
          </a:xfrm>
          <a:prstGeom prst="roundRect">
            <a:avLst>
              <a:gd name="adj" fmla="val 56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6" name="MH_Text_1">
            <a:extLst>
              <a:ext uri="{FF2B5EF4-FFF2-40B4-BE49-F238E27FC236}">
                <a16:creationId xmlns:a16="http://schemas.microsoft.com/office/drawing/2014/main" id="{4AE16561-F233-F134-A79F-81357400CC9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682" y="1511173"/>
            <a:ext cx="4345955" cy="4992749"/>
          </a:xfrm>
          <a:prstGeom prst="roundRect">
            <a:avLst>
              <a:gd name="adj" fmla="val 56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250FE80-A9AB-EA64-5E58-6AF2A2485189}"/>
              </a:ext>
            </a:extLst>
          </p:cNvPr>
          <p:cNvSpPr/>
          <p:nvPr/>
        </p:nvSpPr>
        <p:spPr>
          <a:xfrm>
            <a:off x="10286984" y="3307074"/>
            <a:ext cx="1574948" cy="1497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chemeClr val="tx1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2F24229-EEAB-5E16-96F6-33C931166826}"/>
              </a:ext>
            </a:extLst>
          </p:cNvPr>
          <p:cNvSpPr txBox="1"/>
          <p:nvPr/>
        </p:nvSpPr>
        <p:spPr>
          <a:xfrm>
            <a:off x="3874726" y="91081"/>
            <a:ext cx="480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2F5597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Preliminary payload plan</a:t>
            </a:r>
            <a:endParaRPr lang="zh-CN" altLang="en-US" sz="2800" b="1" dirty="0">
              <a:solidFill>
                <a:srgbClr val="2F5597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32605293-68A1-3402-6A8C-025F43863C6F}"/>
              </a:ext>
            </a:extLst>
          </p:cNvPr>
          <p:cNvSpPr txBox="1"/>
          <p:nvPr/>
        </p:nvSpPr>
        <p:spPr>
          <a:xfrm>
            <a:off x="1093560" y="1000858"/>
            <a:ext cx="18193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X-ray </a:t>
            </a:r>
            <a:r>
              <a:rPr lang="en-US" altLang="zh-CN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optics </a:t>
            </a:r>
          </a:p>
        </p:txBody>
      </p:sp>
      <p:grpSp>
        <p:nvGrpSpPr>
          <p:cNvPr id="24" name="组 55">
            <a:extLst>
              <a:ext uri="{FF2B5EF4-FFF2-40B4-BE49-F238E27FC236}">
                <a16:creationId xmlns:a16="http://schemas.microsoft.com/office/drawing/2014/main" id="{592C5900-FE92-C28E-5501-F8945ACA1FC8}"/>
              </a:ext>
            </a:extLst>
          </p:cNvPr>
          <p:cNvGrpSpPr/>
          <p:nvPr/>
        </p:nvGrpSpPr>
        <p:grpSpPr>
          <a:xfrm>
            <a:off x="4613551" y="986733"/>
            <a:ext cx="2964898" cy="5517189"/>
            <a:chOff x="3449824" y="415947"/>
            <a:chExt cx="2569918" cy="446096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5" name="MH_Text_1">
              <a:extLst>
                <a:ext uri="{FF2B5EF4-FFF2-40B4-BE49-F238E27FC236}">
                  <a16:creationId xmlns:a16="http://schemas.microsoft.com/office/drawing/2014/main" id="{1B929D05-3D8F-F060-4EE9-6EE88BCCB87D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449824" y="839987"/>
              <a:ext cx="2569918" cy="4036929"/>
            </a:xfrm>
            <a:prstGeom prst="roundRect">
              <a:avLst>
                <a:gd name="adj" fmla="val 5634"/>
              </a:avLst>
            </a:prstGeom>
            <a:grpFill/>
            <a:ln>
              <a:noFill/>
            </a:ln>
            <a:effectLst>
              <a:outerShdw blurRad="50800" dist="38100" dir="18900000" algn="bl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0000" tIns="240000" rIns="120000" bIns="120000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30000"/>
                </a:lnSpc>
                <a:defRPr/>
              </a:pPr>
              <a:endParaRPr lang="zh-CN" altLang="en-US" sz="24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6" name="矩形: 圆角 70">
              <a:extLst>
                <a:ext uri="{FF2B5EF4-FFF2-40B4-BE49-F238E27FC236}">
                  <a16:creationId xmlns:a16="http://schemas.microsoft.com/office/drawing/2014/main" id="{A9EBC3DF-A122-0062-AC87-261EF1ADF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79883" y="1302876"/>
              <a:ext cx="2121391" cy="659220"/>
            </a:xfrm>
            <a:prstGeom prst="roundRect">
              <a:avLst>
                <a:gd name="adj" fmla="val 24447"/>
              </a:avLst>
            </a:prstGeom>
            <a:grpFill/>
            <a:ln>
              <a:solidFill>
                <a:sysClr val="windowText" lastClr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1219170">
                <a:defRPr/>
              </a:pPr>
              <a:r>
                <a:rPr lang="en-US" altLang="zh-CN" sz="2000" b="1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Type-A</a:t>
              </a:r>
              <a:endPara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  <a:p>
              <a:pPr algn="ctr" defTabSz="1219170">
                <a:defRPr/>
              </a:pPr>
              <a:r>
                <a:rPr lang="en-US" altLang="zh-CN" sz="2000" b="1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timing</a:t>
              </a:r>
              <a:endParaRPr lang="zh-CN" altLang="en-US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7" name="矩形 23">
              <a:extLst>
                <a:ext uri="{FF2B5EF4-FFF2-40B4-BE49-F238E27FC236}">
                  <a16:creationId xmlns:a16="http://schemas.microsoft.com/office/drawing/2014/main" id="{5F4BD628-8B43-3F7D-7C09-B6AC363A1048}"/>
                </a:ext>
              </a:extLst>
            </p:cNvPr>
            <p:cNvSpPr/>
            <p:nvPr/>
          </p:nvSpPr>
          <p:spPr>
            <a:xfrm>
              <a:off x="3896905" y="415947"/>
              <a:ext cx="1528675" cy="32351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1219170">
                <a:defRPr/>
              </a:pPr>
              <a:r>
                <a:rPr lang="en-US" altLang="ja-JP" sz="2000" b="1" kern="0" dirty="0">
                  <a:solidFill>
                    <a:srgbClr val="FF0000"/>
                  </a:solidFill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Satellite type</a:t>
              </a:r>
              <a:endParaRPr lang="zh-CN" altLang="en-US" sz="2000" b="1" kern="0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8" name="矩形: 圆角 70">
              <a:extLst>
                <a:ext uri="{FF2B5EF4-FFF2-40B4-BE49-F238E27FC236}">
                  <a16:creationId xmlns:a16="http://schemas.microsoft.com/office/drawing/2014/main" id="{F1AF73CC-0916-EC9F-3671-04CF5FC46E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9121" y="2495133"/>
              <a:ext cx="2176648" cy="799135"/>
            </a:xfrm>
            <a:prstGeom prst="roundRect">
              <a:avLst>
                <a:gd name="adj" fmla="val 28263"/>
              </a:avLst>
            </a:prstGeom>
            <a:grpFill/>
            <a:ln>
              <a:solidFill>
                <a:sysClr val="windowText" lastClr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1219170">
                <a:defRPr/>
              </a:pPr>
              <a:r>
                <a:rPr lang="en-US" altLang="ja-JP" sz="2000" b="1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Type-B</a:t>
              </a:r>
            </a:p>
            <a:p>
              <a:pPr algn="ctr" defTabSz="1219170">
                <a:defRPr/>
              </a:pPr>
              <a:r>
                <a:rPr lang="en-US" altLang="zh-CN" sz="2000" b="1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Timing, imaging, spectroscopy</a:t>
              </a:r>
              <a:endParaRPr lang="zh-CN" altLang="en-US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9" name="矩形: 圆角 70">
              <a:extLst>
                <a:ext uri="{FF2B5EF4-FFF2-40B4-BE49-F238E27FC236}">
                  <a16:creationId xmlns:a16="http://schemas.microsoft.com/office/drawing/2014/main" id="{6322AB01-A0D0-BECC-A4FF-4A1C58DF6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9121" y="3617242"/>
              <a:ext cx="2121391" cy="645948"/>
            </a:xfrm>
            <a:prstGeom prst="roundRect">
              <a:avLst>
                <a:gd name="adj" fmla="val 24447"/>
              </a:avLst>
            </a:prstGeom>
            <a:grpFill/>
            <a:ln>
              <a:solidFill>
                <a:sysClr val="windowText" lastClr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1219170">
                <a:defRPr/>
              </a:pPr>
              <a:r>
                <a:rPr lang="en-US" altLang="ja-JP" sz="2000" b="1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Type-C</a:t>
              </a:r>
            </a:p>
            <a:p>
              <a:pPr algn="ctr" defTabSz="1219170">
                <a:defRPr/>
              </a:pPr>
              <a:r>
                <a:rPr lang="en-US" altLang="zh-CN" sz="2000" b="1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polarization</a:t>
              </a:r>
              <a:endParaRPr lang="zh-CN" altLang="en-US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8252F523-AB01-A148-1E7B-256D403BAFBA}"/>
              </a:ext>
            </a:extLst>
          </p:cNvPr>
          <p:cNvSpPr/>
          <p:nvPr/>
        </p:nvSpPr>
        <p:spPr>
          <a:xfrm>
            <a:off x="8789456" y="986733"/>
            <a:ext cx="2178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Detector system</a:t>
            </a:r>
            <a:endParaRPr lang="en-US" altLang="zh-CN" sz="20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AA12F6FA-3C2E-A78B-2502-E8B6D33A7D68}"/>
              </a:ext>
            </a:extLst>
          </p:cNvPr>
          <p:cNvSpPr/>
          <p:nvPr/>
        </p:nvSpPr>
        <p:spPr>
          <a:xfrm>
            <a:off x="31891" y="1886859"/>
            <a:ext cx="4345350" cy="18218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59D4A7-3C65-70DA-8877-5C41511F2EA6}"/>
              </a:ext>
            </a:extLst>
          </p:cNvPr>
          <p:cNvSpPr/>
          <p:nvPr/>
        </p:nvSpPr>
        <p:spPr>
          <a:xfrm>
            <a:off x="37682" y="1970372"/>
            <a:ext cx="2466226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Narrow </a:t>
            </a:r>
            <a:r>
              <a:rPr lang="en-US" altLang="ja-JP" sz="1600" b="1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FoV</a:t>
            </a: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MPO, compared to EP/WXT:</a:t>
            </a:r>
          </a:p>
          <a:p>
            <a:pPr>
              <a:spcBef>
                <a:spcPts val="600"/>
              </a:spcBef>
              <a:defRPr/>
            </a:pP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small </a:t>
            </a:r>
            <a:r>
              <a:rPr lang="en-US" altLang="ja-JP" sz="1600" b="1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FoV</a:t>
            </a: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, long</a:t>
            </a:r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er</a:t>
            </a: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focal length, larger effective area (~1 order of magnitude larger)</a:t>
            </a:r>
            <a:endParaRPr lang="en-US" altLang="zh-CN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EF6C4D39-750A-0547-A503-09189AFCC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08" y="1982121"/>
            <a:ext cx="1677068" cy="1660504"/>
          </a:xfrm>
          <a:prstGeom prst="rect">
            <a:avLst/>
          </a:prstGeom>
        </p:spPr>
      </p:pic>
      <p:sp>
        <p:nvSpPr>
          <p:cNvPr id="75" name="矩形 74">
            <a:extLst>
              <a:ext uri="{FF2B5EF4-FFF2-40B4-BE49-F238E27FC236}">
                <a16:creationId xmlns:a16="http://schemas.microsoft.com/office/drawing/2014/main" id="{632C8373-BC90-9175-B7F7-384C85EF3BA7}"/>
              </a:ext>
            </a:extLst>
          </p:cNvPr>
          <p:cNvSpPr/>
          <p:nvPr/>
        </p:nvSpPr>
        <p:spPr>
          <a:xfrm>
            <a:off x="38287" y="4084366"/>
            <a:ext cx="4345350" cy="18218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67718E93-70E8-970A-457A-F508D5D95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00" y="4113573"/>
            <a:ext cx="1677069" cy="1722981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EC03BE6-8B10-14CE-4A85-73D6CA6A91CA}"/>
              </a:ext>
            </a:extLst>
          </p:cNvPr>
          <p:cNvSpPr/>
          <p:nvPr/>
        </p:nvSpPr>
        <p:spPr>
          <a:xfrm>
            <a:off x="53162" y="4262047"/>
            <a:ext cx="2320033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Lightweight Wolter-I, good angular resolution</a:t>
            </a:r>
          </a:p>
          <a:p>
            <a:pPr>
              <a:spcBef>
                <a:spcPts val="600"/>
              </a:spcBef>
              <a:defRPr/>
            </a:pP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Inherit from EP/FXT and </a:t>
            </a:r>
            <a:r>
              <a:rPr lang="en-US" altLang="ja-JP" sz="1600" b="1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eXTP</a:t>
            </a: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/SFA</a:t>
            </a:r>
            <a:endParaRPr lang="en-US" altLang="zh-CN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677B0852-DD95-0F8A-799A-DA5C408BE8C0}"/>
              </a:ext>
            </a:extLst>
          </p:cNvPr>
          <p:cNvSpPr/>
          <p:nvPr/>
        </p:nvSpPr>
        <p:spPr>
          <a:xfrm>
            <a:off x="7905985" y="3192475"/>
            <a:ext cx="4153724" cy="1751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3EAD678-0B24-9ECA-23A2-E11624C218C0}"/>
              </a:ext>
            </a:extLst>
          </p:cNvPr>
          <p:cNvSpPr/>
          <p:nvPr/>
        </p:nvSpPr>
        <p:spPr>
          <a:xfrm>
            <a:off x="8049367" y="3204074"/>
            <a:ext cx="2221142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256-pixel SDD array:</a:t>
            </a:r>
          </a:p>
          <a:p>
            <a:pPr>
              <a:spcBef>
                <a:spcPts val="600"/>
              </a:spcBef>
              <a:defRPr/>
            </a:pPr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Offers positional resolution, good energy resolution</a:t>
            </a:r>
          </a:p>
          <a:p>
            <a:pPr>
              <a:spcBef>
                <a:spcPts val="600"/>
              </a:spcBef>
              <a:defRPr/>
            </a:pPr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An alternative is </a:t>
            </a:r>
            <a:r>
              <a:rPr lang="en-US" altLang="zh-CN" sz="1600" b="1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pnCCD</a:t>
            </a:r>
            <a:endParaRPr lang="en-US" altLang="ja-JP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E3941E71-B795-7091-D481-5D8DE7667900}"/>
              </a:ext>
            </a:extLst>
          </p:cNvPr>
          <p:cNvCxnSpPr>
            <a:cxnSpLocks/>
            <a:stCxn id="28" idx="3"/>
            <a:endCxn id="41" idx="1"/>
          </p:cNvCxnSpPr>
          <p:nvPr/>
        </p:nvCxnSpPr>
        <p:spPr bwMode="auto">
          <a:xfrm>
            <a:off x="7377738" y="4052379"/>
            <a:ext cx="671629" cy="39118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lg" len="lg"/>
          </a:ln>
          <a:effectLst>
            <a:glow rad="38100">
              <a:schemeClr val="accent5">
                <a:lumMod val="60000"/>
                <a:lumOff val="40000"/>
                <a:alpha val="35000"/>
              </a:schemeClr>
            </a:glow>
          </a:effectLst>
        </p:spPr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A4359F6C-D56B-F4FA-1644-DBCE7FDBE229}"/>
              </a:ext>
            </a:extLst>
          </p:cNvPr>
          <p:cNvSpPr/>
          <p:nvPr/>
        </p:nvSpPr>
        <p:spPr>
          <a:xfrm>
            <a:off x="7905985" y="1796610"/>
            <a:ext cx="4153724" cy="12300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5" name="图片 7">
            <a:extLst>
              <a:ext uri="{FF2B5EF4-FFF2-40B4-BE49-F238E27FC236}">
                <a16:creationId xmlns:a16="http://schemas.microsoft.com/office/drawing/2014/main" id="{7DD6C8E5-294F-53A5-40EF-C8830AAA71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56" y="1844744"/>
            <a:ext cx="1574952" cy="1151316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30C01ED7-EF77-5AAC-7612-2A74F74A5BAA}"/>
              </a:ext>
            </a:extLst>
          </p:cNvPr>
          <p:cNvSpPr/>
          <p:nvPr/>
        </p:nvSpPr>
        <p:spPr>
          <a:xfrm>
            <a:off x="8049367" y="1860233"/>
            <a:ext cx="2221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4-pixel SDD array, read quickly, pile-up free</a:t>
            </a:r>
            <a:endParaRPr lang="en-US" altLang="zh-CN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AE238377-D758-78BF-F85B-A9CF60C8596C}"/>
              </a:ext>
            </a:extLst>
          </p:cNvPr>
          <p:cNvSpPr/>
          <p:nvPr/>
        </p:nvSpPr>
        <p:spPr>
          <a:xfrm>
            <a:off x="7905985" y="5017220"/>
            <a:ext cx="4153724" cy="12963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D00D0A7-423C-7DAB-1C92-51A1E2F3F891}"/>
              </a:ext>
            </a:extLst>
          </p:cNvPr>
          <p:cNvSpPr/>
          <p:nvPr/>
        </p:nvSpPr>
        <p:spPr>
          <a:xfrm>
            <a:off x="8049411" y="5206700"/>
            <a:ext cx="2293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Gas polarization detector GMPD or GPD</a:t>
            </a:r>
            <a:endParaRPr lang="en-US" altLang="zh-CN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4" name="Picture 41">
            <a:extLst>
              <a:ext uri="{FF2B5EF4-FFF2-40B4-BE49-F238E27FC236}">
                <a16:creationId xmlns:a16="http://schemas.microsoft.com/office/drawing/2014/main" id="{7A57E33C-FAA3-1E31-FB9B-6B495A10CA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30" y="5035661"/>
            <a:ext cx="1584324" cy="1259451"/>
          </a:xfrm>
          <a:prstGeom prst="rect">
            <a:avLst/>
          </a:prstGeom>
        </p:spPr>
      </p:pic>
      <p:cxnSp>
        <p:nvCxnSpPr>
          <p:cNvPr id="50" name="直接箭头连接符 48">
            <a:extLst>
              <a:ext uri="{FF2B5EF4-FFF2-40B4-BE49-F238E27FC236}">
                <a16:creationId xmlns:a16="http://schemas.microsoft.com/office/drawing/2014/main" id="{AA25AC7E-DF9D-6943-E4B4-504577764685}"/>
              </a:ext>
            </a:extLst>
          </p:cNvPr>
          <p:cNvCxnSpPr>
            <a:cxnSpLocks/>
            <a:stCxn id="29" idx="3"/>
            <a:endCxn id="42" idx="1"/>
          </p:cNvCxnSpPr>
          <p:nvPr/>
        </p:nvCxnSpPr>
        <p:spPr bwMode="auto">
          <a:xfrm>
            <a:off x="7313988" y="5345441"/>
            <a:ext cx="735423" cy="276758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lg" len="lg"/>
          </a:ln>
          <a:effectLst>
            <a:glow rad="38100">
              <a:schemeClr val="accent5">
                <a:lumMod val="60000"/>
                <a:lumOff val="40000"/>
                <a:alpha val="35000"/>
              </a:schemeClr>
            </a:glow>
          </a:effectLst>
        </p:spPr>
      </p:cxnSp>
      <p:sp>
        <p:nvSpPr>
          <p:cNvPr id="81" name="文本框 80">
            <a:extLst>
              <a:ext uri="{FF2B5EF4-FFF2-40B4-BE49-F238E27FC236}">
                <a16:creationId xmlns:a16="http://schemas.microsoft.com/office/drawing/2014/main" id="{4E2A6ECE-2CBA-8D17-8013-279E6B169A58}"/>
              </a:ext>
            </a:extLst>
          </p:cNvPr>
          <p:cNvSpPr txBox="1"/>
          <p:nvPr/>
        </p:nvSpPr>
        <p:spPr>
          <a:xfrm>
            <a:off x="308842" y="6080400"/>
            <a:ext cx="3872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8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</a:t>
            </a:r>
            <a:r>
              <a:rPr lang="en-US" altLang="ja-JP" sz="18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ightweight, large effective area</a:t>
            </a:r>
            <a:endParaRPr lang="en-US" altLang="zh-CN" sz="18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82" name="直接箭头连接符 48">
            <a:extLst>
              <a:ext uri="{FF2B5EF4-FFF2-40B4-BE49-F238E27FC236}">
                <a16:creationId xmlns:a16="http://schemas.microsoft.com/office/drawing/2014/main" id="{6E3D38E2-5BC3-1C5E-9ABE-2F4ADB056559}"/>
              </a:ext>
            </a:extLst>
          </p:cNvPr>
          <p:cNvCxnSpPr>
            <a:cxnSpLocks/>
          </p:cNvCxnSpPr>
          <p:nvPr/>
        </p:nvCxnSpPr>
        <p:spPr bwMode="auto">
          <a:xfrm flipH="1">
            <a:off x="4139297" y="2499967"/>
            <a:ext cx="734330" cy="136769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84" name="直接箭头连接符 48">
            <a:extLst>
              <a:ext uri="{FF2B5EF4-FFF2-40B4-BE49-F238E27FC236}">
                <a16:creationId xmlns:a16="http://schemas.microsoft.com/office/drawing/2014/main" id="{D95997F6-2B10-6957-3151-5ADA0033DBA8}"/>
              </a:ext>
            </a:extLst>
          </p:cNvPr>
          <p:cNvCxnSpPr>
            <a:cxnSpLocks/>
          </p:cNvCxnSpPr>
          <p:nvPr/>
        </p:nvCxnSpPr>
        <p:spPr bwMode="auto">
          <a:xfrm flipH="1">
            <a:off x="4178117" y="4051222"/>
            <a:ext cx="671961" cy="692165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90" name="直接箭头连接符 48">
            <a:extLst>
              <a:ext uri="{FF2B5EF4-FFF2-40B4-BE49-F238E27FC236}">
                <a16:creationId xmlns:a16="http://schemas.microsoft.com/office/drawing/2014/main" id="{9C0EC737-EE08-415E-523D-7A5949C27BC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78117" y="5123146"/>
            <a:ext cx="671961" cy="222295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93" name="直接箭头连接符 48">
            <a:extLst>
              <a:ext uri="{FF2B5EF4-FFF2-40B4-BE49-F238E27FC236}">
                <a16:creationId xmlns:a16="http://schemas.microsoft.com/office/drawing/2014/main" id="{4E5FFA52-78BF-176A-D4CF-AC8913C06785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6404" y="2393586"/>
            <a:ext cx="713266" cy="114918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lg" len="lg"/>
          </a:ln>
          <a:effectLst>
            <a:glow rad="38100">
              <a:schemeClr val="accent4">
                <a:lumMod val="60000"/>
                <a:lumOff val="40000"/>
                <a:alpha val="35000"/>
              </a:schemeClr>
            </a:glow>
          </a:effectLst>
        </p:spPr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0BCB791-306C-905F-8203-B36F036B4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2315" y="3230105"/>
            <a:ext cx="1824652" cy="1599951"/>
          </a:xfrm>
          <a:prstGeom prst="rect">
            <a:avLst/>
          </a:prstGeom>
        </p:spPr>
      </p:pic>
      <p:cxnSp>
        <p:nvCxnSpPr>
          <p:cNvPr id="5" name="直接箭头连接符 48">
            <a:extLst>
              <a:ext uri="{FF2B5EF4-FFF2-40B4-BE49-F238E27FC236}">
                <a16:creationId xmlns:a16="http://schemas.microsoft.com/office/drawing/2014/main" id="{DDE810FA-5035-251A-8B8F-2DEEFCD3ABE5}"/>
              </a:ext>
            </a:extLst>
          </p:cNvPr>
          <p:cNvCxnSpPr>
            <a:cxnSpLocks/>
          </p:cNvCxnSpPr>
          <p:nvPr/>
        </p:nvCxnSpPr>
        <p:spPr bwMode="auto">
          <a:xfrm>
            <a:off x="7326404" y="2805621"/>
            <a:ext cx="579581" cy="623379"/>
          </a:xfrm>
          <a:prstGeom prst="straightConnector1">
            <a:avLst/>
          </a:prstGeom>
          <a:solidFill>
            <a:srgbClr val="5B9BD5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lg" len="lg"/>
          </a:ln>
          <a:effectLst>
            <a:glow rad="38100">
              <a:schemeClr val="accent4">
                <a:lumMod val="60000"/>
                <a:lumOff val="40000"/>
                <a:alpha val="35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268539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EBBBCB9A-D9FD-D754-4E26-596E5232A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431154"/>
              </p:ext>
            </p:extLst>
          </p:nvPr>
        </p:nvGraphicFramePr>
        <p:xfrm>
          <a:off x="776614" y="5182850"/>
          <a:ext cx="10323763" cy="1341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99769">
                  <a:extLst>
                    <a:ext uri="{9D8B030D-6E8A-4147-A177-3AD203B41FA5}">
                      <a16:colId xmlns:a16="http://schemas.microsoft.com/office/drawing/2014/main" val="3593148988"/>
                    </a:ext>
                  </a:extLst>
                </a:gridCol>
                <a:gridCol w="2601178">
                  <a:extLst>
                    <a:ext uri="{9D8B030D-6E8A-4147-A177-3AD203B41FA5}">
                      <a16:colId xmlns:a16="http://schemas.microsoft.com/office/drawing/2014/main" val="3571255088"/>
                    </a:ext>
                  </a:extLst>
                </a:gridCol>
                <a:gridCol w="2353446">
                  <a:extLst>
                    <a:ext uri="{9D8B030D-6E8A-4147-A177-3AD203B41FA5}">
                      <a16:colId xmlns:a16="http://schemas.microsoft.com/office/drawing/2014/main" val="2481110420"/>
                    </a:ext>
                  </a:extLst>
                </a:gridCol>
                <a:gridCol w="2769370">
                  <a:extLst>
                    <a:ext uri="{9D8B030D-6E8A-4147-A177-3AD203B41FA5}">
                      <a16:colId xmlns:a16="http://schemas.microsoft.com/office/drawing/2014/main" val="2982202989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Chandra</a:t>
                      </a:r>
                      <a:endParaRPr lang="en-US" sz="2000" b="1" i="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XMM-Newton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Type-A</a:t>
                      </a:r>
                      <a:endParaRPr lang="en-US" sz="2000" b="1" i="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Type B and C</a:t>
                      </a:r>
                      <a:endParaRPr lang="en-US" sz="2000" b="1" i="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6597789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Wolter-I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Wolter-I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MPO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1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Lightweight </a:t>
                      </a:r>
                      <a:r>
                        <a:rPr lang="en-US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Wolter-I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09919932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18500 kg/m</a:t>
                      </a:r>
                      <a:r>
                        <a:rPr lang="en-US" altLang="zh-CN" sz="2000" b="1" i="0" baseline="3000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2000" b="1" i="0" baseline="3000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2300 </a:t>
                      </a:r>
                      <a:r>
                        <a:rPr lang="en-US" altLang="zh-CN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kg/m</a:t>
                      </a:r>
                      <a:r>
                        <a:rPr lang="en-US" altLang="zh-CN" sz="2000" b="1" i="0" baseline="3000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2000" b="1" i="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&lt;250 kg/m</a:t>
                      </a:r>
                      <a:r>
                        <a:rPr lang="en-US" altLang="zh-CN" sz="2000" b="1" i="0" baseline="3000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2000" b="1" i="0" baseline="3000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&lt;400 kg/m</a:t>
                      </a:r>
                      <a:r>
                        <a:rPr lang="en-US" altLang="zh-CN" sz="2000" b="1" i="0" baseline="3000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2000" b="1" i="0" baseline="3000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40925509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3A90A2A-3B78-1C72-66A4-CBF213EC12FB}"/>
              </a:ext>
            </a:extLst>
          </p:cNvPr>
          <p:cNvSpPr txBox="1">
            <a:spLocks/>
          </p:cNvSpPr>
          <p:nvPr/>
        </p:nvSpPr>
        <p:spPr>
          <a:xfrm>
            <a:off x="153375" y="882770"/>
            <a:ext cx="6808587" cy="3423437"/>
          </a:xfrm>
          <a:prstGeom prst="rect">
            <a:avLst/>
          </a:prstGeom>
          <a:noFill/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Lightweight X-ray optics enables high-sensitivity X-ray observations on small satellite platforms.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MPO: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Glass (micro-pore), very lightweight &lt; 1 kg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Lightweight Wolter-I (&lt; 10 kg):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Nickel cobalt (</a:t>
            </a:r>
            <a:r>
              <a:rPr lang="en-US" altLang="ja-JP" sz="2000" b="1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NiCO</a:t>
            </a: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) alloy replaces the Nickel base, reducing the lens weight to 1/4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NiCo+Al</a:t>
            </a:r>
            <a:r>
              <a:rPr lang="en-US" altLang="ja-JP" sz="2000" b="1" baseline="-250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</a:t>
            </a:r>
            <a:r>
              <a:rPr lang="en-US" altLang="ja-JP" sz="2000" b="1" baseline="-250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replaces the Ni base, reducing the lens weight to 1/12</a:t>
            </a:r>
            <a:endParaRPr lang="en-US" sz="20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87E272-29A2-C12A-3B45-E13015A9BDBA}"/>
              </a:ext>
            </a:extLst>
          </p:cNvPr>
          <p:cNvSpPr txBox="1"/>
          <p:nvPr/>
        </p:nvSpPr>
        <p:spPr>
          <a:xfrm>
            <a:off x="3993214" y="152918"/>
            <a:ext cx="455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Lightweight X-ray 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optics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F3C87DA1-1105-524E-FFA6-905338AE111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10801" y="3140168"/>
            <a:ext cx="4320201" cy="103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77874EA-85AE-C4CD-1A45-61FD640F49A3}"/>
              </a:ext>
            </a:extLst>
          </p:cNvPr>
          <p:cNvSpPr txBox="1"/>
          <p:nvPr/>
        </p:nvSpPr>
        <p:spPr>
          <a:xfrm>
            <a:off x="79819" y="4477577"/>
            <a:ext cx="1204488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ass per unit effective area @ 1keV: at least 1 order of magnitude lower than traditional satellites!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1570127-A66A-0C7C-E78B-67BD1BB17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569" r="11724" b="-569"/>
          <a:stretch/>
        </p:blipFill>
        <p:spPr>
          <a:xfrm>
            <a:off x="8543361" y="334030"/>
            <a:ext cx="2399126" cy="263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434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Text_1">
            <a:extLst>
              <a:ext uri="{FF2B5EF4-FFF2-40B4-BE49-F238E27FC236}">
                <a16:creationId xmlns:a16="http://schemas.microsoft.com/office/drawing/2014/main" id="{BEF4DB45-9D28-445E-3E57-3AEE7D0C853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6844" y="797607"/>
            <a:ext cx="8561331" cy="3530135"/>
          </a:xfrm>
          <a:prstGeom prst="roundRect">
            <a:avLst>
              <a:gd name="adj" fmla="val 563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MH_Text_1">
            <a:extLst>
              <a:ext uri="{FF2B5EF4-FFF2-40B4-BE49-F238E27FC236}">
                <a16:creationId xmlns:a16="http://schemas.microsoft.com/office/drawing/2014/main" id="{D6354C94-7490-DD51-2B44-A78B13BCB89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3825" y="797607"/>
            <a:ext cx="3316447" cy="5782610"/>
          </a:xfrm>
          <a:prstGeom prst="roundRect">
            <a:avLst>
              <a:gd name="adj" fmla="val 56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8F640D6D-3267-6EB7-8019-55D76845C2BD}"/>
              </a:ext>
            </a:extLst>
          </p:cNvPr>
          <p:cNvPicPr/>
          <p:nvPr/>
        </p:nvPicPr>
        <p:blipFill>
          <a:blip r:embed="rId4"/>
          <a:srcRect l="47368"/>
          <a:stretch>
            <a:fillRect/>
          </a:stretch>
        </p:blipFill>
        <p:spPr bwMode="auto">
          <a:xfrm>
            <a:off x="525009" y="3587720"/>
            <a:ext cx="2455596" cy="231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组 36">
            <a:extLst>
              <a:ext uri="{FF2B5EF4-FFF2-40B4-BE49-F238E27FC236}">
                <a16:creationId xmlns:a16="http://schemas.microsoft.com/office/drawing/2014/main" id="{3B7D9B0B-E26D-A045-B970-4ECD577015D3}"/>
              </a:ext>
            </a:extLst>
          </p:cNvPr>
          <p:cNvGrpSpPr/>
          <p:nvPr/>
        </p:nvGrpSpPr>
        <p:grpSpPr>
          <a:xfrm>
            <a:off x="8755549" y="1067440"/>
            <a:ext cx="2738639" cy="3234564"/>
            <a:chOff x="6519655" y="2397864"/>
            <a:chExt cx="1537264" cy="225369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C13BEDD-62A8-659E-9BEC-48774F510C7A}"/>
                </a:ext>
              </a:extLst>
            </p:cNvPr>
            <p:cNvSpPr/>
            <p:nvPr/>
          </p:nvSpPr>
          <p:spPr>
            <a:xfrm>
              <a:off x="6519655" y="2397864"/>
              <a:ext cx="1537264" cy="2253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pic>
          <p:nvPicPr>
            <p:cNvPr id="10" name="图片 44">
              <a:extLst>
                <a:ext uri="{FF2B5EF4-FFF2-40B4-BE49-F238E27FC236}">
                  <a16:creationId xmlns:a16="http://schemas.microsoft.com/office/drawing/2014/main" id="{EF23B62E-C0B2-CF25-1FED-F00F12256E4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796" y="2397864"/>
              <a:ext cx="1250982" cy="2253690"/>
            </a:xfrm>
            <a:prstGeom prst="rect">
              <a:avLst/>
            </a:prstGeom>
            <a:noFill/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09CF9BE-2837-223E-45EC-2AAE3593EA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9" y="1067440"/>
            <a:ext cx="2341297" cy="231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A8C0AA7-79C8-CA7C-D264-A9DABA010F38}"/>
              </a:ext>
            </a:extLst>
          </p:cNvPr>
          <p:cNvSpPr txBox="1"/>
          <p:nvPr/>
        </p:nvSpPr>
        <p:spPr>
          <a:xfrm>
            <a:off x="617122" y="6006448"/>
            <a:ext cx="282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MPO piece parameter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2A612813-D5F7-3280-0F7D-899BC6BB9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739000"/>
              </p:ext>
            </p:extLst>
          </p:nvPr>
        </p:nvGraphicFramePr>
        <p:xfrm>
          <a:off x="3642173" y="4408797"/>
          <a:ext cx="8290671" cy="231699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71012">
                  <a:extLst>
                    <a:ext uri="{9D8B030D-6E8A-4147-A177-3AD203B41FA5}">
                      <a16:colId xmlns:a16="http://schemas.microsoft.com/office/drawing/2014/main" val="3593148988"/>
                    </a:ext>
                  </a:extLst>
                </a:gridCol>
                <a:gridCol w="1621723">
                  <a:extLst>
                    <a:ext uri="{9D8B030D-6E8A-4147-A177-3AD203B41FA5}">
                      <a16:colId xmlns:a16="http://schemas.microsoft.com/office/drawing/2014/main" val="3571255088"/>
                    </a:ext>
                  </a:extLst>
                </a:gridCol>
                <a:gridCol w="2361196">
                  <a:extLst>
                    <a:ext uri="{9D8B030D-6E8A-4147-A177-3AD203B41FA5}">
                      <a16:colId xmlns:a16="http://schemas.microsoft.com/office/drawing/2014/main" val="2481110420"/>
                    </a:ext>
                  </a:extLst>
                </a:gridCol>
                <a:gridCol w="2136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8248"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Type-A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Type-B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Type-C</a:t>
                      </a:r>
                      <a:endParaRPr lang="en-US" altLang="zh-CN" sz="1400" b="1" i="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extLst>
                  <a:ext uri="{0D108BD9-81ED-4DB2-BD59-A6C34878D82A}">
                    <a16:rowId xmlns:a16="http://schemas.microsoft.com/office/drawing/2014/main" val="2766597789"/>
                  </a:ext>
                </a:extLst>
              </a:tr>
              <a:tr h="337627"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ja-JP" alt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0.5-4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0.3-10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2-8</a:t>
                      </a:r>
                      <a:r>
                        <a:rPr lang="zh-CN" alt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endParaRPr lang="en-US" altLang="zh-CN" sz="1400" b="1" i="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extLst>
                  <a:ext uri="{0D108BD9-81ED-4DB2-BD59-A6C34878D82A}">
                    <a16:rowId xmlns:a16="http://schemas.microsoft.com/office/drawing/2014/main" val="1240925509"/>
                  </a:ext>
                </a:extLst>
              </a:tr>
              <a:tr h="337627"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optics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MPO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Wolter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</a:t>
                      </a:r>
                      <a:endParaRPr lang="en-US" altLang="zh-CN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Wolter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</a:t>
                      </a:r>
                      <a:endParaRPr lang="en-US" altLang="zh-CN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27"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Focal length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ja-JP" alt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meter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ja-JP" alt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meter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meter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extLst>
                  <a:ext uri="{0D108BD9-81ED-4DB2-BD59-A6C34878D82A}">
                    <a16:rowId xmlns:a16="http://schemas.microsoft.com/office/drawing/2014/main" val="55324357"/>
                  </a:ext>
                </a:extLst>
              </a:tr>
              <a:tr h="337627">
                <a:tc>
                  <a:txBody>
                    <a:bodyPr/>
                    <a:lstStyle/>
                    <a:p>
                      <a:r>
                        <a:rPr lang="en-US" altLang="ja-JP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area (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optics)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&gt;40 cm</a:t>
                      </a:r>
                      <a:r>
                        <a:rPr lang="en-US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@1keV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&gt;120 cm</a:t>
                      </a:r>
                      <a:r>
                        <a:rPr lang="en-US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@1keV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&gt;120 cm</a:t>
                      </a:r>
                      <a:r>
                        <a:rPr lang="en-US" altLang="zh-CN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@4.5keV</a:t>
                      </a:r>
                      <a:endParaRPr lang="en-US" altLang="zh-CN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extLst>
                  <a:ext uri="{0D108BD9-81ED-4DB2-BD59-A6C34878D82A}">
                    <a16:rowId xmlns:a16="http://schemas.microsoft.com/office/drawing/2014/main" val="3869117169"/>
                  </a:ext>
                </a:extLst>
              </a:tr>
              <a:tr h="337627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⚬</a:t>
                      </a:r>
                      <a:r>
                        <a:rPr lang="en-US" sz="14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⚬</a:t>
                      </a:r>
                      <a:endParaRPr lang="en-US" sz="1400" b="1" i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lang="en-US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⚬</a:t>
                      </a:r>
                      <a:r>
                        <a:rPr lang="en-US" sz="14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lang="en-US" altLang="zh-CN" sz="14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lang="en-US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⚬</a:t>
                      </a:r>
                      <a:endParaRPr lang="en-US" sz="1400" b="1" i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r>
                        <a:rPr lang="en-US" altLang="zh-CN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⚬</a:t>
                      </a:r>
                      <a:r>
                        <a:rPr lang="en-US" altLang="zh-CN" sz="14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×0.25</a:t>
                      </a:r>
                      <a:r>
                        <a:rPr lang="en-US" altLang="zh-CN" sz="1400" b="1" baseline="300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⚬</a:t>
                      </a:r>
                      <a:endParaRPr lang="en-US" altLang="zh-CN" sz="1400" b="1" i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extLst>
                  <a:ext uri="{0D108BD9-81ED-4DB2-BD59-A6C34878D82A}">
                    <a16:rowId xmlns:a16="http://schemas.microsoft.com/office/drawing/2014/main" val="3657592196"/>
                  </a:ext>
                </a:extLst>
              </a:tr>
              <a:tr h="337627"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Angular</a:t>
                      </a:r>
                      <a:r>
                        <a:rPr lang="ja-JP" alt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</a:t>
                      </a:r>
                      <a:r>
                        <a:rPr lang="ja-JP" alt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arcmin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ja-JP" alt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arcmin</a:t>
                      </a:r>
                      <a:endParaRPr lang="en-US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</a:t>
                      </a:r>
                      <a:r>
                        <a:rPr lang="ja-JP" altLang="en-US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arcmin</a:t>
                      </a:r>
                      <a:endParaRPr lang="en-US" altLang="zh-CN" sz="14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77872" marR="77872" marT="38936" marB="38936"/>
                </a:tc>
                <a:extLst>
                  <a:ext uri="{0D108BD9-81ED-4DB2-BD59-A6C34878D82A}">
                    <a16:rowId xmlns:a16="http://schemas.microsoft.com/office/drawing/2014/main" val="2399201732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1F092BF7-E614-978E-A105-44E10746CF9B}"/>
              </a:ext>
            </a:extLst>
          </p:cNvPr>
          <p:cNvSpPr txBox="1"/>
          <p:nvPr/>
        </p:nvSpPr>
        <p:spPr>
          <a:xfrm>
            <a:off x="8360011" y="797607"/>
            <a:ext cx="4065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Parameters of each layer of Wolter-I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C049F98-87E7-39AA-CE3A-613402ECE72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t="23364" r="42830" b="14018"/>
          <a:stretch/>
        </p:blipFill>
        <p:spPr bwMode="auto">
          <a:xfrm>
            <a:off x="3736979" y="1380590"/>
            <a:ext cx="194882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C5DDBCB-9C30-87D4-6FCF-443FBA326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09" y="1560970"/>
            <a:ext cx="2563957" cy="196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BEAFA9B-8008-1306-A03A-9C7F905E9C84}"/>
              </a:ext>
            </a:extLst>
          </p:cNvPr>
          <p:cNvSpPr txBox="1"/>
          <p:nvPr/>
        </p:nvSpPr>
        <p:spPr>
          <a:xfrm>
            <a:off x="2754377" y="85152"/>
            <a:ext cx="6683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Design of the lightweight X-ray optics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40E00F3-0F75-45F4-8996-B7F56513EDB3}"/>
              </a:ext>
            </a:extLst>
          </p:cNvPr>
          <p:cNvCxnSpPr/>
          <p:nvPr/>
        </p:nvCxnSpPr>
        <p:spPr>
          <a:xfrm>
            <a:off x="3736979" y="6006448"/>
            <a:ext cx="7879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96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Text_1">
            <a:extLst>
              <a:ext uri="{FF2B5EF4-FFF2-40B4-BE49-F238E27FC236}">
                <a16:creationId xmlns:a16="http://schemas.microsoft.com/office/drawing/2014/main" id="{84ED0CAB-D22B-1E27-C618-92A1751A1B9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825" y="3952560"/>
            <a:ext cx="11857320" cy="2806449"/>
          </a:xfrm>
          <a:prstGeom prst="roundRect">
            <a:avLst>
              <a:gd name="adj" fmla="val 563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MH_Text_1">
            <a:extLst>
              <a:ext uri="{FF2B5EF4-FFF2-40B4-BE49-F238E27FC236}">
                <a16:creationId xmlns:a16="http://schemas.microsoft.com/office/drawing/2014/main" id="{F321152E-C893-B416-EC50-E5716EA9CC4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3825" y="754805"/>
            <a:ext cx="11857320" cy="3058079"/>
          </a:xfrm>
          <a:prstGeom prst="roundRect">
            <a:avLst>
              <a:gd name="adj" fmla="val 56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8BB661D-BB28-9494-A115-CCC82CFBA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288" y="4129431"/>
            <a:ext cx="3201272" cy="252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4" descr="FL1m_CATCH_PSF_Theta0.0deg_Phi0deg.png">
            <a:extLst>
              <a:ext uri="{FF2B5EF4-FFF2-40B4-BE49-F238E27FC236}">
                <a16:creationId xmlns:a16="http://schemas.microsoft.com/office/drawing/2014/main" id="{17806448-F3A6-6346-7342-A67A136A9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896" y="911811"/>
            <a:ext cx="2655531" cy="274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19">
            <a:extLst>
              <a:ext uri="{FF2B5EF4-FFF2-40B4-BE49-F238E27FC236}">
                <a16:creationId xmlns:a16="http://schemas.microsoft.com/office/drawing/2014/main" id="{F272DB66-7536-E92F-8D25-E0B4D5AE0184}"/>
              </a:ext>
            </a:extLst>
          </p:cNvPr>
          <p:cNvSpPr/>
          <p:nvPr/>
        </p:nvSpPr>
        <p:spPr>
          <a:xfrm>
            <a:off x="2519184" y="5687243"/>
            <a:ext cx="1709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Angular resolution~ 1-2’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6A0F111-49F4-8174-A3E7-4D3BFE801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473" y="3995485"/>
            <a:ext cx="2803568" cy="2677019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EF4176B9-7E17-83AF-C690-3C07C271A6ED}"/>
              </a:ext>
            </a:extLst>
          </p:cNvPr>
          <p:cNvSpPr txBox="1"/>
          <p:nvPr/>
        </p:nvSpPr>
        <p:spPr>
          <a:xfrm>
            <a:off x="4162173" y="5593004"/>
            <a:ext cx="5201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Type-B</a:t>
            </a:r>
            <a:endParaRPr lang="zh-CN" alt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9A9843B9-A5D2-D06C-2EEB-0E410F886D4A}"/>
              </a:ext>
            </a:extLst>
          </p:cNvPr>
          <p:cNvSpPr txBox="1"/>
          <p:nvPr/>
        </p:nvSpPr>
        <p:spPr>
          <a:xfrm>
            <a:off x="5872046" y="5915525"/>
            <a:ext cx="2688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&gt;120 cm</a:t>
            </a:r>
            <a:r>
              <a:rPr lang="en-US" sz="1600" b="1" baseline="300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@1.5keV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7FF141-C713-FE28-4049-C2C473E5134B}"/>
              </a:ext>
            </a:extLst>
          </p:cNvPr>
          <p:cNvSpPr txBox="1"/>
          <p:nvPr/>
        </p:nvSpPr>
        <p:spPr>
          <a:xfrm>
            <a:off x="440168" y="2055893"/>
            <a:ext cx="1091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Type-A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1E1544-A613-0775-8244-006B15B5A6CD}"/>
              </a:ext>
            </a:extLst>
          </p:cNvPr>
          <p:cNvSpPr txBox="1"/>
          <p:nvPr/>
        </p:nvSpPr>
        <p:spPr>
          <a:xfrm>
            <a:off x="179232" y="5116244"/>
            <a:ext cx="168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Type-B &amp; C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9">
            <a:extLst>
              <a:ext uri="{FF2B5EF4-FFF2-40B4-BE49-F238E27FC236}">
                <a16:creationId xmlns:a16="http://schemas.microsoft.com/office/drawing/2014/main" id="{B04DEE0D-0219-E1DF-A0FD-8EB6D984327D}"/>
              </a:ext>
            </a:extLst>
          </p:cNvPr>
          <p:cNvSpPr/>
          <p:nvPr/>
        </p:nvSpPr>
        <p:spPr>
          <a:xfrm>
            <a:off x="2441748" y="2820353"/>
            <a:ext cx="1709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kern="100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Angular resolution ~5’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980F643-3557-6592-1F0F-74A30D52E3BE}"/>
              </a:ext>
            </a:extLst>
          </p:cNvPr>
          <p:cNvSpPr txBox="1"/>
          <p:nvPr/>
        </p:nvSpPr>
        <p:spPr>
          <a:xfrm>
            <a:off x="7324725" y="5470389"/>
            <a:ext cx="5201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Type-C</a:t>
            </a:r>
            <a:endParaRPr lang="zh-CN" alt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E6BDE5-58E6-E8F3-66A9-C32DCB8118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82" t="2085" r="4398" b="51034"/>
          <a:stretch/>
        </p:blipFill>
        <p:spPr>
          <a:xfrm>
            <a:off x="5259125" y="941466"/>
            <a:ext cx="3007950" cy="27499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B6BB118-368D-D509-3B14-B32608044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082" y="930268"/>
            <a:ext cx="2925151" cy="2806449"/>
          </a:xfrm>
          <a:prstGeom prst="rect">
            <a:avLst/>
          </a:prstGeom>
        </p:spPr>
      </p:pic>
      <p:sp>
        <p:nvSpPr>
          <p:cNvPr id="24" name="TextBox 45">
            <a:extLst>
              <a:ext uri="{FF2B5EF4-FFF2-40B4-BE49-F238E27FC236}">
                <a16:creationId xmlns:a16="http://schemas.microsoft.com/office/drawing/2014/main" id="{43EA14CA-E15A-F789-107E-1D019B17794D}"/>
              </a:ext>
            </a:extLst>
          </p:cNvPr>
          <p:cNvSpPr txBox="1"/>
          <p:nvPr/>
        </p:nvSpPr>
        <p:spPr>
          <a:xfrm>
            <a:off x="9825187" y="1717339"/>
            <a:ext cx="313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&gt;40 cm</a:t>
            </a:r>
            <a:r>
              <a:rPr lang="en-US" sz="1600" b="1" baseline="300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@1keV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A967862-BA88-04BD-74B3-71EF2DB097B4}"/>
              </a:ext>
            </a:extLst>
          </p:cNvPr>
          <p:cNvSpPr txBox="1"/>
          <p:nvPr/>
        </p:nvSpPr>
        <p:spPr>
          <a:xfrm>
            <a:off x="7952104" y="1372599"/>
            <a:ext cx="5201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Type-A</a:t>
            </a:r>
            <a:endParaRPr lang="zh-CN" alt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20BD124-B248-D420-717B-CD94D91ADE9A}"/>
              </a:ext>
            </a:extLst>
          </p:cNvPr>
          <p:cNvSpPr txBox="1"/>
          <p:nvPr/>
        </p:nvSpPr>
        <p:spPr>
          <a:xfrm>
            <a:off x="2978587" y="98990"/>
            <a:ext cx="597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Simulation results of X-ray optics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D1B0B14-8F37-68BC-91EF-3F0DA3105344}"/>
              </a:ext>
            </a:extLst>
          </p:cNvPr>
          <p:cNvSpPr/>
          <p:nvPr/>
        </p:nvSpPr>
        <p:spPr>
          <a:xfrm>
            <a:off x="8487390" y="4092788"/>
            <a:ext cx="3327780" cy="2525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43">
            <a:extLst>
              <a:ext uri="{FF2B5EF4-FFF2-40B4-BE49-F238E27FC236}">
                <a16:creationId xmlns:a16="http://schemas.microsoft.com/office/drawing/2014/main" id="{7BDB1100-7E10-5873-8097-E81A80D2B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84" y="4269407"/>
            <a:ext cx="3009633" cy="2244369"/>
          </a:xfrm>
          <a:prstGeom prst="rect">
            <a:avLst/>
          </a:prstGeom>
        </p:spPr>
      </p:pic>
      <p:sp>
        <p:nvSpPr>
          <p:cNvPr id="8" name="TextBox 45">
            <a:extLst>
              <a:ext uri="{FF2B5EF4-FFF2-40B4-BE49-F238E27FC236}">
                <a16:creationId xmlns:a16="http://schemas.microsoft.com/office/drawing/2014/main" id="{B4872BA1-75F4-6D3A-CA89-2FABA19F8AEC}"/>
              </a:ext>
            </a:extLst>
          </p:cNvPr>
          <p:cNvSpPr txBox="1"/>
          <p:nvPr/>
        </p:nvSpPr>
        <p:spPr>
          <a:xfrm>
            <a:off x="9229123" y="5744628"/>
            <a:ext cx="313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&gt;150 cm</a:t>
            </a:r>
            <a:r>
              <a:rPr lang="en-US" sz="1600" b="1" baseline="300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@4.5keV</a:t>
            </a:r>
          </a:p>
        </p:txBody>
      </p:sp>
    </p:spTree>
    <p:extLst>
      <p:ext uri="{BB962C8B-B14F-4D97-AF65-F5344CB8AC3E}">
        <p14:creationId xmlns:p14="http://schemas.microsoft.com/office/powerpoint/2010/main" val="2797475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H_Text_1">
            <a:extLst>
              <a:ext uri="{FF2B5EF4-FFF2-40B4-BE49-F238E27FC236}">
                <a16:creationId xmlns:a16="http://schemas.microsoft.com/office/drawing/2014/main" id="{1AB9A219-8EC5-08FA-77CE-219E6B02C6A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876638" y="976400"/>
            <a:ext cx="4176675" cy="5782610"/>
          </a:xfrm>
          <a:prstGeom prst="roundRect">
            <a:avLst>
              <a:gd name="adj" fmla="val 563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MH_Text_1">
            <a:extLst>
              <a:ext uri="{FF2B5EF4-FFF2-40B4-BE49-F238E27FC236}">
                <a16:creationId xmlns:a16="http://schemas.microsoft.com/office/drawing/2014/main" id="{A9CBC787-6624-E81C-6F24-793F97752C7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75610" y="976400"/>
            <a:ext cx="3669232" cy="5782610"/>
          </a:xfrm>
          <a:prstGeom prst="roundRect">
            <a:avLst>
              <a:gd name="adj" fmla="val 563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MH_Text_1">
            <a:extLst>
              <a:ext uri="{FF2B5EF4-FFF2-40B4-BE49-F238E27FC236}">
                <a16:creationId xmlns:a16="http://schemas.microsoft.com/office/drawing/2014/main" id="{D2B44036-F7FE-BA0A-5438-39176E54810A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8686" y="976400"/>
            <a:ext cx="3669232" cy="5782610"/>
          </a:xfrm>
          <a:prstGeom prst="roundRect">
            <a:avLst>
              <a:gd name="adj" fmla="val 56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978F0DC6-756E-2962-7524-572B833EF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54" y="4174002"/>
            <a:ext cx="2988401" cy="2494842"/>
          </a:xfrm>
          <a:prstGeom prst="rect">
            <a:avLst/>
          </a:prstGeom>
        </p:spPr>
      </p:pic>
      <p:grpSp>
        <p:nvGrpSpPr>
          <p:cNvPr id="9" name="组 26">
            <a:extLst>
              <a:ext uri="{FF2B5EF4-FFF2-40B4-BE49-F238E27FC236}">
                <a16:creationId xmlns:a16="http://schemas.microsoft.com/office/drawing/2014/main" id="{149444A5-50E0-C1AC-8D6E-E72CC77B679A}"/>
              </a:ext>
            </a:extLst>
          </p:cNvPr>
          <p:cNvGrpSpPr/>
          <p:nvPr/>
        </p:nvGrpSpPr>
        <p:grpSpPr>
          <a:xfrm>
            <a:off x="194535" y="1560510"/>
            <a:ext cx="3557534" cy="2246975"/>
            <a:chOff x="0" y="1573779"/>
            <a:chExt cx="4260255" cy="2690821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FC62C7C8-D5E3-A361-5D4D-DFDB4AFD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53184"/>
              <a:ext cx="4109872" cy="1911416"/>
            </a:xfrm>
            <a:prstGeom prst="rect">
              <a:avLst/>
            </a:prstGeom>
          </p:spPr>
        </p:pic>
        <p:cxnSp>
          <p:nvCxnSpPr>
            <p:cNvPr id="11" name="Straight Connector 30">
              <a:extLst>
                <a:ext uri="{FF2B5EF4-FFF2-40B4-BE49-F238E27FC236}">
                  <a16:creationId xmlns:a16="http://schemas.microsoft.com/office/drawing/2014/main" id="{70E988CF-5146-F650-EA96-EE51ECABE6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6471" y="2374944"/>
              <a:ext cx="603259" cy="305986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BF6927B5-B922-531B-4C49-B2CCFB1B148E}"/>
                </a:ext>
              </a:extLst>
            </p:cNvPr>
            <p:cNvSpPr txBox="1"/>
            <p:nvPr/>
          </p:nvSpPr>
          <p:spPr>
            <a:xfrm>
              <a:off x="1527923" y="1573779"/>
              <a:ext cx="1740578" cy="4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main detector</a:t>
              </a:r>
              <a:endParaRPr lang="en-US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Box 32">
              <a:extLst>
                <a:ext uri="{FF2B5EF4-FFF2-40B4-BE49-F238E27FC236}">
                  <a16:creationId xmlns:a16="http://schemas.microsoft.com/office/drawing/2014/main" id="{205DB892-EA18-BFBF-3D81-01CA869A6671}"/>
                </a:ext>
              </a:extLst>
            </p:cNvPr>
            <p:cNvSpPr txBox="1"/>
            <p:nvPr/>
          </p:nvSpPr>
          <p:spPr>
            <a:xfrm>
              <a:off x="171782" y="2003892"/>
              <a:ext cx="2197149" cy="4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Localization </a:t>
              </a:r>
            </a:p>
          </p:txBody>
        </p:sp>
        <p:cxnSp>
          <p:nvCxnSpPr>
            <p:cNvPr id="14" name="Straight Connector 33">
              <a:extLst>
                <a:ext uri="{FF2B5EF4-FFF2-40B4-BE49-F238E27FC236}">
                  <a16:creationId xmlns:a16="http://schemas.microsoft.com/office/drawing/2014/main" id="{CB2B33F9-F744-0366-E688-B2F589AE30B8}"/>
                </a:ext>
              </a:extLst>
            </p:cNvPr>
            <p:cNvCxnSpPr>
              <a:cxnSpLocks/>
            </p:cNvCxnSpPr>
            <p:nvPr/>
          </p:nvCxnSpPr>
          <p:spPr>
            <a:xfrm>
              <a:off x="1527925" y="2236914"/>
              <a:ext cx="681205" cy="313401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4">
              <a:extLst>
                <a:ext uri="{FF2B5EF4-FFF2-40B4-BE49-F238E27FC236}">
                  <a16:creationId xmlns:a16="http://schemas.microsoft.com/office/drawing/2014/main" id="{CEF8BC04-4514-42AF-30E7-898C47794162}"/>
                </a:ext>
              </a:extLst>
            </p:cNvPr>
            <p:cNvCxnSpPr>
              <a:cxnSpLocks/>
            </p:cNvCxnSpPr>
            <p:nvPr/>
          </p:nvCxnSpPr>
          <p:spPr>
            <a:xfrm>
              <a:off x="1527921" y="2388015"/>
              <a:ext cx="319607" cy="242985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7">
              <a:extLst>
                <a:ext uri="{FF2B5EF4-FFF2-40B4-BE49-F238E27FC236}">
                  <a16:creationId xmlns:a16="http://schemas.microsoft.com/office/drawing/2014/main" id="{C0B0905B-70C3-4FA3-9740-FA23E41F050F}"/>
                </a:ext>
              </a:extLst>
            </p:cNvPr>
            <p:cNvCxnSpPr>
              <a:cxnSpLocks/>
            </p:cNvCxnSpPr>
            <p:nvPr/>
          </p:nvCxnSpPr>
          <p:spPr>
            <a:xfrm>
              <a:off x="2300542" y="1973889"/>
              <a:ext cx="0" cy="618686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9">
              <a:extLst>
                <a:ext uri="{FF2B5EF4-FFF2-40B4-BE49-F238E27FC236}">
                  <a16:creationId xmlns:a16="http://schemas.microsoft.com/office/drawing/2014/main" id="{DED6613F-81B4-EE3B-51FF-3C643126712B}"/>
                </a:ext>
              </a:extLst>
            </p:cNvPr>
            <p:cNvSpPr txBox="1"/>
            <p:nvPr/>
          </p:nvSpPr>
          <p:spPr>
            <a:xfrm>
              <a:off x="2632561" y="1981235"/>
              <a:ext cx="1627694" cy="40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Background</a:t>
              </a:r>
              <a:endParaRPr lang="en-US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51672A55-200B-2FC5-7995-762EAA7BC9B0}"/>
              </a:ext>
            </a:extLst>
          </p:cNvPr>
          <p:cNvSpPr/>
          <p:nvPr/>
        </p:nvSpPr>
        <p:spPr>
          <a:xfrm>
            <a:off x="99274" y="969241"/>
            <a:ext cx="11993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     </a:t>
            </a:r>
            <a:r>
              <a:rPr lang="en-US" altLang="zh-CN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4-pixel </a:t>
            </a:r>
            <a:r>
              <a:rPr lang="en-US" altLang="ja-JP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SDD</a:t>
            </a:r>
            <a:r>
              <a:rPr lang="ja-JP" altLang="en-US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ja-JP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array (</a:t>
            </a:r>
            <a:r>
              <a:rPr lang="en-US" altLang="zh-CN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type-A)</a:t>
            </a:r>
            <a:r>
              <a:rPr lang="zh-CN" altLang="en-US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             </a:t>
            </a:r>
            <a:r>
              <a:rPr lang="en-US" altLang="zh-CN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256</a:t>
            </a:r>
            <a:r>
              <a:rPr lang="en-US" altLang="ja-JP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-pixel SDD</a:t>
            </a:r>
            <a:r>
              <a:rPr lang="ja-JP" altLang="en-US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ja-JP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array (</a:t>
            </a:r>
            <a:r>
              <a:rPr lang="en-US" altLang="zh-CN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type-B)</a:t>
            </a:r>
            <a:r>
              <a:rPr lang="zh-CN" altLang="en-US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    </a:t>
            </a: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Gas polarization detector </a:t>
            </a:r>
            <a:r>
              <a:rPr lang="en-US" altLang="ja-JP" sz="1867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(type-C)</a:t>
            </a:r>
            <a:endParaRPr lang="zh-CN" altLang="en-US" sz="1867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8" name="TextBox 52">
            <a:extLst>
              <a:ext uri="{FF2B5EF4-FFF2-40B4-BE49-F238E27FC236}">
                <a16:creationId xmlns:a16="http://schemas.microsoft.com/office/drawing/2014/main" id="{B6147257-770B-1258-322E-8E6B08DF1A21}"/>
              </a:ext>
            </a:extLst>
          </p:cNvPr>
          <p:cNvSpPr txBox="1"/>
          <p:nvPr/>
        </p:nvSpPr>
        <p:spPr>
          <a:xfrm>
            <a:off x="5401983" y="4696234"/>
            <a:ext cx="209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Detector area: 13.84 mm×16 mm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90682C85-919E-4A94-1001-0D0779B4ED1C}"/>
              </a:ext>
            </a:extLst>
          </p:cNvPr>
          <p:cNvSpPr txBox="1"/>
          <p:nvPr/>
        </p:nvSpPr>
        <p:spPr>
          <a:xfrm>
            <a:off x="4114316" y="4271803"/>
            <a:ext cx="1368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Single pixel</a:t>
            </a:r>
            <a:r>
              <a:rPr lang="zh-CN" altLang="en-US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：</a:t>
            </a:r>
            <a:endParaRPr lang="en-US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id="{28427855-E3EE-0407-4B8D-3C53FBF68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7627" y="1476196"/>
            <a:ext cx="2824747" cy="1654413"/>
          </a:xfrm>
          <a:prstGeom prst="rect">
            <a:avLst/>
          </a:prstGeom>
        </p:spPr>
      </p:pic>
      <p:sp>
        <p:nvSpPr>
          <p:cNvPr id="32" name="TextBox 56">
            <a:extLst>
              <a:ext uri="{FF2B5EF4-FFF2-40B4-BE49-F238E27FC236}">
                <a16:creationId xmlns:a16="http://schemas.microsoft.com/office/drawing/2014/main" id="{1F398C38-7CD8-45BE-84C6-2948B40EEFBA}"/>
              </a:ext>
            </a:extLst>
          </p:cNvPr>
          <p:cNvSpPr txBox="1"/>
          <p:nvPr/>
        </p:nvSpPr>
        <p:spPr>
          <a:xfrm>
            <a:off x="8649301" y="3082039"/>
            <a:ext cx="316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Gas Electron Multiplying Microchannel Plate GMCP</a:t>
            </a:r>
            <a:endParaRPr lang="en-US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3" name="Picture 54">
            <a:extLst>
              <a:ext uri="{FF2B5EF4-FFF2-40B4-BE49-F238E27FC236}">
                <a16:creationId xmlns:a16="http://schemas.microsoft.com/office/drawing/2014/main" id="{6D00359B-2544-9EB5-1D99-63BA1B5BCDD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999110" y="3728414"/>
            <a:ext cx="2001779" cy="1034483"/>
          </a:xfrm>
          <a:prstGeom prst="rect">
            <a:avLst/>
          </a:prstGeom>
        </p:spPr>
      </p:pic>
      <p:sp>
        <p:nvSpPr>
          <p:cNvPr id="34" name="TextBox 57">
            <a:extLst>
              <a:ext uri="{FF2B5EF4-FFF2-40B4-BE49-F238E27FC236}">
                <a16:creationId xmlns:a16="http://schemas.microsoft.com/office/drawing/2014/main" id="{AA185E8E-F186-3823-A8CE-BF55ACDA7E5D}"/>
              </a:ext>
            </a:extLst>
          </p:cNvPr>
          <p:cNvSpPr txBox="1"/>
          <p:nvPr/>
        </p:nvSpPr>
        <p:spPr>
          <a:xfrm>
            <a:off x="8417968" y="4824497"/>
            <a:ext cx="3626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Multi-anode amplification readout array chip </a:t>
            </a:r>
            <a:r>
              <a:rPr lang="en-US" altLang="ja-JP" sz="1600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Topmetal</a:t>
            </a:r>
            <a:r>
              <a:rPr lang="en-US" altLang="ja-JP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-M</a:t>
            </a:r>
            <a:endParaRPr lang="en-US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TextBox 58">
            <a:extLst>
              <a:ext uri="{FF2B5EF4-FFF2-40B4-BE49-F238E27FC236}">
                <a16:creationId xmlns:a16="http://schemas.microsoft.com/office/drawing/2014/main" id="{9916BC20-E61A-4FCE-A762-B7771A5A75EC}"/>
              </a:ext>
            </a:extLst>
          </p:cNvPr>
          <p:cNvSpPr txBox="1"/>
          <p:nvPr/>
        </p:nvSpPr>
        <p:spPr>
          <a:xfrm>
            <a:off x="8448341" y="5387083"/>
            <a:ext cx="3049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Pixel: 40µm Detection area: 18mm×23mm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Modulation factor: &gt;0.4@4.5keVDetection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efficiency: &gt;10%@4keV</a:t>
            </a:r>
            <a:endParaRPr lang="en-US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3CC53C-9030-BB3F-0C15-1516ED9195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8139" y="4614585"/>
            <a:ext cx="1041315" cy="74807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53CCE3E-8BB8-056D-BAAF-69DBA703BF22}"/>
              </a:ext>
            </a:extLst>
          </p:cNvPr>
          <p:cNvSpPr txBox="1"/>
          <p:nvPr/>
        </p:nvSpPr>
        <p:spPr>
          <a:xfrm>
            <a:off x="2978587" y="98990"/>
            <a:ext cx="597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Design of the detector system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423FB0-946C-A4B6-73B7-7FDBDB671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1668" y="1376510"/>
            <a:ext cx="3203978" cy="280941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16E0787-029A-FF5B-0A65-9ACE18E45E03}"/>
              </a:ext>
            </a:extLst>
          </p:cNvPr>
          <p:cNvSpPr txBox="1"/>
          <p:nvPr/>
        </p:nvSpPr>
        <p:spPr>
          <a:xfrm>
            <a:off x="4169318" y="5727622"/>
            <a:ext cx="348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Cooperate with CEA, CNES, and MPE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17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2"/>
          <p:cNvSpPr txBox="1"/>
          <p:nvPr/>
        </p:nvSpPr>
        <p:spPr>
          <a:xfrm>
            <a:off x="198228" y="954521"/>
            <a:ext cx="11532539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Preliminary designs:</a:t>
            </a:r>
          </a:p>
          <a:p>
            <a:pPr marL="342900" lvl="1" indent="3429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zh-CN" sz="2000" dirty="0">
                <a:ea typeface="黑体" panose="02010609060101010101" pitchFamily="49" charset="-122"/>
                <a:cs typeface="Arial" panose="020B0604020202020204" pitchFamily="34" charset="0"/>
              </a:rPr>
              <a:t>Each satellite will use a deployable mast to increase the  focal length</a:t>
            </a:r>
          </a:p>
        </p:txBody>
      </p:sp>
      <p:sp>
        <p:nvSpPr>
          <p:cNvPr id="37" name="矩形 36"/>
          <p:cNvSpPr/>
          <p:nvPr/>
        </p:nvSpPr>
        <p:spPr>
          <a:xfrm>
            <a:off x="2037805" y="134559"/>
            <a:ext cx="8116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hasing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ll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ransients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onstellation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unters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(CATCH)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2B9AF3B-CEBB-4B8E-BC66-A13E5BA84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b="12184"/>
          <a:stretch/>
        </p:blipFill>
        <p:spPr>
          <a:xfrm>
            <a:off x="1846495" y="4379644"/>
            <a:ext cx="2960652" cy="18445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0E8A2D-8600-4B8E-9294-385F39A5E6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2" t="18085" r="13437" b="28179"/>
          <a:stretch/>
        </p:blipFill>
        <p:spPr>
          <a:xfrm>
            <a:off x="1846495" y="2635863"/>
            <a:ext cx="2154698" cy="1598647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34120596-0C8D-47C3-BD77-549D3F9AA2F7}"/>
              </a:ext>
            </a:extLst>
          </p:cNvPr>
          <p:cNvSpPr/>
          <p:nvPr/>
        </p:nvSpPr>
        <p:spPr>
          <a:xfrm>
            <a:off x="0" y="3371340"/>
            <a:ext cx="172521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b="1" kern="100" dirty="0">
                <a:solidFill>
                  <a:schemeClr val="accent5">
                    <a:lumMod val="75000"/>
                  </a:schemeClr>
                </a:solidFill>
                <a:ea typeface="Heiti SC Light" charset="-122"/>
                <a:cs typeface="Arial" panose="020B0604020202020204" pitchFamily="34" charset="0"/>
              </a:rPr>
              <a:t>Before launch </a:t>
            </a:r>
            <a:endParaRPr lang="en-US" b="1" dirty="0">
              <a:solidFill>
                <a:schemeClr val="accent5">
                  <a:lumMod val="75000"/>
                </a:schemeClr>
              </a:solidFill>
              <a:ea typeface="Heiti SC Light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C756374-FA5D-46F9-99F8-6CAFA7280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17886" r="13707" b="31220"/>
          <a:stretch/>
        </p:blipFill>
        <p:spPr>
          <a:xfrm>
            <a:off x="4885777" y="2624611"/>
            <a:ext cx="2094816" cy="15849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241C4AA-CB1A-49A4-BE59-7437595F7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74" y="4423421"/>
            <a:ext cx="2960651" cy="2220489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6ED5151E-7D79-4357-9235-F0F5BE637400}"/>
              </a:ext>
            </a:extLst>
          </p:cNvPr>
          <p:cNvSpPr/>
          <p:nvPr/>
        </p:nvSpPr>
        <p:spPr>
          <a:xfrm>
            <a:off x="100386" y="5406504"/>
            <a:ext cx="172521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b="1" kern="100" dirty="0">
                <a:solidFill>
                  <a:schemeClr val="accent5">
                    <a:lumMod val="75000"/>
                  </a:schemeClr>
                </a:solidFill>
                <a:ea typeface="Heiti SC Light" charset="-122"/>
                <a:cs typeface="Arial" panose="020B0604020202020204" pitchFamily="34" charset="0"/>
              </a:rPr>
              <a:t>After launch </a:t>
            </a:r>
            <a:endParaRPr lang="en-US" b="1" dirty="0">
              <a:solidFill>
                <a:schemeClr val="accent5">
                  <a:lumMod val="75000"/>
                </a:schemeClr>
              </a:solidFill>
              <a:ea typeface="Heiti SC Light" charset="-122"/>
              <a:cs typeface="Arial" panose="020B0604020202020204" pitchFamily="34" charset="0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C3FB0CB2-F7FF-4A31-851B-4ED55C071FDB}"/>
              </a:ext>
            </a:extLst>
          </p:cNvPr>
          <p:cNvSpPr/>
          <p:nvPr/>
        </p:nvSpPr>
        <p:spPr>
          <a:xfrm>
            <a:off x="2271265" y="2253141"/>
            <a:ext cx="98158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b="1" kern="100" dirty="0">
                <a:solidFill>
                  <a:schemeClr val="accent5">
                    <a:lumMod val="75000"/>
                  </a:schemeClr>
                </a:solidFill>
                <a:ea typeface="Heiti SC Light" charset="-122"/>
                <a:cs typeface="Arial" panose="020B0604020202020204" pitchFamily="34" charset="0"/>
              </a:rPr>
              <a:t>Type A</a:t>
            </a:r>
            <a:endParaRPr lang="en-US" b="1" dirty="0">
              <a:solidFill>
                <a:schemeClr val="accent5">
                  <a:lumMod val="75000"/>
                </a:schemeClr>
              </a:solidFill>
              <a:ea typeface="Heiti SC Light" charset="-122"/>
              <a:cs typeface="Arial" panose="020B0604020202020204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34D12B53-DF8F-42C1-A7BA-0D0FF44E9C19}"/>
              </a:ext>
            </a:extLst>
          </p:cNvPr>
          <p:cNvSpPr/>
          <p:nvPr/>
        </p:nvSpPr>
        <p:spPr>
          <a:xfrm>
            <a:off x="5130409" y="2216714"/>
            <a:ext cx="14175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b="1" kern="100" dirty="0">
                <a:solidFill>
                  <a:schemeClr val="accent5">
                    <a:lumMod val="75000"/>
                  </a:schemeClr>
                </a:solidFill>
                <a:ea typeface="Heiti SC Light" charset="-122"/>
                <a:cs typeface="Arial" panose="020B0604020202020204" pitchFamily="34" charset="0"/>
              </a:rPr>
              <a:t>Type B &amp; C</a:t>
            </a:r>
            <a:endParaRPr lang="en-US" b="1" dirty="0">
              <a:solidFill>
                <a:schemeClr val="accent5">
                  <a:lumMod val="75000"/>
                </a:schemeClr>
              </a:solidFill>
              <a:ea typeface="Heiti SC Light" charset="-122"/>
              <a:cs typeface="Arial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4EF81A4-ADCD-4862-B6D2-F38DE0E8D25D}"/>
              </a:ext>
            </a:extLst>
          </p:cNvPr>
          <p:cNvSpPr/>
          <p:nvPr/>
        </p:nvSpPr>
        <p:spPr>
          <a:xfrm>
            <a:off x="1846495" y="2561118"/>
            <a:ext cx="5355583" cy="186230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8C78481-96AF-4223-86F9-DB1411A84AF6}"/>
              </a:ext>
            </a:extLst>
          </p:cNvPr>
          <p:cNvSpPr/>
          <p:nvPr/>
        </p:nvSpPr>
        <p:spPr>
          <a:xfrm>
            <a:off x="6589277" y="2561118"/>
            <a:ext cx="4087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Size: similar to a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 oven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2B0EE0-0D2E-5441-AE44-451A6397834B}"/>
              </a:ext>
            </a:extLst>
          </p:cNvPr>
          <p:cNvSpPr/>
          <p:nvPr/>
        </p:nvSpPr>
        <p:spPr>
          <a:xfrm>
            <a:off x="8165712" y="4821712"/>
            <a:ext cx="3342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arXiv:2210.06109 for more info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C8EDDB7-834D-42FF-F61F-D74BA80B7A75}"/>
              </a:ext>
            </a:extLst>
          </p:cNvPr>
          <p:cNvSpPr txBox="1"/>
          <p:nvPr/>
        </p:nvSpPr>
        <p:spPr>
          <a:xfrm>
            <a:off x="2737901" y="6463900"/>
            <a:ext cx="2122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deployable mast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39A24708-FD47-08AE-6DBA-EA5CA5D53B10}"/>
              </a:ext>
            </a:extLst>
          </p:cNvPr>
          <p:cNvCxnSpPr/>
          <p:nvPr/>
        </p:nvCxnSpPr>
        <p:spPr>
          <a:xfrm flipH="1" flipV="1">
            <a:off x="2635624" y="6071347"/>
            <a:ext cx="376517" cy="38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CECE4823-DEF3-3A4D-03A3-BC961F6BF5C8}"/>
              </a:ext>
            </a:extLst>
          </p:cNvPr>
          <p:cNvCxnSpPr>
            <a:cxnSpLocks/>
          </p:cNvCxnSpPr>
          <p:nvPr/>
        </p:nvCxnSpPr>
        <p:spPr>
          <a:xfrm flipV="1">
            <a:off x="4397188" y="6147788"/>
            <a:ext cx="264191" cy="290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327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 descr="E:\patranwork\shen_sy20220517\x-1_1.jpg">
            <a:extLst>
              <a:ext uri="{FF2B5EF4-FFF2-40B4-BE49-F238E27FC236}">
                <a16:creationId xmlns:a16="http://schemas.microsoft.com/office/drawing/2014/main" id="{7127E786-44E6-627F-F708-179332D4F89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66" y="2770742"/>
            <a:ext cx="3288168" cy="295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C036A418-BA08-22EA-23E9-D18247F1D47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42665" y="2724411"/>
            <a:ext cx="3288168" cy="300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13">
            <a:extLst>
              <a:ext uri="{FF2B5EF4-FFF2-40B4-BE49-F238E27FC236}">
                <a16:creationId xmlns:a16="http://schemas.microsoft.com/office/drawing/2014/main" id="{407571C9-1F4F-AE89-1636-DD9BCDA127DC}"/>
              </a:ext>
            </a:extLst>
          </p:cNvPr>
          <p:cNvSpPr/>
          <p:nvPr/>
        </p:nvSpPr>
        <p:spPr>
          <a:xfrm>
            <a:off x="4497211" y="5782751"/>
            <a:ext cx="3863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Overall side swing simulation of the bracket (5.24Hz)</a:t>
            </a:r>
            <a:endParaRPr lang="zh-CN" alt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498F0115-7CB4-6A8E-083C-481B957B93CF}"/>
              </a:ext>
            </a:extLst>
          </p:cNvPr>
          <p:cNvSpPr/>
          <p:nvPr/>
        </p:nvSpPr>
        <p:spPr>
          <a:xfrm>
            <a:off x="8684879" y="5813465"/>
            <a:ext cx="2797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kern="1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The deployable structure is clad in multi-layer </a:t>
            </a:r>
            <a:endParaRPr lang="zh-CN" alt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展开视频v2">
            <a:hlinkClick r:id="" action="ppaction://media"/>
            <a:extLst>
              <a:ext uri="{FF2B5EF4-FFF2-40B4-BE49-F238E27FC236}">
                <a16:creationId xmlns:a16="http://schemas.microsoft.com/office/drawing/2014/main" id="{51A75B06-E916-8F66-3A55-891E22A00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/>
          </a:blip>
          <a:srcRect l="-1" r="-1" b="1806"/>
          <a:stretch/>
        </p:blipFill>
        <p:spPr>
          <a:xfrm>
            <a:off x="628163" y="2825656"/>
            <a:ext cx="3288169" cy="2957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6F266FC-9B65-56D6-58BB-E797B2FE881E}"/>
              </a:ext>
            </a:extLst>
          </p:cNvPr>
          <p:cNvSpPr/>
          <p:nvPr/>
        </p:nvSpPr>
        <p:spPr>
          <a:xfrm>
            <a:off x="518816" y="871160"/>
            <a:ext cx="11149309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Deployable truss, compression release and deployable multi-layer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ja-JP" sz="20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After launch: the release device is unlocked and the passive deployment mechanism drives the truss to deploy</a:t>
            </a:r>
            <a:endParaRPr lang="zh-CN" altLang="en-US" sz="20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531D04-AF3E-801C-46CC-9E3664A82AB2}"/>
              </a:ext>
            </a:extLst>
          </p:cNvPr>
          <p:cNvSpPr txBox="1"/>
          <p:nvPr/>
        </p:nvSpPr>
        <p:spPr>
          <a:xfrm>
            <a:off x="2978587" y="98990"/>
            <a:ext cx="597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Design of the deployable mast</a:t>
            </a:r>
          </a:p>
        </p:txBody>
      </p:sp>
    </p:spTree>
    <p:extLst>
      <p:ext uri="{BB962C8B-B14F-4D97-AF65-F5344CB8AC3E}">
        <p14:creationId xmlns:p14="http://schemas.microsoft.com/office/powerpoint/2010/main" val="23292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E3F7A8E-0B39-ACB8-8BAD-6AC179A2B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BDF321F-9E5C-7C3D-595D-EEEA1E805202}"/>
              </a:ext>
            </a:extLst>
          </p:cNvPr>
          <p:cNvSpPr txBox="1"/>
          <p:nvPr/>
        </p:nvSpPr>
        <p:spPr>
          <a:xfrm>
            <a:off x="5283200" y="229990"/>
            <a:ext cx="68232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hasing 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 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ransients 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onstellation 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 (</a:t>
            </a:r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“全变源追踪</a:t>
            </a:r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猎</a:t>
            </a:r>
            <a:r>
              <a:rPr lang="ja-JP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人星座”计划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02BD6CA-4047-D43C-BB50-1BE49E85D8B0}"/>
              </a:ext>
            </a:extLst>
          </p:cNvPr>
          <p:cNvSpPr txBox="1"/>
          <p:nvPr/>
        </p:nvSpPr>
        <p:spPr>
          <a:xfrm>
            <a:off x="9542877" y="5513227"/>
            <a:ext cx="242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information:</a:t>
            </a:r>
          </a:p>
          <a:p>
            <a:r>
              <a:rPr lang="en-US" altLang="zh-CN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arXiv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2210.06109</a:t>
            </a:r>
          </a:p>
          <a:p>
            <a:r>
              <a:rPr lang="en-US" altLang="zh-CN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arXiv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2305.08589</a:t>
            </a:r>
          </a:p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arXiv:2402.15275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6BA930F-A56C-BFE0-BCCA-FA7E32B1E68D}"/>
              </a:ext>
            </a:extLst>
          </p:cNvPr>
          <p:cNvSpPr txBox="1"/>
          <p:nvPr/>
        </p:nvSpPr>
        <p:spPr>
          <a:xfrm>
            <a:off x="5953398" y="1076414"/>
            <a:ext cx="578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X-ray astronomical constellation composed of </a:t>
            </a:r>
          </a:p>
          <a:p>
            <a:pPr algn="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hundreds of microsatellites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63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84180011-E308-BE2E-315C-0D42C04638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59752" y="882109"/>
            <a:ext cx="3361241" cy="182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0C7CCE67-3EA2-6279-6DF8-E65EDAC2B04F}"/>
              </a:ext>
            </a:extLst>
          </p:cNvPr>
          <p:cNvSpPr/>
          <p:nvPr/>
        </p:nvSpPr>
        <p:spPr>
          <a:xfrm>
            <a:off x="7091747" y="2808440"/>
            <a:ext cx="3897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1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Schematic diagram of CATCH satellite structure and its subsystems</a:t>
            </a:r>
            <a:endParaRPr 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0850EAE-1205-A8AA-B9B3-77375AAA534B}"/>
              </a:ext>
            </a:extLst>
          </p:cNvPr>
          <p:cNvSpPr/>
          <p:nvPr/>
        </p:nvSpPr>
        <p:spPr>
          <a:xfrm>
            <a:off x="7225749" y="6133762"/>
            <a:ext cx="3629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kern="1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Schematic diagram: CZ-2D rocket with multi-satellite launch</a:t>
            </a:r>
            <a:endParaRPr 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FA156FD3-CB8E-085D-E9E1-CB7216EE1300}"/>
              </a:ext>
            </a:extLst>
          </p:cNvPr>
          <p:cNvSpPr txBox="1">
            <a:spLocks/>
          </p:cNvSpPr>
          <p:nvPr/>
        </p:nvSpPr>
        <p:spPr>
          <a:xfrm>
            <a:off x="382412" y="826899"/>
            <a:ext cx="6050962" cy="55564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ja-JP" sz="2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Satellite platform: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ja-JP" sz="19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Carrying </a:t>
            </a:r>
            <a:r>
              <a:rPr lang="en-US" altLang="ja-JP" sz="1900" b="1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Beidou</a:t>
            </a:r>
            <a:r>
              <a:rPr lang="en-US" altLang="ja-JP" sz="19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GPS receiver: do very quick follow observation</a:t>
            </a:r>
            <a:r>
              <a:rPr lang="en-US" altLang="zh-CN" sz="19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 (in several minutes)</a:t>
            </a:r>
            <a:r>
              <a:rPr lang="en-US" altLang="ja-JP" sz="19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with triggers from survey telescopes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ja-JP" sz="19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Quick slew ability: 45 degrees/minute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ja-JP" sz="19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On-orbit deployable mast: The detector is deployed in orbit to increase the focal length.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ja-JP" sz="2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arrier rocket: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ja-JP" sz="18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Using CZ-2D, launched in </a:t>
            </a:r>
            <a:r>
              <a:rPr lang="en-US" altLang="ja-JP" sz="1800" b="1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Xichang</a:t>
            </a:r>
            <a:r>
              <a:rPr lang="en-US" altLang="ja-JP" sz="18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with an orbital height of 550km and the inclination of 29°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ja-JP" sz="18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3 rockets, 42 satellites in one rocket</a:t>
            </a:r>
          </a:p>
        </p:txBody>
      </p:sp>
      <p:pic>
        <p:nvPicPr>
          <p:cNvPr id="15" name="Picture 40">
            <a:extLst>
              <a:ext uri="{FF2B5EF4-FFF2-40B4-BE49-F238E27FC236}">
                <a16:creationId xmlns:a16="http://schemas.microsoft.com/office/drawing/2014/main" id="{381C75EF-E3E2-3181-8981-C0E129E6E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18" y="3499178"/>
            <a:ext cx="3225108" cy="252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3161A06-9232-A25F-54D1-50D7FCD4F565}"/>
              </a:ext>
            </a:extLst>
          </p:cNvPr>
          <p:cNvSpPr txBox="1"/>
          <p:nvPr/>
        </p:nvSpPr>
        <p:spPr>
          <a:xfrm>
            <a:off x="2318861" y="139463"/>
            <a:ext cx="847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Design of 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</a:t>
            </a:r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atellite platform and Carrier rocket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endParaRPr lang="en-US" altLang="ja-JP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793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63290225996136">
            <a:extLst>
              <a:ext uri="{FF2B5EF4-FFF2-40B4-BE49-F238E27FC236}">
                <a16:creationId xmlns:a16="http://schemas.microsoft.com/office/drawing/2014/main" id="{A0E28710-A4ED-736E-571F-BE0423F63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1035" y="3869765"/>
            <a:ext cx="3860801" cy="22890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A99E761-4424-04E8-004E-1FA735A27D45}"/>
              </a:ext>
            </a:extLst>
          </p:cNvPr>
          <p:cNvSpPr/>
          <p:nvPr/>
        </p:nvSpPr>
        <p:spPr>
          <a:xfrm>
            <a:off x="9058373" y="1765131"/>
            <a:ext cx="2996188" cy="188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chemeClr val="tx1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1015769-7ADC-1A6D-A419-7B0237C73F41}"/>
              </a:ext>
            </a:extLst>
          </p:cNvPr>
          <p:cNvSpPr/>
          <p:nvPr/>
        </p:nvSpPr>
        <p:spPr>
          <a:xfrm>
            <a:off x="368686" y="979158"/>
            <a:ext cx="5435159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spcBef>
                <a:spcPts val="600"/>
              </a:spcBef>
              <a:buSzPct val="70000"/>
              <a:buFont typeface="Wingdings" charset="2"/>
              <a:buChar char="n"/>
            </a:pP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Plan to deploy 126 satellites across 3 orbital planes</a:t>
            </a:r>
          </a:p>
          <a:p>
            <a:pPr marL="380990" indent="-380990">
              <a:spcBef>
                <a:spcPts val="600"/>
              </a:spcBef>
              <a:buSzPct val="70000"/>
              <a:buFont typeface="Wingdings" charset="2"/>
              <a:buChar char="n"/>
            </a:pP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With 36 type-A satellites, 3 type-B satellites, and 3 type-C satellites on each orbital plane</a:t>
            </a:r>
          </a:p>
          <a:p>
            <a:pPr marL="380990" indent="-380990">
              <a:spcBef>
                <a:spcPts val="600"/>
              </a:spcBef>
              <a:buSzPct val="70000"/>
              <a:buFont typeface="Wingdings" charset="2"/>
              <a:buChar char="n"/>
            </a:pP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The multi-orbit satellites </a:t>
            </a:r>
            <a:r>
              <a:rPr lang="en-US" altLang="zh-CN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can</a:t>
            </a: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perform "relay observation" </a:t>
            </a:r>
          </a:p>
          <a:p>
            <a:pPr marL="380990" indent="-380990">
              <a:spcBef>
                <a:spcPts val="600"/>
              </a:spcBef>
              <a:buSzPct val="70000"/>
              <a:buFont typeface="Wingdings" charset="2"/>
              <a:buChar char="n"/>
            </a:pP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Apply the WALKER constellation design concept.</a:t>
            </a:r>
            <a:endParaRPr lang="ja-JP" altLang="en-US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9E4C7D77-1C20-D35D-A67D-4D64EB9D2AA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181577" y="905515"/>
            <a:ext cx="2750839" cy="2204655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28DC8E99-0A69-2B74-C506-4BBEB6C33ED9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2" b="93316" l="416" r="98669">
                        <a14:foregroundMark x1="21215" y1="92005" x2="75208" y2="91350"/>
                        <a14:foregroundMark x1="20965" y1="92792" x2="30283" y2="92792"/>
                        <a14:foregroundMark x1="21298" y1="91874" x2="28869" y2="90564"/>
                        <a14:foregroundMark x1="20799" y1="90039" x2="24958" y2="91743"/>
                        <a14:foregroundMark x1="21131" y1="90170" x2="25957" y2="89646"/>
                        <a14:foregroundMark x1="25957" y1="87811" x2="25957" y2="87811"/>
                        <a14:foregroundMark x1="25541" y1="87811" x2="75624" y2="86370"/>
                        <a14:foregroundMark x1="25208" y1="85321" x2="79201" y2="85714"/>
                        <a14:foregroundMark x1="73295" y1="92136" x2="74792" y2="92792"/>
                        <a14:foregroundMark x1="72962" y1="91612" x2="73295" y2="9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2"/>
          <a:stretch/>
        </p:blipFill>
        <p:spPr bwMode="auto">
          <a:xfrm>
            <a:off x="9078475" y="1797848"/>
            <a:ext cx="2996189" cy="1884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E4356C0B-8E8A-A257-696C-9420A233415B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38202" y="3869765"/>
            <a:ext cx="5643375" cy="2468280"/>
          </a:xfrm>
          <a:prstGeom prst="rect">
            <a:avLst/>
          </a:prstGeom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DA32394B-DC5E-9476-237F-13D83A9F4029}"/>
              </a:ext>
            </a:extLst>
          </p:cNvPr>
          <p:cNvSpPr/>
          <p:nvPr/>
        </p:nvSpPr>
        <p:spPr>
          <a:xfrm>
            <a:off x="9248582" y="695400"/>
            <a:ext cx="2886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Distribution of the highest effective observation time ratio across the entire sky (3 orbital planes)</a:t>
            </a:r>
            <a:endParaRPr 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BAEA893E-D162-10E0-F078-094A21B3488F}"/>
              </a:ext>
            </a:extLst>
          </p:cNvPr>
          <p:cNvSpPr/>
          <p:nvPr/>
        </p:nvSpPr>
        <p:spPr>
          <a:xfrm>
            <a:off x="8506227" y="6524845"/>
            <a:ext cx="1951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Rely observations</a:t>
            </a:r>
            <a:endParaRPr lang="ja-JP" alt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5688A37D-8224-CDF1-0D98-D335FDAF86CA}"/>
              </a:ext>
            </a:extLst>
          </p:cNvPr>
          <p:cNvSpPr/>
          <p:nvPr/>
        </p:nvSpPr>
        <p:spPr>
          <a:xfrm>
            <a:off x="1579174" y="6534128"/>
            <a:ext cx="3577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CATCH constellation configuration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1E0BEFF1-5238-AC13-D80D-6AB336E07C56}"/>
              </a:ext>
            </a:extLst>
          </p:cNvPr>
          <p:cNvSpPr/>
          <p:nvPr/>
        </p:nvSpPr>
        <p:spPr>
          <a:xfrm>
            <a:off x="6472987" y="3110170"/>
            <a:ext cx="2256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CATCH constellation configuration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5DA8EB-6BAA-33B8-9E05-40C018DFDD63}"/>
              </a:ext>
            </a:extLst>
          </p:cNvPr>
          <p:cNvSpPr txBox="1"/>
          <p:nvPr/>
        </p:nvSpPr>
        <p:spPr>
          <a:xfrm>
            <a:off x="2318861" y="139463"/>
            <a:ext cx="847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Preliminary design of the CATCH constellation</a:t>
            </a:r>
          </a:p>
        </p:txBody>
      </p:sp>
    </p:spTree>
    <p:extLst>
      <p:ext uri="{BB962C8B-B14F-4D97-AF65-F5344CB8AC3E}">
        <p14:creationId xmlns:p14="http://schemas.microsoft.com/office/powerpoint/2010/main" val="14586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H_Text_1">
            <a:extLst>
              <a:ext uri="{FF2B5EF4-FFF2-40B4-BE49-F238E27FC236}">
                <a16:creationId xmlns:a16="http://schemas.microsoft.com/office/drawing/2014/main" id="{484BBC4F-704F-0B68-9EC0-A8D1A7336D4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2999710" y="912502"/>
            <a:ext cx="2106125" cy="1605125"/>
          </a:xfrm>
          <a:prstGeom prst="roundRect">
            <a:avLst>
              <a:gd name="adj" fmla="val 563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文本框 15">
            <a:extLst>
              <a:ext uri="{FF2B5EF4-FFF2-40B4-BE49-F238E27FC236}">
                <a16:creationId xmlns:a16="http://schemas.microsoft.com/office/drawing/2014/main" id="{2F6684E8-09C2-27BF-EC67-DCC6A761B95E}"/>
              </a:ext>
            </a:extLst>
          </p:cNvPr>
          <p:cNvSpPr txBox="1"/>
          <p:nvPr/>
        </p:nvSpPr>
        <p:spPr>
          <a:xfrm>
            <a:off x="6674086" y="2867561"/>
            <a:ext cx="591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4</a:t>
            </a:r>
            <a:r>
              <a:rPr lang="en-US" altLang="zh-CN" sz="1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. Distributed real-time decision-making and execution</a:t>
            </a:r>
            <a:endParaRPr lang="zh-CN" altLang="en-US" sz="1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D88FD4-299C-425D-F56F-E5337BFA3448}"/>
              </a:ext>
            </a:extLst>
          </p:cNvPr>
          <p:cNvSpPr txBox="1"/>
          <p:nvPr/>
        </p:nvSpPr>
        <p:spPr>
          <a:xfrm>
            <a:off x="955898" y="64686"/>
            <a:ext cx="1073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Preliminary Design of Intelligent Control System for the Constellation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8" name="Straight Connector 95">
            <a:extLst>
              <a:ext uri="{FF2B5EF4-FFF2-40B4-BE49-F238E27FC236}">
                <a16:creationId xmlns:a16="http://schemas.microsoft.com/office/drawing/2014/main" id="{686EBF48-B5A2-E08A-3EAB-EBD61E0979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01282" y="3973375"/>
            <a:ext cx="0" cy="31961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MH_Text_1">
            <a:extLst>
              <a:ext uri="{FF2B5EF4-FFF2-40B4-BE49-F238E27FC236}">
                <a16:creationId xmlns:a16="http://schemas.microsoft.com/office/drawing/2014/main" id="{6DB0ABDE-2E9A-715D-BA3F-6D930438626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6200000">
            <a:off x="2164913" y="2257944"/>
            <a:ext cx="2474359" cy="6450855"/>
          </a:xfrm>
          <a:prstGeom prst="roundRect">
            <a:avLst>
              <a:gd name="adj" fmla="val 563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2" name="图片 40">
            <a:extLst>
              <a:ext uri="{FF2B5EF4-FFF2-40B4-BE49-F238E27FC236}">
                <a16:creationId xmlns:a16="http://schemas.microsoft.com/office/drawing/2014/main" id="{2FA3014B-B906-9660-23D6-80A43B1BC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01" y="4302071"/>
            <a:ext cx="3314905" cy="1783743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3CAABCC0-22C6-8E28-8FB6-7F286C3942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2381" y="4279153"/>
            <a:ext cx="2285860" cy="1805757"/>
          </a:xfrm>
          <a:prstGeom prst="rect">
            <a:avLst/>
          </a:prstGeom>
        </p:spPr>
      </p:pic>
      <p:sp>
        <p:nvSpPr>
          <p:cNvPr id="34" name="文本框 9">
            <a:extLst>
              <a:ext uri="{FF2B5EF4-FFF2-40B4-BE49-F238E27FC236}">
                <a16:creationId xmlns:a16="http://schemas.microsoft.com/office/drawing/2014/main" id="{12515D76-CD23-1EF1-906B-6738FDCB8814}"/>
              </a:ext>
            </a:extLst>
          </p:cNvPr>
          <p:cNvSpPr txBox="1"/>
          <p:nvPr/>
        </p:nvSpPr>
        <p:spPr>
          <a:xfrm>
            <a:off x="681231" y="3838423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1. Ground concentrated training</a:t>
            </a:r>
            <a:endParaRPr lang="zh-CN" altLang="en-US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文本框 2">
            <a:extLst>
              <a:ext uri="{FF2B5EF4-FFF2-40B4-BE49-F238E27FC236}">
                <a16:creationId xmlns:a16="http://schemas.microsoft.com/office/drawing/2014/main" id="{C07194F9-5B33-AAD1-EA8D-365650278C33}"/>
              </a:ext>
            </a:extLst>
          </p:cNvPr>
          <p:cNvSpPr txBox="1"/>
          <p:nvPr/>
        </p:nvSpPr>
        <p:spPr>
          <a:xfrm>
            <a:off x="276726" y="6084910"/>
            <a:ext cx="3578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MADDPG multi-agent deterministic gradient strategy deep network</a:t>
            </a:r>
            <a:endParaRPr lang="zh-CN" altLang="en-US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6" name="文本框 3">
            <a:extLst>
              <a:ext uri="{FF2B5EF4-FFF2-40B4-BE49-F238E27FC236}">
                <a16:creationId xmlns:a16="http://schemas.microsoft.com/office/drawing/2014/main" id="{7B2DEDDA-441A-2EDF-9816-5832EC205883}"/>
              </a:ext>
            </a:extLst>
          </p:cNvPr>
          <p:cNvSpPr txBox="1"/>
          <p:nvPr/>
        </p:nvSpPr>
        <p:spPr>
          <a:xfrm>
            <a:off x="3883684" y="6101169"/>
            <a:ext cx="2394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State attention decision network structure</a:t>
            </a:r>
            <a:endParaRPr lang="zh-CN" altLang="en-US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38" name="组合 38">
            <a:extLst>
              <a:ext uri="{FF2B5EF4-FFF2-40B4-BE49-F238E27FC236}">
                <a16:creationId xmlns:a16="http://schemas.microsoft.com/office/drawing/2014/main" id="{67574ED1-BCD6-B226-BFE4-A52F81FB5DD9}"/>
              </a:ext>
            </a:extLst>
          </p:cNvPr>
          <p:cNvGrpSpPr/>
          <p:nvPr/>
        </p:nvGrpSpPr>
        <p:grpSpPr>
          <a:xfrm>
            <a:off x="3551477" y="732466"/>
            <a:ext cx="1235786" cy="2014520"/>
            <a:chOff x="3629138" y="516932"/>
            <a:chExt cx="3026735" cy="4566752"/>
          </a:xfrm>
        </p:grpSpPr>
        <p:pic>
          <p:nvPicPr>
            <p:cNvPr id="39" name="图形 2" descr="卫星">
              <a:extLst>
                <a:ext uri="{FF2B5EF4-FFF2-40B4-BE49-F238E27FC236}">
                  <a16:creationId xmlns:a16="http://schemas.microsoft.com/office/drawing/2014/main" id="{EEBA387D-F70B-54A7-27C9-7D437F6B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5355767" y="859804"/>
              <a:ext cx="914400" cy="914400"/>
            </a:xfrm>
            <a:prstGeom prst="rect">
              <a:avLst/>
            </a:prstGeom>
          </p:spPr>
        </p:pic>
        <p:pic>
          <p:nvPicPr>
            <p:cNvPr id="40" name="图形 4" descr="碟形卫星天线">
              <a:extLst>
                <a:ext uri="{FF2B5EF4-FFF2-40B4-BE49-F238E27FC236}">
                  <a16:creationId xmlns:a16="http://schemas.microsoft.com/office/drawing/2014/main" id="{D9E2AE37-6DE4-BC87-F2EF-B361E466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53323" y="4169284"/>
              <a:ext cx="914400" cy="914400"/>
            </a:xfrm>
            <a:prstGeom prst="rect">
              <a:avLst/>
            </a:prstGeom>
          </p:spPr>
        </p:pic>
        <p:pic>
          <p:nvPicPr>
            <p:cNvPr id="41" name="图形 19" descr="卫星">
              <a:extLst>
                <a:ext uri="{FF2B5EF4-FFF2-40B4-BE49-F238E27FC236}">
                  <a16:creationId xmlns:a16="http://schemas.microsoft.com/office/drawing/2014/main" id="{229D52A7-F361-8D4C-CD71-1ECD453A2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3696123" y="516932"/>
              <a:ext cx="914400" cy="914400"/>
            </a:xfrm>
            <a:prstGeom prst="rect">
              <a:avLst/>
            </a:prstGeom>
          </p:spPr>
        </p:pic>
        <p:pic>
          <p:nvPicPr>
            <p:cNvPr id="42" name="图形 21" descr="卫星">
              <a:extLst>
                <a:ext uri="{FF2B5EF4-FFF2-40B4-BE49-F238E27FC236}">
                  <a16:creationId xmlns:a16="http://schemas.microsoft.com/office/drawing/2014/main" id="{EB229C82-2EA1-2152-0EC8-EC2950784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5741473" y="2087266"/>
              <a:ext cx="914400" cy="914400"/>
            </a:xfrm>
            <a:prstGeom prst="rect">
              <a:avLst/>
            </a:prstGeom>
          </p:spPr>
        </p:pic>
        <p:pic>
          <p:nvPicPr>
            <p:cNvPr id="43" name="图形 25" descr="箭头顺时针弯曲">
              <a:extLst>
                <a:ext uri="{FF2B5EF4-FFF2-40B4-BE49-F238E27FC236}">
                  <a16:creationId xmlns:a16="http://schemas.microsoft.com/office/drawing/2014/main" id="{C45E8FE4-2DAC-3247-BBB5-6827A7A9F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29138" y="1350387"/>
              <a:ext cx="914400" cy="3330748"/>
            </a:xfrm>
            <a:prstGeom prst="rect">
              <a:avLst/>
            </a:prstGeom>
          </p:spPr>
        </p:pic>
        <p:pic>
          <p:nvPicPr>
            <p:cNvPr id="44" name="图形 35" descr="箭头顺时针弯曲">
              <a:extLst>
                <a:ext uri="{FF2B5EF4-FFF2-40B4-BE49-F238E27FC236}">
                  <a16:creationId xmlns:a16="http://schemas.microsoft.com/office/drawing/2014/main" id="{75567995-919A-AB56-7A1C-9097C25FC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825135">
              <a:off x="4781471" y="2445777"/>
              <a:ext cx="914400" cy="2196278"/>
            </a:xfrm>
            <a:prstGeom prst="rect">
              <a:avLst/>
            </a:prstGeom>
          </p:spPr>
        </p:pic>
        <p:pic>
          <p:nvPicPr>
            <p:cNvPr id="45" name="图形 37" descr="箭头顺时针弯曲">
              <a:extLst>
                <a:ext uri="{FF2B5EF4-FFF2-40B4-BE49-F238E27FC236}">
                  <a16:creationId xmlns:a16="http://schemas.microsoft.com/office/drawing/2014/main" id="{ACE2D648-4888-6ADA-DAA3-C926ADC41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533680">
              <a:off x="4416312" y="1465603"/>
              <a:ext cx="914400" cy="3330748"/>
            </a:xfrm>
            <a:prstGeom prst="rect">
              <a:avLst/>
            </a:prstGeom>
          </p:spPr>
        </p:pic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B67C8873-3686-B709-5760-A0A6080C7692}"/>
              </a:ext>
            </a:extLst>
          </p:cNvPr>
          <p:cNvSpPr txBox="1"/>
          <p:nvPr/>
        </p:nvSpPr>
        <p:spPr>
          <a:xfrm>
            <a:off x="2007484" y="2773811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2. Upload strategies for each satellite</a:t>
            </a:r>
            <a:endParaRPr lang="zh-CN" altLang="en-US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7" name="MH_Text_1">
            <a:extLst>
              <a:ext uri="{FF2B5EF4-FFF2-40B4-BE49-F238E27FC236}">
                <a16:creationId xmlns:a16="http://schemas.microsoft.com/office/drawing/2014/main" id="{66D8EB45-534A-9A9D-D840-03196DD26DF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6200000">
            <a:off x="7390684" y="3779796"/>
            <a:ext cx="2605143" cy="3489961"/>
          </a:xfrm>
          <a:prstGeom prst="roundRect">
            <a:avLst>
              <a:gd name="adj" fmla="val 563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8" name="组 59">
            <a:extLst>
              <a:ext uri="{FF2B5EF4-FFF2-40B4-BE49-F238E27FC236}">
                <a16:creationId xmlns:a16="http://schemas.microsoft.com/office/drawing/2014/main" id="{8344F1B2-8CD1-7DCB-6E3D-1A35B817F58B}"/>
              </a:ext>
            </a:extLst>
          </p:cNvPr>
          <p:cNvGrpSpPr/>
          <p:nvPr/>
        </p:nvGrpSpPr>
        <p:grpSpPr>
          <a:xfrm>
            <a:off x="7320665" y="4259370"/>
            <a:ext cx="2780764" cy="1746573"/>
            <a:chOff x="6707705" y="3541301"/>
            <a:chExt cx="4070844" cy="2556861"/>
          </a:xfrm>
        </p:grpSpPr>
        <p:pic>
          <p:nvPicPr>
            <p:cNvPr id="49" name="图形 42" descr="卫星">
              <a:extLst>
                <a:ext uri="{FF2B5EF4-FFF2-40B4-BE49-F238E27FC236}">
                  <a16:creationId xmlns:a16="http://schemas.microsoft.com/office/drawing/2014/main" id="{17A6D5B5-C312-774E-B17C-3610AE25C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10265951" y="3846686"/>
              <a:ext cx="512598" cy="512598"/>
            </a:xfrm>
            <a:prstGeom prst="rect">
              <a:avLst/>
            </a:prstGeom>
          </p:spPr>
        </p:pic>
        <p:pic>
          <p:nvPicPr>
            <p:cNvPr id="50" name="图形 44" descr="碟形卫星天线">
              <a:extLst>
                <a:ext uri="{FF2B5EF4-FFF2-40B4-BE49-F238E27FC236}">
                  <a16:creationId xmlns:a16="http://schemas.microsoft.com/office/drawing/2014/main" id="{A6801380-25D3-0B49-AF6D-5E5B89EF6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21104" y="5585564"/>
              <a:ext cx="512598" cy="512598"/>
            </a:xfrm>
            <a:prstGeom prst="rect">
              <a:avLst/>
            </a:prstGeom>
          </p:spPr>
        </p:pic>
        <p:cxnSp>
          <p:nvCxnSpPr>
            <p:cNvPr id="51" name="直接箭头连接符 47">
              <a:extLst>
                <a:ext uri="{FF2B5EF4-FFF2-40B4-BE49-F238E27FC236}">
                  <a16:creationId xmlns:a16="http://schemas.microsoft.com/office/drawing/2014/main" id="{37082CD7-E662-09DA-701C-516B59004C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8870" y="4332194"/>
              <a:ext cx="1194188" cy="1317013"/>
            </a:xfrm>
            <a:prstGeom prst="straightConnector1">
              <a:avLst/>
            </a:prstGeom>
            <a:ln w="98425">
              <a:solidFill>
                <a:schemeClr val="accent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图形 49" descr="卫星">
              <a:extLst>
                <a:ext uri="{FF2B5EF4-FFF2-40B4-BE49-F238E27FC236}">
                  <a16:creationId xmlns:a16="http://schemas.microsoft.com/office/drawing/2014/main" id="{03480E04-F672-80C2-CAA7-FCBF26AA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10056759" y="4938391"/>
              <a:ext cx="512598" cy="512598"/>
            </a:xfrm>
            <a:prstGeom prst="rect">
              <a:avLst/>
            </a:prstGeom>
          </p:spPr>
        </p:pic>
        <p:pic>
          <p:nvPicPr>
            <p:cNvPr id="53" name="图形 51" descr="卫星">
              <a:extLst>
                <a:ext uri="{FF2B5EF4-FFF2-40B4-BE49-F238E27FC236}">
                  <a16:creationId xmlns:a16="http://schemas.microsoft.com/office/drawing/2014/main" id="{1EC5B36E-5481-E79C-A5F9-EC0D60F2D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9278560" y="3541301"/>
              <a:ext cx="512598" cy="512598"/>
            </a:xfrm>
            <a:prstGeom prst="rect">
              <a:avLst/>
            </a:prstGeom>
          </p:spPr>
        </p:pic>
        <p:cxnSp>
          <p:nvCxnSpPr>
            <p:cNvPr id="54" name="直接箭头连接符 54">
              <a:extLst>
                <a:ext uri="{FF2B5EF4-FFF2-40B4-BE49-F238E27FC236}">
                  <a16:creationId xmlns:a16="http://schemas.microsoft.com/office/drawing/2014/main" id="{F54E4EE2-F411-C51B-5F9A-56DE8527A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1700" y="3797600"/>
              <a:ext cx="1336860" cy="296200"/>
            </a:xfrm>
            <a:prstGeom prst="straightConnector1">
              <a:avLst/>
            </a:prstGeom>
            <a:ln w="98425"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7">
              <a:extLst>
                <a:ext uri="{FF2B5EF4-FFF2-40B4-BE49-F238E27FC236}">
                  <a16:creationId xmlns:a16="http://schemas.microsoft.com/office/drawing/2014/main" id="{0FEB18E7-E303-7AF9-2C79-A185CB8332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3702" y="5333379"/>
              <a:ext cx="823058" cy="382960"/>
            </a:xfrm>
            <a:prstGeom prst="straightConnector1">
              <a:avLst/>
            </a:prstGeom>
            <a:ln w="98425">
              <a:solidFill>
                <a:schemeClr val="accent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60">
              <a:extLst>
                <a:ext uri="{FF2B5EF4-FFF2-40B4-BE49-F238E27FC236}">
                  <a16:creationId xmlns:a16="http://schemas.microsoft.com/office/drawing/2014/main" id="{57528430-19AC-3CB6-A004-29742CF609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7403" y="4031354"/>
              <a:ext cx="442559" cy="1554210"/>
            </a:xfrm>
            <a:prstGeom prst="straightConnector1">
              <a:avLst/>
            </a:prstGeom>
            <a:ln w="98425">
              <a:solidFill>
                <a:schemeClr val="accent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99">
              <a:extLst>
                <a:ext uri="{FF2B5EF4-FFF2-40B4-BE49-F238E27FC236}">
                  <a16:creationId xmlns:a16="http://schemas.microsoft.com/office/drawing/2014/main" id="{054BE4D4-F889-6003-0E8B-DCF3BCCB3B1D}"/>
                </a:ext>
              </a:extLst>
            </p:cNvPr>
            <p:cNvSpPr txBox="1"/>
            <p:nvPr/>
          </p:nvSpPr>
          <p:spPr>
            <a:xfrm>
              <a:off x="7861155" y="5190936"/>
              <a:ext cx="570713" cy="675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A</a:t>
              </a:r>
              <a:endPara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58" name="文本框 101">
              <a:extLst>
                <a:ext uri="{FF2B5EF4-FFF2-40B4-BE49-F238E27FC236}">
                  <a16:creationId xmlns:a16="http://schemas.microsoft.com/office/drawing/2014/main" id="{AA485DE9-B8F2-20DB-8519-4685FD5273C7}"/>
                </a:ext>
              </a:extLst>
            </p:cNvPr>
            <p:cNvSpPr txBox="1"/>
            <p:nvPr/>
          </p:nvSpPr>
          <p:spPr>
            <a:xfrm>
              <a:off x="9423098" y="5417215"/>
              <a:ext cx="570713" cy="675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A</a:t>
              </a:r>
              <a:endPara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59" name="文本框 103">
              <a:extLst>
                <a:ext uri="{FF2B5EF4-FFF2-40B4-BE49-F238E27FC236}">
                  <a16:creationId xmlns:a16="http://schemas.microsoft.com/office/drawing/2014/main" id="{6281293E-BF64-0104-BB31-88F8FE5DF131}"/>
                </a:ext>
              </a:extLst>
            </p:cNvPr>
            <p:cNvSpPr txBox="1"/>
            <p:nvPr/>
          </p:nvSpPr>
          <p:spPr>
            <a:xfrm>
              <a:off x="9760266" y="4553294"/>
              <a:ext cx="570713" cy="675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A</a:t>
              </a:r>
              <a:endPara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0" name="文本框 105">
              <a:extLst>
                <a:ext uri="{FF2B5EF4-FFF2-40B4-BE49-F238E27FC236}">
                  <a16:creationId xmlns:a16="http://schemas.microsoft.com/office/drawing/2014/main" id="{6400CB9D-3021-12FF-7607-A9D41FA56215}"/>
                </a:ext>
              </a:extLst>
            </p:cNvPr>
            <p:cNvSpPr txBox="1"/>
            <p:nvPr/>
          </p:nvSpPr>
          <p:spPr>
            <a:xfrm>
              <a:off x="8285757" y="3616655"/>
              <a:ext cx="570713" cy="675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B</a:t>
              </a:r>
              <a:endPara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61" name="直接箭头连接符 111">
              <a:extLst>
                <a:ext uri="{FF2B5EF4-FFF2-40B4-BE49-F238E27FC236}">
                  <a16:creationId xmlns:a16="http://schemas.microsoft.com/office/drawing/2014/main" id="{9CD550D4-B6DE-228D-CEAD-A70B94E04E54}"/>
                </a:ext>
              </a:extLst>
            </p:cNvPr>
            <p:cNvCxnSpPr>
              <a:cxnSpLocks/>
            </p:cNvCxnSpPr>
            <p:nvPr/>
          </p:nvCxnSpPr>
          <p:spPr>
            <a:xfrm>
              <a:off x="7909441" y="4375953"/>
              <a:ext cx="2296370" cy="872689"/>
            </a:xfrm>
            <a:prstGeom prst="straightConnector1">
              <a:avLst/>
            </a:prstGeom>
            <a:ln w="98425"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111">
              <a:extLst>
                <a:ext uri="{FF2B5EF4-FFF2-40B4-BE49-F238E27FC236}">
                  <a16:creationId xmlns:a16="http://schemas.microsoft.com/office/drawing/2014/main" id="{B1F6E5AC-A575-6B5F-3003-A0F0C20956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4857" y="4102985"/>
              <a:ext cx="2291094" cy="106940"/>
            </a:xfrm>
            <a:prstGeom prst="straightConnector1">
              <a:avLst/>
            </a:prstGeom>
            <a:ln w="98425">
              <a:solidFill>
                <a:srgbClr val="C0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114">
              <a:extLst>
                <a:ext uri="{FF2B5EF4-FFF2-40B4-BE49-F238E27FC236}">
                  <a16:creationId xmlns:a16="http://schemas.microsoft.com/office/drawing/2014/main" id="{90D0E9A4-80E5-E937-500F-C068242AB3A2}"/>
                </a:ext>
              </a:extLst>
            </p:cNvPr>
            <p:cNvSpPr txBox="1"/>
            <p:nvPr/>
          </p:nvSpPr>
          <p:spPr>
            <a:xfrm>
              <a:off x="8717081" y="3965621"/>
              <a:ext cx="302414" cy="675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B</a:t>
              </a:r>
              <a:endPara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pic>
          <p:nvPicPr>
            <p:cNvPr id="64" name="Picture 57">
              <a:extLst>
                <a:ext uri="{FF2B5EF4-FFF2-40B4-BE49-F238E27FC236}">
                  <a16:creationId xmlns:a16="http://schemas.microsoft.com/office/drawing/2014/main" id="{8CF5BC0A-974D-EFE6-0602-D239008A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705" y="3759503"/>
              <a:ext cx="1167778" cy="1064418"/>
            </a:xfrm>
            <a:prstGeom prst="rect">
              <a:avLst/>
            </a:prstGeom>
          </p:spPr>
        </p:pic>
        <p:cxnSp>
          <p:nvCxnSpPr>
            <p:cNvPr id="65" name="直接箭头连接符 60">
              <a:extLst>
                <a:ext uri="{FF2B5EF4-FFF2-40B4-BE49-F238E27FC236}">
                  <a16:creationId xmlns:a16="http://schemas.microsoft.com/office/drawing/2014/main" id="{283C30BE-7084-1F6A-FA37-4E368CF470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6025" y="4843814"/>
              <a:ext cx="1331398" cy="805393"/>
            </a:xfrm>
            <a:prstGeom prst="straightConnector1">
              <a:avLst/>
            </a:prstGeom>
            <a:ln w="98425">
              <a:solidFill>
                <a:schemeClr val="accent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文本框 13">
            <a:extLst>
              <a:ext uri="{FF2B5EF4-FFF2-40B4-BE49-F238E27FC236}">
                <a16:creationId xmlns:a16="http://schemas.microsoft.com/office/drawing/2014/main" id="{7598E0FA-7402-F003-25AC-931C386095B8}"/>
              </a:ext>
            </a:extLst>
          </p:cNvPr>
          <p:cNvSpPr txBox="1"/>
          <p:nvPr/>
        </p:nvSpPr>
        <p:spPr>
          <a:xfrm>
            <a:off x="6587869" y="3876641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3. Release of observation tasks</a:t>
            </a:r>
            <a:endParaRPr lang="zh-CN" altLang="en-US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F8CDAC18-4C91-22FB-B1FF-C8AA0BA8A512}"/>
              </a:ext>
            </a:extLst>
          </p:cNvPr>
          <p:cNvSpPr txBox="1"/>
          <p:nvPr/>
        </p:nvSpPr>
        <p:spPr>
          <a:xfrm>
            <a:off x="7051564" y="5903893"/>
            <a:ext cx="3489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A: Observation tasks issued by ground-based stations</a:t>
            </a:r>
          </a:p>
          <a:p>
            <a:r>
              <a:rPr lang="en-US" altLang="zh-CN" sz="1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B: Observation commands quickly released by </a:t>
            </a:r>
            <a:r>
              <a:rPr lang="en-US" altLang="zh-CN" sz="1400" dirty="0" err="1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Beidou</a:t>
            </a:r>
            <a:endParaRPr lang="zh-CN" altLang="en-US" sz="14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8" name="MH_Text_1">
            <a:extLst>
              <a:ext uri="{FF2B5EF4-FFF2-40B4-BE49-F238E27FC236}">
                <a16:creationId xmlns:a16="http://schemas.microsoft.com/office/drawing/2014/main" id="{43860AFE-912E-4BB2-10C9-928A0AF30902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6200000">
            <a:off x="8359447" y="-524572"/>
            <a:ext cx="2092798" cy="4460303"/>
          </a:xfrm>
          <a:prstGeom prst="roundRect">
            <a:avLst>
              <a:gd name="adj" fmla="val 563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240000" rIns="120000" bIns="12000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defRPr/>
            </a:pPr>
            <a:endParaRPr lang="zh-CN" altLang="en-US" sz="2400" dirty="0">
              <a:solidFill>
                <a:srgbClr val="3D3D3D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69" name="组 80">
            <a:extLst>
              <a:ext uri="{FF2B5EF4-FFF2-40B4-BE49-F238E27FC236}">
                <a16:creationId xmlns:a16="http://schemas.microsoft.com/office/drawing/2014/main" id="{A850F0B9-A0EC-3528-C129-5323E758B395}"/>
              </a:ext>
            </a:extLst>
          </p:cNvPr>
          <p:cNvGrpSpPr/>
          <p:nvPr/>
        </p:nvGrpSpPr>
        <p:grpSpPr>
          <a:xfrm>
            <a:off x="7294366" y="658698"/>
            <a:ext cx="4083513" cy="2106873"/>
            <a:chOff x="7062895" y="1143913"/>
            <a:chExt cx="3754507" cy="1937124"/>
          </a:xfrm>
        </p:grpSpPr>
        <p:pic>
          <p:nvPicPr>
            <p:cNvPr id="70" name="图形 8" descr="太阳系">
              <a:extLst>
                <a:ext uri="{FF2B5EF4-FFF2-40B4-BE49-F238E27FC236}">
                  <a16:creationId xmlns:a16="http://schemas.microsoft.com/office/drawing/2014/main" id="{D81D93D0-43E8-7E3C-0EC5-E3FFAD8E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446666" y="1143913"/>
              <a:ext cx="370736" cy="370736"/>
            </a:xfrm>
            <a:prstGeom prst="rect">
              <a:avLst/>
            </a:prstGeom>
          </p:spPr>
        </p:pic>
        <p:pic>
          <p:nvPicPr>
            <p:cNvPr id="71" name="图形 65" descr="卫星">
              <a:extLst>
                <a:ext uri="{FF2B5EF4-FFF2-40B4-BE49-F238E27FC236}">
                  <a16:creationId xmlns:a16="http://schemas.microsoft.com/office/drawing/2014/main" id="{2A701A1E-035B-0FFC-50DA-ACBF9A3BF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91449">
              <a:off x="9150935" y="1803333"/>
              <a:ext cx="512598" cy="512598"/>
            </a:xfrm>
            <a:prstGeom prst="rect">
              <a:avLst/>
            </a:prstGeom>
          </p:spPr>
        </p:pic>
        <p:pic>
          <p:nvPicPr>
            <p:cNvPr id="72" name="图形 67" descr="卫星">
              <a:extLst>
                <a:ext uri="{FF2B5EF4-FFF2-40B4-BE49-F238E27FC236}">
                  <a16:creationId xmlns:a16="http://schemas.microsoft.com/office/drawing/2014/main" id="{790C0093-E3C7-9587-76AD-19712E9E9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9027783" y="2568439"/>
              <a:ext cx="512598" cy="512598"/>
            </a:xfrm>
            <a:prstGeom prst="rect">
              <a:avLst/>
            </a:prstGeom>
          </p:spPr>
        </p:pic>
        <p:pic>
          <p:nvPicPr>
            <p:cNvPr id="73" name="图形 69" descr="卫星">
              <a:extLst>
                <a:ext uri="{FF2B5EF4-FFF2-40B4-BE49-F238E27FC236}">
                  <a16:creationId xmlns:a16="http://schemas.microsoft.com/office/drawing/2014/main" id="{E1A47BF1-CE41-1C7B-C8A4-A5881828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349540">
              <a:off x="7902745" y="1599926"/>
              <a:ext cx="512598" cy="512598"/>
            </a:xfrm>
            <a:prstGeom prst="rect">
              <a:avLst/>
            </a:prstGeom>
          </p:spPr>
        </p:pic>
        <p:sp>
          <p:nvSpPr>
            <p:cNvPr id="74" name="梯形 77">
              <a:extLst>
                <a:ext uri="{FF2B5EF4-FFF2-40B4-BE49-F238E27FC236}">
                  <a16:creationId xmlns:a16="http://schemas.microsoft.com/office/drawing/2014/main" id="{82AE4D29-DBF0-A2AE-0BDC-6F4ABE229B4D}"/>
                </a:ext>
              </a:extLst>
            </p:cNvPr>
            <p:cNvSpPr/>
            <p:nvPr/>
          </p:nvSpPr>
          <p:spPr>
            <a:xfrm rot="15693832">
              <a:off x="9208443" y="570064"/>
              <a:ext cx="285991" cy="2088595"/>
            </a:xfrm>
            <a:prstGeom prst="trapezoid">
              <a:avLst>
                <a:gd name="adj" fmla="val 4406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5" name="梯形 85">
              <a:extLst>
                <a:ext uri="{FF2B5EF4-FFF2-40B4-BE49-F238E27FC236}">
                  <a16:creationId xmlns:a16="http://schemas.microsoft.com/office/drawing/2014/main" id="{69EE8212-EC72-81A3-846B-1A102FDFE29B}"/>
                </a:ext>
              </a:extLst>
            </p:cNvPr>
            <p:cNvSpPr/>
            <p:nvPr/>
          </p:nvSpPr>
          <p:spPr>
            <a:xfrm rot="14995876">
              <a:off x="9849755" y="1206628"/>
              <a:ext cx="201852" cy="915776"/>
            </a:xfrm>
            <a:prstGeom prst="trapezoid">
              <a:avLst>
                <a:gd name="adj" fmla="val 45858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A773EA97-8354-E981-5228-175AD90CD35B}"/>
                </a:ext>
              </a:extLst>
            </p:cNvPr>
            <p:cNvSpPr txBox="1"/>
            <p:nvPr/>
          </p:nvSpPr>
          <p:spPr>
            <a:xfrm>
              <a:off x="7062895" y="1296987"/>
              <a:ext cx="1266332" cy="339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Accept task</a:t>
              </a:r>
              <a:endParaRPr lang="zh-CN" altLang="en-US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7" name="文本框 91">
              <a:extLst>
                <a:ext uri="{FF2B5EF4-FFF2-40B4-BE49-F238E27FC236}">
                  <a16:creationId xmlns:a16="http://schemas.microsoft.com/office/drawing/2014/main" id="{0D20ACA3-FDD2-E025-E15E-2E8B4C291BA7}"/>
                </a:ext>
              </a:extLst>
            </p:cNvPr>
            <p:cNvSpPr txBox="1"/>
            <p:nvPr/>
          </p:nvSpPr>
          <p:spPr>
            <a:xfrm>
              <a:off x="7117283" y="2735983"/>
              <a:ext cx="1992569" cy="33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Do not</a:t>
              </a:r>
              <a:r>
                <a:rPr lang="zh-CN" altLang="en-US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accept</a:t>
              </a:r>
              <a:r>
                <a:rPr lang="zh-CN" altLang="en-US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ea typeface="SimHei" panose="02010609060101010101" pitchFamily="49" charset="-122"/>
                  <a:cs typeface="Arial" panose="020B0604020202020204" pitchFamily="34" charset="0"/>
                </a:rPr>
                <a:t>task</a:t>
              </a:r>
              <a:endParaRPr lang="zh-CN" altLang="en-US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88" name="文本框 114">
            <a:extLst>
              <a:ext uri="{FF2B5EF4-FFF2-40B4-BE49-F238E27FC236}">
                <a16:creationId xmlns:a16="http://schemas.microsoft.com/office/drawing/2014/main" id="{CC752331-8E29-33E3-367F-AEC3EC2482DE}"/>
              </a:ext>
            </a:extLst>
          </p:cNvPr>
          <p:cNvSpPr txBox="1"/>
          <p:nvPr/>
        </p:nvSpPr>
        <p:spPr>
          <a:xfrm>
            <a:off x="8352802" y="4885922"/>
            <a:ext cx="24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</a:t>
            </a:r>
            <a:endParaRPr lang="zh-CN" altLang="en-US" sz="24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9B366D2-FA77-7082-31E1-DB07BDFF0102}"/>
              </a:ext>
            </a:extLst>
          </p:cNvPr>
          <p:cNvSpPr txBox="1"/>
          <p:nvPr/>
        </p:nvSpPr>
        <p:spPr>
          <a:xfrm>
            <a:off x="8740539" y="522914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</a:t>
            </a:r>
            <a:endParaRPr lang="zh-CN" altLang="en-US" sz="24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E6BDB61-1FA9-94D3-D4BD-55F798D515B7}"/>
              </a:ext>
            </a:extLst>
          </p:cNvPr>
          <p:cNvSpPr txBox="1"/>
          <p:nvPr/>
        </p:nvSpPr>
        <p:spPr>
          <a:xfrm>
            <a:off x="9631240" y="183397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Accept task</a:t>
            </a:r>
            <a:endParaRPr lang="zh-CN" altLang="en-US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CA20AE40-3562-49CA-8CB3-637FD57D8F17}"/>
              </a:ext>
            </a:extLst>
          </p:cNvPr>
          <p:cNvSpPr/>
          <p:nvPr/>
        </p:nvSpPr>
        <p:spPr>
          <a:xfrm>
            <a:off x="1325416" y="3357682"/>
            <a:ext cx="9064826" cy="439615"/>
          </a:xfrm>
          <a:prstGeom prst="rightArrow">
            <a:avLst>
              <a:gd name="adj1" fmla="val 30800"/>
              <a:gd name="adj2" fmla="val 468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955EAFF-3E7A-4093-96CC-D9DF9630CC5A}"/>
              </a:ext>
            </a:extLst>
          </p:cNvPr>
          <p:cNvSpPr/>
          <p:nvPr/>
        </p:nvSpPr>
        <p:spPr>
          <a:xfrm>
            <a:off x="4170611" y="3135871"/>
            <a:ext cx="743830" cy="743830"/>
          </a:xfrm>
          <a:prstGeom prst="ellipse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C1FB723-1B55-4354-9C0B-6E40CA2F7761}"/>
              </a:ext>
            </a:extLst>
          </p:cNvPr>
          <p:cNvSpPr/>
          <p:nvPr/>
        </p:nvSpPr>
        <p:spPr>
          <a:xfrm>
            <a:off x="9775365" y="3303685"/>
            <a:ext cx="614877" cy="614877"/>
          </a:xfrm>
          <a:prstGeom prst="ellipse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7C73D7F-82D9-4544-B678-CD5D01D941D4}"/>
              </a:ext>
            </a:extLst>
          </p:cNvPr>
          <p:cNvSpPr/>
          <p:nvPr/>
        </p:nvSpPr>
        <p:spPr>
          <a:xfrm>
            <a:off x="1287535" y="3227943"/>
            <a:ext cx="614877" cy="614877"/>
          </a:xfrm>
          <a:prstGeom prst="ellipse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FF03E9C-7960-4031-BE40-BFE92E9EF1F8}"/>
              </a:ext>
            </a:extLst>
          </p:cNvPr>
          <p:cNvSpPr/>
          <p:nvPr/>
        </p:nvSpPr>
        <p:spPr>
          <a:xfrm>
            <a:off x="7030147" y="3241802"/>
            <a:ext cx="614877" cy="614877"/>
          </a:xfrm>
          <a:prstGeom prst="ellipse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5B0CCD4A-AFD5-E04D-AA91-3F13CC4EDC73}"/>
              </a:ext>
            </a:extLst>
          </p:cNvPr>
          <p:cNvCxnSpPr>
            <a:cxnSpLocks/>
          </p:cNvCxnSpPr>
          <p:nvPr/>
        </p:nvCxnSpPr>
        <p:spPr>
          <a:xfrm>
            <a:off x="1594973" y="3838423"/>
            <a:ext cx="0" cy="134952"/>
          </a:xfrm>
          <a:prstGeom prst="straightConnector1">
            <a:avLst/>
          </a:prstGeom>
          <a:ln w="1905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F4B80FB5-D168-DF98-E3D6-2BDFA0024496}"/>
              </a:ext>
            </a:extLst>
          </p:cNvPr>
          <p:cNvCxnSpPr>
            <a:cxnSpLocks/>
          </p:cNvCxnSpPr>
          <p:nvPr/>
        </p:nvCxnSpPr>
        <p:spPr>
          <a:xfrm>
            <a:off x="7331314" y="3818354"/>
            <a:ext cx="6271" cy="155021"/>
          </a:xfrm>
          <a:prstGeom prst="straightConnector1">
            <a:avLst/>
          </a:prstGeom>
          <a:ln w="1905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7A80BE1F-7E6D-EDFC-71EB-4804611E5E6D}"/>
              </a:ext>
            </a:extLst>
          </p:cNvPr>
          <p:cNvCxnSpPr>
            <a:cxnSpLocks/>
          </p:cNvCxnSpPr>
          <p:nvPr/>
        </p:nvCxnSpPr>
        <p:spPr>
          <a:xfrm flipV="1">
            <a:off x="4542526" y="3015481"/>
            <a:ext cx="0" cy="342201"/>
          </a:xfrm>
          <a:prstGeom prst="straightConnector1">
            <a:avLst/>
          </a:prstGeom>
          <a:ln w="1905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E8D56440-E5DC-8EEC-8FD7-6291A5CD6CA0}"/>
              </a:ext>
            </a:extLst>
          </p:cNvPr>
          <p:cNvCxnSpPr>
            <a:cxnSpLocks/>
          </p:cNvCxnSpPr>
          <p:nvPr/>
        </p:nvCxnSpPr>
        <p:spPr>
          <a:xfrm flipV="1">
            <a:off x="10101429" y="3148767"/>
            <a:ext cx="0" cy="359019"/>
          </a:xfrm>
          <a:prstGeom prst="straightConnector1">
            <a:avLst/>
          </a:prstGeom>
          <a:ln w="1905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928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B1BDE9B-D099-2531-7A72-5E4B043D29A3}"/>
              </a:ext>
            </a:extLst>
          </p:cNvPr>
          <p:cNvSpPr/>
          <p:nvPr/>
        </p:nvSpPr>
        <p:spPr>
          <a:xfrm>
            <a:off x="86361" y="1318785"/>
            <a:ext cx="6164642" cy="4335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32C35A2-BD93-818E-0E74-DA090C7FD6C5}"/>
              </a:ext>
            </a:extLst>
          </p:cNvPr>
          <p:cNvSpPr/>
          <p:nvPr/>
        </p:nvSpPr>
        <p:spPr>
          <a:xfrm>
            <a:off x="1" y="1782168"/>
            <a:ext cx="4601138" cy="507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218528" y="99265"/>
            <a:ext cx="9454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hasing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ll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ransients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onstellation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unters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(CATCH)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AA9AAFF-136A-2BBC-B983-C1126763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91" y="1786233"/>
            <a:ext cx="10007509" cy="50717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863A5A-EA15-401E-E402-3F7BF5DB2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786" y="1979429"/>
            <a:ext cx="1788260" cy="12478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F446520-5BB5-2594-A226-AC70EA8403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03" y="4158232"/>
            <a:ext cx="1201569" cy="901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EE6390A-2E86-55D1-3324-609BAE7C3D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48" y="3017633"/>
            <a:ext cx="1000539" cy="750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1F2ABC-5746-A7D7-F181-508BF4BC31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03" y="3621937"/>
            <a:ext cx="1432208" cy="1074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CBF949-2F04-E68C-A305-BCF87124E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24" y="2987171"/>
            <a:ext cx="1000539" cy="750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05B3EAE-B9F8-56F7-C9C7-BB2E8A6C793E}"/>
              </a:ext>
            </a:extLst>
          </p:cNvPr>
          <p:cNvSpPr txBox="1"/>
          <p:nvPr/>
        </p:nvSpPr>
        <p:spPr>
          <a:xfrm>
            <a:off x="4441028" y="3878741"/>
            <a:ext cx="132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Step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67A3D8-3523-D14A-CAD8-961129D73B93}"/>
              </a:ext>
            </a:extLst>
          </p:cNvPr>
          <p:cNvSpPr txBox="1"/>
          <p:nvPr/>
        </p:nvSpPr>
        <p:spPr>
          <a:xfrm>
            <a:off x="5867747" y="2549024"/>
            <a:ext cx="168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Step</a:t>
            </a:r>
            <a:endParaRPr lang="zh-CN" alt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C4A815F-F1E4-2267-7396-64799E932F35}"/>
              </a:ext>
            </a:extLst>
          </p:cNvPr>
          <p:cNvSpPr txBox="1"/>
          <p:nvPr/>
        </p:nvSpPr>
        <p:spPr>
          <a:xfrm>
            <a:off x="8245393" y="1703936"/>
            <a:ext cx="134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Third Step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35776D2-EF24-8D5E-5162-67B80BE9E897}"/>
              </a:ext>
            </a:extLst>
          </p:cNvPr>
          <p:cNvSpPr txBox="1"/>
          <p:nvPr/>
        </p:nvSpPr>
        <p:spPr>
          <a:xfrm>
            <a:off x="4920660" y="623480"/>
            <a:ext cx="178826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130000"/>
            </a:pP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Timeline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7398630-2F4A-C050-DFF2-3D4BE7F9BED8}"/>
              </a:ext>
            </a:extLst>
          </p:cNvPr>
          <p:cNvSpPr/>
          <p:nvPr/>
        </p:nvSpPr>
        <p:spPr>
          <a:xfrm>
            <a:off x="106081" y="1888602"/>
            <a:ext cx="4896469" cy="20890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540E1FA-CFF6-7E34-9E5C-AF0C1A7A2A53}"/>
              </a:ext>
            </a:extLst>
          </p:cNvPr>
          <p:cNvSpPr txBox="1"/>
          <p:nvPr/>
        </p:nvSpPr>
        <p:spPr>
          <a:xfrm>
            <a:off x="0" y="1355328"/>
            <a:ext cx="6164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First Step: CATCH-1 (Funded by CAS, NSFC, and IHEP)</a:t>
            </a:r>
            <a:endParaRPr lang="zh-CN" altLang="en-US" sz="1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7871109-43CE-4D1C-6D1F-90069B237DDE}"/>
              </a:ext>
            </a:extLst>
          </p:cNvPr>
          <p:cNvSpPr txBox="1"/>
          <p:nvPr/>
        </p:nvSpPr>
        <p:spPr>
          <a:xfrm>
            <a:off x="-150312" y="1917449"/>
            <a:ext cx="5070972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85800" lvl="1" indent="-342900">
              <a:buSzPct val="70000"/>
              <a:buFont typeface="Wingdings" panose="05000000000000000000" pitchFamily="2" charset="2"/>
              <a:buChar char="n"/>
            </a:pPr>
            <a:r>
              <a:rPr lang="en-US" altLang="zh-CN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Perform technical verification</a:t>
            </a:r>
            <a:endParaRPr lang="en-US" altLang="zh-CN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685800" lvl="1" indent="-342900"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Verify the intelligent control module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decision-making tests for transient observation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</a:p>
          <a:p>
            <a:pPr marL="685800" lvl="1" indent="-342900"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Conduct joint observations: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SVOM,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EP,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HXMT…</a:t>
            </a:r>
          </a:p>
          <a:p>
            <a:pPr marL="685800" lvl="1" indent="-342900"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Undertake scientific observations</a:t>
            </a:r>
            <a:endParaRPr lang="zh-CN" altLang="en-US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D9F771B2-7B7E-D9B2-CBD0-3B3F89BAAD15}"/>
              </a:ext>
            </a:extLst>
          </p:cNvPr>
          <p:cNvCxnSpPr/>
          <p:nvPr/>
        </p:nvCxnSpPr>
        <p:spPr>
          <a:xfrm>
            <a:off x="782876" y="1752298"/>
            <a:ext cx="0" cy="1651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C143046-6E58-7184-E54C-C11DF4C04754}"/>
              </a:ext>
            </a:extLst>
          </p:cNvPr>
          <p:cNvCxnSpPr/>
          <p:nvPr/>
        </p:nvCxnSpPr>
        <p:spPr>
          <a:xfrm>
            <a:off x="4029205" y="1760459"/>
            <a:ext cx="0" cy="1651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8B510721-2ACB-F49D-2B22-96C1617A7F34}"/>
              </a:ext>
            </a:extLst>
          </p:cNvPr>
          <p:cNvSpPr txBox="1"/>
          <p:nvPr/>
        </p:nvSpPr>
        <p:spPr>
          <a:xfrm rot="19982832">
            <a:off x="7788390" y="4479291"/>
            <a:ext cx="293284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800" b="1" kern="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2+8 Mini CATCH Constellation</a:t>
            </a:r>
          </a:p>
          <a:p>
            <a:endParaRPr lang="en-US" altLang="zh-CN" b="1" kern="1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endParaRPr lang="en-US" altLang="zh-CN" b="1" kern="1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endParaRPr lang="en-US" altLang="zh-CN" b="1" kern="1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endParaRPr lang="en-US" altLang="zh-CN" b="1" kern="1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F71412D-C348-3B21-B145-EB4C92458383}"/>
              </a:ext>
            </a:extLst>
          </p:cNvPr>
          <p:cNvSpPr txBox="1"/>
          <p:nvPr/>
        </p:nvSpPr>
        <p:spPr>
          <a:xfrm rot="5718625">
            <a:off x="9167314" y="3770042"/>
            <a:ext cx="30811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0+</a:t>
            </a:r>
            <a:endParaRPr lang="zh-CN" altLang="en-US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52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10739A5-AE5A-8A24-4AE1-AD00322B1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5" y="4347882"/>
            <a:ext cx="1347372" cy="201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C9AA0C22-2936-254A-B25B-5333F7C60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b="12184"/>
          <a:stretch/>
        </p:blipFill>
        <p:spPr>
          <a:xfrm>
            <a:off x="1590158" y="1504333"/>
            <a:ext cx="4628445" cy="299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18988356-7FB9-9541-AA16-0ECD99C0F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1" y="1273275"/>
            <a:ext cx="2438271" cy="113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EBD991-ACA5-B64C-A0A4-A1A04B22E099}"/>
              </a:ext>
            </a:extLst>
          </p:cNvPr>
          <p:cNvSpPr txBox="1"/>
          <p:nvPr/>
        </p:nvSpPr>
        <p:spPr>
          <a:xfrm>
            <a:off x="490815" y="2448810"/>
            <a:ext cx="1882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D4413-61FC-9E47-B882-D4EA0AF2F2D6}"/>
              </a:ext>
            </a:extLst>
          </p:cNvPr>
          <p:cNvSpPr txBox="1"/>
          <p:nvPr/>
        </p:nvSpPr>
        <p:spPr>
          <a:xfrm>
            <a:off x="546538" y="6458033"/>
            <a:ext cx="208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Deployable mast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DB850-5C7E-E447-B04D-D46B1BDA0E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43" y="4721902"/>
            <a:ext cx="1363254" cy="158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3F09BC-428F-4B4D-B0E3-05C806E8A216}"/>
              </a:ext>
            </a:extLst>
          </p:cNvPr>
          <p:cNvSpPr txBox="1"/>
          <p:nvPr/>
        </p:nvSpPr>
        <p:spPr>
          <a:xfrm>
            <a:off x="3188204" y="6389841"/>
            <a:ext cx="1421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X-ray Optics</a:t>
            </a:r>
          </a:p>
        </p:txBody>
      </p:sp>
      <p:cxnSp>
        <p:nvCxnSpPr>
          <p:cNvPr id="16" name="直接箭头连接符 24">
            <a:extLst>
              <a:ext uri="{FF2B5EF4-FFF2-40B4-BE49-F238E27FC236}">
                <a16:creationId xmlns:a16="http://schemas.microsoft.com/office/drawing/2014/main" id="{413847D9-15FB-0441-BE2A-FB97DD03EA99}"/>
              </a:ext>
            </a:extLst>
          </p:cNvPr>
          <p:cNvCxnSpPr>
            <a:cxnSpLocks/>
          </p:cNvCxnSpPr>
          <p:nvPr/>
        </p:nvCxnSpPr>
        <p:spPr>
          <a:xfrm>
            <a:off x="1310875" y="2939425"/>
            <a:ext cx="569490" cy="8453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4">
            <a:extLst>
              <a:ext uri="{FF2B5EF4-FFF2-40B4-BE49-F238E27FC236}">
                <a16:creationId xmlns:a16="http://schemas.microsoft.com/office/drawing/2014/main" id="{844C22FB-14ED-AD49-BD23-8CA324974B5F}"/>
              </a:ext>
            </a:extLst>
          </p:cNvPr>
          <p:cNvCxnSpPr>
            <a:cxnSpLocks/>
          </p:cNvCxnSpPr>
          <p:nvPr/>
        </p:nvCxnSpPr>
        <p:spPr>
          <a:xfrm flipV="1">
            <a:off x="2084233" y="4297394"/>
            <a:ext cx="288668" cy="5000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19">
            <a:extLst>
              <a:ext uri="{FF2B5EF4-FFF2-40B4-BE49-F238E27FC236}">
                <a16:creationId xmlns:a16="http://schemas.microsoft.com/office/drawing/2014/main" id="{15238733-2F21-D344-91E8-1F080816DF4C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800970" y="3582444"/>
            <a:ext cx="125866" cy="11394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1785119E-E6E8-6345-BCA8-17B14369A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195582"/>
              </p:ext>
            </p:extLst>
          </p:nvPr>
        </p:nvGraphicFramePr>
        <p:xfrm>
          <a:off x="6137648" y="1052881"/>
          <a:ext cx="5865276" cy="546347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610964">
                  <a:extLst>
                    <a:ext uri="{9D8B030D-6E8A-4147-A177-3AD203B41FA5}">
                      <a16:colId xmlns:a16="http://schemas.microsoft.com/office/drawing/2014/main" val="2040454572"/>
                    </a:ext>
                  </a:extLst>
                </a:gridCol>
                <a:gridCol w="3254312">
                  <a:extLst>
                    <a:ext uri="{9D8B030D-6E8A-4147-A177-3AD203B41FA5}">
                      <a16:colId xmlns:a16="http://schemas.microsoft.com/office/drawing/2014/main" val="1721954354"/>
                    </a:ext>
                  </a:extLst>
                </a:gridCol>
              </a:tblGrid>
              <a:tr h="569138">
                <a:tc>
                  <a:txBody>
                    <a:bodyPr/>
                    <a:lstStyle/>
                    <a:p>
                      <a:pPr marL="0" marR="0" indent="12700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107950" algn="ctr" defTabSz="914400" rtl="0" eaLnBrk="1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Type-A</a:t>
                      </a:r>
                      <a:r>
                        <a:rPr lang="zh-CN" alt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pathfinder</a:t>
                      </a:r>
                      <a:endParaRPr lang="en-US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1225408770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10795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optics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MPO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84159502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10795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Focal length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1396608051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10795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°×</a:t>
                      </a: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3552874743"/>
                  </a:ext>
                </a:extLst>
              </a:tr>
              <a:tr h="51492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area (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600" b="1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kern="1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1" kern="100" baseline="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~20@1keV (40@1 keV for optics)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588348617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10795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Angular resolution (optics)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arcmin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114536392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band (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0.5-4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1968009169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10795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4-pixel SDD array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312708224"/>
                  </a:ext>
                </a:extLst>
              </a:tr>
              <a:tr h="46684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Sensitivity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</a:t>
                      </a:r>
                      <a:r>
                        <a:rPr lang="en-US" sz="1600" b="1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erg/cm</a:t>
                      </a:r>
                      <a:r>
                        <a:rPr lang="en-US" sz="1600" b="1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/s@1keV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4008098555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10795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ja-JP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resolution</a:t>
                      </a:r>
                      <a:endParaRPr lang="en-US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&lt;10 µs</a:t>
                      </a:r>
                      <a:endParaRPr lang="en-US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2000578676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10795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avoidance angle</a:t>
                      </a:r>
                      <a:endParaRPr lang="en-US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≥26°</a:t>
                      </a:r>
                      <a:endParaRPr lang="en-US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3917639012"/>
                  </a:ext>
                </a:extLst>
              </a:tr>
              <a:tr h="411042">
                <a:tc>
                  <a:txBody>
                    <a:bodyPr/>
                    <a:lstStyle/>
                    <a:p>
                      <a:pPr marL="0" marR="0" indent="10795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Slew </a:t>
                      </a: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bility</a:t>
                      </a:r>
                      <a:endParaRPr lang="en-US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45°/ min</a:t>
                      </a:r>
                      <a:endParaRPr lang="en-US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4137" marR="34137" marT="68274" marB="68274" anchor="ctr"/>
                </a:tc>
                <a:extLst>
                  <a:ext uri="{0D108BD9-81ED-4DB2-BD59-A6C34878D82A}">
                    <a16:rowId xmlns:a16="http://schemas.microsoft.com/office/drawing/2014/main" val="1099210160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391BA3BA-2218-49DD-4AA2-15538601409E}"/>
              </a:ext>
            </a:extLst>
          </p:cNvPr>
          <p:cNvSpPr txBox="1"/>
          <p:nvPr/>
        </p:nvSpPr>
        <p:spPr>
          <a:xfrm>
            <a:off x="2708056" y="75675"/>
            <a:ext cx="736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First step: Type-A pathfinder (CATCH-1) </a:t>
            </a:r>
          </a:p>
        </p:txBody>
      </p:sp>
    </p:spTree>
    <p:extLst>
      <p:ext uri="{BB962C8B-B14F-4D97-AF65-F5344CB8AC3E}">
        <p14:creationId xmlns:p14="http://schemas.microsoft.com/office/powerpoint/2010/main" val="1316107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A62FE05E-5163-FC94-9E1C-1C96203DFB5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49" y="1412624"/>
            <a:ext cx="2546642" cy="20789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CB78E8-5BB2-1520-CB0B-1819AF03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207" y="1412624"/>
            <a:ext cx="2770792" cy="2078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EED1621C-379F-74EF-10CC-906A66E7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9" y="1412771"/>
            <a:ext cx="2710542" cy="20329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5" descr="盒子里的蛋糕&#10;&#10;中度可信度描述已自动生成">
            <a:extLst>
              <a:ext uri="{FF2B5EF4-FFF2-40B4-BE49-F238E27FC236}">
                <a16:creationId xmlns:a16="http://schemas.microsoft.com/office/drawing/2014/main" id="{9C29D75E-E7DC-893E-2CA5-74194A09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07" y="1412624"/>
            <a:ext cx="2885812" cy="21334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7968621-9056-F843-4062-3E40A963AF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09" y="3938370"/>
            <a:ext cx="2837131" cy="226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4107B91-1F32-EA54-BADC-E984F3F9924C}"/>
              </a:ext>
            </a:extLst>
          </p:cNvPr>
          <p:cNvSpPr txBox="1"/>
          <p:nvPr/>
        </p:nvSpPr>
        <p:spPr>
          <a:xfrm>
            <a:off x="2130854" y="966370"/>
            <a:ext cx="206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FF6B6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ja-JP" sz="1800" b="1" dirty="0">
                <a:solidFill>
                  <a:schemeClr val="tx1"/>
                </a:solidFill>
              </a:rPr>
              <a:t>MPO</a:t>
            </a:r>
            <a:r>
              <a:rPr lang="zh-CN" altLang="en-US" sz="1800" b="1" dirty="0">
                <a:solidFill>
                  <a:schemeClr val="tx1"/>
                </a:solidFill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</a:rPr>
              <a:t>pieces</a:t>
            </a:r>
            <a:endParaRPr lang="zh-CN" altLang="en-US" sz="1800" b="1" dirty="0">
              <a:solidFill>
                <a:schemeClr val="tx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4B4B8E8-4C66-E6B7-B8A9-A8A035B00E32}"/>
              </a:ext>
            </a:extLst>
          </p:cNvPr>
          <p:cNvSpPr txBox="1"/>
          <p:nvPr/>
        </p:nvSpPr>
        <p:spPr>
          <a:xfrm>
            <a:off x="6027955" y="963891"/>
            <a:ext cx="325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FF6B6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800" b="1" dirty="0">
                <a:solidFill>
                  <a:schemeClr val="tx1"/>
                </a:solidFill>
              </a:rPr>
              <a:t>Roughness of MPO piece</a:t>
            </a:r>
            <a:endParaRPr lang="zh-CN" alt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10385D8-F945-C3B2-A8B6-A08D83EEA6BA}"/>
              </a:ext>
            </a:extLst>
          </p:cNvPr>
          <p:cNvSpPr txBox="1"/>
          <p:nvPr/>
        </p:nvSpPr>
        <p:spPr>
          <a:xfrm>
            <a:off x="9484169" y="963891"/>
            <a:ext cx="248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FF6B6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800" b="1" dirty="0">
                <a:solidFill>
                  <a:schemeClr val="tx1"/>
                </a:solidFill>
              </a:rPr>
              <a:t>MPO frame</a:t>
            </a:r>
            <a:endParaRPr lang="zh-CN" alt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D4DA0AC-E045-C77B-BD34-F103E73C3E47}"/>
              </a:ext>
            </a:extLst>
          </p:cNvPr>
          <p:cNvSpPr txBox="1"/>
          <p:nvPr/>
        </p:nvSpPr>
        <p:spPr>
          <a:xfrm>
            <a:off x="290041" y="6295231"/>
            <a:ext cx="270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FF6B6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800" b="1" dirty="0">
                <a:solidFill>
                  <a:schemeClr val="tx1"/>
                </a:solidFill>
              </a:rPr>
              <a:t>Mechanical testing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BB06A9-79DF-B83A-4888-BC94885DCF51}"/>
              </a:ext>
            </a:extLst>
          </p:cNvPr>
          <p:cNvSpPr txBox="1"/>
          <p:nvPr/>
        </p:nvSpPr>
        <p:spPr>
          <a:xfrm>
            <a:off x="3880459" y="6295231"/>
            <a:ext cx="191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FF6B6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800" b="1" dirty="0">
                <a:solidFill>
                  <a:schemeClr val="tx1"/>
                </a:solidFill>
              </a:rPr>
              <a:t>Flight module</a:t>
            </a:r>
            <a:endParaRPr lang="zh-CN" altLang="en-US" sz="1800" b="1" dirty="0">
              <a:solidFill>
                <a:schemeClr val="tx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639F83D-E479-88E3-7A89-7284E6CEAF11}"/>
              </a:ext>
            </a:extLst>
          </p:cNvPr>
          <p:cNvSpPr txBox="1"/>
          <p:nvPr/>
        </p:nvSpPr>
        <p:spPr>
          <a:xfrm>
            <a:off x="6663822" y="4349373"/>
            <a:ext cx="53590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SzPct val="70000"/>
            </a:pP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X-ray optics: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Weighing approximately 500g</a:t>
            </a:r>
          </a:p>
          <a:p>
            <a:pPr marL="342900" indent="-342900"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Before the launch, the Calibration and mechanical experiments have been completed</a:t>
            </a:r>
            <a:endParaRPr lang="zh-CN" altLang="en-US" sz="20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0649539-2B4D-DCD0-C395-BF8CCF1BD7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58" r="8055" b="5423"/>
          <a:stretch/>
        </p:blipFill>
        <p:spPr>
          <a:xfrm>
            <a:off x="119244" y="3973426"/>
            <a:ext cx="3045043" cy="22292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451DCA2-C975-1876-5FDF-AD7E98702DE2}"/>
              </a:ext>
            </a:extLst>
          </p:cNvPr>
          <p:cNvSpPr txBox="1"/>
          <p:nvPr/>
        </p:nvSpPr>
        <p:spPr>
          <a:xfrm>
            <a:off x="4927886" y="87386"/>
            <a:ext cx="233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X-ray optics</a:t>
            </a:r>
          </a:p>
        </p:txBody>
      </p:sp>
    </p:spTree>
    <p:extLst>
      <p:ext uri="{BB962C8B-B14F-4D97-AF65-F5344CB8AC3E}">
        <p14:creationId xmlns:p14="http://schemas.microsoft.com/office/powerpoint/2010/main" val="132122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4F2B089-1B72-F5A6-BA40-9AAC87441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8" y="1215165"/>
            <a:ext cx="3320753" cy="221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3D67EA-CEC1-CD18-D420-1A3AA4865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r="17224"/>
          <a:stretch/>
        </p:blipFill>
        <p:spPr>
          <a:xfrm>
            <a:off x="4037176" y="1215165"/>
            <a:ext cx="3629661" cy="221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3EB15-0841-4B0C-3A1F-D093EF2CB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994" y="1215165"/>
            <a:ext cx="2836208" cy="231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864764-A32A-7F7B-F8E2-93E0744DE13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1285" y="3809868"/>
            <a:ext cx="3341381" cy="221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1C2353-5D28-5888-9156-BE6EA8339A3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184371" y="3809869"/>
            <a:ext cx="3193355" cy="221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306E258-3592-8B3E-82F1-D03BC08ED42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060831" y="3809869"/>
            <a:ext cx="3721277" cy="221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187B5E45-2C3B-A2BB-3442-78E23F2E95CE}"/>
              </a:ext>
            </a:extLst>
          </p:cNvPr>
          <p:cNvSpPr txBox="1"/>
          <p:nvPr/>
        </p:nvSpPr>
        <p:spPr>
          <a:xfrm>
            <a:off x="2862058" y="743023"/>
            <a:ext cx="235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Calibration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08D8867E-40FA-5CA0-AB71-551B67378396}"/>
              </a:ext>
            </a:extLst>
          </p:cNvPr>
          <p:cNvSpPr txBox="1"/>
          <p:nvPr/>
        </p:nvSpPr>
        <p:spPr>
          <a:xfrm>
            <a:off x="8939103" y="743023"/>
            <a:ext cx="218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On-axis PSF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713732A-2C13-5948-4652-D768E15BFF8C}"/>
              </a:ext>
            </a:extLst>
          </p:cNvPr>
          <p:cNvSpPr txBox="1"/>
          <p:nvPr/>
        </p:nvSpPr>
        <p:spPr>
          <a:xfrm>
            <a:off x="201284" y="6279342"/>
            <a:ext cx="11450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Angular resolution 6’@Cu 0.93keV                 5’@Ag 2.98keV                                            5’@Ti 4.51keV</a:t>
            </a:r>
            <a:endParaRPr lang="zh-CN" altLang="en-US" sz="18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5F46BA-C974-894A-19F5-FC41CA1C4D96}"/>
              </a:ext>
            </a:extLst>
          </p:cNvPr>
          <p:cNvSpPr txBox="1"/>
          <p:nvPr/>
        </p:nvSpPr>
        <p:spPr>
          <a:xfrm>
            <a:off x="4927886" y="87386"/>
            <a:ext cx="233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X-ray optics</a:t>
            </a:r>
          </a:p>
        </p:txBody>
      </p:sp>
    </p:spTree>
    <p:extLst>
      <p:ext uri="{BB962C8B-B14F-4D97-AF65-F5344CB8AC3E}">
        <p14:creationId xmlns:p14="http://schemas.microsoft.com/office/powerpoint/2010/main" val="1495539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379D60A-48D9-9A83-C0E0-58EBE723DEF3}"/>
              </a:ext>
            </a:extLst>
          </p:cNvPr>
          <p:cNvSpPr/>
          <p:nvPr/>
        </p:nvSpPr>
        <p:spPr>
          <a:xfrm>
            <a:off x="10159426" y="946163"/>
            <a:ext cx="549298" cy="206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DE111C04-E664-909C-D5D6-FBD1D55D9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428205"/>
              </p:ext>
            </p:extLst>
          </p:nvPr>
        </p:nvGraphicFramePr>
        <p:xfrm>
          <a:off x="5421035" y="3109978"/>
          <a:ext cx="5643016" cy="12752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3593148988"/>
                    </a:ext>
                  </a:extLst>
                </a:gridCol>
                <a:gridCol w="1943519">
                  <a:extLst>
                    <a:ext uri="{9D8B030D-6E8A-4147-A177-3AD203B41FA5}">
                      <a16:colId xmlns:a16="http://schemas.microsoft.com/office/drawing/2014/main" val="3571255088"/>
                    </a:ext>
                  </a:extLst>
                </a:gridCol>
                <a:gridCol w="1758420">
                  <a:extLst>
                    <a:ext uri="{9D8B030D-6E8A-4147-A177-3AD203B41FA5}">
                      <a16:colId xmlns:a16="http://schemas.microsoft.com/office/drawing/2014/main" val="2481110420"/>
                    </a:ext>
                  </a:extLst>
                </a:gridCol>
              </a:tblGrid>
              <a:tr h="425092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Chandra</a:t>
                      </a:r>
                      <a:endParaRPr lang="en-US" sz="1600" b="1" i="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XMM-Newton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CATCH-1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597789"/>
                  </a:ext>
                </a:extLst>
              </a:tr>
              <a:tr h="42509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Wolter-I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Wolter-I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MPO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919932"/>
                  </a:ext>
                </a:extLst>
              </a:tr>
              <a:tr h="4250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18500 kg/m</a:t>
                      </a:r>
                      <a:r>
                        <a:rPr lang="en-US" altLang="zh-CN" sz="1600" b="1" i="0" baseline="3000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baseline="3000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2300 </a:t>
                      </a:r>
                      <a:r>
                        <a:rPr lang="en-US" altLang="zh-CN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kg/m</a:t>
                      </a:r>
                      <a:r>
                        <a:rPr lang="en-US" altLang="zh-CN" sz="1600" b="1" i="0" baseline="3000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135 kg/m</a:t>
                      </a:r>
                      <a:r>
                        <a:rPr lang="en-US" altLang="zh-CN" sz="1600" b="1" i="0" baseline="30000" dirty="0">
                          <a:latin typeface="Arial" panose="020B0604020202020204" pitchFamily="34" charset="0"/>
                          <a:ea typeface="SimHei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baseline="30000" dirty="0">
                        <a:latin typeface="Arial" panose="020B0604020202020204" pitchFamily="34" charset="0"/>
                        <a:ea typeface="SimHei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925509"/>
                  </a:ext>
                </a:extLst>
              </a:tr>
            </a:tbl>
          </a:graphicData>
        </a:graphic>
      </p:graphicFrame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98D1388-6805-DE7D-940C-A52CC2B3B74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29007"/>
          <a:stretch/>
        </p:blipFill>
        <p:spPr>
          <a:xfrm>
            <a:off x="5421035" y="946163"/>
            <a:ext cx="4745852" cy="20631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ED8469-48F7-DCB5-8126-CF9A5A5A36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569" r="11724" b="-569"/>
          <a:stretch/>
        </p:blipFill>
        <p:spPr>
          <a:xfrm>
            <a:off x="8809853" y="1241294"/>
            <a:ext cx="1601122" cy="17583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1770F41-2EFA-F2D6-00C4-C7DA666233CD}"/>
              </a:ext>
            </a:extLst>
          </p:cNvPr>
          <p:cNvSpPr/>
          <p:nvPr/>
        </p:nvSpPr>
        <p:spPr>
          <a:xfrm>
            <a:off x="8902120" y="990375"/>
            <a:ext cx="1218568" cy="239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</a:t>
            </a:r>
            <a:endParaRPr lang="zh-CN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3F2D77-AD41-CA3C-53FD-EC44221F1498}"/>
              </a:ext>
            </a:extLst>
          </p:cNvPr>
          <p:cNvSpPr txBox="1"/>
          <p:nvPr/>
        </p:nvSpPr>
        <p:spPr>
          <a:xfrm>
            <a:off x="5421035" y="4463360"/>
            <a:ext cx="6328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Optics m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ass per effective area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1keV: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1 order of magnitude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traditional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446282-45DD-0342-2E3F-1827C89CCEDC}"/>
              </a:ext>
            </a:extLst>
          </p:cNvPr>
          <p:cNvSpPr txBox="1"/>
          <p:nvPr/>
        </p:nvSpPr>
        <p:spPr>
          <a:xfrm>
            <a:off x="5421035" y="5055165"/>
            <a:ext cx="6471201" cy="1723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Effective area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endParaRPr lang="en-US" altLang="zh-CN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628650" lvl="1" indent="-285750"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~40 cm</a:t>
            </a:r>
            <a:r>
              <a:rPr lang="en-US" altLang="zh-CN" b="1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@ 1keV</a:t>
            </a:r>
          </a:p>
          <a:p>
            <a:pPr marL="628650" lvl="1" indent="-285750"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Swift/XRT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110 cm</a:t>
            </a:r>
            <a:r>
              <a:rPr lang="en-US" altLang="zh-CN" b="1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@ 1.5 keV</a:t>
            </a:r>
          </a:p>
          <a:p>
            <a:pPr marL="285750" indent="-285750"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Different from Swift (CCD), CATCH-1 uses SDD (fast readout,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strong source is not saturated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6A67E48-D74F-892D-22E5-DCE70B61D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44" y="2236244"/>
            <a:ext cx="4033254" cy="302274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4E7818A-17E6-BC81-4FD3-C2D5F28091EF}"/>
              </a:ext>
            </a:extLst>
          </p:cNvPr>
          <p:cNvSpPr txBox="1"/>
          <p:nvPr/>
        </p:nvSpPr>
        <p:spPr>
          <a:xfrm>
            <a:off x="4696154" y="62334"/>
            <a:ext cx="233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X-ray optics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CB6A8C1-FEC7-E4F4-6D7B-8AE3BF4A9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931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A79E79-8D00-7E4F-1B0E-AA26D53A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77" y="1270543"/>
            <a:ext cx="7869382" cy="4647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F12E624-7797-3822-8698-2813AAD19C18}"/>
              </a:ext>
            </a:extLst>
          </p:cNvPr>
          <p:cNvSpPr txBox="1"/>
          <p:nvPr/>
        </p:nvSpPr>
        <p:spPr>
          <a:xfrm>
            <a:off x="418116" y="6030677"/>
            <a:ext cx="11355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After correcting the phase difference, the focal length measured using the laser tracker is 1003.087mm, while the theoretically expected focal length is 1003.5mm.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847047-8651-D157-5661-B50B5186B65D}"/>
              </a:ext>
            </a:extLst>
          </p:cNvPr>
          <p:cNvSpPr txBox="1"/>
          <p:nvPr/>
        </p:nvSpPr>
        <p:spPr>
          <a:xfrm>
            <a:off x="221568" y="724907"/>
            <a:ext cx="2560961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Focal length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B3F0F7-CF7D-515C-5110-1F548FFA7968}"/>
              </a:ext>
            </a:extLst>
          </p:cNvPr>
          <p:cNvSpPr txBox="1"/>
          <p:nvPr/>
        </p:nvSpPr>
        <p:spPr>
          <a:xfrm>
            <a:off x="4696154" y="62334"/>
            <a:ext cx="233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X-ray optics</a:t>
            </a:r>
          </a:p>
        </p:txBody>
      </p:sp>
    </p:spTree>
    <p:extLst>
      <p:ext uri="{BB962C8B-B14F-4D97-AF65-F5344CB8AC3E}">
        <p14:creationId xmlns:p14="http://schemas.microsoft.com/office/powerpoint/2010/main" val="201725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883D0EF5-3118-7D62-7ED9-A9FAC2F7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2" y="4041399"/>
            <a:ext cx="2778733" cy="233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E905EB1-DEB2-E8BB-4FB1-45B5ED668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82" y="867147"/>
            <a:ext cx="2700869" cy="266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6C7B2B-0A68-B06E-8869-921750FC3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387" y="936647"/>
            <a:ext cx="2657759" cy="262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55CBBCB-C910-6CAE-A7BA-4F261EC25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788" y="890139"/>
            <a:ext cx="2508327" cy="2643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375B7E-126C-877B-0FDB-556EFC47E1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12733" r="55416" b="14795"/>
          <a:stretch/>
        </p:blipFill>
        <p:spPr>
          <a:xfrm>
            <a:off x="6351887" y="4316882"/>
            <a:ext cx="2127337" cy="2202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0AFE30D-0742-D7BC-A59F-97AEABEDC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159" y="4468755"/>
            <a:ext cx="2859464" cy="185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90D7BCB6-52C6-4970-6A1D-225F0629A3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" y="2593434"/>
            <a:ext cx="3006625" cy="13983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31024BB1-E46A-CB66-F5BE-47977DE8F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13" y="952608"/>
            <a:ext cx="3006625" cy="14624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3722834B-C977-ED46-3F54-8FF4FE346FDE}"/>
              </a:ext>
            </a:extLst>
          </p:cNvPr>
          <p:cNvSpPr txBox="1"/>
          <p:nvPr/>
        </p:nvSpPr>
        <p:spPr>
          <a:xfrm>
            <a:off x="239729" y="2139207"/>
            <a:ext cx="2657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H50 and H20 from KETEK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C6F0D51-79A3-933C-DDF6-05282CA98F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48" y="4304577"/>
            <a:ext cx="3276136" cy="218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D7FD86A-835E-98ED-A902-029FB9907B43}"/>
              </a:ext>
            </a:extLst>
          </p:cNvPr>
          <p:cNvSpPr txBox="1"/>
          <p:nvPr/>
        </p:nvSpPr>
        <p:spPr>
          <a:xfrm>
            <a:off x="3932306" y="3602908"/>
            <a:ext cx="1869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Digital board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25BD95A-9FB3-3E1A-9762-D0537BC701D2}"/>
              </a:ext>
            </a:extLst>
          </p:cNvPr>
          <p:cNvSpPr txBox="1"/>
          <p:nvPr/>
        </p:nvSpPr>
        <p:spPr>
          <a:xfrm>
            <a:off x="6659863" y="6488668"/>
            <a:ext cx="196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Shielding film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EA91561-F734-F6D4-EB4C-A13200C042B3}"/>
              </a:ext>
            </a:extLst>
          </p:cNvPr>
          <p:cNvSpPr txBox="1"/>
          <p:nvPr/>
        </p:nvSpPr>
        <p:spPr>
          <a:xfrm>
            <a:off x="3879340" y="6488668"/>
            <a:ext cx="196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 stalling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204D424-C94D-462A-D0F9-85F3E1ACBC7C}"/>
              </a:ext>
            </a:extLst>
          </p:cNvPr>
          <p:cNvSpPr txBox="1"/>
          <p:nvPr/>
        </p:nvSpPr>
        <p:spPr>
          <a:xfrm>
            <a:off x="841809" y="6446215"/>
            <a:ext cx="1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B4F5208-AE7D-824B-CB64-9540B1868EC0}"/>
              </a:ext>
            </a:extLst>
          </p:cNvPr>
          <p:cNvSpPr txBox="1"/>
          <p:nvPr/>
        </p:nvSpPr>
        <p:spPr>
          <a:xfrm>
            <a:off x="7973431" y="3587519"/>
            <a:ext cx="3818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Front-end electronics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8254A5-5827-0947-1BF8-6454241BF95B}"/>
              </a:ext>
            </a:extLst>
          </p:cNvPr>
          <p:cNvSpPr txBox="1"/>
          <p:nvPr/>
        </p:nvSpPr>
        <p:spPr>
          <a:xfrm>
            <a:off x="9440387" y="6446215"/>
            <a:ext cx="1914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FF6B6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chemeClr val="tx1"/>
                </a:solidFill>
              </a:rPr>
              <a:t>Flight module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CDE72BE-9D7F-5AC4-1451-FD12A4309287}"/>
              </a:ext>
            </a:extLst>
          </p:cNvPr>
          <p:cNvSpPr txBox="1"/>
          <p:nvPr/>
        </p:nvSpPr>
        <p:spPr>
          <a:xfrm>
            <a:off x="4689891" y="79216"/>
            <a:ext cx="318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Detector system</a:t>
            </a:r>
          </a:p>
        </p:txBody>
      </p:sp>
    </p:spTree>
    <p:extLst>
      <p:ext uri="{BB962C8B-B14F-4D97-AF65-F5344CB8AC3E}">
        <p14:creationId xmlns:p14="http://schemas.microsoft.com/office/powerpoint/2010/main" val="244131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2"/>
          <p:cNvSpPr txBox="1"/>
          <p:nvPr/>
        </p:nvSpPr>
        <p:spPr>
          <a:xfrm>
            <a:off x="-33873" y="747164"/>
            <a:ext cx="11792422" cy="548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What is CATCH?</a:t>
            </a:r>
          </a:p>
          <a:p>
            <a:pPr marL="685800" lvl="1" indent="-3429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Intelligent X-ray constellation that consists of 126 microsatellites in 3 types</a:t>
            </a:r>
          </a:p>
          <a:p>
            <a:pPr marL="685800" lvl="1" indent="-3429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ea typeface="Microsoft YaHei" panose="020B0503020204020204" pitchFamily="34" charset="-122"/>
                <a:cs typeface="Arial" panose="020B0604020202020204" pitchFamily="34" charset="0"/>
              </a:rPr>
              <a:t>3 orbital planes, 550 km, </a:t>
            </a:r>
            <a:r>
              <a:rPr lang="en-US" sz="2000" b="1" dirty="0">
                <a:cs typeface="Arial" panose="020B0604020202020204" pitchFamily="34" charset="0"/>
              </a:rPr>
              <a:t>inclination 29</a:t>
            </a:r>
            <a:r>
              <a:rPr lang="en-US" sz="2400" b="1" baseline="30000" dirty="0">
                <a:cs typeface="Arial" panose="020B0604020202020204" pitchFamily="34" charset="0"/>
              </a:rPr>
              <a:t>⚬</a:t>
            </a:r>
          </a:p>
          <a:p>
            <a:pPr marL="685800" lvl="1" indent="-3429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perform</a:t>
            </a:r>
            <a:r>
              <a:rPr lang="zh-CN" altLang="en-US" sz="2000" b="1" dirty="0"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follow-up observations for transients</a:t>
            </a:r>
          </a:p>
          <a:p>
            <a:pPr marL="342900" lvl="1" indent="-342900" algn="l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What CATCH will do?</a:t>
            </a:r>
          </a:p>
          <a:p>
            <a:pPr marL="685800" lvl="1" indent="-3429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Controlled by the intelligent system</a:t>
            </a:r>
          </a:p>
          <a:p>
            <a:pPr marL="685800" lvl="1" indent="-3429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ea typeface="黑体" panose="02010609060101010101" pitchFamily="49" charset="-122"/>
                <a:cs typeface="Arial" panose="020B0604020202020204" pitchFamily="34" charset="0"/>
              </a:rPr>
              <a:t>CATCH </a:t>
            </a:r>
            <a:r>
              <a:rPr lang="en-US" altLang="zh-CN" sz="2000" b="1">
                <a:ea typeface="黑体" panose="02010609060101010101" pitchFamily="49" charset="-122"/>
                <a:cs typeface="Arial" panose="020B0604020202020204" pitchFamily="34" charset="0"/>
              </a:rPr>
              <a:t>will perform:</a:t>
            </a:r>
            <a:endParaRPr lang="en-US" altLang="zh-CN" sz="2000" b="1" dirty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969750" lvl="1" indent="-28575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Uninterrupted monitoring</a:t>
            </a:r>
          </a:p>
          <a:p>
            <a:pPr marL="969750" lvl="1" indent="-28575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All-sky follow-up observations</a:t>
            </a:r>
          </a:p>
          <a:p>
            <a:pPr marL="969750" lvl="1" indent="-28575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Scanning observations with </a:t>
            </a:r>
          </a:p>
          <a:p>
            <a:pPr marL="684000" lvl="1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flexible field of view (FOV) </a:t>
            </a:r>
          </a:p>
          <a:p>
            <a:pPr marL="969750" lvl="1" indent="-28575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Multi-parameter observations: </a:t>
            </a:r>
          </a:p>
          <a:p>
            <a:pPr marL="684000" lvl="1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0000"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     Imaging, spectroscopy, timing, polarization</a:t>
            </a:r>
          </a:p>
        </p:txBody>
      </p:sp>
      <p:sp>
        <p:nvSpPr>
          <p:cNvPr id="37" name="矩形 36"/>
          <p:cNvSpPr/>
          <p:nvPr/>
        </p:nvSpPr>
        <p:spPr>
          <a:xfrm>
            <a:off x="282757" y="76890"/>
            <a:ext cx="9454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2F559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hasing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ll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ransients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onstellation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unters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(CATCH)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9A93A81-1386-4F13-99E4-326D6C31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153" y="1543086"/>
            <a:ext cx="4909847" cy="412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D1DE181-AE26-40B4-A0D2-33F2DB82BD80}"/>
              </a:ext>
            </a:extLst>
          </p:cNvPr>
          <p:cNvSpPr/>
          <p:nvPr/>
        </p:nvSpPr>
        <p:spPr>
          <a:xfrm>
            <a:off x="1931467" y="6381000"/>
            <a:ext cx="8117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 will be a powerful mission to study the dynamic universe!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E1FE3D-AECF-DE4A-8C65-BFF7187D1530}"/>
              </a:ext>
            </a:extLst>
          </p:cNvPr>
          <p:cNvSpPr/>
          <p:nvPr/>
        </p:nvSpPr>
        <p:spPr>
          <a:xfrm>
            <a:off x="9409251" y="5823809"/>
            <a:ext cx="30084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arXiv:2210.06109 for more info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EE3DAC-84F7-C8FD-B2F0-BBBD0C22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523" y="3725995"/>
            <a:ext cx="2839630" cy="194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98C4C7-9A28-C8FE-4752-B1845C5B8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062" y="1"/>
            <a:ext cx="1460938" cy="14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2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88DAAD1-D6FE-821F-A8F2-425526A9D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6" y="1038116"/>
            <a:ext cx="3273458" cy="218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21FDECC-12CA-6301-7E19-1382D6D177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6" y="3822046"/>
            <a:ext cx="3413859" cy="256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4A0E55B-3BDA-6DF9-B924-8145F26755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3"/>
          <a:stretch/>
        </p:blipFill>
        <p:spPr>
          <a:xfrm>
            <a:off x="4012767" y="4201135"/>
            <a:ext cx="4400908" cy="218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0B3E0A09-7939-6365-260E-1FFC05986AC9}"/>
              </a:ext>
            </a:extLst>
          </p:cNvPr>
          <p:cNvSpPr txBox="1"/>
          <p:nvPr/>
        </p:nvSpPr>
        <p:spPr>
          <a:xfrm>
            <a:off x="950619" y="3248988"/>
            <a:ext cx="1988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Thermal test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754FE0F-EB36-5BB3-1104-F9336F1EEAB6}"/>
              </a:ext>
            </a:extLst>
          </p:cNvPr>
          <p:cNvSpPr txBox="1"/>
          <p:nvPr/>
        </p:nvSpPr>
        <p:spPr>
          <a:xfrm>
            <a:off x="3383771" y="6490098"/>
            <a:ext cx="149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 testing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6424d11c7b49e8354ec56e87cff43c08">
            <a:hlinkClick r:id="" action="ppaction://media"/>
            <a:extLst>
              <a:ext uri="{FF2B5EF4-FFF2-40B4-BE49-F238E27FC236}">
                <a16:creationId xmlns:a16="http://schemas.microsoft.com/office/drawing/2014/main" id="{B12CCB09-7C8C-AACA-AEA0-3A2BF06EC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0071" y="824806"/>
            <a:ext cx="2721967" cy="48390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0761F4-0CCC-28B4-976E-595B2AA696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38" y="824806"/>
            <a:ext cx="3202340" cy="24008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9EFA6F6-F596-B49D-4B04-AD5ABCDDA61A}"/>
              </a:ext>
            </a:extLst>
          </p:cNvPr>
          <p:cNvSpPr txBox="1"/>
          <p:nvPr/>
        </p:nvSpPr>
        <p:spPr>
          <a:xfrm>
            <a:off x="9075215" y="6198775"/>
            <a:ext cx="283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</a:t>
            </a:r>
            <a:r>
              <a:rPr lang="en-US" altLang="zh-CN" sz="18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echanical experiments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2B3C15D-21FB-BA79-68B3-AA12B18573DF}"/>
              </a:ext>
            </a:extLst>
          </p:cNvPr>
          <p:cNvSpPr txBox="1"/>
          <p:nvPr/>
        </p:nvSpPr>
        <p:spPr>
          <a:xfrm>
            <a:off x="4882633" y="3248988"/>
            <a:ext cx="3202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Thermal Vacuum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DABC66-5634-4CC1-E979-96E38EF0249B}"/>
              </a:ext>
            </a:extLst>
          </p:cNvPr>
          <p:cNvSpPr txBox="1"/>
          <p:nvPr/>
        </p:nvSpPr>
        <p:spPr>
          <a:xfrm>
            <a:off x="3922635" y="75440"/>
            <a:ext cx="318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Detector system</a:t>
            </a:r>
          </a:p>
        </p:txBody>
      </p:sp>
    </p:spTree>
    <p:extLst>
      <p:ext uri="{BB962C8B-B14F-4D97-AF65-F5344CB8AC3E}">
        <p14:creationId xmlns:p14="http://schemas.microsoft.com/office/powerpoint/2010/main" val="14057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E715A0B7-FE3B-50FA-0034-9B549A0CCD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"/>
          <a:stretch/>
        </p:blipFill>
        <p:spPr>
          <a:xfrm>
            <a:off x="93883" y="1012829"/>
            <a:ext cx="4099708" cy="22705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7D2090A-E982-52A6-FE10-962157A990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/>
          <a:stretch/>
        </p:blipFill>
        <p:spPr>
          <a:xfrm>
            <a:off x="109649" y="3759680"/>
            <a:ext cx="4174865" cy="23035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C247D6D-8BAD-53B6-A881-9FCA7CD97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351" y="3386968"/>
            <a:ext cx="3694397" cy="2732467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7C701BF-37D1-22FD-C7B5-F22FA043281C}"/>
              </a:ext>
            </a:extLst>
          </p:cNvPr>
          <p:cNvGrpSpPr/>
          <p:nvPr/>
        </p:nvGrpSpPr>
        <p:grpSpPr>
          <a:xfrm>
            <a:off x="4354352" y="1007026"/>
            <a:ext cx="3694397" cy="2379942"/>
            <a:chOff x="125692" y="477523"/>
            <a:chExt cx="4444239" cy="340419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9ADD78-7A73-B9D4-DB7F-6E1AE91D2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97"/>
            <a:stretch/>
          </p:blipFill>
          <p:spPr>
            <a:xfrm>
              <a:off x="125692" y="477523"/>
              <a:ext cx="4444239" cy="3404192"/>
            </a:xfrm>
            <a:prstGeom prst="rect">
              <a:avLst/>
            </a:prstGeom>
          </p:spPr>
        </p:pic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5207B0AE-C415-6AA2-7699-17CC354A43A7}"/>
                </a:ext>
              </a:extLst>
            </p:cNvPr>
            <p:cNvCxnSpPr/>
            <p:nvPr/>
          </p:nvCxnSpPr>
          <p:spPr>
            <a:xfrm>
              <a:off x="970436" y="745911"/>
              <a:ext cx="0" cy="26280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128FDCA-8148-3592-2E79-F5FC41AD4733}"/>
                </a:ext>
              </a:extLst>
            </p:cNvPr>
            <p:cNvSpPr txBox="1"/>
            <p:nvPr/>
          </p:nvSpPr>
          <p:spPr>
            <a:xfrm>
              <a:off x="1201931" y="1122303"/>
              <a:ext cx="12265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0000"/>
                  </a:solidFill>
                </a:rPr>
                <a:t>4 </a:t>
              </a:r>
              <a:r>
                <a:rPr lang="el-GR" altLang="zh-CN" sz="2000" b="0" i="0" dirty="0">
                  <a:solidFill>
                    <a:srgbClr val="FF0000"/>
                  </a:solidFill>
                  <a:effectLst/>
                  <a:latin typeface="Söhne Mono"/>
                </a:rPr>
                <a:t>μ</a:t>
              </a:r>
              <a:r>
                <a:rPr lang="en-US" altLang="zh-CN" sz="2000" b="0" i="0" dirty="0">
                  <a:solidFill>
                    <a:srgbClr val="FF0000"/>
                  </a:solidFill>
                  <a:effectLst/>
                  <a:latin typeface="Söhne Mono"/>
                </a:rPr>
                <a:t>s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17CFB91-025C-2812-0EFD-480BF9EBE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01900"/>
              </p:ext>
            </p:extLst>
          </p:nvPr>
        </p:nvGraphicFramePr>
        <p:xfrm>
          <a:off x="8313759" y="2403858"/>
          <a:ext cx="3694396" cy="212840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109143">
                  <a:extLst>
                    <a:ext uri="{9D8B030D-6E8A-4147-A177-3AD203B41FA5}">
                      <a16:colId xmlns:a16="http://schemas.microsoft.com/office/drawing/2014/main" val="748510728"/>
                    </a:ext>
                  </a:extLst>
                </a:gridCol>
                <a:gridCol w="1585253">
                  <a:extLst>
                    <a:ext uri="{9D8B030D-6E8A-4147-A177-3AD203B41FA5}">
                      <a16:colId xmlns:a16="http://schemas.microsoft.com/office/drawing/2014/main" val="98023423"/>
                    </a:ext>
                  </a:extLst>
                </a:gridCol>
              </a:tblGrid>
              <a:tr h="590084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altLang="zh-CN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resolution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us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005323"/>
                  </a:ext>
                </a:extLst>
              </a:tr>
              <a:tr h="894341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altLang="zh-CN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resolution</a:t>
                      </a:r>
                    </a:p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@5.9keV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eV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591358"/>
                  </a:ext>
                </a:extLst>
              </a:tr>
              <a:tr h="64398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altLang="zh-CN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band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0.3-10keV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83165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697DC611-9480-5A91-97E1-79CE6470A652}"/>
              </a:ext>
            </a:extLst>
          </p:cNvPr>
          <p:cNvSpPr txBox="1"/>
          <p:nvPr/>
        </p:nvSpPr>
        <p:spPr>
          <a:xfrm>
            <a:off x="2417273" y="146737"/>
            <a:ext cx="7959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Calibration results of the detector system</a:t>
            </a:r>
          </a:p>
          <a:p>
            <a:endParaRPr lang="en-US" altLang="ja-JP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AA6BA54-1F64-E11B-B131-DDFB550BA61B}"/>
              </a:ext>
            </a:extLst>
          </p:cNvPr>
          <p:cNvSpPr txBox="1"/>
          <p:nvPr/>
        </p:nvSpPr>
        <p:spPr>
          <a:xfrm>
            <a:off x="1333014" y="3283396"/>
            <a:ext cx="1728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E-C relation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593D30D-5E3B-0BB3-188C-7F8D323A54FD}"/>
              </a:ext>
            </a:extLst>
          </p:cNvPr>
          <p:cNvSpPr txBox="1"/>
          <p:nvPr/>
        </p:nvSpPr>
        <p:spPr>
          <a:xfrm>
            <a:off x="1069423" y="6169816"/>
            <a:ext cx="2148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energy resolution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E0241E1-1C8F-6658-BDCA-5C4142F3C651}"/>
              </a:ext>
            </a:extLst>
          </p:cNvPr>
          <p:cNvSpPr txBox="1"/>
          <p:nvPr/>
        </p:nvSpPr>
        <p:spPr>
          <a:xfrm>
            <a:off x="5322800" y="6152601"/>
            <a:ext cx="2148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time resolution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49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97C6C74-78AC-7C97-9F86-F93563998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755" y="907153"/>
            <a:ext cx="2626925" cy="350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36709E-9A4E-3233-F88D-3274A722E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9" y="3972583"/>
            <a:ext cx="3503937" cy="231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B42A80-9E9F-65B0-8544-7C992C74B7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1" y="829928"/>
            <a:ext cx="3658533" cy="279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圆: 空心 3">
            <a:extLst>
              <a:ext uri="{FF2B5EF4-FFF2-40B4-BE49-F238E27FC236}">
                <a16:creationId xmlns:a16="http://schemas.microsoft.com/office/drawing/2014/main" id="{A98CEC3C-1244-5FA7-A02B-931C52646458}"/>
              </a:ext>
            </a:extLst>
          </p:cNvPr>
          <p:cNvSpPr/>
          <p:nvPr/>
        </p:nvSpPr>
        <p:spPr>
          <a:xfrm>
            <a:off x="7812515" y="2751077"/>
            <a:ext cx="699654" cy="699655"/>
          </a:xfrm>
          <a:prstGeom prst="donut">
            <a:avLst>
              <a:gd name="adj" fmla="val 24010"/>
            </a:avLst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>
              <a:rot lat="17153251" lon="843805" rev="20666906"/>
            </a:camera>
            <a:lightRig rig="threePt" dir="t"/>
          </a:scene3d>
          <a:sp3d extrusionH="1270000">
            <a:bevelB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E21B610-625B-74D9-BF7A-E217EA0CB61C}"/>
              </a:ext>
            </a:extLst>
          </p:cNvPr>
          <p:cNvSpPr/>
          <p:nvPr/>
        </p:nvSpPr>
        <p:spPr>
          <a:xfrm>
            <a:off x="7975305" y="2741584"/>
            <a:ext cx="374073" cy="106686"/>
          </a:xfrm>
          <a:prstGeom prst="ellipse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1065611-1219-6F8E-EF60-60ED49258258}"/>
              </a:ext>
            </a:extLst>
          </p:cNvPr>
          <p:cNvSpPr txBox="1"/>
          <p:nvPr/>
        </p:nvSpPr>
        <p:spPr>
          <a:xfrm>
            <a:off x="7659417" y="1609358"/>
            <a:ext cx="4646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The difference between the system effective area and the mirror effective area is attributed to:</a:t>
            </a:r>
            <a:endParaRPr lang="zh-CN" altLang="en-US" b="1" dirty="0">
              <a:latin typeface="Arial" panose="020B0604020202020204" pitchFamily="34" charset="0"/>
              <a:ea typeface="Adobe 黑体 Std R" panose="020B04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236D85-9559-2B78-C9EA-C4A75FCA20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15" y="4751364"/>
            <a:ext cx="699654" cy="880464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0D6723F5-CA92-CB42-5C24-8ED71C946688}"/>
              </a:ext>
            </a:extLst>
          </p:cNvPr>
          <p:cNvSpPr/>
          <p:nvPr/>
        </p:nvSpPr>
        <p:spPr>
          <a:xfrm>
            <a:off x="8018341" y="4654271"/>
            <a:ext cx="288000" cy="106686"/>
          </a:xfrm>
          <a:prstGeom prst="ellipse">
            <a:avLst/>
          </a:prstGeom>
          <a:solidFill>
            <a:schemeClr val="accent1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C3FCE90-58E0-7C9A-C9D6-DAC0AAC37058}"/>
              </a:ext>
            </a:extLst>
          </p:cNvPr>
          <p:cNvCxnSpPr>
            <a:cxnSpLocks/>
          </p:cNvCxnSpPr>
          <p:nvPr/>
        </p:nvCxnSpPr>
        <p:spPr>
          <a:xfrm>
            <a:off x="8725820" y="2860064"/>
            <a:ext cx="75183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C164C38-2478-33CF-F0D2-678BEFD4E7FC}"/>
              </a:ext>
            </a:extLst>
          </p:cNvPr>
          <p:cNvCxnSpPr>
            <a:cxnSpLocks/>
          </p:cNvCxnSpPr>
          <p:nvPr/>
        </p:nvCxnSpPr>
        <p:spPr>
          <a:xfrm>
            <a:off x="8512169" y="4779739"/>
            <a:ext cx="75183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30F4A70-FAF0-6653-7BE8-30BE0D6A7337}"/>
              </a:ext>
            </a:extLst>
          </p:cNvPr>
          <p:cNvCxnSpPr>
            <a:cxnSpLocks/>
          </p:cNvCxnSpPr>
          <p:nvPr/>
        </p:nvCxnSpPr>
        <p:spPr>
          <a:xfrm>
            <a:off x="8512169" y="5389762"/>
            <a:ext cx="75183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3E57702B-81FF-72B2-2858-E2B5409BA3B1}"/>
              </a:ext>
            </a:extLst>
          </p:cNvPr>
          <p:cNvSpPr txBox="1"/>
          <p:nvPr/>
        </p:nvSpPr>
        <p:spPr>
          <a:xfrm>
            <a:off x="9559056" y="2598454"/>
            <a:ext cx="24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the transmission of the film on the collimator</a:t>
            </a:r>
            <a:endParaRPr lang="zh-CN" altLang="en-US" sz="1600" b="1" dirty="0">
              <a:latin typeface="Arial" panose="020B0604020202020204" pitchFamily="34" charset="0"/>
              <a:ea typeface="Adobe 黑体 Std R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C0C6E6-CD0F-008D-C4A9-2DBF41C9005A}"/>
              </a:ext>
            </a:extLst>
          </p:cNvPr>
          <p:cNvSpPr txBox="1"/>
          <p:nvPr/>
        </p:nvSpPr>
        <p:spPr>
          <a:xfrm>
            <a:off x="9317251" y="4589268"/>
            <a:ext cx="292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the transmission of </a:t>
            </a:r>
          </a:p>
          <a:p>
            <a:r>
              <a:rPr lang="en-US" altLang="zh-CN" sz="1600" b="1" dirty="0"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the window on the detector</a:t>
            </a:r>
            <a:endParaRPr lang="zh-CN" altLang="en-US" sz="1600" b="1" dirty="0">
              <a:latin typeface="Arial" panose="020B0604020202020204" pitchFamily="34" charset="0"/>
              <a:ea typeface="Adobe 黑体 Std R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62887A1-5C54-2A75-634E-2EEB2197324D}"/>
              </a:ext>
            </a:extLst>
          </p:cNvPr>
          <p:cNvSpPr txBox="1"/>
          <p:nvPr/>
        </p:nvSpPr>
        <p:spPr>
          <a:xfrm>
            <a:off x="9317251" y="5236409"/>
            <a:ext cx="24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the detection efficiency of the detector</a:t>
            </a:r>
            <a:endParaRPr lang="zh-CN" altLang="en-US" sz="1600" b="1" dirty="0">
              <a:latin typeface="Arial" panose="020B0604020202020204" pitchFamily="34" charset="0"/>
              <a:ea typeface="Adobe 黑体 Std R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36520F-EF3F-0F13-AA67-366EC9203B66}"/>
              </a:ext>
            </a:extLst>
          </p:cNvPr>
          <p:cNvSpPr txBox="1"/>
          <p:nvPr/>
        </p:nvSpPr>
        <p:spPr>
          <a:xfrm>
            <a:off x="1600929" y="204806"/>
            <a:ext cx="9722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Combination of the X-ray optics and detector system</a:t>
            </a:r>
          </a:p>
          <a:p>
            <a:endParaRPr lang="en-US" altLang="ja-JP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CD00B1B7-B860-642A-D8F1-A47FB87B5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68" y="3696992"/>
            <a:ext cx="4033254" cy="2954102"/>
          </a:xfrm>
        </p:spPr>
      </p:pic>
    </p:spTree>
    <p:extLst>
      <p:ext uri="{BB962C8B-B14F-4D97-AF65-F5344CB8AC3E}">
        <p14:creationId xmlns:p14="http://schemas.microsoft.com/office/powerpoint/2010/main" val="3578154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3B8DC7C-544E-A458-C24C-A78F336C3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8" y="2198747"/>
            <a:ext cx="2805205" cy="36933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1CECDC3-7889-8263-53A4-1FBF577D7684}"/>
              </a:ext>
            </a:extLst>
          </p:cNvPr>
          <p:cNvSpPr txBox="1"/>
          <p:nvPr/>
        </p:nvSpPr>
        <p:spPr>
          <a:xfrm>
            <a:off x="1595216" y="6282913"/>
            <a:ext cx="2627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deployable mast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1C567F-12EA-71E2-CF04-096F31EF25D5}"/>
              </a:ext>
            </a:extLst>
          </p:cNvPr>
          <p:cNvSpPr txBox="1"/>
          <p:nvPr/>
        </p:nvSpPr>
        <p:spPr>
          <a:xfrm>
            <a:off x="6219993" y="5299423"/>
            <a:ext cx="5549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1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high and low-temperature expansion tests have been successfully completed.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展开机构展开试验">
            <a:hlinkClick r:id="" action="ppaction://media"/>
            <a:extLst>
              <a:ext uri="{FF2B5EF4-FFF2-40B4-BE49-F238E27FC236}">
                <a16:creationId xmlns:a16="http://schemas.microsoft.com/office/drawing/2014/main" id="{910A8C88-A1A0-06A8-C81D-D592679B8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5169" y="2198748"/>
            <a:ext cx="2077521" cy="3693372"/>
          </a:xfrm>
          <a:prstGeom prst="rect">
            <a:avLst/>
          </a:prstGeom>
        </p:spPr>
      </p:pic>
      <p:sp>
        <p:nvSpPr>
          <p:cNvPr id="15" name="矩形 8">
            <a:extLst>
              <a:ext uri="{FF2B5EF4-FFF2-40B4-BE49-F238E27FC236}">
                <a16:creationId xmlns:a16="http://schemas.microsoft.com/office/drawing/2014/main" id="{9884D8A6-C717-8CEC-151E-F1A63F34E328}"/>
              </a:ext>
            </a:extLst>
          </p:cNvPr>
          <p:cNvSpPr/>
          <p:nvPr/>
        </p:nvSpPr>
        <p:spPr>
          <a:xfrm>
            <a:off x="103878" y="965880"/>
            <a:ext cx="11665456" cy="100027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qualification model have been available in January 2023 and were assembled and tested in May 2023.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he flight module has been tested in April 2024.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CCB616-28F5-7015-E9BA-FD2CFEDC4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471" y="2503940"/>
            <a:ext cx="4062651" cy="2567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6E6AB74-CEBC-4595-FC2B-9400EC943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6419" y="2517312"/>
            <a:ext cx="2639052" cy="255411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6D1DE41-D583-50F6-EC4F-DC90A18F107E}"/>
              </a:ext>
            </a:extLst>
          </p:cNvPr>
          <p:cNvSpPr txBox="1"/>
          <p:nvPr/>
        </p:nvSpPr>
        <p:spPr>
          <a:xfrm>
            <a:off x="4531803" y="153112"/>
            <a:ext cx="3376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Deployable mast</a:t>
            </a:r>
          </a:p>
        </p:txBody>
      </p:sp>
    </p:spTree>
    <p:extLst>
      <p:ext uri="{BB962C8B-B14F-4D97-AF65-F5344CB8AC3E}">
        <p14:creationId xmlns:p14="http://schemas.microsoft.com/office/powerpoint/2010/main" val="203395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8E7BF2-61B5-3D7E-9077-76CB3C92B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51" y="196088"/>
            <a:ext cx="10282881" cy="52456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latform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48D6ED0-8922-447F-8274-31B0AA9A6A0E}"/>
              </a:ext>
            </a:extLst>
          </p:cNvPr>
          <p:cNvSpPr txBox="1"/>
          <p:nvPr/>
        </p:nvSpPr>
        <p:spPr>
          <a:xfrm>
            <a:off x="301970" y="1258177"/>
            <a:ext cx="111896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kern="1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During ground testing, all platform hardware is in good condition. </a:t>
            </a:r>
          </a:p>
          <a:p>
            <a:pPr marL="457200" indent="-457200"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mechanical, thermal, EMC, and magnetic experiments on the platform have been successfully completed prior to the launch.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0B199A2-5DFA-C31E-BF9D-BFEBCF4CA5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30046"/>
          <a:stretch/>
        </p:blipFill>
        <p:spPr>
          <a:xfrm>
            <a:off x="349313" y="2682724"/>
            <a:ext cx="5592179" cy="3077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97E3C8C-E3B4-D037-6CB8-F7D87E679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128" y="2682724"/>
            <a:ext cx="4748981" cy="3125795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8CEF9E8-BDE6-7870-E6EF-C9D9ACDE17DE}"/>
              </a:ext>
            </a:extLst>
          </p:cNvPr>
          <p:cNvCxnSpPr>
            <a:cxnSpLocks/>
          </p:cNvCxnSpPr>
          <p:nvPr/>
        </p:nvCxnSpPr>
        <p:spPr>
          <a:xfrm flipH="1" flipV="1">
            <a:off x="3950884" y="3891212"/>
            <a:ext cx="776748" cy="292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78DE831-41BB-68B5-8302-07C3AB1B4918}"/>
              </a:ext>
            </a:extLst>
          </p:cNvPr>
          <p:cNvCxnSpPr>
            <a:cxnSpLocks/>
          </p:cNvCxnSpPr>
          <p:nvPr/>
        </p:nvCxnSpPr>
        <p:spPr>
          <a:xfrm flipV="1">
            <a:off x="7522958" y="4245621"/>
            <a:ext cx="0" cy="639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C2ADF735-E2E4-AD4D-1487-5B3B7F943780}"/>
              </a:ext>
            </a:extLst>
          </p:cNvPr>
          <p:cNvSpPr txBox="1"/>
          <p:nvPr/>
        </p:nvSpPr>
        <p:spPr>
          <a:xfrm>
            <a:off x="4685632" y="3757780"/>
            <a:ext cx="129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optics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89F559B-19C8-BA83-30F0-C69ADE1D18B6}"/>
              </a:ext>
            </a:extLst>
          </p:cNvPr>
          <p:cNvSpPr txBox="1"/>
          <p:nvPr/>
        </p:nvSpPr>
        <p:spPr>
          <a:xfrm>
            <a:off x="7168277" y="4874438"/>
            <a:ext cx="12978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96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不完整圆 21">
            <a:extLst>
              <a:ext uri="{FF2B5EF4-FFF2-40B4-BE49-F238E27FC236}">
                <a16:creationId xmlns:a16="http://schemas.microsoft.com/office/drawing/2014/main" id="{679E6F69-A334-689C-6058-B8F0907068EE}"/>
              </a:ext>
            </a:extLst>
          </p:cNvPr>
          <p:cNvSpPr/>
          <p:nvPr/>
        </p:nvSpPr>
        <p:spPr>
          <a:xfrm rot="18977606">
            <a:off x="8978916" y="1858854"/>
            <a:ext cx="2707782" cy="2917585"/>
          </a:xfrm>
          <a:prstGeom prst="pie">
            <a:avLst>
              <a:gd name="adj1" fmla="val 0"/>
              <a:gd name="adj2" fmla="val 10859032"/>
            </a:avLst>
          </a:prstGeom>
          <a:solidFill>
            <a:schemeClr val="accent6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弦形 22">
            <a:extLst>
              <a:ext uri="{FF2B5EF4-FFF2-40B4-BE49-F238E27FC236}">
                <a16:creationId xmlns:a16="http://schemas.microsoft.com/office/drawing/2014/main" id="{A98CEADA-D1F1-131C-1BCE-925E3FF26397}"/>
              </a:ext>
            </a:extLst>
          </p:cNvPr>
          <p:cNvSpPr/>
          <p:nvPr/>
        </p:nvSpPr>
        <p:spPr>
          <a:xfrm rot="13032567">
            <a:off x="5397342" y="396589"/>
            <a:ext cx="2708767" cy="2574500"/>
          </a:xfrm>
          <a:prstGeom prst="chord">
            <a:avLst>
              <a:gd name="adj1" fmla="val 2700000"/>
              <a:gd name="adj2" fmla="val 20161018"/>
            </a:avLst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D23DCFC-A84E-8BD6-D93A-F7C9989AC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926" y="5029676"/>
            <a:ext cx="2365570" cy="162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F5C6D-7690-D945-A05B-D1383CE2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342" y="60474"/>
            <a:ext cx="7993930" cy="63459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Cooperation: SVOM &amp; CATCH-1 (MoU signed)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59A327F-1E55-4376-9E23-8483F0D24B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b="12184"/>
          <a:stretch/>
        </p:blipFill>
        <p:spPr>
          <a:xfrm rot="21410276" flipH="1">
            <a:off x="5568651" y="996011"/>
            <a:ext cx="2263028" cy="1409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3AE8FC-E89A-4946-8BDF-849582237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96501">
            <a:off x="146487" y="997040"/>
            <a:ext cx="2892461" cy="2152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34598A9-FEF5-4776-A11F-A13D23842220}"/>
              </a:ext>
            </a:extLst>
          </p:cNvPr>
          <p:cNvCxnSpPr>
            <a:cxnSpLocks/>
          </p:cNvCxnSpPr>
          <p:nvPr/>
        </p:nvCxnSpPr>
        <p:spPr>
          <a:xfrm>
            <a:off x="2819946" y="2672332"/>
            <a:ext cx="6497111" cy="881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6A0B87B-6BCF-484D-A789-927B268443CD}"/>
              </a:ext>
            </a:extLst>
          </p:cNvPr>
          <p:cNvCxnSpPr>
            <a:cxnSpLocks/>
          </p:cNvCxnSpPr>
          <p:nvPr/>
        </p:nvCxnSpPr>
        <p:spPr>
          <a:xfrm flipH="1" flipV="1">
            <a:off x="7520586" y="1917924"/>
            <a:ext cx="2124243" cy="120614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2" descr="https://grandma.lal.in2p3.fr/files/2018/10/gwac.png">
            <a:extLst>
              <a:ext uri="{FF2B5EF4-FFF2-40B4-BE49-F238E27FC236}">
                <a16:creationId xmlns:a16="http://schemas.microsoft.com/office/drawing/2014/main" id="{F3417D66-6EAF-4161-BC68-6644925C6E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506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348F00E1-FC6E-4CBE-90CE-B8DC8DEC3D9C}"/>
              </a:ext>
            </a:extLst>
          </p:cNvPr>
          <p:cNvCxnSpPr>
            <a:cxnSpLocks/>
          </p:cNvCxnSpPr>
          <p:nvPr/>
        </p:nvCxnSpPr>
        <p:spPr>
          <a:xfrm flipH="1">
            <a:off x="2810617" y="1818688"/>
            <a:ext cx="3437783" cy="603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46F28D36-2AC9-4132-94E2-11B158F5718B}"/>
              </a:ext>
            </a:extLst>
          </p:cNvPr>
          <p:cNvCxnSpPr>
            <a:cxnSpLocks/>
          </p:cNvCxnSpPr>
          <p:nvPr/>
        </p:nvCxnSpPr>
        <p:spPr>
          <a:xfrm flipH="1" flipV="1">
            <a:off x="2825703" y="2852712"/>
            <a:ext cx="6546351" cy="9400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40F0CE4F-35A3-42A8-8FA8-10508E4862E0}"/>
              </a:ext>
            </a:extLst>
          </p:cNvPr>
          <p:cNvSpPr/>
          <p:nvPr/>
        </p:nvSpPr>
        <p:spPr>
          <a:xfrm>
            <a:off x="8116478" y="1860849"/>
            <a:ext cx="2619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Triggered by SVOM 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BB244B7F-BADC-4BD7-94CD-987F4AF90E80}"/>
              </a:ext>
            </a:extLst>
          </p:cNvPr>
          <p:cNvSpPr/>
          <p:nvPr/>
        </p:nvSpPr>
        <p:spPr>
          <a:xfrm>
            <a:off x="3616096" y="2298080"/>
            <a:ext cx="691567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X-ray follow-up observation capabilities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F8659-5069-DB41-8BDF-CD87308BDBFD}"/>
              </a:ext>
            </a:extLst>
          </p:cNvPr>
          <p:cNvSpPr txBox="1"/>
          <p:nvPr/>
        </p:nvSpPr>
        <p:spPr>
          <a:xfrm flipH="1">
            <a:off x="3308254" y="848491"/>
            <a:ext cx="27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 timing resolution: bright sources</a:t>
            </a: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57779643-F1E3-DC2A-8808-EEE408F07C90}"/>
              </a:ext>
            </a:extLst>
          </p:cNvPr>
          <p:cNvSpPr/>
          <p:nvPr/>
        </p:nvSpPr>
        <p:spPr>
          <a:xfrm>
            <a:off x="-57551" y="3443168"/>
            <a:ext cx="7684183" cy="31700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 CATCH pathfinder can perform follow-up observations for alerts detected by the ECLAIRs onboard trigger. </a:t>
            </a:r>
            <a:endParaRPr lang="zh-CN" altLang="zh-CN" sz="1800" b="1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Perform joint analysis of CATCH data together with MXT data to enhance spectra of commonly observed sources.</a:t>
            </a:r>
            <a:endParaRPr lang="zh-CN" altLang="zh-CN" sz="1800" b="1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Plan to joint in follow-up observations with MXT for Multi-Messenger alerts. </a:t>
            </a:r>
            <a:endParaRPr lang="en-US" altLang="zh-CN" b="1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CATCH can observe some sources detected by ECLAIRs, but the solar angle is too small for MXT and VT.</a:t>
            </a:r>
            <a:endParaRPr lang="zh-CN" altLang="zh-CN" sz="1800" b="1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Optimize the observation strategy between SVOM and the CATCH pathfinder.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B3CB8-1B39-6B71-7A5A-2F7884675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478" y="38088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A304C10-6BD4-CCD2-A886-BF53C1CDC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402" y="4023988"/>
            <a:ext cx="1852815" cy="2773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CF938F0-DC45-EA2D-F5F2-726D8E1B59B5}"/>
              </a:ext>
            </a:extLst>
          </p:cNvPr>
          <p:cNvSpPr txBox="1"/>
          <p:nvPr/>
        </p:nvSpPr>
        <p:spPr>
          <a:xfrm>
            <a:off x="8748423" y="4619897"/>
            <a:ext cx="113726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SVOM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3414BCE-1463-6404-52CA-CEF0EB027274}"/>
              </a:ext>
            </a:extLst>
          </p:cNvPr>
          <p:cNvSpPr txBox="1"/>
          <p:nvPr/>
        </p:nvSpPr>
        <p:spPr>
          <a:xfrm>
            <a:off x="9228219" y="6492474"/>
            <a:ext cx="122610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CATCH-1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A8305CC-9CAB-AF45-2DD3-517979085C71}"/>
              </a:ext>
            </a:extLst>
          </p:cNvPr>
          <p:cNvCxnSpPr>
            <a:cxnSpLocks/>
          </p:cNvCxnSpPr>
          <p:nvPr/>
        </p:nvCxnSpPr>
        <p:spPr>
          <a:xfrm flipH="1" flipV="1">
            <a:off x="8750128" y="6359100"/>
            <a:ext cx="431450" cy="210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1F21D92-F228-AB3A-5E24-B528E7B8F47A}"/>
              </a:ext>
            </a:extLst>
          </p:cNvPr>
          <p:cNvCxnSpPr>
            <a:cxnSpLocks/>
          </p:cNvCxnSpPr>
          <p:nvPr/>
        </p:nvCxnSpPr>
        <p:spPr>
          <a:xfrm flipH="1">
            <a:off x="8661291" y="5079304"/>
            <a:ext cx="438003" cy="282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3A43608-06FF-1006-29C8-C5EF654A0812}"/>
              </a:ext>
            </a:extLst>
          </p:cNvPr>
          <p:cNvCxnSpPr>
            <a:cxnSpLocks/>
          </p:cNvCxnSpPr>
          <p:nvPr/>
        </p:nvCxnSpPr>
        <p:spPr>
          <a:xfrm flipV="1">
            <a:off x="9904906" y="6159041"/>
            <a:ext cx="218831" cy="305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D0DCA99B-FC68-48BD-94D1-A51632ABB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326">
            <a:off x="8987917" y="2503082"/>
            <a:ext cx="3202076" cy="240155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AB0B2C2A-C1C9-4EFD-6781-35BD0D0A8DA5}"/>
              </a:ext>
            </a:extLst>
          </p:cNvPr>
          <p:cNvSpPr/>
          <p:nvPr/>
        </p:nvSpPr>
        <p:spPr>
          <a:xfrm>
            <a:off x="10566379" y="3056036"/>
            <a:ext cx="1303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Sky region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72D4E6-F084-C48A-394D-1903C2B89E1B}"/>
              </a:ext>
            </a:extLst>
          </p:cNvPr>
          <p:cNvSpPr/>
          <p:nvPr/>
        </p:nvSpPr>
        <p:spPr>
          <a:xfrm>
            <a:off x="6559174" y="709903"/>
            <a:ext cx="1303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Sky region</a:t>
            </a:r>
          </a:p>
        </p:txBody>
      </p:sp>
    </p:spTree>
    <p:extLst>
      <p:ext uri="{BB962C8B-B14F-4D97-AF65-F5344CB8AC3E}">
        <p14:creationId xmlns:p14="http://schemas.microsoft.com/office/powerpoint/2010/main" val="2963636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344838-9DDA-4BC3-CC5D-D7BE8BCA4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6" y="1343804"/>
            <a:ext cx="6919796" cy="47129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trigger from 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ECLAIRs alerts on request: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20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nd of August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Two levels of triggers</a:t>
            </a:r>
            <a:r>
              <a:rPr lang="en-US" altLang="zh-CN" sz="20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Level 1, just optical telescope do follow-up;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</a:t>
            </a:r>
            <a:r>
              <a:rPr lang="en-US" altLang="zh-CN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evel 2, space- and ground-base telescope do follow-up. </a:t>
            </a:r>
            <a:endParaRPr lang="en-US" altLang="zh-CN" b="1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in the Commissioning phase of SVOM 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Begin of September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Test of ex-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tests for GW events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Mid-September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Different pointing (around 50 pointing), MM-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endParaRPr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C2FAB5-A208-5CFE-60A2-15043DA3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916" y="144892"/>
            <a:ext cx="7993930" cy="63459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Cooperation: Test Plans between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SVOM &amp; CATCH-1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6591ECF-35A8-F67F-0A89-726894425599}"/>
              </a:ext>
            </a:extLst>
          </p:cNvPr>
          <p:cNvGrpSpPr/>
          <p:nvPr/>
        </p:nvGrpSpPr>
        <p:grpSpPr>
          <a:xfrm>
            <a:off x="7287383" y="3985167"/>
            <a:ext cx="4810388" cy="2596650"/>
            <a:chOff x="7074746" y="3717032"/>
            <a:chExt cx="4810388" cy="2596650"/>
          </a:xfrm>
        </p:grpSpPr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7DEF715E-7C39-F153-DDBB-7875997AB85A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7" r="48946" b="44420"/>
            <a:stretch/>
          </p:blipFill>
          <p:spPr>
            <a:xfrm>
              <a:off x="8328248" y="3717032"/>
              <a:ext cx="2452437" cy="25966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A1D8EBF-8081-58DB-B989-84A70ECD422A}"/>
                </a:ext>
              </a:extLst>
            </p:cNvPr>
            <p:cNvSpPr/>
            <p:nvPr/>
          </p:nvSpPr>
          <p:spPr>
            <a:xfrm>
              <a:off x="9554466" y="5157192"/>
              <a:ext cx="216024" cy="288032"/>
            </a:xfrm>
            <a:prstGeom prst="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21692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A3DE819-4DC9-1B7F-865D-3EEFEFB9579A}"/>
                </a:ext>
              </a:extLst>
            </p:cNvPr>
            <p:cNvSpPr/>
            <p:nvPr/>
          </p:nvSpPr>
          <p:spPr>
            <a:xfrm>
              <a:off x="9662478" y="4869160"/>
              <a:ext cx="216024" cy="288032"/>
            </a:xfrm>
            <a:prstGeom prst="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21692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0A044B86-75EE-65B5-E51F-9809AD218885}"/>
                </a:ext>
              </a:extLst>
            </p:cNvPr>
            <p:cNvCxnSpPr/>
            <p:nvPr/>
          </p:nvCxnSpPr>
          <p:spPr>
            <a:xfrm flipH="1">
              <a:off x="9878502" y="4293096"/>
              <a:ext cx="1114042" cy="576064"/>
            </a:xfrm>
            <a:prstGeom prst="straightConnector1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414A799-372D-F62D-C909-115D99F56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5" b="94625" l="0" r="98906">
                          <a14:foregroundMark x1="10859" y1="38375" x2="10859" y2="38375"/>
                          <a14:foregroundMark x1="41875" y1="42750" x2="41875" y2="42750"/>
                          <a14:foregroundMark x1="69609" y1="56500" x2="69609" y2="56500"/>
                          <a14:foregroundMark x1="44063" y1="46375" x2="44063" y2="46375"/>
                          <a14:foregroundMark x1="42109" y1="48500" x2="42109" y2="48500"/>
                          <a14:foregroundMark x1="16953" y1="38375" x2="16953" y2="38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01445">
              <a:off x="7074746" y="5143915"/>
              <a:ext cx="1728192" cy="1080120"/>
            </a:xfrm>
            <a:prstGeom prst="rect">
              <a:avLst/>
            </a:prstGeom>
          </p:spPr>
        </p:pic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9176B39A-5AFE-1A46-991B-1186E9C80265}"/>
                </a:ext>
              </a:extLst>
            </p:cNvPr>
            <p:cNvCxnSpPr/>
            <p:nvPr/>
          </p:nvCxnSpPr>
          <p:spPr>
            <a:xfrm flipV="1">
              <a:off x="8472264" y="5435878"/>
              <a:ext cx="1082202" cy="211886"/>
            </a:xfrm>
            <a:prstGeom prst="straightConnector1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88A1A36-E9FA-F34D-CEE9-71496472B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5" b="12184"/>
            <a:stretch/>
          </p:blipFill>
          <p:spPr>
            <a:xfrm rot="1875110" flipH="1">
              <a:off x="10753191" y="3961496"/>
              <a:ext cx="1131943" cy="705238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0C0E5D96-377B-A5F3-7C33-4B05BAECA2F8}"/>
              </a:ext>
            </a:extLst>
          </p:cNvPr>
          <p:cNvSpPr txBox="1"/>
          <p:nvPr/>
        </p:nvSpPr>
        <p:spPr>
          <a:xfrm>
            <a:off x="7858909" y="1045877"/>
            <a:ext cx="3964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21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Successive observations with SVOM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A179713-AD73-174D-1C39-22042DE4E127}"/>
              </a:ext>
            </a:extLst>
          </p:cNvPr>
          <p:cNvSpPr txBox="1"/>
          <p:nvPr/>
        </p:nvSpPr>
        <p:spPr>
          <a:xfrm>
            <a:off x="7349723" y="3559981"/>
            <a:ext cx="4834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2169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Joint scan of GW region with SVOM &amp; CATCH-1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F734AAD-CFCD-D69F-C3D5-E865E09BDD82}"/>
              </a:ext>
            </a:extLst>
          </p:cNvPr>
          <p:cNvGrpSpPr/>
          <p:nvPr/>
        </p:nvGrpSpPr>
        <p:grpSpPr>
          <a:xfrm>
            <a:off x="7359896" y="1182986"/>
            <a:ext cx="4737875" cy="2175965"/>
            <a:chOff x="229130" y="9779773"/>
            <a:chExt cx="4737875" cy="2175965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D4AD85F7-89D3-BBCE-BBA0-9380AFD5A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496" b="100000" l="567" r="975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65" y="9779773"/>
              <a:ext cx="3664511" cy="217596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37B33AD-4E1A-DE6B-27C1-800FB4E03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5" b="12184"/>
            <a:stretch/>
          </p:blipFill>
          <p:spPr>
            <a:xfrm rot="19724890">
              <a:off x="3067319" y="10320165"/>
              <a:ext cx="1131943" cy="70523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102F418-4F19-9509-393A-CC30833A4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5" b="94625" l="0" r="98906">
                          <a14:foregroundMark x1="10859" y1="38375" x2="10859" y2="38375"/>
                          <a14:foregroundMark x1="41875" y1="42750" x2="41875" y2="42750"/>
                          <a14:foregroundMark x1="69609" y1="56500" x2="69609" y2="56500"/>
                          <a14:foregroundMark x1="44063" y1="46375" x2="44063" y2="46375"/>
                          <a14:foregroundMark x1="42109" y1="48500" x2="42109" y2="48500"/>
                          <a14:foregroundMark x1="16953" y1="38375" x2="16953" y2="38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01445">
              <a:off x="229130" y="10659217"/>
              <a:ext cx="1728192" cy="1080120"/>
            </a:xfrm>
            <a:prstGeom prst="rect">
              <a:avLst/>
            </a:prstGeom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370AA956-DBF9-40A4-B97B-C55CBD179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87" b="25086" l="80261" r="97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68" b="72126"/>
            <a:stretch/>
          </p:blipFill>
          <p:spPr>
            <a:xfrm>
              <a:off x="4107348" y="9834652"/>
              <a:ext cx="859657" cy="757224"/>
            </a:xfrm>
            <a:prstGeom prst="rect">
              <a:avLst/>
            </a:prstGeom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900AFE40-5B0D-2FC4-45AF-49ED624C2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87" b="25086" l="80261" r="97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68" b="72126"/>
            <a:stretch/>
          </p:blipFill>
          <p:spPr>
            <a:xfrm>
              <a:off x="1331413" y="9915560"/>
              <a:ext cx="859657" cy="757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152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32E525B-F435-15C5-6F89-99959BD67C53}"/>
              </a:ext>
            </a:extLst>
          </p:cNvPr>
          <p:cNvSpPr/>
          <p:nvPr/>
        </p:nvSpPr>
        <p:spPr>
          <a:xfrm>
            <a:off x="746235" y="90698"/>
            <a:ext cx="10878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Future: 2+8 Mini CATCH Constellation (second step of CATCH)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FEC1FCC-5ABD-BBA4-12E4-5006A5AE5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8" y="681037"/>
            <a:ext cx="10461349" cy="524662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DF160B8-6597-4A74-5C67-B4BE1C855924}"/>
              </a:ext>
            </a:extLst>
          </p:cNvPr>
          <p:cNvSpPr txBox="1"/>
          <p:nvPr/>
        </p:nvSpPr>
        <p:spPr>
          <a:xfrm>
            <a:off x="248692" y="6061897"/>
            <a:ext cx="11694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The China-France joint science team proposed the 2+8 mini CATCH constellation, coordinating with SVOM to make highly significant contributions to the field of time-domain astronomy. </a:t>
            </a:r>
          </a:p>
        </p:txBody>
      </p:sp>
    </p:spTree>
    <p:extLst>
      <p:ext uri="{BB962C8B-B14F-4D97-AF65-F5344CB8AC3E}">
        <p14:creationId xmlns:p14="http://schemas.microsoft.com/office/powerpoint/2010/main" val="32477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C57689-FF28-4B98-B8F2-72E492B2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1"/>
            <a:ext cx="10515600" cy="894766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News about CATCH-1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103688F-A8E9-6D31-DBEA-11393F28A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3" r="33952" b="50000"/>
          <a:stretch/>
        </p:blipFill>
        <p:spPr>
          <a:xfrm>
            <a:off x="112986" y="719300"/>
            <a:ext cx="2924504" cy="5419399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E59D9A-1BDA-737C-2D4B-AA006549EE61}"/>
              </a:ext>
            </a:extLst>
          </p:cNvPr>
          <p:cNvSpPr txBox="1"/>
          <p:nvPr/>
        </p:nvSpPr>
        <p:spPr>
          <a:xfrm>
            <a:off x="965638" y="45149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CATCH-1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ABFE78B-5815-94DC-3B2F-DCA274A7605E}"/>
              </a:ext>
            </a:extLst>
          </p:cNvPr>
          <p:cNvSpPr txBox="1"/>
          <p:nvPr/>
        </p:nvSpPr>
        <p:spPr>
          <a:xfrm>
            <a:off x="136635" y="1193282"/>
            <a:ext cx="172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SVOM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F7E5FBB-5363-06D6-022B-79A06CCAC182}"/>
              </a:ext>
            </a:extLst>
          </p:cNvPr>
          <p:cNvCxnSpPr>
            <a:cxnSpLocks/>
          </p:cNvCxnSpPr>
          <p:nvPr/>
        </p:nvCxnSpPr>
        <p:spPr>
          <a:xfrm flipV="1">
            <a:off x="2022585" y="4514912"/>
            <a:ext cx="247649" cy="1636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97AA212-467C-B13F-7C8A-FE2D7A0D5504}"/>
              </a:ext>
            </a:extLst>
          </p:cNvPr>
          <p:cNvSpPr txBox="1"/>
          <p:nvPr/>
        </p:nvSpPr>
        <p:spPr>
          <a:xfrm>
            <a:off x="112986" y="6298098"/>
            <a:ext cx="292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SVOM &amp; CATCH-1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14E8AFA-C359-944F-2D3C-64F7C6639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11" y="719300"/>
            <a:ext cx="3614244" cy="240949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332FAAF-3A4E-27B7-DB31-9C098FBF91FD}"/>
              </a:ext>
            </a:extLst>
          </p:cNvPr>
          <p:cNvSpPr txBox="1"/>
          <p:nvPr/>
        </p:nvSpPr>
        <p:spPr>
          <a:xfrm>
            <a:off x="4941833" y="1503425"/>
            <a:ext cx="139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SVOM &amp; CATCH-1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0B6864F-2FC0-211A-0991-D02939B01002}"/>
              </a:ext>
            </a:extLst>
          </p:cNvPr>
          <p:cNvSpPr txBox="1"/>
          <p:nvPr/>
        </p:nvSpPr>
        <p:spPr>
          <a:xfrm>
            <a:off x="3134711" y="2681178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2024.06.22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37C114C-FF5F-1F3B-61A0-71C6E8234DFA}"/>
              </a:ext>
            </a:extLst>
          </p:cNvPr>
          <p:cNvSpPr txBox="1"/>
          <p:nvPr/>
        </p:nvSpPr>
        <p:spPr>
          <a:xfrm>
            <a:off x="3134711" y="5547794"/>
            <a:ext cx="9057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Telemetry results indicate that CATCH-1 is operating smoothly in orbit: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Solar panels have been successfully deployed.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Electricity, thermal regulation, and satellite attitude are all within normal parameters.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66309AC-346F-2ADF-3B77-7237EB65E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8300"/>
          <a:stretch/>
        </p:blipFill>
        <p:spPr>
          <a:xfrm>
            <a:off x="7186152" y="719300"/>
            <a:ext cx="3883868" cy="41054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9DBBB64-EFB4-83D9-9765-E6E8138294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15" y="3194760"/>
            <a:ext cx="3883867" cy="2184675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EF400D04-FBE8-B718-80E8-AA12AD7C0B64}"/>
              </a:ext>
            </a:extLst>
          </p:cNvPr>
          <p:cNvSpPr/>
          <p:nvPr/>
        </p:nvSpPr>
        <p:spPr>
          <a:xfrm>
            <a:off x="4616670" y="4603441"/>
            <a:ext cx="630341" cy="4002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1163DE8-51E0-1A4E-3353-A6BC6DD49BE6}"/>
              </a:ext>
            </a:extLst>
          </p:cNvPr>
          <p:cNvSpPr txBox="1"/>
          <p:nvPr/>
        </p:nvSpPr>
        <p:spPr>
          <a:xfrm>
            <a:off x="3917527" y="4978709"/>
            <a:ext cx="2831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GRID (0.5 U, GRB detector)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30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ph type="title"/>
          </p:nvPr>
        </p:nvSpPr>
        <p:spPr>
          <a:xfrm>
            <a:off x="4661941" y="116632"/>
            <a:ext cx="5360138" cy="750888"/>
          </a:xfrm>
        </p:spPr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69902" y="764704"/>
            <a:ext cx="11630754" cy="5972517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Constellation: perform follow-up observation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lot of transients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new mission: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each satellite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focusing X-ray optics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Constellation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controlled by the intelligent system</a:t>
            </a:r>
          </a:p>
          <a:p>
            <a:pPr marL="1200150" lvl="2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chase a lot of transient events: BHs, pulsars, GRBs, GWs…</a:t>
            </a:r>
          </a:p>
          <a:p>
            <a:pPr marL="1200150" lvl="2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imaging, spectral-timing and polarization observations simultaneously </a:t>
            </a:r>
          </a:p>
          <a:p>
            <a:pPr marL="1200150" lvl="2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Heiti SC Light" charset="-122"/>
                <a:cs typeface="Arial" panose="020B0604020202020204" pitchFamily="34" charset="0"/>
              </a:rPr>
              <a:t>all-sky and uninterrupted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observations</a:t>
            </a:r>
          </a:p>
          <a:p>
            <a:pPr marL="1200150" lvl="2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flexible fields of view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First pathfinder (2024 June): type-A (has successfully lunched)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Mini CATCH constellation (2030+): 2+8 satellites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>
                <a:cs typeface="Arial" panose="020B0604020202020204" pitchFamily="34" charset="0"/>
              </a:rPr>
              <a:pPr>
                <a:defRPr/>
              </a:pPr>
              <a:t>39</a:t>
            </a:fld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2ED7AB-D734-E96A-3CB2-13AF7A83E8A6}"/>
              </a:ext>
            </a:extLst>
          </p:cNvPr>
          <p:cNvSpPr txBox="1"/>
          <p:nvPr/>
        </p:nvSpPr>
        <p:spPr>
          <a:xfrm>
            <a:off x="9268047" y="4763385"/>
            <a:ext cx="292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136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AC1AD90-2949-1A4C-9A0A-EF2CC9047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3" y="909677"/>
            <a:ext cx="4928993" cy="2387800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7A06FCB-F640-A443-B450-E34559DE3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87" y="3446986"/>
            <a:ext cx="4283663" cy="2677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8CD9C9-6F9B-004F-A70D-56836F631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799" y="909677"/>
            <a:ext cx="6649278" cy="58168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catalog of transients is growing rapidly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Challenge: How to conduct follow-up observations for such a large number of transients?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Before June 2024, China has only two X-ray astronomic satellites (Insight-HXMT</a:t>
            </a:r>
            <a:r>
              <a:rPr lang="zh-CN" altLang="en-US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EP)</a:t>
            </a:r>
            <a:endParaRPr lang="en-US" altLang="zh-CN" sz="2000" b="1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only a handful of X-ray astronomic satellites in the world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 of such a satellite: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18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cost ranges from several hundred million to tens of billions of US dollar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18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 and launch time ranges from several years to decades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18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Run by a team of dozens to hundreds of people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n"/>
            </a:pPr>
            <a:r>
              <a:rPr lang="en-US" altLang="zh-CN" sz="18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Lifespan ranges from </a:t>
            </a:r>
            <a:r>
              <a:rPr lang="en-US" altLang="zh-CN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years (launch failure) </a:t>
            </a:r>
            <a:r>
              <a:rPr lang="en-US" altLang="zh-CN" sz="18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around ten years (</a:t>
            </a:r>
            <a:r>
              <a:rPr lang="en-US" altLang="zh-CN" sz="1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en-US" altLang="zh-CN" sz="18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5CA2B-1015-3E4C-A0F1-3703C293827B}"/>
              </a:ext>
            </a:extLst>
          </p:cNvPr>
          <p:cNvSpPr txBox="1"/>
          <p:nvPr/>
        </p:nvSpPr>
        <p:spPr>
          <a:xfrm>
            <a:off x="3937785" y="131523"/>
            <a:ext cx="4316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need CATCH?</a:t>
            </a: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id="{DB0EB752-44EA-01F3-2F8F-0D410D53E3FB}"/>
              </a:ext>
            </a:extLst>
          </p:cNvPr>
          <p:cNvSpPr/>
          <p:nvPr/>
        </p:nvSpPr>
        <p:spPr>
          <a:xfrm>
            <a:off x="0" y="6203257"/>
            <a:ext cx="512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kern="1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Growth in the number of transients in the Transient Name Server (TNS)</a:t>
            </a:r>
            <a:endParaRPr lang="zh-CN" altLang="en-US" sz="14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BE4DFC-42EF-8E6E-B3EA-88362B2BE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8" y="3134053"/>
            <a:ext cx="12191999" cy="60480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B8E30029-4F74-D44F-B7E1-843D5509882B}"/>
              </a:ext>
            </a:extLst>
          </p:cNvPr>
          <p:cNvSpPr/>
          <p:nvPr/>
        </p:nvSpPr>
        <p:spPr>
          <a:xfrm>
            <a:off x="278961" y="5843984"/>
            <a:ext cx="4209540" cy="461665"/>
          </a:xfrm>
          <a:prstGeom prst="rect">
            <a:avLst/>
          </a:prstGeom>
          <a:solidFill>
            <a:srgbClr val="FBB74B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large amounts of transients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3B473D71-EEFA-9D43-8CD8-B461869C84A7}"/>
              </a:ext>
            </a:extLst>
          </p:cNvPr>
          <p:cNvSpPr/>
          <p:nvPr/>
        </p:nvSpPr>
        <p:spPr>
          <a:xfrm>
            <a:off x="7817224" y="5054671"/>
            <a:ext cx="4241337" cy="461665"/>
          </a:xfrm>
          <a:prstGeom prst="rect">
            <a:avLst/>
          </a:prstGeom>
          <a:solidFill>
            <a:srgbClr val="FBB74B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follow-up mission (scarce)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图片 15">
            <a:extLst>
              <a:ext uri="{FF2B5EF4-FFF2-40B4-BE49-F238E27FC236}">
                <a16:creationId xmlns:a16="http://schemas.microsoft.com/office/drawing/2014/main" id="{F527AB2A-A477-7A49-9A59-0A61FCABD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674" y="3910472"/>
            <a:ext cx="3312372" cy="1021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C1AD90-2949-1A4C-9A0A-EF2CC90471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8" y="3848341"/>
            <a:ext cx="3966246" cy="1921407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7A06FCB-F640-A443-B450-E34559DE3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950" y="4050824"/>
            <a:ext cx="3073508" cy="1921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5D16A06-9FE4-314E-A2A5-D83277B9C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024" y="6074817"/>
            <a:ext cx="4298648" cy="78318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the unbalance!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7D41E7-A9AD-718A-400F-EB298C1BD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" y="823675"/>
            <a:ext cx="6091815" cy="289093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8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Regular X-ray satellites: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cost ranges from several hundred million to tens of billions of US dollar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 and launch time ranges from several years to decades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Run by a team of dozens to hundreds of people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Lifespan ranges from 0 years (launch failure) to around ten years (perfect)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B454CE-E976-5BFE-FB03-B45CAA6AAEBF}"/>
              </a:ext>
            </a:extLst>
          </p:cNvPr>
          <p:cNvSpPr txBox="1">
            <a:spLocks/>
          </p:cNvSpPr>
          <p:nvPr/>
        </p:nvSpPr>
        <p:spPr>
          <a:xfrm>
            <a:off x="6096001" y="833011"/>
            <a:ext cx="6100180" cy="28909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800" b="1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of a single satellite runs into 1-2 million US dollar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production</a:t>
            </a:r>
            <a:r>
              <a:rPr lang="zh-CN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launch period 2-3 years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control operations are essential for managing the constellation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Replacing disabled satellites, and ensuring the success rate and longevity of the mission.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F63A2F26-3783-FF26-E1FF-7D35593EF78D}"/>
              </a:ext>
            </a:extLst>
          </p:cNvPr>
          <p:cNvSpPr txBox="1"/>
          <p:nvPr/>
        </p:nvSpPr>
        <p:spPr>
          <a:xfrm>
            <a:off x="4217904" y="123266"/>
            <a:ext cx="4316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need CATCH?</a:t>
            </a:r>
          </a:p>
        </p:txBody>
      </p:sp>
    </p:spTree>
    <p:extLst>
      <p:ext uri="{BB962C8B-B14F-4D97-AF65-F5344CB8AC3E}">
        <p14:creationId xmlns:p14="http://schemas.microsoft.com/office/powerpoint/2010/main" val="42781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95AE04-7FBE-714C-BD27-86D6B7B918D6}"/>
              </a:ext>
            </a:extLst>
          </p:cNvPr>
          <p:cNvSpPr txBox="1"/>
          <p:nvPr/>
        </p:nvSpPr>
        <p:spPr>
          <a:xfrm>
            <a:off x="185507" y="5251993"/>
            <a:ext cx="1209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 could bridge the survey telescopes and large observatories.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3A317-9A15-4143-935C-AEFE88679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7" y="1760698"/>
            <a:ext cx="2489016" cy="1398919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8225AB15-F886-044B-9A5B-F2D743B7E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482" y="1256715"/>
            <a:ext cx="2139422" cy="1354971"/>
          </a:xfrm>
          <a:prstGeom prst="rect">
            <a:avLst/>
          </a:prstGeom>
        </p:spPr>
      </p:pic>
      <p:sp>
        <p:nvSpPr>
          <p:cNvPr id="2" name="TextBox 19">
            <a:extLst>
              <a:ext uri="{FF2B5EF4-FFF2-40B4-BE49-F238E27FC236}">
                <a16:creationId xmlns:a16="http://schemas.microsoft.com/office/drawing/2014/main" id="{A62B87AB-19F0-9B4E-A5A8-E212901DD2DB}"/>
              </a:ext>
            </a:extLst>
          </p:cNvPr>
          <p:cNvSpPr txBox="1"/>
          <p:nvPr/>
        </p:nvSpPr>
        <p:spPr>
          <a:xfrm>
            <a:off x="4217904" y="123266"/>
            <a:ext cx="4316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need CATCH?</a:t>
            </a: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850A47DE-19B2-5D24-49BE-2914D91899E4}"/>
              </a:ext>
            </a:extLst>
          </p:cNvPr>
          <p:cNvSpPr/>
          <p:nvPr/>
        </p:nvSpPr>
        <p:spPr>
          <a:xfrm>
            <a:off x="310767" y="2286364"/>
            <a:ext cx="4806115" cy="1548000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644A32E9-B7FA-FA15-0A49-AB056AE55B40}"/>
              </a:ext>
            </a:extLst>
          </p:cNvPr>
          <p:cNvSpPr/>
          <p:nvPr/>
        </p:nvSpPr>
        <p:spPr>
          <a:xfrm>
            <a:off x="2713823" y="2851858"/>
            <a:ext cx="5822663" cy="1548000"/>
          </a:xfrm>
          <a:prstGeom prst="rightArrow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CN" altLang="en-US" sz="18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4D450D-ACA8-9AA0-7EF6-5E2D1C6F8714}"/>
              </a:ext>
            </a:extLst>
          </p:cNvPr>
          <p:cNvSpPr txBox="1"/>
          <p:nvPr/>
        </p:nvSpPr>
        <p:spPr>
          <a:xfrm>
            <a:off x="355794" y="2793820"/>
            <a:ext cx="4716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Survey telescopes: find</a:t>
            </a:r>
            <a:r>
              <a: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transients</a:t>
            </a:r>
            <a:endParaRPr lang="zh-CN" altLang="en-US" sz="18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8CB1CEA-5ADA-914B-A723-05C187CC6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61" y="2869101"/>
            <a:ext cx="2213126" cy="799532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2650050E-56F6-F91D-0282-4AFF699491C3}"/>
              </a:ext>
            </a:extLst>
          </p:cNvPr>
          <p:cNvSpPr/>
          <p:nvPr/>
        </p:nvSpPr>
        <p:spPr>
          <a:xfrm>
            <a:off x="6448275" y="3417352"/>
            <a:ext cx="5402704" cy="1548000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CN" altLang="en-US" sz="18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23D6DC5-2B32-57AB-25C1-E3ABFDC3839D}"/>
              </a:ext>
            </a:extLst>
          </p:cNvPr>
          <p:cNvSpPr txBox="1"/>
          <p:nvPr/>
        </p:nvSpPr>
        <p:spPr>
          <a:xfrm>
            <a:off x="2754290" y="3359789"/>
            <a:ext cx="6097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CATCH: performs follow-up observations</a:t>
            </a:r>
            <a:endParaRPr lang="zh-CN" altLang="en-US" sz="18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B79695B-3CF5-1AE0-E1FC-C1CEB23BA8E9}"/>
              </a:ext>
            </a:extLst>
          </p:cNvPr>
          <p:cNvSpPr txBox="1"/>
          <p:nvPr/>
        </p:nvSpPr>
        <p:spPr>
          <a:xfrm>
            <a:off x="6474627" y="4006686"/>
            <a:ext cx="4303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Observatories:</a:t>
            </a:r>
            <a:r>
              <a:rPr lang="zh-CN" alt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zh-CN" alt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measurements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7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11AD677-5965-7FD2-D0AA-710339717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8" y="784979"/>
            <a:ext cx="11889991" cy="1305590"/>
          </a:xfrm>
        </p:spPr>
        <p:txBody>
          <a:bodyPr>
            <a:noAutofit/>
          </a:bodyPr>
          <a:lstStyle/>
          <a:p>
            <a:pPr marL="628650" lvl="1" indent="-285750" fontAlgn="base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18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 study the Dynamic Universe via X-ray follow-up observations of transients</a:t>
            </a:r>
          </a:p>
          <a:p>
            <a:pPr marL="628650" lvl="1" indent="-285750" fontAlgn="base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18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CATCH not only has the ability to screen important targets for large observatories through follow-up observations, but it is also very powerful, including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563A26F-3804-4C4F-8970-88A60F3F4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2" y="1952981"/>
            <a:ext cx="2833763" cy="159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DB2F482-EBA4-C04E-DF43-F5C6D3A09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50" y="1938668"/>
            <a:ext cx="2878787" cy="162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5AA5777A-92BC-A289-658F-D587113F2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07" y="1952981"/>
            <a:ext cx="2968166" cy="162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44E22DC6-DD8D-77D8-5DAC-9E76328BA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908"/>
          <a:stretch/>
        </p:blipFill>
        <p:spPr>
          <a:xfrm>
            <a:off x="9147443" y="1938668"/>
            <a:ext cx="2833763" cy="162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180F357-3E0C-F91A-9980-D6EC28810420}"/>
              </a:ext>
            </a:extLst>
          </p:cNvPr>
          <p:cNvSpPr txBox="1"/>
          <p:nvPr/>
        </p:nvSpPr>
        <p:spPr>
          <a:xfrm>
            <a:off x="155062" y="3546972"/>
            <a:ext cx="2833763" cy="2985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fficient search for electromagnetic counterparts of GWs (multi-messenger events):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234F85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How do compact objects merge?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234F85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How is the electromagnetic radiation produced?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4F85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E9BE794D-85ED-322D-D195-FA4E07153AAE}"/>
              </a:ext>
            </a:extLst>
          </p:cNvPr>
          <p:cNvSpPr txBox="1"/>
          <p:nvPr/>
        </p:nvSpPr>
        <p:spPr>
          <a:xfrm>
            <a:off x="3096350" y="3575596"/>
            <a:ext cx="2878787" cy="2739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Most complete follow-up observations of multi-wavelength transients: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234F85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Search for high-energy radiation of multi-wavelength transients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234F85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Discover hidden compact objects or physical processes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81C150FD-5E41-1F02-65B9-0C998B583EA1}"/>
              </a:ext>
            </a:extLst>
          </p:cNvPr>
          <p:cNvSpPr txBox="1"/>
          <p:nvPr/>
        </p:nvSpPr>
        <p:spPr>
          <a:xfrm>
            <a:off x="6077207" y="3575596"/>
            <a:ext cx="2968166" cy="32932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Highest cadence monitoring of extreme outbursts: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234F85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Reveal the physical origin of short-timescale bursts, such as fast radio bursts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234F85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Understand the physical processes under extreme magnetic fields, gravity, and density</a:t>
            </a:r>
            <a:endParaRPr lang="en-US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BA4879C7-BB08-2CB1-6462-64A02C5A1FF8}"/>
              </a:ext>
            </a:extLst>
          </p:cNvPr>
          <p:cNvSpPr txBox="1"/>
          <p:nvPr/>
        </p:nvSpPr>
        <p:spPr>
          <a:xfrm>
            <a:off x="9147443" y="3575596"/>
            <a:ext cx="2833763" cy="2631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Multi-parameter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properties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of extreme objects: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234F85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Understand the accretion geometry and magnetic field structure of compact objects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DDC1E6C-2ED8-1E3D-FCCF-F7B3E5DE2A5B}"/>
              </a:ext>
            </a:extLst>
          </p:cNvPr>
          <p:cNvSpPr txBox="1"/>
          <p:nvPr/>
        </p:nvSpPr>
        <p:spPr>
          <a:xfrm>
            <a:off x="4798272" y="99221"/>
            <a:ext cx="2873919" cy="52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114300" fontAlgn="base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SzPct val="130000"/>
              <a:buNone/>
            </a:pP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Scientific goals</a:t>
            </a:r>
          </a:p>
        </p:txBody>
      </p:sp>
    </p:spTree>
    <p:extLst>
      <p:ext uri="{BB962C8B-B14F-4D97-AF65-F5344CB8AC3E}">
        <p14:creationId xmlns:p14="http://schemas.microsoft.com/office/powerpoint/2010/main" val="89390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0" y="953140"/>
            <a:ext cx="4373924" cy="30938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14AD4-DFDA-7F4A-B2C0-C2195ECD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pPr/>
              <a:t>8</a:t>
            </a:fld>
            <a:endParaRPr lang="zh-CN" altLang="en-US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4730A6BA-EF29-48DF-B7F6-34A379CF1E0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7" r="48946" b="44420"/>
          <a:stretch/>
        </p:blipFill>
        <p:spPr>
          <a:xfrm>
            <a:off x="0" y="3760157"/>
            <a:ext cx="2376382" cy="2454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C9C4E80-DDA0-45BC-8131-477C409610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84" y="3864086"/>
            <a:ext cx="3610632" cy="243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55F2D358-E45E-4EC1-B94C-242BF70F5846}"/>
              </a:ext>
            </a:extLst>
          </p:cNvPr>
          <p:cNvSpPr txBox="1"/>
          <p:nvPr/>
        </p:nvSpPr>
        <p:spPr>
          <a:xfrm>
            <a:off x="232973" y="6150114"/>
            <a:ext cx="555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multiple satellites form a “large” telescope, with the FOV similar to the localization region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FB6FF1D-D9F8-41CE-81AB-82FC59D5A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17" y="1027609"/>
            <a:ext cx="5679383" cy="4802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C2247-2878-4E65-8591-3D153AB24D1C}"/>
              </a:ext>
            </a:extLst>
          </p:cNvPr>
          <p:cNvSpPr txBox="1"/>
          <p:nvPr/>
        </p:nvSpPr>
        <p:spPr>
          <a:xfrm>
            <a:off x="6071401" y="5894927"/>
            <a:ext cx="574690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By 2030s, the localization of GW ~ 10-20 degree</a:t>
            </a:r>
            <a:r>
              <a:rPr lang="en-US" altLang="ja-JP" b="1" baseline="300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10-20 CATCH satellites can cover the region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E9660FEC-4A5C-4829-A2BF-8FF7F610BF4D}"/>
              </a:ext>
            </a:extLst>
          </p:cNvPr>
          <p:cNvSpPr txBox="1"/>
          <p:nvPr/>
        </p:nvSpPr>
        <p:spPr>
          <a:xfrm>
            <a:off x="2719991" y="1477582"/>
            <a:ext cx="2976473" cy="12772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Covering 100% of the GW localization region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rgbClr val="0070C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Better sensitivity than all-sky monitors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805115-C0F0-D448-A46D-71016CBE2779}"/>
              </a:ext>
            </a:extLst>
          </p:cNvPr>
          <p:cNvCxnSpPr/>
          <p:nvPr/>
        </p:nvCxnSpPr>
        <p:spPr>
          <a:xfrm flipV="1">
            <a:off x="10367319" y="5412259"/>
            <a:ext cx="469557" cy="4146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5150B87D-A052-F206-D286-F1CC59CA5A93}"/>
              </a:ext>
            </a:extLst>
          </p:cNvPr>
          <p:cNvSpPr txBox="1"/>
          <p:nvPr/>
        </p:nvSpPr>
        <p:spPr>
          <a:xfrm>
            <a:off x="1421500" y="517588"/>
            <a:ext cx="9862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efficient search for electromagnetic counterparts of GWs (multi-messenger events)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7898FD9-041D-FA39-6544-E0B2277826A1}"/>
              </a:ext>
            </a:extLst>
          </p:cNvPr>
          <p:cNvSpPr txBox="1"/>
          <p:nvPr/>
        </p:nvSpPr>
        <p:spPr>
          <a:xfrm>
            <a:off x="2066138" y="48642"/>
            <a:ext cx="7673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Scanning observations with a flexible FOV</a:t>
            </a:r>
            <a:endParaRPr lang="zh-CN" altLang="en-US" sz="2800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3857AF32-73C9-7385-713A-25D7D6DC1CCC}"/>
              </a:ext>
            </a:extLst>
          </p:cNvPr>
          <p:cNvSpPr/>
          <p:nvPr/>
        </p:nvSpPr>
        <p:spPr>
          <a:xfrm>
            <a:off x="1197429" y="1240971"/>
            <a:ext cx="526500" cy="1397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3D26A60-C2D0-B140-702C-A83073928E8B}"/>
              </a:ext>
            </a:extLst>
          </p:cNvPr>
          <p:cNvSpPr/>
          <p:nvPr/>
        </p:nvSpPr>
        <p:spPr>
          <a:xfrm>
            <a:off x="1150436" y="1446937"/>
            <a:ext cx="620485" cy="16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Oval 12">
            <a:extLst>
              <a:ext uri="{FF2B5EF4-FFF2-40B4-BE49-F238E27FC236}">
                <a16:creationId xmlns:a16="http://schemas.microsoft.com/office/drawing/2014/main" id="{C90DE2D1-AB65-465A-B85F-7FD8F95C42F6}"/>
              </a:ext>
            </a:extLst>
          </p:cNvPr>
          <p:cNvSpPr/>
          <p:nvPr/>
        </p:nvSpPr>
        <p:spPr>
          <a:xfrm>
            <a:off x="1723929" y="1149900"/>
            <a:ext cx="807742" cy="50713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4"/>
    </mc:Choice>
    <mc:Fallback xmlns="">
      <p:transition spd="slow" advTm="3694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14AD4-DFDA-7F4A-B2C0-C2195ECD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pPr/>
              <a:t>9</a:t>
            </a:fld>
            <a:endParaRPr lang="zh-CN" altLang="en-US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FD6321A0-5EEE-49CF-B481-79A8B7700F98}"/>
              </a:ext>
            </a:extLst>
          </p:cNvPr>
          <p:cNvPicPr/>
          <p:nvPr/>
        </p:nvPicPr>
        <p:blipFill rotWithShape="1">
          <a:blip r:embed="rId3"/>
          <a:srcRect l="6778" t="6603" r="5859" b="8197"/>
          <a:stretch/>
        </p:blipFill>
        <p:spPr bwMode="auto">
          <a:xfrm>
            <a:off x="792942" y="1002879"/>
            <a:ext cx="4285131" cy="2493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E5C00B3-A356-4E77-8E96-14D552478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64" y="3841552"/>
            <a:ext cx="3127860" cy="2422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C2247-2878-4E65-8591-3D153AB24D1C}"/>
              </a:ext>
            </a:extLst>
          </p:cNvPr>
          <p:cNvSpPr txBox="1"/>
          <p:nvPr/>
        </p:nvSpPr>
        <p:spPr>
          <a:xfrm>
            <a:off x="5814132" y="4714253"/>
            <a:ext cx="62129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altLang="ja-JP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Increase the number of follow-up sources: </a:t>
            </a: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2 orders of magnitude</a:t>
            </a:r>
          </a:p>
          <a:p>
            <a:pPr marL="1200150" lvl="2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altLang="ja-JP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find high-energy radiation of multi-wavelength transients</a:t>
            </a:r>
          </a:p>
          <a:p>
            <a:pPr marL="1200150" lvl="2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altLang="ja-JP" sz="2000" b="1" dirty="0">
                <a:solidFill>
                  <a:prstClr val="black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discover hidden extreme objects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F9A5FDBD-DF1C-4F81-ACAA-2A3A22339874}"/>
              </a:ext>
            </a:extLst>
          </p:cNvPr>
          <p:cNvSpPr txBox="1"/>
          <p:nvPr/>
        </p:nvSpPr>
        <p:spPr>
          <a:xfrm>
            <a:off x="238663" y="6378439"/>
            <a:ext cx="643147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Performing observations in different sky regions</a:t>
            </a: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08D778D8-72C5-0D4A-907E-259BA1F84DB7}"/>
              </a:ext>
            </a:extLst>
          </p:cNvPr>
          <p:cNvSpPr/>
          <p:nvPr/>
        </p:nvSpPr>
        <p:spPr>
          <a:xfrm>
            <a:off x="1653190" y="3472220"/>
            <a:ext cx="291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Transient number in TNS</a:t>
            </a:r>
            <a:endParaRPr lang="zh-CN" altLang="en-US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A2ECA6A-39C3-CA49-80B3-29923BBA7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98" y="1002879"/>
            <a:ext cx="5050901" cy="35572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8C30F5-439D-EF47-86C7-F860D8CB4930}"/>
              </a:ext>
            </a:extLst>
          </p:cNvPr>
          <p:cNvSpPr txBox="1"/>
          <p:nvPr/>
        </p:nvSpPr>
        <p:spPr>
          <a:xfrm>
            <a:off x="8712338" y="2942155"/>
            <a:ext cx="201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other telescopes</a:t>
            </a:r>
            <a:endParaRPr lang="en-US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2021A-7F29-1441-A139-36062E2171A6}"/>
              </a:ext>
            </a:extLst>
          </p:cNvPr>
          <p:cNvSpPr txBox="1"/>
          <p:nvPr/>
        </p:nvSpPr>
        <p:spPr>
          <a:xfrm>
            <a:off x="8912058" y="1648453"/>
            <a:ext cx="134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CATCH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BCDD1F6-C588-B9EB-CC13-D1E6E1ACB155}"/>
              </a:ext>
            </a:extLst>
          </p:cNvPr>
          <p:cNvSpPr txBox="1"/>
          <p:nvPr/>
        </p:nvSpPr>
        <p:spPr>
          <a:xfrm>
            <a:off x="1871463" y="566395"/>
            <a:ext cx="7885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complete follow-up observations of multi-wavelength transients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D134EBA-648C-47FA-8A0C-FE8410D6F5CB}"/>
              </a:ext>
            </a:extLst>
          </p:cNvPr>
          <p:cNvSpPr txBox="1"/>
          <p:nvPr/>
        </p:nvSpPr>
        <p:spPr>
          <a:xfrm>
            <a:off x="3111314" y="11743"/>
            <a:ext cx="5405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All-sky follow-up observations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922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9"/>
    </mc:Choice>
    <mc:Fallback xmlns="">
      <p:transition spd="slow" advTm="3934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7234adef-e0ec-45ee-8c6e-fff77bf73898"/>
  <p:tag name="COMMONDATA" val="eyJoZGlkIjoiZTJlNGY2ZmRmYzg2ZjE1NTNmOGZkMWYwOGI0ZjNmYT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022331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5219</TotalTime>
  <Words>2519</Words>
  <Application>Microsoft Office PowerPoint</Application>
  <PresentationFormat>宽屏</PresentationFormat>
  <Paragraphs>494</Paragraphs>
  <Slides>39</Slides>
  <Notes>6</Notes>
  <HiddenSlides>3</HiddenSlides>
  <MMClips>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Heiti SC Light</vt:lpstr>
      <vt:lpstr>Söhne Mono</vt:lpstr>
      <vt:lpstr>等线</vt:lpstr>
      <vt:lpstr>黑体</vt:lpstr>
      <vt:lpstr>黑体</vt:lpstr>
      <vt:lpstr>Microsoft YaHei</vt:lpstr>
      <vt:lpstr>Microsoft YaHei</vt:lpstr>
      <vt:lpstr>Arial</vt:lpstr>
      <vt:lpstr>Calibri</vt:lpstr>
      <vt:lpstr>Wingdings</vt:lpstr>
      <vt:lpstr>Office 主题</vt:lpstr>
      <vt:lpstr>The CATCH mission, objectives of the Pathfinder-A and link with SVOM </vt:lpstr>
      <vt:lpstr>PowerPoint 演示文稿</vt:lpstr>
      <vt:lpstr>PowerPoint 演示文稿</vt:lpstr>
      <vt:lpstr>PowerPoint 演示文稿</vt:lpstr>
      <vt:lpstr>Break the unbalance!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Preliminary design (full constellation)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Platform</vt:lpstr>
      <vt:lpstr>Cooperation: SVOM &amp; CATCH-1 (MoU signed)</vt:lpstr>
      <vt:lpstr>Cooperation: Test Plans between SVOM &amp; CATCH-1</vt:lpstr>
      <vt:lpstr>PowerPoint 演示文稿</vt:lpstr>
      <vt:lpstr>News about CATCH-1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QQYIN</dc:creator>
  <cp:lastModifiedBy>炼 陶</cp:lastModifiedBy>
  <cp:revision>731</cp:revision>
  <dcterms:created xsi:type="dcterms:W3CDTF">2022-11-28T06:19:00Z</dcterms:created>
  <dcterms:modified xsi:type="dcterms:W3CDTF">2024-06-23T09:34:16Z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9A31E8B5C94A4D47955E7756181F06D4</vt:lpwstr>
  </property>
  <property fmtid="{D5CDD505-2E9C-101B-9397-08002B2CF9AE}" pid="3" name="KSOProductBuildVer">
    <vt:lpwstr>2052-11.1.0.12763</vt:lpwstr>
  </property>
</Properties>
</file>