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sldIdLst>
    <p:sldId id="1606" r:id="rId2"/>
    <p:sldId id="3807" r:id="rId3"/>
    <p:sldId id="3798" r:id="rId4"/>
    <p:sldId id="3799" r:id="rId5"/>
    <p:sldId id="3801" r:id="rId6"/>
    <p:sldId id="3800" r:id="rId7"/>
    <p:sldId id="3803" r:id="rId8"/>
    <p:sldId id="1501" r:id="rId9"/>
    <p:sldId id="1502" r:id="rId10"/>
    <p:sldId id="1472" r:id="rId11"/>
    <p:sldId id="3805" r:id="rId12"/>
    <p:sldId id="1505" r:id="rId13"/>
    <p:sldId id="1693" r:id="rId14"/>
    <p:sldId id="1696" r:id="rId15"/>
    <p:sldId id="1761" r:id="rId16"/>
    <p:sldId id="1510" r:id="rId17"/>
    <p:sldId id="1564" r:id="rId18"/>
    <p:sldId id="1512" r:id="rId19"/>
    <p:sldId id="3810" r:id="rId20"/>
    <p:sldId id="3802" r:id="rId21"/>
    <p:sldId id="882" r:id="rId22"/>
    <p:sldId id="888" r:id="rId23"/>
    <p:sldId id="3811" r:id="rId24"/>
    <p:sldId id="1742" r:id="rId25"/>
    <p:sldId id="1642" r:id="rId26"/>
    <p:sldId id="274" r:id="rId27"/>
    <p:sldId id="282" r:id="rId28"/>
    <p:sldId id="260" r:id="rId29"/>
    <p:sldId id="3743" r:id="rId30"/>
    <p:sldId id="3742" r:id="rId31"/>
    <p:sldId id="3791" r:id="rId32"/>
    <p:sldId id="3794" r:id="rId33"/>
    <p:sldId id="3795" r:id="rId34"/>
    <p:sldId id="3812" r:id="rId35"/>
    <p:sldId id="3710" r:id="rId36"/>
    <p:sldId id="3796" r:id="rId37"/>
    <p:sldId id="3809" r:id="rId38"/>
    <p:sldId id="3808" r:id="rId39"/>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nwei Liang" initials="E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203864"/>
    <a:srgbClr val="D75607"/>
    <a:srgbClr val="20517C"/>
    <a:srgbClr val="DE0000"/>
    <a:srgbClr val="EB9FD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471" autoAdjust="0"/>
    <p:restoredTop sz="84184" autoAdjust="0"/>
  </p:normalViewPr>
  <p:slideViewPr>
    <p:cSldViewPr snapToGrid="0">
      <p:cViewPr varScale="1">
        <p:scale>
          <a:sx n="68" d="100"/>
          <a:sy n="68" d="100"/>
        </p:scale>
        <p:origin x="80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04AA54C-68AA-43DC-BADC-ECCC98A7EFF9}" type="datetimeFigureOut">
              <a:rPr lang="zh-CN" altLang="en-US" smtClean="0"/>
              <a:t>2024/6/23</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C43A9B-1430-4122-872A-3F972F08B3D2}" type="slidenum">
              <a:rPr lang="zh-CN" altLang="en-US" smtClean="0"/>
              <a:t>‹#›</a:t>
            </a:fld>
            <a:endParaRPr lang="zh-CN" altLang="en-US"/>
          </a:p>
        </p:txBody>
      </p:sp>
    </p:spTree>
    <p:extLst>
      <p:ext uri="{BB962C8B-B14F-4D97-AF65-F5344CB8AC3E}">
        <p14:creationId xmlns:p14="http://schemas.microsoft.com/office/powerpoint/2010/main" val="30539810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幻灯片图像占位符 1"/>
          <p:cNvSpPr>
            <a:spLocks noGrp="1" noRot="1" noChangeAspect="1" noChangeArrowheads="1" noTextEdit="1"/>
          </p:cNvSpPr>
          <p:nvPr>
            <p:ph type="sldImg"/>
          </p:nvPr>
        </p:nvSpPr>
        <p:spPr>
          <a:xfrm>
            <a:off x="685800" y="1143000"/>
            <a:ext cx="5486400" cy="3086100"/>
          </a:xfrm>
          <a:ln/>
        </p:spPr>
      </p:sp>
      <p:sp>
        <p:nvSpPr>
          <p:cNvPr id="16387"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dirty="0"/>
              <a:t>Good morning, everyone. I am Enwei-Liang, from Guangxi University. Thanks for </a:t>
            </a:r>
            <a:r>
              <a:rPr lang="en-US" altLang="zh-CN" dirty="0" err="1"/>
              <a:t>Jianyan</a:t>
            </a:r>
            <a:r>
              <a:rPr lang="en-US" altLang="zh-CN" dirty="0"/>
              <a:t>  and Organizers’ invitation to give me a talk at this exciting meeting. Yesterday, we had a very nice experience watching the successful launch of the SVOM satellite. We all know that twenty years ago, the multiple-wavelength mission Swift opened a new era of gamma-ray observations. The Swift mission made a lot of discoveries and indeed refreshed our understanding the nature of GRBs in many aspects. The SVOM is exactly a new generation of multiple-wavelength GRB mission. In this talk, I would like to briefly summarize the progress on GRB afterglow observations and made some prospects of the GRB afterglow observations in the new era of SVOM.                 </a:t>
            </a:r>
            <a:endParaRPr lang="zh-CN" altLang="en-US" dirty="0"/>
          </a:p>
        </p:txBody>
      </p:sp>
      <p:sp>
        <p:nvSpPr>
          <p:cNvPr id="16388"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b="1">
                <a:solidFill>
                  <a:srgbClr val="FF3300"/>
                </a:solidFill>
                <a:latin typeface="Arial" panose="020B0604020202020204" pitchFamily="34" charset="0"/>
                <a:ea typeface="黑体" panose="02010609060101010101" pitchFamily="49" charset="-122"/>
              </a:defRPr>
            </a:lvl1pPr>
            <a:lvl2pPr marL="742950" indent="-285750">
              <a:defRPr sz="2000" b="1">
                <a:solidFill>
                  <a:srgbClr val="FF3300"/>
                </a:solidFill>
                <a:latin typeface="Arial" panose="020B0604020202020204" pitchFamily="34" charset="0"/>
                <a:ea typeface="黑体" panose="02010609060101010101" pitchFamily="49" charset="-122"/>
              </a:defRPr>
            </a:lvl2pPr>
            <a:lvl3pPr marL="1143000" indent="-228600">
              <a:defRPr sz="2000" b="1">
                <a:solidFill>
                  <a:srgbClr val="FF3300"/>
                </a:solidFill>
                <a:latin typeface="Arial" panose="020B0604020202020204" pitchFamily="34" charset="0"/>
                <a:ea typeface="黑体" panose="02010609060101010101" pitchFamily="49" charset="-122"/>
              </a:defRPr>
            </a:lvl3pPr>
            <a:lvl4pPr marL="1600200" indent="-228600">
              <a:defRPr sz="2000" b="1">
                <a:solidFill>
                  <a:srgbClr val="FF3300"/>
                </a:solidFill>
                <a:latin typeface="Arial" panose="020B0604020202020204" pitchFamily="34" charset="0"/>
                <a:ea typeface="黑体" panose="02010609060101010101" pitchFamily="49" charset="-122"/>
              </a:defRPr>
            </a:lvl4pPr>
            <a:lvl5pPr marL="2057400" indent="-228600">
              <a:defRPr sz="2000" b="1">
                <a:solidFill>
                  <a:srgbClr val="FF3300"/>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rgbClr val="FF3300"/>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rgbClr val="FF3300"/>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rgbClr val="FF3300"/>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rgbClr val="FF3300"/>
                </a:solidFill>
                <a:latin typeface="Arial" panose="020B0604020202020204" pitchFamily="34" charset="0"/>
                <a:ea typeface="黑体" panose="02010609060101010101" pitchFamily="49" charset="-122"/>
              </a:defRPr>
            </a:lvl9pPr>
          </a:lstStyle>
          <a:p>
            <a:fld id="{B50EDD10-AF13-4664-B401-16F066238DE9}" type="slidenum">
              <a:rPr lang="zh-CN" altLang="en-US" sz="1200" b="0" smtClean="0">
                <a:solidFill>
                  <a:schemeClr val="tx1"/>
                </a:solidFill>
                <a:ea typeface="宋体" panose="02010600030101010101" pitchFamily="2" charset="-122"/>
              </a:rPr>
              <a:pPr/>
              <a:t>1</a:t>
            </a:fld>
            <a:endParaRPr lang="zh-CN" altLang="en-US" sz="1200" b="0">
              <a:solidFill>
                <a:schemeClr val="tx1"/>
              </a:solidFill>
              <a:ea typeface="宋体" panose="02010600030101010101" pitchFamily="2" charset="-122"/>
            </a:endParaRPr>
          </a:p>
        </p:txBody>
      </p:sp>
    </p:spTree>
    <p:extLst>
      <p:ext uri="{BB962C8B-B14F-4D97-AF65-F5344CB8AC3E}">
        <p14:creationId xmlns:p14="http://schemas.microsoft.com/office/powerpoint/2010/main" val="23305603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幻灯片图像占位符 1">
            <a:extLst>
              <a:ext uri="{FF2B5EF4-FFF2-40B4-BE49-F238E27FC236}">
                <a16:creationId xmlns:a16="http://schemas.microsoft.com/office/drawing/2014/main" id="{68B47706-313D-449D-A1B1-9519A627A899}"/>
              </a:ext>
            </a:extLst>
          </p:cNvPr>
          <p:cNvSpPr>
            <a:spLocks noGrp="1" noRot="1" noChangeAspect="1" noChangeArrowheads="1" noTextEdit="1"/>
          </p:cNvSpPr>
          <p:nvPr>
            <p:ph type="sldImg"/>
          </p:nvPr>
        </p:nvSpPr>
        <p:spPr/>
      </p:sp>
      <p:sp>
        <p:nvSpPr>
          <p:cNvPr id="51203" name="备注占位符 2">
            <a:extLst>
              <a:ext uri="{FF2B5EF4-FFF2-40B4-BE49-F238E27FC236}">
                <a16:creationId xmlns:a16="http://schemas.microsoft.com/office/drawing/2014/main" id="{BAD98963-6E02-4BA8-98E1-C57DADA5EBFD}"/>
              </a:ext>
            </a:extLst>
          </p:cNvPr>
          <p:cNvSpPr>
            <a:spLocks noGrp="1" noChangeArrowheads="1"/>
          </p:cNvSpPr>
          <p:nvPr>
            <p:ph type="body" idx="1"/>
          </p:nvPr>
        </p:nvSpPr>
        <p:spPr>
          <a:noFill/>
        </p:spPr>
        <p:txBody>
          <a:bodyPr/>
          <a:lstStyle/>
          <a:p>
            <a:r>
              <a:rPr lang="en-US" altLang="zh-CN" dirty="0"/>
              <a:t>This is a cartoon </a:t>
            </a:r>
            <a:r>
              <a:rPr lang="en-US" altLang="zh-CN" dirty="0" err="1"/>
              <a:t>pacture</a:t>
            </a:r>
            <a:r>
              <a:rPr lang="en-US" altLang="zh-CN" dirty="0"/>
              <a:t> of this scenario. GRB 060807 is a good case as shown here. Its XRT </a:t>
            </a:r>
            <a:r>
              <a:rPr lang="en-US" altLang="zh-CN" dirty="0" err="1"/>
              <a:t>lightcurve</a:t>
            </a:r>
            <a:r>
              <a:rPr lang="en-US" altLang="zh-CN" dirty="0"/>
              <a:t> has a plateau then decays with a slope of -1.2, and </a:t>
            </a:r>
            <a:r>
              <a:rPr lang="en-US" altLang="zh-CN" dirty="0" err="1"/>
              <a:t>transist</a:t>
            </a:r>
            <a:r>
              <a:rPr lang="en-US" altLang="zh-CN" dirty="0"/>
              <a:t> to -2.1. Of cause one may also explain such kind of transition with the jet break effect of the GRB jet. However, we do not find such a achromatic break in this optical </a:t>
            </a:r>
            <a:r>
              <a:rPr lang="en-US" altLang="zh-CN" dirty="0" err="1"/>
              <a:t>lightcurve</a:t>
            </a:r>
            <a:r>
              <a:rPr lang="en-US" altLang="zh-CN" dirty="0"/>
              <a:t>. Therefore, we suggest such a transition may be due to the transition from the GW emission to the DP emission.  </a:t>
            </a:r>
            <a:endParaRPr lang="zh-CN" altLang="en-US" dirty="0"/>
          </a:p>
        </p:txBody>
      </p:sp>
      <p:sp>
        <p:nvSpPr>
          <p:cNvPr id="51204" name="灯片编号占位符 3">
            <a:extLst>
              <a:ext uri="{FF2B5EF4-FFF2-40B4-BE49-F238E27FC236}">
                <a16:creationId xmlns:a16="http://schemas.microsoft.com/office/drawing/2014/main" id="{10DD8DF3-6A1B-4948-ADC5-58510A8F22A6}"/>
              </a:ext>
            </a:extLst>
          </p:cNvPr>
          <p:cNvSpPr>
            <a:spLocks noGrp="1"/>
          </p:cNvSpPr>
          <p:nvPr>
            <p:ph type="sldNum" sz="quarter" idx="5"/>
          </p:nvPr>
        </p:nvSpPr>
        <p:spPr>
          <a:noFill/>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A09A5522-DFC2-4FF5-85A5-068E6AC0CDE9}" type="slidenum">
              <a:rPr lang="en-US" altLang="zh-CN" sz="1200" b="0">
                <a:latin typeface="Times New Roman" panose="02020603050405020304" pitchFamily="18" charset="0"/>
              </a:rPr>
              <a:pPr/>
              <a:t>10</a:t>
            </a:fld>
            <a:endParaRPr lang="en-US" altLang="zh-CN" sz="1200" b="0">
              <a:latin typeface="Times New Roman" panose="02020603050405020304"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幻灯片图像占位符 1">
            <a:extLst>
              <a:ext uri="{FF2B5EF4-FFF2-40B4-BE49-F238E27FC236}">
                <a16:creationId xmlns:a16="http://schemas.microsoft.com/office/drawing/2014/main" id="{9A0A9FC5-A430-482C-9297-98212BC0268A}"/>
              </a:ext>
            </a:extLst>
          </p:cNvPr>
          <p:cNvSpPr>
            <a:spLocks noGrp="1" noRot="1" noChangeAspect="1" noChangeArrowheads="1" noTextEdit="1"/>
          </p:cNvSpPr>
          <p:nvPr>
            <p:ph type="sldImg"/>
          </p:nvPr>
        </p:nvSpPr>
        <p:spPr/>
      </p:sp>
      <p:sp>
        <p:nvSpPr>
          <p:cNvPr id="44035" name="备注占位符 2">
            <a:extLst>
              <a:ext uri="{FF2B5EF4-FFF2-40B4-BE49-F238E27FC236}">
                <a16:creationId xmlns:a16="http://schemas.microsoft.com/office/drawing/2014/main" id="{D905BDAC-62FA-4946-82BA-7E9CF7BAD801}"/>
              </a:ext>
            </a:extLst>
          </p:cNvPr>
          <p:cNvSpPr>
            <a:spLocks noGrp="1" noChangeArrowheads="1"/>
          </p:cNvSpPr>
          <p:nvPr>
            <p:ph type="body" idx="1"/>
          </p:nvPr>
        </p:nvSpPr>
        <p:spPr>
          <a:noFill/>
        </p:spPr>
        <p:txBody>
          <a:bodyPr/>
          <a:lstStyle/>
          <a:p>
            <a:r>
              <a:rPr lang="en-US" altLang="zh-CN" dirty="0"/>
              <a:t>Based on the X-ray </a:t>
            </a:r>
            <a:r>
              <a:rPr lang="en-US" altLang="zh-CN" dirty="0" err="1"/>
              <a:t>lightcurves</a:t>
            </a:r>
            <a:r>
              <a:rPr lang="en-US" altLang="zh-CN" dirty="0"/>
              <a:t>, one may also estimate the breaking index of the magnetar. It is found that the indices of most GRBs are in the range of 3-5. In comparison with stable pulsars in our galaxies, the break indices are systematically larger than the stable magnetars. As you see here, for the stable pulsars, the breaking indices are in the rage of 1.5 to 3.5.  Form theorical point of view, in the scenario that the dipole radiation dominates the </a:t>
            </a:r>
            <a:r>
              <a:rPr lang="en-US" altLang="zh-CN" dirty="0" err="1"/>
              <a:t>spindown</a:t>
            </a:r>
            <a:r>
              <a:rPr lang="en-US" altLang="zh-CN" dirty="0"/>
              <a:t>, the break index is 3, and it is 5 for GW radiation dominated and </a:t>
            </a:r>
            <a:r>
              <a:rPr lang="en-US" altLang="zh-CN" dirty="0" err="1"/>
              <a:t>een</a:t>
            </a:r>
            <a:r>
              <a:rPr lang="en-US" altLang="zh-CN" dirty="0"/>
              <a:t> 7 for unstable r model. So our results support the idea that both the dipole radiation and the GW emission </a:t>
            </a:r>
            <a:r>
              <a:rPr lang="en-US" altLang="zh-CN" dirty="0" err="1"/>
              <a:t>gover</a:t>
            </a:r>
            <a:r>
              <a:rPr lang="en-US" altLang="zh-CN" dirty="0"/>
              <a:t> that </a:t>
            </a:r>
            <a:r>
              <a:rPr lang="en-US" altLang="zh-CN" dirty="0" err="1"/>
              <a:t>spindown</a:t>
            </a:r>
            <a:r>
              <a:rPr lang="en-US" altLang="zh-CN" dirty="0"/>
              <a:t> of newly born magnetars.  </a:t>
            </a:r>
            <a:endParaRPr lang="zh-CN" altLang="en-US" dirty="0"/>
          </a:p>
        </p:txBody>
      </p:sp>
      <p:sp>
        <p:nvSpPr>
          <p:cNvPr id="44036" name="灯片编号占位符 3">
            <a:extLst>
              <a:ext uri="{FF2B5EF4-FFF2-40B4-BE49-F238E27FC236}">
                <a16:creationId xmlns:a16="http://schemas.microsoft.com/office/drawing/2014/main" id="{F019CC16-29C1-4AEE-91C4-BDF60E859422}"/>
              </a:ext>
            </a:extLst>
          </p:cNvPr>
          <p:cNvSpPr>
            <a:spLocks noGrp="1"/>
          </p:cNvSpPr>
          <p:nvPr>
            <p:ph type="sldNum" sz="quarter" idx="5"/>
          </p:nvPr>
        </p:nvSpPr>
        <p:spPr>
          <a:noFill/>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962E2035-9EFA-4BE5-AA1C-9FF374039523}" type="slidenum">
              <a:rPr lang="en-US" altLang="zh-CN" sz="1200" b="0" smtClean="0">
                <a:latin typeface="Times New Roman" panose="02020603050405020304" pitchFamily="18" charset="0"/>
              </a:rPr>
              <a:pPr/>
              <a:t>11</a:t>
            </a:fld>
            <a:endParaRPr lang="en-US" altLang="zh-CN" sz="1200" b="0">
              <a:latin typeface="Times New Roman" panose="02020603050405020304" pitchFamily="18" charset="0"/>
            </a:endParaRPr>
          </a:p>
        </p:txBody>
      </p:sp>
    </p:spTree>
    <p:extLst>
      <p:ext uri="{BB962C8B-B14F-4D97-AF65-F5344CB8AC3E}">
        <p14:creationId xmlns:p14="http://schemas.microsoft.com/office/powerpoint/2010/main" val="7415010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幻灯片图像占位符 1">
            <a:extLst>
              <a:ext uri="{FF2B5EF4-FFF2-40B4-BE49-F238E27FC236}">
                <a16:creationId xmlns:a16="http://schemas.microsoft.com/office/drawing/2014/main" id="{F612382B-3AF3-46EA-A600-7AB6D0CDB815}"/>
              </a:ext>
            </a:extLst>
          </p:cNvPr>
          <p:cNvSpPr>
            <a:spLocks noGrp="1" noRot="1" noChangeAspect="1" noChangeArrowheads="1" noTextEdit="1"/>
          </p:cNvSpPr>
          <p:nvPr>
            <p:ph type="sldImg"/>
          </p:nvPr>
        </p:nvSpPr>
        <p:spPr/>
      </p:sp>
      <p:sp>
        <p:nvSpPr>
          <p:cNvPr id="53251" name="备注占位符 2">
            <a:extLst>
              <a:ext uri="{FF2B5EF4-FFF2-40B4-BE49-F238E27FC236}">
                <a16:creationId xmlns:a16="http://schemas.microsoft.com/office/drawing/2014/main" id="{DBCF69A6-A779-45DC-BB57-C69D0770BE22}"/>
              </a:ext>
            </a:extLst>
          </p:cNvPr>
          <p:cNvSpPr>
            <a:spLocks noGrp="1" noChangeArrowheads="1"/>
          </p:cNvSpPr>
          <p:nvPr>
            <p:ph type="body" idx="1"/>
          </p:nvPr>
        </p:nvSpPr>
        <p:spPr>
          <a:noFill/>
        </p:spPr>
        <p:txBody>
          <a:bodyPr/>
          <a:lstStyle/>
          <a:p>
            <a:r>
              <a:rPr lang="en-US" altLang="zh-CN" dirty="0"/>
              <a:t>It is also found that the X-ray </a:t>
            </a:r>
            <a:r>
              <a:rPr lang="en-US" altLang="zh-CN" dirty="0" err="1"/>
              <a:t>lightcurves</a:t>
            </a:r>
            <a:r>
              <a:rPr lang="en-US" altLang="zh-CN" dirty="0"/>
              <a:t> of some GRBs have a so-called internal X-ray plateau. It has a very sharp drop, and this feature cannot be explained with any related to external medium. This is a cartoon picture of this scenario. We show here two cases. One is GRB 070110. The information that what may dominate the </a:t>
            </a:r>
            <a:r>
              <a:rPr lang="en-US" altLang="zh-CN" dirty="0" err="1"/>
              <a:t>spindown</a:t>
            </a:r>
            <a:r>
              <a:rPr lang="en-US" altLang="zh-CN" dirty="0"/>
              <a:t> of the magnetar is tally lost since we have no signature of characteristic times and the flux decay behavior post the characteristic timescale. We find also another case, GRB 101225A. It is XRT </a:t>
            </a:r>
            <a:r>
              <a:rPr lang="en-US" altLang="zh-CN" dirty="0" err="1"/>
              <a:t>lightcurve</a:t>
            </a:r>
            <a:r>
              <a:rPr lang="en-US" altLang="zh-CN" dirty="0"/>
              <a:t> looks like this. .The first break would be the characteristic timescale of GW emission, and the second break would be the collapse of the magnetar. The famous Christmas burst seems to be powered by a massive magnetar. Its soft gamma-ray and X-ray flux keep keeps almost constant then transit to decay with a power-law index of -1 then rapidly drops. </a:t>
            </a:r>
            <a:endParaRPr lang="zh-CN" altLang="en-US" dirty="0"/>
          </a:p>
        </p:txBody>
      </p:sp>
      <p:sp>
        <p:nvSpPr>
          <p:cNvPr id="53252" name="灯片编号占位符 3">
            <a:extLst>
              <a:ext uri="{FF2B5EF4-FFF2-40B4-BE49-F238E27FC236}">
                <a16:creationId xmlns:a16="http://schemas.microsoft.com/office/drawing/2014/main" id="{26438F96-7371-4D1B-980F-EEF6141C97A1}"/>
              </a:ext>
            </a:extLst>
          </p:cNvPr>
          <p:cNvSpPr>
            <a:spLocks noGrp="1"/>
          </p:cNvSpPr>
          <p:nvPr>
            <p:ph type="sldNum" sz="quarter" idx="5"/>
          </p:nvPr>
        </p:nvSpPr>
        <p:spPr>
          <a:noFill/>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EB3DC2F4-3AEB-4B72-B587-236F35D18C82}" type="slidenum">
              <a:rPr lang="en-US" altLang="zh-CN" sz="1200" b="0">
                <a:latin typeface="Times New Roman" panose="02020603050405020304" pitchFamily="18" charset="0"/>
              </a:rPr>
              <a:pPr/>
              <a:t>12</a:t>
            </a:fld>
            <a:endParaRPr lang="en-US" altLang="zh-CN" sz="1200" b="0">
              <a:latin typeface="Times New Roman" panose="02020603050405020304" pitchFamily="18"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suspect the GRB is a of-axis GRBs. We missed its jet emission, and the observed soft gamma-ray /X-rays are from the wind powered by its dipole radiations. Initially, the GW emission dominates the </a:t>
            </a:r>
            <a:r>
              <a:rPr lang="en-US" altLang="zh-CN" dirty="0" err="1"/>
              <a:t>spindown</a:t>
            </a:r>
            <a:r>
              <a:rPr lang="en-US" altLang="zh-CN" dirty="0"/>
              <a:t> of the magnetar, then collapses before the characteristic time scale of the </a:t>
            </a:r>
            <a:r>
              <a:rPr lang="en-US" altLang="zh-CN" dirty="0" err="1"/>
              <a:t>spindown</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13</a:t>
            </a:fld>
            <a:endParaRPr lang="zh-CN" altLang="en-US"/>
          </a:p>
        </p:txBody>
      </p:sp>
    </p:spTree>
    <p:extLst>
      <p:ext uri="{BB962C8B-B14F-4D97-AF65-F5344CB8AC3E}">
        <p14:creationId xmlns:p14="http://schemas.microsoft.com/office/powerpoint/2010/main" val="6797178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We also find QPO feature in its bright X-ray flares. We model the QPO with the precession motion of the magnetar. </a:t>
            </a:r>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14</a:t>
            </a:fld>
            <a:endParaRPr lang="zh-CN" altLang="en-US"/>
          </a:p>
        </p:txBody>
      </p:sp>
    </p:spTree>
    <p:extLst>
      <p:ext uri="{BB962C8B-B14F-4D97-AF65-F5344CB8AC3E}">
        <p14:creationId xmlns:p14="http://schemas.microsoft.com/office/powerpoint/2010/main" val="4968067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Similar case is GRB 180620A. </a:t>
            </a:r>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15</a:t>
            </a:fld>
            <a:endParaRPr lang="zh-CN" altLang="en-US"/>
          </a:p>
        </p:txBody>
      </p:sp>
    </p:spTree>
    <p:extLst>
      <p:ext uri="{BB962C8B-B14F-4D97-AF65-F5344CB8AC3E}">
        <p14:creationId xmlns:p14="http://schemas.microsoft.com/office/powerpoint/2010/main" val="39141632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1">
            <a:extLst>
              <a:ext uri="{FF2B5EF4-FFF2-40B4-BE49-F238E27FC236}">
                <a16:creationId xmlns:a16="http://schemas.microsoft.com/office/drawing/2014/main" id="{DBBC7569-3FA5-4148-AA10-EC101EEAADB5}"/>
              </a:ext>
            </a:extLst>
          </p:cNvPr>
          <p:cNvSpPr>
            <a:spLocks noGrp="1" noRot="1" noChangeAspect="1" noChangeArrowheads="1" noTextEdit="1"/>
          </p:cNvSpPr>
          <p:nvPr>
            <p:ph type="sldImg"/>
          </p:nvPr>
        </p:nvSpPr>
        <p:spPr/>
      </p:sp>
      <p:sp>
        <p:nvSpPr>
          <p:cNvPr id="59395" name="备注占位符 2">
            <a:extLst>
              <a:ext uri="{FF2B5EF4-FFF2-40B4-BE49-F238E27FC236}">
                <a16:creationId xmlns:a16="http://schemas.microsoft.com/office/drawing/2014/main" id="{4B6A510E-6259-44F5-A079-183B993A5EB0}"/>
              </a:ext>
            </a:extLst>
          </p:cNvPr>
          <p:cNvSpPr>
            <a:spLocks noGrp="1" noChangeArrowheads="1"/>
          </p:cNvSpPr>
          <p:nvPr>
            <p:ph type="body" idx="1"/>
          </p:nvPr>
        </p:nvSpPr>
        <p:spPr>
          <a:noFill/>
        </p:spPr>
        <p:txBody>
          <a:bodyPr/>
          <a:lstStyle/>
          <a:p>
            <a:r>
              <a:rPr lang="en-US" altLang="zh-CN" dirty="0"/>
              <a:t>Next, we show possible connection between magnetar spin, the jet , and the dipole radiation wind. </a:t>
            </a:r>
            <a:r>
              <a:rPr lang="zh-CN" altLang="en-US" dirty="0"/>
              <a:t> </a:t>
            </a:r>
            <a:r>
              <a:rPr lang="en-US" altLang="zh-CN" dirty="0"/>
              <a:t>From an energy release point of view, </a:t>
            </a:r>
            <a:r>
              <a:rPr lang="en-US" altLang="zh-CN" dirty="0" err="1">
                <a:solidFill>
                  <a:schemeClr val="bg1"/>
                </a:solidFill>
              </a:rPr>
              <a:t>E</a:t>
            </a:r>
            <a:r>
              <a:rPr lang="en-US" altLang="zh-CN" baseline="-25000" dirty="0" err="1">
                <a:solidFill>
                  <a:schemeClr val="bg1"/>
                </a:solidFill>
              </a:rPr>
              <a:t>iso,jet</a:t>
            </a:r>
            <a:r>
              <a:rPr lang="en-US" altLang="zh-CN" dirty="0">
                <a:solidFill>
                  <a:schemeClr val="bg1"/>
                </a:solidFill>
              </a:rPr>
              <a:t> is typically larger than </a:t>
            </a:r>
            <a:r>
              <a:rPr lang="en-US" altLang="zh-CN" dirty="0" err="1">
                <a:solidFill>
                  <a:schemeClr val="bg1"/>
                </a:solidFill>
              </a:rPr>
              <a:t>E</a:t>
            </a:r>
            <a:r>
              <a:rPr lang="en-US" altLang="zh-CN" baseline="-25000" dirty="0" err="1">
                <a:solidFill>
                  <a:schemeClr val="bg1"/>
                </a:solidFill>
              </a:rPr>
              <a:t>wind</a:t>
            </a:r>
            <a:r>
              <a:rPr lang="en-US" altLang="zh-CN" dirty="0">
                <a:solidFill>
                  <a:schemeClr val="bg1"/>
                </a:solidFill>
              </a:rPr>
              <a:t> with 2 orders of magnitude.</a:t>
            </a:r>
          </a:p>
        </p:txBody>
      </p:sp>
      <p:sp>
        <p:nvSpPr>
          <p:cNvPr id="59396" name="灯片编号占位符 3">
            <a:extLst>
              <a:ext uri="{FF2B5EF4-FFF2-40B4-BE49-F238E27FC236}">
                <a16:creationId xmlns:a16="http://schemas.microsoft.com/office/drawing/2014/main" id="{2482AF3B-20D5-47EA-BA5D-CE2D2FC25DE5}"/>
              </a:ext>
            </a:extLst>
          </p:cNvPr>
          <p:cNvSpPr>
            <a:spLocks noGrp="1"/>
          </p:cNvSpPr>
          <p:nvPr>
            <p:ph type="sldNum" sz="quarter" idx="5"/>
          </p:nvPr>
        </p:nvSpPr>
        <p:spPr>
          <a:noFill/>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8438B338-493E-4A3C-B884-9FF6CC310FC0}" type="slidenum">
              <a:rPr lang="en-US" altLang="zh-CN" sz="1200" b="0">
                <a:latin typeface="Times New Roman" panose="02020603050405020304" pitchFamily="18" charset="0"/>
              </a:rPr>
              <a:pPr/>
              <a:t>16</a:t>
            </a:fld>
            <a:endParaRPr lang="en-US" altLang="zh-CN" sz="1200" b="0">
              <a:latin typeface="Times New Roman" panose="02020603050405020304" pitchFamily="18"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幻灯片图像占位符 1">
            <a:extLst>
              <a:ext uri="{FF2B5EF4-FFF2-40B4-BE49-F238E27FC236}">
                <a16:creationId xmlns:a16="http://schemas.microsoft.com/office/drawing/2014/main" id="{FFFE159A-694F-4910-BCD9-C5B0A9312E33}"/>
              </a:ext>
            </a:extLst>
          </p:cNvPr>
          <p:cNvSpPr>
            <a:spLocks noGrp="1" noRot="1" noChangeAspect="1" noChangeArrowheads="1" noTextEdit="1"/>
          </p:cNvSpPr>
          <p:nvPr>
            <p:ph type="sldImg"/>
          </p:nvPr>
        </p:nvSpPr>
        <p:spPr/>
      </p:sp>
      <p:sp>
        <p:nvSpPr>
          <p:cNvPr id="61443" name="备注占位符 2">
            <a:extLst>
              <a:ext uri="{FF2B5EF4-FFF2-40B4-BE49-F238E27FC236}">
                <a16:creationId xmlns:a16="http://schemas.microsoft.com/office/drawing/2014/main" id="{F05428EE-7655-4512-9D5B-82D4133037C1}"/>
              </a:ext>
            </a:extLst>
          </p:cNvPr>
          <p:cNvSpPr>
            <a:spLocks noGrp="1" noChangeArrowheads="1"/>
          </p:cNvSpPr>
          <p:nvPr>
            <p:ph type="body" idx="1"/>
          </p:nvPr>
        </p:nvSpPr>
        <p:spPr>
          <a:noFill/>
        </p:spPr>
        <p:txBody>
          <a:bodyPr/>
          <a:lstStyle/>
          <a:p>
            <a:r>
              <a:rPr lang="en-US" altLang="zh-CN"/>
              <a:t>And, we find that isotropic jet energy and dipole wind energy are tightly corrected. Acutally, they are almost propotional. We define a ratio of Ewind/over Ejet to measure the energy partion between jet and wind. We get R is clustaered at around 0.03. Considering the geometrallly-correlation to the jet emission with an opening angle of about 10 degrees, and the diople wind may be almost isotropic, the energy partion between the jet and windis comparable. </a:t>
            </a:r>
            <a:endParaRPr lang="zh-CN" altLang="en-US"/>
          </a:p>
        </p:txBody>
      </p:sp>
      <p:sp>
        <p:nvSpPr>
          <p:cNvPr id="61444" name="灯片编号占位符 3">
            <a:extLst>
              <a:ext uri="{FF2B5EF4-FFF2-40B4-BE49-F238E27FC236}">
                <a16:creationId xmlns:a16="http://schemas.microsoft.com/office/drawing/2014/main" id="{16CF2A50-FA2D-4E42-B429-508BD91ADC17}"/>
              </a:ext>
            </a:extLst>
          </p:cNvPr>
          <p:cNvSpPr>
            <a:spLocks noGrp="1"/>
          </p:cNvSpPr>
          <p:nvPr>
            <p:ph type="sldNum" sz="quarter" idx="5"/>
          </p:nvPr>
        </p:nvSpPr>
        <p:spPr>
          <a:noFill/>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8B2313D8-7A97-405D-8675-2432FBEB55FF}" type="slidenum">
              <a:rPr lang="en-US" altLang="zh-CN" sz="1200" b="0">
                <a:latin typeface="Times New Roman" panose="02020603050405020304" pitchFamily="18" charset="0"/>
              </a:rPr>
              <a:pPr/>
              <a:t>17</a:t>
            </a:fld>
            <a:endParaRPr lang="en-US" altLang="zh-CN" sz="1200" b="0">
              <a:latin typeface="Times New Roman" panose="02020603050405020304" pitchFamily="18"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幻灯片图像占位符 1">
            <a:extLst>
              <a:ext uri="{FF2B5EF4-FFF2-40B4-BE49-F238E27FC236}">
                <a16:creationId xmlns:a16="http://schemas.microsoft.com/office/drawing/2014/main" id="{409C23DE-5E3D-408E-87FD-9EC6AA97AF17}"/>
              </a:ext>
            </a:extLst>
          </p:cNvPr>
          <p:cNvSpPr>
            <a:spLocks noGrp="1" noRot="1" noChangeAspect="1" noChangeArrowheads="1" noTextEdit="1"/>
          </p:cNvSpPr>
          <p:nvPr>
            <p:ph type="sldImg"/>
          </p:nvPr>
        </p:nvSpPr>
        <p:spPr/>
      </p:sp>
      <p:sp>
        <p:nvSpPr>
          <p:cNvPr id="63491" name="备注占位符 2">
            <a:extLst>
              <a:ext uri="{FF2B5EF4-FFF2-40B4-BE49-F238E27FC236}">
                <a16:creationId xmlns:a16="http://schemas.microsoft.com/office/drawing/2014/main" id="{F64D5707-AB03-425B-8A28-5B1B7A03D6DF}"/>
              </a:ext>
            </a:extLst>
          </p:cNvPr>
          <p:cNvSpPr>
            <a:spLocks noGrp="1" noChangeArrowheads="1"/>
          </p:cNvSpPr>
          <p:nvPr>
            <p:ph type="body" idx="1"/>
          </p:nvPr>
        </p:nvSpPr>
        <p:spPr>
          <a:noFill/>
        </p:spPr>
        <p:txBody>
          <a:bodyPr/>
          <a:lstStyle/>
          <a:p>
            <a:r>
              <a:rPr lang="en-US" altLang="zh-CN" dirty="0"/>
              <a:t>We also try to find the </a:t>
            </a:r>
            <a:r>
              <a:rPr lang="en-US" altLang="zh-CN" dirty="0" err="1"/>
              <a:t>renation</a:t>
            </a:r>
            <a:r>
              <a:rPr lang="en-US" altLang="zh-CN" dirty="0"/>
              <a:t> between the spin period and the jet energy. As shown in this plot, P0 is tightly correlated with the jet energy.  This relation suggest that </a:t>
            </a:r>
            <a:r>
              <a:rPr lang="en-US" altLang="zh-CN" dirty="0">
                <a:solidFill>
                  <a:srgbClr val="C00000"/>
                </a:solidFill>
              </a:rPr>
              <a:t>A newly-born magnetar with a faster ration speed should power a more energetic jet!</a:t>
            </a:r>
          </a:p>
          <a:p>
            <a:r>
              <a:rPr lang="en-US" altLang="zh-CN" dirty="0"/>
              <a:t> </a:t>
            </a:r>
            <a:endParaRPr lang="zh-CN" altLang="en-US" dirty="0"/>
          </a:p>
        </p:txBody>
      </p:sp>
      <p:sp>
        <p:nvSpPr>
          <p:cNvPr id="63492" name="灯片编号占位符 3">
            <a:extLst>
              <a:ext uri="{FF2B5EF4-FFF2-40B4-BE49-F238E27FC236}">
                <a16:creationId xmlns:a16="http://schemas.microsoft.com/office/drawing/2014/main" id="{79E1D2D0-1370-410B-B021-2F6EAA5D5CFF}"/>
              </a:ext>
            </a:extLst>
          </p:cNvPr>
          <p:cNvSpPr>
            <a:spLocks noGrp="1"/>
          </p:cNvSpPr>
          <p:nvPr>
            <p:ph type="sldNum" sz="quarter" idx="5"/>
          </p:nvPr>
        </p:nvSpPr>
        <p:spPr>
          <a:noFill/>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392CCC25-3C93-4037-BB6E-3F8A02E43B0C}" type="slidenum">
              <a:rPr lang="en-US" altLang="zh-CN" sz="1200" b="0">
                <a:latin typeface="Times New Roman" panose="02020603050405020304" pitchFamily="18" charset="0"/>
              </a:rPr>
              <a:pPr/>
              <a:t>18</a:t>
            </a:fld>
            <a:endParaRPr lang="en-US" altLang="zh-CN" sz="1200" b="0">
              <a:latin typeface="Times New Roman" panose="02020603050405020304" pitchFamily="18"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generic optical afterglows are something like that canonical X-ray </a:t>
            </a:r>
            <a:r>
              <a:rPr lang="en-US" altLang="zh-CN" dirty="0" err="1"/>
              <a:t>lightcurves</a:t>
            </a:r>
            <a:r>
              <a:rPr lang="en-US" altLang="zh-CN" dirty="0"/>
              <a:t>. </a:t>
            </a:r>
            <a:r>
              <a:rPr lang="en-US" altLang="zh-CN" dirty="0" err="1"/>
              <a:t>Satistical</a:t>
            </a:r>
            <a:r>
              <a:rPr lang="en-US" altLang="zh-CN" dirty="0"/>
              <a:t> analysis for a sample 146 GRBs optical </a:t>
            </a:r>
            <a:r>
              <a:rPr lang="en-US" altLang="zh-CN" dirty="0" err="1"/>
              <a:t>aftwerglow</a:t>
            </a:r>
            <a:r>
              <a:rPr lang="en-US" altLang="zh-CN" dirty="0"/>
              <a:t> </a:t>
            </a:r>
            <a:r>
              <a:rPr lang="en-US" altLang="zh-CN" dirty="0" err="1"/>
              <a:t>lightcurves</a:t>
            </a:r>
            <a:r>
              <a:rPr lang="en-US" altLang="zh-CN" dirty="0"/>
              <a:t> show that about 30% early optical LCs show a clear onset bump, as predicted by the deceleration of the standard fireball, and the early optical afterglow of about 25% LCs show a shallow decay segment.  </a:t>
            </a:r>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20</a:t>
            </a:fld>
            <a:endParaRPr lang="zh-CN" altLang="en-US"/>
          </a:p>
        </p:txBody>
      </p:sp>
    </p:spTree>
    <p:extLst>
      <p:ext uri="{BB962C8B-B14F-4D97-AF65-F5344CB8AC3E}">
        <p14:creationId xmlns:p14="http://schemas.microsoft.com/office/powerpoint/2010/main" val="92798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This is the outline of my talk. </a:t>
            </a:r>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2</a:t>
            </a:fld>
            <a:endParaRPr lang="zh-CN" altLang="en-US"/>
          </a:p>
        </p:txBody>
      </p:sp>
    </p:spTree>
    <p:extLst>
      <p:ext uri="{BB962C8B-B14F-4D97-AF65-F5344CB8AC3E}">
        <p14:creationId xmlns:p14="http://schemas.microsoft.com/office/powerpoint/2010/main" val="10144668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a:extLst>
              <a:ext uri="{FF2B5EF4-FFF2-40B4-BE49-F238E27FC236}">
                <a16:creationId xmlns:a16="http://schemas.microsoft.com/office/drawing/2014/main" id="{777480D9-856D-4380-BB10-271A5A4F7A9E}"/>
              </a:ext>
            </a:extLst>
          </p:cNvPr>
          <p:cNvSpPr>
            <a:spLocks noGrp="1" noChangeArrowheads="1"/>
          </p:cNvSpPr>
          <p:nvPr>
            <p:ph type="sldNum" sz="quarter" idx="5"/>
          </p:nvPr>
        </p:nvSpPr>
        <p:spPr>
          <a:noFill/>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A4A695D4-FA84-46F6-99E8-7C3744E14F2B}" type="slidenum">
              <a:rPr lang="en-US" altLang="zh-CN" sz="1200" b="0">
                <a:ea typeface="宋体" panose="02010600030101010101" pitchFamily="2" charset="-122"/>
              </a:rPr>
              <a:pPr/>
              <a:t>21</a:t>
            </a:fld>
            <a:endParaRPr lang="en-US" altLang="zh-CN" sz="1200" b="0">
              <a:ea typeface="宋体" panose="02010600030101010101" pitchFamily="2" charset="-122"/>
            </a:endParaRPr>
          </a:p>
        </p:txBody>
      </p:sp>
      <p:sp>
        <p:nvSpPr>
          <p:cNvPr id="15363" name="Rectangle 2">
            <a:extLst>
              <a:ext uri="{FF2B5EF4-FFF2-40B4-BE49-F238E27FC236}">
                <a16:creationId xmlns:a16="http://schemas.microsoft.com/office/drawing/2014/main" id="{AD04FE0F-1C1F-4961-8B55-3E83B78E88B2}"/>
              </a:ext>
            </a:extLst>
          </p:cNvPr>
          <p:cNvSpPr>
            <a:spLocks noGrp="1" noRot="1" noChangeAspect="1" noChangeArrowheads="1" noTextEdit="1"/>
          </p:cNvSpPr>
          <p:nvPr>
            <p:ph type="sldImg"/>
          </p:nvPr>
        </p:nvSpPr>
        <p:spPr>
          <a:ln/>
        </p:spPr>
      </p:sp>
      <p:sp>
        <p:nvSpPr>
          <p:cNvPr id="15364" name="Rectangle 3">
            <a:extLst>
              <a:ext uri="{FF2B5EF4-FFF2-40B4-BE49-F238E27FC236}">
                <a16:creationId xmlns:a16="http://schemas.microsoft.com/office/drawing/2014/main" id="{60B20529-C400-486A-8B9E-149D32CAD73A}"/>
              </a:ext>
            </a:extLst>
          </p:cNvPr>
          <p:cNvSpPr>
            <a:spLocks noGrp="1" noChangeArrowheads="1"/>
          </p:cNvSpPr>
          <p:nvPr>
            <p:ph type="body" idx="1"/>
          </p:nvPr>
        </p:nvSpPr>
        <p:spPr>
          <a:noFill/>
        </p:spPr>
        <p:txBody>
          <a:bodyPr/>
          <a:lstStyle/>
          <a:p>
            <a:pPr eaLnBrk="1" hangingPunct="1"/>
            <a:r>
              <a:rPr lang="en-US" altLang="zh-CN" dirty="0"/>
              <a:t>We estimate the Lorentz factors of these GRBs and find that they are correlated with the Isotropic gamma-ray energy and luminosity. </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78ED091D-EA8D-4A91-9E4A-8E328827C16E}"/>
              </a:ext>
            </a:extLst>
          </p:cNvPr>
          <p:cNvSpPr>
            <a:spLocks noGrp="1" noRot="1" noChangeAspect="1" noChangeArrowheads="1" noTextEdit="1"/>
          </p:cNvSpPr>
          <p:nvPr>
            <p:ph type="sldImg" idx="4294967295"/>
          </p:nvPr>
        </p:nvSpPr>
        <p:spPr>
          <a:ln/>
        </p:spPr>
      </p:sp>
      <p:sp>
        <p:nvSpPr>
          <p:cNvPr id="21507" name="文本占位符 2">
            <a:extLst>
              <a:ext uri="{FF2B5EF4-FFF2-40B4-BE49-F238E27FC236}">
                <a16:creationId xmlns:a16="http://schemas.microsoft.com/office/drawing/2014/main" id="{0E031560-788C-4154-B764-25AE511C482E}"/>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zh-CN"/>
              <a:t>We make regression analysis for deriving a correlation among these parameters.  A much tighter correlation is found. For extending the range of this relation, we also include low-luminosity  GRB 060218 in our sample. The Lorentz factor of this GRB is derived from radio data and its value is 2.3.</a:t>
            </a:r>
            <a:endParaRPr lang="zh-CN" altLang="en-US"/>
          </a:p>
        </p:txBody>
      </p:sp>
      <p:sp>
        <p:nvSpPr>
          <p:cNvPr id="21508" name="灯片编号占位符 3">
            <a:extLst>
              <a:ext uri="{FF2B5EF4-FFF2-40B4-BE49-F238E27FC236}">
                <a16:creationId xmlns:a16="http://schemas.microsoft.com/office/drawing/2014/main" id="{B1481DC8-B998-4B80-920C-FBE088463E3B}"/>
              </a:ext>
            </a:extLst>
          </p:cNvPr>
          <p:cNvSpPr>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r">
              <a:buFont typeface="Arial" panose="020B0604020202020204" pitchFamily="34" charset="0"/>
              <a:buNone/>
            </a:pPr>
            <a:fld id="{73A62FAC-FCF9-4B70-BF5F-EC9B1A71D71F}" type="slidenum">
              <a:rPr lang="zh-CN" altLang="en-US" sz="1200">
                <a:latin typeface="Calibri" panose="020F0502020204030204" pitchFamily="34" charset="0"/>
              </a:rPr>
              <a:pPr algn="r">
                <a:buFont typeface="Arial" panose="020B0604020202020204" pitchFamily="34" charset="0"/>
                <a:buNone/>
              </a:pPr>
              <a:t>22</a:t>
            </a:fld>
            <a:endParaRPr lang="en-US" altLang="zh-CN" sz="1200">
              <a:latin typeface="Calibri" panose="020F050202020403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幻灯片图像占位符 1">
            <a:extLst>
              <a:ext uri="{FF2B5EF4-FFF2-40B4-BE49-F238E27FC236}">
                <a16:creationId xmlns:a16="http://schemas.microsoft.com/office/drawing/2014/main" id="{94144D32-26B6-40EB-97D4-72B9D36530BD}"/>
              </a:ext>
            </a:extLst>
          </p:cNvPr>
          <p:cNvSpPr>
            <a:spLocks noGrp="1" noRot="1" noChangeAspect="1" noChangeArrowheads="1" noTextEdit="1"/>
          </p:cNvSpPr>
          <p:nvPr>
            <p:ph type="sldImg"/>
          </p:nvPr>
        </p:nvSpPr>
        <p:spPr>
          <a:xfrm>
            <a:off x="685800" y="1143000"/>
            <a:ext cx="5486400" cy="3086100"/>
          </a:xfrm>
          <a:ln/>
        </p:spPr>
      </p:sp>
      <p:sp>
        <p:nvSpPr>
          <p:cNvPr id="32771" name="备注占位符 2">
            <a:extLst>
              <a:ext uri="{FF2B5EF4-FFF2-40B4-BE49-F238E27FC236}">
                <a16:creationId xmlns:a16="http://schemas.microsoft.com/office/drawing/2014/main" id="{26A9033F-C30C-48A5-ACD4-0218C56667EE}"/>
              </a:ext>
            </a:extLst>
          </p:cNvPr>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zh-CN" b="1" dirty="0">
              <a:latin typeface="黑体" panose="02010609060101010101" pitchFamily="49" charset="-122"/>
              <a:ea typeface="黑体" panose="02010609060101010101" pitchFamily="49" charset="-122"/>
            </a:endParaRPr>
          </a:p>
          <a:p>
            <a:r>
              <a:rPr lang="en-US" altLang="zh-CN" dirty="0">
                <a:latin typeface="Arial" panose="020B0604020202020204" pitchFamily="34" charset="0"/>
                <a:ea typeface="宋体" panose="02010600030101010101" pitchFamily="2" charset="-122"/>
              </a:rPr>
              <a:t>The most significant progress on the GRB afterglow observation in recent years should be the discovery of VHE afterglows by MAGIC, HESS, and LHAASO telescope, especially the </a:t>
            </a:r>
            <a:r>
              <a:rPr lang="en-US" altLang="zh-CN" dirty="0" err="1">
                <a:latin typeface="Arial" panose="020B0604020202020204" pitchFamily="34" charset="0"/>
                <a:ea typeface="宋体" panose="02010600030101010101" pitchFamily="2" charset="-122"/>
              </a:rPr>
              <a:t>TeV</a:t>
            </a:r>
            <a:r>
              <a:rPr lang="en-US" altLang="zh-CN" dirty="0">
                <a:latin typeface="Arial" panose="020B0604020202020204" pitchFamily="34" charset="0"/>
                <a:ea typeface="宋体" panose="02010600030101010101" pitchFamily="2" charset="-122"/>
              </a:rPr>
              <a:t> gamma-ray afterglows of the brightness GRB 221009A. </a:t>
            </a:r>
            <a:endParaRPr lang="zh-CN" altLang="en-US" dirty="0">
              <a:latin typeface="Arial" panose="020B0604020202020204" pitchFamily="34" charset="0"/>
              <a:ea typeface="宋体" panose="02010600030101010101" pitchFamily="2" charset="-122"/>
            </a:endParaRPr>
          </a:p>
        </p:txBody>
      </p:sp>
      <p:sp>
        <p:nvSpPr>
          <p:cNvPr id="32772" name="灯片编号占位符 3">
            <a:extLst>
              <a:ext uri="{FF2B5EF4-FFF2-40B4-BE49-F238E27FC236}">
                <a16:creationId xmlns:a16="http://schemas.microsoft.com/office/drawing/2014/main" id="{833C0177-88F1-4D28-9991-20764F63CA2F}"/>
              </a:ext>
            </a:extLst>
          </p:cNvPr>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ea typeface="宋体" panose="02010600030101010101" pitchFamily="2" charset="-122"/>
              </a:defRPr>
            </a:lvl1pPr>
            <a:lvl2pPr marL="742950" indent="-285750">
              <a:spcBef>
                <a:spcPct val="30000"/>
              </a:spcBef>
              <a:defRPr sz="1200">
                <a:solidFill>
                  <a:schemeClr val="tx1"/>
                </a:solidFill>
                <a:latin typeface="Arial" panose="020B0604020202020204" pitchFamily="34" charset="0"/>
                <a:ea typeface="宋体" panose="02010600030101010101" pitchFamily="2" charset="-122"/>
              </a:defRPr>
            </a:lvl2pPr>
            <a:lvl3pPr marL="1143000" indent="-228600">
              <a:spcBef>
                <a:spcPct val="30000"/>
              </a:spcBef>
              <a:defRPr sz="1200">
                <a:solidFill>
                  <a:schemeClr val="tx1"/>
                </a:solidFill>
                <a:latin typeface="Arial" panose="020B0604020202020204" pitchFamily="34" charset="0"/>
                <a:ea typeface="宋体" panose="02010600030101010101" pitchFamily="2" charset="-122"/>
              </a:defRPr>
            </a:lvl3pPr>
            <a:lvl4pPr marL="1600200" indent="-228600">
              <a:spcBef>
                <a:spcPct val="30000"/>
              </a:spcBef>
              <a:defRPr sz="1200">
                <a:solidFill>
                  <a:schemeClr val="tx1"/>
                </a:solidFill>
                <a:latin typeface="Arial" panose="020B0604020202020204" pitchFamily="34" charset="0"/>
                <a:ea typeface="宋体" panose="02010600030101010101" pitchFamily="2" charset="-122"/>
              </a:defRPr>
            </a:lvl4pPr>
            <a:lvl5pPr marL="2057400" indent="-228600">
              <a:spcBef>
                <a:spcPct val="30000"/>
              </a:spcBef>
              <a:defRPr sz="12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30000"/>
              </a:spcBef>
              <a:spcAft>
                <a:spcPct val="0"/>
              </a:spcAft>
              <a:defRPr sz="1200">
                <a:solidFill>
                  <a:schemeClr val="tx1"/>
                </a:solidFill>
                <a:latin typeface="Arial" panose="020B0604020202020204" pitchFamily="34" charset="0"/>
                <a:ea typeface="宋体" panose="02010600030101010101" pitchFamily="2" charset="-122"/>
              </a:defRPr>
            </a:lvl9pPr>
          </a:lstStyle>
          <a:p>
            <a:pPr>
              <a:spcBef>
                <a:spcPct val="0"/>
              </a:spcBef>
            </a:pPr>
            <a:fld id="{DF1287C5-A819-4BBC-85DE-56B1B72F7DF3}" type="slidenum">
              <a:rPr lang="en-US" altLang="zh-CN" sz="1300" smtClean="0"/>
              <a:pPr>
                <a:spcBef>
                  <a:spcPct val="0"/>
                </a:spcBef>
              </a:pPr>
              <a:t>24</a:t>
            </a:fld>
            <a:endParaRPr lang="en-US" altLang="zh-CN" sz="1300"/>
          </a:p>
        </p:txBody>
      </p:sp>
    </p:spTree>
    <p:extLst>
      <p:ext uri="{BB962C8B-B14F-4D97-AF65-F5344CB8AC3E}">
        <p14:creationId xmlns:p14="http://schemas.microsoft.com/office/powerpoint/2010/main" val="81600429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first detection of VHE afterglow in a high confidence level is for GRB 190114C. The sun-</a:t>
            </a:r>
            <a:r>
              <a:rPr lang="en-US" altLang="zh-CN" dirty="0" err="1"/>
              <a:t>TeV</a:t>
            </a:r>
            <a:r>
              <a:rPr lang="en-US" altLang="zh-CN" dirty="0"/>
              <a:t> gamma-ray AG was detected by MAGIC in a </a:t>
            </a:r>
            <a:r>
              <a:rPr lang="en-US" altLang="zh-CN" dirty="0" err="1"/>
              <a:t>confive</a:t>
            </a:r>
            <a:r>
              <a:rPr lang="en-US" altLang="zh-CN" dirty="0"/>
              <a:t> level much larger than 5sigma. This picture shows the multi-band afterglow </a:t>
            </a:r>
            <a:r>
              <a:rPr lang="en-US" altLang="zh-CN" dirty="0" err="1"/>
              <a:t>lightcurves</a:t>
            </a:r>
            <a:r>
              <a:rPr lang="en-US" altLang="zh-CN" dirty="0"/>
              <a:t>. IT spectral energy distribution show a </a:t>
            </a:r>
            <a:r>
              <a:rPr lang="en-US" altLang="zh-CN" dirty="0" err="1"/>
              <a:t>bomodal</a:t>
            </a:r>
            <a:r>
              <a:rPr lang="en-US" altLang="zh-CN" dirty="0"/>
              <a:t> feature that can be well fit the synchrotron radiation and SSC models. </a:t>
            </a:r>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25</a:t>
            </a:fld>
            <a:endParaRPr lang="zh-CN" altLang="en-US"/>
          </a:p>
        </p:txBody>
      </p:sp>
    </p:spTree>
    <p:extLst>
      <p:ext uri="{BB962C8B-B14F-4D97-AF65-F5344CB8AC3E}">
        <p14:creationId xmlns:p14="http://schemas.microsoft.com/office/powerpoint/2010/main" val="21465797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The detection of </a:t>
            </a:r>
            <a:r>
              <a:rPr lang="en-US" altLang="zh-CN" dirty="0" err="1"/>
              <a:t>TeV</a:t>
            </a:r>
            <a:r>
              <a:rPr lang="en-US" altLang="zh-CN" dirty="0"/>
              <a:t> gamma-ray afterglow is for GRB 190829A. It is a nearby GRB at redshift 0.085. It is a sub-</a:t>
            </a:r>
            <a:r>
              <a:rPr lang="en-US" altLang="zh-CN" dirty="0" err="1"/>
              <a:t>eneergy</a:t>
            </a:r>
            <a:r>
              <a:rPr lang="en-US" altLang="zh-CN" dirty="0"/>
              <a:t> burst. Its isotropic gamma-ray energy is about 10 to 50 ergs. Here is its LCs and SED. The HESS </a:t>
            </a:r>
            <a:r>
              <a:rPr lang="en-US" altLang="zh-CN" dirty="0" err="1"/>
              <a:t>colla</a:t>
            </a:r>
            <a:r>
              <a:rPr lang="en-US" altLang="zh-CN" dirty="0"/>
              <a:t>. Suggested that its </a:t>
            </a:r>
            <a:r>
              <a:rPr lang="en-US" altLang="zh-CN" dirty="0" err="1"/>
              <a:t>TeV</a:t>
            </a:r>
            <a:r>
              <a:rPr lang="en-US" altLang="zh-CN" dirty="0"/>
              <a:t> emission spectrum is hard, and the SSC model cannot fit the data.   </a:t>
            </a:r>
            <a:endParaRPr lang="zh-CN" altLang="en-US" dirty="0"/>
          </a:p>
        </p:txBody>
      </p:sp>
      <p:sp>
        <p:nvSpPr>
          <p:cNvPr id="4" name="灯片编号占位符 3"/>
          <p:cNvSpPr>
            <a:spLocks noGrp="1"/>
          </p:cNvSpPr>
          <p:nvPr>
            <p:ph type="sldNum" sz="quarter" idx="10"/>
          </p:nvPr>
        </p:nvSpPr>
        <p:spPr/>
        <p:txBody>
          <a:bodyPr/>
          <a:lstStyle/>
          <a:p>
            <a:fld id="{2A5BFA8E-D9DB-41DE-966A-49DF8BB4AD96}" type="slidenum">
              <a:rPr lang="zh-CN" altLang="en-US" smtClean="0"/>
              <a:t>26</a:t>
            </a:fld>
            <a:endParaRPr lang="zh-CN" altLang="en-US"/>
          </a:p>
        </p:txBody>
      </p:sp>
    </p:spTree>
    <p:extLst>
      <p:ext uri="{BB962C8B-B14F-4D97-AF65-F5344CB8AC3E}">
        <p14:creationId xmlns:p14="http://schemas.microsoft.com/office/powerpoint/2010/main" val="194386297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A5BFA8E-D9DB-41DE-966A-49DF8BB4AD96}" type="slidenum">
              <a:rPr lang="zh-CN" altLang="en-US" smtClean="0"/>
              <a:t>27</a:t>
            </a:fld>
            <a:endParaRPr lang="zh-CN" altLang="en-US"/>
          </a:p>
        </p:txBody>
      </p:sp>
    </p:spTree>
    <p:extLst>
      <p:ext uri="{BB962C8B-B14F-4D97-AF65-F5344CB8AC3E}">
        <p14:creationId xmlns:p14="http://schemas.microsoft.com/office/powerpoint/2010/main" val="13314849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Sub-</a:t>
            </a:r>
            <a:r>
              <a:rPr lang="en-US" altLang="zh-CN" dirty="0" err="1"/>
              <a:t>TeV</a:t>
            </a:r>
            <a:r>
              <a:rPr lang="en-US" altLang="zh-CN" dirty="0"/>
              <a:t> gamma-ray afterglows are also detected for GRB 201015 and 201216C with low confidence level. The highest redshift one is GRB 201216C. Its redshift is 1.1.  The </a:t>
            </a:r>
            <a:r>
              <a:rPr lang="en-US" altLang="zh-CN" dirty="0" err="1"/>
              <a:t>syn+SSC</a:t>
            </a:r>
            <a:r>
              <a:rPr lang="en-US" altLang="zh-CN" dirty="0"/>
              <a:t> model still can explain the data.  </a:t>
            </a:r>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29</a:t>
            </a:fld>
            <a:endParaRPr lang="zh-CN" altLang="en-US"/>
          </a:p>
        </p:txBody>
      </p:sp>
    </p:spTree>
    <p:extLst>
      <p:ext uri="{BB962C8B-B14F-4D97-AF65-F5344CB8AC3E}">
        <p14:creationId xmlns:p14="http://schemas.microsoft.com/office/powerpoint/2010/main" val="665622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Current GRBs</a:t>
            </a:r>
            <a:r>
              <a:rPr lang="zh-CN" altLang="en-US" sz="1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with</a:t>
            </a:r>
            <a:r>
              <a:rPr lang="zh-CN" altLang="en-US" sz="1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detection</a:t>
            </a:r>
            <a:r>
              <a:rPr lang="zh-CN" altLang="en-US" sz="1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VHE</a:t>
            </a:r>
            <a:r>
              <a:rPr lang="zh-CN" altLang="en-US" sz="1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1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afterglows well follow the tight   </a:t>
            </a:r>
            <a:endParaRPr lang="zh-CN" altLang="en-US" sz="1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30</a:t>
            </a:fld>
            <a:endParaRPr lang="zh-CN" altLang="en-US"/>
          </a:p>
        </p:txBody>
      </p:sp>
    </p:spTree>
    <p:extLst>
      <p:ext uri="{BB962C8B-B14F-4D97-AF65-F5344CB8AC3E}">
        <p14:creationId xmlns:p14="http://schemas.microsoft.com/office/powerpoint/2010/main" val="15481333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l">
              <a:lnSpc>
                <a:spcPct val="120000"/>
              </a:lnSpc>
            </a:pPr>
            <a:r>
              <a:rPr lang="en-US" altLang="zh-CN" sz="1200" b="0" i="0" u="none" strike="noStrike" baseline="0" dirty="0">
                <a:latin typeface="Times New Roman" panose="02020603050405020304" pitchFamily="18" charset="0"/>
                <a:cs typeface="Times New Roman" panose="02020603050405020304" pitchFamily="18" charset="0"/>
              </a:rPr>
              <a:t>LHAASO Observations:  More than 64,000 photons (above 0.2 </a:t>
            </a:r>
            <a:r>
              <a:rPr lang="en-US" altLang="zh-CN" sz="1200" b="0" i="0" u="none" strike="noStrike" baseline="0" dirty="0" err="1">
                <a:latin typeface="Times New Roman" panose="02020603050405020304" pitchFamily="18" charset="0"/>
                <a:cs typeface="Times New Roman" panose="02020603050405020304" pitchFamily="18" charset="0"/>
              </a:rPr>
              <a:t>TeV</a:t>
            </a:r>
            <a:r>
              <a:rPr lang="en-US" altLang="zh-CN" sz="1200" b="0" i="0" u="none" strike="noStrike" baseline="0" dirty="0">
                <a:latin typeface="Times New Roman" panose="02020603050405020304" pitchFamily="18" charset="0"/>
                <a:cs typeface="Times New Roman" panose="02020603050405020304" pitchFamily="18" charset="0"/>
              </a:rPr>
              <a:t>) were detected within the first 3000 seconds. </a:t>
            </a:r>
          </a:p>
          <a:p>
            <a:pPr marL="342900" indent="-342900" algn="l">
              <a:lnSpc>
                <a:spcPct val="120000"/>
              </a:lnSpc>
              <a:buFont typeface="Wingdings" panose="05000000000000000000" pitchFamily="2" charset="2"/>
              <a:buChar char="Ø"/>
            </a:pPr>
            <a:r>
              <a:rPr lang="en-US" altLang="zh-CN" sz="1200" b="0" i="0" u="none" strike="noStrike" baseline="0" dirty="0">
                <a:latin typeface="Times New Roman" panose="02020603050405020304" pitchFamily="18" charset="0"/>
                <a:cs typeface="Times New Roman" panose="02020603050405020304" pitchFamily="18" charset="0"/>
              </a:rPr>
              <a:t>The </a:t>
            </a:r>
            <a:r>
              <a:rPr lang="en-US" altLang="zh-CN" sz="1200" b="0" i="0" u="none" strike="noStrike" baseline="0" dirty="0" err="1">
                <a:latin typeface="Times New Roman" panose="02020603050405020304" pitchFamily="18" charset="0"/>
                <a:cs typeface="Times New Roman" panose="02020603050405020304" pitchFamily="18" charset="0"/>
              </a:rPr>
              <a:t>TeV</a:t>
            </a:r>
            <a:r>
              <a:rPr lang="en-US" altLang="zh-CN" sz="1200" b="0" i="0" u="none" strike="noStrike" baseline="0" dirty="0">
                <a:latin typeface="Times New Roman" panose="02020603050405020304" pitchFamily="18" charset="0"/>
                <a:cs typeface="Times New Roman" panose="02020603050405020304" pitchFamily="18" charset="0"/>
              </a:rPr>
              <a:t> photon flux began several minutes after the GRB trigger, then rose to a flux peak about 10 seconds later. </a:t>
            </a:r>
          </a:p>
          <a:p>
            <a:pPr marL="342900" indent="-342900" algn="l">
              <a:lnSpc>
                <a:spcPct val="120000"/>
              </a:lnSpc>
              <a:buFont typeface="Wingdings" panose="05000000000000000000" pitchFamily="2" charset="2"/>
              <a:buChar char="Ø"/>
            </a:pPr>
            <a:r>
              <a:rPr lang="en-US" altLang="zh-CN" sz="1200" dirty="0">
                <a:latin typeface="Times New Roman" panose="02020603050405020304" pitchFamily="18" charset="0"/>
                <a:cs typeface="Times New Roman" panose="02020603050405020304" pitchFamily="18" charset="0"/>
              </a:rPr>
              <a:t>Jet-break: </a:t>
            </a:r>
            <a:r>
              <a:rPr lang="en-US" altLang="zh-CN" sz="1200" b="0" i="0" u="none" strike="noStrike" baseline="0" dirty="0">
                <a:latin typeface="Times New Roman" panose="02020603050405020304" pitchFamily="18" charset="0"/>
                <a:cs typeface="Times New Roman" panose="02020603050405020304" pitchFamily="18" charset="0"/>
              </a:rPr>
              <a:t> at ∼ 650 s after the peak. The emission can be explained with a relativistic jet model with half-opening angle ∼ 0.8◦. </a:t>
            </a:r>
            <a:endParaRPr lang="zh-CN" altLang="en-US" sz="1200" dirty="0">
              <a:latin typeface="Times New Roman" panose="02020603050405020304" pitchFamily="18" charset="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31</a:t>
            </a:fld>
            <a:endParaRPr lang="zh-CN" altLang="en-US"/>
          </a:p>
        </p:txBody>
      </p:sp>
    </p:spTree>
    <p:extLst>
      <p:ext uri="{BB962C8B-B14F-4D97-AF65-F5344CB8AC3E}">
        <p14:creationId xmlns:p14="http://schemas.microsoft.com/office/powerpoint/2010/main" val="19983250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nSpc>
                <a:spcPct val="150000"/>
              </a:lnSpc>
            </a:pPr>
            <a:r>
              <a:rPr lang="en-US" altLang="zh-CN" sz="1200" b="0" i="0" u="none" strike="noStrike" baseline="0" dirty="0">
                <a:latin typeface="Times New Roman" panose="02020603050405020304" pitchFamily="18" charset="0"/>
                <a:cs typeface="Times New Roman" panose="02020603050405020304" pitchFamily="18" charset="0"/>
              </a:rPr>
              <a:t>The radio to </a:t>
            </a:r>
            <a:r>
              <a:rPr lang="en-US" altLang="zh-CN" sz="1200" b="0" i="0" u="none" strike="noStrike" baseline="0" dirty="0" err="1">
                <a:latin typeface="Times New Roman" panose="02020603050405020304" pitchFamily="18" charset="0"/>
                <a:cs typeface="Times New Roman" panose="02020603050405020304" pitchFamily="18" charset="0"/>
              </a:rPr>
              <a:t>TeV</a:t>
            </a:r>
            <a:r>
              <a:rPr lang="en-US" altLang="zh-CN" sz="1200" b="0" i="0" u="none" strike="noStrike" baseline="0" dirty="0">
                <a:latin typeface="Times New Roman" panose="02020603050405020304" pitchFamily="18" charset="0"/>
                <a:cs typeface="Times New Roman" panose="02020603050405020304" pitchFamily="18" charset="0"/>
              </a:rPr>
              <a:t> afterglows</a:t>
            </a:r>
            <a:r>
              <a:rPr lang="zh-CN" altLang="en-US" sz="1200" b="0" i="0" u="none" strike="noStrike" baseline="0" dirty="0">
                <a:latin typeface="Times New Roman" panose="02020603050405020304" pitchFamily="18" charset="0"/>
                <a:cs typeface="Times New Roman" panose="02020603050405020304" pitchFamily="18" charset="0"/>
              </a:rPr>
              <a:t> </a:t>
            </a:r>
            <a:r>
              <a:rPr lang="en-US" altLang="zh-CN" sz="1200" b="0" i="0" u="none" strike="noStrike" baseline="0" dirty="0">
                <a:latin typeface="Times New Roman" panose="02020603050405020304" pitchFamily="18" charset="0"/>
                <a:cs typeface="Times New Roman" panose="02020603050405020304" pitchFamily="18" charset="0"/>
              </a:rPr>
              <a:t>seems can be model with the external shock model, but requiring structured jet and distinctive transition of the burst</a:t>
            </a:r>
          </a:p>
          <a:p>
            <a:pPr algn="l">
              <a:lnSpc>
                <a:spcPct val="150000"/>
              </a:lnSpc>
            </a:pPr>
            <a:r>
              <a:rPr lang="en-US" altLang="zh-CN" sz="1200" b="0" i="0" u="none" strike="noStrike" baseline="0" dirty="0">
                <a:latin typeface="Times New Roman" panose="02020603050405020304" pitchFamily="18" charset="0"/>
                <a:cs typeface="Times New Roman" panose="02020603050405020304" pitchFamily="18" charset="0"/>
              </a:rPr>
              <a:t>environment from uniform to wind-like</a:t>
            </a:r>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33</a:t>
            </a:fld>
            <a:endParaRPr lang="zh-CN" altLang="en-US"/>
          </a:p>
        </p:txBody>
      </p:sp>
    </p:spTree>
    <p:extLst>
      <p:ext uri="{BB962C8B-B14F-4D97-AF65-F5344CB8AC3E}">
        <p14:creationId xmlns:p14="http://schemas.microsoft.com/office/powerpoint/2010/main" val="13629036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Firstly, I talk about the X-ray afterglow observations. The Swift X-ray</a:t>
            </a:r>
            <a:r>
              <a:rPr lang="zh-CN" altLang="en-US" dirty="0"/>
              <a:t> </a:t>
            </a:r>
            <a:r>
              <a:rPr lang="en-US" altLang="zh-CN" dirty="0"/>
              <a:t>telescope successfully catches the very early X-ray afterglows of Swift GRBs. Its energy band in 0.2-10 keV. Benefiting from its promptly slewing capacity, the X-ray afterglows of about 90% of Swift GRBs were observed by the XRT.  Some findings are very interesting. Bing summarized a canonical  XRT </a:t>
            </a:r>
            <a:r>
              <a:rPr lang="en-US" altLang="zh-CN" dirty="0" err="1"/>
              <a:t>lightcurves</a:t>
            </a:r>
            <a:r>
              <a:rPr lang="en-US" altLang="zh-CN" dirty="0"/>
              <a:t>. About half of the XRT light curve shows such features. These XRT </a:t>
            </a:r>
            <a:r>
              <a:rPr lang="en-US" altLang="zh-CN" dirty="0" err="1"/>
              <a:t>lightcurves</a:t>
            </a:r>
            <a:r>
              <a:rPr lang="en-US" altLang="zh-CN" dirty="0"/>
              <a:t> usually start with a steep decay segment, then follow a shallow decay segment or a plateau, and then to a normal decay segment.   Flares are also usually found.  </a:t>
            </a:r>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3</a:t>
            </a:fld>
            <a:endParaRPr lang="zh-CN" altLang="en-US"/>
          </a:p>
        </p:txBody>
      </p:sp>
    </p:spTree>
    <p:extLst>
      <p:ext uri="{BB962C8B-B14F-4D97-AF65-F5344CB8AC3E}">
        <p14:creationId xmlns:p14="http://schemas.microsoft.com/office/powerpoint/2010/main" val="114293084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幻灯片图像占位符 1">
            <a:extLst>
              <a:ext uri="{FF2B5EF4-FFF2-40B4-BE49-F238E27FC236}">
                <a16:creationId xmlns:a16="http://schemas.microsoft.com/office/drawing/2014/main" id="{E70A5778-6839-4C2B-808F-A21CDFEA2652}"/>
              </a:ext>
            </a:extLst>
          </p:cNvPr>
          <p:cNvSpPr>
            <a:spLocks noGrp="1" noRot="1" noChangeAspect="1" noChangeArrowheads="1" noTextEdit="1"/>
          </p:cNvSpPr>
          <p:nvPr>
            <p:ph type="sldImg"/>
          </p:nvPr>
        </p:nvSpPr>
        <p:spPr>
          <a:xfrm>
            <a:off x="139700" y="768350"/>
            <a:ext cx="6819900" cy="3836988"/>
          </a:xfrm>
          <a:ln/>
        </p:spPr>
      </p:sp>
      <p:sp>
        <p:nvSpPr>
          <p:cNvPr id="12291" name="备注占位符 2">
            <a:extLst>
              <a:ext uri="{FF2B5EF4-FFF2-40B4-BE49-F238E27FC236}">
                <a16:creationId xmlns:a16="http://schemas.microsoft.com/office/drawing/2014/main" id="{AB3EC49E-920D-4D79-AAA5-E81982A74F3A}"/>
              </a:ext>
            </a:extLst>
          </p:cNvPr>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latin typeface="Arial" panose="020B0604020202020204" pitchFamily="34" charset="0"/>
            </a:endParaRPr>
          </a:p>
        </p:txBody>
      </p:sp>
      <p:sp>
        <p:nvSpPr>
          <p:cNvPr id="12292" name="灯片编号占位符 3">
            <a:extLst>
              <a:ext uri="{FF2B5EF4-FFF2-40B4-BE49-F238E27FC236}">
                <a16:creationId xmlns:a16="http://schemas.microsoft.com/office/drawing/2014/main" id="{145E9D61-734D-4F05-8D8E-35CCEFEBE299}"/>
              </a:ext>
            </a:extLst>
          </p:cNvPr>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90600">
              <a:defRPr>
                <a:solidFill>
                  <a:schemeClr val="tx1"/>
                </a:solidFill>
                <a:latin typeface="Arial" panose="020B0604020202020204" pitchFamily="34" charset="0"/>
                <a:ea typeface="宋体" panose="02010600030101010101" pitchFamily="2" charset="-122"/>
              </a:defRPr>
            </a:lvl1pPr>
            <a:lvl2pPr marL="742950" indent="-285750" defTabSz="990600">
              <a:defRPr>
                <a:solidFill>
                  <a:schemeClr val="tx1"/>
                </a:solidFill>
                <a:latin typeface="Arial" panose="020B0604020202020204" pitchFamily="34" charset="0"/>
                <a:ea typeface="宋体" panose="02010600030101010101" pitchFamily="2" charset="-122"/>
              </a:defRPr>
            </a:lvl2pPr>
            <a:lvl3pPr marL="1143000" indent="-228600" defTabSz="990600">
              <a:defRPr>
                <a:solidFill>
                  <a:schemeClr val="tx1"/>
                </a:solidFill>
                <a:latin typeface="Arial" panose="020B0604020202020204" pitchFamily="34" charset="0"/>
                <a:ea typeface="宋体" panose="02010600030101010101" pitchFamily="2" charset="-122"/>
              </a:defRPr>
            </a:lvl3pPr>
            <a:lvl4pPr marL="1600200" indent="-228600" defTabSz="990600">
              <a:defRPr>
                <a:solidFill>
                  <a:schemeClr val="tx1"/>
                </a:solidFill>
                <a:latin typeface="Arial" panose="020B0604020202020204" pitchFamily="34" charset="0"/>
                <a:ea typeface="宋体" panose="02010600030101010101" pitchFamily="2" charset="-122"/>
              </a:defRPr>
            </a:lvl4pPr>
            <a:lvl5pPr marL="2057400" indent="-228600" defTabSz="990600">
              <a:defRPr>
                <a:solidFill>
                  <a:schemeClr val="tx1"/>
                </a:solidFill>
                <a:latin typeface="Arial" panose="020B0604020202020204" pitchFamily="34" charset="0"/>
                <a:ea typeface="宋体" panose="02010600030101010101" pitchFamily="2" charset="-122"/>
              </a:defRPr>
            </a:lvl5pPr>
            <a:lvl6pPr marL="2514600" indent="-228600" defTabSz="990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defTabSz="990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defTabSz="990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defTabSz="990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fld id="{A3E3CF92-9AE2-4815-9158-FA00448E81E5}" type="slidenum">
              <a:rPr lang="en-US" altLang="zh-CN" smtClean="0"/>
              <a:pPr/>
              <a:t>35</a:t>
            </a:fld>
            <a:endParaRPr lang="en-US" altLang="zh-C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幻灯片图像占位符 1">
            <a:extLst>
              <a:ext uri="{FF2B5EF4-FFF2-40B4-BE49-F238E27FC236}">
                <a16:creationId xmlns:a16="http://schemas.microsoft.com/office/drawing/2014/main" id="{78ED091D-EA8D-4A91-9E4A-8E328827C16E}"/>
              </a:ext>
            </a:extLst>
          </p:cNvPr>
          <p:cNvSpPr>
            <a:spLocks noGrp="1" noRot="1" noChangeAspect="1" noChangeArrowheads="1" noTextEdit="1"/>
          </p:cNvSpPr>
          <p:nvPr>
            <p:ph type="sldImg" idx="4294967295"/>
          </p:nvPr>
        </p:nvSpPr>
        <p:spPr>
          <a:ln/>
        </p:spPr>
      </p:sp>
      <p:sp>
        <p:nvSpPr>
          <p:cNvPr id="21507" name="文本占位符 2">
            <a:extLst>
              <a:ext uri="{FF2B5EF4-FFF2-40B4-BE49-F238E27FC236}">
                <a16:creationId xmlns:a16="http://schemas.microsoft.com/office/drawing/2014/main" id="{0E031560-788C-4154-B764-25AE511C482E}"/>
              </a:ext>
            </a:extLst>
          </p:cNvPr>
          <p:cNvSpPr>
            <a:spLocks noGrp="1" noChangeArrowheads="1"/>
          </p:cNvSpPr>
          <p:nvPr>
            <p:ph type="body" idx="429496729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dirty="0"/>
          </a:p>
        </p:txBody>
      </p:sp>
      <p:sp>
        <p:nvSpPr>
          <p:cNvPr id="21508" name="灯片编号占位符 3">
            <a:extLst>
              <a:ext uri="{FF2B5EF4-FFF2-40B4-BE49-F238E27FC236}">
                <a16:creationId xmlns:a16="http://schemas.microsoft.com/office/drawing/2014/main" id="{B1481DC8-B998-4B80-920C-FBE088463E3B}"/>
              </a:ext>
            </a:extLst>
          </p:cNvPr>
          <p:cNvSpPr>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r">
              <a:buFont typeface="Arial" panose="020B0604020202020204" pitchFamily="34" charset="0"/>
              <a:buNone/>
            </a:pPr>
            <a:fld id="{73A62FAC-FCF9-4B70-BF5F-EC9B1A71D71F}" type="slidenum">
              <a:rPr lang="zh-CN" altLang="en-US" sz="1200">
                <a:latin typeface="Calibri" panose="020F0502020204030204" pitchFamily="34" charset="0"/>
              </a:rPr>
              <a:pPr algn="r">
                <a:buFont typeface="Arial" panose="020B0604020202020204" pitchFamily="34" charset="0"/>
                <a:buNone/>
              </a:pPr>
              <a:t>37</a:t>
            </a:fld>
            <a:endParaRPr lang="en-US" altLang="zh-CN" sz="1200">
              <a:latin typeface="Calibri" panose="020F0502020204030204" pitchFamily="34" charset="0"/>
            </a:endParaRPr>
          </a:p>
        </p:txBody>
      </p:sp>
    </p:spTree>
    <p:extLst>
      <p:ext uri="{BB962C8B-B14F-4D97-AF65-F5344CB8AC3E}">
        <p14:creationId xmlns:p14="http://schemas.microsoft.com/office/powerpoint/2010/main" val="223410768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38</a:t>
            </a:fld>
            <a:endParaRPr lang="zh-CN" altLang="en-US"/>
          </a:p>
        </p:txBody>
      </p:sp>
    </p:spTree>
    <p:extLst>
      <p:ext uri="{BB962C8B-B14F-4D97-AF65-F5344CB8AC3E}">
        <p14:creationId xmlns:p14="http://schemas.microsoft.com/office/powerpoint/2010/main" val="40816851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The steep decay segment </a:t>
            </a:r>
            <a:r>
              <a:rPr lang="en-US" altLang="zh-CN" dirty="0">
                <a:latin typeface="Times New Roman" panose="02020603050405020304" pitchFamily="18" charset="0"/>
                <a:ea typeface="宋体" panose="02010600030101010101" pitchFamily="2" charset="-122"/>
                <a:cs typeface="Times New Roman" panose="02020603050405020304" pitchFamily="18" charset="0"/>
              </a:rPr>
              <a:t>usually has strong spectral evolution. They are consistent with the prediction of the curvature effect. This suggests that </a:t>
            </a:r>
            <a:r>
              <a:rPr lang="en-US" altLang="zh-CN"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Tail prompt gamma-ray emission from the high latitude of the emitting fireball </a:t>
            </a:r>
            <a:endParaRPr lang="en-US" altLang="zh-CN"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4</a:t>
            </a:fld>
            <a:endParaRPr lang="zh-CN" altLang="en-US"/>
          </a:p>
        </p:txBody>
      </p:sp>
    </p:spTree>
    <p:extLst>
      <p:ext uri="{BB962C8B-B14F-4D97-AF65-F5344CB8AC3E}">
        <p14:creationId xmlns:p14="http://schemas.microsoft.com/office/powerpoint/2010/main" val="42750720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It is usually believed that the flares are of internal origin. </a:t>
            </a:r>
            <a:r>
              <a:rPr lang="en-US" altLang="zh-CN" sz="1200" b="1" dirty="0">
                <a:latin typeface="Times New Roman" panose="02020603050405020304" pitchFamily="18" charset="0"/>
                <a:ea typeface="黑体" panose="02010609060101010101" pitchFamily="49" charset="-122"/>
                <a:cs typeface="Times New Roman" panose="02020603050405020304" pitchFamily="18" charset="0"/>
              </a:rPr>
              <a:t>X-ray flares may gives the global activity of the GRB central engine!</a:t>
            </a:r>
          </a:p>
          <a:p>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5</a:t>
            </a:fld>
            <a:endParaRPr lang="zh-CN" altLang="en-US"/>
          </a:p>
        </p:txBody>
      </p:sp>
    </p:spTree>
    <p:extLst>
      <p:ext uri="{BB962C8B-B14F-4D97-AF65-F5344CB8AC3E}">
        <p14:creationId xmlns:p14="http://schemas.microsoft.com/office/powerpoint/2010/main" val="8994258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dirty="0"/>
              <a:t>For the shallow decay segment. It can result from the refreshed external shocks due to the l</a:t>
            </a:r>
            <a:r>
              <a:rPr lang="en-US" altLang="zh-CN" dirty="0">
                <a:latin typeface="Times New Roman" panose="02020603050405020304" pitchFamily="18" charset="0"/>
                <a:ea typeface="宋体" panose="02010600030101010101" pitchFamily="2" charset="-122"/>
                <a:cs typeface="Times New Roman" panose="02020603050405020304" pitchFamily="18" charset="0"/>
              </a:rPr>
              <a:t>ate energy injection. But, the X shallow decay segments of some GRBs are a plateau with a sharp flux drop. This indicates that they are of </a:t>
            </a:r>
            <a:r>
              <a:rPr lang="en-US" altLang="zh-CN"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internal origin!  This speculation is consistent with the scenario of a magnetar as the central engine of these GRBs. </a:t>
            </a:r>
            <a:r>
              <a:rPr lang="en-US" altLang="zh-CN" dirty="0">
                <a:cs typeface="Times New Roman" panose="02020603050405020304" pitchFamily="18" charset="0"/>
              </a:rPr>
              <a:t> </a:t>
            </a:r>
            <a:endParaRPr lang="zh-CN" altLang="en-US" dirty="0">
              <a:cs typeface="Times New Roman" panose="02020603050405020304" pitchFamily="18" charset="0"/>
            </a:endParaRPr>
          </a:p>
          <a:p>
            <a:endParaRPr lang="zh-CN" altLang="en-US" dirty="0"/>
          </a:p>
        </p:txBody>
      </p:sp>
      <p:sp>
        <p:nvSpPr>
          <p:cNvPr id="4" name="灯片编号占位符 3"/>
          <p:cNvSpPr>
            <a:spLocks noGrp="1"/>
          </p:cNvSpPr>
          <p:nvPr>
            <p:ph type="sldNum" sz="quarter" idx="5"/>
          </p:nvPr>
        </p:nvSpPr>
        <p:spPr/>
        <p:txBody>
          <a:bodyPr/>
          <a:lstStyle/>
          <a:p>
            <a:fld id="{5CC43A9B-1430-4122-872A-3F972F08B3D2}" type="slidenum">
              <a:rPr lang="zh-CN" altLang="en-US" smtClean="0"/>
              <a:t>6</a:t>
            </a:fld>
            <a:endParaRPr lang="zh-CN" altLang="en-US"/>
          </a:p>
        </p:txBody>
      </p:sp>
    </p:spTree>
    <p:extLst>
      <p:ext uri="{BB962C8B-B14F-4D97-AF65-F5344CB8AC3E}">
        <p14:creationId xmlns:p14="http://schemas.microsoft.com/office/powerpoint/2010/main" val="34491940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幻灯片图像占位符 1">
            <a:extLst>
              <a:ext uri="{FF2B5EF4-FFF2-40B4-BE49-F238E27FC236}">
                <a16:creationId xmlns:a16="http://schemas.microsoft.com/office/drawing/2014/main" id="{D40ABAE0-486A-424F-91A7-5B1220BFDC53}"/>
              </a:ext>
            </a:extLst>
          </p:cNvPr>
          <p:cNvSpPr>
            <a:spLocks noGrp="1" noRot="1" noChangeAspect="1" noChangeArrowheads="1" noTextEdit="1"/>
          </p:cNvSpPr>
          <p:nvPr>
            <p:ph type="sldImg"/>
          </p:nvPr>
        </p:nvSpPr>
        <p:spPr/>
      </p:sp>
      <p:sp>
        <p:nvSpPr>
          <p:cNvPr id="23555" name="备注占位符 2">
            <a:extLst>
              <a:ext uri="{FF2B5EF4-FFF2-40B4-BE49-F238E27FC236}">
                <a16:creationId xmlns:a16="http://schemas.microsoft.com/office/drawing/2014/main" id="{997F9F2A-F65E-4F87-9611-69891388CB87}"/>
              </a:ext>
            </a:extLst>
          </p:cNvPr>
          <p:cNvSpPr>
            <a:spLocks noGrp="1" noChangeArrowheads="1"/>
          </p:cNvSpPr>
          <p:nvPr>
            <p:ph type="body" idx="1"/>
          </p:nvPr>
        </p:nvSpPr>
        <p:spPr>
          <a:noFill/>
        </p:spPr>
        <p:txBody>
          <a:bodyPr/>
          <a:lstStyle/>
          <a:p>
            <a:r>
              <a:rPr lang="en-US" altLang="zh-CN" dirty="0">
                <a:cs typeface="Times New Roman" panose="02020603050405020304" pitchFamily="18" charset="0"/>
              </a:rPr>
              <a:t>The picture like this. The magnetar central engine powers a jet to make the GRBs, and the dipole radiation of the magnetar powers a wind ejecta to make the shallow decay segment. Therefore, the early X-Ray Plateau may</a:t>
            </a:r>
            <a:r>
              <a:rPr lang="zh-CN" altLang="en-US" dirty="0">
                <a:cs typeface="Times New Roman" panose="02020603050405020304" pitchFamily="18" charset="0"/>
              </a:rPr>
              <a:t> </a:t>
            </a:r>
            <a:r>
              <a:rPr lang="en-US" altLang="zh-CN" dirty="0">
                <a:cs typeface="Times New Roman" panose="02020603050405020304" pitchFamily="18" charset="0"/>
              </a:rPr>
              <a:t>be</a:t>
            </a:r>
            <a:r>
              <a:rPr lang="zh-CN" altLang="en-US" dirty="0">
                <a:cs typeface="Times New Roman" panose="02020603050405020304" pitchFamily="18" charset="0"/>
              </a:rPr>
              <a:t> </a:t>
            </a:r>
            <a:r>
              <a:rPr lang="en-US" altLang="zh-CN" dirty="0">
                <a:cs typeface="Times New Roman" panose="02020603050405020304" pitchFamily="18" charset="0"/>
              </a:rPr>
              <a:t>a probe for the newly-born Magnetars. We try to investigate the properties of the magnetars with the early X-ray data of such kind of GRBs.  </a:t>
            </a:r>
            <a:endParaRPr lang="zh-CN" altLang="en-US" dirty="0"/>
          </a:p>
        </p:txBody>
      </p:sp>
      <p:sp>
        <p:nvSpPr>
          <p:cNvPr id="23556" name="灯片编号占位符 3">
            <a:extLst>
              <a:ext uri="{FF2B5EF4-FFF2-40B4-BE49-F238E27FC236}">
                <a16:creationId xmlns:a16="http://schemas.microsoft.com/office/drawing/2014/main" id="{ECC4A8B9-3634-4315-B4D3-65E2543105F6}"/>
              </a:ext>
            </a:extLst>
          </p:cNvPr>
          <p:cNvSpPr>
            <a:spLocks noGrp="1"/>
          </p:cNvSpPr>
          <p:nvPr>
            <p:ph type="sldNum" sz="quarter" idx="5"/>
          </p:nvPr>
        </p:nvSpPr>
        <p:spPr>
          <a:noFill/>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9A1F4B73-D65F-43FF-984F-CFB123FDB531}" type="slidenum">
              <a:rPr lang="en-US" altLang="zh-CN" sz="1200" b="0" smtClean="0">
                <a:latin typeface="Times New Roman" panose="02020603050405020304" pitchFamily="18" charset="0"/>
              </a:rPr>
              <a:pPr/>
              <a:t>7</a:t>
            </a:fld>
            <a:endParaRPr lang="en-US" altLang="zh-CN" sz="1200" b="0">
              <a:latin typeface="Times New Roman" panose="02020603050405020304" pitchFamily="18" charset="0"/>
            </a:endParaRPr>
          </a:p>
        </p:txBody>
      </p:sp>
    </p:spTree>
    <p:extLst>
      <p:ext uri="{BB962C8B-B14F-4D97-AF65-F5344CB8AC3E}">
        <p14:creationId xmlns:p14="http://schemas.microsoft.com/office/powerpoint/2010/main" val="32993969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幻灯片图像占位符 1">
            <a:extLst>
              <a:ext uri="{FF2B5EF4-FFF2-40B4-BE49-F238E27FC236}">
                <a16:creationId xmlns:a16="http://schemas.microsoft.com/office/drawing/2014/main" id="{2E4D77C9-37AB-41F1-A86D-56385C5E75EE}"/>
              </a:ext>
            </a:extLst>
          </p:cNvPr>
          <p:cNvSpPr>
            <a:spLocks noGrp="1" noRot="1" noChangeAspect="1" noChangeArrowheads="1" noTextEdit="1"/>
          </p:cNvSpPr>
          <p:nvPr>
            <p:ph type="sldImg"/>
          </p:nvPr>
        </p:nvSpPr>
        <p:spPr/>
      </p:sp>
      <p:sp>
        <p:nvSpPr>
          <p:cNvPr id="40963" name="备注占位符 2">
            <a:extLst>
              <a:ext uri="{FF2B5EF4-FFF2-40B4-BE49-F238E27FC236}">
                <a16:creationId xmlns:a16="http://schemas.microsoft.com/office/drawing/2014/main" id="{F5B6B4A9-3C41-4C00-822B-C0BD555BB7D2}"/>
              </a:ext>
            </a:extLst>
          </p:cNvPr>
          <p:cNvSpPr>
            <a:spLocks noGrp="1" noChangeArrowheads="1"/>
          </p:cNvSpPr>
          <p:nvPr>
            <p:ph type="body" idx="1"/>
          </p:nvPr>
        </p:nvSpPr>
        <p:spPr>
          <a:noFill/>
        </p:spPr>
        <p:txBody>
          <a:bodyPr/>
          <a:lstStyle/>
          <a:p>
            <a:r>
              <a:rPr lang="en-US" altLang="zh-CN" dirty="0"/>
              <a:t>The spin-down of a magnetar may lost its rotation energy via dipole radiation and gravitational wave emission. The EM  emission from the Dipole radiation wind strongly depends on the magnetic field strength and the period of the magnetar, and the GW emission depends on the </a:t>
            </a:r>
            <a:r>
              <a:rPr lang="en-US" altLang="zh-CN" dirty="0" err="1"/>
              <a:t>epllicity</a:t>
            </a:r>
            <a:r>
              <a:rPr lang="en-US" altLang="zh-CN" dirty="0"/>
              <a:t> and the period of the magnetar. In a generic case, the </a:t>
            </a:r>
            <a:r>
              <a:rPr lang="en-US" altLang="zh-CN" dirty="0" err="1"/>
              <a:t>spindown</a:t>
            </a:r>
            <a:r>
              <a:rPr lang="en-US" altLang="zh-CN" dirty="0"/>
              <a:t> is made by both the EM and GW emission. The mix of the dipole radiations with the GRB afterglows may make the complexity of the observed shallow decay segments.  </a:t>
            </a:r>
            <a:endParaRPr lang="zh-CN" altLang="en-US" dirty="0"/>
          </a:p>
        </p:txBody>
      </p:sp>
      <p:sp>
        <p:nvSpPr>
          <p:cNvPr id="40964" name="灯片编号占位符 3">
            <a:extLst>
              <a:ext uri="{FF2B5EF4-FFF2-40B4-BE49-F238E27FC236}">
                <a16:creationId xmlns:a16="http://schemas.microsoft.com/office/drawing/2014/main" id="{9B726725-8E3C-4147-B313-DF6E7115982B}"/>
              </a:ext>
            </a:extLst>
          </p:cNvPr>
          <p:cNvSpPr>
            <a:spLocks noGrp="1"/>
          </p:cNvSpPr>
          <p:nvPr>
            <p:ph type="sldNum" sz="quarter" idx="5"/>
          </p:nvPr>
        </p:nvSpPr>
        <p:spPr>
          <a:noFill/>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59973D78-1941-4BBB-9498-E5D174C21C48}" type="slidenum">
              <a:rPr lang="en-US" altLang="zh-CN" sz="1200" b="0">
                <a:latin typeface="Times New Roman" panose="02020603050405020304" pitchFamily="18" charset="0"/>
              </a:rPr>
              <a:pPr/>
              <a:t>8</a:t>
            </a:fld>
            <a:endParaRPr lang="en-US" altLang="zh-CN" sz="1200" b="0">
              <a:latin typeface="Times New Roman" panose="02020603050405020304" pitchFamily="18"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幻灯片图像占位符 1">
            <a:extLst>
              <a:ext uri="{FF2B5EF4-FFF2-40B4-BE49-F238E27FC236}">
                <a16:creationId xmlns:a16="http://schemas.microsoft.com/office/drawing/2014/main" id="{65757E29-80D8-413B-B1B0-2B9964D574E6}"/>
              </a:ext>
            </a:extLst>
          </p:cNvPr>
          <p:cNvSpPr>
            <a:spLocks noGrp="1" noRot="1" noChangeAspect="1" noChangeArrowheads="1" noTextEdit="1"/>
          </p:cNvSpPr>
          <p:nvPr>
            <p:ph type="sldImg"/>
          </p:nvPr>
        </p:nvSpPr>
        <p:spPr/>
      </p:sp>
      <p:sp>
        <p:nvSpPr>
          <p:cNvPr id="45059" name="备注占位符 2">
            <a:extLst>
              <a:ext uri="{FF2B5EF4-FFF2-40B4-BE49-F238E27FC236}">
                <a16:creationId xmlns:a16="http://schemas.microsoft.com/office/drawing/2014/main" id="{CFBD33EB-0A21-4F45-A147-9FDC79EF083C}"/>
              </a:ext>
            </a:extLst>
          </p:cNvPr>
          <p:cNvSpPr>
            <a:spLocks noGrp="1" noChangeArrowheads="1"/>
          </p:cNvSpPr>
          <p:nvPr>
            <p:ph type="body" idx="1"/>
          </p:nvPr>
        </p:nvSpPr>
        <p:spPr>
          <a:noFill/>
        </p:spPr>
        <p:txBody>
          <a:bodyPr/>
          <a:lstStyle/>
          <a:p>
            <a:r>
              <a:rPr lang="en-US" altLang="zh-CN" dirty="0"/>
              <a:t>In the </a:t>
            </a:r>
            <a:r>
              <a:rPr lang="en-US" altLang="zh-CN" sz="1200" b="1" dirty="0">
                <a:solidFill>
                  <a:schemeClr val="bg1"/>
                </a:solidFill>
                <a:latin typeface="Times New Roman" panose="02020603050405020304" pitchFamily="18" charset="0"/>
                <a:cs typeface="Times New Roman" panose="02020603050405020304" pitchFamily="18" charset="0"/>
              </a:rPr>
              <a:t>EM dominated Scenario, </a:t>
            </a:r>
            <a:r>
              <a:rPr lang="en-US" altLang="zh-CN" dirty="0"/>
              <a:t>mixing of both the jet afterglow emission and dipole radiation would make an observed </a:t>
            </a:r>
            <a:r>
              <a:rPr lang="en-US" altLang="zh-CN" dirty="0" err="1"/>
              <a:t>lightcurve</a:t>
            </a:r>
            <a:r>
              <a:rPr lang="en-US" altLang="zh-CN" dirty="0"/>
              <a:t> as shown in this cartoon picture. Here, the red dashed line is for the dipole radiation, and the purple dashed-dot line is the afterglow of jet emission in this thin shell case. The grey line is the sum of the two components. One example is the XRT </a:t>
            </a:r>
            <a:r>
              <a:rPr lang="en-US" altLang="zh-CN" dirty="0" err="1"/>
              <a:t>lightcurves</a:t>
            </a:r>
            <a:r>
              <a:rPr lang="en-US" altLang="zh-CN" dirty="0"/>
              <a:t> of  GRB 060614. You can see that it </a:t>
            </a:r>
            <a:r>
              <a:rPr lang="en-US" altLang="zh-CN" dirty="0" err="1"/>
              <a:t>matchs</a:t>
            </a:r>
            <a:r>
              <a:rPr lang="en-US" altLang="zh-CN" dirty="0"/>
              <a:t> the cartoon LC.  </a:t>
            </a:r>
            <a:endParaRPr lang="zh-CN" altLang="en-US" dirty="0"/>
          </a:p>
        </p:txBody>
      </p:sp>
      <p:sp>
        <p:nvSpPr>
          <p:cNvPr id="45060" name="灯片编号占位符 3">
            <a:extLst>
              <a:ext uri="{FF2B5EF4-FFF2-40B4-BE49-F238E27FC236}">
                <a16:creationId xmlns:a16="http://schemas.microsoft.com/office/drawing/2014/main" id="{AE0F652B-CD00-4C47-B8E0-F649E90E8A93}"/>
              </a:ext>
            </a:extLst>
          </p:cNvPr>
          <p:cNvSpPr>
            <a:spLocks noGrp="1"/>
          </p:cNvSpPr>
          <p:nvPr>
            <p:ph type="sldNum" sz="quarter" idx="5"/>
          </p:nvPr>
        </p:nvSpPr>
        <p:spPr>
          <a:noFill/>
        </p:spPr>
        <p:txBody>
          <a:bodyPr/>
          <a:lstStyle>
            <a:lvl1pPr>
              <a:defRPr sz="2800" b="1">
                <a:solidFill>
                  <a:schemeClr val="tx1"/>
                </a:solidFill>
                <a:latin typeface="Arial" panose="020B0604020202020204" pitchFamily="34" charset="0"/>
                <a:ea typeface="宋体" panose="02010600030101010101" pitchFamily="2" charset="-122"/>
              </a:defRPr>
            </a:lvl1pPr>
            <a:lvl2pPr marL="742950" indent="-285750">
              <a:defRPr sz="2800" b="1">
                <a:solidFill>
                  <a:schemeClr val="tx1"/>
                </a:solidFill>
                <a:latin typeface="Arial" panose="020B0604020202020204" pitchFamily="34" charset="0"/>
                <a:ea typeface="宋体" panose="02010600030101010101" pitchFamily="2" charset="-122"/>
              </a:defRPr>
            </a:lvl2pPr>
            <a:lvl3pPr marL="1143000" indent="-228600">
              <a:defRPr sz="2800" b="1">
                <a:solidFill>
                  <a:schemeClr val="tx1"/>
                </a:solidFill>
                <a:latin typeface="Arial" panose="020B0604020202020204" pitchFamily="34" charset="0"/>
                <a:ea typeface="宋体" panose="02010600030101010101" pitchFamily="2" charset="-122"/>
              </a:defRPr>
            </a:lvl3pPr>
            <a:lvl4pPr marL="1600200" indent="-228600">
              <a:defRPr sz="2800" b="1">
                <a:solidFill>
                  <a:schemeClr val="tx1"/>
                </a:solidFill>
                <a:latin typeface="Arial" panose="020B0604020202020204" pitchFamily="34" charset="0"/>
                <a:ea typeface="宋体" panose="02010600030101010101" pitchFamily="2" charset="-122"/>
              </a:defRPr>
            </a:lvl4pPr>
            <a:lvl5pPr marL="2057400" indent="-228600">
              <a:defRPr sz="2800" b="1">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sz="2800" b="1">
                <a:solidFill>
                  <a:schemeClr val="tx1"/>
                </a:solidFill>
                <a:latin typeface="Arial" panose="020B0604020202020204" pitchFamily="34" charset="0"/>
                <a:ea typeface="宋体" panose="02010600030101010101" pitchFamily="2" charset="-122"/>
              </a:defRPr>
            </a:lvl9pPr>
          </a:lstStyle>
          <a:p>
            <a:fld id="{905E912D-D90B-42C9-8B44-CD0F33CD8587}" type="slidenum">
              <a:rPr lang="en-US" altLang="zh-CN" sz="1200" b="0">
                <a:latin typeface="Times New Roman" panose="02020603050405020304" pitchFamily="18" charset="0"/>
              </a:rPr>
              <a:pPr/>
              <a:t>9</a:t>
            </a:fld>
            <a:endParaRPr lang="en-US" altLang="zh-CN" sz="1200" b="0">
              <a:latin typeface="Times New Roman" panose="02020603050405020304"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31DACD21-EAA1-4887-A2E3-A5287D053365}" type="datetimeFigureOut">
              <a:rPr lang="zh-CN" altLang="en-US" smtClean="0"/>
              <a:t>2024/6/23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37C06F-BBEC-4537-9AA3-91F3203DE07B}" type="slidenum">
              <a:rPr lang="zh-CN" altLang="en-US" smtClean="0"/>
              <a:t>‹#›</a:t>
            </a:fld>
            <a:endParaRPr lang="zh-CN" altLang="en-US"/>
          </a:p>
        </p:txBody>
      </p:sp>
    </p:spTree>
    <p:extLst>
      <p:ext uri="{BB962C8B-B14F-4D97-AF65-F5344CB8AC3E}">
        <p14:creationId xmlns:p14="http://schemas.microsoft.com/office/powerpoint/2010/main" val="231703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DACD21-EAA1-4887-A2E3-A5287D053365}" type="datetimeFigureOut">
              <a:rPr lang="zh-CN" altLang="en-US" smtClean="0"/>
              <a:t>2024/6/23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37C06F-BBEC-4537-9AA3-91F3203DE07B}" type="slidenum">
              <a:rPr lang="zh-CN" altLang="en-US" smtClean="0"/>
              <a:t>‹#›</a:t>
            </a:fld>
            <a:endParaRPr lang="zh-CN" altLang="en-US"/>
          </a:p>
        </p:txBody>
      </p:sp>
    </p:spTree>
    <p:extLst>
      <p:ext uri="{BB962C8B-B14F-4D97-AF65-F5344CB8AC3E}">
        <p14:creationId xmlns:p14="http://schemas.microsoft.com/office/powerpoint/2010/main" val="38326735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2"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DACD21-EAA1-4887-A2E3-A5287D053365}" type="datetimeFigureOut">
              <a:rPr lang="zh-CN" altLang="en-US" smtClean="0"/>
              <a:t>2024/6/23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37C06F-BBEC-4537-9AA3-91F3203DE07B}" type="slidenum">
              <a:rPr lang="zh-CN" altLang="en-US" smtClean="0"/>
              <a:t>‹#›</a:t>
            </a:fld>
            <a:endParaRPr lang="zh-CN" altLang="en-US"/>
          </a:p>
        </p:txBody>
      </p:sp>
    </p:spTree>
    <p:extLst>
      <p:ext uri="{BB962C8B-B14F-4D97-AF65-F5344CB8AC3E}">
        <p14:creationId xmlns:p14="http://schemas.microsoft.com/office/powerpoint/2010/main" val="15343319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首页">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21B10FCC-FC2D-4C2E-BB64-82D55EAFB92B}"/>
              </a:ext>
            </a:extLst>
          </p:cNvPr>
          <p:cNvSpPr/>
          <p:nvPr/>
        </p:nvSpPr>
        <p:spPr>
          <a:xfrm>
            <a:off x="0" y="0"/>
            <a:ext cx="12192000" cy="2348866"/>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6" tIns="54859" rIns="109716" bIns="54859" anchor="ctr"/>
          <a:lstStyle/>
          <a:p>
            <a:pPr algn="ctr">
              <a:defRPr/>
            </a:pPr>
            <a:endParaRPr lang="zh-CN" altLang="en-US" sz="2160"/>
          </a:p>
        </p:txBody>
      </p:sp>
      <p:sp>
        <p:nvSpPr>
          <p:cNvPr id="3" name="矩形 2">
            <a:extLst>
              <a:ext uri="{FF2B5EF4-FFF2-40B4-BE49-F238E27FC236}">
                <a16:creationId xmlns:a16="http://schemas.microsoft.com/office/drawing/2014/main" id="{0E53D7BC-D4DD-43D0-8219-B2C15DAF638A}"/>
              </a:ext>
            </a:extLst>
          </p:cNvPr>
          <p:cNvSpPr/>
          <p:nvPr/>
        </p:nvSpPr>
        <p:spPr>
          <a:xfrm>
            <a:off x="-25400" y="5301616"/>
            <a:ext cx="12217400" cy="1556384"/>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6" tIns="54859" rIns="109716" bIns="54859" anchor="ctr"/>
          <a:lstStyle/>
          <a:p>
            <a:pPr algn="ctr">
              <a:defRPr/>
            </a:pPr>
            <a:endParaRPr lang="zh-CN" altLang="en-US" sz="2160"/>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344087" y="691516"/>
            <a:ext cx="2662767"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43158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内容页3">
    <p:spTree>
      <p:nvGrpSpPr>
        <p:cNvPr id="1" name=""/>
        <p:cNvGrpSpPr/>
        <p:nvPr/>
      </p:nvGrpSpPr>
      <p:grpSpPr>
        <a:xfrm>
          <a:off x="0" y="0"/>
          <a:ext cx="0" cy="0"/>
          <a:chOff x="0" y="0"/>
          <a:chExt cx="0" cy="0"/>
        </a:xfrm>
      </p:grpSpPr>
      <p:sp>
        <p:nvSpPr>
          <p:cNvPr id="2" name="矩形 1">
            <a:extLst>
              <a:ext uri="{FF2B5EF4-FFF2-40B4-BE49-F238E27FC236}">
                <a16:creationId xmlns:a16="http://schemas.microsoft.com/office/drawing/2014/main" id="{9FA6C146-1FD2-4CDD-A802-1CC908841934}"/>
              </a:ext>
            </a:extLst>
          </p:cNvPr>
          <p:cNvSpPr/>
          <p:nvPr/>
        </p:nvSpPr>
        <p:spPr>
          <a:xfrm>
            <a:off x="-25400" y="0"/>
            <a:ext cx="12217400" cy="1125856"/>
          </a:xfrm>
          <a:prstGeom prst="rect">
            <a:avLst/>
          </a:prstGeom>
          <a:solidFill>
            <a:srgbClr val="20517C"/>
          </a:solidFill>
          <a:ln>
            <a:noFill/>
          </a:ln>
        </p:spPr>
        <p:style>
          <a:lnRef idx="2">
            <a:schemeClr val="accent1">
              <a:shade val="50000"/>
            </a:schemeClr>
          </a:lnRef>
          <a:fillRef idx="1">
            <a:schemeClr val="accent1"/>
          </a:fillRef>
          <a:effectRef idx="0">
            <a:schemeClr val="accent1"/>
          </a:effectRef>
          <a:fontRef idx="minor">
            <a:schemeClr val="lt1"/>
          </a:fontRef>
        </p:style>
        <p:txBody>
          <a:bodyPr lIns="109716" tIns="54859" rIns="109716" bIns="54859" anchor="ctr"/>
          <a:lstStyle/>
          <a:p>
            <a:pPr algn="ctr">
              <a:defRPr/>
            </a:pPr>
            <a:endParaRPr lang="zh-CN" altLang="en-US" sz="2160"/>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912351" y="325756"/>
            <a:ext cx="1729316" cy="474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Freeform 57"/>
          <p:cNvSpPr>
            <a:spLocks/>
          </p:cNvSpPr>
          <p:nvPr/>
        </p:nvSpPr>
        <p:spPr bwMode="auto">
          <a:xfrm>
            <a:off x="0" y="6524626"/>
            <a:ext cx="12192000" cy="280034"/>
          </a:xfrm>
          <a:custGeom>
            <a:avLst/>
            <a:gdLst>
              <a:gd name="T0" fmla="*/ 0 w 5650"/>
              <a:gd name="T1" fmla="*/ 2147483646 h 176"/>
              <a:gd name="T2" fmla="*/ 2147483646 w 5650"/>
              <a:gd name="T3" fmla="*/ 2147483646 h 176"/>
              <a:gd name="T4" fmla="*/ 2147483646 w 5650"/>
              <a:gd name="T5" fmla="*/ 2147483646 h 176"/>
              <a:gd name="T6" fmla="*/ 2147483646 w 5650"/>
              <a:gd name="T7" fmla="*/ 2147483646 h 176"/>
              <a:gd name="T8" fmla="*/ 2147483646 w 5650"/>
              <a:gd name="T9" fmla="*/ 2147483646 h 176"/>
              <a:gd name="T10" fmla="*/ 0 w 5650"/>
              <a:gd name="T11" fmla="*/ 0 h 176"/>
              <a:gd name="T12" fmla="*/ 0 w 5650"/>
              <a:gd name="T13" fmla="*/ 2147483646 h 176"/>
              <a:gd name="T14" fmla="*/ 0 60000 65536"/>
              <a:gd name="T15" fmla="*/ 0 60000 65536"/>
              <a:gd name="T16" fmla="*/ 0 60000 65536"/>
              <a:gd name="T17" fmla="*/ 0 60000 65536"/>
              <a:gd name="T18" fmla="*/ 0 60000 65536"/>
              <a:gd name="T19" fmla="*/ 0 60000 65536"/>
              <a:gd name="T20" fmla="*/ 0 60000 65536"/>
              <a:gd name="T21" fmla="*/ 0 w 5650"/>
              <a:gd name="T22" fmla="*/ 0 h 176"/>
              <a:gd name="T23" fmla="*/ 5650 w 5650"/>
              <a:gd name="T24" fmla="*/ 176 h 17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50" h="176">
                <a:moveTo>
                  <a:pt x="0" y="176"/>
                </a:moveTo>
                <a:lnTo>
                  <a:pt x="5650" y="169"/>
                </a:lnTo>
                <a:lnTo>
                  <a:pt x="5646" y="95"/>
                </a:lnTo>
                <a:lnTo>
                  <a:pt x="1478" y="95"/>
                </a:lnTo>
                <a:lnTo>
                  <a:pt x="1317" y="3"/>
                </a:lnTo>
                <a:lnTo>
                  <a:pt x="0" y="0"/>
                </a:lnTo>
                <a:lnTo>
                  <a:pt x="0" y="176"/>
                </a:lnTo>
                <a:close/>
              </a:path>
            </a:pathLst>
          </a:custGeom>
          <a:solidFill>
            <a:srgbClr val="AACDF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sz="2160"/>
          </a:p>
        </p:txBody>
      </p:sp>
      <p:sp>
        <p:nvSpPr>
          <p:cNvPr id="5" name="Rectangle 58">
            <a:extLst>
              <a:ext uri="{FF2B5EF4-FFF2-40B4-BE49-F238E27FC236}">
                <a16:creationId xmlns:a16="http://schemas.microsoft.com/office/drawing/2014/main" id="{77C93801-C02E-4630-8FCC-30A2E65DEFA1}"/>
              </a:ext>
            </a:extLst>
          </p:cNvPr>
          <p:cNvSpPr>
            <a:spLocks noChangeArrowheads="1"/>
          </p:cNvSpPr>
          <p:nvPr/>
        </p:nvSpPr>
        <p:spPr bwMode="auto">
          <a:xfrm flipV="1">
            <a:off x="0" y="6768466"/>
            <a:ext cx="12194117" cy="116204"/>
          </a:xfrm>
          <a:prstGeom prst="rect">
            <a:avLst/>
          </a:prstGeom>
          <a:solidFill>
            <a:srgbClr val="007CA8"/>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defRPr sz="2000" b="1">
                <a:solidFill>
                  <a:srgbClr val="FF3300"/>
                </a:solidFill>
                <a:latin typeface="Arial" panose="020B0604020202020204" pitchFamily="34" charset="0"/>
                <a:ea typeface="黑体" panose="02010609060101010101" pitchFamily="49" charset="-122"/>
              </a:defRPr>
            </a:lvl1pPr>
            <a:lvl2pPr marL="742950" indent="-285750">
              <a:defRPr sz="2000" b="1">
                <a:solidFill>
                  <a:srgbClr val="FF3300"/>
                </a:solidFill>
                <a:latin typeface="Arial" panose="020B0604020202020204" pitchFamily="34" charset="0"/>
                <a:ea typeface="黑体" panose="02010609060101010101" pitchFamily="49" charset="-122"/>
              </a:defRPr>
            </a:lvl2pPr>
            <a:lvl3pPr marL="1143000" indent="-228600">
              <a:defRPr sz="2000" b="1">
                <a:solidFill>
                  <a:srgbClr val="FF3300"/>
                </a:solidFill>
                <a:latin typeface="Arial" panose="020B0604020202020204" pitchFamily="34" charset="0"/>
                <a:ea typeface="黑体" panose="02010609060101010101" pitchFamily="49" charset="-122"/>
              </a:defRPr>
            </a:lvl3pPr>
            <a:lvl4pPr marL="1600200" indent="-228600">
              <a:defRPr sz="2000" b="1">
                <a:solidFill>
                  <a:srgbClr val="FF3300"/>
                </a:solidFill>
                <a:latin typeface="Arial" panose="020B0604020202020204" pitchFamily="34" charset="0"/>
                <a:ea typeface="黑体" panose="02010609060101010101" pitchFamily="49" charset="-122"/>
              </a:defRPr>
            </a:lvl4pPr>
            <a:lvl5pPr marL="2057400" indent="-228600">
              <a:defRPr sz="2000" b="1">
                <a:solidFill>
                  <a:srgbClr val="FF3300"/>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rgbClr val="FF3300"/>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rgbClr val="FF3300"/>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rgbClr val="FF3300"/>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rgbClr val="FF3300"/>
                </a:solidFill>
                <a:latin typeface="Arial" panose="020B0604020202020204" pitchFamily="34" charset="0"/>
                <a:ea typeface="黑体" panose="02010609060101010101" pitchFamily="49" charset="-122"/>
              </a:defRPr>
            </a:lvl9pPr>
          </a:lstStyle>
          <a:p>
            <a:pPr>
              <a:buFont typeface="Arial" panose="020B0604020202020204" pitchFamily="34" charset="0"/>
              <a:buNone/>
              <a:defRPr/>
            </a:pPr>
            <a:endParaRPr kumimoji="1" lang="zh-CN" altLang="en-US" sz="1920" i="1" u="sng">
              <a:solidFill>
                <a:srgbClr val="1D528D"/>
              </a:solidFill>
              <a:latin typeface="Times New Roman" panose="02020603050405020304" pitchFamily="18" charset="0"/>
              <a:ea typeface="微软雅黑" panose="020B0503020204020204" pitchFamily="34" charset="-122"/>
            </a:endParaRPr>
          </a:p>
        </p:txBody>
      </p:sp>
    </p:spTree>
    <p:extLst>
      <p:ext uri="{BB962C8B-B14F-4D97-AF65-F5344CB8AC3E}">
        <p14:creationId xmlns:p14="http://schemas.microsoft.com/office/powerpoint/2010/main" val="4900870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Obj">
  <p:cSld name="标题，文本与内容">
    <p:spTree>
      <p:nvGrpSpPr>
        <p:cNvPr id="1" name=""/>
        <p:cNvGrpSpPr/>
        <p:nvPr/>
      </p:nvGrpSpPr>
      <p:grpSpPr>
        <a:xfrm>
          <a:off x="0" y="0"/>
          <a:ext cx="0" cy="0"/>
          <a:chOff x="0" y="0"/>
          <a:chExt cx="0" cy="0"/>
        </a:xfrm>
      </p:grpSpPr>
      <p:sp>
        <p:nvSpPr>
          <p:cNvPr id="2" name="标题 1"/>
          <p:cNvSpPr>
            <a:spLocks noGrp="1"/>
          </p:cNvSpPr>
          <p:nvPr>
            <p:ph type="title"/>
          </p:nvPr>
        </p:nvSpPr>
        <p:spPr>
          <a:xfrm>
            <a:off x="609600" y="277818"/>
            <a:ext cx="10972800" cy="1139825"/>
          </a:xfrm>
        </p:spPr>
        <p:txBody>
          <a:bodyPr/>
          <a:lstStyle/>
          <a:p>
            <a:r>
              <a:rPr lang="zh-CN" altLang="en-US"/>
              <a:t>单击此处编辑母版标题样式</a:t>
            </a:r>
          </a:p>
        </p:txBody>
      </p:sp>
      <p:sp>
        <p:nvSpPr>
          <p:cNvPr id="3" name="文本占位符 2"/>
          <p:cNvSpPr>
            <a:spLocks noGrp="1"/>
          </p:cNvSpPr>
          <p:nvPr>
            <p:ph type="body" sz="half" idx="1"/>
          </p:nvPr>
        </p:nvSpPr>
        <p:spPr>
          <a:xfrm>
            <a:off x="609600" y="1600205"/>
            <a:ext cx="5384800" cy="4530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7600" y="1600205"/>
            <a:ext cx="5384800" cy="4530725"/>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517E43FC-A9A5-4C0C-A2A4-3FCF34A6AF7A}"/>
              </a:ext>
            </a:extLst>
          </p:cNvPr>
          <p:cNvSpPr>
            <a:spLocks noGrp="1"/>
          </p:cNvSpPr>
          <p:nvPr>
            <p:ph type="dt" sz="half" idx="10"/>
          </p:nvPr>
        </p:nvSpPr>
        <p:spPr/>
        <p:txBody>
          <a:bodyPr/>
          <a:lstStyle>
            <a:lvl1pPr>
              <a:defRPr/>
            </a:lvl1pPr>
          </a:lstStyle>
          <a:p>
            <a:pPr>
              <a:defRPr/>
            </a:pPr>
            <a:endParaRPr lang="en-US" altLang="zh-CN"/>
          </a:p>
        </p:txBody>
      </p:sp>
      <p:sp>
        <p:nvSpPr>
          <p:cNvPr id="6" name="页脚占位符 5">
            <a:extLst>
              <a:ext uri="{FF2B5EF4-FFF2-40B4-BE49-F238E27FC236}">
                <a16:creationId xmlns:a16="http://schemas.microsoft.com/office/drawing/2014/main" id="{376D6E10-36CF-47B7-899A-7A81C7585186}"/>
              </a:ext>
            </a:extLst>
          </p:cNvPr>
          <p:cNvSpPr>
            <a:spLocks noGrp="1"/>
          </p:cNvSpPr>
          <p:nvPr>
            <p:ph type="ftr" sz="quarter" idx="11"/>
          </p:nvPr>
        </p:nvSpPr>
        <p:spPr/>
        <p:txBody>
          <a:bodyPr/>
          <a:lstStyle>
            <a:lvl1pPr>
              <a:defRPr/>
            </a:lvl1pPr>
          </a:lstStyle>
          <a:p>
            <a:pPr>
              <a:defRPr/>
            </a:pPr>
            <a:endParaRPr lang="en-US" altLang="zh-CN"/>
          </a:p>
        </p:txBody>
      </p:sp>
      <p:sp>
        <p:nvSpPr>
          <p:cNvPr id="7" name="灯片编号占位符 6">
            <a:extLst>
              <a:ext uri="{FF2B5EF4-FFF2-40B4-BE49-F238E27FC236}">
                <a16:creationId xmlns:a16="http://schemas.microsoft.com/office/drawing/2014/main" id="{96DF566A-D985-4FE9-A3DA-F740C5A5731A}"/>
              </a:ext>
            </a:extLst>
          </p:cNvPr>
          <p:cNvSpPr>
            <a:spLocks noGrp="1"/>
          </p:cNvSpPr>
          <p:nvPr>
            <p:ph type="sldNum" sz="quarter" idx="12"/>
          </p:nvPr>
        </p:nvSpPr>
        <p:spPr/>
        <p:txBody>
          <a:bodyPr/>
          <a:lstStyle>
            <a:lvl1pPr>
              <a:defRPr/>
            </a:lvl1pPr>
          </a:lstStyle>
          <a:p>
            <a:pPr>
              <a:defRPr/>
            </a:pPr>
            <a:fld id="{E77C2B14-41A8-4D76-8865-50B94F12BD94}" type="slidenum">
              <a:rPr lang="en-US" altLang="zh-CN"/>
              <a:pPr>
                <a:defRPr/>
              </a:pPr>
              <a:t>‹#›</a:t>
            </a:fld>
            <a:endParaRPr lang="en-US" altLang="zh-CN"/>
          </a:p>
        </p:txBody>
      </p:sp>
    </p:spTree>
    <p:extLst>
      <p:ext uri="{BB962C8B-B14F-4D97-AF65-F5344CB8AC3E}">
        <p14:creationId xmlns:p14="http://schemas.microsoft.com/office/powerpoint/2010/main" val="608898888"/>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x">
  <p:cSld name="Title, Bullets &amp; Photo">
    <p:spTree>
      <p:nvGrpSpPr>
        <p:cNvPr id="1" name=""/>
        <p:cNvGrpSpPr/>
        <p:nvPr/>
      </p:nvGrpSpPr>
      <p:grpSpPr>
        <a:xfrm>
          <a:off x="0" y="0"/>
          <a:ext cx="0" cy="0"/>
          <a:chOff x="0" y="0"/>
          <a:chExt cx="0" cy="0"/>
        </a:xfrm>
      </p:grpSpPr>
      <p:sp>
        <p:nvSpPr>
          <p:cNvPr id="21" name="Shape 21"/>
          <p:cNvSpPr>
            <a:spLocks noGrp="1"/>
          </p:cNvSpPr>
          <p:nvPr>
            <p:ph type="title"/>
          </p:nvPr>
        </p:nvSpPr>
        <p:spPr>
          <a:prstGeom prst="rect">
            <a:avLst/>
          </a:prstGeom>
        </p:spPr>
        <p:txBody>
          <a:bodyPr/>
          <a:lstStyle/>
          <a:p>
            <a:pPr lvl="0"/>
            <a:r>
              <a:t>Title Text</a:t>
            </a:r>
          </a:p>
        </p:txBody>
      </p:sp>
      <p:sp>
        <p:nvSpPr>
          <p:cNvPr id="22" name="Shape 22"/>
          <p:cNvSpPr>
            <a:spLocks noGrp="1"/>
          </p:cNvSpPr>
          <p:nvPr>
            <p:ph type="body" idx="1"/>
          </p:nvPr>
        </p:nvSpPr>
        <p:spPr>
          <a:xfrm>
            <a:off x="892973" y="1821659"/>
            <a:ext cx="5000625" cy="4420195"/>
          </a:xfrm>
          <a:prstGeom prst="rect">
            <a:avLst/>
          </a:prstGeom>
        </p:spPr>
        <p:txBody>
          <a:bodyPr/>
          <a:lstStyle>
            <a:lvl1pPr marL="180815" indent="-180815">
              <a:spcBef>
                <a:spcPts val="1688"/>
              </a:spcBef>
              <a:defRPr sz="1477"/>
            </a:lvl1pPr>
            <a:lvl2pPr marL="361631" indent="-180815">
              <a:spcBef>
                <a:spcPts val="1688"/>
              </a:spcBef>
              <a:defRPr sz="1477"/>
            </a:lvl2pPr>
            <a:lvl3pPr marL="649596" indent="-180815">
              <a:spcBef>
                <a:spcPts val="1688"/>
              </a:spcBef>
              <a:defRPr sz="1477"/>
            </a:lvl3pPr>
            <a:lvl4pPr marL="883986" indent="-180815">
              <a:spcBef>
                <a:spcPts val="1688"/>
              </a:spcBef>
              <a:defRPr sz="1477"/>
            </a:lvl4pPr>
            <a:lvl5pPr marL="1118376" indent="-180815">
              <a:spcBef>
                <a:spcPts val="1688"/>
              </a:spcBef>
              <a:defRPr sz="1477"/>
            </a:lvl5pPr>
          </a:lstStyle>
          <a:p>
            <a:pPr lvl="0"/>
            <a:r>
              <a:t>Body Level One</a:t>
            </a:r>
          </a:p>
          <a:p>
            <a:pPr lvl="1"/>
            <a:r>
              <a:t>Body Level Two</a:t>
            </a:r>
          </a:p>
          <a:p>
            <a:pPr lvl="2"/>
            <a:r>
              <a:t>Body Level Three</a:t>
            </a:r>
          </a:p>
          <a:p>
            <a:pPr lvl="3"/>
            <a:r>
              <a:t>Body Level Four</a:t>
            </a:r>
          </a:p>
          <a:p>
            <a:pPr lvl="4"/>
            <a:r>
              <a:t>Body Level Five</a:t>
            </a:r>
          </a:p>
        </p:txBody>
      </p:sp>
    </p:spTree>
    <p:extLst>
      <p:ext uri="{BB962C8B-B14F-4D97-AF65-F5344CB8AC3E}">
        <p14:creationId xmlns:p14="http://schemas.microsoft.com/office/powerpoint/2010/main" val="997760510"/>
      </p:ext>
    </p:extLst>
  </p:cSld>
  <p:clrMapOvr>
    <a:masterClrMapping/>
  </p:clrMapOvr>
  <p:transition spd="med"/>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9EF8C035-E3B3-48A7-97EA-D9C5F27F9C2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DC94DE8A-56A6-4BD4-A8E7-6E3FDDACB3B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E7C699A-AEEC-420B-9988-815CF9E5A951}"/>
              </a:ext>
            </a:extLst>
          </p:cNvPr>
          <p:cNvSpPr>
            <a:spLocks noGrp="1" noChangeArrowheads="1"/>
          </p:cNvSpPr>
          <p:nvPr>
            <p:ph type="sldNum" sz="quarter" idx="12"/>
          </p:nvPr>
        </p:nvSpPr>
        <p:spPr>
          <a:ln/>
        </p:spPr>
        <p:txBody>
          <a:bodyPr/>
          <a:lstStyle>
            <a:lvl1pPr>
              <a:defRPr/>
            </a:lvl1pPr>
          </a:lstStyle>
          <a:p>
            <a:fld id="{E09E233F-A364-466D-B588-842EC2541FF1}" type="slidenum">
              <a:rPr lang="en-US" altLang="zh-CN"/>
              <a:pPr/>
              <a:t>‹#›</a:t>
            </a:fld>
            <a:endParaRPr lang="en-US" altLang="zh-CN"/>
          </a:p>
        </p:txBody>
      </p:sp>
    </p:spTree>
    <p:extLst>
      <p:ext uri="{BB962C8B-B14F-4D97-AF65-F5344CB8AC3E}">
        <p14:creationId xmlns:p14="http://schemas.microsoft.com/office/powerpoint/2010/main" val="240554539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Rectangle 4">
            <a:extLst>
              <a:ext uri="{FF2B5EF4-FFF2-40B4-BE49-F238E27FC236}">
                <a16:creationId xmlns:a16="http://schemas.microsoft.com/office/drawing/2014/main" id="{9EF8C035-E3B3-48A7-97EA-D9C5F27F9C22}"/>
              </a:ext>
            </a:extLst>
          </p:cNvPr>
          <p:cNvSpPr>
            <a:spLocks noGrp="1" noChangeArrowheads="1"/>
          </p:cNvSpPr>
          <p:nvPr>
            <p:ph type="dt" sz="half" idx="10"/>
          </p:nvPr>
        </p:nvSpPr>
        <p:spPr>
          <a:ln/>
        </p:spPr>
        <p:txBody>
          <a:bodyPr/>
          <a:lstStyle>
            <a:lvl1pPr>
              <a:defRPr/>
            </a:lvl1pPr>
          </a:lstStyle>
          <a:p>
            <a:pPr>
              <a:defRPr/>
            </a:pPr>
            <a:endParaRPr lang="en-US" altLang="zh-CN"/>
          </a:p>
        </p:txBody>
      </p:sp>
      <p:sp>
        <p:nvSpPr>
          <p:cNvPr id="5" name="Rectangle 5">
            <a:extLst>
              <a:ext uri="{FF2B5EF4-FFF2-40B4-BE49-F238E27FC236}">
                <a16:creationId xmlns:a16="http://schemas.microsoft.com/office/drawing/2014/main" id="{DC94DE8A-56A6-4BD4-A8E7-6E3FDDACB3B5}"/>
              </a:ext>
            </a:extLst>
          </p:cNvPr>
          <p:cNvSpPr>
            <a:spLocks noGrp="1" noChangeArrowheads="1"/>
          </p:cNvSpPr>
          <p:nvPr>
            <p:ph type="ftr" sz="quarter" idx="11"/>
          </p:nvPr>
        </p:nvSpPr>
        <p:spPr>
          <a:ln/>
        </p:spPr>
        <p:txBody>
          <a:bodyPr/>
          <a:lstStyle>
            <a:lvl1pPr>
              <a:defRPr/>
            </a:lvl1pPr>
          </a:lstStyle>
          <a:p>
            <a:pPr>
              <a:defRPr/>
            </a:pPr>
            <a:endParaRPr lang="en-US" altLang="zh-CN"/>
          </a:p>
        </p:txBody>
      </p:sp>
      <p:sp>
        <p:nvSpPr>
          <p:cNvPr id="6" name="Rectangle 6">
            <a:extLst>
              <a:ext uri="{FF2B5EF4-FFF2-40B4-BE49-F238E27FC236}">
                <a16:creationId xmlns:a16="http://schemas.microsoft.com/office/drawing/2014/main" id="{2E7C699A-AEEC-420B-9988-815CF9E5A951}"/>
              </a:ext>
            </a:extLst>
          </p:cNvPr>
          <p:cNvSpPr>
            <a:spLocks noGrp="1" noChangeArrowheads="1"/>
          </p:cNvSpPr>
          <p:nvPr>
            <p:ph type="sldNum" sz="quarter" idx="12"/>
          </p:nvPr>
        </p:nvSpPr>
        <p:spPr>
          <a:ln/>
        </p:spPr>
        <p:txBody>
          <a:bodyPr/>
          <a:lstStyle>
            <a:lvl1pPr>
              <a:defRPr/>
            </a:lvl1pPr>
          </a:lstStyle>
          <a:p>
            <a:fld id="{E09E233F-A364-466D-B588-842EC2541FF1}" type="slidenum">
              <a:rPr lang="en-US" altLang="zh-CN"/>
              <a:pPr/>
              <a:t>‹#›</a:t>
            </a:fld>
            <a:endParaRPr lang="en-US" altLang="zh-CN"/>
          </a:p>
        </p:txBody>
      </p:sp>
    </p:spTree>
    <p:extLst>
      <p:ext uri="{BB962C8B-B14F-4D97-AF65-F5344CB8AC3E}">
        <p14:creationId xmlns:p14="http://schemas.microsoft.com/office/powerpoint/2010/main" val="32816359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31DACD21-EAA1-4887-A2E3-A5287D053365}" type="datetimeFigureOut">
              <a:rPr lang="zh-CN" altLang="en-US" smtClean="0"/>
              <a:t>2024/6/23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37C06F-BBEC-4537-9AA3-91F3203DE07B}" type="slidenum">
              <a:rPr lang="zh-CN" altLang="en-US" smtClean="0"/>
              <a:t>‹#›</a:t>
            </a:fld>
            <a:endParaRPr lang="zh-CN" altLang="en-US"/>
          </a:p>
        </p:txBody>
      </p:sp>
    </p:spTree>
    <p:extLst>
      <p:ext uri="{BB962C8B-B14F-4D97-AF65-F5344CB8AC3E}">
        <p14:creationId xmlns:p14="http://schemas.microsoft.com/office/powerpoint/2010/main" val="401083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1" y="4589467"/>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31DACD21-EAA1-4887-A2E3-A5287D053365}" type="datetimeFigureOut">
              <a:rPr lang="zh-CN" altLang="en-US" smtClean="0"/>
              <a:t>2024/6/23</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CF37C06F-BBEC-4537-9AA3-91F3203DE07B}" type="slidenum">
              <a:rPr lang="zh-CN" altLang="en-US" smtClean="0"/>
              <a:t>‹#›</a:t>
            </a:fld>
            <a:endParaRPr lang="zh-CN" altLang="en-US"/>
          </a:p>
        </p:txBody>
      </p:sp>
    </p:spTree>
    <p:extLst>
      <p:ext uri="{BB962C8B-B14F-4D97-AF65-F5344CB8AC3E}">
        <p14:creationId xmlns:p14="http://schemas.microsoft.com/office/powerpoint/2010/main" val="17938001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31DACD21-EAA1-4887-A2E3-A5287D053365}" type="datetimeFigureOut">
              <a:rPr lang="zh-CN" altLang="en-US" smtClean="0"/>
              <a:t>2024/6/23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37C06F-BBEC-4537-9AA3-91F3203DE07B}" type="slidenum">
              <a:rPr lang="zh-CN" altLang="en-US" smtClean="0"/>
              <a:t>‹#›</a:t>
            </a:fld>
            <a:endParaRPr lang="zh-CN" altLang="en-US"/>
          </a:p>
        </p:txBody>
      </p:sp>
    </p:spTree>
    <p:extLst>
      <p:ext uri="{BB962C8B-B14F-4D97-AF65-F5344CB8AC3E}">
        <p14:creationId xmlns:p14="http://schemas.microsoft.com/office/powerpoint/2010/main" val="33769665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9"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2"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2"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31DACD21-EAA1-4887-A2E3-A5287D053365}" type="datetimeFigureOut">
              <a:rPr lang="zh-CN" altLang="en-US" smtClean="0"/>
              <a:t>2024/6/23</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CF37C06F-BBEC-4537-9AA3-91F3203DE07B}" type="slidenum">
              <a:rPr lang="zh-CN" altLang="en-US" smtClean="0"/>
              <a:t>‹#›</a:t>
            </a:fld>
            <a:endParaRPr lang="zh-CN" altLang="en-US"/>
          </a:p>
        </p:txBody>
      </p:sp>
    </p:spTree>
    <p:extLst>
      <p:ext uri="{BB962C8B-B14F-4D97-AF65-F5344CB8AC3E}">
        <p14:creationId xmlns:p14="http://schemas.microsoft.com/office/powerpoint/2010/main" val="788290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31DACD21-EAA1-4887-A2E3-A5287D053365}" type="datetimeFigureOut">
              <a:rPr lang="zh-CN" altLang="en-US" smtClean="0"/>
              <a:t>2024/6/23</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CF37C06F-BBEC-4537-9AA3-91F3203DE07B}" type="slidenum">
              <a:rPr lang="zh-CN" altLang="en-US" smtClean="0"/>
              <a:t>‹#›</a:t>
            </a:fld>
            <a:endParaRPr lang="zh-CN" altLang="en-US"/>
          </a:p>
        </p:txBody>
      </p:sp>
    </p:spTree>
    <p:extLst>
      <p:ext uri="{BB962C8B-B14F-4D97-AF65-F5344CB8AC3E}">
        <p14:creationId xmlns:p14="http://schemas.microsoft.com/office/powerpoint/2010/main" val="1629695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31DACD21-EAA1-4887-A2E3-A5287D053365}" type="datetimeFigureOut">
              <a:rPr lang="zh-CN" altLang="en-US" smtClean="0"/>
              <a:t>2024/6/23</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CF37C06F-BBEC-4537-9AA3-91F3203DE07B}" type="slidenum">
              <a:rPr lang="zh-CN" altLang="en-US" smtClean="0"/>
              <a:t>‹#›</a:t>
            </a:fld>
            <a:endParaRPr lang="zh-CN" altLang="en-US"/>
          </a:p>
        </p:txBody>
      </p:sp>
    </p:spTree>
    <p:extLst>
      <p:ext uri="{BB962C8B-B14F-4D97-AF65-F5344CB8AC3E}">
        <p14:creationId xmlns:p14="http://schemas.microsoft.com/office/powerpoint/2010/main" val="25623195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1DACD21-EAA1-4887-A2E3-A5287D053365}" type="datetimeFigureOut">
              <a:rPr lang="zh-CN" altLang="en-US" smtClean="0"/>
              <a:t>2024/6/23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37C06F-BBEC-4537-9AA3-91F3203DE07B}" type="slidenum">
              <a:rPr lang="zh-CN" altLang="en-US" smtClean="0"/>
              <a:t>‹#›</a:t>
            </a:fld>
            <a:endParaRPr lang="zh-CN" altLang="en-US"/>
          </a:p>
        </p:txBody>
      </p:sp>
    </p:spTree>
    <p:extLst>
      <p:ext uri="{BB962C8B-B14F-4D97-AF65-F5344CB8AC3E}">
        <p14:creationId xmlns:p14="http://schemas.microsoft.com/office/powerpoint/2010/main" val="33933492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31DACD21-EAA1-4887-A2E3-A5287D053365}" type="datetimeFigureOut">
              <a:rPr lang="zh-CN" altLang="en-US" smtClean="0"/>
              <a:t>2024/6/23</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CF37C06F-BBEC-4537-9AA3-91F3203DE07B}" type="slidenum">
              <a:rPr lang="zh-CN" altLang="en-US" smtClean="0"/>
              <a:t>‹#›</a:t>
            </a:fld>
            <a:endParaRPr lang="zh-CN" altLang="en-US"/>
          </a:p>
        </p:txBody>
      </p:sp>
    </p:spTree>
    <p:extLst>
      <p:ext uri="{BB962C8B-B14F-4D97-AF65-F5344CB8AC3E}">
        <p14:creationId xmlns:p14="http://schemas.microsoft.com/office/powerpoint/2010/main" val="1575353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DACD21-EAA1-4887-A2E3-A5287D053365}" type="datetimeFigureOut">
              <a:rPr lang="zh-CN" altLang="en-US" smtClean="0"/>
              <a:t>2024/6/23</a:t>
            </a:fld>
            <a:endParaRPr lang="zh-CN" altLang="en-US"/>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37C06F-BBEC-4537-9AA3-91F3203DE07B}" type="slidenum">
              <a:rPr lang="zh-CN" altLang="en-US" smtClean="0"/>
              <a:t>‹#›</a:t>
            </a:fld>
            <a:endParaRPr lang="zh-CN" altLang="en-US"/>
          </a:p>
        </p:txBody>
      </p:sp>
    </p:spTree>
    <p:extLst>
      <p:ext uri="{BB962C8B-B14F-4D97-AF65-F5344CB8AC3E}">
        <p14:creationId xmlns:p14="http://schemas.microsoft.com/office/powerpoint/2010/main" val="3527072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7" r:id="rId17"/>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10.xml"/><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11.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0.emf"/><Relationship Id="rId2" Type="http://schemas.openxmlformats.org/officeDocument/2006/relationships/notesSlide" Target="../notesSlides/notesSlide12.xml"/><Relationship Id="rId1" Type="http://schemas.openxmlformats.org/officeDocument/2006/relationships/slideLayout" Target="../slideLayouts/slideLayout13.xml"/><Relationship Id="rId5" Type="http://schemas.openxmlformats.org/officeDocument/2006/relationships/image" Target="../media/image32.png"/><Relationship Id="rId4"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3.xml"/><Relationship Id="rId1" Type="http://schemas.openxmlformats.org/officeDocument/2006/relationships/slideLayout" Target="../slideLayouts/slideLayout13.xml"/><Relationship Id="rId6" Type="http://schemas.openxmlformats.org/officeDocument/2006/relationships/image" Target="../media/image36.emf"/><Relationship Id="rId5" Type="http://schemas.openxmlformats.org/officeDocument/2006/relationships/image" Target="../media/image35.emf"/><Relationship Id="rId4" Type="http://schemas.openxmlformats.org/officeDocument/2006/relationships/image" Target="../media/image34.emf"/></Relationships>
</file>

<file path=ppt/slides/_rels/slide1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14.xml"/><Relationship Id="rId1" Type="http://schemas.openxmlformats.org/officeDocument/2006/relationships/slideLayout" Target="../slideLayouts/slideLayout13.xml"/><Relationship Id="rId5" Type="http://schemas.openxmlformats.org/officeDocument/2006/relationships/image" Target="../media/image39.emf"/><Relationship Id="rId4" Type="http://schemas.openxmlformats.org/officeDocument/2006/relationships/image" Target="../media/image38.emf"/></Relationships>
</file>

<file path=ppt/slides/_rels/slide15.xml.rels><?xml version="1.0" encoding="UTF-8" standalone="yes"?>
<Relationships xmlns="http://schemas.openxmlformats.org/package/2006/relationships"><Relationship Id="rId3" Type="http://schemas.openxmlformats.org/officeDocument/2006/relationships/image" Target="../media/image40.emf"/><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2.emf"/><Relationship Id="rId4" Type="http://schemas.openxmlformats.org/officeDocument/2006/relationships/image" Target="../media/image41.emf"/></Relationships>
</file>

<file path=ppt/slides/_rels/slide16.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6.xml"/><Relationship Id="rId1" Type="http://schemas.openxmlformats.org/officeDocument/2006/relationships/slideLayout" Target="../slideLayouts/slideLayout13.xml"/><Relationship Id="rId5" Type="http://schemas.openxmlformats.org/officeDocument/2006/relationships/image" Target="../media/image44.emf"/><Relationship Id="rId4" Type="http://schemas.openxmlformats.org/officeDocument/2006/relationships/image" Target="../media/image18.png"/></Relationships>
</file>

<file path=ppt/slides/_rels/slide17.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17.xml"/><Relationship Id="rId1" Type="http://schemas.openxmlformats.org/officeDocument/2006/relationships/slideLayout" Target="../slideLayouts/slideLayout13.xml"/><Relationship Id="rId6" Type="http://schemas.openxmlformats.org/officeDocument/2006/relationships/image" Target="../media/image48.emf"/><Relationship Id="rId5" Type="http://schemas.openxmlformats.org/officeDocument/2006/relationships/image" Target="../media/image47.emf"/><Relationship Id="rId4" Type="http://schemas.openxmlformats.org/officeDocument/2006/relationships/image" Target="../media/image46.emf"/></Relationships>
</file>

<file path=ppt/slides/_rels/slide18.xml.rels><?xml version="1.0" encoding="UTF-8" standalone="yes"?>
<Relationships xmlns="http://schemas.openxmlformats.org/package/2006/relationships"><Relationship Id="rId3" Type="http://schemas.openxmlformats.org/officeDocument/2006/relationships/image" Target="../media/image49.emf"/><Relationship Id="rId2" Type="http://schemas.openxmlformats.org/officeDocument/2006/relationships/notesSlide" Target="../notesSlides/notesSlide18.xml"/><Relationship Id="rId1" Type="http://schemas.openxmlformats.org/officeDocument/2006/relationships/slideLayout" Target="../slideLayouts/slideLayout13.xml"/><Relationship Id="rId5" Type="http://schemas.openxmlformats.org/officeDocument/2006/relationships/image" Target="../media/image51.emf"/><Relationship Id="rId4" Type="http://schemas.openxmlformats.org/officeDocument/2006/relationships/image" Target="../media/image50.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52.wmf"/><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53.wmf"/></Relationships>
</file>

<file path=ppt/slides/_rels/slide2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56.png"/><Relationship Id="rId4" Type="http://schemas.openxmlformats.org/officeDocument/2006/relationships/image" Target="../media/image55.wmf"/></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13.xml"/><Relationship Id="rId5" Type="http://schemas.openxmlformats.org/officeDocument/2006/relationships/image" Target="../media/image59.png"/><Relationship Id="rId4" Type="http://schemas.openxmlformats.org/officeDocument/2006/relationships/image" Target="../media/image5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2.xml"/><Relationship Id="rId1" Type="http://schemas.openxmlformats.org/officeDocument/2006/relationships/slideLayout" Target="../slideLayouts/slideLayout13.xml"/><Relationship Id="rId5" Type="http://schemas.openxmlformats.org/officeDocument/2006/relationships/image" Target="../media/image62.jpeg"/><Relationship Id="rId4" Type="http://schemas.openxmlformats.org/officeDocument/2006/relationships/image" Target="../media/image61.png"/></Relationships>
</file>

<file path=ppt/slides/_rels/slide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3.xml"/><Relationship Id="rId1" Type="http://schemas.openxmlformats.org/officeDocument/2006/relationships/slideLayout" Target="../slideLayouts/slideLayout13.xml"/><Relationship Id="rId6" Type="http://schemas.openxmlformats.org/officeDocument/2006/relationships/image" Target="../media/image66.emf"/><Relationship Id="rId5" Type="http://schemas.openxmlformats.org/officeDocument/2006/relationships/image" Target="../media/image65.png"/><Relationship Id="rId4" Type="http://schemas.openxmlformats.org/officeDocument/2006/relationships/image" Target="../media/image64.png"/></Relationships>
</file>

<file path=ppt/slides/_rels/slide2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4.xml"/><Relationship Id="rId1" Type="http://schemas.openxmlformats.org/officeDocument/2006/relationships/slideLayout" Target="../slideLayouts/slideLayout13.xml"/><Relationship Id="rId5" Type="http://schemas.openxmlformats.org/officeDocument/2006/relationships/image" Target="../media/image69.emf"/><Relationship Id="rId4" Type="http://schemas.openxmlformats.org/officeDocument/2006/relationships/image" Target="../media/image68.emf"/></Relationships>
</file>

<file path=ppt/slides/_rels/slide27.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notesSlide" Target="../notesSlides/notesSlide25.xml"/><Relationship Id="rId1" Type="http://schemas.openxmlformats.org/officeDocument/2006/relationships/slideLayout" Target="../slideLayouts/slideLayout13.xml"/><Relationship Id="rId6" Type="http://schemas.openxmlformats.org/officeDocument/2006/relationships/image" Target="../media/image73.png"/><Relationship Id="rId5" Type="http://schemas.openxmlformats.org/officeDocument/2006/relationships/image" Target="../media/image72.png"/><Relationship Id="rId4" Type="http://schemas.openxmlformats.org/officeDocument/2006/relationships/image" Target="../media/image71.png"/></Relationships>
</file>

<file path=ppt/slides/_rels/slide28.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68.emf"/><Relationship Id="rId1" Type="http://schemas.openxmlformats.org/officeDocument/2006/relationships/slideLayout" Target="../slideLayouts/slideLayout13.xml"/><Relationship Id="rId4" Type="http://schemas.openxmlformats.org/officeDocument/2006/relationships/image" Target="../media/image75.png"/></Relationships>
</file>

<file path=ppt/slides/_rels/slide29.xml.rels><?xml version="1.0" encoding="UTF-8" standalone="yes"?>
<Relationships xmlns="http://schemas.openxmlformats.org/package/2006/relationships"><Relationship Id="rId3" Type="http://schemas.openxmlformats.org/officeDocument/2006/relationships/image" Target="../media/image76.png"/><Relationship Id="rId7" Type="http://schemas.openxmlformats.org/officeDocument/2006/relationships/image" Target="../media/image80.png"/><Relationship Id="rId2" Type="http://schemas.openxmlformats.org/officeDocument/2006/relationships/notesSlide" Target="../notesSlides/notesSlide26.xml"/><Relationship Id="rId1" Type="http://schemas.openxmlformats.org/officeDocument/2006/relationships/slideLayout" Target="../slideLayouts/slideLayout13.xml"/><Relationship Id="rId6" Type="http://schemas.openxmlformats.org/officeDocument/2006/relationships/image" Target="../media/image79.png"/><Relationship Id="rId5" Type="http://schemas.openxmlformats.org/officeDocument/2006/relationships/image" Target="../media/image78.png"/><Relationship Id="rId4" Type="http://schemas.openxmlformats.org/officeDocument/2006/relationships/image" Target="../media/image77.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13.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27.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31.xml.rels><?xml version="1.0" encoding="UTF-8" standalone="yes"?>
<Relationships xmlns="http://schemas.openxmlformats.org/package/2006/relationships"><Relationship Id="rId3" Type="http://schemas.openxmlformats.org/officeDocument/2006/relationships/image" Target="../media/image82.emf"/><Relationship Id="rId2" Type="http://schemas.openxmlformats.org/officeDocument/2006/relationships/notesSlide" Target="../notesSlides/notesSlide28.xml"/><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hyperlink" Target="https://ui.adsabs.harvard.edu/search/q=author:%22LHAASO+Collaboration%22&amp;sort=date%20desc,%20bibcode%20desc" TargetMode="External"/><Relationship Id="rId2" Type="http://schemas.openxmlformats.org/officeDocument/2006/relationships/image" Target="../media/image83.emf"/><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29.xml"/><Relationship Id="rId1" Type="http://schemas.openxmlformats.org/officeDocument/2006/relationships/slideLayout" Target="../slideLayouts/slideLayout13.xml"/><Relationship Id="rId4" Type="http://schemas.openxmlformats.org/officeDocument/2006/relationships/image" Target="../media/image85.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30.xml"/><Relationship Id="rId1" Type="http://schemas.openxmlformats.org/officeDocument/2006/relationships/slideLayout" Target="../slideLayouts/slideLayout13.xml"/><Relationship Id="rId5" Type="http://schemas.openxmlformats.org/officeDocument/2006/relationships/image" Target="../media/image88.jpeg"/><Relationship Id="rId4" Type="http://schemas.openxmlformats.org/officeDocument/2006/relationships/image" Target="../media/image87.png"/></Relationships>
</file>

<file path=ppt/slides/_rels/slide36.xml.rels><?xml version="1.0" encoding="UTF-8" standalone="yes"?>
<Relationships xmlns="http://schemas.openxmlformats.org/package/2006/relationships"><Relationship Id="rId3" Type="http://schemas.openxmlformats.org/officeDocument/2006/relationships/image" Target="../media/image53.wmf"/><Relationship Id="rId2" Type="http://schemas.openxmlformats.org/officeDocument/2006/relationships/image" Target="../media/image89.emf"/><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1.xml"/><Relationship Id="rId1" Type="http://schemas.openxmlformats.org/officeDocument/2006/relationships/slideLayout" Target="../slideLayouts/slideLayout13.xml"/><Relationship Id="rId4" Type="http://schemas.openxmlformats.org/officeDocument/2006/relationships/image" Target="../media/image58.png"/></Relationships>
</file>

<file path=ppt/slides/_rels/slide3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32.xml"/><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3.xml"/><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notesSlide" Target="../notesSlides/notesSlide5.xml"/><Relationship Id="rId1" Type="http://schemas.openxmlformats.org/officeDocument/2006/relationships/slideLayout" Target="../slideLayouts/slideLayout13.xml"/><Relationship Id="rId5" Type="http://schemas.openxmlformats.org/officeDocument/2006/relationships/image" Target="../media/image14.png"/><Relationship Id="rId4" Type="http://schemas.openxmlformats.org/officeDocument/2006/relationships/image" Target="../media/image13.wmf"/></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13.xml"/><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9.png"/><Relationship Id="rId4" Type="http://schemas.openxmlformats.org/officeDocument/2006/relationships/image" Target="../media/image18.pn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emf"/><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文本框 2"/>
          <p:cNvSpPr txBox="1">
            <a:spLocks noChangeArrowheads="1"/>
          </p:cNvSpPr>
          <p:nvPr/>
        </p:nvSpPr>
        <p:spPr bwMode="auto">
          <a:xfrm>
            <a:off x="1359043" y="4161449"/>
            <a:ext cx="9813279" cy="1018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rgbClr val="FF3300"/>
                </a:solidFill>
                <a:latin typeface="Arial" panose="020B0604020202020204" pitchFamily="34" charset="0"/>
                <a:ea typeface="黑体" panose="02010609060101010101" pitchFamily="49" charset="-122"/>
              </a:defRPr>
            </a:lvl1pPr>
            <a:lvl2pPr marL="742950" indent="-285750">
              <a:defRPr sz="2000" b="1">
                <a:solidFill>
                  <a:srgbClr val="FF3300"/>
                </a:solidFill>
                <a:latin typeface="Arial" panose="020B0604020202020204" pitchFamily="34" charset="0"/>
                <a:ea typeface="黑体" panose="02010609060101010101" pitchFamily="49" charset="-122"/>
              </a:defRPr>
            </a:lvl2pPr>
            <a:lvl3pPr marL="1143000" indent="-228600">
              <a:defRPr sz="2000" b="1">
                <a:solidFill>
                  <a:srgbClr val="FF3300"/>
                </a:solidFill>
                <a:latin typeface="Arial" panose="020B0604020202020204" pitchFamily="34" charset="0"/>
                <a:ea typeface="黑体" panose="02010609060101010101" pitchFamily="49" charset="-122"/>
              </a:defRPr>
            </a:lvl3pPr>
            <a:lvl4pPr marL="1600200" indent="-228600">
              <a:defRPr sz="2000" b="1">
                <a:solidFill>
                  <a:srgbClr val="FF3300"/>
                </a:solidFill>
                <a:latin typeface="Arial" panose="020B0604020202020204" pitchFamily="34" charset="0"/>
                <a:ea typeface="黑体" panose="02010609060101010101" pitchFamily="49" charset="-122"/>
              </a:defRPr>
            </a:lvl4pPr>
            <a:lvl5pPr marL="2057400" indent="-228600">
              <a:defRPr sz="2000" b="1">
                <a:solidFill>
                  <a:srgbClr val="FF3300"/>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rgbClr val="FF3300"/>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rgbClr val="FF3300"/>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rgbClr val="FF3300"/>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rgbClr val="FF3300"/>
                </a:solidFill>
                <a:latin typeface="Arial" panose="020B0604020202020204" pitchFamily="34" charset="0"/>
                <a:ea typeface="黑体" panose="02010609060101010101" pitchFamily="49" charset="-122"/>
              </a:defRPr>
            </a:lvl9pPr>
          </a:lstStyle>
          <a:p>
            <a:pPr algn="ctr">
              <a:spcAft>
                <a:spcPts val="540"/>
              </a:spcAft>
            </a:pPr>
            <a:r>
              <a:rPr lang="en-US" altLang="zh-CN" sz="3200" b="0" dirty="0" err="1">
                <a:solidFill>
                  <a:srgbClr val="20517C"/>
                </a:solidFill>
                <a:latin typeface="Times New Roman" panose="02020603050405020304" pitchFamily="18" charset="0"/>
                <a:cs typeface="Times New Roman" panose="02020603050405020304" pitchFamily="18" charset="0"/>
              </a:rPr>
              <a:t>En</a:t>
            </a:r>
            <a:r>
              <a:rPr lang="en-US" altLang="zh-CN" sz="3200" b="0" dirty="0">
                <a:solidFill>
                  <a:srgbClr val="20517C"/>
                </a:solidFill>
                <a:latin typeface="Times New Roman" panose="02020603050405020304" pitchFamily="18" charset="0"/>
                <a:cs typeface="Times New Roman" panose="02020603050405020304" pitchFamily="18" charset="0"/>
              </a:rPr>
              <a:t>-Wei Liang</a:t>
            </a:r>
            <a:r>
              <a:rPr lang="zh-CN" altLang="en-US" sz="3200" b="0" dirty="0">
                <a:solidFill>
                  <a:srgbClr val="20517C"/>
                </a:solidFill>
                <a:latin typeface="Times New Roman" panose="02020603050405020304" pitchFamily="18" charset="0"/>
                <a:cs typeface="Times New Roman" panose="02020603050405020304" pitchFamily="18" charset="0"/>
              </a:rPr>
              <a:t>（</a:t>
            </a:r>
            <a:r>
              <a:rPr lang="en-US" altLang="zh-CN" sz="3200" b="0" dirty="0">
                <a:solidFill>
                  <a:srgbClr val="20517C"/>
                </a:solidFill>
                <a:latin typeface="Times New Roman" panose="02020603050405020304" pitchFamily="18" charset="0"/>
                <a:cs typeface="Times New Roman" panose="02020603050405020304" pitchFamily="18" charset="0"/>
              </a:rPr>
              <a:t>Guangxi University</a:t>
            </a:r>
            <a:r>
              <a:rPr lang="zh-CN" altLang="en-US" sz="3200" b="0" dirty="0">
                <a:solidFill>
                  <a:srgbClr val="20517C"/>
                </a:solidFill>
                <a:latin typeface="Times New Roman" panose="02020603050405020304" pitchFamily="18" charset="0"/>
                <a:cs typeface="Times New Roman" panose="02020603050405020304" pitchFamily="18" charset="0"/>
              </a:rPr>
              <a:t>）</a:t>
            </a:r>
            <a:r>
              <a:rPr lang="zh-CN" altLang="en-US" sz="3200" dirty="0">
                <a:solidFill>
                  <a:schemeClr val="accent5">
                    <a:lumMod val="50000"/>
                  </a:schemeClr>
                </a:solidFill>
                <a:latin typeface="Times New Roman" panose="02020603050405020304" pitchFamily="18" charset="0"/>
                <a:cs typeface="Times New Roman" panose="02020603050405020304" pitchFamily="18" charset="0"/>
              </a:rPr>
              <a:t> </a:t>
            </a:r>
            <a:endParaRPr lang="en-US" altLang="zh-CN" sz="3200" dirty="0">
              <a:solidFill>
                <a:schemeClr val="accent5">
                  <a:lumMod val="50000"/>
                </a:schemeClr>
              </a:solidFill>
              <a:latin typeface="Times New Roman" panose="02020603050405020304" pitchFamily="18" charset="0"/>
              <a:cs typeface="Times New Roman" panose="02020603050405020304" pitchFamily="18" charset="0"/>
            </a:endParaRPr>
          </a:p>
          <a:p>
            <a:pPr algn="ctr">
              <a:spcAft>
                <a:spcPts val="540"/>
              </a:spcAft>
            </a:pPr>
            <a:r>
              <a:rPr lang="en-US" altLang="zh-CN" sz="2400" dirty="0">
                <a:solidFill>
                  <a:srgbClr val="FF0000"/>
                </a:solidFill>
                <a:latin typeface="黑体" panose="02010609060101010101" pitchFamily="49" charset="-122"/>
              </a:rPr>
              <a:t>lew@gxu.edu.cn</a:t>
            </a:r>
          </a:p>
        </p:txBody>
      </p:sp>
      <p:sp>
        <p:nvSpPr>
          <p:cNvPr id="4" name="矩形 3">
            <a:extLst>
              <a:ext uri="{FF2B5EF4-FFF2-40B4-BE49-F238E27FC236}">
                <a16:creationId xmlns:a16="http://schemas.microsoft.com/office/drawing/2014/main" id="{288D70E4-BBAE-4E01-8080-15B3504D835E}"/>
              </a:ext>
            </a:extLst>
          </p:cNvPr>
          <p:cNvSpPr/>
          <p:nvPr/>
        </p:nvSpPr>
        <p:spPr>
          <a:xfrm>
            <a:off x="538578" y="2097393"/>
            <a:ext cx="11114842" cy="1828386"/>
          </a:xfrm>
          <a:prstGeom prst="rect">
            <a:avLst/>
          </a:prstGeom>
          <a:noFill/>
        </p:spPr>
        <p:txBody>
          <a:bodyPr wrap="square">
            <a:spAutoFit/>
          </a:bodyPr>
          <a:lstStyle/>
          <a:p>
            <a:pPr algn="ctr">
              <a:lnSpc>
                <a:spcPct val="150000"/>
              </a:lnSpc>
              <a:spcBef>
                <a:spcPct val="0"/>
              </a:spcBef>
              <a:buClrTx/>
              <a:buSzTx/>
              <a:buFontTx/>
              <a:buNone/>
            </a:pPr>
            <a:r>
              <a:rPr lang="en-US" altLang="zh-CN" sz="4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From Swift to SVOM Mission: </a:t>
            </a:r>
          </a:p>
          <a:p>
            <a:pPr algn="ctr">
              <a:lnSpc>
                <a:spcPct val="150000"/>
              </a:lnSpc>
              <a:spcBef>
                <a:spcPct val="0"/>
              </a:spcBef>
              <a:buClrTx/>
              <a:buSzTx/>
              <a:buFontTx/>
              <a:buNone/>
            </a:pPr>
            <a:r>
              <a:rPr lang="en-US" altLang="zh-CN" sz="4000" dirty="0">
                <a:solidFill>
                  <a:srgbClr val="002060"/>
                </a:solidFill>
                <a:latin typeface="Times New Roman" panose="02020603050405020304" pitchFamily="18" charset="0"/>
                <a:ea typeface="黑体" panose="02010609060101010101" pitchFamily="49" charset="-122"/>
                <a:cs typeface="Times New Roman" panose="02020603050405020304" pitchFamily="18" charset="0"/>
              </a:rPr>
              <a:t>Progress on GRB Afterglow Observations </a:t>
            </a:r>
          </a:p>
        </p:txBody>
      </p:sp>
      <p:sp>
        <p:nvSpPr>
          <p:cNvPr id="2" name="矩形 1"/>
          <p:cNvSpPr/>
          <p:nvPr/>
        </p:nvSpPr>
        <p:spPr>
          <a:xfrm>
            <a:off x="3601824" y="5637538"/>
            <a:ext cx="6253919" cy="830997"/>
          </a:xfrm>
          <a:prstGeom prst="rect">
            <a:avLst/>
          </a:prstGeom>
        </p:spPr>
        <p:txBody>
          <a:bodyPr wrap="square">
            <a:spAutoFit/>
          </a:bodyPr>
          <a:lstStyle/>
          <a:p>
            <a:pPr algn="ctr"/>
            <a:r>
              <a:rPr lang="en-US" altLang="zh-CN" sz="2400" dirty="0">
                <a:solidFill>
                  <a:schemeClr val="accent4">
                    <a:lumMod val="20000"/>
                    <a:lumOff val="80000"/>
                  </a:schemeClr>
                </a:solidFill>
                <a:latin typeface="黑体" panose="02010609060101010101" pitchFamily="49" charset="-122"/>
                <a:ea typeface="黑体" panose="02010609060101010101" pitchFamily="49" charset="-122"/>
              </a:rPr>
              <a:t>SVOM Scientific Workshop</a:t>
            </a:r>
          </a:p>
          <a:p>
            <a:pPr algn="ctr"/>
            <a:r>
              <a:rPr lang="en-US" altLang="zh-CN" sz="2400" dirty="0" err="1">
                <a:solidFill>
                  <a:schemeClr val="accent4">
                    <a:lumMod val="20000"/>
                    <a:lumOff val="80000"/>
                  </a:schemeClr>
                </a:solidFill>
                <a:latin typeface="黑体" panose="02010609060101010101" pitchFamily="49" charset="-122"/>
                <a:ea typeface="黑体" panose="02010609060101010101" pitchFamily="49" charset="-122"/>
              </a:rPr>
              <a:t>Xichang</a:t>
            </a:r>
            <a:r>
              <a:rPr lang="en-US" altLang="zh-CN" sz="2400" dirty="0">
                <a:solidFill>
                  <a:schemeClr val="accent4">
                    <a:lumMod val="20000"/>
                    <a:lumOff val="80000"/>
                  </a:schemeClr>
                </a:solidFill>
                <a:latin typeface="黑体" panose="02010609060101010101" pitchFamily="49" charset="-122"/>
                <a:ea typeface="黑体" panose="02010609060101010101" pitchFamily="49" charset="-122"/>
              </a:rPr>
              <a:t> 2024.06.23 </a:t>
            </a:r>
            <a:endParaRPr lang="zh-CN" altLang="en-US" sz="2400" dirty="0">
              <a:solidFill>
                <a:schemeClr val="accent4">
                  <a:lumMod val="20000"/>
                  <a:lumOff val="80000"/>
                </a:schemeClr>
              </a:solidFill>
              <a:latin typeface="黑体" panose="02010609060101010101" pitchFamily="49" charset="-122"/>
              <a:ea typeface="黑体" panose="02010609060101010101" pitchFamily="49" charset="-122"/>
            </a:endParaRPr>
          </a:p>
        </p:txBody>
      </p:sp>
      <p:pic>
        <p:nvPicPr>
          <p:cNvPr id="5" name="图片 4">
            <a:extLst>
              <a:ext uri="{FF2B5EF4-FFF2-40B4-BE49-F238E27FC236}">
                <a16:creationId xmlns:a16="http://schemas.microsoft.com/office/drawing/2014/main" id="{8A243D62-9F67-440D-85C6-07D3C75DB1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50340" y="79206"/>
            <a:ext cx="1861775" cy="2192211"/>
          </a:xfrm>
          <a:prstGeom prst="rect">
            <a:avLst/>
          </a:prstGeom>
        </p:spPr>
      </p:pic>
      <p:pic>
        <p:nvPicPr>
          <p:cNvPr id="1026" name="Picture 2" descr="图片">
            <a:extLst>
              <a:ext uri="{FF2B5EF4-FFF2-40B4-BE49-F238E27FC236}">
                <a16:creationId xmlns:a16="http://schemas.microsoft.com/office/drawing/2014/main" id="{26D168F0-CB7A-4A85-B510-8AD0C6CA6D36}"/>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114577" y="5390240"/>
            <a:ext cx="1913221" cy="1371121"/>
          </a:xfrm>
          <a:prstGeom prst="rect">
            <a:avLst/>
          </a:prstGeom>
          <a:noFill/>
          <a:extLst>
            <a:ext uri="{909E8E84-426E-40DD-AFC4-6F175D3DCCD1}">
              <a14:hiddenFill xmlns:a14="http://schemas.microsoft.com/office/drawing/2010/main">
                <a:solidFill>
                  <a:srgbClr val="FFFFFF"/>
                </a:solidFill>
              </a14:hiddenFill>
            </a:ext>
          </a:extLst>
        </p:spPr>
      </p:pic>
      <p:pic>
        <p:nvPicPr>
          <p:cNvPr id="8" name="图片 7">
            <a:extLst>
              <a:ext uri="{FF2B5EF4-FFF2-40B4-BE49-F238E27FC236}">
                <a16:creationId xmlns:a16="http://schemas.microsoft.com/office/drawing/2014/main" id="{9E8B8025-6AE9-4564-9AD7-D356862AC0F8}"/>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05033" y="162368"/>
            <a:ext cx="1029419" cy="617288"/>
          </a:xfrm>
          <a:prstGeom prst="rect">
            <a:avLst/>
          </a:prstGeom>
          <a:effectLst>
            <a:glow rad="127000">
              <a:schemeClr val="bg1"/>
            </a:glow>
          </a:effectLst>
        </p:spPr>
      </p:pic>
      <p:pic>
        <p:nvPicPr>
          <p:cNvPr id="9" name="Picture 15" descr="Swift_artists_conception_0104">
            <a:extLst>
              <a:ext uri="{FF2B5EF4-FFF2-40B4-BE49-F238E27FC236}">
                <a16:creationId xmlns:a16="http://schemas.microsoft.com/office/drawing/2014/main" id="{E2A80D78-49CE-468F-98E9-0B39F8AA37FC}"/>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7695" y="5363953"/>
            <a:ext cx="2041171" cy="13962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a:ext uri="{FF2B5EF4-FFF2-40B4-BE49-F238E27FC236}">
                <a16:creationId xmlns:a16="http://schemas.microsoft.com/office/drawing/2014/main" id="{7A0BA5AC-3F95-4B59-BCFC-AA923A7A9080}"/>
              </a:ext>
            </a:extLst>
          </p:cNvPr>
          <p:cNvSpPr txBox="1"/>
          <p:nvPr/>
        </p:nvSpPr>
        <p:spPr>
          <a:xfrm>
            <a:off x="1309968" y="6352803"/>
            <a:ext cx="1637796" cy="461665"/>
          </a:xfrm>
          <a:prstGeom prst="rect">
            <a:avLst/>
          </a:prstGeom>
          <a:noFill/>
        </p:spPr>
        <p:txBody>
          <a:bodyPr wrap="square">
            <a:spAutoFit/>
          </a:bodyPr>
          <a:lstStyle/>
          <a:p>
            <a:r>
              <a:rPr lang="en-US" altLang="zh-CN" sz="2400" dirty="0">
                <a:solidFill>
                  <a:srgbClr val="FFFF00"/>
                </a:solidFill>
              </a:rPr>
              <a:t>2004 </a:t>
            </a:r>
            <a:endParaRPr lang="zh-CN" altLang="en-US" sz="2400" dirty="0">
              <a:solidFill>
                <a:srgbClr val="FFFF00"/>
              </a:solidFill>
            </a:endParaRPr>
          </a:p>
        </p:txBody>
      </p:sp>
      <p:sp>
        <p:nvSpPr>
          <p:cNvPr id="11" name="文本框 10">
            <a:extLst>
              <a:ext uri="{FF2B5EF4-FFF2-40B4-BE49-F238E27FC236}">
                <a16:creationId xmlns:a16="http://schemas.microsoft.com/office/drawing/2014/main" id="{29524E26-4665-442E-B943-4F67B08D35E3}"/>
              </a:ext>
            </a:extLst>
          </p:cNvPr>
          <p:cNvSpPr txBox="1"/>
          <p:nvPr/>
        </p:nvSpPr>
        <p:spPr>
          <a:xfrm>
            <a:off x="10150340" y="6387471"/>
            <a:ext cx="1637796" cy="461665"/>
          </a:xfrm>
          <a:prstGeom prst="rect">
            <a:avLst/>
          </a:prstGeom>
          <a:noFill/>
        </p:spPr>
        <p:txBody>
          <a:bodyPr wrap="square">
            <a:spAutoFit/>
          </a:bodyPr>
          <a:lstStyle/>
          <a:p>
            <a:r>
              <a:rPr lang="en-US" altLang="zh-CN" sz="2400" dirty="0">
                <a:solidFill>
                  <a:srgbClr val="FFFF00"/>
                </a:solidFill>
              </a:rPr>
              <a:t>2024 </a:t>
            </a:r>
            <a:endParaRPr lang="zh-CN" altLang="en-US" sz="2400" dirty="0">
              <a:solidFill>
                <a:srgbClr val="FFFF00"/>
              </a:solidFill>
            </a:endParaRPr>
          </a:p>
        </p:txBody>
      </p:sp>
    </p:spTree>
    <p:extLst>
      <p:ext uri="{BB962C8B-B14F-4D97-AF65-F5344CB8AC3E}">
        <p14:creationId xmlns:p14="http://schemas.microsoft.com/office/powerpoint/2010/main" val="9790274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标题 2">
            <a:extLst>
              <a:ext uri="{FF2B5EF4-FFF2-40B4-BE49-F238E27FC236}">
                <a16:creationId xmlns:a16="http://schemas.microsoft.com/office/drawing/2014/main" id="{5BD4E8BE-EF5E-4405-8E1C-8B7A628D355E}"/>
              </a:ext>
            </a:extLst>
          </p:cNvPr>
          <p:cNvSpPr>
            <a:spLocks noGrp="1" noChangeArrowheads="1"/>
          </p:cNvSpPr>
          <p:nvPr>
            <p:ph type="title" idx="4294967295"/>
          </p:nvPr>
        </p:nvSpPr>
        <p:spPr>
          <a:xfrm>
            <a:off x="1784350" y="1019461"/>
            <a:ext cx="8496300" cy="658812"/>
          </a:xfrm>
        </p:spPr>
        <p:txBody>
          <a:bodyPr/>
          <a:lstStyle/>
          <a:p>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GW dominated</a:t>
            </a:r>
            <a:r>
              <a:rPr lang="en-US" altLang="zh-CN" sz="2800" dirty="0">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800" dirty="0">
                <a:latin typeface="Times New Roman" panose="02020603050405020304" pitchFamily="18" charset="0"/>
                <a:ea typeface="宋体" panose="02010600030101010101" pitchFamily="2" charset="-122"/>
                <a:cs typeface="Times New Roman" panose="02020603050405020304" pitchFamily="18" charset="0"/>
              </a:rPr>
              <a:t> EM dominated</a:t>
            </a:r>
            <a:endParaRPr lang="zh-CN" altLang="en-US" sz="2800" dirty="0">
              <a:latin typeface="Times New Roman" panose="02020603050405020304" pitchFamily="18" charset="0"/>
              <a:ea typeface="宋体" panose="02010600030101010101" pitchFamily="2" charset="-122"/>
              <a:cs typeface="Times New Roman" panose="02020603050405020304" pitchFamily="18" charset="0"/>
            </a:endParaRPr>
          </a:p>
        </p:txBody>
      </p:sp>
      <p:sp>
        <p:nvSpPr>
          <p:cNvPr id="50179" name="矩形 1">
            <a:extLst>
              <a:ext uri="{FF2B5EF4-FFF2-40B4-BE49-F238E27FC236}">
                <a16:creationId xmlns:a16="http://schemas.microsoft.com/office/drawing/2014/main" id="{6B66CCFE-94D9-4B7F-9E9C-F1ECAFDB38B3}"/>
              </a:ext>
            </a:extLst>
          </p:cNvPr>
          <p:cNvSpPr>
            <a:spLocks noChangeArrowheads="1"/>
          </p:cNvSpPr>
          <p:nvPr/>
        </p:nvSpPr>
        <p:spPr bwMode="auto">
          <a:xfrm>
            <a:off x="393540" y="188912"/>
            <a:ext cx="1019629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marL="571500" indent="-571500">
              <a:spcBef>
                <a:spcPct val="0"/>
              </a:spcBef>
              <a:buClrTx/>
              <a:buSzTx/>
            </a:pPr>
            <a:r>
              <a:rPr lang="en-US" altLang="zh-CN" sz="3600" dirty="0" err="1">
                <a:solidFill>
                  <a:schemeClr val="bg1"/>
                </a:solidFill>
                <a:latin typeface="Times New Roman" panose="02020603050405020304" pitchFamily="18" charset="0"/>
                <a:ea typeface="+mj-ea"/>
                <a:cs typeface="Times New Roman" panose="02020603050405020304" pitchFamily="18" charset="0"/>
              </a:rPr>
              <a:t>Lightcurve</a:t>
            </a:r>
            <a:r>
              <a:rPr lang="en-US" altLang="zh-CN" sz="3600" dirty="0">
                <a:solidFill>
                  <a:schemeClr val="bg1"/>
                </a:solidFill>
                <a:latin typeface="Times New Roman" panose="02020603050405020304" pitchFamily="18" charset="0"/>
                <a:ea typeface="+mj-ea"/>
                <a:cs typeface="Times New Roman" panose="02020603050405020304" pitchFamily="18" charset="0"/>
              </a:rPr>
              <a:t> of GW emission dominated</a:t>
            </a:r>
            <a:endParaRPr lang="zh-CN" altLang="en-US" sz="3600" dirty="0">
              <a:solidFill>
                <a:schemeClr val="bg1"/>
              </a:solidFill>
              <a:latin typeface="Times New Roman" panose="02020603050405020304" pitchFamily="18" charset="0"/>
              <a:ea typeface="+mj-ea"/>
              <a:cs typeface="Times New Roman" panose="02020603050405020304" pitchFamily="18" charset="0"/>
            </a:endParaRPr>
          </a:p>
        </p:txBody>
      </p:sp>
      <p:sp>
        <p:nvSpPr>
          <p:cNvPr id="50180" name="矩形 2">
            <a:extLst>
              <a:ext uri="{FF2B5EF4-FFF2-40B4-BE49-F238E27FC236}">
                <a16:creationId xmlns:a16="http://schemas.microsoft.com/office/drawing/2014/main" id="{2ED6FF37-9A1B-498A-89AF-5CB2EF558B57}"/>
              </a:ext>
            </a:extLst>
          </p:cNvPr>
          <p:cNvSpPr>
            <a:spLocks noChangeArrowheads="1"/>
          </p:cNvSpPr>
          <p:nvPr/>
        </p:nvSpPr>
        <p:spPr bwMode="auto">
          <a:xfrm>
            <a:off x="2671763" y="1649414"/>
            <a:ext cx="256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600">
                <a:solidFill>
                  <a:srgbClr val="FF0000"/>
                </a:solidFill>
                <a:latin typeface="Times New Roman" panose="02020603050405020304" pitchFamily="18" charset="0"/>
                <a:cs typeface="Times New Roman" panose="02020603050405020304" pitchFamily="18" charset="0"/>
              </a:rPr>
              <a:t>Cartoon Picture </a:t>
            </a:r>
            <a:endParaRPr lang="zh-CN" altLang="en-US" sz="2600">
              <a:solidFill>
                <a:srgbClr val="FF0000"/>
              </a:solidFill>
              <a:cs typeface="Times New Roman" panose="02020603050405020304" pitchFamily="18" charset="0"/>
            </a:endParaRPr>
          </a:p>
        </p:txBody>
      </p:sp>
      <p:pic>
        <p:nvPicPr>
          <p:cNvPr id="50181" name="图片 1">
            <a:extLst>
              <a:ext uri="{FF2B5EF4-FFF2-40B4-BE49-F238E27FC236}">
                <a16:creationId xmlns:a16="http://schemas.microsoft.com/office/drawing/2014/main" id="{C6C18C0B-73F8-405A-9DEE-8F2AC20A585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7851" y="2217739"/>
            <a:ext cx="4213225" cy="3629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2" name="矩形 3">
            <a:extLst>
              <a:ext uri="{FF2B5EF4-FFF2-40B4-BE49-F238E27FC236}">
                <a16:creationId xmlns:a16="http://schemas.microsoft.com/office/drawing/2014/main" id="{73F77250-E08A-4118-AA88-22C7EB6B6E13}"/>
              </a:ext>
            </a:extLst>
          </p:cNvPr>
          <p:cNvSpPr>
            <a:spLocks noChangeArrowheads="1"/>
          </p:cNvSpPr>
          <p:nvPr/>
        </p:nvSpPr>
        <p:spPr bwMode="auto">
          <a:xfrm>
            <a:off x="3055637" y="6086191"/>
            <a:ext cx="3643313"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200" dirty="0">
                <a:solidFill>
                  <a:srgbClr val="3333CC"/>
                </a:solidFill>
                <a:latin typeface="Times New Roman" panose="02020603050405020304" pitchFamily="18" charset="0"/>
                <a:cs typeface="Times New Roman" panose="02020603050405020304" pitchFamily="18" charset="0"/>
              </a:rPr>
              <a:t>LV + 2018,MNRAS.480.4402</a:t>
            </a:r>
            <a:endParaRPr lang="zh-CN" altLang="en-US" sz="2200" dirty="0">
              <a:solidFill>
                <a:srgbClr val="3333CC"/>
              </a:solidFill>
              <a:latin typeface="Times New Roman" panose="02020603050405020304" pitchFamily="18" charset="0"/>
              <a:cs typeface="Times New Roman" panose="02020603050405020304" pitchFamily="18" charset="0"/>
            </a:endParaRPr>
          </a:p>
        </p:txBody>
      </p:sp>
      <p:pic>
        <p:nvPicPr>
          <p:cNvPr id="50183" name="图片 3">
            <a:extLst>
              <a:ext uri="{FF2B5EF4-FFF2-40B4-BE49-F238E27FC236}">
                <a16:creationId xmlns:a16="http://schemas.microsoft.com/office/drawing/2014/main" id="{0F7EA9CD-F2E6-4862-BC36-48B21B739A1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111876" y="2349500"/>
            <a:ext cx="3946525" cy="424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0184" name="矩形 2">
            <a:extLst>
              <a:ext uri="{FF2B5EF4-FFF2-40B4-BE49-F238E27FC236}">
                <a16:creationId xmlns:a16="http://schemas.microsoft.com/office/drawing/2014/main" id="{6072A18A-C384-42BB-808D-84C8AA26B37A}"/>
              </a:ext>
            </a:extLst>
          </p:cNvPr>
          <p:cNvSpPr>
            <a:spLocks noChangeArrowheads="1"/>
          </p:cNvSpPr>
          <p:nvPr/>
        </p:nvSpPr>
        <p:spPr bwMode="auto">
          <a:xfrm>
            <a:off x="6527800" y="1725614"/>
            <a:ext cx="375285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600">
                <a:solidFill>
                  <a:srgbClr val="FF0000"/>
                </a:solidFill>
                <a:latin typeface="Times New Roman" panose="02020603050405020304" pitchFamily="18" charset="0"/>
                <a:cs typeface="Times New Roman" panose="02020603050405020304" pitchFamily="18" charset="0"/>
              </a:rPr>
              <a:t>Example</a:t>
            </a:r>
            <a:r>
              <a:rPr lang="zh-CN" altLang="en-US" sz="2600">
                <a:solidFill>
                  <a:srgbClr val="FF0000"/>
                </a:solidFill>
                <a:latin typeface="Times New Roman" panose="02020603050405020304" pitchFamily="18" charset="0"/>
                <a:cs typeface="Times New Roman" panose="02020603050405020304" pitchFamily="18" charset="0"/>
              </a:rPr>
              <a:t>： </a:t>
            </a:r>
            <a:r>
              <a:rPr lang="en-US" altLang="zh-CN" sz="2600">
                <a:solidFill>
                  <a:srgbClr val="FF0000"/>
                </a:solidFill>
                <a:latin typeface="Times New Roman" panose="02020603050405020304" pitchFamily="18" charset="0"/>
                <a:cs typeface="Times New Roman" panose="02020603050405020304" pitchFamily="18" charset="0"/>
              </a:rPr>
              <a:t>GRB 060807</a:t>
            </a:r>
            <a:endParaRPr lang="zh-CN" altLang="en-US" sz="2600">
              <a:solidFill>
                <a:srgbClr val="FF0000"/>
              </a:solidFill>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6200"/>
    </mc:Choice>
    <mc:Fallback xmlns="">
      <p:transition spd="slow" advTm="1620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矩形 20">
            <a:extLst>
              <a:ext uri="{FF2B5EF4-FFF2-40B4-BE49-F238E27FC236}">
                <a16:creationId xmlns:a16="http://schemas.microsoft.com/office/drawing/2014/main" id="{FF3BB28A-77E2-4403-B3EA-D90AD11B82E9}"/>
              </a:ext>
            </a:extLst>
          </p:cNvPr>
          <p:cNvSpPr>
            <a:spLocks noChangeArrowheads="1"/>
          </p:cNvSpPr>
          <p:nvPr/>
        </p:nvSpPr>
        <p:spPr bwMode="auto">
          <a:xfrm>
            <a:off x="9032876" y="6359525"/>
            <a:ext cx="201612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000" b="0">
                <a:solidFill>
                  <a:schemeClr val="bg1"/>
                </a:solidFill>
              </a:rPr>
              <a:t>Lv et al. 2019</a:t>
            </a:r>
          </a:p>
        </p:txBody>
      </p:sp>
      <p:sp>
        <p:nvSpPr>
          <p:cNvPr id="43016" name="矩形 3">
            <a:extLst>
              <a:ext uri="{FF2B5EF4-FFF2-40B4-BE49-F238E27FC236}">
                <a16:creationId xmlns:a16="http://schemas.microsoft.com/office/drawing/2014/main" id="{FBE85B1D-6F20-4CAC-A6F4-B4C8E004183A}"/>
              </a:ext>
            </a:extLst>
          </p:cNvPr>
          <p:cNvSpPr>
            <a:spLocks noChangeArrowheads="1"/>
          </p:cNvSpPr>
          <p:nvPr/>
        </p:nvSpPr>
        <p:spPr bwMode="auto">
          <a:xfrm>
            <a:off x="782159" y="4601629"/>
            <a:ext cx="6399876"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400" b="0" dirty="0">
                <a:solidFill>
                  <a:srgbClr val="002060"/>
                </a:solidFill>
                <a:latin typeface="Times New Roman" panose="02020603050405020304" pitchFamily="18" charset="0"/>
              </a:rPr>
              <a:t>n= 3: </a:t>
            </a:r>
            <a:r>
              <a:rPr lang="en-US" altLang="zh-CN" sz="2400" b="0" dirty="0" err="1">
                <a:solidFill>
                  <a:srgbClr val="002060"/>
                </a:solidFill>
                <a:latin typeface="Times New Roman" panose="02020603050405020304" pitchFamily="18" charset="0"/>
              </a:rPr>
              <a:t>Spindown</a:t>
            </a:r>
            <a:r>
              <a:rPr lang="en-US" altLang="zh-CN" sz="2400" b="0" dirty="0">
                <a:solidFill>
                  <a:srgbClr val="002060"/>
                </a:solidFill>
                <a:latin typeface="Times New Roman" panose="02020603050405020304" pitchFamily="18" charset="0"/>
              </a:rPr>
              <a:t> dominated by dipole radiation</a:t>
            </a:r>
          </a:p>
          <a:p>
            <a:pPr>
              <a:spcBef>
                <a:spcPct val="0"/>
              </a:spcBef>
              <a:buClrTx/>
              <a:buSzTx/>
              <a:buFontTx/>
              <a:buNone/>
            </a:pPr>
            <a:r>
              <a:rPr lang="en-US" altLang="zh-CN" sz="2400" b="0" dirty="0">
                <a:solidFill>
                  <a:srgbClr val="002060"/>
                </a:solidFill>
                <a:latin typeface="Times New Roman" panose="02020603050405020304" pitchFamily="18" charset="0"/>
              </a:rPr>
              <a:t>n= 5: </a:t>
            </a:r>
            <a:r>
              <a:rPr lang="en-US" altLang="zh-CN" sz="2400" b="0" dirty="0" err="1">
                <a:solidFill>
                  <a:srgbClr val="002060"/>
                </a:solidFill>
                <a:latin typeface="Times New Roman" panose="02020603050405020304" pitchFamily="18" charset="0"/>
              </a:rPr>
              <a:t>Spindown</a:t>
            </a:r>
            <a:r>
              <a:rPr lang="en-US" altLang="zh-CN" sz="2400" b="0" dirty="0">
                <a:solidFill>
                  <a:srgbClr val="002060"/>
                </a:solidFill>
                <a:latin typeface="Times New Roman" panose="02020603050405020304" pitchFamily="18" charset="0"/>
              </a:rPr>
              <a:t> dominated by GW radiation</a:t>
            </a:r>
          </a:p>
          <a:p>
            <a:pPr>
              <a:spcBef>
                <a:spcPct val="0"/>
              </a:spcBef>
              <a:buClrTx/>
              <a:buSzTx/>
              <a:buFontTx/>
              <a:buNone/>
            </a:pPr>
            <a:r>
              <a:rPr lang="en-US" altLang="zh-CN" sz="2400" b="0" dirty="0">
                <a:solidFill>
                  <a:srgbClr val="002060"/>
                </a:solidFill>
                <a:latin typeface="Times New Roman" panose="02020603050405020304" pitchFamily="18" charset="0"/>
              </a:rPr>
              <a:t>n=7:  </a:t>
            </a:r>
            <a:r>
              <a:rPr lang="en-US" altLang="zh-CN" sz="2400" b="0" dirty="0" err="1">
                <a:solidFill>
                  <a:srgbClr val="002060"/>
                </a:solidFill>
                <a:latin typeface="Times New Roman" panose="02020603050405020304" pitchFamily="18" charset="0"/>
              </a:rPr>
              <a:t>Spindown</a:t>
            </a:r>
            <a:r>
              <a:rPr lang="en-US" altLang="zh-CN" sz="2400" b="0" dirty="0">
                <a:solidFill>
                  <a:srgbClr val="002060"/>
                </a:solidFill>
                <a:latin typeface="Times New Roman" panose="02020603050405020304" pitchFamily="18" charset="0"/>
              </a:rPr>
              <a:t> dominated by unstable r modes</a:t>
            </a:r>
          </a:p>
          <a:p>
            <a:pPr>
              <a:spcBef>
                <a:spcPct val="0"/>
              </a:spcBef>
              <a:buClrTx/>
              <a:buSzTx/>
              <a:buFont typeface="Arial" panose="020B0604020202020204" pitchFamily="34" charset="0"/>
              <a:buNone/>
            </a:pPr>
            <a:endParaRPr lang="en-US" altLang="zh-CN" sz="2000" b="0" dirty="0">
              <a:solidFill>
                <a:schemeClr val="bg1"/>
              </a:solidFill>
              <a:latin typeface="Times New Roman" panose="02020603050405020304" pitchFamily="18" charset="0"/>
            </a:endParaRPr>
          </a:p>
        </p:txBody>
      </p:sp>
      <p:sp>
        <p:nvSpPr>
          <p:cNvPr id="43018" name="矩形 5">
            <a:extLst>
              <a:ext uri="{FF2B5EF4-FFF2-40B4-BE49-F238E27FC236}">
                <a16:creationId xmlns:a16="http://schemas.microsoft.com/office/drawing/2014/main" id="{F4F71E18-AF9B-4E02-BB6C-92609FC5AC72}"/>
              </a:ext>
            </a:extLst>
          </p:cNvPr>
          <p:cNvSpPr>
            <a:spLocks noChangeArrowheads="1"/>
          </p:cNvSpPr>
          <p:nvPr/>
        </p:nvSpPr>
        <p:spPr bwMode="auto">
          <a:xfrm>
            <a:off x="1644929" y="188913"/>
            <a:ext cx="8240713"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3600" dirty="0">
                <a:solidFill>
                  <a:schemeClr val="bg1"/>
                </a:solidFill>
                <a:latin typeface="Times New Roman" panose="02020603050405020304" pitchFamily="18" charset="0"/>
                <a:cs typeface="Times New Roman" panose="02020603050405020304" pitchFamily="18" charset="0"/>
              </a:rPr>
              <a:t>Magnetar </a:t>
            </a:r>
            <a:r>
              <a:rPr lang="en-US" altLang="zh-CN" sz="3600" dirty="0" err="1">
                <a:solidFill>
                  <a:schemeClr val="bg1"/>
                </a:solidFill>
                <a:latin typeface="Times New Roman" panose="02020603050405020304" pitchFamily="18" charset="0"/>
                <a:cs typeface="Times New Roman" panose="02020603050405020304" pitchFamily="18" charset="0"/>
              </a:rPr>
              <a:t>Spindown</a:t>
            </a:r>
            <a:r>
              <a:rPr lang="en-US" altLang="zh-CN" sz="3600" dirty="0">
                <a:solidFill>
                  <a:schemeClr val="bg1"/>
                </a:solidFill>
                <a:latin typeface="Times New Roman" panose="02020603050405020304" pitchFamily="18" charset="0"/>
                <a:cs typeface="Times New Roman" panose="02020603050405020304" pitchFamily="18" charset="0"/>
              </a:rPr>
              <a:t> braking index</a:t>
            </a:r>
          </a:p>
        </p:txBody>
      </p:sp>
      <p:pic>
        <p:nvPicPr>
          <p:cNvPr id="2" name="图片 1">
            <a:extLst>
              <a:ext uri="{FF2B5EF4-FFF2-40B4-BE49-F238E27FC236}">
                <a16:creationId xmlns:a16="http://schemas.microsoft.com/office/drawing/2014/main" id="{EC720ADE-732D-454D-B984-6E66DD20C131}"/>
              </a:ext>
            </a:extLst>
          </p:cNvPr>
          <p:cNvPicPr>
            <a:picLocks noChangeAspect="1"/>
          </p:cNvPicPr>
          <p:nvPr/>
        </p:nvPicPr>
        <p:blipFill>
          <a:blip r:embed="rId3"/>
          <a:stretch>
            <a:fillRect/>
          </a:stretch>
        </p:blipFill>
        <p:spPr>
          <a:xfrm>
            <a:off x="6925879" y="1431749"/>
            <a:ext cx="4213994" cy="4563157"/>
          </a:xfrm>
          <a:prstGeom prst="rect">
            <a:avLst/>
          </a:prstGeom>
        </p:spPr>
      </p:pic>
      <p:pic>
        <p:nvPicPr>
          <p:cNvPr id="12" name="Picture 11">
            <a:extLst>
              <a:ext uri="{FF2B5EF4-FFF2-40B4-BE49-F238E27FC236}">
                <a16:creationId xmlns:a16="http://schemas.microsoft.com/office/drawing/2014/main" id="{FAF93353-9EFF-4E89-ACA4-CDCB3A21A69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929" y="1431749"/>
            <a:ext cx="3164292" cy="107017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3" name="Picture 12">
            <a:extLst>
              <a:ext uri="{FF2B5EF4-FFF2-40B4-BE49-F238E27FC236}">
                <a16:creationId xmlns:a16="http://schemas.microsoft.com/office/drawing/2014/main" id="{61D45208-0285-4B9D-9E2E-F3384E1A0B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929" y="2860443"/>
            <a:ext cx="3164292" cy="1384951"/>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4" name="矩形 20">
            <a:extLst>
              <a:ext uri="{FF2B5EF4-FFF2-40B4-BE49-F238E27FC236}">
                <a16:creationId xmlns:a16="http://schemas.microsoft.com/office/drawing/2014/main" id="{31C2A742-D6A6-4C6B-BD51-52234E2A0234}"/>
              </a:ext>
            </a:extLst>
          </p:cNvPr>
          <p:cNvSpPr>
            <a:spLocks noChangeArrowheads="1"/>
          </p:cNvSpPr>
          <p:nvPr/>
        </p:nvSpPr>
        <p:spPr bwMode="auto">
          <a:xfrm>
            <a:off x="3587541" y="6233404"/>
            <a:ext cx="688810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marL="457200" indent="-457200">
              <a:spcBef>
                <a:spcPct val="0"/>
              </a:spcBef>
              <a:buClrTx/>
              <a:buSzTx/>
              <a:buNone/>
            </a:pPr>
            <a:r>
              <a:rPr lang="en-US" altLang="zh-CN"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Zou et al. 2021, MNRAS</a:t>
            </a:r>
          </a:p>
        </p:txBody>
      </p:sp>
    </p:spTree>
    <p:extLst>
      <p:ext uri="{BB962C8B-B14F-4D97-AF65-F5344CB8AC3E}">
        <p14:creationId xmlns:p14="http://schemas.microsoft.com/office/powerpoint/2010/main" val="753016507"/>
      </p:ext>
    </p:extLst>
  </p:cSld>
  <p:clrMapOvr>
    <a:masterClrMapping/>
  </p:clrMapOvr>
  <mc:AlternateContent xmlns:mc="http://schemas.openxmlformats.org/markup-compatibility/2006" xmlns:p14="http://schemas.microsoft.com/office/powerpoint/2010/main">
    <mc:Choice Requires="p14">
      <p:transition spd="slow" p14:dur="2000" advTm="16200"/>
    </mc:Choice>
    <mc:Fallback xmlns="">
      <p:transition spd="slow" advTm="1620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矩形 4">
            <a:extLst>
              <a:ext uri="{FF2B5EF4-FFF2-40B4-BE49-F238E27FC236}">
                <a16:creationId xmlns:a16="http://schemas.microsoft.com/office/drawing/2014/main" id="{80CFDD5B-681C-46A0-85E2-3C108E7710A6}"/>
              </a:ext>
            </a:extLst>
          </p:cNvPr>
          <p:cNvSpPr>
            <a:spLocks noChangeArrowheads="1"/>
          </p:cNvSpPr>
          <p:nvPr/>
        </p:nvSpPr>
        <p:spPr bwMode="auto">
          <a:xfrm>
            <a:off x="4367213" y="6367463"/>
            <a:ext cx="3643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200">
                <a:solidFill>
                  <a:srgbClr val="3333CC"/>
                </a:solidFill>
                <a:latin typeface="Times New Roman" panose="02020603050405020304" pitchFamily="18" charset="0"/>
                <a:cs typeface="Times New Roman" panose="02020603050405020304" pitchFamily="18" charset="0"/>
              </a:rPr>
              <a:t>LV + 2018,MNRAS.480.4402</a:t>
            </a:r>
            <a:endParaRPr lang="zh-CN" altLang="en-US" sz="2200">
              <a:solidFill>
                <a:srgbClr val="3333CC"/>
              </a:solidFill>
              <a:latin typeface="Times New Roman" panose="02020603050405020304" pitchFamily="18" charset="0"/>
              <a:cs typeface="Times New Roman" panose="02020603050405020304" pitchFamily="18" charset="0"/>
            </a:endParaRPr>
          </a:p>
        </p:txBody>
      </p:sp>
      <p:pic>
        <p:nvPicPr>
          <p:cNvPr id="52227" name="图片 2">
            <a:extLst>
              <a:ext uri="{FF2B5EF4-FFF2-40B4-BE49-F238E27FC236}">
                <a16:creationId xmlns:a16="http://schemas.microsoft.com/office/drawing/2014/main" id="{4F46841A-4DEF-4A19-999B-CEF5097FC12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2475" y="3530600"/>
            <a:ext cx="4032250" cy="2768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28" name="矩形 2">
            <a:extLst>
              <a:ext uri="{FF2B5EF4-FFF2-40B4-BE49-F238E27FC236}">
                <a16:creationId xmlns:a16="http://schemas.microsoft.com/office/drawing/2014/main" id="{44B40587-29BE-4082-BAB1-9A0756B8E107}"/>
              </a:ext>
            </a:extLst>
          </p:cNvPr>
          <p:cNvSpPr>
            <a:spLocks noChangeArrowheads="1"/>
          </p:cNvSpPr>
          <p:nvPr/>
        </p:nvSpPr>
        <p:spPr bwMode="auto">
          <a:xfrm>
            <a:off x="2884488" y="3055939"/>
            <a:ext cx="2565400"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sz="2600">
                <a:solidFill>
                  <a:srgbClr val="FF0000"/>
                </a:solidFill>
                <a:latin typeface="Times New Roman" panose="02020603050405020304" pitchFamily="18" charset="0"/>
                <a:cs typeface="Times New Roman" panose="02020603050405020304" pitchFamily="18" charset="0"/>
              </a:rPr>
              <a:t>Cartoon Picture </a:t>
            </a:r>
            <a:endParaRPr lang="zh-CN" altLang="en-US" sz="2600">
              <a:solidFill>
                <a:srgbClr val="FF0000"/>
              </a:solidFill>
              <a:latin typeface="Times New Roman" panose="02020603050405020304" pitchFamily="18" charset="0"/>
              <a:cs typeface="Times New Roman" panose="02020603050405020304" pitchFamily="18" charset="0"/>
            </a:endParaRPr>
          </a:p>
        </p:txBody>
      </p:sp>
      <p:pic>
        <p:nvPicPr>
          <p:cNvPr id="52229" name="图片 2">
            <a:extLst>
              <a:ext uri="{FF2B5EF4-FFF2-40B4-BE49-F238E27FC236}">
                <a16:creationId xmlns:a16="http://schemas.microsoft.com/office/drawing/2014/main" id="{E6707DAD-BC41-404B-B092-521741EAA175}"/>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38926" y="1176339"/>
            <a:ext cx="3419475" cy="2574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2230" name="图片 1">
            <a:extLst>
              <a:ext uri="{FF2B5EF4-FFF2-40B4-BE49-F238E27FC236}">
                <a16:creationId xmlns:a16="http://schemas.microsoft.com/office/drawing/2014/main" id="{04A421CF-A317-4931-948E-2FC4143019CB}"/>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654801" y="3860800"/>
            <a:ext cx="3503613" cy="259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2231" name="矩形 1">
            <a:extLst>
              <a:ext uri="{FF2B5EF4-FFF2-40B4-BE49-F238E27FC236}">
                <a16:creationId xmlns:a16="http://schemas.microsoft.com/office/drawing/2014/main" id="{97DDADD9-6063-43DA-8438-902F88511591}"/>
              </a:ext>
            </a:extLst>
          </p:cNvPr>
          <p:cNvSpPr>
            <a:spLocks noChangeArrowheads="1"/>
          </p:cNvSpPr>
          <p:nvPr/>
        </p:nvSpPr>
        <p:spPr bwMode="auto">
          <a:xfrm>
            <a:off x="8904288" y="3994150"/>
            <a:ext cx="2087562"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000" b="0">
                <a:solidFill>
                  <a:srgbClr val="17066C"/>
                </a:solidFill>
                <a:latin typeface="Times New Roman" panose="02020603050405020304" pitchFamily="18" charset="0"/>
                <a:cs typeface="Times New Roman" panose="02020603050405020304" pitchFamily="18" charset="0"/>
              </a:rPr>
              <a:t>GW dominated</a:t>
            </a:r>
            <a:endParaRPr lang="zh-CN" altLang="en-US" sz="2000" b="0">
              <a:solidFill>
                <a:srgbClr val="17066C"/>
              </a:solidFill>
              <a:latin typeface="Times New Roman" panose="02020603050405020304" pitchFamily="18" charset="0"/>
              <a:cs typeface="Times New Roman" panose="02020603050405020304" pitchFamily="18" charset="0"/>
            </a:endParaRPr>
          </a:p>
        </p:txBody>
      </p:sp>
      <p:sp>
        <p:nvSpPr>
          <p:cNvPr id="52232" name="矩形 1">
            <a:extLst>
              <a:ext uri="{FF2B5EF4-FFF2-40B4-BE49-F238E27FC236}">
                <a16:creationId xmlns:a16="http://schemas.microsoft.com/office/drawing/2014/main" id="{59BCB48B-6329-4CC7-9523-AEDEC21E2A91}"/>
              </a:ext>
            </a:extLst>
          </p:cNvPr>
          <p:cNvSpPr>
            <a:spLocks noChangeArrowheads="1"/>
          </p:cNvSpPr>
          <p:nvPr/>
        </p:nvSpPr>
        <p:spPr bwMode="auto">
          <a:xfrm>
            <a:off x="8128001" y="1314450"/>
            <a:ext cx="2085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000" b="0">
                <a:solidFill>
                  <a:srgbClr val="17066C"/>
                </a:solidFill>
                <a:latin typeface="Times New Roman" panose="02020603050405020304" pitchFamily="18" charset="0"/>
                <a:cs typeface="Times New Roman" panose="02020603050405020304" pitchFamily="18" charset="0"/>
              </a:rPr>
              <a:t>Collapse</a:t>
            </a:r>
            <a:endParaRPr lang="zh-CN" altLang="en-US" sz="2000" b="0">
              <a:solidFill>
                <a:srgbClr val="17066C"/>
              </a:solidFill>
              <a:latin typeface="Times New Roman" panose="02020603050405020304" pitchFamily="18" charset="0"/>
              <a:cs typeface="Times New Roman" panose="02020603050405020304" pitchFamily="18" charset="0"/>
            </a:endParaRPr>
          </a:p>
        </p:txBody>
      </p:sp>
      <p:sp>
        <p:nvSpPr>
          <p:cNvPr id="52233" name="矩形 1">
            <a:extLst>
              <a:ext uri="{FF2B5EF4-FFF2-40B4-BE49-F238E27FC236}">
                <a16:creationId xmlns:a16="http://schemas.microsoft.com/office/drawing/2014/main" id="{5A08AEA1-30C4-4B61-A886-A2886B48C302}"/>
              </a:ext>
            </a:extLst>
          </p:cNvPr>
          <p:cNvSpPr>
            <a:spLocks noChangeArrowheads="1"/>
          </p:cNvSpPr>
          <p:nvPr/>
        </p:nvSpPr>
        <p:spPr bwMode="auto">
          <a:xfrm>
            <a:off x="8472489" y="2063750"/>
            <a:ext cx="2085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000" b="0" dirty="0">
                <a:solidFill>
                  <a:srgbClr val="17066C"/>
                </a:solidFill>
                <a:latin typeface="Times New Roman" panose="02020603050405020304" pitchFamily="18" charset="0"/>
                <a:cs typeface="Times New Roman" panose="02020603050405020304" pitchFamily="18" charset="0"/>
              </a:rPr>
              <a:t>Jet afterglows</a:t>
            </a:r>
            <a:endParaRPr lang="zh-CN" altLang="en-US" sz="2000" b="0" dirty="0">
              <a:solidFill>
                <a:srgbClr val="17066C"/>
              </a:solidFill>
              <a:latin typeface="Times New Roman" panose="02020603050405020304" pitchFamily="18" charset="0"/>
              <a:cs typeface="Times New Roman" panose="02020603050405020304" pitchFamily="18" charset="0"/>
            </a:endParaRPr>
          </a:p>
        </p:txBody>
      </p:sp>
      <p:sp>
        <p:nvSpPr>
          <p:cNvPr id="52234" name="矩形 1">
            <a:extLst>
              <a:ext uri="{FF2B5EF4-FFF2-40B4-BE49-F238E27FC236}">
                <a16:creationId xmlns:a16="http://schemas.microsoft.com/office/drawing/2014/main" id="{FAFDE48A-7892-42B2-A123-CA811801B46D}"/>
              </a:ext>
            </a:extLst>
          </p:cNvPr>
          <p:cNvSpPr>
            <a:spLocks noChangeArrowheads="1"/>
          </p:cNvSpPr>
          <p:nvPr/>
        </p:nvSpPr>
        <p:spPr bwMode="auto">
          <a:xfrm>
            <a:off x="9031289" y="5680075"/>
            <a:ext cx="2085975"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000" b="0">
                <a:solidFill>
                  <a:srgbClr val="17066C"/>
                </a:solidFill>
                <a:latin typeface="Times New Roman" panose="02020603050405020304" pitchFamily="18" charset="0"/>
                <a:cs typeface="Times New Roman" panose="02020603050405020304" pitchFamily="18" charset="0"/>
              </a:rPr>
              <a:t>Collapse</a:t>
            </a:r>
            <a:endParaRPr lang="zh-CN" altLang="en-US" sz="2000" b="0">
              <a:solidFill>
                <a:srgbClr val="17066C"/>
              </a:solidFill>
              <a:latin typeface="Times New Roman" panose="02020603050405020304" pitchFamily="18" charset="0"/>
              <a:cs typeface="Times New Roman" panose="02020603050405020304" pitchFamily="18" charset="0"/>
            </a:endParaRPr>
          </a:p>
        </p:txBody>
      </p:sp>
      <p:sp>
        <p:nvSpPr>
          <p:cNvPr id="52235" name="标题 2">
            <a:extLst>
              <a:ext uri="{FF2B5EF4-FFF2-40B4-BE49-F238E27FC236}">
                <a16:creationId xmlns:a16="http://schemas.microsoft.com/office/drawing/2014/main" id="{66414BA3-54B9-41CC-BEC3-765D1DF5120B}"/>
              </a:ext>
            </a:extLst>
          </p:cNvPr>
          <p:cNvSpPr txBox="1">
            <a:spLocks noChangeArrowheads="1"/>
          </p:cNvSpPr>
          <p:nvPr/>
        </p:nvSpPr>
        <p:spPr bwMode="auto">
          <a:xfrm>
            <a:off x="1337983" y="96839"/>
            <a:ext cx="8496300" cy="658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nchor="b"/>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marL="571500" indent="-571500">
              <a:spcBef>
                <a:spcPct val="0"/>
              </a:spcBef>
              <a:buClrTx/>
              <a:buSzTx/>
            </a:pPr>
            <a:r>
              <a:rPr lang="en-US" altLang="zh-CN" sz="3600" dirty="0">
                <a:solidFill>
                  <a:schemeClr val="bg1"/>
                </a:solidFill>
                <a:latin typeface="Times New Roman" panose="02020603050405020304" pitchFamily="18" charset="0"/>
                <a:ea typeface="+mj-ea"/>
                <a:cs typeface="Times New Roman" panose="02020603050405020304" pitchFamily="18" charset="0"/>
              </a:rPr>
              <a:t>Collapse of Newly-Born Magnetar</a:t>
            </a:r>
            <a:endParaRPr lang="zh-CN" altLang="en-US" sz="3600" dirty="0">
              <a:solidFill>
                <a:schemeClr val="bg1"/>
              </a:solidFill>
              <a:latin typeface="Times New Roman" panose="02020603050405020304" pitchFamily="18" charset="0"/>
              <a:ea typeface="+mj-ea"/>
              <a:cs typeface="Times New Roman" panose="02020603050405020304" pitchFamily="18" charset="0"/>
            </a:endParaRPr>
          </a:p>
        </p:txBody>
      </p:sp>
      <p:sp>
        <p:nvSpPr>
          <p:cNvPr id="52236" name="矩形 14">
            <a:extLst>
              <a:ext uri="{FF2B5EF4-FFF2-40B4-BE49-F238E27FC236}">
                <a16:creationId xmlns:a16="http://schemas.microsoft.com/office/drawing/2014/main" id="{488EE128-AB90-4DC2-B040-1C51AE3574E7}"/>
              </a:ext>
            </a:extLst>
          </p:cNvPr>
          <p:cNvSpPr>
            <a:spLocks noChangeArrowheads="1"/>
          </p:cNvSpPr>
          <p:nvPr/>
        </p:nvSpPr>
        <p:spPr bwMode="auto">
          <a:xfrm>
            <a:off x="477836" y="1260039"/>
            <a:ext cx="6483351" cy="1292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600" b="0" dirty="0">
                <a:latin typeface="Times New Roman" panose="02020603050405020304" pitchFamily="18" charset="0"/>
                <a:cs typeface="Times New Roman" panose="02020603050405020304" pitchFamily="18" charset="0"/>
              </a:rPr>
              <a:t>Evidence</a:t>
            </a:r>
            <a:r>
              <a:rPr lang="zh-CN" altLang="en-US" sz="2600" b="0" dirty="0">
                <a:latin typeface="Times New Roman" panose="02020603050405020304" pitchFamily="18" charset="0"/>
                <a:cs typeface="Times New Roman" panose="02020603050405020304" pitchFamily="18" charset="0"/>
              </a:rPr>
              <a:t>： </a:t>
            </a:r>
            <a:r>
              <a:rPr lang="en-US" altLang="zh-CN" sz="2600" b="0" dirty="0">
                <a:latin typeface="Times New Roman" panose="02020603050405020304" pitchFamily="18" charset="0"/>
                <a:cs typeface="Times New Roman" panose="02020603050405020304" pitchFamily="18" charset="0"/>
              </a:rPr>
              <a:t>Internal X-ray plateau with a sharp drop </a:t>
            </a:r>
            <a:r>
              <a:rPr lang="en-US" altLang="zh-CN" sz="2600" b="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2600" b="0" dirty="0">
                <a:latin typeface="Times New Roman" panose="02020603050405020304" pitchFamily="18" charset="0"/>
                <a:cs typeface="Times New Roman" panose="02020603050405020304" pitchFamily="18" charset="0"/>
              </a:rPr>
              <a:t>A magnetar may be collapsed prior to its spin-down characteristic timescale</a:t>
            </a:r>
            <a:endParaRPr lang="zh-CN" altLang="en-US" sz="2600" b="0" dirty="0">
              <a:latin typeface="Times New Roman" panose="02020603050405020304" pitchFamily="18" charset="0"/>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6200"/>
    </mc:Choice>
    <mc:Fallback xmlns="">
      <p:transition spd="slow" advTm="1620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385A9CD-CCC3-407E-B460-F4A264612C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70990" y="1116924"/>
            <a:ext cx="6728350" cy="5039369"/>
          </a:xfrm>
          <a:prstGeom prst="rect">
            <a:avLst/>
          </a:prstGeom>
        </p:spPr>
      </p:pic>
      <p:sp>
        <p:nvSpPr>
          <p:cNvPr id="4" name="矩形 8">
            <a:extLst>
              <a:ext uri="{FF2B5EF4-FFF2-40B4-BE49-F238E27FC236}">
                <a16:creationId xmlns:a16="http://schemas.microsoft.com/office/drawing/2014/main" id="{F74C6DC2-F94E-4A78-92D9-FF5A01797663}"/>
              </a:ext>
            </a:extLst>
          </p:cNvPr>
          <p:cNvSpPr>
            <a:spLocks noChangeArrowheads="1"/>
          </p:cNvSpPr>
          <p:nvPr/>
        </p:nvSpPr>
        <p:spPr bwMode="auto">
          <a:xfrm>
            <a:off x="269341" y="185069"/>
            <a:ext cx="102176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GRB 101225: Powered by a massive Magnetar ?</a:t>
            </a:r>
            <a:endParaRPr lang="zh-CN" altLang="en-US"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2" name="文本框 1">
            <a:extLst>
              <a:ext uri="{FF2B5EF4-FFF2-40B4-BE49-F238E27FC236}">
                <a16:creationId xmlns:a16="http://schemas.microsoft.com/office/drawing/2014/main" id="{7A37C5EF-B420-4D63-8636-F4CB5FFBD9F3}"/>
              </a:ext>
            </a:extLst>
          </p:cNvPr>
          <p:cNvSpPr txBox="1"/>
          <p:nvPr/>
        </p:nvSpPr>
        <p:spPr>
          <a:xfrm>
            <a:off x="563586" y="1252596"/>
            <a:ext cx="4633448" cy="2092881"/>
          </a:xfrm>
          <a:prstGeom prst="rect">
            <a:avLst/>
          </a:prstGeom>
          <a:noFill/>
        </p:spPr>
        <p:txBody>
          <a:bodyPr wrap="square" rtlCol="0">
            <a:spAutoFit/>
          </a:bodyPr>
          <a:lstStyle/>
          <a:p>
            <a:r>
              <a:rPr lang="en-US" altLang="zh-CN" sz="2600" dirty="0">
                <a:latin typeface="Times New Roman" panose="02020603050405020304" pitchFamily="18" charset="0"/>
                <a:cs typeface="Times New Roman" panose="02020603050405020304" pitchFamily="18" charset="0"/>
              </a:rPr>
              <a:t>OFF-AXIS GRB 101225:</a:t>
            </a:r>
          </a:p>
          <a:p>
            <a:r>
              <a:rPr lang="en-US" altLang="zh-CN" sz="2600" dirty="0">
                <a:latin typeface="Times New Roman" panose="02020603050405020304" pitchFamily="18" charset="0"/>
                <a:cs typeface="Times New Roman" panose="02020603050405020304" pitchFamily="18" charset="0"/>
              </a:rPr>
              <a:t>Orphan Optical Afterglows of its Jet and Dipole Radiations of its Precession Rotation Driven by Gravitational Wave Emission </a:t>
            </a:r>
            <a:endParaRPr lang="zh-CN" altLang="en-US" sz="2600" dirty="0">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15A535E5-B1AF-40E4-96FB-BB2A0F7BDA77}"/>
              </a:ext>
            </a:extLst>
          </p:cNvPr>
          <p:cNvPicPr>
            <a:picLocks noChangeAspect="1"/>
          </p:cNvPicPr>
          <p:nvPr/>
        </p:nvPicPr>
        <p:blipFill>
          <a:blip r:embed="rId4"/>
          <a:stretch>
            <a:fillRect/>
          </a:stretch>
        </p:blipFill>
        <p:spPr>
          <a:xfrm>
            <a:off x="782191" y="3645697"/>
            <a:ext cx="3922608" cy="862747"/>
          </a:xfrm>
          <a:prstGeom prst="rect">
            <a:avLst/>
          </a:prstGeom>
        </p:spPr>
      </p:pic>
      <p:pic>
        <p:nvPicPr>
          <p:cNvPr id="6" name="图片 5">
            <a:extLst>
              <a:ext uri="{FF2B5EF4-FFF2-40B4-BE49-F238E27FC236}">
                <a16:creationId xmlns:a16="http://schemas.microsoft.com/office/drawing/2014/main" id="{EFBA1855-D74F-4AF9-B937-177F365E3FCC}"/>
              </a:ext>
            </a:extLst>
          </p:cNvPr>
          <p:cNvPicPr>
            <a:picLocks noChangeAspect="1"/>
          </p:cNvPicPr>
          <p:nvPr/>
        </p:nvPicPr>
        <p:blipFill>
          <a:blip r:embed="rId5"/>
          <a:stretch>
            <a:fillRect/>
          </a:stretch>
        </p:blipFill>
        <p:spPr>
          <a:xfrm>
            <a:off x="903215" y="4993928"/>
            <a:ext cx="2530711" cy="333375"/>
          </a:xfrm>
          <a:prstGeom prst="rect">
            <a:avLst/>
          </a:prstGeom>
        </p:spPr>
      </p:pic>
      <p:pic>
        <p:nvPicPr>
          <p:cNvPr id="7" name="图片 6">
            <a:extLst>
              <a:ext uri="{FF2B5EF4-FFF2-40B4-BE49-F238E27FC236}">
                <a16:creationId xmlns:a16="http://schemas.microsoft.com/office/drawing/2014/main" id="{786347E1-818C-4118-A6A4-B75AA8AB0D12}"/>
              </a:ext>
            </a:extLst>
          </p:cNvPr>
          <p:cNvPicPr>
            <a:picLocks noChangeAspect="1"/>
          </p:cNvPicPr>
          <p:nvPr/>
        </p:nvPicPr>
        <p:blipFill>
          <a:blip r:embed="rId6"/>
          <a:stretch>
            <a:fillRect/>
          </a:stretch>
        </p:blipFill>
        <p:spPr>
          <a:xfrm>
            <a:off x="903215" y="5748499"/>
            <a:ext cx="4474965" cy="353221"/>
          </a:xfrm>
          <a:prstGeom prst="rect">
            <a:avLst/>
          </a:prstGeom>
        </p:spPr>
      </p:pic>
      <p:sp>
        <p:nvSpPr>
          <p:cNvPr id="8" name="文本框 7">
            <a:extLst>
              <a:ext uri="{FF2B5EF4-FFF2-40B4-BE49-F238E27FC236}">
                <a16:creationId xmlns:a16="http://schemas.microsoft.com/office/drawing/2014/main" id="{204A6588-7E93-4FE2-B503-8157FA8BAD6A}"/>
              </a:ext>
            </a:extLst>
          </p:cNvPr>
          <p:cNvSpPr txBox="1"/>
          <p:nvPr/>
        </p:nvSpPr>
        <p:spPr>
          <a:xfrm>
            <a:off x="3052230" y="6220608"/>
            <a:ext cx="4651899" cy="400110"/>
          </a:xfrm>
          <a:prstGeom prst="rect">
            <a:avLst/>
          </a:prstGeom>
          <a:noFill/>
        </p:spPr>
        <p:txBody>
          <a:bodyPr wrap="square" rtlCol="0">
            <a:spAutoFit/>
          </a:bodyPr>
          <a:lstStyle/>
          <a:p>
            <a:pPr marL="457200" indent="-457200">
              <a:spcBef>
                <a:spcPct val="0"/>
              </a:spcBef>
            </a:pPr>
            <a:r>
              <a:rPr lang="en-US" altLang="zh-CN"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Zou et al. 2021, </a:t>
            </a:r>
            <a:r>
              <a:rPr lang="en-US" altLang="zh-CN" sz="2000" dirty="0" err="1">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ApJL</a:t>
            </a:r>
            <a:endParaRPr lang="zh-CN" altLang="en-US"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 name="文本框 8">
            <a:extLst>
              <a:ext uri="{FF2B5EF4-FFF2-40B4-BE49-F238E27FC236}">
                <a16:creationId xmlns:a16="http://schemas.microsoft.com/office/drawing/2014/main" id="{928A81D0-1254-4F56-8D09-B87191499219}"/>
              </a:ext>
            </a:extLst>
          </p:cNvPr>
          <p:cNvSpPr txBox="1"/>
          <p:nvPr/>
        </p:nvSpPr>
        <p:spPr>
          <a:xfrm>
            <a:off x="6142773" y="6226008"/>
            <a:ext cx="5956567" cy="461665"/>
          </a:xfrm>
          <a:prstGeom prst="rect">
            <a:avLst/>
          </a:prstGeom>
          <a:noFill/>
        </p:spPr>
        <p:txBody>
          <a:bodyPr wrap="square" rtlCol="0">
            <a:spAutoFit/>
          </a:bodyPr>
          <a:lstStyle/>
          <a:p>
            <a:r>
              <a:rPr lang="en-US" altLang="zh-CN" sz="2400" dirty="0" err="1">
                <a:solidFill>
                  <a:srgbClr val="002060"/>
                </a:solidFill>
              </a:rPr>
              <a:t>Xue</a:t>
            </a:r>
            <a:r>
              <a:rPr lang="en-US" altLang="zh-CN" sz="2400" dirty="0">
                <a:solidFill>
                  <a:srgbClr val="002060"/>
                </a:solidFill>
              </a:rPr>
              <a:t> et al. 2019, Nature; Lin et al. 2021, GCN</a:t>
            </a:r>
            <a:endParaRPr lang="zh-CN" altLang="en-US" sz="2400" dirty="0">
              <a:solidFill>
                <a:srgbClr val="002060"/>
              </a:solidFill>
            </a:endParaRPr>
          </a:p>
        </p:txBody>
      </p:sp>
    </p:spTree>
    <p:extLst>
      <p:ext uri="{BB962C8B-B14F-4D97-AF65-F5344CB8AC3E}">
        <p14:creationId xmlns:p14="http://schemas.microsoft.com/office/powerpoint/2010/main" val="2383008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id="{796322BC-2F99-444A-A8E3-9C3B8FA38FEE}"/>
              </a:ext>
            </a:extLst>
          </p:cNvPr>
          <p:cNvSpPr txBox="1"/>
          <p:nvPr/>
        </p:nvSpPr>
        <p:spPr>
          <a:xfrm>
            <a:off x="673638" y="1354071"/>
            <a:ext cx="5565116" cy="1292662"/>
          </a:xfrm>
          <a:prstGeom prst="rect">
            <a:avLst/>
          </a:prstGeom>
          <a:noFill/>
        </p:spPr>
        <p:txBody>
          <a:bodyPr wrap="square" rtlCol="0">
            <a:spAutoFit/>
          </a:bodyPr>
          <a:lstStyle/>
          <a:p>
            <a:r>
              <a:rPr lang="en-US" altLang="zh-CN" sz="2600" dirty="0"/>
              <a:t>Orphan Dipole Radiations of a newborn magnetar with Precession Rotation Driven by Gravitational Wave Emission </a:t>
            </a:r>
            <a:endParaRPr lang="zh-CN" altLang="en-US" sz="2600" dirty="0"/>
          </a:p>
        </p:txBody>
      </p:sp>
      <p:sp>
        <p:nvSpPr>
          <p:cNvPr id="6" name="矩形 8">
            <a:extLst>
              <a:ext uri="{FF2B5EF4-FFF2-40B4-BE49-F238E27FC236}">
                <a16:creationId xmlns:a16="http://schemas.microsoft.com/office/drawing/2014/main" id="{29D2D3BD-BBFC-46B8-A3C8-AAE511B0EBD0}"/>
              </a:ext>
            </a:extLst>
          </p:cNvPr>
          <p:cNvSpPr>
            <a:spLocks noChangeArrowheads="1"/>
          </p:cNvSpPr>
          <p:nvPr/>
        </p:nvSpPr>
        <p:spPr bwMode="auto">
          <a:xfrm>
            <a:off x="162358" y="41262"/>
            <a:ext cx="81471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None/>
            </a:pPr>
            <a:r>
              <a:rPr lang="en-US" altLang="zh-CN" sz="3200" dirty="0">
                <a:solidFill>
                  <a:schemeClr val="bg1"/>
                </a:solidFill>
                <a:latin typeface="Times New Roman" panose="02020603050405020304" pitchFamily="18" charset="0"/>
                <a:cs typeface="Times New Roman" panose="02020603050405020304" pitchFamily="18" charset="0"/>
              </a:rPr>
              <a:t>Precession Motion of Newborn Magnetar in GRB 101225</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pic>
        <p:nvPicPr>
          <p:cNvPr id="8" name="内容占位符 3">
            <a:extLst>
              <a:ext uri="{FF2B5EF4-FFF2-40B4-BE49-F238E27FC236}">
                <a16:creationId xmlns:a16="http://schemas.microsoft.com/office/drawing/2014/main" id="{8BB17B21-56CE-4C76-B1AA-B967D5E17BD6}"/>
              </a:ext>
            </a:extLst>
          </p:cNvPr>
          <p:cNvPicPr>
            <a:picLocks noGrp="1" noChangeAspect="1"/>
          </p:cNvPicPr>
          <p:nvPr/>
        </p:nvPicPr>
        <p:blipFill>
          <a:blip r:embed="rId3"/>
          <a:stretch>
            <a:fillRect/>
          </a:stretch>
        </p:blipFill>
        <p:spPr>
          <a:xfrm>
            <a:off x="1566179" y="2933469"/>
            <a:ext cx="2993841" cy="2930931"/>
          </a:xfrm>
          <a:prstGeom prst="rect">
            <a:avLst/>
          </a:prstGeom>
        </p:spPr>
      </p:pic>
      <p:pic>
        <p:nvPicPr>
          <p:cNvPr id="4" name="图片 3">
            <a:extLst>
              <a:ext uri="{FF2B5EF4-FFF2-40B4-BE49-F238E27FC236}">
                <a16:creationId xmlns:a16="http://schemas.microsoft.com/office/drawing/2014/main" id="{4E803E4B-B8A9-4E24-B11F-3C0F0B5FD984}"/>
              </a:ext>
            </a:extLst>
          </p:cNvPr>
          <p:cNvPicPr>
            <a:picLocks noChangeAspect="1"/>
          </p:cNvPicPr>
          <p:nvPr/>
        </p:nvPicPr>
        <p:blipFill>
          <a:blip r:embed="rId4"/>
          <a:stretch>
            <a:fillRect/>
          </a:stretch>
        </p:blipFill>
        <p:spPr>
          <a:xfrm>
            <a:off x="7082512" y="1118480"/>
            <a:ext cx="4279453" cy="3106764"/>
          </a:xfrm>
          <a:prstGeom prst="rect">
            <a:avLst/>
          </a:prstGeom>
        </p:spPr>
      </p:pic>
      <p:pic>
        <p:nvPicPr>
          <p:cNvPr id="10" name="图片 9">
            <a:extLst>
              <a:ext uri="{FF2B5EF4-FFF2-40B4-BE49-F238E27FC236}">
                <a16:creationId xmlns:a16="http://schemas.microsoft.com/office/drawing/2014/main" id="{72348EE9-1475-4C7C-AAFF-C58B61695C67}"/>
              </a:ext>
            </a:extLst>
          </p:cNvPr>
          <p:cNvPicPr>
            <a:picLocks noChangeAspect="1"/>
          </p:cNvPicPr>
          <p:nvPr/>
        </p:nvPicPr>
        <p:blipFill>
          <a:blip r:embed="rId5"/>
          <a:stretch>
            <a:fillRect/>
          </a:stretch>
        </p:blipFill>
        <p:spPr>
          <a:xfrm>
            <a:off x="7082512" y="4009312"/>
            <a:ext cx="4110208" cy="2943109"/>
          </a:xfrm>
          <a:prstGeom prst="rect">
            <a:avLst/>
          </a:prstGeom>
        </p:spPr>
      </p:pic>
      <p:sp>
        <p:nvSpPr>
          <p:cNvPr id="11" name="文本框 10">
            <a:extLst>
              <a:ext uri="{FF2B5EF4-FFF2-40B4-BE49-F238E27FC236}">
                <a16:creationId xmlns:a16="http://schemas.microsoft.com/office/drawing/2014/main" id="{3A399E22-4646-4F74-A5FB-AA2619EFF99B}"/>
              </a:ext>
            </a:extLst>
          </p:cNvPr>
          <p:cNvSpPr txBox="1"/>
          <p:nvPr/>
        </p:nvSpPr>
        <p:spPr>
          <a:xfrm>
            <a:off x="3604527" y="6151137"/>
            <a:ext cx="4651899" cy="400110"/>
          </a:xfrm>
          <a:prstGeom prst="rect">
            <a:avLst/>
          </a:prstGeom>
          <a:noFill/>
        </p:spPr>
        <p:txBody>
          <a:bodyPr wrap="square" rtlCol="0">
            <a:spAutoFit/>
          </a:bodyPr>
          <a:lstStyle/>
          <a:p>
            <a:pPr marL="457200" indent="-457200">
              <a:spcBef>
                <a:spcPct val="0"/>
              </a:spcBef>
            </a:pPr>
            <a:r>
              <a:rPr lang="en-US" altLang="zh-CN"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Zou et al. 2021, </a:t>
            </a:r>
            <a:r>
              <a:rPr lang="en-US" altLang="zh-CN" sz="2000" dirty="0" err="1">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ApJL</a:t>
            </a:r>
            <a:endParaRPr lang="zh-CN" altLang="en-US"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endParaRPr>
          </a:p>
        </p:txBody>
      </p:sp>
    </p:spTree>
    <p:extLst>
      <p:ext uri="{BB962C8B-B14F-4D97-AF65-F5344CB8AC3E}">
        <p14:creationId xmlns:p14="http://schemas.microsoft.com/office/powerpoint/2010/main" val="1012658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49B3519E-094E-4BA5-AD7A-5F920A7F3C63}"/>
              </a:ext>
            </a:extLst>
          </p:cNvPr>
          <p:cNvPicPr>
            <a:picLocks noChangeAspect="1"/>
          </p:cNvPicPr>
          <p:nvPr/>
        </p:nvPicPr>
        <p:blipFill>
          <a:blip r:embed="rId3"/>
          <a:stretch>
            <a:fillRect/>
          </a:stretch>
        </p:blipFill>
        <p:spPr>
          <a:xfrm>
            <a:off x="278639" y="1192560"/>
            <a:ext cx="6272101" cy="1813500"/>
          </a:xfrm>
          <a:prstGeom prst="rect">
            <a:avLst/>
          </a:prstGeom>
        </p:spPr>
      </p:pic>
      <p:pic>
        <p:nvPicPr>
          <p:cNvPr id="3" name="图片 2">
            <a:extLst>
              <a:ext uri="{FF2B5EF4-FFF2-40B4-BE49-F238E27FC236}">
                <a16:creationId xmlns:a16="http://schemas.microsoft.com/office/drawing/2014/main" id="{C4EBA7C4-3917-4EC6-A2BD-C1F1EBDFEE0B}"/>
              </a:ext>
            </a:extLst>
          </p:cNvPr>
          <p:cNvPicPr>
            <a:picLocks noChangeAspect="1"/>
          </p:cNvPicPr>
          <p:nvPr/>
        </p:nvPicPr>
        <p:blipFill>
          <a:blip r:embed="rId4"/>
          <a:stretch>
            <a:fillRect/>
          </a:stretch>
        </p:blipFill>
        <p:spPr>
          <a:xfrm>
            <a:off x="940626" y="3119439"/>
            <a:ext cx="4436474" cy="3206114"/>
          </a:xfrm>
          <a:prstGeom prst="rect">
            <a:avLst/>
          </a:prstGeom>
        </p:spPr>
      </p:pic>
      <p:pic>
        <p:nvPicPr>
          <p:cNvPr id="4" name="图片 3">
            <a:extLst>
              <a:ext uri="{FF2B5EF4-FFF2-40B4-BE49-F238E27FC236}">
                <a16:creationId xmlns:a16="http://schemas.microsoft.com/office/drawing/2014/main" id="{F4F6EF2C-F447-436D-8D27-30A6D7CAE2AD}"/>
              </a:ext>
            </a:extLst>
          </p:cNvPr>
          <p:cNvPicPr>
            <a:picLocks noChangeAspect="1"/>
          </p:cNvPicPr>
          <p:nvPr/>
        </p:nvPicPr>
        <p:blipFill>
          <a:blip r:embed="rId5"/>
          <a:stretch>
            <a:fillRect/>
          </a:stretch>
        </p:blipFill>
        <p:spPr>
          <a:xfrm>
            <a:off x="6331653" y="2624644"/>
            <a:ext cx="4774497" cy="3273209"/>
          </a:xfrm>
          <a:prstGeom prst="rect">
            <a:avLst/>
          </a:prstGeom>
        </p:spPr>
      </p:pic>
      <p:sp>
        <p:nvSpPr>
          <p:cNvPr id="5" name="文本框 4">
            <a:extLst>
              <a:ext uri="{FF2B5EF4-FFF2-40B4-BE49-F238E27FC236}">
                <a16:creationId xmlns:a16="http://schemas.microsoft.com/office/drawing/2014/main" id="{77B53BAB-8C18-484E-B79C-3B1B2EE96D06}"/>
              </a:ext>
            </a:extLst>
          </p:cNvPr>
          <p:cNvSpPr txBox="1"/>
          <p:nvPr/>
        </p:nvSpPr>
        <p:spPr>
          <a:xfrm>
            <a:off x="5680977" y="6232100"/>
            <a:ext cx="4651899" cy="400110"/>
          </a:xfrm>
          <a:prstGeom prst="rect">
            <a:avLst/>
          </a:prstGeom>
          <a:noFill/>
        </p:spPr>
        <p:txBody>
          <a:bodyPr wrap="square" rtlCol="0">
            <a:spAutoFit/>
          </a:bodyPr>
          <a:lstStyle/>
          <a:p>
            <a:pPr marL="457200" indent="-457200">
              <a:spcBef>
                <a:spcPct val="0"/>
              </a:spcBef>
            </a:pPr>
            <a:r>
              <a:rPr lang="en-US" altLang="zh-CN"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Zou,</a:t>
            </a:r>
            <a:r>
              <a:rPr lang="zh-CN" altLang="en-US"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zh-CN"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LEW  2022, MNRAS Lett.</a:t>
            </a:r>
            <a:endParaRPr lang="zh-CN" altLang="en-US"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6" name="矩形 8">
            <a:extLst>
              <a:ext uri="{FF2B5EF4-FFF2-40B4-BE49-F238E27FC236}">
                <a16:creationId xmlns:a16="http://schemas.microsoft.com/office/drawing/2014/main" id="{45A9CA65-A6F1-4CC6-8FC8-3941FA28F28B}"/>
              </a:ext>
            </a:extLst>
          </p:cNvPr>
          <p:cNvSpPr>
            <a:spLocks noChangeArrowheads="1"/>
          </p:cNvSpPr>
          <p:nvPr/>
        </p:nvSpPr>
        <p:spPr bwMode="auto">
          <a:xfrm>
            <a:off x="162358" y="41262"/>
            <a:ext cx="8147142"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lgn="ctr">
              <a:spcBef>
                <a:spcPct val="0"/>
              </a:spcBef>
              <a:buClrTx/>
              <a:buSzTx/>
              <a:buNone/>
            </a:pPr>
            <a:r>
              <a:rPr lang="en-US" altLang="zh-CN" sz="3200" dirty="0">
                <a:solidFill>
                  <a:schemeClr val="bg1"/>
                </a:solidFill>
                <a:latin typeface="Times New Roman" panose="02020603050405020304" pitchFamily="18" charset="0"/>
                <a:cs typeface="Times New Roman" panose="02020603050405020304" pitchFamily="18" charset="0"/>
              </a:rPr>
              <a:t>Precession Motion of Newborn Magnetar in GRB 180620A——Early Evolution</a:t>
            </a:r>
            <a:endParaRPr lang="zh-CN" altLang="en-US"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147153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标题 1">
            <a:extLst>
              <a:ext uri="{FF2B5EF4-FFF2-40B4-BE49-F238E27FC236}">
                <a16:creationId xmlns:a16="http://schemas.microsoft.com/office/drawing/2014/main" id="{9229D262-3B72-416D-8643-A9024574C6A1}"/>
              </a:ext>
            </a:extLst>
          </p:cNvPr>
          <p:cNvSpPr>
            <a:spLocks noGrp="1" noChangeArrowheads="1"/>
          </p:cNvSpPr>
          <p:nvPr>
            <p:ph type="title" idx="4294967295"/>
          </p:nvPr>
        </p:nvSpPr>
        <p:spPr>
          <a:xfrm>
            <a:off x="639016" y="60325"/>
            <a:ext cx="8567737" cy="928687"/>
          </a:xfrm>
        </p:spPr>
        <p:txBody>
          <a:bodyPr/>
          <a:lstStyle/>
          <a:p>
            <a:pPr marL="571500" indent="-571500">
              <a:buFont typeface="Wingdings" panose="05000000000000000000" pitchFamily="2" charset="2"/>
              <a:buChar char="l"/>
            </a:pPr>
            <a:r>
              <a:rPr lang="en-US" altLang="zh-CN" sz="3600" b="1" dirty="0">
                <a:solidFill>
                  <a:schemeClr val="bg1"/>
                </a:solidFill>
                <a:latin typeface="Times New Roman" panose="02020603050405020304" pitchFamily="18" charset="0"/>
                <a:cs typeface="Times New Roman" panose="02020603050405020304" pitchFamily="18" charset="0"/>
              </a:rPr>
              <a:t>Magnetar-Jet-Dipole Wind Connections</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58371" name="矩形 7">
            <a:extLst>
              <a:ext uri="{FF2B5EF4-FFF2-40B4-BE49-F238E27FC236}">
                <a16:creationId xmlns:a16="http://schemas.microsoft.com/office/drawing/2014/main" id="{6B686DFB-F0C3-45BD-A1C0-A49F6D7F3908}"/>
              </a:ext>
            </a:extLst>
          </p:cNvPr>
          <p:cNvSpPr>
            <a:spLocks noChangeArrowheads="1"/>
          </p:cNvSpPr>
          <p:nvPr/>
        </p:nvSpPr>
        <p:spPr bwMode="auto">
          <a:xfrm>
            <a:off x="4367213" y="6367463"/>
            <a:ext cx="2163762"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200">
                <a:solidFill>
                  <a:srgbClr val="3333CC"/>
                </a:solidFill>
                <a:latin typeface="Times New Roman" panose="02020603050405020304" pitchFamily="18" charset="0"/>
                <a:cs typeface="Times New Roman" panose="02020603050405020304" pitchFamily="18" charset="0"/>
              </a:rPr>
              <a:t>Zou + 2019, ApJ</a:t>
            </a:r>
            <a:endParaRPr lang="zh-CN" altLang="en-US" sz="2200">
              <a:solidFill>
                <a:srgbClr val="3333CC"/>
              </a:solidFill>
              <a:latin typeface="Times New Roman" panose="02020603050405020304" pitchFamily="18" charset="0"/>
              <a:cs typeface="Times New Roman" panose="02020603050405020304" pitchFamily="18" charset="0"/>
            </a:endParaRPr>
          </a:p>
        </p:txBody>
      </p:sp>
      <p:pic>
        <p:nvPicPr>
          <p:cNvPr id="58372" name="图片 1">
            <a:extLst>
              <a:ext uri="{FF2B5EF4-FFF2-40B4-BE49-F238E27FC236}">
                <a16:creationId xmlns:a16="http://schemas.microsoft.com/office/drawing/2014/main" id="{4C8D3C73-C169-4412-9018-1EAF1035E32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11375" y="1804988"/>
            <a:ext cx="2705100" cy="209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3" name="文本框 3">
            <a:extLst>
              <a:ext uri="{FF2B5EF4-FFF2-40B4-BE49-F238E27FC236}">
                <a16:creationId xmlns:a16="http://schemas.microsoft.com/office/drawing/2014/main" id="{B4FEA9DB-464B-409A-92BA-668E244A183F}"/>
              </a:ext>
            </a:extLst>
          </p:cNvPr>
          <p:cNvSpPr txBox="1">
            <a:spLocks noChangeArrowheads="1"/>
          </p:cNvSpPr>
          <p:nvPr/>
        </p:nvSpPr>
        <p:spPr bwMode="auto">
          <a:xfrm>
            <a:off x="3611563" y="2032001"/>
            <a:ext cx="971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a:solidFill>
                  <a:srgbClr val="FF0000"/>
                </a:solidFill>
              </a:rPr>
              <a:t>Jet</a:t>
            </a:r>
          </a:p>
        </p:txBody>
      </p:sp>
      <p:sp>
        <p:nvSpPr>
          <p:cNvPr id="58374" name="文本框 9">
            <a:extLst>
              <a:ext uri="{FF2B5EF4-FFF2-40B4-BE49-F238E27FC236}">
                <a16:creationId xmlns:a16="http://schemas.microsoft.com/office/drawing/2014/main" id="{88E50A34-13A7-4539-AE71-1A3EF97E4A8F}"/>
              </a:ext>
            </a:extLst>
          </p:cNvPr>
          <p:cNvSpPr txBox="1">
            <a:spLocks noChangeArrowheads="1"/>
          </p:cNvSpPr>
          <p:nvPr/>
        </p:nvSpPr>
        <p:spPr bwMode="auto">
          <a:xfrm>
            <a:off x="3611563" y="3092450"/>
            <a:ext cx="1092200"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a:solidFill>
                  <a:srgbClr val="FFC000"/>
                </a:solidFill>
              </a:rPr>
              <a:t>Wind</a:t>
            </a:r>
            <a:endParaRPr lang="zh-CN" altLang="en-US">
              <a:solidFill>
                <a:srgbClr val="FFC000"/>
              </a:solidFill>
            </a:endParaRPr>
          </a:p>
        </p:txBody>
      </p:sp>
      <p:pic>
        <p:nvPicPr>
          <p:cNvPr id="58375" name="图片 4">
            <a:extLst>
              <a:ext uri="{FF2B5EF4-FFF2-40B4-BE49-F238E27FC236}">
                <a16:creationId xmlns:a16="http://schemas.microsoft.com/office/drawing/2014/main" id="{94A210F9-3984-41DF-BC41-9EAB04979C6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92314" y="4437064"/>
            <a:ext cx="3240087" cy="2016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8376" name="图片 7">
            <a:extLst>
              <a:ext uri="{FF2B5EF4-FFF2-40B4-BE49-F238E27FC236}">
                <a16:creationId xmlns:a16="http://schemas.microsoft.com/office/drawing/2014/main" id="{EEF0BA45-EB4F-4164-B733-7B0E1C3D7A1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0" y="2740025"/>
            <a:ext cx="46799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7" name="文本框 4">
            <a:extLst>
              <a:ext uri="{FF2B5EF4-FFF2-40B4-BE49-F238E27FC236}">
                <a16:creationId xmlns:a16="http://schemas.microsoft.com/office/drawing/2014/main" id="{5E2E1F55-F08F-4DE7-B22C-1D3AE2756C03}"/>
              </a:ext>
            </a:extLst>
          </p:cNvPr>
          <p:cNvSpPr txBox="1">
            <a:spLocks noChangeArrowheads="1"/>
          </p:cNvSpPr>
          <p:nvPr/>
        </p:nvSpPr>
        <p:spPr bwMode="auto">
          <a:xfrm>
            <a:off x="5434014" y="1562101"/>
            <a:ext cx="500090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b="0" dirty="0" err="1">
                <a:solidFill>
                  <a:srgbClr val="C00000"/>
                </a:solidFill>
                <a:latin typeface="Times New Roman" panose="02020603050405020304" pitchFamily="18" charset="0"/>
              </a:rPr>
              <a:t>E</a:t>
            </a:r>
            <a:r>
              <a:rPr lang="en-US" altLang="zh-CN" b="0" baseline="-25000" dirty="0" err="1">
                <a:solidFill>
                  <a:srgbClr val="C00000"/>
                </a:solidFill>
                <a:latin typeface="Times New Roman" panose="02020603050405020304" pitchFamily="18" charset="0"/>
              </a:rPr>
              <a:t>iso,jet</a:t>
            </a:r>
            <a:r>
              <a:rPr lang="en-US" altLang="zh-CN" b="0" dirty="0">
                <a:solidFill>
                  <a:srgbClr val="C00000"/>
                </a:solidFill>
                <a:latin typeface="Times New Roman" panose="02020603050405020304" pitchFamily="18" charset="0"/>
              </a:rPr>
              <a:t> is typically larger than </a:t>
            </a:r>
            <a:r>
              <a:rPr lang="en-US" altLang="zh-CN" b="0" dirty="0" err="1">
                <a:solidFill>
                  <a:srgbClr val="C00000"/>
                </a:solidFill>
                <a:latin typeface="Times New Roman" panose="02020603050405020304" pitchFamily="18" charset="0"/>
              </a:rPr>
              <a:t>E</a:t>
            </a:r>
            <a:r>
              <a:rPr lang="en-US" altLang="zh-CN" b="0" baseline="-25000" dirty="0" err="1">
                <a:solidFill>
                  <a:srgbClr val="C00000"/>
                </a:solidFill>
                <a:latin typeface="Times New Roman" panose="02020603050405020304" pitchFamily="18" charset="0"/>
              </a:rPr>
              <a:t>wind</a:t>
            </a:r>
            <a:r>
              <a:rPr lang="en-US" altLang="zh-CN" b="0" dirty="0">
                <a:solidFill>
                  <a:srgbClr val="C00000"/>
                </a:solidFill>
                <a:latin typeface="Times New Roman" panose="02020603050405020304" pitchFamily="18" charset="0"/>
              </a:rPr>
              <a:t> with 2 orders of magnitude.</a:t>
            </a:r>
            <a:endParaRPr lang="en-US" altLang="zh-CN" dirty="0">
              <a:solidFill>
                <a:srgbClr val="C00000"/>
              </a:solidFill>
              <a:latin typeface="Times New Roman" panose="02020603050405020304" pitchFamily="18" charset="0"/>
            </a:endParaRPr>
          </a:p>
        </p:txBody>
      </p:sp>
      <p:sp>
        <p:nvSpPr>
          <p:cNvPr id="58378" name="文本框 3">
            <a:extLst>
              <a:ext uri="{FF2B5EF4-FFF2-40B4-BE49-F238E27FC236}">
                <a16:creationId xmlns:a16="http://schemas.microsoft.com/office/drawing/2014/main" id="{4AF27FBE-F20C-4364-8DA7-362B0C8B2ABF}"/>
              </a:ext>
            </a:extLst>
          </p:cNvPr>
          <p:cNvSpPr txBox="1">
            <a:spLocks noChangeArrowheads="1"/>
          </p:cNvSpPr>
          <p:nvPr/>
        </p:nvSpPr>
        <p:spPr bwMode="auto">
          <a:xfrm>
            <a:off x="2655888" y="5033964"/>
            <a:ext cx="9715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a:solidFill>
                  <a:srgbClr val="FF0000"/>
                </a:solidFill>
              </a:rPr>
              <a:t>Jet</a:t>
            </a:r>
          </a:p>
        </p:txBody>
      </p:sp>
      <p:sp>
        <p:nvSpPr>
          <p:cNvPr id="58379" name="文本框 9">
            <a:extLst>
              <a:ext uri="{FF2B5EF4-FFF2-40B4-BE49-F238E27FC236}">
                <a16:creationId xmlns:a16="http://schemas.microsoft.com/office/drawing/2014/main" id="{930C1254-82D1-424B-91B2-13814562BA86}"/>
              </a:ext>
            </a:extLst>
          </p:cNvPr>
          <p:cNvSpPr txBox="1">
            <a:spLocks noChangeArrowheads="1"/>
          </p:cNvSpPr>
          <p:nvPr/>
        </p:nvSpPr>
        <p:spPr bwMode="auto">
          <a:xfrm>
            <a:off x="3671888" y="4789489"/>
            <a:ext cx="1092200"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a:solidFill>
                  <a:srgbClr val="FFC000"/>
                </a:solidFill>
              </a:rPr>
              <a:t>Wind</a:t>
            </a:r>
            <a:endParaRPr lang="zh-CN" altLang="en-US">
              <a:solidFill>
                <a:srgbClr val="FFC000"/>
              </a:solidFill>
            </a:endParaRPr>
          </a:p>
        </p:txBody>
      </p:sp>
    </p:spTree>
  </p:cSld>
  <p:clrMapOvr>
    <a:masterClrMapping/>
  </p:clrMapOvr>
  <mc:AlternateContent xmlns:mc="http://schemas.openxmlformats.org/markup-compatibility/2006" xmlns:p14="http://schemas.microsoft.com/office/powerpoint/2010/main">
    <mc:Choice Requires="p14">
      <p:transition spd="slow" p14:dur="2000" advTm="16200"/>
    </mc:Choice>
    <mc:Fallback xmlns="">
      <p:transition spd="slow" advTm="162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标题 1">
            <a:extLst>
              <a:ext uri="{FF2B5EF4-FFF2-40B4-BE49-F238E27FC236}">
                <a16:creationId xmlns:a16="http://schemas.microsoft.com/office/drawing/2014/main" id="{EBB98A79-EBD9-4143-AB9B-AB816A844267}"/>
              </a:ext>
            </a:extLst>
          </p:cNvPr>
          <p:cNvSpPr>
            <a:spLocks noGrp="1" noChangeArrowheads="1"/>
          </p:cNvSpPr>
          <p:nvPr>
            <p:ph type="title" idx="4294967295"/>
          </p:nvPr>
        </p:nvSpPr>
        <p:spPr>
          <a:xfrm>
            <a:off x="895880" y="-20379"/>
            <a:ext cx="8528050" cy="1031875"/>
          </a:xfrm>
        </p:spPr>
        <p:txBody>
          <a:bodyPr>
            <a:normAutofit fontScale="90000"/>
          </a:bodyPr>
          <a:lstStyle/>
          <a:p>
            <a:r>
              <a:rPr lang="en-US" altLang="zh-CN" sz="3600" b="1" dirty="0">
                <a:solidFill>
                  <a:schemeClr val="bg1"/>
                </a:solidFill>
                <a:latin typeface="Times New Roman" panose="02020603050405020304" pitchFamily="18" charset="0"/>
                <a:cs typeface="Times New Roman" panose="02020603050405020304" pitchFamily="18" charset="0"/>
              </a:rPr>
              <a:t>Energy Partition between Jet and Dipole Wind</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pic>
        <p:nvPicPr>
          <p:cNvPr id="60419" name="图片 6">
            <a:extLst>
              <a:ext uri="{FF2B5EF4-FFF2-40B4-BE49-F238E27FC236}">
                <a16:creationId xmlns:a16="http://schemas.microsoft.com/office/drawing/2014/main" id="{13E9CA97-A84B-4898-87B7-A9930C70AAA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24063" y="2509838"/>
            <a:ext cx="3973512" cy="3148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0" name="文本框 8">
            <a:extLst>
              <a:ext uri="{FF2B5EF4-FFF2-40B4-BE49-F238E27FC236}">
                <a16:creationId xmlns:a16="http://schemas.microsoft.com/office/drawing/2014/main" id="{97203986-5092-468A-B2AA-881AAC5124BF}"/>
              </a:ext>
            </a:extLst>
          </p:cNvPr>
          <p:cNvSpPr txBox="1">
            <a:spLocks noChangeArrowheads="1"/>
          </p:cNvSpPr>
          <p:nvPr/>
        </p:nvSpPr>
        <p:spPr bwMode="auto">
          <a:xfrm>
            <a:off x="2135188" y="1265239"/>
            <a:ext cx="6985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b="0" dirty="0" err="1">
                <a:latin typeface="Times New Roman" panose="02020603050405020304" pitchFamily="18" charset="0"/>
              </a:rPr>
              <a:t>E</a:t>
            </a:r>
            <a:r>
              <a:rPr lang="en-US" altLang="zh-CN" b="0" baseline="-25000" dirty="0" err="1">
                <a:latin typeface="Times New Roman" panose="02020603050405020304" pitchFamily="18" charset="0"/>
              </a:rPr>
              <a:t>iso,jet</a:t>
            </a:r>
            <a:r>
              <a:rPr lang="en-US" altLang="zh-CN" b="0" dirty="0">
                <a:latin typeface="Times New Roman" panose="02020603050405020304" pitchFamily="18" charset="0"/>
              </a:rPr>
              <a:t> is tightly correlated with </a:t>
            </a:r>
            <a:r>
              <a:rPr lang="en-US" altLang="zh-CN" b="0" dirty="0" err="1">
                <a:latin typeface="Times New Roman" panose="02020603050405020304" pitchFamily="18" charset="0"/>
              </a:rPr>
              <a:t>E</a:t>
            </a:r>
            <a:r>
              <a:rPr lang="en-US" altLang="zh-CN" b="0" baseline="-25000" dirty="0" err="1">
                <a:latin typeface="Times New Roman" panose="02020603050405020304" pitchFamily="18" charset="0"/>
              </a:rPr>
              <a:t>wind</a:t>
            </a:r>
            <a:endParaRPr lang="en-US" altLang="zh-CN" b="0" dirty="0">
              <a:latin typeface="Times New Roman" panose="02020603050405020304" pitchFamily="18" charset="0"/>
            </a:endParaRPr>
          </a:p>
        </p:txBody>
      </p:sp>
      <p:pic>
        <p:nvPicPr>
          <p:cNvPr id="60421" name="图片 9">
            <a:extLst>
              <a:ext uri="{FF2B5EF4-FFF2-40B4-BE49-F238E27FC236}">
                <a16:creationId xmlns:a16="http://schemas.microsoft.com/office/drawing/2014/main" id="{459CC72B-1B2D-4250-BB7A-6EBDA572B89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27351" y="2106614"/>
            <a:ext cx="2538413" cy="458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2" name="矩形 7">
            <a:extLst>
              <a:ext uri="{FF2B5EF4-FFF2-40B4-BE49-F238E27FC236}">
                <a16:creationId xmlns:a16="http://schemas.microsoft.com/office/drawing/2014/main" id="{8AD53802-9021-4CED-80D6-4ACAC3CA9ECF}"/>
              </a:ext>
            </a:extLst>
          </p:cNvPr>
          <p:cNvSpPr>
            <a:spLocks noChangeArrowheads="1"/>
          </p:cNvSpPr>
          <p:nvPr/>
        </p:nvSpPr>
        <p:spPr bwMode="auto">
          <a:xfrm>
            <a:off x="9130741" y="6340474"/>
            <a:ext cx="2163763"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200" dirty="0">
                <a:solidFill>
                  <a:srgbClr val="3333CC"/>
                </a:solidFill>
                <a:latin typeface="Times New Roman" panose="02020603050405020304" pitchFamily="18" charset="0"/>
                <a:cs typeface="Times New Roman" panose="02020603050405020304" pitchFamily="18" charset="0"/>
              </a:rPr>
              <a:t>Zou + 2019, </a:t>
            </a:r>
            <a:r>
              <a:rPr lang="en-US" altLang="zh-CN" sz="2200" dirty="0" err="1">
                <a:solidFill>
                  <a:srgbClr val="3333CC"/>
                </a:solidFill>
                <a:latin typeface="Times New Roman" panose="02020603050405020304" pitchFamily="18" charset="0"/>
                <a:cs typeface="Times New Roman" panose="02020603050405020304" pitchFamily="18" charset="0"/>
              </a:rPr>
              <a:t>ApJ</a:t>
            </a:r>
            <a:endParaRPr lang="zh-CN" altLang="en-US" sz="2200" dirty="0">
              <a:solidFill>
                <a:srgbClr val="3333CC"/>
              </a:solidFill>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1A6A6AE9-6418-4CC9-B2F7-579944D5684D}"/>
              </a:ext>
            </a:extLst>
          </p:cNvPr>
          <p:cNvSpPr txBox="1">
            <a:spLocks noChangeArrowheads="1"/>
          </p:cNvSpPr>
          <p:nvPr/>
        </p:nvSpPr>
        <p:spPr bwMode="auto">
          <a:xfrm>
            <a:off x="2208212" y="5462588"/>
            <a:ext cx="816768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defRPr/>
            </a:pPr>
            <a:r>
              <a:rPr lang="en-US" altLang="zh-CN" b="0" dirty="0">
                <a:solidFill>
                  <a:schemeClr val="accent2">
                    <a:lumMod val="50000"/>
                  </a:schemeClr>
                </a:solidFill>
                <a:latin typeface="Times New Roman" panose="02020603050405020304" pitchFamily="18" charset="0"/>
              </a:rPr>
              <a:t>Implication: Quasi-universal energy </a:t>
            </a:r>
            <a:r>
              <a:rPr lang="en-US" altLang="zh-CN" b="0" dirty="0">
                <a:solidFill>
                  <a:srgbClr val="C00000"/>
                </a:solidFill>
                <a:latin typeface="Times New Roman" panose="02020603050405020304" pitchFamily="18" charset="0"/>
              </a:rPr>
              <a:t>partition (R~ 0.03) </a:t>
            </a:r>
            <a:r>
              <a:rPr lang="en-US" altLang="zh-CN" b="0" dirty="0">
                <a:solidFill>
                  <a:schemeClr val="accent2">
                    <a:lumMod val="50000"/>
                  </a:schemeClr>
                </a:solidFill>
                <a:latin typeface="Times New Roman" panose="02020603050405020304" pitchFamily="18" charset="0"/>
              </a:rPr>
              <a:t>between the jet and Dipole radiation wind.</a:t>
            </a:r>
          </a:p>
        </p:txBody>
      </p:sp>
      <p:pic>
        <p:nvPicPr>
          <p:cNvPr id="11" name="图片 4">
            <a:extLst>
              <a:ext uri="{FF2B5EF4-FFF2-40B4-BE49-F238E27FC236}">
                <a16:creationId xmlns:a16="http://schemas.microsoft.com/office/drawing/2014/main" id="{63E1C8E3-08F7-4ED6-8A6E-14700BC205F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6120" y="1966376"/>
            <a:ext cx="2247810" cy="433703"/>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0425" name="图片 1">
            <a:extLst>
              <a:ext uri="{FF2B5EF4-FFF2-40B4-BE49-F238E27FC236}">
                <a16:creationId xmlns:a16="http://schemas.microsoft.com/office/drawing/2014/main" id="{5A1673E1-BC55-49F7-B56C-95802A04768E}"/>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383338" y="2635250"/>
            <a:ext cx="3600450" cy="2827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6200"/>
    </mc:Choice>
    <mc:Fallback xmlns="">
      <p:transition spd="slow" advTm="162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图片 3">
            <a:extLst>
              <a:ext uri="{FF2B5EF4-FFF2-40B4-BE49-F238E27FC236}">
                <a16:creationId xmlns:a16="http://schemas.microsoft.com/office/drawing/2014/main" id="{C3F40B93-229F-4807-B14F-812F9E2A81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75366" y="1649981"/>
            <a:ext cx="3384548" cy="38558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988" name="图片 5">
            <a:extLst>
              <a:ext uri="{FF2B5EF4-FFF2-40B4-BE49-F238E27FC236}">
                <a16:creationId xmlns:a16="http://schemas.microsoft.com/office/drawing/2014/main" id="{E5502E43-6232-4E5B-8519-22901EDFBB0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51585" y="3820379"/>
            <a:ext cx="3317765" cy="7833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62468" name="文本框 6">
            <a:extLst>
              <a:ext uri="{FF2B5EF4-FFF2-40B4-BE49-F238E27FC236}">
                <a16:creationId xmlns:a16="http://schemas.microsoft.com/office/drawing/2014/main" id="{ABF2B3E7-F8BC-41E6-8B1A-A9DB32F24924}"/>
              </a:ext>
            </a:extLst>
          </p:cNvPr>
          <p:cNvSpPr txBox="1">
            <a:spLocks noChangeArrowheads="1"/>
          </p:cNvSpPr>
          <p:nvPr/>
        </p:nvSpPr>
        <p:spPr bwMode="auto">
          <a:xfrm>
            <a:off x="2335214" y="5267325"/>
            <a:ext cx="74691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b="0" dirty="0">
                <a:solidFill>
                  <a:srgbClr val="C00000"/>
                </a:solidFill>
                <a:latin typeface="Times New Roman" panose="02020603050405020304" pitchFamily="18" charset="0"/>
              </a:rPr>
              <a:t>Implication: A newly-born magnetar with a faster ration speed should power a more energetic jet!</a:t>
            </a:r>
          </a:p>
        </p:txBody>
      </p:sp>
      <p:sp>
        <p:nvSpPr>
          <p:cNvPr id="62469" name="矩形 6">
            <a:extLst>
              <a:ext uri="{FF2B5EF4-FFF2-40B4-BE49-F238E27FC236}">
                <a16:creationId xmlns:a16="http://schemas.microsoft.com/office/drawing/2014/main" id="{F9E29334-A2A0-483C-B8EC-664D10549BE4}"/>
              </a:ext>
            </a:extLst>
          </p:cNvPr>
          <p:cNvSpPr>
            <a:spLocks noChangeArrowheads="1"/>
          </p:cNvSpPr>
          <p:nvPr/>
        </p:nvSpPr>
        <p:spPr bwMode="auto">
          <a:xfrm>
            <a:off x="5014912" y="6241683"/>
            <a:ext cx="216217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200" dirty="0">
                <a:solidFill>
                  <a:srgbClr val="3333CC"/>
                </a:solidFill>
                <a:latin typeface="Times New Roman" panose="02020603050405020304" pitchFamily="18" charset="0"/>
                <a:cs typeface="Times New Roman" panose="02020603050405020304" pitchFamily="18" charset="0"/>
              </a:rPr>
              <a:t>Zou + 2019, </a:t>
            </a:r>
            <a:r>
              <a:rPr lang="en-US" altLang="zh-CN" sz="2200" dirty="0" err="1">
                <a:solidFill>
                  <a:srgbClr val="3333CC"/>
                </a:solidFill>
                <a:latin typeface="Times New Roman" panose="02020603050405020304" pitchFamily="18" charset="0"/>
                <a:cs typeface="Times New Roman" panose="02020603050405020304" pitchFamily="18" charset="0"/>
              </a:rPr>
              <a:t>ApJ</a:t>
            </a:r>
            <a:endParaRPr lang="zh-CN" altLang="en-US" sz="2200" dirty="0">
              <a:solidFill>
                <a:srgbClr val="3333CC"/>
              </a:solidFill>
              <a:latin typeface="Times New Roman" panose="02020603050405020304" pitchFamily="18" charset="0"/>
              <a:cs typeface="Times New Roman" panose="02020603050405020304" pitchFamily="18" charset="0"/>
            </a:endParaRPr>
          </a:p>
        </p:txBody>
      </p:sp>
      <p:pic>
        <p:nvPicPr>
          <p:cNvPr id="2" name="图片 1">
            <a:extLst>
              <a:ext uri="{FF2B5EF4-FFF2-40B4-BE49-F238E27FC236}">
                <a16:creationId xmlns:a16="http://schemas.microsoft.com/office/drawing/2014/main" id="{3E00CD53-398A-42D9-9A08-07A339EE84C6}"/>
              </a:ext>
            </a:extLst>
          </p:cNvPr>
          <p:cNvPicPr>
            <a:picLocks noChangeAspect="1"/>
          </p:cNvPicPr>
          <p:nvPr/>
        </p:nvPicPr>
        <p:blipFill>
          <a:blip r:embed="rId5"/>
          <a:stretch>
            <a:fillRect/>
          </a:stretch>
        </p:blipFill>
        <p:spPr>
          <a:xfrm>
            <a:off x="2135561" y="2285590"/>
            <a:ext cx="4496731" cy="74775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文本框 6">
            <a:extLst>
              <a:ext uri="{FF2B5EF4-FFF2-40B4-BE49-F238E27FC236}">
                <a16:creationId xmlns:a16="http://schemas.microsoft.com/office/drawing/2014/main" id="{9CF37AA2-9259-4147-BCE0-22847D5915AB}"/>
              </a:ext>
            </a:extLst>
          </p:cNvPr>
          <p:cNvSpPr txBox="1">
            <a:spLocks noChangeArrowheads="1"/>
          </p:cNvSpPr>
          <p:nvPr/>
        </p:nvSpPr>
        <p:spPr bwMode="auto">
          <a:xfrm>
            <a:off x="1847851" y="1106489"/>
            <a:ext cx="79613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defRPr/>
            </a:pPr>
            <a:r>
              <a:rPr lang="en-US" altLang="zh-CN" b="0" dirty="0" err="1">
                <a:solidFill>
                  <a:schemeClr val="accent2">
                    <a:lumMod val="50000"/>
                  </a:schemeClr>
                </a:solidFill>
                <a:latin typeface="Times New Roman" panose="02020603050405020304" pitchFamily="18" charset="0"/>
              </a:rPr>
              <a:t>Magnetar</a:t>
            </a:r>
            <a:r>
              <a:rPr lang="en-US" altLang="zh-CN" b="0" dirty="0">
                <a:solidFill>
                  <a:schemeClr val="accent2">
                    <a:lumMod val="50000"/>
                  </a:schemeClr>
                </a:solidFill>
                <a:latin typeface="Times New Roman" panose="02020603050405020304" pitchFamily="18" charset="0"/>
              </a:rPr>
              <a:t> period derived from the X-ray plateau </a:t>
            </a:r>
          </a:p>
        </p:txBody>
      </p:sp>
      <p:sp>
        <p:nvSpPr>
          <p:cNvPr id="62472" name="矩形 4">
            <a:extLst>
              <a:ext uri="{FF2B5EF4-FFF2-40B4-BE49-F238E27FC236}">
                <a16:creationId xmlns:a16="http://schemas.microsoft.com/office/drawing/2014/main" id="{5CAC1970-2605-4073-A04D-E264D3B8E880}"/>
              </a:ext>
            </a:extLst>
          </p:cNvPr>
          <p:cNvSpPr>
            <a:spLocks noChangeArrowheads="1"/>
          </p:cNvSpPr>
          <p:nvPr/>
        </p:nvSpPr>
        <p:spPr bwMode="auto">
          <a:xfrm>
            <a:off x="478786" y="199104"/>
            <a:ext cx="10381128"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3600" dirty="0">
                <a:solidFill>
                  <a:schemeClr val="bg1"/>
                </a:solidFill>
                <a:latin typeface="Times New Roman" panose="02020603050405020304" pitchFamily="18" charset="0"/>
                <a:ea typeface="+mj-ea"/>
                <a:cs typeface="Times New Roman" panose="02020603050405020304" pitchFamily="18" charset="0"/>
              </a:rPr>
              <a:t>Relation between Jet Energy and the Spin Speed</a:t>
            </a:r>
            <a:endParaRPr lang="zh-CN" altLang="en-US" sz="3600" dirty="0">
              <a:solidFill>
                <a:schemeClr val="bg1"/>
              </a:solidFill>
              <a:latin typeface="Times New Roman" panose="02020603050405020304" pitchFamily="18" charset="0"/>
              <a:ea typeface="+mj-ea"/>
              <a:cs typeface="Times New Roman" panose="02020603050405020304"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advTm="16200"/>
    </mc:Choice>
    <mc:Fallback xmlns="">
      <p:transition spd="slow" advTm="162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2">
            <a:extLst>
              <a:ext uri="{FF2B5EF4-FFF2-40B4-BE49-F238E27FC236}">
                <a16:creationId xmlns:a16="http://schemas.microsoft.com/office/drawing/2014/main" id="{3DEBF3F1-C096-41AF-BFEC-0C4F5B0F918B}"/>
              </a:ext>
            </a:extLst>
          </p:cNvPr>
          <p:cNvSpPr>
            <a:spLocks noChangeArrowheads="1"/>
          </p:cNvSpPr>
          <p:nvPr/>
        </p:nvSpPr>
        <p:spPr bwMode="auto">
          <a:xfrm>
            <a:off x="1483867" y="256505"/>
            <a:ext cx="82804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None/>
            </a:pPr>
            <a:r>
              <a:rPr lang="en-US" altLang="zh-CN" sz="4000" b="1" dirty="0">
                <a:solidFill>
                  <a:schemeClr val="bg1"/>
                </a:solidFill>
                <a:latin typeface="Garamond" panose="02020404030301010803" pitchFamily="18" charset="0"/>
                <a:ea typeface="黑体" panose="02010609060101010101" pitchFamily="49" charset="-122"/>
              </a:rPr>
              <a:t>Outlines</a:t>
            </a:r>
            <a:endParaRPr lang="zh-CN" altLang="en-US" sz="4000" b="1" dirty="0">
              <a:solidFill>
                <a:schemeClr val="bg1"/>
              </a:solidFill>
              <a:latin typeface="Garamond" panose="02020404030301010803" pitchFamily="18" charset="0"/>
              <a:ea typeface="黑体" panose="02010609060101010101" pitchFamily="49" charset="-122"/>
            </a:endParaRPr>
          </a:p>
        </p:txBody>
      </p:sp>
      <p:sp>
        <p:nvSpPr>
          <p:cNvPr id="3" name="文本框 2">
            <a:extLst>
              <a:ext uri="{FF2B5EF4-FFF2-40B4-BE49-F238E27FC236}">
                <a16:creationId xmlns:a16="http://schemas.microsoft.com/office/drawing/2014/main" id="{C53921E9-CA2B-4B42-8CD1-0A56B0769287}"/>
              </a:ext>
            </a:extLst>
          </p:cNvPr>
          <p:cNvSpPr txBox="1"/>
          <p:nvPr/>
        </p:nvSpPr>
        <p:spPr>
          <a:xfrm>
            <a:off x="1139334" y="1770629"/>
            <a:ext cx="10296453" cy="3316742"/>
          </a:xfrm>
          <a:prstGeom prst="rect">
            <a:avLst/>
          </a:prstGeom>
          <a:noFill/>
        </p:spPr>
        <p:txBody>
          <a:bodyPr wrap="square" rtlCol="0">
            <a:spAutoFit/>
          </a:bodyPr>
          <a:lstStyle/>
          <a:p>
            <a:pPr marL="514350" indent="-514350">
              <a:lnSpc>
                <a:spcPct val="150000"/>
              </a:lnSpc>
              <a:spcBef>
                <a:spcPct val="0"/>
              </a:spcBef>
              <a:buFont typeface="+mj-lt"/>
              <a:buAutoNum type="arabicPeriod"/>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X-Ray Afterglows</a:t>
            </a:r>
            <a:endParaRPr lang="zh-CN" altLang="en-US" sz="3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514350" indent="-514350">
              <a:lnSpc>
                <a:spcPct val="150000"/>
              </a:lnSpc>
              <a:spcBef>
                <a:spcPct val="0"/>
              </a:spcBef>
              <a:buFont typeface="+mj-lt"/>
              <a:buAutoNum type="arabicPeriod"/>
            </a:pPr>
            <a:r>
              <a:rPr lang="en-US" altLang="zh-CN" sz="36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Optical Afterglows</a:t>
            </a:r>
          </a:p>
          <a:p>
            <a:pPr marL="514350" indent="-514350">
              <a:lnSpc>
                <a:spcPct val="150000"/>
              </a:lnSpc>
              <a:spcBef>
                <a:spcPct val="0"/>
              </a:spcBef>
              <a:buFont typeface="+mj-lt"/>
              <a:buAutoNum type="arabicPeriod"/>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Sub-</a:t>
            </a:r>
            <a:r>
              <a:rPr lang="en-US" altLang="zh-CN" sz="3600" dirty="0" err="1">
                <a:latin typeface="Times New Roman" panose="02020603050405020304" pitchFamily="18" charset="0"/>
                <a:ea typeface="黑体" panose="02010609060101010101" pitchFamily="49" charset="-122"/>
                <a:cs typeface="Times New Roman" panose="02020603050405020304" pitchFamily="18" charset="0"/>
              </a:rPr>
              <a:t>TeV</a:t>
            </a: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 &amp; </a:t>
            </a:r>
            <a:r>
              <a:rPr lang="en-US" altLang="zh-CN" sz="3600" dirty="0" err="1">
                <a:latin typeface="Times New Roman" panose="02020603050405020304" pitchFamily="18" charset="0"/>
                <a:ea typeface="黑体" panose="02010609060101010101" pitchFamily="49" charset="-122"/>
                <a:cs typeface="Times New Roman" panose="02020603050405020304" pitchFamily="18" charset="0"/>
              </a:rPr>
              <a:t>TeV</a:t>
            </a: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 Afterglows</a:t>
            </a:r>
          </a:p>
          <a:p>
            <a:pPr marL="514350" indent="-514350">
              <a:lnSpc>
                <a:spcPct val="150000"/>
              </a:lnSpc>
              <a:spcBef>
                <a:spcPct val="0"/>
              </a:spcBef>
              <a:buFont typeface="+mj-lt"/>
              <a:buAutoNum type="arabicPeriod"/>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New Opportunity with SVOM</a:t>
            </a:r>
          </a:p>
        </p:txBody>
      </p:sp>
    </p:spTree>
    <p:extLst>
      <p:ext uri="{BB962C8B-B14F-4D97-AF65-F5344CB8AC3E}">
        <p14:creationId xmlns:p14="http://schemas.microsoft.com/office/powerpoint/2010/main" val="402149791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2">
            <a:extLst>
              <a:ext uri="{FF2B5EF4-FFF2-40B4-BE49-F238E27FC236}">
                <a16:creationId xmlns:a16="http://schemas.microsoft.com/office/drawing/2014/main" id="{3DEBF3F1-C096-41AF-BFEC-0C4F5B0F918B}"/>
              </a:ext>
            </a:extLst>
          </p:cNvPr>
          <p:cNvSpPr>
            <a:spLocks noChangeArrowheads="1"/>
          </p:cNvSpPr>
          <p:nvPr/>
        </p:nvSpPr>
        <p:spPr bwMode="auto">
          <a:xfrm>
            <a:off x="1483867" y="256505"/>
            <a:ext cx="82804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None/>
            </a:pPr>
            <a:r>
              <a:rPr lang="en-US" altLang="zh-CN" sz="4000" b="1" dirty="0">
                <a:solidFill>
                  <a:schemeClr val="bg1"/>
                </a:solidFill>
                <a:latin typeface="Garamond" panose="02020404030301010803" pitchFamily="18" charset="0"/>
                <a:ea typeface="黑体" panose="02010609060101010101" pitchFamily="49" charset="-122"/>
              </a:rPr>
              <a:t>Outlines</a:t>
            </a:r>
            <a:endParaRPr lang="zh-CN" altLang="en-US" sz="4000" b="1" dirty="0">
              <a:solidFill>
                <a:schemeClr val="bg1"/>
              </a:solidFill>
              <a:latin typeface="Garamond" panose="02020404030301010803" pitchFamily="18" charset="0"/>
              <a:ea typeface="黑体" panose="02010609060101010101" pitchFamily="49" charset="-122"/>
            </a:endParaRPr>
          </a:p>
        </p:txBody>
      </p:sp>
      <p:sp>
        <p:nvSpPr>
          <p:cNvPr id="3" name="文本框 2">
            <a:extLst>
              <a:ext uri="{FF2B5EF4-FFF2-40B4-BE49-F238E27FC236}">
                <a16:creationId xmlns:a16="http://schemas.microsoft.com/office/drawing/2014/main" id="{C53921E9-CA2B-4B42-8CD1-0A56B0769287}"/>
              </a:ext>
            </a:extLst>
          </p:cNvPr>
          <p:cNvSpPr txBox="1"/>
          <p:nvPr/>
        </p:nvSpPr>
        <p:spPr>
          <a:xfrm>
            <a:off x="750810" y="1350347"/>
            <a:ext cx="11441190" cy="3316742"/>
          </a:xfrm>
          <a:prstGeom prst="rect">
            <a:avLst/>
          </a:prstGeom>
          <a:noFill/>
        </p:spPr>
        <p:txBody>
          <a:bodyPr wrap="square" rtlCol="0">
            <a:spAutoFit/>
          </a:bodyPr>
          <a:lstStyle/>
          <a:p>
            <a:pPr marL="514350" indent="-514350">
              <a:lnSpc>
                <a:spcPct val="150000"/>
              </a:lnSpc>
              <a:spcBef>
                <a:spcPct val="0"/>
              </a:spcBef>
              <a:buFont typeface="+mj-lt"/>
              <a:buAutoNum type="arabicPeriod"/>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X-Ray Afterglows</a:t>
            </a:r>
            <a:endParaRPr lang="zh-CN" altLang="en-US" sz="3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514350" indent="-514350">
              <a:lnSpc>
                <a:spcPct val="150000"/>
              </a:lnSpc>
              <a:spcBef>
                <a:spcPct val="0"/>
              </a:spcBef>
              <a:buFont typeface="+mj-lt"/>
              <a:buAutoNum type="arabicPeriod"/>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Optical Afterglows</a:t>
            </a:r>
          </a:p>
          <a:p>
            <a:pPr marL="514350" indent="-514350">
              <a:lnSpc>
                <a:spcPct val="150000"/>
              </a:lnSpc>
              <a:spcBef>
                <a:spcPct val="0"/>
              </a:spcBef>
              <a:buFont typeface="+mj-lt"/>
              <a:buAutoNum type="arabicPeriod"/>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Sub-</a:t>
            </a:r>
            <a:r>
              <a:rPr lang="en-US" altLang="zh-CN" sz="3600" dirty="0" err="1">
                <a:latin typeface="Times New Roman" panose="02020603050405020304" pitchFamily="18" charset="0"/>
                <a:ea typeface="黑体" panose="02010609060101010101" pitchFamily="49" charset="-122"/>
                <a:cs typeface="Times New Roman" panose="02020603050405020304" pitchFamily="18" charset="0"/>
              </a:rPr>
              <a:t>TeV</a:t>
            </a: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 &amp; </a:t>
            </a:r>
            <a:r>
              <a:rPr lang="en-US" altLang="zh-CN" sz="3600" dirty="0" err="1">
                <a:latin typeface="Times New Roman" panose="02020603050405020304" pitchFamily="18" charset="0"/>
                <a:ea typeface="黑体" panose="02010609060101010101" pitchFamily="49" charset="-122"/>
                <a:cs typeface="Times New Roman" panose="02020603050405020304" pitchFamily="18" charset="0"/>
              </a:rPr>
              <a:t>TeV</a:t>
            </a: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 Afterglows</a:t>
            </a:r>
          </a:p>
          <a:p>
            <a:pPr marL="514350" indent="-514350">
              <a:lnSpc>
                <a:spcPct val="150000"/>
              </a:lnSpc>
              <a:spcBef>
                <a:spcPct val="0"/>
              </a:spcBef>
              <a:buFont typeface="+mj-lt"/>
              <a:buAutoNum type="arabicPeriod"/>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New Opportunity with SVOM</a:t>
            </a:r>
          </a:p>
        </p:txBody>
      </p:sp>
    </p:spTree>
    <p:extLst>
      <p:ext uri="{BB962C8B-B14F-4D97-AF65-F5344CB8AC3E}">
        <p14:creationId xmlns:p14="http://schemas.microsoft.com/office/powerpoint/2010/main" val="9378931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F2C5EA2B-0392-4271-AA22-8189AA229D7D}"/>
              </a:ext>
            </a:extLst>
          </p:cNvPr>
          <p:cNvSpPr txBox="1">
            <a:spLocks noChangeArrowheads="1"/>
          </p:cNvSpPr>
          <p:nvPr/>
        </p:nvSpPr>
        <p:spPr>
          <a:xfrm>
            <a:off x="452301" y="10908"/>
            <a:ext cx="9779229" cy="1120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chemeClr val="bg1"/>
                </a:solidFill>
                <a:latin typeface="Times New Roman" panose="02020603050405020304" pitchFamily="18" charset="0"/>
                <a:cs typeface="Times New Roman" panose="02020603050405020304" pitchFamily="18" charset="0"/>
              </a:rPr>
              <a:t>2. Optical Afterglows: Generic optical LC </a:t>
            </a:r>
          </a:p>
        </p:txBody>
      </p:sp>
      <p:pic>
        <p:nvPicPr>
          <p:cNvPr id="3" name="Picture 4">
            <a:extLst>
              <a:ext uri="{FF2B5EF4-FFF2-40B4-BE49-F238E27FC236}">
                <a16:creationId xmlns:a16="http://schemas.microsoft.com/office/drawing/2014/main" id="{F7C27A97-9C87-4E85-882A-B1395DDC05C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7832" y="2053235"/>
            <a:ext cx="3792533" cy="3636315"/>
          </a:xfrm>
          <a:prstGeom prst="rect">
            <a:avLst/>
          </a:prstGeom>
          <a:noFill/>
          <a:ln w="38100">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Box 5">
            <a:extLst>
              <a:ext uri="{FF2B5EF4-FFF2-40B4-BE49-F238E27FC236}">
                <a16:creationId xmlns:a16="http://schemas.microsoft.com/office/drawing/2014/main" id="{F8C741B8-AAA4-48AF-A48F-021C4EBB5DB7}"/>
              </a:ext>
            </a:extLst>
          </p:cNvPr>
          <p:cNvSpPr txBox="1">
            <a:spLocks noChangeArrowheads="1"/>
          </p:cNvSpPr>
          <p:nvPr/>
        </p:nvSpPr>
        <p:spPr bwMode="auto">
          <a:xfrm>
            <a:off x="6647832" y="6022274"/>
            <a:ext cx="5095315"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en-US" altLang="zh-CN" dirty="0"/>
              <a:t>Li, LEW et al. 2012, </a:t>
            </a:r>
            <a:r>
              <a:rPr lang="en-US" altLang="zh-CN" dirty="0" err="1"/>
              <a:t>ApJ</a:t>
            </a:r>
            <a:endParaRPr lang="en-US" altLang="zh-CN" dirty="0"/>
          </a:p>
        </p:txBody>
      </p:sp>
      <p:pic>
        <p:nvPicPr>
          <p:cNvPr id="10" name="Picture 3">
            <a:extLst>
              <a:ext uri="{FF2B5EF4-FFF2-40B4-BE49-F238E27FC236}">
                <a16:creationId xmlns:a16="http://schemas.microsoft.com/office/drawing/2014/main" id="{D22B48D5-62D8-4482-848E-F8F9C7D7FC0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24312" y="1954780"/>
            <a:ext cx="4527307" cy="36360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 name="文本框 11">
            <a:extLst>
              <a:ext uri="{FF2B5EF4-FFF2-40B4-BE49-F238E27FC236}">
                <a16:creationId xmlns:a16="http://schemas.microsoft.com/office/drawing/2014/main" id="{D4E6BE7B-2EA0-4E6D-A017-F14522080120}"/>
              </a:ext>
            </a:extLst>
          </p:cNvPr>
          <p:cNvSpPr txBox="1"/>
          <p:nvPr/>
        </p:nvSpPr>
        <p:spPr>
          <a:xfrm>
            <a:off x="1124312" y="1330849"/>
            <a:ext cx="10986665" cy="523220"/>
          </a:xfrm>
          <a:prstGeom prst="rect">
            <a:avLst/>
          </a:prstGeom>
          <a:noFill/>
        </p:spPr>
        <p:txBody>
          <a:bodyPr wrap="square">
            <a:spAutoFit/>
          </a:bodyPr>
          <a:lstStyle/>
          <a:p>
            <a:r>
              <a:rPr lang="en-US" altLang="zh-CN" sz="2800" dirty="0">
                <a:latin typeface="Times New Roman" panose="02020603050405020304" pitchFamily="18" charset="0"/>
                <a:cs typeface="Times New Roman" panose="02020603050405020304" pitchFamily="18" charset="0"/>
              </a:rPr>
              <a:t>Statistics:  30% onset bump, 25% shallow decay</a:t>
            </a:r>
            <a:endParaRPr lang="zh-CN" altLang="en-US" sz="2800" dirty="0">
              <a:latin typeface="Times New Roman" panose="02020603050405020304" pitchFamily="18" charset="0"/>
              <a:cs typeface="Times New Roman" panose="02020603050405020304" pitchFamily="18" charset="0"/>
            </a:endParaRPr>
          </a:p>
        </p:txBody>
      </p:sp>
      <p:sp>
        <p:nvSpPr>
          <p:cNvPr id="15" name="Text Box 5">
            <a:extLst>
              <a:ext uri="{FF2B5EF4-FFF2-40B4-BE49-F238E27FC236}">
                <a16:creationId xmlns:a16="http://schemas.microsoft.com/office/drawing/2014/main" id="{17A0B546-79D1-47EB-9B55-8ECDAEE3028C}"/>
              </a:ext>
            </a:extLst>
          </p:cNvPr>
          <p:cNvSpPr txBox="1">
            <a:spLocks noChangeArrowheads="1"/>
          </p:cNvSpPr>
          <p:nvPr/>
        </p:nvSpPr>
        <p:spPr bwMode="auto">
          <a:xfrm>
            <a:off x="1348561" y="5913097"/>
            <a:ext cx="430305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pPr>
            <a:r>
              <a:rPr lang="en-US" altLang="zh-CN" sz="2000" b="1" dirty="0">
                <a:latin typeface="Arial" panose="020B0604020202020204" pitchFamily="34" charset="0"/>
                <a:ea typeface="黑体" panose="02010609060101010101" pitchFamily="49" charset="-122"/>
              </a:rPr>
              <a:t>Wang, LEW, et al. 2013</a:t>
            </a:r>
            <a:r>
              <a:rPr lang="zh-CN" altLang="en-US" sz="2000" b="1" dirty="0">
                <a:latin typeface="Arial" panose="020B0604020202020204" pitchFamily="34" charset="0"/>
                <a:ea typeface="黑体" panose="02010609060101010101" pitchFamily="49" charset="-122"/>
              </a:rPr>
              <a:t>，</a:t>
            </a:r>
            <a:r>
              <a:rPr lang="en-US" altLang="zh-CN" sz="2000" b="1" dirty="0" err="1">
                <a:latin typeface="Arial" panose="020B0604020202020204" pitchFamily="34" charset="0"/>
                <a:ea typeface="黑体" panose="02010609060101010101" pitchFamily="49" charset="-122"/>
              </a:rPr>
              <a:t>ApJ</a:t>
            </a:r>
            <a:endParaRPr lang="en-US" altLang="zh-CN" sz="2000" b="1" dirty="0">
              <a:latin typeface="Arial" panose="020B0604020202020204" pitchFamily="34" charset="0"/>
              <a:ea typeface="黑体" panose="02010609060101010101" pitchFamily="49" charset="-122"/>
            </a:endParaRPr>
          </a:p>
        </p:txBody>
      </p:sp>
    </p:spTree>
    <p:extLst>
      <p:ext uri="{BB962C8B-B14F-4D97-AF65-F5344CB8AC3E}">
        <p14:creationId xmlns:p14="http://schemas.microsoft.com/office/powerpoint/2010/main" val="188209892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ED34511B-672D-429D-A1FE-4A524613556C}"/>
              </a:ext>
            </a:extLst>
          </p:cNvPr>
          <p:cNvSpPr>
            <a:spLocks noGrp="1" noChangeArrowheads="1"/>
          </p:cNvSpPr>
          <p:nvPr>
            <p:ph type="title" idx="4294967295"/>
          </p:nvPr>
        </p:nvSpPr>
        <p:spPr>
          <a:xfrm>
            <a:off x="537882" y="-4764"/>
            <a:ext cx="8218488" cy="1350962"/>
          </a:xfrm>
        </p:spPr>
        <p:txBody>
          <a:bodyPr/>
          <a:lstStyle/>
          <a:p>
            <a:pPr marL="571500" indent="-571500" eaLnBrk="1" hangingPunct="1">
              <a:buFont typeface="Wingdings" panose="05000000000000000000" pitchFamily="2" charset="2"/>
              <a:buChar char="l"/>
            </a:pPr>
            <a:r>
              <a:rPr lang="en-US" altLang="zh-CN" sz="4000" b="1" dirty="0" err="1">
                <a:solidFill>
                  <a:schemeClr val="bg1"/>
                </a:solidFill>
              </a:rPr>
              <a:t>E</a:t>
            </a:r>
            <a:r>
              <a:rPr lang="en-US" altLang="zh-CN" sz="4000" b="1" baseline="-25000" dirty="0" err="1">
                <a:solidFill>
                  <a:schemeClr val="bg1"/>
                </a:solidFill>
              </a:rPr>
              <a:t>iso</a:t>
            </a:r>
            <a:r>
              <a:rPr lang="en-US" altLang="zh-CN" sz="4000" b="1" dirty="0">
                <a:solidFill>
                  <a:schemeClr val="bg1"/>
                </a:solidFill>
              </a:rPr>
              <a:t> -Γ</a:t>
            </a:r>
            <a:r>
              <a:rPr lang="en-US" altLang="zh-CN" sz="4000" b="1" baseline="-25000" dirty="0">
                <a:solidFill>
                  <a:schemeClr val="bg1"/>
                </a:solidFill>
              </a:rPr>
              <a:t>0 </a:t>
            </a:r>
            <a:r>
              <a:rPr lang="en-US" altLang="zh-CN" sz="4000" b="1" dirty="0">
                <a:solidFill>
                  <a:schemeClr val="bg1"/>
                </a:solidFill>
              </a:rPr>
              <a:t>Relation</a:t>
            </a:r>
            <a:endParaRPr lang="en-US" altLang="zh-CN" sz="4000" b="1" dirty="0">
              <a:solidFill>
                <a:schemeClr val="bg1"/>
              </a:solidFill>
              <a:latin typeface="Times New Roman" panose="02020603050405020304" pitchFamily="18" charset="0"/>
              <a:ea typeface="黑体" panose="02010609060101010101" pitchFamily="49" charset="-122"/>
            </a:endParaRPr>
          </a:p>
        </p:txBody>
      </p:sp>
      <p:pic>
        <p:nvPicPr>
          <p:cNvPr id="14339" name="Picture 5">
            <a:extLst>
              <a:ext uri="{FF2B5EF4-FFF2-40B4-BE49-F238E27FC236}">
                <a16:creationId xmlns:a16="http://schemas.microsoft.com/office/drawing/2014/main" id="{BCF82D2F-D7FC-4727-8665-7BBE4A20A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96000" y="2260976"/>
            <a:ext cx="4419282" cy="29871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40" name="Picture 6">
            <a:extLst>
              <a:ext uri="{FF2B5EF4-FFF2-40B4-BE49-F238E27FC236}">
                <a16:creationId xmlns:a16="http://schemas.microsoft.com/office/drawing/2014/main" id="{68A08EF8-5ECF-4BCA-BC80-E3A3B384493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783" y="5280923"/>
            <a:ext cx="3960812" cy="635000"/>
          </a:xfrm>
          <a:prstGeom prst="rect">
            <a:avLst/>
          </a:prstGeom>
          <a:noFill/>
          <a:ln w="28575" algn="ctr">
            <a:solidFill>
              <a:srgbClr val="FF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1" name="Text Box 8">
            <a:extLst>
              <a:ext uri="{FF2B5EF4-FFF2-40B4-BE49-F238E27FC236}">
                <a16:creationId xmlns:a16="http://schemas.microsoft.com/office/drawing/2014/main" id="{402F1D35-C288-40D7-B3C5-61E897D04894}"/>
              </a:ext>
            </a:extLst>
          </p:cNvPr>
          <p:cNvSpPr txBox="1">
            <a:spLocks noChangeArrowheads="1"/>
          </p:cNvSpPr>
          <p:nvPr/>
        </p:nvSpPr>
        <p:spPr bwMode="auto">
          <a:xfrm>
            <a:off x="5595752" y="1259577"/>
            <a:ext cx="6321236"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en-US" altLang="zh-CN" sz="2800" b="0" dirty="0"/>
              <a:t>A tight correlation between the </a:t>
            </a:r>
            <a:r>
              <a:rPr lang="en-US" altLang="zh-CN" sz="2800" b="0" dirty="0" err="1"/>
              <a:t>E</a:t>
            </a:r>
            <a:r>
              <a:rPr lang="en-US" altLang="zh-CN" sz="2800" b="0" baseline="-25000" dirty="0" err="1"/>
              <a:t>iso</a:t>
            </a:r>
            <a:r>
              <a:rPr lang="en-US" altLang="zh-CN" sz="2800" b="0" dirty="0"/>
              <a:t> and the Lorentz factor of GRB fireball </a:t>
            </a:r>
          </a:p>
        </p:txBody>
      </p:sp>
      <p:sp>
        <p:nvSpPr>
          <p:cNvPr id="14342" name="Text Box 10">
            <a:extLst>
              <a:ext uri="{FF2B5EF4-FFF2-40B4-BE49-F238E27FC236}">
                <a16:creationId xmlns:a16="http://schemas.microsoft.com/office/drawing/2014/main" id="{DA45E4D6-3227-479E-AE38-B7ED98FAA150}"/>
              </a:ext>
            </a:extLst>
          </p:cNvPr>
          <p:cNvSpPr txBox="1">
            <a:spLocks noChangeArrowheads="1"/>
          </p:cNvSpPr>
          <p:nvPr/>
        </p:nvSpPr>
        <p:spPr bwMode="auto">
          <a:xfrm>
            <a:off x="4417966" y="6237289"/>
            <a:ext cx="76327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eaLnBrk="1" hangingPunct="1">
              <a:spcBef>
                <a:spcPct val="50000"/>
              </a:spcBef>
            </a:pPr>
            <a:r>
              <a:rPr lang="en-US" altLang="zh-CN" dirty="0"/>
              <a:t>Liang et al. 2010</a:t>
            </a:r>
            <a:r>
              <a:rPr lang="zh-CN" altLang="en-US" dirty="0"/>
              <a:t>，</a:t>
            </a:r>
            <a:r>
              <a:rPr lang="en-US" altLang="zh-CN" dirty="0"/>
              <a:t>2013, </a:t>
            </a:r>
            <a:r>
              <a:rPr lang="en-US" altLang="zh-CN" dirty="0" err="1"/>
              <a:t>ApJ</a:t>
            </a:r>
            <a:endParaRPr lang="en-US" altLang="zh-CN" dirty="0"/>
          </a:p>
        </p:txBody>
      </p:sp>
      <p:sp>
        <p:nvSpPr>
          <p:cNvPr id="8" name="文本框 7">
            <a:extLst>
              <a:ext uri="{FF2B5EF4-FFF2-40B4-BE49-F238E27FC236}">
                <a16:creationId xmlns:a16="http://schemas.microsoft.com/office/drawing/2014/main" id="{652C8966-6678-4493-A4B6-DDD6768C0CB1}"/>
              </a:ext>
            </a:extLst>
          </p:cNvPr>
          <p:cNvSpPr txBox="1"/>
          <p:nvPr/>
        </p:nvSpPr>
        <p:spPr>
          <a:xfrm>
            <a:off x="430372" y="1290738"/>
            <a:ext cx="4302993" cy="2092881"/>
          </a:xfrm>
          <a:prstGeom prst="rect">
            <a:avLst/>
          </a:prstGeom>
          <a:noFill/>
        </p:spPr>
        <p:txBody>
          <a:bodyPr wrap="square">
            <a:spAutoFit/>
          </a:bodyPr>
          <a:lstStyle/>
          <a:p>
            <a:r>
              <a:rPr lang="en-US" altLang="zh-CN" sz="2600" b="1" dirty="0">
                <a:latin typeface="Times New Roman" panose="02020603050405020304" pitchFamily="18" charset="0"/>
              </a:rPr>
              <a:t>Afterglow Onset </a:t>
            </a:r>
            <a:r>
              <a:rPr lang="en-US" altLang="zh-CN" sz="2600" b="1" dirty="0">
                <a:latin typeface="Times New Roman" panose="02020603050405020304" pitchFamily="18" charset="0"/>
                <a:sym typeface="Wingdings" panose="05000000000000000000" pitchFamily="2" charset="2"/>
              </a:rPr>
              <a:t> Deceleration of the Fireball </a:t>
            </a:r>
            <a:r>
              <a:rPr lang="en-US" altLang="zh-CN" sz="2600" b="1" dirty="0">
                <a:latin typeface="Times New Roman" panose="02020603050405020304" pitchFamily="18" charset="0"/>
              </a:rPr>
              <a:t> Γ</a:t>
            </a:r>
            <a:r>
              <a:rPr lang="en-US" altLang="zh-CN" sz="2600" b="1" baseline="-25000" dirty="0">
                <a:latin typeface="Times New Roman" panose="02020603050405020304" pitchFamily="18" charset="0"/>
              </a:rPr>
              <a:t>0</a:t>
            </a:r>
            <a:r>
              <a:rPr lang="en-US" altLang="zh-CN" sz="2600" b="1" dirty="0">
                <a:latin typeface="Times New Roman" panose="02020603050405020304" pitchFamily="18" charset="0"/>
              </a:rPr>
              <a:t> of GRB jets </a:t>
            </a:r>
            <a:r>
              <a:rPr lang="en-US" altLang="zh-CN" sz="2600" dirty="0"/>
              <a:t>(</a:t>
            </a:r>
            <a:r>
              <a:rPr lang="en-US" altLang="zh-CN" sz="2600" dirty="0" err="1"/>
              <a:t>e.g.,Sari</a:t>
            </a:r>
            <a:r>
              <a:rPr lang="en-US" altLang="zh-CN" sz="2600" dirty="0"/>
              <a:t> &amp; </a:t>
            </a:r>
            <a:r>
              <a:rPr lang="en-US" altLang="zh-CN" sz="2600" dirty="0" err="1"/>
              <a:t>Piran</a:t>
            </a:r>
            <a:r>
              <a:rPr lang="en-US" altLang="zh-CN" sz="2600" dirty="0"/>
              <a:t> 1999)</a:t>
            </a:r>
            <a:endParaRPr lang="en-US" altLang="zh-CN" sz="2600" dirty="0">
              <a:solidFill>
                <a:srgbClr val="0070C0"/>
              </a:solidFill>
            </a:endParaRPr>
          </a:p>
          <a:p>
            <a:pPr marL="0" indent="0" defTabSz="685800"/>
            <a:endParaRPr lang="en-US" altLang="zh-CN" sz="2600" dirty="0">
              <a:solidFill>
                <a:srgbClr val="0070C0"/>
              </a:solidFill>
            </a:endParaRPr>
          </a:p>
        </p:txBody>
      </p:sp>
      <p:pic>
        <p:nvPicPr>
          <p:cNvPr id="9" name="图片 10">
            <a:extLst>
              <a:ext uri="{FF2B5EF4-FFF2-40B4-BE49-F238E27FC236}">
                <a16:creationId xmlns:a16="http://schemas.microsoft.com/office/drawing/2014/main" id="{5039B66A-045F-47C6-97A5-3FE1C73EBC22}"/>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62059" y="3263871"/>
            <a:ext cx="3555907" cy="93599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F05A47C8-338D-497E-8877-2F313E5A9C0F}"/>
              </a:ext>
            </a:extLst>
          </p:cNvPr>
          <p:cNvSpPr>
            <a:spLocks noGrp="1"/>
          </p:cNvSpPr>
          <p:nvPr>
            <p:ph type="sldNum" sz="quarter" idx="4294967295"/>
          </p:nvPr>
        </p:nvSpPr>
        <p:spPr>
          <a:xfrm>
            <a:off x="9448800" y="6356350"/>
            <a:ext cx="2743200" cy="365125"/>
          </a:xfrm>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967A3DC3-D8B8-48E0-AFB4-AD2276605DA2}" type="slidenum">
              <a:rPr lang="en-US" altLang="zh-CN" sz="1200" b="0">
                <a:latin typeface="Garamond" panose="02020404030301010803" pitchFamily="18" charset="0"/>
                <a:ea typeface="宋体" panose="02010600030101010101" pitchFamily="2" charset="-122"/>
              </a:rPr>
              <a:pPr/>
              <a:t>22</a:t>
            </a:fld>
            <a:endParaRPr lang="en-US" altLang="zh-CN" sz="1200" b="0">
              <a:latin typeface="Garamond" panose="02020404030301010803" pitchFamily="18" charset="0"/>
              <a:ea typeface="宋体" panose="02010600030101010101" pitchFamily="2" charset="-122"/>
            </a:endParaRPr>
          </a:p>
        </p:txBody>
      </p:sp>
      <p:sp>
        <p:nvSpPr>
          <p:cNvPr id="20483" name="标题 1">
            <a:extLst>
              <a:ext uri="{FF2B5EF4-FFF2-40B4-BE49-F238E27FC236}">
                <a16:creationId xmlns:a16="http://schemas.microsoft.com/office/drawing/2014/main" id="{FFAB2FA4-21E5-48A7-8D2F-00B3815938C2}"/>
              </a:ext>
            </a:extLst>
          </p:cNvPr>
          <p:cNvSpPr>
            <a:spLocks noGrp="1" noChangeArrowheads="1"/>
          </p:cNvSpPr>
          <p:nvPr>
            <p:ph type="title" idx="4294967295"/>
          </p:nvPr>
        </p:nvSpPr>
        <p:spPr>
          <a:xfrm>
            <a:off x="685800" y="203020"/>
            <a:ext cx="7886700" cy="655637"/>
          </a:xfrm>
        </p:spPr>
        <p:txBody>
          <a:bodyPr anchor="ctr"/>
          <a:lstStyle/>
          <a:p>
            <a:pPr marL="571500" indent="-571500">
              <a:buFont typeface="Wingdings" panose="05000000000000000000" pitchFamily="2" charset="2"/>
              <a:buChar char="l"/>
            </a:pPr>
            <a:r>
              <a:rPr lang="en-US" altLang="zh-CN" sz="3600" b="1" dirty="0">
                <a:solidFill>
                  <a:schemeClr val="bg1"/>
                </a:solidFill>
                <a:latin typeface="Times New Roman" panose="02020603050405020304" pitchFamily="18" charset="0"/>
              </a:rPr>
              <a:t>A tight Liso-Ep,z-Γ0 relation</a:t>
            </a:r>
          </a:p>
        </p:txBody>
      </p:sp>
      <p:pic>
        <p:nvPicPr>
          <p:cNvPr id="20484" name="图片 4">
            <a:extLst>
              <a:ext uri="{FF2B5EF4-FFF2-40B4-BE49-F238E27FC236}">
                <a16:creationId xmlns:a16="http://schemas.microsoft.com/office/drawing/2014/main" id="{5231869D-A67C-4E4D-93D9-5C93488EB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7444" y="2143903"/>
            <a:ext cx="3650487" cy="31445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图片 5">
            <a:extLst>
              <a:ext uri="{FF2B5EF4-FFF2-40B4-BE49-F238E27FC236}">
                <a16:creationId xmlns:a16="http://schemas.microsoft.com/office/drawing/2014/main" id="{2B13CDAD-3D7D-4763-B0A5-8F2C6533B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0480" y="1239511"/>
            <a:ext cx="6369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8">
            <a:extLst>
              <a:ext uri="{FF2B5EF4-FFF2-40B4-BE49-F238E27FC236}">
                <a16:creationId xmlns:a16="http://schemas.microsoft.com/office/drawing/2014/main" id="{E7E6B32A-B9E5-4B34-BF32-989DE7C8DF7A}"/>
              </a:ext>
            </a:extLst>
          </p:cNvPr>
          <p:cNvSpPr txBox="1">
            <a:spLocks noChangeArrowheads="1"/>
          </p:cNvSpPr>
          <p:nvPr/>
        </p:nvSpPr>
        <p:spPr bwMode="auto">
          <a:xfrm>
            <a:off x="1719262" y="6207424"/>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spcBef>
                <a:spcPct val="50000"/>
              </a:spcBef>
            </a:pPr>
            <a:r>
              <a:rPr lang="en-US" altLang="zh-CN" sz="2400" dirty="0"/>
              <a:t>Liang + 2015, </a:t>
            </a:r>
            <a:r>
              <a:rPr lang="en-US" altLang="zh-CN" sz="2400" dirty="0" err="1"/>
              <a:t>ApJ</a:t>
            </a:r>
            <a:endParaRPr lang="en-US" altLang="zh-CN" sz="2400" dirty="0"/>
          </a:p>
        </p:txBody>
      </p:sp>
      <p:sp>
        <p:nvSpPr>
          <p:cNvPr id="20489" name="矩形 1">
            <a:extLst>
              <a:ext uri="{FF2B5EF4-FFF2-40B4-BE49-F238E27FC236}">
                <a16:creationId xmlns:a16="http://schemas.microsoft.com/office/drawing/2014/main" id="{4B5BC2CD-7E35-46AB-8850-65559C7E7A29}"/>
              </a:ext>
            </a:extLst>
          </p:cNvPr>
          <p:cNvSpPr>
            <a:spLocks noChangeArrowheads="1"/>
          </p:cNvSpPr>
          <p:nvPr/>
        </p:nvSpPr>
        <p:spPr bwMode="auto">
          <a:xfrm>
            <a:off x="864956" y="5288408"/>
            <a:ext cx="4137025"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r>
              <a:rPr lang="en-US" altLang="zh-CN" sz="2400" b="0" dirty="0"/>
              <a:t>GRB 060218: </a:t>
            </a:r>
            <a:r>
              <a:rPr lang="en-US" altLang="zh-CN" sz="2400" b="0" dirty="0">
                <a:latin typeface="Times New Roman" panose="02020603050405020304" pitchFamily="18" charset="0"/>
              </a:rPr>
              <a:t>Γ</a:t>
            </a:r>
            <a:r>
              <a:rPr lang="en-US" altLang="zh-CN" sz="2400" b="0" baseline="-25000" dirty="0">
                <a:latin typeface="Times New Roman" panose="02020603050405020304" pitchFamily="18" charset="0"/>
              </a:rPr>
              <a:t>0</a:t>
            </a:r>
            <a:r>
              <a:rPr lang="en-US" altLang="zh-CN" sz="2400" b="0" dirty="0">
                <a:latin typeface="Times New Roman" panose="02020603050405020304" pitchFamily="18" charset="0"/>
              </a:rPr>
              <a:t> </a:t>
            </a:r>
            <a:r>
              <a:rPr lang="en-US" altLang="zh-CN" sz="2400" b="0" dirty="0"/>
              <a:t>~ 2.3 </a:t>
            </a:r>
          </a:p>
          <a:p>
            <a:r>
              <a:rPr lang="zh-CN" altLang="en-US" sz="2400" b="0" dirty="0"/>
              <a:t>（</a:t>
            </a:r>
            <a:r>
              <a:rPr lang="en-US" altLang="zh-CN" sz="2400" b="0" dirty="0"/>
              <a:t>Soderberg + 2006</a:t>
            </a:r>
            <a:r>
              <a:rPr lang="zh-CN" altLang="en-US" sz="2400" b="0" dirty="0"/>
              <a:t>）</a:t>
            </a:r>
          </a:p>
        </p:txBody>
      </p:sp>
      <p:pic>
        <p:nvPicPr>
          <p:cNvPr id="10" name="图片 3">
            <a:extLst>
              <a:ext uri="{FF2B5EF4-FFF2-40B4-BE49-F238E27FC236}">
                <a16:creationId xmlns:a16="http://schemas.microsoft.com/office/drawing/2014/main" id="{988B5446-3804-435A-B084-4F81CF062AA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29889" y="1958990"/>
            <a:ext cx="3650486" cy="32777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矩形 1">
            <a:extLst>
              <a:ext uri="{FF2B5EF4-FFF2-40B4-BE49-F238E27FC236}">
                <a16:creationId xmlns:a16="http://schemas.microsoft.com/office/drawing/2014/main" id="{0CE453AA-2C30-4AD1-84F9-ABB41DB50858}"/>
              </a:ext>
            </a:extLst>
          </p:cNvPr>
          <p:cNvSpPr>
            <a:spLocks noChangeArrowheads="1"/>
          </p:cNvSpPr>
          <p:nvPr/>
        </p:nvSpPr>
        <p:spPr bwMode="auto">
          <a:xfrm>
            <a:off x="7314758" y="5156021"/>
            <a:ext cx="4958932"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r>
              <a:rPr lang="en-US" altLang="zh-CN" sz="2400" dirty="0">
                <a:solidFill>
                  <a:srgbClr val="0000CC"/>
                </a:solidFill>
                <a:latin typeface="Times New Roman" panose="02020603050405020304" pitchFamily="18" charset="0"/>
                <a:sym typeface="Arial" panose="020B0604020202020204" pitchFamily="34" charset="0"/>
              </a:rPr>
              <a:t>Blue data: </a:t>
            </a:r>
            <a:r>
              <a:rPr lang="en-US" altLang="zh-CN" sz="2400" dirty="0">
                <a:solidFill>
                  <a:srgbClr val="0000CC"/>
                </a:solidFill>
                <a:latin typeface="Times New Roman" panose="02020603050405020304" pitchFamily="18" charset="0"/>
              </a:rPr>
              <a:t>Γ</a:t>
            </a:r>
            <a:r>
              <a:rPr lang="en-US" altLang="zh-CN" sz="2400" baseline="-25000" dirty="0">
                <a:solidFill>
                  <a:srgbClr val="0000CC"/>
                </a:solidFill>
                <a:latin typeface="Times New Roman" panose="02020603050405020304" pitchFamily="18" charset="0"/>
              </a:rPr>
              <a:t>0</a:t>
            </a:r>
            <a:r>
              <a:rPr lang="en-US" altLang="zh-CN" sz="2400" dirty="0">
                <a:solidFill>
                  <a:srgbClr val="0000CC"/>
                </a:solidFill>
                <a:latin typeface="Times New Roman" panose="02020603050405020304" pitchFamily="18" charset="0"/>
                <a:sym typeface="Arial" panose="020B0604020202020204" pitchFamily="34" charset="0"/>
              </a:rPr>
              <a:t> is derived from the spectral cutoff energy observed with Fermi/LAT (Tang et al. 2016)</a:t>
            </a:r>
            <a:endParaRPr lang="zh-CN" altLang="en-US" sz="2400" dirty="0">
              <a:solidFill>
                <a:srgbClr val="0000CC"/>
              </a:solidFill>
              <a:latin typeface="Times New Roman" panose="02020603050405020304" pitchFamily="18" charset="0"/>
              <a:sym typeface="Arial" panose="020B0604020202020204" pitchFamily="34" charset="0"/>
            </a:endParaRPr>
          </a:p>
        </p:txBody>
      </p:sp>
      <p:sp>
        <p:nvSpPr>
          <p:cNvPr id="4" name="箭头: 下 3">
            <a:extLst>
              <a:ext uri="{FF2B5EF4-FFF2-40B4-BE49-F238E27FC236}">
                <a16:creationId xmlns:a16="http://schemas.microsoft.com/office/drawing/2014/main" id="{76CBA80C-8EC7-4B40-8133-DB303E8AA72A}"/>
              </a:ext>
            </a:extLst>
          </p:cNvPr>
          <p:cNvSpPr/>
          <p:nvPr/>
        </p:nvSpPr>
        <p:spPr>
          <a:xfrm>
            <a:off x="2037145" y="4532230"/>
            <a:ext cx="150471" cy="64696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2">
            <a:extLst>
              <a:ext uri="{FF2B5EF4-FFF2-40B4-BE49-F238E27FC236}">
                <a16:creationId xmlns:a16="http://schemas.microsoft.com/office/drawing/2014/main" id="{3DEBF3F1-C096-41AF-BFEC-0C4F5B0F918B}"/>
              </a:ext>
            </a:extLst>
          </p:cNvPr>
          <p:cNvSpPr>
            <a:spLocks noChangeArrowheads="1"/>
          </p:cNvSpPr>
          <p:nvPr/>
        </p:nvSpPr>
        <p:spPr bwMode="auto">
          <a:xfrm>
            <a:off x="1483867" y="256505"/>
            <a:ext cx="82804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None/>
            </a:pPr>
            <a:r>
              <a:rPr lang="en-US" altLang="zh-CN" sz="4000" b="1" dirty="0">
                <a:solidFill>
                  <a:schemeClr val="bg1"/>
                </a:solidFill>
                <a:latin typeface="Garamond" panose="02020404030301010803" pitchFamily="18" charset="0"/>
                <a:ea typeface="黑体" panose="02010609060101010101" pitchFamily="49" charset="-122"/>
              </a:rPr>
              <a:t>Outlines</a:t>
            </a:r>
            <a:endParaRPr lang="zh-CN" altLang="en-US" sz="4000" b="1" dirty="0">
              <a:solidFill>
                <a:schemeClr val="bg1"/>
              </a:solidFill>
              <a:latin typeface="Garamond" panose="02020404030301010803" pitchFamily="18" charset="0"/>
              <a:ea typeface="黑体" panose="02010609060101010101" pitchFamily="49" charset="-122"/>
            </a:endParaRPr>
          </a:p>
        </p:txBody>
      </p:sp>
      <p:sp>
        <p:nvSpPr>
          <p:cNvPr id="3" name="文本框 2">
            <a:extLst>
              <a:ext uri="{FF2B5EF4-FFF2-40B4-BE49-F238E27FC236}">
                <a16:creationId xmlns:a16="http://schemas.microsoft.com/office/drawing/2014/main" id="{C53921E9-CA2B-4B42-8CD1-0A56B0769287}"/>
              </a:ext>
            </a:extLst>
          </p:cNvPr>
          <p:cNvSpPr txBox="1"/>
          <p:nvPr/>
        </p:nvSpPr>
        <p:spPr>
          <a:xfrm>
            <a:off x="1139334" y="1770629"/>
            <a:ext cx="10296453" cy="3316742"/>
          </a:xfrm>
          <a:prstGeom prst="rect">
            <a:avLst/>
          </a:prstGeom>
          <a:noFill/>
        </p:spPr>
        <p:txBody>
          <a:bodyPr wrap="square" rtlCol="0">
            <a:spAutoFit/>
          </a:bodyPr>
          <a:lstStyle/>
          <a:p>
            <a:pPr marL="514350" indent="-514350">
              <a:lnSpc>
                <a:spcPct val="150000"/>
              </a:lnSpc>
              <a:spcBef>
                <a:spcPct val="0"/>
              </a:spcBef>
              <a:buFont typeface="+mj-lt"/>
              <a:buAutoNum type="arabicPeriod"/>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X-Ray Afterglows</a:t>
            </a:r>
            <a:endParaRPr lang="zh-CN" altLang="en-US" sz="3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514350" indent="-514350">
              <a:lnSpc>
                <a:spcPct val="150000"/>
              </a:lnSpc>
              <a:spcBef>
                <a:spcPct val="0"/>
              </a:spcBef>
              <a:buFont typeface="+mj-lt"/>
              <a:buAutoNum type="arabicPeriod"/>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Optical Afterglows</a:t>
            </a:r>
          </a:p>
          <a:p>
            <a:pPr marL="514350" indent="-514350">
              <a:lnSpc>
                <a:spcPct val="150000"/>
              </a:lnSpc>
              <a:spcBef>
                <a:spcPct val="0"/>
              </a:spcBef>
              <a:buFont typeface="+mj-lt"/>
              <a:buAutoNum type="arabicPeriod"/>
            </a:pPr>
            <a:r>
              <a:rPr lang="en-US" altLang="zh-CN" sz="36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Sub-</a:t>
            </a:r>
            <a:r>
              <a:rPr lang="en-US" altLang="zh-CN" sz="3600" dirty="0" err="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TeV</a:t>
            </a:r>
            <a:r>
              <a:rPr lang="en-US" altLang="zh-CN" sz="36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&amp; </a:t>
            </a:r>
            <a:r>
              <a:rPr lang="en-US" altLang="zh-CN" sz="3600" dirty="0" err="1">
                <a:solidFill>
                  <a:srgbClr val="C00000"/>
                </a:solidFill>
                <a:latin typeface="Times New Roman" panose="02020603050405020304" pitchFamily="18" charset="0"/>
                <a:ea typeface="黑体" panose="02010609060101010101" pitchFamily="49" charset="-122"/>
                <a:cs typeface="Times New Roman" panose="02020603050405020304" pitchFamily="18" charset="0"/>
              </a:rPr>
              <a:t>TeV</a:t>
            </a:r>
            <a:r>
              <a:rPr lang="en-US" altLang="zh-CN" sz="36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 Afterglows</a:t>
            </a:r>
          </a:p>
          <a:p>
            <a:pPr marL="514350" indent="-514350">
              <a:lnSpc>
                <a:spcPct val="150000"/>
              </a:lnSpc>
              <a:spcBef>
                <a:spcPct val="0"/>
              </a:spcBef>
              <a:buFont typeface="+mj-lt"/>
              <a:buAutoNum type="arabicPeriod"/>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New Opportunity with SVOM</a:t>
            </a:r>
          </a:p>
        </p:txBody>
      </p:sp>
    </p:spTree>
    <p:extLst>
      <p:ext uri="{BB962C8B-B14F-4D97-AF65-F5344CB8AC3E}">
        <p14:creationId xmlns:p14="http://schemas.microsoft.com/office/powerpoint/2010/main" val="38197119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内容占位符 2">
            <a:extLst>
              <a:ext uri="{FF2B5EF4-FFF2-40B4-BE49-F238E27FC236}">
                <a16:creationId xmlns:a16="http://schemas.microsoft.com/office/drawing/2014/main" id="{1F4CFCDA-B0FE-4A18-89BE-D0BC317157D1}"/>
              </a:ext>
            </a:extLst>
          </p:cNvPr>
          <p:cNvSpPr>
            <a:spLocks noGrp="1"/>
          </p:cNvSpPr>
          <p:nvPr>
            <p:ph idx="4294967295"/>
          </p:nvPr>
        </p:nvSpPr>
        <p:spPr>
          <a:xfrm>
            <a:off x="450424" y="1359901"/>
            <a:ext cx="6473916" cy="2069099"/>
          </a:xfrm>
        </p:spPr>
        <p:txBody>
          <a:bodyPr>
            <a:normAutofit/>
          </a:bodyPr>
          <a:lstStyle/>
          <a:p>
            <a:pPr>
              <a:lnSpc>
                <a:spcPts val="3300"/>
              </a:lnSpc>
              <a:spcBef>
                <a:spcPts val="1800"/>
              </a:spcBef>
              <a:buFont typeface="Wingdings" panose="05000000000000000000" pitchFamily="2" charset="2"/>
              <a:buChar char="Ø"/>
            </a:pP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MAGIC detection at</a:t>
            </a:r>
            <a:r>
              <a:rPr lang="zh-CN" altLang="en-US" sz="26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sub-</a:t>
            </a:r>
            <a:r>
              <a:rPr lang="en-US" altLang="zh-CN" sz="2600" dirty="0" err="1">
                <a:latin typeface="Times New Roman" panose="02020603050405020304" pitchFamily="18" charset="0"/>
                <a:ea typeface="黑体" panose="02010609060101010101" pitchFamily="49" charset="-122"/>
                <a:cs typeface="Times New Roman" panose="02020603050405020304" pitchFamily="18" charset="0"/>
              </a:rPr>
              <a:t>TeV</a:t>
            </a:r>
            <a:r>
              <a:rPr lang="zh-CN" altLang="en-US" sz="26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GRB afterglows</a:t>
            </a:r>
            <a:r>
              <a:rPr lang="zh-CN" altLang="en-US" sz="26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GRB190114C</a:t>
            </a:r>
          </a:p>
          <a:p>
            <a:pPr>
              <a:lnSpc>
                <a:spcPts val="3300"/>
              </a:lnSpc>
              <a:spcBef>
                <a:spcPts val="1800"/>
              </a:spcBef>
              <a:buFont typeface="Wingdings" panose="05000000000000000000" pitchFamily="2" charset="2"/>
              <a:buChar char="Ø"/>
            </a:pP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HESS:GRB180720B @ t=10</a:t>
            </a:r>
            <a:r>
              <a:rPr lang="zh-CN" altLang="en-US" sz="2600" dirty="0">
                <a:latin typeface="Times New Roman" panose="02020603050405020304" pitchFamily="18" charset="0"/>
                <a:ea typeface="黑体" panose="02010609060101010101" pitchFamily="49" charset="-122"/>
                <a:cs typeface="Times New Roman" panose="02020603050405020304" pitchFamily="18" charset="0"/>
              </a:rPr>
              <a:t> </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h</a:t>
            </a:r>
            <a:endParaRPr lang="en-US" altLang="zh-CN" sz="2200" b="1" dirty="0">
              <a:latin typeface="Times New Roman" panose="02020603050405020304" pitchFamily="18" charset="0"/>
              <a:ea typeface="黑体" panose="02010609060101010101" pitchFamily="49" charset="-122"/>
              <a:cs typeface="Times New Roman" panose="02020603050405020304" pitchFamily="18" charset="0"/>
            </a:endParaRPr>
          </a:p>
        </p:txBody>
      </p:sp>
      <p:sp>
        <p:nvSpPr>
          <p:cNvPr id="31748" name="标题 1">
            <a:extLst>
              <a:ext uri="{FF2B5EF4-FFF2-40B4-BE49-F238E27FC236}">
                <a16:creationId xmlns:a16="http://schemas.microsoft.com/office/drawing/2014/main" id="{773FEB0A-D497-40AB-93F9-709F7CF97DC0}"/>
              </a:ext>
            </a:extLst>
          </p:cNvPr>
          <p:cNvSpPr>
            <a:spLocks noGrp="1"/>
          </p:cNvSpPr>
          <p:nvPr>
            <p:ph type="title" idx="4294967295"/>
          </p:nvPr>
        </p:nvSpPr>
        <p:spPr>
          <a:xfrm>
            <a:off x="666544" y="73897"/>
            <a:ext cx="9032674" cy="1143000"/>
          </a:xfrm>
        </p:spPr>
        <p:txBody>
          <a:bodyPr>
            <a:normAutofit/>
          </a:bodyPr>
          <a:lstStyle/>
          <a:p>
            <a:r>
              <a:rPr lang="en-US" altLang="zh-CN" sz="3200" b="1"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3. GRB Afterglows: VHE afterglows</a:t>
            </a:r>
            <a:endParaRPr lang="zh-CN" altLang="en-US" sz="32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pic>
        <p:nvPicPr>
          <p:cNvPr id="31749" name="图像" descr="图像">
            <a:extLst>
              <a:ext uri="{FF2B5EF4-FFF2-40B4-BE49-F238E27FC236}">
                <a16:creationId xmlns:a16="http://schemas.microsoft.com/office/drawing/2014/main" id="{307F6CFB-94CF-4211-919B-B7EBFD540D3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21639" y="3557538"/>
            <a:ext cx="2388845" cy="1940561"/>
          </a:xfrm>
          <a:prstGeom prst="rect">
            <a:avLst/>
          </a:prstGeom>
          <a:noFill/>
          <a:ln w="12700">
            <a:solidFill>
              <a:srgbClr val="00B0F0"/>
            </a:solidFill>
            <a:miter lim="400000"/>
            <a:headEnd/>
            <a:tailEnd/>
          </a:ln>
          <a:extLst>
            <a:ext uri="{909E8E84-426E-40DD-AFC4-6F175D3DCCD1}">
              <a14:hiddenFill xmlns:a14="http://schemas.microsoft.com/office/drawing/2010/main">
                <a:solidFill>
                  <a:srgbClr val="FFFFFF"/>
                </a:solidFill>
              </a14:hiddenFill>
            </a:ext>
          </a:extLst>
        </p:spPr>
      </p:pic>
      <p:pic>
        <p:nvPicPr>
          <p:cNvPr id="31750" name="图像" descr="图像">
            <a:extLst>
              <a:ext uri="{FF2B5EF4-FFF2-40B4-BE49-F238E27FC236}">
                <a16:creationId xmlns:a16="http://schemas.microsoft.com/office/drawing/2014/main" id="{BAC18943-3E6D-42F4-8519-B28E867AA9E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l="8440" t="9254" r="10944" b="4961"/>
          <a:stretch>
            <a:fillRect/>
          </a:stretch>
        </p:blipFill>
        <p:spPr bwMode="auto">
          <a:xfrm>
            <a:off x="840069" y="3602723"/>
            <a:ext cx="1919853" cy="19405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sp>
        <p:nvSpPr>
          <p:cNvPr id="2" name="Rectangle 1">
            <a:extLst>
              <a:ext uri="{FF2B5EF4-FFF2-40B4-BE49-F238E27FC236}">
                <a16:creationId xmlns:a16="http://schemas.microsoft.com/office/drawing/2014/main" id="{EE8D80AD-8255-4C41-9A24-FD56AB5B9470}"/>
              </a:ext>
            </a:extLst>
          </p:cNvPr>
          <p:cNvSpPr>
            <a:spLocks noChangeArrowheads="1"/>
          </p:cNvSpPr>
          <p:nvPr/>
        </p:nvSpPr>
        <p:spPr bwMode="auto">
          <a:xfrm>
            <a:off x="9067160" y="3158135"/>
            <a:ext cx="222212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zh-CN" altLang="zh-CN" sz="1000" b="0" i="0" u="none" strike="noStrike" cap="none" normalizeH="0" baseline="0" dirty="0">
                <a:ln>
                  <a:noFill/>
                </a:ln>
                <a:solidFill>
                  <a:srgbClr val="000000"/>
                </a:solidFill>
                <a:effectLst/>
                <a:latin typeface="Arial Unicode MS"/>
              </a:rPr>
              <a:t>TITLE: GCN CIRCULAR NUMBER: 32677 SUBJECT: LHAASO observed GRB 221009A with more than 5000 VHE photons up to around 18 TeV DATE: 22/10/11 09:21:54 GMT</a:t>
            </a:r>
            <a:r>
              <a:rPr kumimoji="0" lang="zh-CN" altLang="zh-CN" sz="800" b="0" i="0" u="none" strike="noStrike" cap="none" normalizeH="0" baseline="0" dirty="0">
                <a:ln>
                  <a:noFill/>
                </a:ln>
                <a:solidFill>
                  <a:schemeClr val="tx1"/>
                </a:solidFill>
                <a:effectLst/>
              </a:rPr>
              <a:t> </a:t>
            </a:r>
            <a:endParaRPr kumimoji="0" lang="en-US" altLang="zh-CN"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altLang="zh-CN" sz="800" dirty="0"/>
          </a:p>
          <a:p>
            <a:pPr eaLnBrk="0" fontAlgn="base" hangingPunct="0">
              <a:spcBef>
                <a:spcPct val="0"/>
              </a:spcBef>
              <a:spcAft>
                <a:spcPct val="0"/>
              </a:spcAft>
            </a:pPr>
            <a:r>
              <a:rPr lang="zh-CN" altLang="zh-CN" sz="800" dirty="0">
                <a:solidFill>
                  <a:srgbClr val="000000"/>
                </a:solidFill>
                <a:latin typeface="Arial Unicode MS"/>
              </a:rPr>
              <a:t>RB 221009A is detected by LHAASO-WCDA at energy above 500 GeV, centered at RA = 288.3, Dec = 19.7 within 2000 seconds after T0, with the significance above 100 s.d., and is observed as well by LHAASO-KM2A with the significance about 10 s.d., where the energy of the highest photon reaches 18 TeV. This represents the first detection of photons above 10 TeV from GRBs.</a:t>
            </a:r>
            <a:r>
              <a:rPr lang="zh-CN" altLang="zh-CN" sz="600" dirty="0"/>
              <a:t> </a:t>
            </a:r>
            <a:endParaRPr lang="zh-CN" altLang="zh-CN" sz="1400" dirty="0">
              <a:latin typeface="Arial" panose="020B0604020202020204" pitchFamily="34" charset="0"/>
            </a:endParaRPr>
          </a:p>
        </p:txBody>
      </p:sp>
      <p:pic>
        <p:nvPicPr>
          <p:cNvPr id="4" name="图片 3">
            <a:extLst>
              <a:ext uri="{FF2B5EF4-FFF2-40B4-BE49-F238E27FC236}">
                <a16:creationId xmlns:a16="http://schemas.microsoft.com/office/drawing/2014/main" id="{50E4AEDA-D109-466C-83B1-50A3F015A39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569830" y="3334525"/>
            <a:ext cx="2367483" cy="1893987"/>
          </a:xfrm>
          <a:prstGeom prst="rect">
            <a:avLst/>
          </a:prstGeom>
        </p:spPr>
      </p:pic>
      <p:sp>
        <p:nvSpPr>
          <p:cNvPr id="12" name="内容占位符 2">
            <a:extLst>
              <a:ext uri="{FF2B5EF4-FFF2-40B4-BE49-F238E27FC236}">
                <a16:creationId xmlns:a16="http://schemas.microsoft.com/office/drawing/2014/main" id="{4223A818-3DD0-469E-8240-2C57B1619569}"/>
              </a:ext>
            </a:extLst>
          </p:cNvPr>
          <p:cNvSpPr txBox="1">
            <a:spLocks/>
          </p:cNvSpPr>
          <p:nvPr/>
        </p:nvSpPr>
        <p:spPr>
          <a:xfrm>
            <a:off x="6317805" y="1264565"/>
            <a:ext cx="5239017" cy="1609263"/>
          </a:xfrm>
          <a:prstGeom prst="rect">
            <a:avLst/>
          </a:prstGeom>
        </p:spPr>
        <p:txBody>
          <a:bodyPr vert="horz" lIns="91440" tIns="45720" rIns="91440" bIns="45720" rtlCol="0">
            <a:normAutofit fontScale="92500"/>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ts val="3300"/>
              </a:lnSpc>
              <a:spcBef>
                <a:spcPts val="1800"/>
              </a:spcBef>
              <a:buFont typeface="Wingdings" panose="05000000000000000000" pitchFamily="2" charset="2"/>
              <a:buChar char="Ø"/>
            </a:pP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Breakthrough: LHAASO detected &gt;10 </a:t>
            </a:r>
            <a:r>
              <a:rPr lang="en-US" altLang="zh-CN" sz="2600" dirty="0" err="1">
                <a:latin typeface="Times New Roman" panose="02020603050405020304" pitchFamily="18" charset="0"/>
                <a:ea typeface="黑体" panose="02010609060101010101" pitchFamily="49" charset="-122"/>
                <a:cs typeface="Times New Roman" panose="02020603050405020304" pitchFamily="18" charset="0"/>
              </a:rPr>
              <a:t>TeV</a:t>
            </a:r>
            <a:r>
              <a:rPr lang="en-US" altLang="zh-CN" sz="2600" dirty="0">
                <a:latin typeface="Times New Roman" panose="02020603050405020304" pitchFamily="18" charset="0"/>
                <a:ea typeface="黑体" panose="02010609060101010101" pitchFamily="49" charset="-122"/>
                <a:cs typeface="Times New Roman" panose="02020603050405020304" pitchFamily="18" charset="0"/>
              </a:rPr>
              <a:t> gamma-ray afterglows of the brightest GRB 221009A(z=0.151)</a:t>
            </a:r>
            <a:endParaRPr lang="en-US" altLang="zh-CN" sz="2200" b="1" dirty="0">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5285372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a:extLst>
              <a:ext uri="{FF2B5EF4-FFF2-40B4-BE49-F238E27FC236}">
                <a16:creationId xmlns:a16="http://schemas.microsoft.com/office/drawing/2014/main" id="{88A114F4-3F48-44FB-8071-76ED66957F1A}"/>
              </a:ext>
            </a:extLst>
          </p:cNvPr>
          <p:cNvSpPr txBox="1">
            <a:spLocks noChangeArrowheads="1"/>
          </p:cNvSpPr>
          <p:nvPr/>
        </p:nvSpPr>
        <p:spPr>
          <a:xfrm>
            <a:off x="479195" y="27194"/>
            <a:ext cx="9779229" cy="1120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pPr marL="571500" indent="-571500">
              <a:buFont typeface="Wingdings" panose="05000000000000000000" pitchFamily="2" charset="2"/>
              <a:buChar char="l"/>
            </a:pPr>
            <a:r>
              <a:rPr lang="en-US" altLang="zh-CN" sz="3600" b="1" dirty="0">
                <a:solidFill>
                  <a:schemeClr val="bg1"/>
                </a:solidFill>
                <a:latin typeface="Times New Roman" panose="02020603050405020304" pitchFamily="18" charset="0"/>
                <a:cs typeface="Times New Roman" panose="02020603050405020304" pitchFamily="18" charset="0"/>
              </a:rPr>
              <a:t>GRB 190114C</a:t>
            </a:r>
            <a:endParaRPr lang="en-US" altLang="zh-CN" sz="3600" dirty="0">
              <a:solidFill>
                <a:schemeClr val="bg1"/>
              </a:solidFill>
              <a:latin typeface="Times New Roman" panose="02020603050405020304" pitchFamily="18" charset="0"/>
              <a:cs typeface="Times New Roman" panose="02020603050405020304" pitchFamily="18" charset="0"/>
            </a:endParaRPr>
          </a:p>
        </p:txBody>
      </p:sp>
      <p:pic>
        <p:nvPicPr>
          <p:cNvPr id="5" name="图片 4">
            <a:extLst>
              <a:ext uri="{FF2B5EF4-FFF2-40B4-BE49-F238E27FC236}">
                <a16:creationId xmlns:a16="http://schemas.microsoft.com/office/drawing/2014/main" id="{A247C3CC-CB3D-4CC0-A713-1AF92CEC40AE}"/>
              </a:ext>
            </a:extLst>
          </p:cNvPr>
          <p:cNvPicPr>
            <a:picLocks noChangeAspect="1"/>
          </p:cNvPicPr>
          <p:nvPr/>
        </p:nvPicPr>
        <p:blipFill>
          <a:blip r:embed="rId3"/>
          <a:stretch>
            <a:fillRect/>
          </a:stretch>
        </p:blipFill>
        <p:spPr>
          <a:xfrm>
            <a:off x="3773683" y="2494412"/>
            <a:ext cx="4212722" cy="3243317"/>
          </a:xfrm>
          <a:prstGeom prst="rect">
            <a:avLst/>
          </a:prstGeom>
        </p:spPr>
      </p:pic>
      <p:pic>
        <p:nvPicPr>
          <p:cNvPr id="6" name="图片 5">
            <a:extLst>
              <a:ext uri="{FF2B5EF4-FFF2-40B4-BE49-F238E27FC236}">
                <a16:creationId xmlns:a16="http://schemas.microsoft.com/office/drawing/2014/main" id="{E6CE4C2F-D58F-411A-AA99-FF7C2FDA2B7F}"/>
              </a:ext>
            </a:extLst>
          </p:cNvPr>
          <p:cNvPicPr>
            <a:picLocks noChangeAspect="1"/>
          </p:cNvPicPr>
          <p:nvPr/>
        </p:nvPicPr>
        <p:blipFill>
          <a:blip r:embed="rId4"/>
          <a:stretch>
            <a:fillRect/>
          </a:stretch>
        </p:blipFill>
        <p:spPr>
          <a:xfrm>
            <a:off x="8197533" y="2110807"/>
            <a:ext cx="3219089" cy="2092763"/>
          </a:xfrm>
          <a:prstGeom prst="rect">
            <a:avLst/>
          </a:prstGeom>
        </p:spPr>
      </p:pic>
      <p:sp>
        <p:nvSpPr>
          <p:cNvPr id="7" name="矩形 6">
            <a:extLst>
              <a:ext uri="{FF2B5EF4-FFF2-40B4-BE49-F238E27FC236}">
                <a16:creationId xmlns:a16="http://schemas.microsoft.com/office/drawing/2014/main" id="{170EBD03-EB00-44CD-9CBB-CB3BAA6CEF03}"/>
              </a:ext>
            </a:extLst>
          </p:cNvPr>
          <p:cNvSpPr/>
          <p:nvPr/>
        </p:nvSpPr>
        <p:spPr>
          <a:xfrm>
            <a:off x="4579795" y="1233860"/>
            <a:ext cx="3155353" cy="954107"/>
          </a:xfrm>
          <a:prstGeom prst="rect">
            <a:avLst/>
          </a:prstGeom>
        </p:spPr>
        <p:txBody>
          <a:bodyPr wrap="square">
            <a:spAutoFit/>
          </a:bodyPr>
          <a:lstStyle/>
          <a:p>
            <a:r>
              <a:rPr lang="en-US" altLang="zh-CN" sz="2800" dirty="0"/>
              <a:t>Multi-band afterglow </a:t>
            </a:r>
            <a:r>
              <a:rPr lang="en-US" altLang="zh-CN" sz="2800" dirty="0" err="1"/>
              <a:t>lightcurve</a:t>
            </a:r>
            <a:endParaRPr lang="zh-CN" altLang="en-US" sz="2800" dirty="0">
              <a:solidFill>
                <a:srgbClr val="FF0000"/>
              </a:solidFill>
            </a:endParaRPr>
          </a:p>
        </p:txBody>
      </p:sp>
      <p:pic>
        <p:nvPicPr>
          <p:cNvPr id="10" name="图片 4">
            <a:extLst>
              <a:ext uri="{FF2B5EF4-FFF2-40B4-BE49-F238E27FC236}">
                <a16:creationId xmlns:a16="http://schemas.microsoft.com/office/drawing/2014/main" id="{AAA60A64-0B10-4895-9F66-4B94AF3CA8DA}"/>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083517" y="4266598"/>
            <a:ext cx="3447122" cy="184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矩形 3">
            <a:extLst>
              <a:ext uri="{FF2B5EF4-FFF2-40B4-BE49-F238E27FC236}">
                <a16:creationId xmlns:a16="http://schemas.microsoft.com/office/drawing/2014/main" id="{2B6FBA7C-BE70-4595-887F-8D6BB2D53AE7}"/>
              </a:ext>
            </a:extLst>
          </p:cNvPr>
          <p:cNvSpPr/>
          <p:nvPr/>
        </p:nvSpPr>
        <p:spPr>
          <a:xfrm>
            <a:off x="3261873" y="6264248"/>
            <a:ext cx="8759797" cy="369332"/>
          </a:xfrm>
          <a:prstGeom prst="rect">
            <a:avLst/>
          </a:prstGeom>
        </p:spPr>
        <p:txBody>
          <a:bodyPr wrap="square">
            <a:spAutoFit/>
          </a:bodyPr>
          <a:lstStyle/>
          <a:p>
            <a:pPr>
              <a:spcBef>
                <a:spcPct val="0"/>
              </a:spcBef>
            </a:pPr>
            <a:r>
              <a:rPr lang="zh-CN" altLang="en-US" dirty="0"/>
              <a:t>MAGIC Collaboration </a:t>
            </a:r>
            <a:r>
              <a:rPr lang="en-US" altLang="zh-CN" dirty="0"/>
              <a:t>, </a:t>
            </a:r>
            <a:r>
              <a:rPr lang="zh-CN" altLang="en-US" dirty="0"/>
              <a:t>2019</a:t>
            </a:r>
            <a:r>
              <a:rPr lang="en-US" altLang="zh-CN" dirty="0"/>
              <a:t>, </a:t>
            </a:r>
            <a:r>
              <a:rPr lang="en-US" altLang="zh-CN" dirty="0" err="1"/>
              <a:t>Nature;</a:t>
            </a:r>
            <a:r>
              <a:rPr lang="en-US" altLang="zh-CN" dirty="0" err="1">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Wang</a:t>
            </a:r>
            <a:r>
              <a:rPr lang="en-US" altLang="zh-CN"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 et al. 2019, </a:t>
            </a:r>
            <a:r>
              <a:rPr lang="en-US" altLang="zh-CN" dirty="0" err="1">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ApJL</a:t>
            </a:r>
            <a:r>
              <a:rPr lang="en-US" altLang="zh-CN"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 Joshi et al. 2021</a:t>
            </a:r>
          </a:p>
        </p:txBody>
      </p:sp>
      <p:sp>
        <p:nvSpPr>
          <p:cNvPr id="3" name="矩形 2">
            <a:extLst>
              <a:ext uri="{FF2B5EF4-FFF2-40B4-BE49-F238E27FC236}">
                <a16:creationId xmlns:a16="http://schemas.microsoft.com/office/drawing/2014/main" id="{3B9F70AA-A1C2-4CA8-9F59-5970DD90BE05}"/>
              </a:ext>
            </a:extLst>
          </p:cNvPr>
          <p:cNvSpPr/>
          <p:nvPr/>
        </p:nvSpPr>
        <p:spPr>
          <a:xfrm>
            <a:off x="8526324" y="1150686"/>
            <a:ext cx="3155353" cy="1077218"/>
          </a:xfrm>
          <a:prstGeom prst="rect">
            <a:avLst/>
          </a:prstGeom>
        </p:spPr>
        <p:txBody>
          <a:bodyPr wrap="square">
            <a:spAutoFit/>
          </a:bodyPr>
          <a:lstStyle/>
          <a:p>
            <a:r>
              <a:rPr lang="zh-CN" altLang="en-US" sz="2800" dirty="0"/>
              <a:t>Bimodal SEDs</a:t>
            </a:r>
            <a:r>
              <a:rPr lang="en-US" altLang="zh-CN" sz="2800" dirty="0"/>
              <a:t>: </a:t>
            </a:r>
            <a:r>
              <a:rPr lang="zh-CN" altLang="en-US" sz="2800" dirty="0">
                <a:solidFill>
                  <a:srgbClr val="FF0000"/>
                </a:solidFill>
              </a:rPr>
              <a:t>Syn</a:t>
            </a:r>
            <a:r>
              <a:rPr lang="en-US" altLang="zh-CN" sz="2800" dirty="0">
                <a:solidFill>
                  <a:srgbClr val="FF0000"/>
                </a:solidFill>
              </a:rPr>
              <a:t>+</a:t>
            </a:r>
            <a:r>
              <a:rPr lang="zh-CN" altLang="en-US" sz="2800" dirty="0">
                <a:solidFill>
                  <a:srgbClr val="FF0000"/>
                </a:solidFill>
              </a:rPr>
              <a:t>SSC</a:t>
            </a:r>
            <a:r>
              <a:rPr lang="en-US" altLang="zh-CN" sz="2800" dirty="0">
                <a:solidFill>
                  <a:srgbClr val="FF0000"/>
                </a:solidFill>
              </a:rPr>
              <a:t>?</a:t>
            </a:r>
            <a:r>
              <a:rPr lang="zh-CN" altLang="en-US" sz="2800" dirty="0">
                <a:solidFill>
                  <a:srgbClr val="FF0000"/>
                </a:solidFill>
              </a:rPr>
              <a:t>    </a:t>
            </a:r>
            <a:r>
              <a:rPr lang="zh-CN" altLang="en-US" sz="3600" dirty="0">
                <a:solidFill>
                  <a:srgbClr val="FF0000"/>
                </a:solidFill>
              </a:rPr>
              <a:t>√</a:t>
            </a:r>
          </a:p>
        </p:txBody>
      </p:sp>
      <p:sp>
        <p:nvSpPr>
          <p:cNvPr id="9" name="文本框 8">
            <a:extLst>
              <a:ext uri="{FF2B5EF4-FFF2-40B4-BE49-F238E27FC236}">
                <a16:creationId xmlns:a16="http://schemas.microsoft.com/office/drawing/2014/main" id="{109C3927-E5E8-4C60-98FA-2FAA0C6A5C13}"/>
              </a:ext>
            </a:extLst>
          </p:cNvPr>
          <p:cNvSpPr txBox="1"/>
          <p:nvPr/>
        </p:nvSpPr>
        <p:spPr>
          <a:xfrm>
            <a:off x="510323" y="1268419"/>
            <a:ext cx="3576918" cy="1292662"/>
          </a:xfrm>
          <a:prstGeom prst="rect">
            <a:avLst/>
          </a:prstGeom>
          <a:noFill/>
        </p:spPr>
        <p:txBody>
          <a:bodyPr wrap="square" rtlCol="0">
            <a:spAutoFit/>
          </a:bodyPr>
          <a:lstStyle/>
          <a:p>
            <a:r>
              <a:rPr lang="en-US" altLang="zh-CN" sz="2600" dirty="0"/>
              <a:t>First sub-</a:t>
            </a:r>
            <a:r>
              <a:rPr lang="en-US" altLang="zh-CN" sz="2600" dirty="0" err="1"/>
              <a:t>TeV</a:t>
            </a:r>
            <a:r>
              <a:rPr lang="en-US" altLang="zh-CN" sz="2600" dirty="0"/>
              <a:t> afterglow detection in &gt;5σ</a:t>
            </a:r>
          </a:p>
          <a:p>
            <a:r>
              <a:rPr lang="en-US" altLang="zh-CN" sz="2600" dirty="0"/>
              <a:t>Redshift: 0.45</a:t>
            </a:r>
            <a:endParaRPr lang="zh-CN" altLang="en-US" sz="2600" dirty="0"/>
          </a:p>
        </p:txBody>
      </p:sp>
      <p:pic>
        <p:nvPicPr>
          <p:cNvPr id="11" name="图片 10">
            <a:extLst>
              <a:ext uri="{FF2B5EF4-FFF2-40B4-BE49-F238E27FC236}">
                <a16:creationId xmlns:a16="http://schemas.microsoft.com/office/drawing/2014/main" id="{1E415F43-1163-48F9-AE04-61F50F968F17}"/>
              </a:ext>
            </a:extLst>
          </p:cNvPr>
          <p:cNvPicPr>
            <a:picLocks noChangeAspect="1"/>
          </p:cNvPicPr>
          <p:nvPr/>
        </p:nvPicPr>
        <p:blipFill>
          <a:blip r:embed="rId6"/>
          <a:stretch>
            <a:fillRect/>
          </a:stretch>
        </p:blipFill>
        <p:spPr>
          <a:xfrm>
            <a:off x="662911" y="2826343"/>
            <a:ext cx="2998531" cy="460570"/>
          </a:xfrm>
          <a:prstGeom prst="rect">
            <a:avLst/>
          </a:prstGeom>
        </p:spPr>
      </p:pic>
    </p:spTree>
    <p:extLst>
      <p:ext uri="{BB962C8B-B14F-4D97-AF65-F5344CB8AC3E}">
        <p14:creationId xmlns:p14="http://schemas.microsoft.com/office/powerpoint/2010/main" val="40219249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391B0321-6F03-40B4-82B7-F367E26594CA}"/>
              </a:ext>
            </a:extLst>
          </p:cNvPr>
          <p:cNvSpPr>
            <a:spLocks noChangeArrowheads="1"/>
          </p:cNvSpPr>
          <p:nvPr/>
        </p:nvSpPr>
        <p:spPr bwMode="auto">
          <a:xfrm>
            <a:off x="392210" y="212935"/>
            <a:ext cx="938983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marL="457200" indent="-457200"/>
            <a:r>
              <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GRB 190829A</a:t>
            </a:r>
            <a:endParaRPr lang="en-US" altLang="zh-CN" sz="32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sym typeface="+mn-ea"/>
            </a:endParaRPr>
          </a:p>
        </p:txBody>
      </p:sp>
      <p:pic>
        <p:nvPicPr>
          <p:cNvPr id="5" name="图片 4"/>
          <p:cNvPicPr>
            <a:picLocks noChangeAspect="1"/>
          </p:cNvPicPr>
          <p:nvPr/>
        </p:nvPicPr>
        <p:blipFill>
          <a:blip r:embed="rId3"/>
          <a:stretch>
            <a:fillRect/>
          </a:stretch>
        </p:blipFill>
        <p:spPr>
          <a:xfrm>
            <a:off x="3974527" y="1996324"/>
            <a:ext cx="3430852" cy="3739941"/>
          </a:xfrm>
          <a:prstGeom prst="rect">
            <a:avLst/>
          </a:prstGeom>
        </p:spPr>
      </p:pic>
      <p:sp>
        <p:nvSpPr>
          <p:cNvPr id="3" name="矩形 2"/>
          <p:cNvSpPr/>
          <p:nvPr/>
        </p:nvSpPr>
        <p:spPr>
          <a:xfrm>
            <a:off x="3534233" y="6232739"/>
            <a:ext cx="6505307" cy="400110"/>
          </a:xfrm>
          <a:prstGeom prst="rect">
            <a:avLst/>
          </a:prstGeom>
        </p:spPr>
        <p:txBody>
          <a:bodyPr wrap="none">
            <a:spAutoFit/>
          </a:bodyPr>
          <a:lstStyle/>
          <a:p>
            <a:r>
              <a:rPr lang="fr-FR" altLang="zh-CN" sz="2000" dirty="0">
                <a:solidFill>
                  <a:srgbClr val="231F20"/>
                </a:solidFill>
                <a:latin typeface="Times New Roman" panose="02020603050405020304" pitchFamily="18" charset="0"/>
                <a:cs typeface="Times New Roman" panose="02020603050405020304" pitchFamily="18" charset="0"/>
              </a:rPr>
              <a:t>H.E.S.S. Collaboration et al., Science 372, 1081–1085 (2021)</a:t>
            </a:r>
            <a:endParaRPr lang="zh-CN" altLang="en-US" sz="5400" dirty="0">
              <a:latin typeface="Times New Roman" panose="02020603050405020304" pitchFamily="18" charset="0"/>
              <a:cs typeface="Times New Roman" panose="02020603050405020304" pitchFamily="18" charset="0"/>
            </a:endParaRPr>
          </a:p>
        </p:txBody>
      </p:sp>
      <p:pic>
        <p:nvPicPr>
          <p:cNvPr id="4" name="图片 3">
            <a:extLst>
              <a:ext uri="{FF2B5EF4-FFF2-40B4-BE49-F238E27FC236}">
                <a16:creationId xmlns:a16="http://schemas.microsoft.com/office/drawing/2014/main" id="{F9F233B5-F390-4FAF-92CA-3847760981AF}"/>
              </a:ext>
            </a:extLst>
          </p:cNvPr>
          <p:cNvPicPr>
            <a:picLocks noChangeAspect="1"/>
          </p:cNvPicPr>
          <p:nvPr/>
        </p:nvPicPr>
        <p:blipFill>
          <a:blip r:embed="rId4"/>
          <a:stretch>
            <a:fillRect/>
          </a:stretch>
        </p:blipFill>
        <p:spPr>
          <a:xfrm>
            <a:off x="7761221" y="1902205"/>
            <a:ext cx="4041648" cy="3511555"/>
          </a:xfrm>
          <a:prstGeom prst="rect">
            <a:avLst/>
          </a:prstGeom>
        </p:spPr>
      </p:pic>
      <p:sp>
        <p:nvSpPr>
          <p:cNvPr id="7" name="文本框 6">
            <a:extLst>
              <a:ext uri="{FF2B5EF4-FFF2-40B4-BE49-F238E27FC236}">
                <a16:creationId xmlns:a16="http://schemas.microsoft.com/office/drawing/2014/main" id="{59C76BD0-C34F-4A87-B62E-8A8D44D15BA5}"/>
              </a:ext>
            </a:extLst>
          </p:cNvPr>
          <p:cNvSpPr txBox="1"/>
          <p:nvPr/>
        </p:nvSpPr>
        <p:spPr>
          <a:xfrm>
            <a:off x="4430780" y="1453355"/>
            <a:ext cx="3299521" cy="461665"/>
          </a:xfrm>
          <a:prstGeom prst="rect">
            <a:avLst/>
          </a:prstGeom>
          <a:noFill/>
        </p:spPr>
        <p:txBody>
          <a:bodyPr wrap="square" rtlCol="0">
            <a:spAutoFit/>
          </a:bodyPr>
          <a:lstStyle/>
          <a:p>
            <a:r>
              <a:rPr lang="en-US" altLang="zh-CN" sz="2400" dirty="0">
                <a:latin typeface="黑体" panose="02010609060101010101" pitchFamily="49" charset="-122"/>
                <a:ea typeface="黑体" panose="02010609060101010101" pitchFamily="49" charset="-122"/>
              </a:rPr>
              <a:t>Afterglow LCs</a:t>
            </a:r>
            <a:endParaRPr lang="zh-CN" altLang="en-US" sz="2400" dirty="0">
              <a:latin typeface="黑体" panose="02010609060101010101" pitchFamily="49" charset="-122"/>
              <a:ea typeface="黑体" panose="02010609060101010101" pitchFamily="49" charset="-122"/>
            </a:endParaRPr>
          </a:p>
        </p:txBody>
      </p:sp>
      <p:sp>
        <p:nvSpPr>
          <p:cNvPr id="9" name="文本框 8">
            <a:extLst>
              <a:ext uri="{FF2B5EF4-FFF2-40B4-BE49-F238E27FC236}">
                <a16:creationId xmlns:a16="http://schemas.microsoft.com/office/drawing/2014/main" id="{B97EB15A-5DE2-42BA-9023-150B05F5AF9D}"/>
              </a:ext>
            </a:extLst>
          </p:cNvPr>
          <p:cNvSpPr txBox="1"/>
          <p:nvPr/>
        </p:nvSpPr>
        <p:spPr>
          <a:xfrm>
            <a:off x="9259283" y="1326565"/>
            <a:ext cx="1560514" cy="461665"/>
          </a:xfrm>
          <a:prstGeom prst="rect">
            <a:avLst/>
          </a:prstGeom>
          <a:noFill/>
        </p:spPr>
        <p:txBody>
          <a:bodyPr wrap="square" rtlCol="0">
            <a:spAutoFit/>
          </a:bodyPr>
          <a:lstStyle/>
          <a:p>
            <a:r>
              <a:rPr lang="en-US" altLang="zh-CN" sz="2400" dirty="0">
                <a:latin typeface="黑体" panose="02010609060101010101" pitchFamily="49" charset="-122"/>
                <a:ea typeface="黑体" panose="02010609060101010101" pitchFamily="49" charset="-122"/>
              </a:rPr>
              <a:t>SED</a:t>
            </a:r>
            <a:endParaRPr lang="zh-CN" altLang="en-US" sz="2400" dirty="0">
              <a:latin typeface="黑体" panose="02010609060101010101" pitchFamily="49" charset="-122"/>
              <a:ea typeface="黑体" panose="02010609060101010101" pitchFamily="49" charset="-122"/>
            </a:endParaRPr>
          </a:p>
        </p:txBody>
      </p:sp>
      <p:sp>
        <p:nvSpPr>
          <p:cNvPr id="10" name="文本框 9">
            <a:extLst>
              <a:ext uri="{FF2B5EF4-FFF2-40B4-BE49-F238E27FC236}">
                <a16:creationId xmlns:a16="http://schemas.microsoft.com/office/drawing/2014/main" id="{1CFBD7A8-D638-4997-B4BA-CAA697D7C5C8}"/>
              </a:ext>
            </a:extLst>
          </p:cNvPr>
          <p:cNvSpPr txBox="1"/>
          <p:nvPr/>
        </p:nvSpPr>
        <p:spPr>
          <a:xfrm>
            <a:off x="8472905" y="5364721"/>
            <a:ext cx="2835797" cy="646331"/>
          </a:xfrm>
          <a:prstGeom prst="rect">
            <a:avLst/>
          </a:prstGeom>
          <a:noFill/>
        </p:spPr>
        <p:txBody>
          <a:bodyPr wrap="square" rtlCol="0">
            <a:spAutoFit/>
          </a:bodyPr>
          <a:lstStyle/>
          <a:p>
            <a:r>
              <a:rPr lang="en-US" altLang="zh-CN" sz="3600" dirty="0" err="1">
                <a:solidFill>
                  <a:srgbClr val="FF0000"/>
                </a:solidFill>
                <a:latin typeface="黑体" panose="02010609060101010101" pitchFamily="49" charset="-122"/>
                <a:ea typeface="黑体" panose="02010609060101010101" pitchFamily="49" charset="-122"/>
              </a:rPr>
              <a:t>syn+SSC</a:t>
            </a:r>
            <a:r>
              <a:rPr lang="en-US" altLang="zh-CN" sz="3600" dirty="0">
                <a:solidFill>
                  <a:srgbClr val="FF0000"/>
                </a:solidFill>
                <a:latin typeface="黑体" panose="02010609060101010101" pitchFamily="49" charset="-122"/>
                <a:ea typeface="黑体" panose="02010609060101010101" pitchFamily="49" charset="-122"/>
              </a:rPr>
              <a:t>? X</a:t>
            </a:r>
            <a:endParaRPr lang="zh-CN" altLang="en-US" sz="3600" dirty="0">
              <a:solidFill>
                <a:srgbClr val="FF0000"/>
              </a:solidFill>
              <a:latin typeface="黑体" panose="02010609060101010101" pitchFamily="49" charset="-122"/>
              <a:ea typeface="黑体" panose="02010609060101010101" pitchFamily="49" charset="-122"/>
            </a:endParaRPr>
          </a:p>
        </p:txBody>
      </p:sp>
      <p:sp>
        <p:nvSpPr>
          <p:cNvPr id="11" name="文本框 10">
            <a:extLst>
              <a:ext uri="{FF2B5EF4-FFF2-40B4-BE49-F238E27FC236}">
                <a16:creationId xmlns:a16="http://schemas.microsoft.com/office/drawing/2014/main" id="{DC318D52-C7FC-49ED-B551-3D717A65B0D4}"/>
              </a:ext>
            </a:extLst>
          </p:cNvPr>
          <p:cNvSpPr txBox="1"/>
          <p:nvPr/>
        </p:nvSpPr>
        <p:spPr>
          <a:xfrm>
            <a:off x="468596" y="1014873"/>
            <a:ext cx="3606342" cy="2430922"/>
          </a:xfrm>
          <a:prstGeom prst="rect">
            <a:avLst/>
          </a:prstGeom>
          <a:noFill/>
        </p:spPr>
        <p:txBody>
          <a:bodyPr wrap="square" rtlCol="0">
            <a:spAutoFit/>
          </a:bodyPr>
          <a:lstStyle/>
          <a:p>
            <a:pPr marL="457200" indent="-457200">
              <a:lnSpc>
                <a:spcPct val="150000"/>
              </a:lnSpc>
              <a:buFont typeface="Wingdings" panose="05000000000000000000" pitchFamily="2" charset="2"/>
              <a:buChar char="Ø"/>
            </a:pPr>
            <a:r>
              <a:rPr lang="en-US" altLang="zh-CN" sz="2600" dirty="0"/>
              <a:t>First </a:t>
            </a:r>
            <a:r>
              <a:rPr lang="en-US" altLang="zh-CN" sz="2600" dirty="0" err="1"/>
              <a:t>TeV</a:t>
            </a:r>
            <a:r>
              <a:rPr lang="en-US" altLang="zh-CN" sz="2600" dirty="0"/>
              <a:t> afterglow detection in &gt;5σ</a:t>
            </a:r>
          </a:p>
          <a:p>
            <a:pPr marL="457200" indent="-457200">
              <a:lnSpc>
                <a:spcPct val="150000"/>
              </a:lnSpc>
              <a:buFont typeface="Wingdings" panose="05000000000000000000" pitchFamily="2" charset="2"/>
              <a:buChar char="Ø"/>
            </a:pPr>
            <a:r>
              <a:rPr lang="en-US" altLang="zh-CN" sz="2600" dirty="0"/>
              <a:t>Nearby GRB: z=0.085</a:t>
            </a:r>
          </a:p>
          <a:p>
            <a:pPr marL="457200" indent="-457200">
              <a:lnSpc>
                <a:spcPct val="150000"/>
              </a:lnSpc>
              <a:buFont typeface="Wingdings" panose="05000000000000000000" pitchFamily="2" charset="2"/>
              <a:buChar char="Ø"/>
            </a:pPr>
            <a:r>
              <a:rPr lang="en-US" altLang="zh-CN" sz="2600" dirty="0"/>
              <a:t>Sub-energetic: </a:t>
            </a:r>
            <a:endParaRPr lang="zh-CN" altLang="en-US" sz="2600" dirty="0"/>
          </a:p>
        </p:txBody>
      </p:sp>
      <p:pic>
        <p:nvPicPr>
          <p:cNvPr id="12" name="图片 11">
            <a:extLst>
              <a:ext uri="{FF2B5EF4-FFF2-40B4-BE49-F238E27FC236}">
                <a16:creationId xmlns:a16="http://schemas.microsoft.com/office/drawing/2014/main" id="{63DDCBDF-B1DB-4A83-B8C0-D435F0D9C82B}"/>
              </a:ext>
            </a:extLst>
          </p:cNvPr>
          <p:cNvPicPr>
            <a:picLocks noChangeAspect="1"/>
          </p:cNvPicPr>
          <p:nvPr/>
        </p:nvPicPr>
        <p:blipFill>
          <a:blip r:embed="rId5"/>
          <a:stretch>
            <a:fillRect/>
          </a:stretch>
        </p:blipFill>
        <p:spPr>
          <a:xfrm>
            <a:off x="958116" y="4274244"/>
            <a:ext cx="2192339" cy="434000"/>
          </a:xfrm>
          <a:prstGeom prst="rect">
            <a:avLst/>
          </a:prstGeom>
        </p:spPr>
      </p:pic>
    </p:spTree>
    <p:extLst>
      <p:ext uri="{BB962C8B-B14F-4D97-AF65-F5344CB8AC3E}">
        <p14:creationId xmlns:p14="http://schemas.microsoft.com/office/powerpoint/2010/main" val="17453528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 name="图片 70"/>
          <p:cNvPicPr>
            <a:picLocks noChangeAspect="1"/>
          </p:cNvPicPr>
          <p:nvPr/>
        </p:nvPicPr>
        <p:blipFill>
          <a:blip r:embed="rId3"/>
          <a:stretch>
            <a:fillRect/>
          </a:stretch>
        </p:blipFill>
        <p:spPr>
          <a:xfrm>
            <a:off x="764909" y="3966460"/>
            <a:ext cx="1627612" cy="404436"/>
          </a:xfrm>
          <a:prstGeom prst="rect">
            <a:avLst/>
          </a:prstGeom>
        </p:spPr>
      </p:pic>
      <p:sp>
        <p:nvSpPr>
          <p:cNvPr id="75" name="矩形 8">
            <a:extLst>
              <a:ext uri="{FF2B5EF4-FFF2-40B4-BE49-F238E27FC236}">
                <a16:creationId xmlns:a16="http://schemas.microsoft.com/office/drawing/2014/main" id="{391B0321-6F03-40B4-82B7-F367E26594CA}"/>
              </a:ext>
            </a:extLst>
          </p:cNvPr>
          <p:cNvSpPr>
            <a:spLocks noChangeArrowheads="1"/>
          </p:cNvSpPr>
          <p:nvPr/>
        </p:nvSpPr>
        <p:spPr bwMode="auto">
          <a:xfrm>
            <a:off x="649705" y="229031"/>
            <a:ext cx="720721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marL="571500" indent="-571500">
              <a:spcBef>
                <a:spcPct val="0"/>
              </a:spcBef>
              <a:buClrTx/>
              <a:buSzTx/>
            </a:pP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GRB 190829A</a:t>
            </a:r>
            <a:endParaRPr lang="zh-CN" altLang="en-US"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3" name="图片 2"/>
          <p:cNvPicPr>
            <a:picLocks noChangeAspect="1"/>
          </p:cNvPicPr>
          <p:nvPr/>
        </p:nvPicPr>
        <p:blipFill>
          <a:blip r:embed="rId4"/>
          <a:stretch>
            <a:fillRect/>
          </a:stretch>
        </p:blipFill>
        <p:spPr>
          <a:xfrm>
            <a:off x="2215179" y="3981058"/>
            <a:ext cx="1627611" cy="375241"/>
          </a:xfrm>
          <a:prstGeom prst="rect">
            <a:avLst/>
          </a:prstGeom>
        </p:spPr>
      </p:pic>
      <p:sp>
        <p:nvSpPr>
          <p:cNvPr id="5" name="矩形 4">
            <a:extLst>
              <a:ext uri="{FF2B5EF4-FFF2-40B4-BE49-F238E27FC236}">
                <a16:creationId xmlns:a16="http://schemas.microsoft.com/office/drawing/2014/main" id="{A0D8F9C6-6506-4869-A77E-8119FA8E30F3}"/>
              </a:ext>
            </a:extLst>
          </p:cNvPr>
          <p:cNvSpPr/>
          <p:nvPr/>
        </p:nvSpPr>
        <p:spPr>
          <a:xfrm>
            <a:off x="4667068" y="6264856"/>
            <a:ext cx="3385250" cy="400110"/>
          </a:xfrm>
          <a:prstGeom prst="rect">
            <a:avLst/>
          </a:prstGeom>
        </p:spPr>
        <p:txBody>
          <a:bodyPr wrap="square">
            <a:spAutoFit/>
          </a:bodyPr>
          <a:lstStyle/>
          <a:p>
            <a:pPr marL="457200" indent="-457200">
              <a:spcBef>
                <a:spcPct val="0"/>
              </a:spcBef>
            </a:pPr>
            <a:r>
              <a:rPr lang="en-US" altLang="zh-CN"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Zhang et al. 2021</a:t>
            </a:r>
            <a:r>
              <a:rPr lang="zh-CN" altLang="en-US"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a:t>
            </a:r>
            <a:r>
              <a:rPr lang="en-US" altLang="zh-CN" sz="2000" dirty="0" err="1">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ApJ</a:t>
            </a:r>
            <a:endParaRPr lang="zh-CN" altLang="en-US"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endParaRPr>
          </a:p>
        </p:txBody>
      </p:sp>
      <p:pic>
        <p:nvPicPr>
          <p:cNvPr id="63" name="图片 62">
            <a:extLst>
              <a:ext uri="{FF2B5EF4-FFF2-40B4-BE49-F238E27FC236}">
                <a16:creationId xmlns:a16="http://schemas.microsoft.com/office/drawing/2014/main" id="{9CF43BD7-1C3A-4D05-BBAD-3B37D4B65481}"/>
              </a:ext>
            </a:extLst>
          </p:cNvPr>
          <p:cNvPicPr>
            <a:picLocks noChangeAspect="1"/>
          </p:cNvPicPr>
          <p:nvPr/>
        </p:nvPicPr>
        <p:blipFill>
          <a:blip r:embed="rId5"/>
          <a:stretch>
            <a:fillRect/>
          </a:stretch>
        </p:blipFill>
        <p:spPr>
          <a:xfrm>
            <a:off x="697672" y="2268638"/>
            <a:ext cx="5758851" cy="3897765"/>
          </a:xfrm>
          <a:prstGeom prst="rect">
            <a:avLst/>
          </a:prstGeom>
        </p:spPr>
      </p:pic>
      <p:pic>
        <p:nvPicPr>
          <p:cNvPr id="24" name="图片 23">
            <a:extLst>
              <a:ext uri="{FF2B5EF4-FFF2-40B4-BE49-F238E27FC236}">
                <a16:creationId xmlns:a16="http://schemas.microsoft.com/office/drawing/2014/main" id="{A66D061C-1AC3-49EC-85AF-B792E1783678}"/>
              </a:ext>
            </a:extLst>
          </p:cNvPr>
          <p:cNvPicPr>
            <a:picLocks noChangeAspect="1"/>
          </p:cNvPicPr>
          <p:nvPr/>
        </p:nvPicPr>
        <p:blipFill>
          <a:blip r:embed="rId6"/>
          <a:stretch>
            <a:fillRect/>
          </a:stretch>
        </p:blipFill>
        <p:spPr>
          <a:xfrm>
            <a:off x="6359693" y="2099908"/>
            <a:ext cx="5578124" cy="4235223"/>
          </a:xfrm>
          <a:prstGeom prst="rect">
            <a:avLst/>
          </a:prstGeom>
        </p:spPr>
      </p:pic>
      <p:sp>
        <p:nvSpPr>
          <p:cNvPr id="6" name="箭头: 右 5">
            <a:extLst>
              <a:ext uri="{FF2B5EF4-FFF2-40B4-BE49-F238E27FC236}">
                <a16:creationId xmlns:a16="http://schemas.microsoft.com/office/drawing/2014/main" id="{3B647E41-95EA-4A6F-BF8C-28ABE49B3CD0}"/>
              </a:ext>
            </a:extLst>
          </p:cNvPr>
          <p:cNvSpPr/>
          <p:nvPr/>
        </p:nvSpPr>
        <p:spPr>
          <a:xfrm>
            <a:off x="7702099" y="4585060"/>
            <a:ext cx="930553" cy="4308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文本框 6">
            <a:extLst>
              <a:ext uri="{FF2B5EF4-FFF2-40B4-BE49-F238E27FC236}">
                <a16:creationId xmlns:a16="http://schemas.microsoft.com/office/drawing/2014/main" id="{970C86D0-D062-40FD-8238-BBA94ACBFD9E}"/>
              </a:ext>
            </a:extLst>
          </p:cNvPr>
          <p:cNvSpPr txBox="1"/>
          <p:nvPr/>
        </p:nvSpPr>
        <p:spPr>
          <a:xfrm>
            <a:off x="7676833" y="4301969"/>
            <a:ext cx="1031354" cy="369332"/>
          </a:xfrm>
          <a:prstGeom prst="rect">
            <a:avLst/>
          </a:prstGeom>
          <a:noFill/>
        </p:spPr>
        <p:txBody>
          <a:bodyPr wrap="square" rtlCol="0">
            <a:spAutoFit/>
          </a:bodyPr>
          <a:lstStyle/>
          <a:p>
            <a:r>
              <a:rPr lang="en-US" altLang="zh-CN" dirty="0"/>
              <a:t>VHE AG</a:t>
            </a:r>
            <a:endParaRPr lang="zh-CN" altLang="en-US" dirty="0"/>
          </a:p>
        </p:txBody>
      </p:sp>
      <p:sp>
        <p:nvSpPr>
          <p:cNvPr id="16" name="文本框 15">
            <a:extLst>
              <a:ext uri="{FF2B5EF4-FFF2-40B4-BE49-F238E27FC236}">
                <a16:creationId xmlns:a16="http://schemas.microsoft.com/office/drawing/2014/main" id="{B7BFB597-D528-45BD-AD8B-44E34BE84F77}"/>
              </a:ext>
            </a:extLst>
          </p:cNvPr>
          <p:cNvSpPr txBox="1"/>
          <p:nvPr/>
        </p:nvSpPr>
        <p:spPr>
          <a:xfrm>
            <a:off x="1035553" y="1172985"/>
            <a:ext cx="9914098" cy="954107"/>
          </a:xfrm>
          <a:prstGeom prst="rect">
            <a:avLst/>
          </a:prstGeom>
          <a:noFill/>
        </p:spPr>
        <p:txBody>
          <a:bodyPr wrap="square">
            <a:spAutoFit/>
          </a:bodyPr>
          <a:lstStyle/>
          <a:p>
            <a:r>
              <a:rPr lang="en-US" altLang="zh-CN" sz="2800" dirty="0"/>
              <a:t>The </a:t>
            </a:r>
            <a:r>
              <a:rPr lang="en-US" altLang="zh-CN" sz="2800" dirty="0" err="1"/>
              <a:t>syn+SSC</a:t>
            </a:r>
            <a:r>
              <a:rPr lang="en-US" altLang="zh-CN" sz="2800" dirty="0"/>
              <a:t> models can fit the radio-optical-X-ray-</a:t>
            </a:r>
            <a:r>
              <a:rPr lang="en-US" altLang="zh-CN" sz="2800" dirty="0" err="1"/>
              <a:t>TeV</a:t>
            </a:r>
            <a:r>
              <a:rPr lang="en-US" altLang="zh-CN" sz="2800" dirty="0"/>
              <a:t> afterglow </a:t>
            </a:r>
            <a:r>
              <a:rPr lang="en-US" altLang="zh-CN" sz="2800" dirty="0" err="1"/>
              <a:t>lightcurves</a:t>
            </a:r>
            <a:r>
              <a:rPr lang="en-US" altLang="zh-CN" sz="2800" dirty="0"/>
              <a:t>, but the spectral hardening cannot be well explained. </a:t>
            </a:r>
            <a:endParaRPr lang="zh-CN" altLang="en-US" sz="2800" dirty="0"/>
          </a:p>
        </p:txBody>
      </p:sp>
    </p:spTree>
    <p:extLst>
      <p:ext uri="{BB962C8B-B14F-4D97-AF65-F5344CB8AC3E}">
        <p14:creationId xmlns:p14="http://schemas.microsoft.com/office/powerpoint/2010/main" val="85458015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8">
            <a:extLst>
              <a:ext uri="{FF2B5EF4-FFF2-40B4-BE49-F238E27FC236}">
                <a16:creationId xmlns:a16="http://schemas.microsoft.com/office/drawing/2014/main" id="{391B0321-6F03-40B4-82B7-F367E26594CA}"/>
              </a:ext>
            </a:extLst>
          </p:cNvPr>
          <p:cNvSpPr>
            <a:spLocks noChangeArrowheads="1"/>
          </p:cNvSpPr>
          <p:nvPr/>
        </p:nvSpPr>
        <p:spPr bwMode="auto">
          <a:xfrm>
            <a:off x="30736" y="146996"/>
            <a:ext cx="112724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GRB190829A: Signature of UHE protons?</a:t>
            </a:r>
            <a:endParaRPr lang="zh-CN" altLang="en-US"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7" name="文本框 6">
            <a:extLst>
              <a:ext uri="{FF2B5EF4-FFF2-40B4-BE49-F238E27FC236}">
                <a16:creationId xmlns:a16="http://schemas.microsoft.com/office/drawing/2014/main" id="{87CBE118-40BB-4CC2-8A5C-9FEA3E879B1E}"/>
              </a:ext>
            </a:extLst>
          </p:cNvPr>
          <p:cNvSpPr txBox="1"/>
          <p:nvPr/>
        </p:nvSpPr>
        <p:spPr>
          <a:xfrm>
            <a:off x="4706922" y="6175667"/>
            <a:ext cx="2182264" cy="400110"/>
          </a:xfrm>
          <a:prstGeom prst="rect">
            <a:avLst/>
          </a:prstGeom>
          <a:noFill/>
        </p:spPr>
        <p:txBody>
          <a:bodyPr wrap="none" rtlCol="0">
            <a:spAutoFit/>
          </a:bodyPr>
          <a:lstStyle/>
          <a:p>
            <a:pPr marL="457200" indent="-457200">
              <a:spcBef>
                <a:spcPct val="0"/>
              </a:spcBef>
            </a:pPr>
            <a:r>
              <a:rPr lang="en-US" altLang="zh-CN"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Huang + 2023, </a:t>
            </a:r>
            <a:r>
              <a:rPr lang="en-US" altLang="zh-CN" sz="2000" dirty="0" err="1">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ApJ</a:t>
            </a:r>
            <a:endParaRPr lang="zh-CN" altLang="en-US"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endParaRPr>
          </a:p>
        </p:txBody>
      </p:sp>
      <p:sp>
        <p:nvSpPr>
          <p:cNvPr id="9" name="文本框 8">
            <a:extLst>
              <a:ext uri="{FF2B5EF4-FFF2-40B4-BE49-F238E27FC236}">
                <a16:creationId xmlns:a16="http://schemas.microsoft.com/office/drawing/2014/main" id="{008793FF-DBE2-4DF0-87A5-DB0F0ACA5B62}"/>
              </a:ext>
            </a:extLst>
          </p:cNvPr>
          <p:cNvSpPr txBox="1"/>
          <p:nvPr/>
        </p:nvSpPr>
        <p:spPr>
          <a:xfrm>
            <a:off x="4706922" y="1128609"/>
            <a:ext cx="6930601" cy="3046988"/>
          </a:xfrm>
          <a:prstGeom prst="rect">
            <a:avLst/>
          </a:prstGeom>
          <a:noFill/>
        </p:spPr>
        <p:txBody>
          <a:bodyPr wrap="square" rtlCol="0">
            <a:spAutoFit/>
          </a:bodyPr>
          <a:lstStyle/>
          <a:p>
            <a:pPr marL="342900" indent="-342900">
              <a:buFont typeface="Wingdings" panose="05000000000000000000" pitchFamily="2" charset="2"/>
              <a:buChar char="Ø"/>
            </a:pPr>
            <a:r>
              <a:rPr lang="en-US" altLang="zh-CN" sz="2400" dirty="0"/>
              <a:t>GRB jets are potential accelerator of ultra-high energy (E~ 10</a:t>
            </a:r>
            <a:r>
              <a:rPr lang="en-US" altLang="zh-CN" sz="2400" baseline="30000" dirty="0"/>
              <a:t>20</a:t>
            </a:r>
            <a:r>
              <a:rPr lang="en-US" altLang="zh-CN" sz="2400" dirty="0"/>
              <a:t> eV) cosmic rays</a:t>
            </a:r>
            <a:r>
              <a:rPr lang="zh-CN" altLang="en-US" sz="2400" dirty="0"/>
              <a:t> </a:t>
            </a:r>
            <a:r>
              <a:rPr lang="en-US" altLang="zh-CN" sz="2400" dirty="0"/>
              <a:t>(Waxman 1995 ). </a:t>
            </a:r>
            <a:r>
              <a:rPr lang="en-US" altLang="zh-CN" sz="2400" dirty="0">
                <a:solidFill>
                  <a:srgbClr val="C00000"/>
                </a:solidFill>
              </a:rPr>
              <a:t>Can UHE proton synchrotron radiations in the afterglow fireball make the spectral hardening ? </a:t>
            </a:r>
          </a:p>
          <a:p>
            <a:pPr marL="342900" indent="-342900">
              <a:buFont typeface="Wingdings" panose="05000000000000000000" pitchFamily="2" charset="2"/>
              <a:buChar char="Ø"/>
            </a:pPr>
            <a:r>
              <a:rPr lang="en-US" altLang="zh-CN" sz="2400" dirty="0"/>
              <a:t>Pre-accelerated UHE protons in the internal shocks are cooled in the external shocks during their escape.</a:t>
            </a:r>
          </a:p>
          <a:p>
            <a:endParaRPr lang="zh-CN" altLang="en-US" sz="2400" dirty="0"/>
          </a:p>
        </p:txBody>
      </p:sp>
      <p:pic>
        <p:nvPicPr>
          <p:cNvPr id="14" name="图片 13">
            <a:extLst>
              <a:ext uri="{FF2B5EF4-FFF2-40B4-BE49-F238E27FC236}">
                <a16:creationId xmlns:a16="http://schemas.microsoft.com/office/drawing/2014/main" id="{B27F4553-CDE4-450F-9C31-E03D58130892}"/>
              </a:ext>
            </a:extLst>
          </p:cNvPr>
          <p:cNvPicPr>
            <a:picLocks noChangeAspect="1"/>
          </p:cNvPicPr>
          <p:nvPr/>
        </p:nvPicPr>
        <p:blipFill>
          <a:blip r:embed="rId2"/>
          <a:stretch>
            <a:fillRect/>
          </a:stretch>
        </p:blipFill>
        <p:spPr>
          <a:xfrm>
            <a:off x="379608" y="2397868"/>
            <a:ext cx="3853884" cy="3555459"/>
          </a:xfrm>
          <a:prstGeom prst="rect">
            <a:avLst/>
          </a:prstGeom>
        </p:spPr>
      </p:pic>
      <p:pic>
        <p:nvPicPr>
          <p:cNvPr id="20" name="图片 19">
            <a:extLst>
              <a:ext uri="{FF2B5EF4-FFF2-40B4-BE49-F238E27FC236}">
                <a16:creationId xmlns:a16="http://schemas.microsoft.com/office/drawing/2014/main" id="{AF6BC038-CC7E-4392-9DE0-A1078A032FC9}"/>
              </a:ext>
            </a:extLst>
          </p:cNvPr>
          <p:cNvPicPr>
            <a:picLocks noChangeAspect="1"/>
          </p:cNvPicPr>
          <p:nvPr/>
        </p:nvPicPr>
        <p:blipFill>
          <a:blip r:embed="rId3"/>
          <a:stretch>
            <a:fillRect/>
          </a:stretch>
        </p:blipFill>
        <p:spPr>
          <a:xfrm>
            <a:off x="4577427" y="3704045"/>
            <a:ext cx="3510578" cy="2457404"/>
          </a:xfrm>
          <a:prstGeom prst="rect">
            <a:avLst/>
          </a:prstGeom>
        </p:spPr>
      </p:pic>
      <p:pic>
        <p:nvPicPr>
          <p:cNvPr id="4" name="图片 3">
            <a:extLst>
              <a:ext uri="{FF2B5EF4-FFF2-40B4-BE49-F238E27FC236}">
                <a16:creationId xmlns:a16="http://schemas.microsoft.com/office/drawing/2014/main" id="{EE14E278-8BE9-4E36-85F1-5AC9F5869422}"/>
              </a:ext>
            </a:extLst>
          </p:cNvPr>
          <p:cNvPicPr>
            <a:picLocks noChangeAspect="1"/>
          </p:cNvPicPr>
          <p:nvPr/>
        </p:nvPicPr>
        <p:blipFill>
          <a:blip r:embed="rId4"/>
          <a:stretch>
            <a:fillRect/>
          </a:stretch>
        </p:blipFill>
        <p:spPr>
          <a:xfrm>
            <a:off x="8088005" y="3704045"/>
            <a:ext cx="3344704" cy="2471622"/>
          </a:xfrm>
          <a:prstGeom prst="rect">
            <a:avLst/>
          </a:prstGeom>
        </p:spPr>
      </p:pic>
      <p:sp>
        <p:nvSpPr>
          <p:cNvPr id="6" name="文本框 5">
            <a:extLst>
              <a:ext uri="{FF2B5EF4-FFF2-40B4-BE49-F238E27FC236}">
                <a16:creationId xmlns:a16="http://schemas.microsoft.com/office/drawing/2014/main" id="{82AF133C-EC2E-4932-9141-4DC8CA4E89C5}"/>
              </a:ext>
            </a:extLst>
          </p:cNvPr>
          <p:cNvSpPr txBox="1"/>
          <p:nvPr/>
        </p:nvSpPr>
        <p:spPr>
          <a:xfrm>
            <a:off x="379608" y="1128609"/>
            <a:ext cx="3531140" cy="1077218"/>
          </a:xfrm>
          <a:prstGeom prst="rect">
            <a:avLst/>
          </a:prstGeom>
          <a:noFill/>
        </p:spPr>
        <p:txBody>
          <a:bodyPr wrap="square" rtlCol="0">
            <a:spAutoFit/>
          </a:bodyPr>
          <a:lstStyle/>
          <a:p>
            <a:r>
              <a:rPr lang="en-US" altLang="zh-CN" sz="3200" dirty="0">
                <a:solidFill>
                  <a:srgbClr val="C00000"/>
                </a:solidFill>
              </a:rPr>
              <a:t>What can made the spectral hardening? </a:t>
            </a:r>
            <a:endParaRPr lang="zh-CN" altLang="en-US" sz="3200" dirty="0">
              <a:solidFill>
                <a:srgbClr val="C00000"/>
              </a:solidFill>
            </a:endParaRPr>
          </a:p>
        </p:txBody>
      </p:sp>
    </p:spTree>
    <p:extLst>
      <p:ext uri="{BB962C8B-B14F-4D97-AF65-F5344CB8AC3E}">
        <p14:creationId xmlns:p14="http://schemas.microsoft.com/office/powerpoint/2010/main" val="72677829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EA41FAC1-7BD6-410B-AB95-9535FE86C6BF}"/>
              </a:ext>
            </a:extLst>
          </p:cNvPr>
          <p:cNvPicPr>
            <a:picLocks noChangeAspect="1"/>
          </p:cNvPicPr>
          <p:nvPr/>
        </p:nvPicPr>
        <p:blipFill>
          <a:blip r:embed="rId3"/>
          <a:stretch>
            <a:fillRect/>
          </a:stretch>
        </p:blipFill>
        <p:spPr>
          <a:xfrm>
            <a:off x="453020" y="1098069"/>
            <a:ext cx="7572375" cy="838200"/>
          </a:xfrm>
          <a:prstGeom prst="rect">
            <a:avLst/>
          </a:prstGeom>
        </p:spPr>
      </p:pic>
      <p:sp>
        <p:nvSpPr>
          <p:cNvPr id="3" name="矩形 8">
            <a:extLst>
              <a:ext uri="{FF2B5EF4-FFF2-40B4-BE49-F238E27FC236}">
                <a16:creationId xmlns:a16="http://schemas.microsoft.com/office/drawing/2014/main" id="{5FDCECC6-471D-46DE-A28E-8E499082DF44}"/>
              </a:ext>
            </a:extLst>
          </p:cNvPr>
          <p:cNvSpPr>
            <a:spLocks noChangeArrowheads="1"/>
          </p:cNvSpPr>
          <p:nvPr/>
        </p:nvSpPr>
        <p:spPr bwMode="auto">
          <a:xfrm>
            <a:off x="30736" y="146996"/>
            <a:ext cx="112724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marL="571500" indent="-571500">
              <a:spcBef>
                <a:spcPct val="0"/>
              </a:spcBef>
              <a:buClrTx/>
              <a:buSzTx/>
            </a:pP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GRB 201015A &amp; 201216C:</a:t>
            </a:r>
            <a:endParaRPr lang="zh-CN" altLang="en-US"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4" name="图片 3">
            <a:extLst>
              <a:ext uri="{FF2B5EF4-FFF2-40B4-BE49-F238E27FC236}">
                <a16:creationId xmlns:a16="http://schemas.microsoft.com/office/drawing/2014/main" id="{96CA1406-83C4-4D47-93FB-FFD134189135}"/>
              </a:ext>
            </a:extLst>
          </p:cNvPr>
          <p:cNvPicPr>
            <a:picLocks noChangeAspect="1"/>
          </p:cNvPicPr>
          <p:nvPr/>
        </p:nvPicPr>
        <p:blipFill>
          <a:blip r:embed="rId4"/>
          <a:stretch>
            <a:fillRect/>
          </a:stretch>
        </p:blipFill>
        <p:spPr>
          <a:xfrm>
            <a:off x="683419" y="1951194"/>
            <a:ext cx="3841807" cy="2639211"/>
          </a:xfrm>
          <a:prstGeom prst="rect">
            <a:avLst/>
          </a:prstGeom>
        </p:spPr>
      </p:pic>
      <p:pic>
        <p:nvPicPr>
          <p:cNvPr id="5" name="图片 4">
            <a:extLst>
              <a:ext uri="{FF2B5EF4-FFF2-40B4-BE49-F238E27FC236}">
                <a16:creationId xmlns:a16="http://schemas.microsoft.com/office/drawing/2014/main" id="{1BFE6D7F-D053-4818-90C9-389BBDFA8B4B}"/>
              </a:ext>
            </a:extLst>
          </p:cNvPr>
          <p:cNvPicPr>
            <a:picLocks noChangeAspect="1"/>
          </p:cNvPicPr>
          <p:nvPr/>
        </p:nvPicPr>
        <p:blipFill>
          <a:blip r:embed="rId5"/>
          <a:stretch>
            <a:fillRect/>
          </a:stretch>
        </p:blipFill>
        <p:spPr>
          <a:xfrm>
            <a:off x="575382" y="4365277"/>
            <a:ext cx="3841807" cy="2328783"/>
          </a:xfrm>
          <a:prstGeom prst="rect">
            <a:avLst/>
          </a:prstGeom>
        </p:spPr>
      </p:pic>
      <p:pic>
        <p:nvPicPr>
          <p:cNvPr id="6" name="图片 5">
            <a:extLst>
              <a:ext uri="{FF2B5EF4-FFF2-40B4-BE49-F238E27FC236}">
                <a16:creationId xmlns:a16="http://schemas.microsoft.com/office/drawing/2014/main" id="{0ABD7BF6-77E9-4F8B-9FBA-B0F1EDF781A3}"/>
              </a:ext>
            </a:extLst>
          </p:cNvPr>
          <p:cNvPicPr>
            <a:picLocks noChangeAspect="1"/>
          </p:cNvPicPr>
          <p:nvPr/>
        </p:nvPicPr>
        <p:blipFill>
          <a:blip r:embed="rId6"/>
          <a:stretch>
            <a:fillRect/>
          </a:stretch>
        </p:blipFill>
        <p:spPr>
          <a:xfrm>
            <a:off x="5860362" y="2110806"/>
            <a:ext cx="4179377" cy="2636388"/>
          </a:xfrm>
          <a:prstGeom prst="rect">
            <a:avLst/>
          </a:prstGeom>
        </p:spPr>
      </p:pic>
      <p:pic>
        <p:nvPicPr>
          <p:cNvPr id="7" name="图片 6">
            <a:extLst>
              <a:ext uri="{FF2B5EF4-FFF2-40B4-BE49-F238E27FC236}">
                <a16:creationId xmlns:a16="http://schemas.microsoft.com/office/drawing/2014/main" id="{F2A21319-58E3-4D15-BD50-5E3632054361}"/>
              </a:ext>
            </a:extLst>
          </p:cNvPr>
          <p:cNvPicPr>
            <a:picLocks noChangeAspect="1"/>
          </p:cNvPicPr>
          <p:nvPr/>
        </p:nvPicPr>
        <p:blipFill>
          <a:blip r:embed="rId7"/>
          <a:stretch>
            <a:fillRect/>
          </a:stretch>
        </p:blipFill>
        <p:spPr>
          <a:xfrm>
            <a:off x="6096000" y="4553160"/>
            <a:ext cx="4065775" cy="2140900"/>
          </a:xfrm>
          <a:prstGeom prst="rect">
            <a:avLst/>
          </a:prstGeom>
        </p:spPr>
      </p:pic>
      <p:sp>
        <p:nvSpPr>
          <p:cNvPr id="8" name="箭头: 右 7">
            <a:extLst>
              <a:ext uri="{FF2B5EF4-FFF2-40B4-BE49-F238E27FC236}">
                <a16:creationId xmlns:a16="http://schemas.microsoft.com/office/drawing/2014/main" id="{1C3B08BB-0E14-4B76-A97F-3AA5A41D091F}"/>
              </a:ext>
            </a:extLst>
          </p:cNvPr>
          <p:cNvSpPr/>
          <p:nvPr/>
        </p:nvSpPr>
        <p:spPr>
          <a:xfrm>
            <a:off x="4615579" y="3175819"/>
            <a:ext cx="1122747" cy="422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箭头: 右 8">
            <a:extLst>
              <a:ext uri="{FF2B5EF4-FFF2-40B4-BE49-F238E27FC236}">
                <a16:creationId xmlns:a16="http://schemas.microsoft.com/office/drawing/2014/main" id="{E18632D3-EBEC-4C63-A8CF-D86924C68949}"/>
              </a:ext>
            </a:extLst>
          </p:cNvPr>
          <p:cNvSpPr/>
          <p:nvPr/>
        </p:nvSpPr>
        <p:spPr>
          <a:xfrm>
            <a:off x="4651914" y="5318276"/>
            <a:ext cx="592574" cy="422787"/>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a:extLst>
              <a:ext uri="{FF2B5EF4-FFF2-40B4-BE49-F238E27FC236}">
                <a16:creationId xmlns:a16="http://schemas.microsoft.com/office/drawing/2014/main" id="{AB08E7BD-053A-43BD-99E8-93D5D33396C8}"/>
              </a:ext>
            </a:extLst>
          </p:cNvPr>
          <p:cNvSpPr/>
          <p:nvPr/>
        </p:nvSpPr>
        <p:spPr>
          <a:xfrm>
            <a:off x="7830551" y="1526031"/>
            <a:ext cx="3841806" cy="584775"/>
          </a:xfrm>
          <a:prstGeom prst="rect">
            <a:avLst/>
          </a:prstGeom>
        </p:spPr>
        <p:txBody>
          <a:bodyPr wrap="square">
            <a:spAutoFit/>
          </a:bodyPr>
          <a:lstStyle/>
          <a:p>
            <a:r>
              <a:rPr lang="en-US" altLang="zh-CN" sz="32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GRB 201216C (z=1.1) </a:t>
            </a:r>
            <a:endParaRPr lang="zh-CN" altLang="en-US" sz="3200" dirty="0">
              <a:solidFill>
                <a:srgbClr val="C00000"/>
              </a:solidFill>
            </a:endParaRPr>
          </a:p>
        </p:txBody>
      </p:sp>
    </p:spTree>
    <p:extLst>
      <p:ext uri="{BB962C8B-B14F-4D97-AF65-F5344CB8AC3E}">
        <p14:creationId xmlns:p14="http://schemas.microsoft.com/office/powerpoint/2010/main" val="19655784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a:extLst>
              <a:ext uri="{FF2B5EF4-FFF2-40B4-BE49-F238E27FC236}">
                <a16:creationId xmlns:a16="http://schemas.microsoft.com/office/drawing/2014/main" id="{99673A87-3F65-426A-9199-69F09FD7975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13211" y="1202489"/>
            <a:ext cx="2216289" cy="2520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4">
            <a:extLst>
              <a:ext uri="{FF2B5EF4-FFF2-40B4-BE49-F238E27FC236}">
                <a16:creationId xmlns:a16="http://schemas.microsoft.com/office/drawing/2014/main" id="{F31C0C38-CA56-4F66-9C4E-0F2424D60E5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65396" y="1121560"/>
            <a:ext cx="2390213" cy="28380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 name="Picture 5">
            <a:extLst>
              <a:ext uri="{FF2B5EF4-FFF2-40B4-BE49-F238E27FC236}">
                <a16:creationId xmlns:a16="http://schemas.microsoft.com/office/drawing/2014/main" id="{263C04C7-1167-4267-A7C4-C9D82A0C4EFA}"/>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7221" y="3917077"/>
            <a:ext cx="3816350" cy="241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 name="Text Box 6">
            <a:extLst>
              <a:ext uri="{FF2B5EF4-FFF2-40B4-BE49-F238E27FC236}">
                <a16:creationId xmlns:a16="http://schemas.microsoft.com/office/drawing/2014/main" id="{AFABD086-5232-41BA-B8E8-7CAF9CEE40C5}"/>
              </a:ext>
            </a:extLst>
          </p:cNvPr>
          <p:cNvSpPr txBox="1">
            <a:spLocks noChangeArrowheads="1"/>
          </p:cNvSpPr>
          <p:nvPr/>
        </p:nvSpPr>
        <p:spPr bwMode="auto">
          <a:xfrm>
            <a:off x="2911383" y="6298910"/>
            <a:ext cx="8487895" cy="4623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92075" tIns="46038" rIns="92075" bIns="46038">
            <a:spAutoFit/>
          </a:bodyPr>
          <a:lstStyle>
            <a:lvl1pPr marL="863600" indent="-482600">
              <a:defRPr kumimoji="1" sz="2400">
                <a:solidFill>
                  <a:schemeClr val="tx1"/>
                </a:solidFill>
                <a:latin typeface="Times New Roman" panose="02020603050405020304" pitchFamily="18" charset="0"/>
                <a:ea typeface="宋体" panose="02010600030101010101" pitchFamily="2" charset="-122"/>
              </a:defRPr>
            </a:lvl1pPr>
            <a:lvl2pPr>
              <a:defRPr kumimoji="1" sz="2400">
                <a:solidFill>
                  <a:schemeClr val="tx1"/>
                </a:solidFill>
                <a:latin typeface="Times New Roman" panose="02020603050405020304" pitchFamily="18" charset="0"/>
                <a:ea typeface="宋体" panose="02010600030101010101" pitchFamily="2" charset="-122"/>
              </a:defRPr>
            </a:lvl2pPr>
            <a:lvl3pPr>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lgn="ctr">
              <a:spcBef>
                <a:spcPct val="50000"/>
              </a:spcBef>
              <a:buClr>
                <a:srgbClr val="CC3300"/>
              </a:buClr>
              <a:buSzPct val="150000"/>
              <a:buFont typeface="Wingdings" panose="05000000000000000000" pitchFamily="2" charset="2"/>
              <a:buNone/>
            </a:pPr>
            <a:r>
              <a:rPr lang="en-US" altLang="zh-CN" dirty="0">
                <a:cs typeface="Times New Roman" panose="02020603050405020304" pitchFamily="18" charset="0"/>
              </a:rPr>
              <a:t>Zhang et al. 2006; </a:t>
            </a:r>
            <a:r>
              <a:rPr lang="en-US" altLang="zh-CN" dirty="0" err="1">
                <a:cs typeface="Times New Roman" panose="02020603050405020304" pitchFamily="18" charset="0"/>
              </a:rPr>
              <a:t>Nousek</a:t>
            </a:r>
            <a:r>
              <a:rPr lang="en-US" altLang="zh-CN" dirty="0">
                <a:cs typeface="Times New Roman" panose="02020603050405020304" pitchFamily="18" charset="0"/>
              </a:rPr>
              <a:t> et al. 2006; O’Brien et al. 2006  </a:t>
            </a:r>
          </a:p>
        </p:txBody>
      </p:sp>
      <p:sp>
        <p:nvSpPr>
          <p:cNvPr id="6" name="Rectangle 7">
            <a:extLst>
              <a:ext uri="{FF2B5EF4-FFF2-40B4-BE49-F238E27FC236}">
                <a16:creationId xmlns:a16="http://schemas.microsoft.com/office/drawing/2014/main" id="{45D6FF4A-2C22-4C47-A437-5A7371CEBB6F}"/>
              </a:ext>
            </a:extLst>
          </p:cNvPr>
          <p:cNvSpPr>
            <a:spLocks noChangeArrowheads="1"/>
          </p:cNvSpPr>
          <p:nvPr/>
        </p:nvSpPr>
        <p:spPr bwMode="auto">
          <a:xfrm>
            <a:off x="843285" y="1147969"/>
            <a:ext cx="5751978" cy="5094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2075" tIns="46038" rIns="92075" bIns="46038">
            <a:spAutoFit/>
          </a:bodyPr>
          <a:lstStyle>
            <a:lvl1pPr marL="358775" indent="-358775">
              <a:defRPr kumimoji="1" sz="2400">
                <a:solidFill>
                  <a:schemeClr val="tx1"/>
                </a:solidFill>
                <a:latin typeface="Times New Roman" panose="02020603050405020304" pitchFamily="18" charset="0"/>
                <a:ea typeface="宋体" panose="02010600030101010101" pitchFamily="2" charset="-122"/>
              </a:defRPr>
            </a:lvl1pPr>
            <a:lvl2pPr marL="896938">
              <a:defRPr kumimoji="1" sz="2400">
                <a:solidFill>
                  <a:schemeClr val="tx1"/>
                </a:solidFill>
                <a:latin typeface="Times New Roman" panose="02020603050405020304" pitchFamily="18" charset="0"/>
                <a:ea typeface="宋体" panose="02010600030101010101" pitchFamily="2" charset="-122"/>
              </a:defRPr>
            </a:lvl2pPr>
            <a:lvl3pPr marL="1076325">
              <a:defRPr kumimoji="1" sz="2400">
                <a:solidFill>
                  <a:schemeClr val="tx1"/>
                </a:solidFill>
                <a:latin typeface="Times New Roman" panose="02020603050405020304" pitchFamily="18" charset="0"/>
                <a:ea typeface="宋体" panose="02010600030101010101" pitchFamily="2" charset="-122"/>
              </a:defRPr>
            </a:lvl3pPr>
            <a:lvl4pPr>
              <a:defRPr kumimoji="1" sz="2400">
                <a:solidFill>
                  <a:schemeClr val="tx1"/>
                </a:solidFill>
                <a:latin typeface="Times New Roman" panose="02020603050405020304" pitchFamily="18" charset="0"/>
                <a:ea typeface="宋体" panose="02010600030101010101" pitchFamily="2" charset="-122"/>
              </a:defRPr>
            </a:lvl4pPr>
            <a:lvl5pPr>
              <a:defRPr kumimoji="1" sz="2400">
                <a:solidFill>
                  <a:schemeClr val="tx1"/>
                </a:solidFill>
                <a:latin typeface="Times New Roman" panose="02020603050405020304" pitchFamily="18" charset="0"/>
                <a:ea typeface="宋体" panose="02010600030101010101" pitchFamily="2" charset="-122"/>
              </a:defRPr>
            </a:lvl5pPr>
            <a:lvl6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6pPr>
            <a:lvl7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7pPr>
            <a:lvl8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8pPr>
            <a:lvl9pPr fontAlgn="base">
              <a:spcBef>
                <a:spcPct val="0"/>
              </a:spcBef>
              <a:spcAft>
                <a:spcPct val="0"/>
              </a:spcAft>
              <a:defRPr kumimoji="1" sz="2400">
                <a:solidFill>
                  <a:schemeClr val="tx1"/>
                </a:solidFill>
                <a:latin typeface="Times New Roman" panose="02020603050405020304" pitchFamily="18" charset="0"/>
                <a:ea typeface="宋体" panose="02010600030101010101" pitchFamily="2" charset="-122"/>
              </a:defRPr>
            </a:lvl9pPr>
          </a:lstStyle>
          <a:p>
            <a:pPr>
              <a:buSzPct val="105000"/>
              <a:buFont typeface="Wingdings" panose="05000000000000000000" pitchFamily="2" charset="2"/>
              <a:buChar char="l"/>
            </a:pPr>
            <a:r>
              <a:rPr lang="en-US" altLang="zh-CN" sz="2600" dirty="0">
                <a:cs typeface="Times New Roman" panose="02020603050405020304" pitchFamily="18" charset="0"/>
              </a:rPr>
              <a:t>Swift/XRT:</a:t>
            </a:r>
          </a:p>
          <a:p>
            <a:pPr marL="457200" indent="-457200">
              <a:lnSpc>
                <a:spcPct val="150000"/>
              </a:lnSpc>
              <a:buSzPct val="105000"/>
              <a:buFont typeface="Wingdings" panose="05000000000000000000" pitchFamily="2" charset="2"/>
              <a:buChar char="Ø"/>
            </a:pPr>
            <a:r>
              <a:rPr lang="en-US" altLang="zh-CN" sz="2600" dirty="0">
                <a:solidFill>
                  <a:srgbClr val="C00000"/>
                </a:solidFill>
                <a:cs typeface="Times New Roman" panose="02020603050405020304" pitchFamily="18" charset="0"/>
              </a:rPr>
              <a:t>Energy Band: </a:t>
            </a:r>
            <a:r>
              <a:rPr lang="en-US" altLang="zh-CN" sz="2600" dirty="0">
                <a:cs typeface="Times New Roman" panose="02020603050405020304" pitchFamily="18" charset="0"/>
              </a:rPr>
              <a:t>0.3-10 keV</a:t>
            </a:r>
          </a:p>
          <a:p>
            <a:pPr marL="457200" indent="-457200">
              <a:lnSpc>
                <a:spcPct val="150000"/>
              </a:lnSpc>
              <a:buSzPct val="105000"/>
              <a:buFont typeface="Wingdings" panose="05000000000000000000" pitchFamily="2" charset="2"/>
              <a:buChar char="Ø"/>
            </a:pPr>
            <a:r>
              <a:rPr lang="en-US" altLang="zh-CN" sz="2600" dirty="0">
                <a:solidFill>
                  <a:srgbClr val="C00000"/>
                </a:solidFill>
                <a:cs typeface="Times New Roman" panose="02020603050405020304" pitchFamily="18" charset="0"/>
              </a:rPr>
              <a:t>Promptly slewing</a:t>
            </a:r>
            <a:r>
              <a:rPr lang="en-US" altLang="zh-CN" sz="2600" dirty="0">
                <a:cs typeface="Times New Roman" panose="02020603050405020304" pitchFamily="18" charset="0"/>
                <a:sym typeface="Wingdings" panose="05000000000000000000" pitchFamily="2" charset="2"/>
              </a:rPr>
              <a:t></a:t>
            </a:r>
            <a:r>
              <a:rPr lang="en-US" altLang="zh-CN" sz="2600" dirty="0">
                <a:cs typeface="Times New Roman" panose="02020603050405020304" pitchFamily="18" charset="0"/>
              </a:rPr>
              <a:t>~ 90 % Swift GRBs have XRT  Observations</a:t>
            </a:r>
          </a:p>
          <a:p>
            <a:pPr marL="457200" indent="-457200">
              <a:lnSpc>
                <a:spcPct val="150000"/>
              </a:lnSpc>
              <a:buSzPct val="105000"/>
              <a:buFont typeface="Wingdings" panose="05000000000000000000" pitchFamily="2" charset="2"/>
              <a:buChar char="Ø"/>
            </a:pPr>
            <a:r>
              <a:rPr lang="en-US" altLang="zh-CN" sz="2600" dirty="0">
                <a:solidFill>
                  <a:srgbClr val="C00000"/>
                </a:solidFill>
                <a:cs typeface="Times New Roman" panose="02020603050405020304" pitchFamily="18" charset="0"/>
              </a:rPr>
              <a:t>A canonical XRT </a:t>
            </a:r>
            <a:r>
              <a:rPr lang="en-US" altLang="zh-CN" sz="2600" dirty="0" err="1">
                <a:solidFill>
                  <a:srgbClr val="C00000"/>
                </a:solidFill>
                <a:cs typeface="Times New Roman" panose="02020603050405020304" pitchFamily="18" charset="0"/>
              </a:rPr>
              <a:t>lightcurve</a:t>
            </a:r>
            <a:r>
              <a:rPr lang="en-US" altLang="zh-CN" sz="2600" dirty="0">
                <a:solidFill>
                  <a:srgbClr val="C00000"/>
                </a:solidFill>
                <a:cs typeface="Times New Roman" panose="02020603050405020304" pitchFamily="18" charset="0"/>
              </a:rPr>
              <a:t>: </a:t>
            </a:r>
          </a:p>
          <a:p>
            <a:pPr>
              <a:lnSpc>
                <a:spcPct val="150000"/>
              </a:lnSpc>
              <a:buSzPct val="105000"/>
              <a:buFont typeface="Wingdings" panose="05000000000000000000" pitchFamily="2" charset="2"/>
              <a:buNone/>
            </a:pPr>
            <a:r>
              <a:rPr lang="en-US" altLang="zh-CN" sz="2600" dirty="0">
                <a:cs typeface="Times New Roman" panose="02020603050405020304" pitchFamily="18" charset="0"/>
              </a:rPr>
              <a:t>Steep Decay </a:t>
            </a:r>
            <a:r>
              <a:rPr lang="en-US" altLang="zh-CN" sz="2600" dirty="0">
                <a:cs typeface="Times New Roman" panose="02020603050405020304" pitchFamily="18" charset="0"/>
                <a:sym typeface="Wingdings" panose="05000000000000000000" pitchFamily="2" charset="2"/>
              </a:rPr>
              <a:t> shallow decay  normal decay  Jet break </a:t>
            </a:r>
          </a:p>
          <a:p>
            <a:pPr>
              <a:lnSpc>
                <a:spcPct val="150000"/>
              </a:lnSpc>
              <a:buSzPct val="105000"/>
              <a:buFont typeface="Wingdings" panose="05000000000000000000" pitchFamily="2" charset="2"/>
              <a:buNone/>
            </a:pPr>
            <a:r>
              <a:rPr lang="en-US" altLang="zh-CN" sz="2600" dirty="0">
                <a:cs typeface="Times New Roman" panose="02020603050405020304" pitchFamily="18" charset="0"/>
                <a:sym typeface="Wingdings" panose="05000000000000000000" pitchFamily="2" charset="2"/>
              </a:rPr>
              <a:t>Erratic X-ray flares</a:t>
            </a:r>
            <a:endParaRPr lang="en-US" altLang="zh-CN" sz="2600" dirty="0">
              <a:cs typeface="Times New Roman" panose="02020603050405020304" pitchFamily="18" charset="0"/>
            </a:endParaRPr>
          </a:p>
          <a:p>
            <a:pPr>
              <a:buSzPct val="105000"/>
              <a:buFont typeface="Wingdings" panose="05000000000000000000" pitchFamily="2" charset="2"/>
              <a:buNone/>
            </a:pPr>
            <a:endParaRPr lang="en-US" altLang="zh-CN" sz="2600" dirty="0">
              <a:cs typeface="Times New Roman" panose="02020603050405020304" pitchFamily="18" charset="0"/>
            </a:endParaRPr>
          </a:p>
        </p:txBody>
      </p:sp>
      <p:sp>
        <p:nvSpPr>
          <p:cNvPr id="7" name="Rectangle 2">
            <a:extLst>
              <a:ext uri="{FF2B5EF4-FFF2-40B4-BE49-F238E27FC236}">
                <a16:creationId xmlns:a16="http://schemas.microsoft.com/office/drawing/2014/main" id="{47E953B3-B6B4-4479-81A6-FE337952B615}"/>
              </a:ext>
            </a:extLst>
          </p:cNvPr>
          <p:cNvSpPr txBox="1">
            <a:spLocks noChangeArrowheads="1"/>
          </p:cNvSpPr>
          <p:nvPr/>
        </p:nvSpPr>
        <p:spPr>
          <a:xfrm>
            <a:off x="479195" y="27194"/>
            <a:ext cx="9779229" cy="1120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chemeClr val="bg1"/>
                </a:solidFill>
                <a:latin typeface="Times New Roman" panose="02020603050405020304" pitchFamily="18" charset="0"/>
                <a:cs typeface="Times New Roman" panose="02020603050405020304" pitchFamily="18" charset="0"/>
              </a:rPr>
              <a:t>1. X-ray Afterglows: Canonical X-ray LC</a:t>
            </a:r>
            <a:endParaRPr lang="en-US" altLang="zh-CN" sz="36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2204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8">
            <a:extLst>
              <a:ext uri="{FF2B5EF4-FFF2-40B4-BE49-F238E27FC236}">
                <a16:creationId xmlns:a16="http://schemas.microsoft.com/office/drawing/2014/main" id="{5FDCECC6-471D-46DE-A28E-8E499082DF44}"/>
              </a:ext>
            </a:extLst>
          </p:cNvPr>
          <p:cNvSpPr>
            <a:spLocks noChangeArrowheads="1"/>
          </p:cNvSpPr>
          <p:nvPr/>
        </p:nvSpPr>
        <p:spPr bwMode="auto">
          <a:xfrm>
            <a:off x="30736" y="146996"/>
            <a:ext cx="11272477"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Current GRBs</a:t>
            </a:r>
            <a:r>
              <a:rPr lang="zh-CN" altLang="en-US"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with</a:t>
            </a:r>
            <a:r>
              <a:rPr lang="zh-CN" altLang="en-US"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detection</a:t>
            </a:r>
            <a:r>
              <a:rPr lang="zh-CN" altLang="en-US"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VHE</a:t>
            </a:r>
            <a:r>
              <a:rPr lang="zh-CN" altLang="en-US"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afterglows</a:t>
            </a:r>
            <a:endParaRPr lang="zh-CN" altLang="en-US"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2" name="内容占位符 2">
            <a:extLst>
              <a:ext uri="{FF2B5EF4-FFF2-40B4-BE49-F238E27FC236}">
                <a16:creationId xmlns:a16="http://schemas.microsoft.com/office/drawing/2014/main" id="{C3489A5B-6F1C-4874-B39B-B82598E35113}"/>
              </a:ext>
            </a:extLst>
          </p:cNvPr>
          <p:cNvSpPr txBox="1">
            <a:spLocks/>
          </p:cNvSpPr>
          <p:nvPr/>
        </p:nvSpPr>
        <p:spPr>
          <a:xfrm>
            <a:off x="662474" y="1177072"/>
            <a:ext cx="11529526" cy="754365"/>
          </a:xfrm>
          <a:prstGeom prst="rect">
            <a:avLst/>
          </a:prstGeom>
        </p:spPr>
        <p:txBody>
          <a:bodyPr vert="horz" lIns="91440" tIns="45720" rIns="91440" bIns="45720" rtlCol="0">
            <a:norm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GRBs 130427A,190114C,180720B, 190829A (z=0.0785)</a:t>
            </a:r>
            <a:r>
              <a:rPr lang="zh-CN" altLang="en-US" sz="2400" dirty="0">
                <a:latin typeface="Times New Roman" panose="02020603050405020304" pitchFamily="18" charset="0"/>
                <a:ea typeface="黑体" panose="02010609060101010101" pitchFamily="49" charset="-122"/>
                <a:cs typeface="Times New Roman" panose="02020603050405020304" pitchFamily="18" charset="0"/>
              </a:rPr>
              <a:t>，</a:t>
            </a:r>
            <a:r>
              <a:rPr lang="en-US" altLang="zh-CN" sz="2400" dirty="0">
                <a:latin typeface="Times New Roman" panose="02020603050405020304" pitchFamily="18" charset="0"/>
                <a:ea typeface="黑体" panose="02010609060101010101" pitchFamily="49" charset="-122"/>
                <a:cs typeface="Times New Roman" panose="02020603050405020304" pitchFamily="18" charset="0"/>
              </a:rPr>
              <a:t>201015A, 201216C (z=1.1)</a:t>
            </a:r>
            <a:endParaRPr lang="en-US" altLang="zh-CN" sz="2400" dirty="0">
              <a:solidFill>
                <a:srgbClr val="7030A0"/>
              </a:solidFill>
              <a:latin typeface="Times New Roman" panose="02020603050405020304" pitchFamily="18" charset="0"/>
              <a:ea typeface="黑体" panose="02010609060101010101" pitchFamily="49" charset="-122"/>
              <a:cs typeface="Times New Roman" panose="02020603050405020304" pitchFamily="18" charset="0"/>
            </a:endParaRPr>
          </a:p>
        </p:txBody>
      </p:sp>
      <p:pic>
        <p:nvPicPr>
          <p:cNvPr id="13" name="图片 12">
            <a:extLst>
              <a:ext uri="{FF2B5EF4-FFF2-40B4-BE49-F238E27FC236}">
                <a16:creationId xmlns:a16="http://schemas.microsoft.com/office/drawing/2014/main" id="{4C2A2B11-0771-445B-9E1D-27C346A93528}"/>
              </a:ext>
            </a:extLst>
          </p:cNvPr>
          <p:cNvPicPr>
            <a:picLocks noChangeAspect="1"/>
          </p:cNvPicPr>
          <p:nvPr/>
        </p:nvPicPr>
        <p:blipFill>
          <a:blip r:embed="rId3"/>
          <a:stretch>
            <a:fillRect/>
          </a:stretch>
        </p:blipFill>
        <p:spPr>
          <a:xfrm>
            <a:off x="575511" y="2058584"/>
            <a:ext cx="4933366" cy="3531117"/>
          </a:xfrm>
          <a:prstGeom prst="rect">
            <a:avLst/>
          </a:prstGeom>
        </p:spPr>
      </p:pic>
      <p:sp>
        <p:nvSpPr>
          <p:cNvPr id="14" name="矩形 7">
            <a:extLst>
              <a:ext uri="{FF2B5EF4-FFF2-40B4-BE49-F238E27FC236}">
                <a16:creationId xmlns:a16="http://schemas.microsoft.com/office/drawing/2014/main" id="{314950D3-883C-49EB-A985-BF05F9750DCF}"/>
              </a:ext>
            </a:extLst>
          </p:cNvPr>
          <p:cNvSpPr>
            <a:spLocks noChangeArrowheads="1"/>
          </p:cNvSpPr>
          <p:nvPr/>
        </p:nvSpPr>
        <p:spPr bwMode="auto">
          <a:xfrm>
            <a:off x="3331029" y="6166443"/>
            <a:ext cx="9738963" cy="400110"/>
          </a:xfrm>
          <a:prstGeom prst="rect">
            <a:avLst/>
          </a:prstGeom>
          <a:noFill/>
          <a:ln w="38100">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marL="457200" indent="-457200">
              <a:spcBef>
                <a:spcPct val="20000"/>
              </a:spcBef>
              <a:buFont typeface="Arial" panose="020B0604020202020204" pitchFamily="34" charset="0"/>
              <a:buChar char="•"/>
              <a:defRPr sz="3200">
                <a:solidFill>
                  <a:schemeClr val="tx1"/>
                </a:solidFill>
                <a:latin typeface="Calibri" panose="020F0502020204030204" pitchFamily="34" charset="0"/>
                <a:ea typeface="宋体" panose="02010600030101010101" pitchFamily="2" charset="-122"/>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9pPr>
          </a:lstStyle>
          <a:p>
            <a:pPr>
              <a:spcBef>
                <a:spcPct val="0"/>
              </a:spcBef>
              <a:buFontTx/>
              <a:buNone/>
            </a:pPr>
            <a:r>
              <a:rPr lang="en-US" altLang="zh-CN"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Zhang </a:t>
            </a:r>
            <a:r>
              <a:rPr lang="zh-CN" altLang="en-US"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 </a:t>
            </a:r>
            <a:r>
              <a:rPr lang="en-US" altLang="zh-CN"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et al. 2023, </a:t>
            </a:r>
            <a:r>
              <a:rPr lang="en-US" altLang="zh-CN" sz="2000" dirty="0" err="1">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ApJ</a:t>
            </a:r>
            <a:r>
              <a:rPr lang="en-US" altLang="zh-CN"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 Huang et al. 2020, </a:t>
            </a:r>
            <a:r>
              <a:rPr lang="en-US" altLang="zh-CN" sz="2000" dirty="0" err="1">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ApJ</a:t>
            </a:r>
            <a:r>
              <a:rPr lang="en-US" altLang="zh-CN" sz="2000" dirty="0">
                <a:solidFill>
                  <a:srgbClr val="0000FF"/>
                </a:solidFill>
                <a:latin typeface="Times New Roman" panose="02020603050405020304" pitchFamily="18" charset="0"/>
                <a:ea typeface="MS PGothic" panose="020B0600070205080204" pitchFamily="34" charset="-128"/>
                <a:cs typeface="Times New Roman" panose="02020603050405020304" pitchFamily="18" charset="0"/>
              </a:rPr>
              <a:t> Letters</a:t>
            </a:r>
          </a:p>
        </p:txBody>
      </p:sp>
      <p:pic>
        <p:nvPicPr>
          <p:cNvPr id="7" name="图片 5">
            <a:extLst>
              <a:ext uri="{FF2B5EF4-FFF2-40B4-BE49-F238E27FC236}">
                <a16:creationId xmlns:a16="http://schemas.microsoft.com/office/drawing/2014/main" id="{77FBA2BD-739B-4D2A-A7A6-CA7AE05C3D2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66974" y="3285981"/>
            <a:ext cx="6369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273328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D0763F9A-C2A5-4DF2-86B0-FB686E5207E5}"/>
              </a:ext>
            </a:extLst>
          </p:cNvPr>
          <p:cNvPicPr>
            <a:picLocks noChangeAspect="1"/>
          </p:cNvPicPr>
          <p:nvPr/>
        </p:nvPicPr>
        <p:blipFill>
          <a:blip r:embed="rId3"/>
          <a:stretch>
            <a:fillRect/>
          </a:stretch>
        </p:blipFill>
        <p:spPr>
          <a:xfrm>
            <a:off x="7285533" y="1755982"/>
            <a:ext cx="4659890" cy="3911846"/>
          </a:xfrm>
          <a:prstGeom prst="rect">
            <a:avLst/>
          </a:prstGeom>
        </p:spPr>
      </p:pic>
      <p:sp>
        <p:nvSpPr>
          <p:cNvPr id="5" name="文本框 4">
            <a:extLst>
              <a:ext uri="{FF2B5EF4-FFF2-40B4-BE49-F238E27FC236}">
                <a16:creationId xmlns:a16="http://schemas.microsoft.com/office/drawing/2014/main" id="{DCE1A96C-C47C-4B1E-B8F4-8E8B517FC337}"/>
              </a:ext>
            </a:extLst>
          </p:cNvPr>
          <p:cNvSpPr txBox="1"/>
          <p:nvPr/>
        </p:nvSpPr>
        <p:spPr>
          <a:xfrm>
            <a:off x="400640" y="1361229"/>
            <a:ext cx="6847325" cy="4701352"/>
          </a:xfrm>
          <a:prstGeom prst="rect">
            <a:avLst/>
          </a:prstGeom>
          <a:noFill/>
        </p:spPr>
        <p:txBody>
          <a:bodyPr wrap="square">
            <a:spAutoFit/>
          </a:bodyPr>
          <a:lstStyle/>
          <a:p>
            <a:pPr algn="l">
              <a:lnSpc>
                <a:spcPct val="120000"/>
              </a:lnSpc>
            </a:pPr>
            <a:r>
              <a:rPr lang="en-US" altLang="zh-CN" sz="2800" b="0" i="0" u="none" strike="noStrike" baseline="0" dirty="0">
                <a:latin typeface="Times New Roman" panose="02020603050405020304" pitchFamily="18" charset="0"/>
                <a:cs typeface="Times New Roman" panose="02020603050405020304" pitchFamily="18" charset="0"/>
              </a:rPr>
              <a:t>LHAASO Observations: </a:t>
            </a:r>
          </a:p>
          <a:p>
            <a:pPr marL="342900" indent="-342900" algn="l">
              <a:lnSpc>
                <a:spcPct val="120000"/>
              </a:lnSpc>
              <a:buFont typeface="Wingdings" panose="05000000000000000000" pitchFamily="2" charset="2"/>
              <a:buChar char="Ø"/>
            </a:pPr>
            <a:r>
              <a:rPr lang="en-US" altLang="zh-CN" sz="2800" b="0" i="0" u="none" strike="noStrike" baseline="0" dirty="0">
                <a:latin typeface="Times New Roman" panose="02020603050405020304" pitchFamily="18" charset="0"/>
                <a:cs typeface="Times New Roman" panose="02020603050405020304" pitchFamily="18" charset="0"/>
              </a:rPr>
              <a:t>More than 64,000 photons (above 0.2 </a:t>
            </a:r>
            <a:r>
              <a:rPr lang="en-US" altLang="zh-CN" sz="2800" b="0" i="0" u="none" strike="noStrike" baseline="0" dirty="0" err="1">
                <a:latin typeface="Times New Roman" panose="02020603050405020304" pitchFamily="18" charset="0"/>
                <a:cs typeface="Times New Roman" panose="02020603050405020304" pitchFamily="18" charset="0"/>
              </a:rPr>
              <a:t>TeV</a:t>
            </a:r>
            <a:r>
              <a:rPr lang="en-US" altLang="zh-CN" sz="2800" b="0" i="0" u="none" strike="noStrike" baseline="0" dirty="0">
                <a:latin typeface="Times New Roman" panose="02020603050405020304" pitchFamily="18" charset="0"/>
                <a:cs typeface="Times New Roman" panose="02020603050405020304" pitchFamily="18" charset="0"/>
              </a:rPr>
              <a:t>) were detected within the first 3000 seconds. </a:t>
            </a:r>
          </a:p>
          <a:p>
            <a:pPr marL="342900" indent="-342900" algn="l">
              <a:lnSpc>
                <a:spcPct val="120000"/>
              </a:lnSpc>
              <a:buFont typeface="Wingdings" panose="05000000000000000000" pitchFamily="2" charset="2"/>
              <a:buChar char="Ø"/>
            </a:pPr>
            <a:r>
              <a:rPr lang="en-US" altLang="zh-CN" sz="2800" b="0" i="0" u="none" strike="noStrike" baseline="0" dirty="0">
                <a:latin typeface="Times New Roman" panose="02020603050405020304" pitchFamily="18" charset="0"/>
                <a:cs typeface="Times New Roman" panose="02020603050405020304" pitchFamily="18" charset="0"/>
              </a:rPr>
              <a:t>The </a:t>
            </a:r>
            <a:r>
              <a:rPr lang="en-US" altLang="zh-CN" sz="2800" b="0" i="0" u="none" strike="noStrike" baseline="0" dirty="0" err="1">
                <a:latin typeface="Times New Roman" panose="02020603050405020304" pitchFamily="18" charset="0"/>
                <a:cs typeface="Times New Roman" panose="02020603050405020304" pitchFamily="18" charset="0"/>
              </a:rPr>
              <a:t>TeV</a:t>
            </a:r>
            <a:r>
              <a:rPr lang="en-US" altLang="zh-CN" sz="2800" b="0" i="0" u="none" strike="noStrike" baseline="0" dirty="0">
                <a:latin typeface="Times New Roman" panose="02020603050405020304" pitchFamily="18" charset="0"/>
                <a:cs typeface="Times New Roman" panose="02020603050405020304" pitchFamily="18" charset="0"/>
              </a:rPr>
              <a:t> photon flux began several minutes after the GRB trigger, then rose to a flux peak about 10 seconds later. </a:t>
            </a:r>
          </a:p>
          <a:p>
            <a:pPr marL="342900" indent="-342900" algn="l">
              <a:lnSpc>
                <a:spcPct val="120000"/>
              </a:lnSpc>
              <a:buFont typeface="Wingdings" panose="05000000000000000000" pitchFamily="2" charset="2"/>
              <a:buChar char="Ø"/>
            </a:pPr>
            <a:r>
              <a:rPr lang="en-US" altLang="zh-CN" sz="2800" dirty="0">
                <a:latin typeface="Times New Roman" panose="02020603050405020304" pitchFamily="18" charset="0"/>
                <a:cs typeface="Times New Roman" panose="02020603050405020304" pitchFamily="18" charset="0"/>
              </a:rPr>
              <a:t>Jet-break: </a:t>
            </a:r>
            <a:r>
              <a:rPr lang="en-US" altLang="zh-CN" sz="2800" b="0" i="0" u="none" strike="noStrike" baseline="0" dirty="0">
                <a:latin typeface="Times New Roman" panose="02020603050405020304" pitchFamily="18" charset="0"/>
                <a:cs typeface="Times New Roman" panose="02020603050405020304" pitchFamily="18" charset="0"/>
              </a:rPr>
              <a:t> at ∼ 650 s after the peak. The emission can be explained with a relativistic jet model with half-opening angle ∼ 0.8◦. </a:t>
            </a:r>
            <a:endParaRPr lang="zh-CN" altLang="en-US" sz="2800" dirty="0">
              <a:latin typeface="Times New Roman" panose="02020603050405020304" pitchFamily="18" charset="0"/>
              <a:cs typeface="Times New Roman" panose="02020603050405020304" pitchFamily="18" charset="0"/>
            </a:endParaRPr>
          </a:p>
        </p:txBody>
      </p:sp>
      <p:sp>
        <p:nvSpPr>
          <p:cNvPr id="4" name="矩形 8">
            <a:extLst>
              <a:ext uri="{FF2B5EF4-FFF2-40B4-BE49-F238E27FC236}">
                <a16:creationId xmlns:a16="http://schemas.microsoft.com/office/drawing/2014/main" id="{40B47EE9-A2C0-48BC-A2B6-5DA99E75BA85}"/>
              </a:ext>
            </a:extLst>
          </p:cNvPr>
          <p:cNvSpPr>
            <a:spLocks noChangeArrowheads="1"/>
          </p:cNvSpPr>
          <p:nvPr/>
        </p:nvSpPr>
        <p:spPr bwMode="auto">
          <a:xfrm>
            <a:off x="574290" y="140987"/>
            <a:ext cx="9427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marL="571500" indent="-571500">
              <a:spcBef>
                <a:spcPct val="0"/>
              </a:spcBef>
              <a:buClrTx/>
              <a:buSzTx/>
            </a:pP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GRB 221009A—</a:t>
            </a:r>
            <a:r>
              <a:rPr lang="en-US" altLang="zh-CN" sz="3600" dirty="0" err="1">
                <a:solidFill>
                  <a:schemeClr val="bg1"/>
                </a:solidFill>
                <a:latin typeface="Times New Roman" panose="02020603050405020304" pitchFamily="18" charset="0"/>
                <a:ea typeface="黑体" panose="02010609060101010101" pitchFamily="49" charset="-122"/>
                <a:cs typeface="Times New Roman" panose="02020603050405020304" pitchFamily="18" charset="0"/>
              </a:rPr>
              <a:t>TeV</a:t>
            </a: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gamma-ray afterglows</a:t>
            </a:r>
            <a:endParaRPr lang="zh-CN" altLang="en-US"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6" name="文本框 5">
            <a:extLst>
              <a:ext uri="{FF2B5EF4-FFF2-40B4-BE49-F238E27FC236}">
                <a16:creationId xmlns:a16="http://schemas.microsoft.com/office/drawing/2014/main" id="{910D0F14-2BAD-4611-84B6-456D946D3FEA}"/>
              </a:ext>
            </a:extLst>
          </p:cNvPr>
          <p:cNvSpPr txBox="1"/>
          <p:nvPr/>
        </p:nvSpPr>
        <p:spPr>
          <a:xfrm>
            <a:off x="4071962" y="6267160"/>
            <a:ext cx="7873461" cy="369332"/>
          </a:xfrm>
          <a:prstGeom prst="rect">
            <a:avLst/>
          </a:prstGeom>
          <a:noFill/>
        </p:spPr>
        <p:txBody>
          <a:bodyPr wrap="square">
            <a:spAutoFit/>
          </a:bodyPr>
          <a:lstStyle/>
          <a:p>
            <a:r>
              <a:rPr lang="en-US" altLang="zh-CN" b="0" i="0" u="none" strike="noStrike" dirty="0">
                <a:solidFill>
                  <a:srgbClr val="4073DD"/>
                </a:solidFill>
                <a:effectLst/>
                <a:latin typeface="Helvetica Neue"/>
              </a:rPr>
              <a:t>LHAASO Collaboration </a:t>
            </a:r>
            <a:r>
              <a:rPr lang="en-US" altLang="zh-CN" b="0" i="0" dirty="0">
                <a:solidFill>
                  <a:srgbClr val="5D5D5D"/>
                </a:solidFill>
                <a:effectLst/>
                <a:latin typeface="Helvetica Neue"/>
              </a:rPr>
              <a:t>Science, 380, 6652, 1390-1396 (2023).</a:t>
            </a:r>
            <a:endParaRPr lang="zh-CN" altLang="en-US" dirty="0"/>
          </a:p>
        </p:txBody>
      </p:sp>
    </p:spTree>
    <p:extLst>
      <p:ext uri="{BB962C8B-B14F-4D97-AF65-F5344CB8AC3E}">
        <p14:creationId xmlns:p14="http://schemas.microsoft.com/office/powerpoint/2010/main" val="39932856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9D8F53D0-735D-4331-BBF1-7766E21F9763}"/>
              </a:ext>
            </a:extLst>
          </p:cNvPr>
          <p:cNvPicPr>
            <a:picLocks noChangeAspect="1"/>
          </p:cNvPicPr>
          <p:nvPr/>
        </p:nvPicPr>
        <p:blipFill>
          <a:blip r:embed="rId2"/>
          <a:stretch>
            <a:fillRect/>
          </a:stretch>
        </p:blipFill>
        <p:spPr>
          <a:xfrm>
            <a:off x="2318989" y="2069581"/>
            <a:ext cx="8232027" cy="3954739"/>
          </a:xfrm>
          <a:prstGeom prst="rect">
            <a:avLst/>
          </a:prstGeom>
        </p:spPr>
      </p:pic>
      <p:sp>
        <p:nvSpPr>
          <p:cNvPr id="5" name="文本框 4">
            <a:extLst>
              <a:ext uri="{FF2B5EF4-FFF2-40B4-BE49-F238E27FC236}">
                <a16:creationId xmlns:a16="http://schemas.microsoft.com/office/drawing/2014/main" id="{9163252C-14C5-4872-AE53-CC6CF489B281}"/>
              </a:ext>
            </a:extLst>
          </p:cNvPr>
          <p:cNvSpPr txBox="1"/>
          <p:nvPr/>
        </p:nvSpPr>
        <p:spPr>
          <a:xfrm>
            <a:off x="674268" y="1176843"/>
            <a:ext cx="10607814" cy="1307537"/>
          </a:xfrm>
          <a:prstGeom prst="rect">
            <a:avLst/>
          </a:prstGeom>
          <a:noFill/>
        </p:spPr>
        <p:txBody>
          <a:bodyPr wrap="square">
            <a:spAutoFit/>
          </a:bodyPr>
          <a:lstStyle/>
          <a:p>
            <a:pPr algn="l">
              <a:lnSpc>
                <a:spcPct val="150000"/>
              </a:lnSpc>
            </a:pPr>
            <a:r>
              <a:rPr lang="en-US" altLang="zh-CN" sz="2800" b="0" i="0" u="none" strike="noStrike" baseline="0" dirty="0">
                <a:latin typeface="Times New Roman" panose="02020603050405020304" pitchFamily="18" charset="0"/>
                <a:cs typeface="Times New Roman" panose="02020603050405020304" pitchFamily="18" charset="0"/>
              </a:rPr>
              <a:t>Intrinsic VHE spectra of GRB 221009A corrected for EBL absorption.</a:t>
            </a:r>
          </a:p>
          <a:p>
            <a:pPr algn="l">
              <a:lnSpc>
                <a:spcPct val="150000"/>
              </a:lnSpc>
            </a:pPr>
            <a:r>
              <a:rPr lang="en-US" altLang="zh-CN" sz="2800" dirty="0">
                <a:latin typeface="Times New Roman" panose="02020603050405020304" pitchFamily="18" charset="0"/>
                <a:cs typeface="Times New Roman" panose="02020603050405020304" pitchFamily="18" charset="0"/>
              </a:rPr>
              <a:t>Photons with above 10 </a:t>
            </a:r>
            <a:r>
              <a:rPr lang="en-US" altLang="zh-CN" sz="2800" dirty="0" err="1">
                <a:latin typeface="Times New Roman" panose="02020603050405020304" pitchFamily="18" charset="0"/>
                <a:cs typeface="Times New Roman" panose="02020603050405020304" pitchFamily="18" charset="0"/>
              </a:rPr>
              <a:t>TeV</a:t>
            </a:r>
            <a:r>
              <a:rPr lang="en-US" altLang="zh-CN" sz="2800" b="0" i="0" u="none" strike="noStrike" baseline="0" dirty="0">
                <a:latin typeface="Times New Roman" panose="02020603050405020304" pitchFamily="18" charset="0"/>
                <a:cs typeface="Times New Roman" panose="02020603050405020304" pitchFamily="18" charset="0"/>
              </a:rPr>
              <a:t> are detected. </a:t>
            </a:r>
            <a:endParaRPr lang="zh-CN" altLang="en-US" sz="2800" dirty="0">
              <a:latin typeface="Times New Roman" panose="02020603050405020304" pitchFamily="18" charset="0"/>
              <a:cs typeface="Times New Roman" panose="02020603050405020304" pitchFamily="18" charset="0"/>
            </a:endParaRPr>
          </a:p>
        </p:txBody>
      </p:sp>
      <p:sp>
        <p:nvSpPr>
          <p:cNvPr id="7" name="文本框 6">
            <a:extLst>
              <a:ext uri="{FF2B5EF4-FFF2-40B4-BE49-F238E27FC236}">
                <a16:creationId xmlns:a16="http://schemas.microsoft.com/office/drawing/2014/main" id="{E9C73CA9-DBAE-482E-9CA0-9E5D40E7F5B3}"/>
              </a:ext>
            </a:extLst>
          </p:cNvPr>
          <p:cNvSpPr txBox="1"/>
          <p:nvPr/>
        </p:nvSpPr>
        <p:spPr>
          <a:xfrm>
            <a:off x="3625259" y="6239473"/>
            <a:ext cx="6113282" cy="369332"/>
          </a:xfrm>
          <a:prstGeom prst="rect">
            <a:avLst/>
          </a:prstGeom>
          <a:noFill/>
        </p:spPr>
        <p:txBody>
          <a:bodyPr wrap="square">
            <a:spAutoFit/>
          </a:bodyPr>
          <a:lstStyle/>
          <a:p>
            <a:r>
              <a:rPr lang="en-US" altLang="zh-CN" b="0" i="0" u="none" strike="noStrike" dirty="0">
                <a:solidFill>
                  <a:srgbClr val="4073DD"/>
                </a:solidFill>
                <a:effectLst/>
                <a:latin typeface="Helvetica Neue"/>
                <a:hlinkClick r:id="rId3"/>
              </a:rPr>
              <a:t>LHAASO Collaboration </a:t>
            </a:r>
            <a:r>
              <a:rPr lang="en-US" altLang="zh-CN" b="0" i="0" u="none" strike="noStrike" dirty="0">
                <a:solidFill>
                  <a:srgbClr val="4073DD"/>
                </a:solidFill>
                <a:effectLst/>
                <a:latin typeface="Helvetica Neue"/>
              </a:rPr>
              <a:t>Science </a:t>
            </a:r>
            <a:r>
              <a:rPr lang="en-US" altLang="zh-CN" b="0" i="0" u="none" strike="noStrike" dirty="0" err="1">
                <a:solidFill>
                  <a:srgbClr val="4073DD"/>
                </a:solidFill>
                <a:effectLst/>
                <a:latin typeface="Helvetica Neue"/>
              </a:rPr>
              <a:t>Adavance</a:t>
            </a:r>
            <a:r>
              <a:rPr lang="en-US" altLang="zh-CN" dirty="0">
                <a:solidFill>
                  <a:srgbClr val="4073DD"/>
                </a:solidFill>
                <a:latin typeface="Helvetica Neue"/>
              </a:rPr>
              <a:t> 2023</a:t>
            </a:r>
            <a:endParaRPr lang="zh-CN" altLang="en-US" dirty="0"/>
          </a:p>
        </p:txBody>
      </p:sp>
      <p:sp>
        <p:nvSpPr>
          <p:cNvPr id="6" name="矩形 8">
            <a:extLst>
              <a:ext uri="{FF2B5EF4-FFF2-40B4-BE49-F238E27FC236}">
                <a16:creationId xmlns:a16="http://schemas.microsoft.com/office/drawing/2014/main" id="{1DDC3C78-5259-4123-87A7-5CD63E10A602}"/>
              </a:ext>
            </a:extLst>
          </p:cNvPr>
          <p:cNvSpPr>
            <a:spLocks noChangeArrowheads="1"/>
          </p:cNvSpPr>
          <p:nvPr/>
        </p:nvSpPr>
        <p:spPr bwMode="auto">
          <a:xfrm>
            <a:off x="574290" y="140987"/>
            <a:ext cx="9427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GRB 221009A—</a:t>
            </a:r>
            <a:r>
              <a:rPr lang="en-US" altLang="zh-CN" sz="3600" dirty="0" err="1">
                <a:solidFill>
                  <a:schemeClr val="bg1"/>
                </a:solidFill>
                <a:latin typeface="Times New Roman" panose="02020603050405020304" pitchFamily="18" charset="0"/>
                <a:ea typeface="黑体" panose="02010609060101010101" pitchFamily="49" charset="-122"/>
                <a:cs typeface="Times New Roman" panose="02020603050405020304" pitchFamily="18" charset="0"/>
              </a:rPr>
              <a:t>TeV</a:t>
            </a: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 gamma-ray afterglows</a:t>
            </a:r>
            <a:endParaRPr lang="zh-CN" altLang="en-US"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33917843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29F13C49-3FD6-49E9-AFAC-F9E307705CED}"/>
              </a:ext>
            </a:extLst>
          </p:cNvPr>
          <p:cNvPicPr>
            <a:picLocks noChangeAspect="1"/>
          </p:cNvPicPr>
          <p:nvPr/>
        </p:nvPicPr>
        <p:blipFill>
          <a:blip r:embed="rId3"/>
          <a:stretch>
            <a:fillRect/>
          </a:stretch>
        </p:blipFill>
        <p:spPr>
          <a:xfrm>
            <a:off x="7358802" y="3267634"/>
            <a:ext cx="4262993" cy="3375799"/>
          </a:xfrm>
          <a:prstGeom prst="rect">
            <a:avLst/>
          </a:prstGeom>
        </p:spPr>
      </p:pic>
      <p:pic>
        <p:nvPicPr>
          <p:cNvPr id="5" name="图片 4">
            <a:extLst>
              <a:ext uri="{FF2B5EF4-FFF2-40B4-BE49-F238E27FC236}">
                <a16:creationId xmlns:a16="http://schemas.microsoft.com/office/drawing/2014/main" id="{464EB04D-71D9-4269-8F8A-E5C6BC22C438}"/>
              </a:ext>
            </a:extLst>
          </p:cNvPr>
          <p:cNvPicPr>
            <a:picLocks noChangeAspect="1"/>
          </p:cNvPicPr>
          <p:nvPr/>
        </p:nvPicPr>
        <p:blipFill>
          <a:blip r:embed="rId4"/>
          <a:stretch>
            <a:fillRect/>
          </a:stretch>
        </p:blipFill>
        <p:spPr>
          <a:xfrm>
            <a:off x="7475044" y="1175363"/>
            <a:ext cx="4504755" cy="2092271"/>
          </a:xfrm>
          <a:prstGeom prst="rect">
            <a:avLst/>
          </a:prstGeom>
        </p:spPr>
      </p:pic>
      <p:sp>
        <p:nvSpPr>
          <p:cNvPr id="7" name="文本框 6">
            <a:extLst>
              <a:ext uri="{FF2B5EF4-FFF2-40B4-BE49-F238E27FC236}">
                <a16:creationId xmlns:a16="http://schemas.microsoft.com/office/drawing/2014/main" id="{5AB0B8B5-68D8-4ACC-AA62-635853577321}"/>
              </a:ext>
            </a:extLst>
          </p:cNvPr>
          <p:cNvSpPr txBox="1"/>
          <p:nvPr/>
        </p:nvSpPr>
        <p:spPr>
          <a:xfrm>
            <a:off x="527696" y="1455317"/>
            <a:ext cx="6831106" cy="3246530"/>
          </a:xfrm>
          <a:prstGeom prst="rect">
            <a:avLst/>
          </a:prstGeom>
          <a:noFill/>
        </p:spPr>
        <p:txBody>
          <a:bodyPr wrap="square">
            <a:spAutoFit/>
          </a:bodyPr>
          <a:lstStyle/>
          <a:p>
            <a:pPr>
              <a:lnSpc>
                <a:spcPct val="150000"/>
              </a:lnSpc>
            </a:pPr>
            <a:r>
              <a:rPr lang="en-US" altLang="zh-CN" sz="2800" b="0" i="0" u="none" strike="noStrike" baseline="0" dirty="0">
                <a:latin typeface="Times New Roman" panose="02020603050405020304" pitchFamily="18" charset="0"/>
                <a:cs typeface="Times New Roman" panose="02020603050405020304" pitchFamily="18" charset="0"/>
              </a:rPr>
              <a:t>The radio to </a:t>
            </a:r>
            <a:r>
              <a:rPr lang="en-US" altLang="zh-CN" sz="2800" b="0" i="0" u="none" strike="noStrike" baseline="0" dirty="0" err="1">
                <a:latin typeface="Times New Roman" panose="02020603050405020304" pitchFamily="18" charset="0"/>
                <a:cs typeface="Times New Roman" panose="02020603050405020304" pitchFamily="18" charset="0"/>
              </a:rPr>
              <a:t>TeV</a:t>
            </a:r>
            <a:r>
              <a:rPr lang="en-US" altLang="zh-CN" sz="2800" b="0" i="0" u="none" strike="noStrike" baseline="0" dirty="0">
                <a:latin typeface="Times New Roman" panose="02020603050405020304" pitchFamily="18" charset="0"/>
                <a:cs typeface="Times New Roman" panose="02020603050405020304" pitchFamily="18" charset="0"/>
              </a:rPr>
              <a:t> afterglows</a:t>
            </a:r>
            <a:r>
              <a:rPr lang="zh-CN" altLang="en-US" sz="2800" b="0" i="0" u="none" strike="noStrike" baseline="0" dirty="0">
                <a:latin typeface="Times New Roman" panose="02020603050405020304" pitchFamily="18" charset="0"/>
                <a:cs typeface="Times New Roman" panose="02020603050405020304" pitchFamily="18" charset="0"/>
              </a:rPr>
              <a:t> </a:t>
            </a:r>
            <a:r>
              <a:rPr lang="en-US" altLang="zh-CN" sz="2800" b="0" i="0" u="none" strike="noStrike" baseline="0" dirty="0">
                <a:latin typeface="Times New Roman" panose="02020603050405020304" pitchFamily="18" charset="0"/>
                <a:cs typeface="Times New Roman" panose="02020603050405020304" pitchFamily="18" charset="0"/>
              </a:rPr>
              <a:t>seems can be model with the external shock model, but requiring structured jet and distinctive transition of the burst</a:t>
            </a:r>
          </a:p>
          <a:p>
            <a:pPr algn="l">
              <a:lnSpc>
                <a:spcPct val="150000"/>
              </a:lnSpc>
            </a:pPr>
            <a:r>
              <a:rPr lang="en-US" altLang="zh-CN" sz="2800" b="0" i="0" u="none" strike="noStrike" baseline="0" dirty="0">
                <a:latin typeface="Times New Roman" panose="02020603050405020304" pitchFamily="18" charset="0"/>
                <a:cs typeface="Times New Roman" panose="02020603050405020304" pitchFamily="18" charset="0"/>
              </a:rPr>
              <a:t>environment from uniform to wind-like</a:t>
            </a:r>
            <a:endParaRPr lang="zh-CN" altLang="en-US" sz="28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E70EC3A6-9422-4EDD-9674-3F4B63360986}"/>
              </a:ext>
            </a:extLst>
          </p:cNvPr>
          <p:cNvSpPr txBox="1"/>
          <p:nvPr/>
        </p:nvSpPr>
        <p:spPr>
          <a:xfrm>
            <a:off x="3614140" y="6136059"/>
            <a:ext cx="6113282" cy="523220"/>
          </a:xfrm>
          <a:prstGeom prst="rect">
            <a:avLst/>
          </a:prstGeom>
          <a:noFill/>
        </p:spPr>
        <p:txBody>
          <a:bodyPr wrap="square">
            <a:spAutoFit/>
          </a:bodyPr>
          <a:lstStyle/>
          <a:p>
            <a:pPr algn="l"/>
            <a:r>
              <a:rPr lang="en-US" altLang="zh-CN" sz="2800" b="0" i="0" dirty="0">
                <a:solidFill>
                  <a:srgbClr val="5D5D5D"/>
                </a:solidFill>
                <a:effectLst/>
                <a:latin typeface="Helvetica Neue"/>
              </a:rPr>
              <a:t>Ren</a:t>
            </a:r>
            <a:r>
              <a:rPr lang="zh-CN" altLang="en-US" sz="2800" dirty="0">
                <a:solidFill>
                  <a:srgbClr val="5D5D5D"/>
                </a:solidFill>
                <a:latin typeface="Helvetica Neue"/>
              </a:rPr>
              <a:t> </a:t>
            </a:r>
            <a:r>
              <a:rPr lang="en-US" altLang="zh-CN" sz="2800" dirty="0">
                <a:solidFill>
                  <a:srgbClr val="5D5D5D"/>
                </a:solidFill>
                <a:latin typeface="Helvetica Neue"/>
              </a:rPr>
              <a:t>+</a:t>
            </a:r>
            <a:r>
              <a:rPr lang="zh-CN" altLang="en-US" sz="2800" dirty="0">
                <a:solidFill>
                  <a:srgbClr val="5D5D5D"/>
                </a:solidFill>
                <a:latin typeface="Helvetica Neue"/>
              </a:rPr>
              <a:t> </a:t>
            </a:r>
            <a:r>
              <a:rPr lang="en-US" altLang="zh-CN" sz="2800" dirty="0">
                <a:solidFill>
                  <a:srgbClr val="5D5D5D"/>
                </a:solidFill>
                <a:latin typeface="Helvetica Neue"/>
              </a:rPr>
              <a:t>2024, </a:t>
            </a:r>
            <a:r>
              <a:rPr lang="en-US" altLang="zh-CN" sz="2800" dirty="0" err="1">
                <a:solidFill>
                  <a:srgbClr val="5D5D5D"/>
                </a:solidFill>
                <a:latin typeface="Helvetica Neue"/>
              </a:rPr>
              <a:t>ApJ</a:t>
            </a:r>
            <a:endParaRPr lang="en-US" altLang="zh-CN" sz="2800" b="0" i="0" dirty="0">
              <a:solidFill>
                <a:srgbClr val="5D5D5D"/>
              </a:solidFill>
              <a:effectLst/>
              <a:latin typeface="Helvetica Neue"/>
            </a:endParaRPr>
          </a:p>
        </p:txBody>
      </p:sp>
      <p:sp>
        <p:nvSpPr>
          <p:cNvPr id="6" name="矩形 8">
            <a:extLst>
              <a:ext uri="{FF2B5EF4-FFF2-40B4-BE49-F238E27FC236}">
                <a16:creationId xmlns:a16="http://schemas.microsoft.com/office/drawing/2014/main" id="{932839AD-CBA5-47F9-8118-6A59A6387763}"/>
              </a:ext>
            </a:extLst>
          </p:cNvPr>
          <p:cNvSpPr>
            <a:spLocks noChangeArrowheads="1"/>
          </p:cNvSpPr>
          <p:nvPr/>
        </p:nvSpPr>
        <p:spPr bwMode="auto">
          <a:xfrm>
            <a:off x="574290" y="140987"/>
            <a:ext cx="9427549"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GRB 221009A—Afterglow Modeling </a:t>
            </a:r>
            <a:endParaRPr lang="zh-CN" altLang="en-US"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endParaRPr>
          </a:p>
        </p:txBody>
      </p:sp>
    </p:spTree>
    <p:extLst>
      <p:ext uri="{BB962C8B-B14F-4D97-AF65-F5344CB8AC3E}">
        <p14:creationId xmlns:p14="http://schemas.microsoft.com/office/powerpoint/2010/main" val="5544030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82">
            <a:extLst>
              <a:ext uri="{FF2B5EF4-FFF2-40B4-BE49-F238E27FC236}">
                <a16:creationId xmlns:a16="http://schemas.microsoft.com/office/drawing/2014/main" id="{3DEBF3F1-C096-41AF-BFEC-0C4F5B0F918B}"/>
              </a:ext>
            </a:extLst>
          </p:cNvPr>
          <p:cNvSpPr>
            <a:spLocks noChangeArrowheads="1"/>
          </p:cNvSpPr>
          <p:nvPr/>
        </p:nvSpPr>
        <p:spPr bwMode="auto">
          <a:xfrm>
            <a:off x="1483867" y="256505"/>
            <a:ext cx="8280400" cy="681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742950" indent="-285750">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143000" indent="-228600">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600200" indent="-228600">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2057400" indent="-228600">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None/>
            </a:pPr>
            <a:r>
              <a:rPr lang="en-US" altLang="zh-CN" sz="4000" b="1" dirty="0">
                <a:solidFill>
                  <a:schemeClr val="bg1"/>
                </a:solidFill>
                <a:latin typeface="Garamond" panose="02020404030301010803" pitchFamily="18" charset="0"/>
                <a:ea typeface="黑体" panose="02010609060101010101" pitchFamily="49" charset="-122"/>
              </a:rPr>
              <a:t>Outlines</a:t>
            </a:r>
            <a:endParaRPr lang="zh-CN" altLang="en-US" sz="4000" b="1" dirty="0">
              <a:solidFill>
                <a:schemeClr val="bg1"/>
              </a:solidFill>
              <a:latin typeface="Garamond" panose="02020404030301010803" pitchFamily="18" charset="0"/>
              <a:ea typeface="黑体" panose="02010609060101010101" pitchFamily="49" charset="-122"/>
            </a:endParaRPr>
          </a:p>
        </p:txBody>
      </p:sp>
      <p:sp>
        <p:nvSpPr>
          <p:cNvPr id="3" name="文本框 2">
            <a:extLst>
              <a:ext uri="{FF2B5EF4-FFF2-40B4-BE49-F238E27FC236}">
                <a16:creationId xmlns:a16="http://schemas.microsoft.com/office/drawing/2014/main" id="{C53921E9-CA2B-4B42-8CD1-0A56B0769287}"/>
              </a:ext>
            </a:extLst>
          </p:cNvPr>
          <p:cNvSpPr txBox="1"/>
          <p:nvPr/>
        </p:nvSpPr>
        <p:spPr>
          <a:xfrm>
            <a:off x="1139334" y="1770629"/>
            <a:ext cx="10296453" cy="3316742"/>
          </a:xfrm>
          <a:prstGeom prst="rect">
            <a:avLst/>
          </a:prstGeom>
          <a:noFill/>
        </p:spPr>
        <p:txBody>
          <a:bodyPr wrap="square" rtlCol="0">
            <a:spAutoFit/>
          </a:bodyPr>
          <a:lstStyle/>
          <a:p>
            <a:pPr marL="514350" indent="-514350">
              <a:lnSpc>
                <a:spcPct val="150000"/>
              </a:lnSpc>
              <a:spcBef>
                <a:spcPct val="0"/>
              </a:spcBef>
              <a:buFont typeface="+mj-lt"/>
              <a:buAutoNum type="arabicPeriod"/>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X-Ray Afterglows</a:t>
            </a:r>
            <a:endParaRPr lang="zh-CN" altLang="en-US" sz="3600" dirty="0">
              <a:solidFill>
                <a:srgbClr val="FF0000"/>
              </a:solidFill>
              <a:latin typeface="Times New Roman" panose="02020603050405020304" pitchFamily="18" charset="0"/>
              <a:ea typeface="黑体" panose="02010609060101010101" pitchFamily="49" charset="-122"/>
              <a:cs typeface="Times New Roman" panose="02020603050405020304" pitchFamily="18" charset="0"/>
            </a:endParaRPr>
          </a:p>
          <a:p>
            <a:pPr marL="514350" indent="-514350">
              <a:lnSpc>
                <a:spcPct val="150000"/>
              </a:lnSpc>
              <a:spcBef>
                <a:spcPct val="0"/>
              </a:spcBef>
              <a:buFont typeface="+mj-lt"/>
              <a:buAutoNum type="arabicPeriod"/>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Optical Afterglows</a:t>
            </a:r>
          </a:p>
          <a:p>
            <a:pPr marL="514350" indent="-514350">
              <a:lnSpc>
                <a:spcPct val="150000"/>
              </a:lnSpc>
              <a:spcBef>
                <a:spcPct val="0"/>
              </a:spcBef>
              <a:buFont typeface="+mj-lt"/>
              <a:buAutoNum type="arabicPeriod"/>
            </a:pP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Sub-</a:t>
            </a:r>
            <a:r>
              <a:rPr lang="en-US" altLang="zh-CN" sz="3600" dirty="0" err="1">
                <a:latin typeface="Times New Roman" panose="02020603050405020304" pitchFamily="18" charset="0"/>
                <a:ea typeface="黑体" panose="02010609060101010101" pitchFamily="49" charset="-122"/>
                <a:cs typeface="Times New Roman" panose="02020603050405020304" pitchFamily="18" charset="0"/>
              </a:rPr>
              <a:t>TeV</a:t>
            </a: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 &amp; </a:t>
            </a:r>
            <a:r>
              <a:rPr lang="en-US" altLang="zh-CN" sz="3600" dirty="0" err="1">
                <a:latin typeface="Times New Roman" panose="02020603050405020304" pitchFamily="18" charset="0"/>
                <a:ea typeface="黑体" panose="02010609060101010101" pitchFamily="49" charset="-122"/>
                <a:cs typeface="Times New Roman" panose="02020603050405020304" pitchFamily="18" charset="0"/>
              </a:rPr>
              <a:t>TeV</a:t>
            </a:r>
            <a:r>
              <a:rPr lang="en-US" altLang="zh-CN" sz="3600" dirty="0">
                <a:latin typeface="Times New Roman" panose="02020603050405020304" pitchFamily="18" charset="0"/>
                <a:ea typeface="黑体" panose="02010609060101010101" pitchFamily="49" charset="-122"/>
                <a:cs typeface="Times New Roman" panose="02020603050405020304" pitchFamily="18" charset="0"/>
              </a:rPr>
              <a:t> Afterglows</a:t>
            </a:r>
          </a:p>
          <a:p>
            <a:pPr marL="514350" indent="-514350">
              <a:lnSpc>
                <a:spcPct val="150000"/>
              </a:lnSpc>
              <a:spcBef>
                <a:spcPct val="0"/>
              </a:spcBef>
              <a:buFont typeface="+mj-lt"/>
              <a:buAutoNum type="arabicPeriod"/>
            </a:pPr>
            <a:r>
              <a:rPr lang="en-US" altLang="zh-CN" sz="36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New Opportunity with SVOM</a:t>
            </a:r>
          </a:p>
        </p:txBody>
      </p:sp>
    </p:spTree>
    <p:extLst>
      <p:ext uri="{BB962C8B-B14F-4D97-AF65-F5344CB8AC3E}">
        <p14:creationId xmlns:p14="http://schemas.microsoft.com/office/powerpoint/2010/main" val="9665116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Image" descr="Image">
            <a:extLst>
              <a:ext uri="{FF2B5EF4-FFF2-40B4-BE49-F238E27FC236}">
                <a16:creationId xmlns:a16="http://schemas.microsoft.com/office/drawing/2014/main" id="{2FED2838-E645-4DED-8424-16C2DB2B4D2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6098" y="1443831"/>
            <a:ext cx="4369021"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400000"/>
                <a:headEnd/>
                <a:tailEnd/>
              </a14:hiddenLine>
            </a:ext>
          </a:extLst>
        </p:spPr>
      </p:pic>
      <p:pic>
        <p:nvPicPr>
          <p:cNvPr id="11267" name="图片 1">
            <a:extLst>
              <a:ext uri="{FF2B5EF4-FFF2-40B4-BE49-F238E27FC236}">
                <a16:creationId xmlns:a16="http://schemas.microsoft.com/office/drawing/2014/main" id="{C9B9AB7A-FCCB-45CE-B59A-1FB700E15688}"/>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04863" y="4080669"/>
            <a:ext cx="2655967" cy="2108480"/>
          </a:xfrm>
          <a:prstGeom prst="rect">
            <a:avLst/>
          </a:prstGeom>
          <a:noFill/>
          <a:ln w="1905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11268" name="矩形 5">
            <a:extLst>
              <a:ext uri="{FF2B5EF4-FFF2-40B4-BE49-F238E27FC236}">
                <a16:creationId xmlns:a16="http://schemas.microsoft.com/office/drawing/2014/main" id="{76524825-7C25-4155-B0C4-5DE04CC1F53A}"/>
              </a:ext>
            </a:extLst>
          </p:cNvPr>
          <p:cNvSpPr>
            <a:spLocks noChangeArrowheads="1"/>
          </p:cNvSpPr>
          <p:nvPr/>
        </p:nvSpPr>
        <p:spPr bwMode="auto">
          <a:xfrm>
            <a:off x="1458410" y="6189149"/>
            <a:ext cx="509712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SVOM-VHF station @ Guangxi Univ.</a:t>
            </a:r>
            <a:endParaRPr lang="zh-CN" altLang="en-US" sz="24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11270" name="Rectangle 3">
            <a:extLst>
              <a:ext uri="{FF2B5EF4-FFF2-40B4-BE49-F238E27FC236}">
                <a16:creationId xmlns:a16="http://schemas.microsoft.com/office/drawing/2014/main" id="{53AD5A4B-6929-4AF0-84E1-EE8903563F37}"/>
              </a:ext>
            </a:extLst>
          </p:cNvPr>
          <p:cNvSpPr txBox="1">
            <a:spLocks noChangeArrowheads="1"/>
          </p:cNvSpPr>
          <p:nvPr/>
        </p:nvSpPr>
        <p:spPr bwMode="auto">
          <a:xfrm>
            <a:off x="1905000" y="1098550"/>
            <a:ext cx="3036888" cy="63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en-US" altLang="zh-CN" sz="2400" b="1" dirty="0">
                <a:ea typeface="黑体" panose="02010609060101010101" pitchFamily="49" charset="-122"/>
              </a:rPr>
              <a:t>SVOM</a:t>
            </a:r>
          </a:p>
        </p:txBody>
      </p:sp>
      <p:sp>
        <p:nvSpPr>
          <p:cNvPr id="11271" name="Rectangle 2">
            <a:extLst>
              <a:ext uri="{FF2B5EF4-FFF2-40B4-BE49-F238E27FC236}">
                <a16:creationId xmlns:a16="http://schemas.microsoft.com/office/drawing/2014/main" id="{B1F855D9-97BE-4ACF-AC4B-BB631EE53A53}"/>
              </a:ext>
            </a:extLst>
          </p:cNvPr>
          <p:cNvSpPr txBox="1">
            <a:spLocks noChangeArrowheads="1"/>
          </p:cNvSpPr>
          <p:nvPr/>
        </p:nvSpPr>
        <p:spPr bwMode="auto">
          <a:xfrm>
            <a:off x="1731963" y="214313"/>
            <a:ext cx="7326312"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None/>
            </a:pP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New Opportunity with SVOM</a:t>
            </a:r>
          </a:p>
          <a:p>
            <a:pPr eaLnBrk="1" hangingPunct="1">
              <a:spcBef>
                <a:spcPct val="0"/>
              </a:spcBef>
              <a:buClrTx/>
              <a:buSzTx/>
              <a:buFontTx/>
              <a:buNone/>
            </a:pPr>
            <a:endParaRPr lang="zh-CN" altLang="en-US" sz="2800" dirty="0">
              <a:solidFill>
                <a:schemeClr val="bg1"/>
              </a:solidFill>
              <a:latin typeface="Garamond" panose="02020404030301010803" pitchFamily="18" charset="0"/>
              <a:ea typeface="黑体" panose="02010609060101010101" pitchFamily="49" charset="-122"/>
            </a:endParaRPr>
          </a:p>
        </p:txBody>
      </p:sp>
      <p:pic>
        <p:nvPicPr>
          <p:cNvPr id="11272" name="图片 6">
            <a:extLst>
              <a:ext uri="{FF2B5EF4-FFF2-40B4-BE49-F238E27FC236}">
                <a16:creationId xmlns:a16="http://schemas.microsoft.com/office/drawing/2014/main" id="{EB14895B-7E67-412C-AC7A-1AF5A899A48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9006" y="4080669"/>
            <a:ext cx="2027459" cy="2108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文本框 9">
            <a:extLst>
              <a:ext uri="{FF2B5EF4-FFF2-40B4-BE49-F238E27FC236}">
                <a16:creationId xmlns:a16="http://schemas.microsoft.com/office/drawing/2014/main" id="{7D694F32-550C-45A8-8665-7946140BD161}"/>
              </a:ext>
            </a:extLst>
          </p:cNvPr>
          <p:cNvSpPr txBox="1"/>
          <p:nvPr/>
        </p:nvSpPr>
        <p:spPr>
          <a:xfrm>
            <a:off x="6081652" y="995291"/>
            <a:ext cx="5953246" cy="5193858"/>
          </a:xfrm>
          <a:prstGeom prst="rect">
            <a:avLst/>
          </a:prstGeom>
          <a:noFill/>
        </p:spPr>
        <p:txBody>
          <a:bodyPr wrap="square">
            <a:spAutoFit/>
          </a:bodyPr>
          <a:lstStyle/>
          <a:p>
            <a:pPr>
              <a:lnSpc>
                <a:spcPct val="150000"/>
              </a:lnSpc>
            </a:pPr>
            <a:r>
              <a:rPr lang="en-US" altLang="zh-CN" sz="2800" b="0" i="0" u="none" strike="noStrike" baseline="0" dirty="0">
                <a:latin typeface="Times New Roman" panose="02020603050405020304" pitchFamily="18" charset="0"/>
                <a:cs typeface="Times New Roman" panose="02020603050405020304" pitchFamily="18" charset="0"/>
              </a:rPr>
              <a:t>SVOM </a:t>
            </a:r>
            <a:r>
              <a:rPr lang="en-US" altLang="zh-CN" sz="2800" dirty="0">
                <a:latin typeface="Times New Roman" panose="02020603050405020304" pitchFamily="18" charset="0"/>
                <a:cs typeface="Times New Roman" panose="02020603050405020304" pitchFamily="18" charset="0"/>
              </a:rPr>
              <a:t>GRM + </a:t>
            </a:r>
            <a:r>
              <a:rPr lang="en-US" altLang="zh-CN" sz="2800" b="0" i="0" u="none" strike="noStrike" baseline="0" dirty="0">
                <a:latin typeface="Times New Roman" panose="02020603050405020304" pitchFamily="18" charset="0"/>
                <a:cs typeface="Times New Roman" panose="02020603050405020304" pitchFamily="18" charset="0"/>
              </a:rPr>
              <a:t>Éclair = Swift/BAT +Fermi/GBM: </a:t>
            </a:r>
            <a:r>
              <a:rPr lang="en-US" altLang="zh-CN" sz="2800" dirty="0">
                <a:solidFill>
                  <a:srgbClr val="C00000"/>
                </a:solidFill>
              </a:rPr>
              <a:t>Much broader energy coverage for trigger GRB and XRFs</a:t>
            </a:r>
          </a:p>
          <a:p>
            <a:pPr>
              <a:lnSpc>
                <a:spcPct val="150000"/>
              </a:lnSpc>
            </a:pPr>
            <a:r>
              <a:rPr lang="en-US" altLang="zh-CN" sz="2800" dirty="0"/>
              <a:t>SVOM/VT+GWAC+GFT</a:t>
            </a:r>
            <a:r>
              <a:rPr lang="en-US" altLang="zh-CN" sz="2800" dirty="0">
                <a:sym typeface="Wingdings" panose="05000000000000000000" pitchFamily="2" charset="2"/>
              </a:rPr>
              <a:t>:  </a:t>
            </a:r>
            <a:r>
              <a:rPr lang="en-US" altLang="zh-CN" sz="2800" dirty="0">
                <a:solidFill>
                  <a:srgbClr val="C00000"/>
                </a:solidFill>
                <a:sym typeface="Wingdings" panose="05000000000000000000" pitchFamily="2" charset="2"/>
              </a:rPr>
              <a:t>Very powerful for catching the prompt and very early optical afterglow emission.</a:t>
            </a:r>
          </a:p>
          <a:p>
            <a:pPr>
              <a:lnSpc>
                <a:spcPct val="150000"/>
              </a:lnSpc>
            </a:pPr>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SVOM</a:t>
            </a:r>
            <a:r>
              <a:rPr lang="zh-CN" altLang="en-US" sz="2800" dirty="0">
                <a:latin typeface="Times New Roman" panose="02020603050405020304" pitchFamily="18" charset="0"/>
                <a:cs typeface="Times New Roman" panose="02020603050405020304" pitchFamily="18" charset="0"/>
                <a:sym typeface="Wingdings" panose="05000000000000000000" pitchFamily="2" charset="2"/>
              </a:rPr>
              <a:t> </a:t>
            </a:r>
            <a:r>
              <a:rPr lang="en-US" altLang="zh-CN" sz="2800" dirty="0">
                <a:latin typeface="Times New Roman" panose="02020603050405020304" pitchFamily="18" charset="0"/>
                <a:cs typeface="Times New Roman" panose="02020603050405020304" pitchFamily="18" charset="0"/>
                <a:sym typeface="Wingdings" panose="05000000000000000000" pitchFamily="2" charset="2"/>
              </a:rPr>
              <a:t>VT+MXT: </a:t>
            </a:r>
            <a:r>
              <a:rPr lang="en-US" altLang="zh-CN" sz="2800" dirty="0">
                <a:solidFill>
                  <a:srgbClr val="C00000"/>
                </a:solidFill>
              </a:rPr>
              <a:t>optical &amp; X-ray afterglow simultaneous observations</a:t>
            </a:r>
            <a:r>
              <a:rPr lang="en-US" altLang="zh-CN" sz="2800" dirty="0">
                <a:solidFill>
                  <a:srgbClr val="C00000"/>
                </a:solidFill>
                <a:latin typeface="Times New Roman" panose="02020603050405020304" pitchFamily="18" charset="0"/>
                <a:cs typeface="Times New Roman" panose="02020603050405020304" pitchFamily="18" charset="0"/>
                <a:sym typeface="Wingdings" panose="05000000000000000000" pitchFamily="2" charset="2"/>
              </a:rPr>
              <a:t> </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spTree>
  </p:cSld>
  <p:clrMapOvr>
    <a:masterClrMapping/>
  </p:clrMapOvr>
  <p:transition spd="slow"/>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a:extLst>
              <a:ext uri="{FF2B5EF4-FFF2-40B4-BE49-F238E27FC236}">
                <a16:creationId xmlns:a16="http://schemas.microsoft.com/office/drawing/2014/main" id="{58D94162-E0CE-4B76-A93E-3D4CF6C117F9}"/>
              </a:ext>
            </a:extLst>
          </p:cNvPr>
          <p:cNvPicPr>
            <a:picLocks noChangeAspect="1"/>
          </p:cNvPicPr>
          <p:nvPr/>
        </p:nvPicPr>
        <p:blipFill>
          <a:blip r:embed="rId2"/>
          <a:stretch>
            <a:fillRect/>
          </a:stretch>
        </p:blipFill>
        <p:spPr>
          <a:xfrm>
            <a:off x="539352" y="1969054"/>
            <a:ext cx="3483647" cy="4016828"/>
          </a:xfrm>
          <a:prstGeom prst="rect">
            <a:avLst/>
          </a:prstGeom>
        </p:spPr>
      </p:pic>
      <p:sp>
        <p:nvSpPr>
          <p:cNvPr id="6" name="Rectangle 2">
            <a:extLst>
              <a:ext uri="{FF2B5EF4-FFF2-40B4-BE49-F238E27FC236}">
                <a16:creationId xmlns:a16="http://schemas.microsoft.com/office/drawing/2014/main" id="{EAFDEA37-FD14-4ABE-A079-0DAA1E8E62F4}"/>
              </a:ext>
            </a:extLst>
          </p:cNvPr>
          <p:cNvSpPr txBox="1">
            <a:spLocks noChangeArrowheads="1"/>
          </p:cNvSpPr>
          <p:nvPr/>
        </p:nvSpPr>
        <p:spPr bwMode="auto">
          <a:xfrm>
            <a:off x="347239" y="206167"/>
            <a:ext cx="9734309" cy="66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lr>
                <a:schemeClr val="accent1"/>
              </a:buClr>
              <a:buSzPct val="65000"/>
              <a:buFont typeface="Wingdings" panose="05000000000000000000" pitchFamily="2" charset="2"/>
              <a:buChar char="n"/>
              <a:defRPr sz="3000">
                <a:solidFill>
                  <a:schemeClr val="tx1"/>
                </a:solidFill>
                <a:latin typeface="Arial" panose="020B0604020202020204" pitchFamily="34" charset="0"/>
                <a:ea typeface="宋体" panose="02010600030101010101" pitchFamily="2" charset="-122"/>
              </a:defRPr>
            </a:lvl1pPr>
            <a:lvl2pPr marL="669925" indent="-325438">
              <a:spcBef>
                <a:spcPct val="20000"/>
              </a:spcBef>
              <a:buClr>
                <a:schemeClr val="accent2"/>
              </a:buClr>
              <a:buSzPct val="60000"/>
              <a:buFont typeface="Wingdings" panose="05000000000000000000" pitchFamily="2" charset="2"/>
              <a:buChar char="q"/>
              <a:defRPr sz="2600">
                <a:solidFill>
                  <a:schemeClr val="tx1"/>
                </a:solidFill>
                <a:latin typeface="Arial" panose="020B0604020202020204" pitchFamily="34" charset="0"/>
                <a:ea typeface="宋体" panose="02010600030101010101" pitchFamily="2" charset="-122"/>
              </a:defRPr>
            </a:lvl2pPr>
            <a:lvl3pPr marL="1022350" indent="-350838">
              <a:spcBef>
                <a:spcPct val="20000"/>
              </a:spcBef>
              <a:buClr>
                <a:schemeClr val="accent1"/>
              </a:buClr>
              <a:buSzPct val="65000"/>
              <a:buFont typeface="Wingdings" panose="05000000000000000000" pitchFamily="2" charset="2"/>
              <a:buChar char="n"/>
              <a:defRPr sz="2200">
                <a:solidFill>
                  <a:schemeClr val="tx1"/>
                </a:solidFill>
                <a:latin typeface="Arial" panose="020B0604020202020204" pitchFamily="34" charset="0"/>
                <a:ea typeface="宋体" panose="02010600030101010101" pitchFamily="2" charset="-122"/>
              </a:defRPr>
            </a:lvl3pPr>
            <a:lvl4pPr marL="1339850" indent="-315913">
              <a:spcBef>
                <a:spcPct val="20000"/>
              </a:spcBef>
              <a:buClr>
                <a:schemeClr val="accent2"/>
              </a:buClr>
              <a:buSzPct val="70000"/>
              <a:buFont typeface="Wingdings" panose="05000000000000000000" pitchFamily="2" charset="2"/>
              <a:buChar char="q"/>
              <a:defRPr sz="2000">
                <a:solidFill>
                  <a:schemeClr val="tx1"/>
                </a:solidFill>
                <a:latin typeface="Arial" panose="020B0604020202020204" pitchFamily="34" charset="0"/>
                <a:ea typeface="宋体" panose="02010600030101010101" pitchFamily="2" charset="-122"/>
              </a:defRPr>
            </a:lvl4pPr>
            <a:lvl5pPr marL="1681163" indent="-339725">
              <a:spcBef>
                <a:spcPct val="20000"/>
              </a:spcBef>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5pPr>
            <a:lvl6pPr marL="21383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6pPr>
            <a:lvl7pPr marL="25955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7pPr>
            <a:lvl8pPr marL="30527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8pPr>
            <a:lvl9pPr marL="3509963" indent="-339725" eaLnBrk="0" fontAlgn="base" hangingPunct="0">
              <a:spcBef>
                <a:spcPct val="20000"/>
              </a:spcBef>
              <a:spcAft>
                <a:spcPct val="0"/>
              </a:spcAft>
              <a:buClr>
                <a:schemeClr val="accent1"/>
              </a:buClr>
              <a:buSzPct val="75000"/>
              <a:buFont typeface="Wingdings" panose="05000000000000000000" pitchFamily="2" charset="2"/>
              <a:buChar char="§"/>
              <a:defRPr sz="2000">
                <a:solidFill>
                  <a:schemeClr val="tx1"/>
                </a:solidFill>
                <a:latin typeface="Arial" panose="020B0604020202020204" pitchFamily="34" charset="0"/>
                <a:ea typeface="宋体" panose="02010600030101010101" pitchFamily="2" charset="-122"/>
              </a:defRPr>
            </a:lvl9pPr>
          </a:lstStyle>
          <a:p>
            <a:pPr>
              <a:spcBef>
                <a:spcPct val="0"/>
              </a:spcBef>
              <a:buClrTx/>
              <a:buSzTx/>
              <a:buNone/>
            </a:pPr>
            <a:r>
              <a:rPr lang="en-US" altLang="zh-CN" sz="3600" dirty="0">
                <a:solidFill>
                  <a:schemeClr val="bg1"/>
                </a:solidFill>
                <a:latin typeface="Times New Roman" panose="02020603050405020304" pitchFamily="18" charset="0"/>
                <a:ea typeface="黑体" panose="02010609060101010101" pitchFamily="49" charset="-122"/>
                <a:cs typeface="Times New Roman" panose="02020603050405020304" pitchFamily="18" charset="0"/>
              </a:rPr>
              <a:t>Prompt optical &amp; Very Early Optical Afterglows </a:t>
            </a:r>
            <a:endParaRPr lang="zh-CN" altLang="en-US" sz="2800" dirty="0">
              <a:solidFill>
                <a:schemeClr val="bg1"/>
              </a:solidFill>
              <a:latin typeface="Garamond" panose="02020404030301010803" pitchFamily="18" charset="0"/>
              <a:ea typeface="黑体" panose="02010609060101010101" pitchFamily="49" charset="-122"/>
            </a:endParaRPr>
          </a:p>
        </p:txBody>
      </p:sp>
      <p:sp>
        <p:nvSpPr>
          <p:cNvPr id="8" name="文本框 7">
            <a:extLst>
              <a:ext uri="{FF2B5EF4-FFF2-40B4-BE49-F238E27FC236}">
                <a16:creationId xmlns:a16="http://schemas.microsoft.com/office/drawing/2014/main" id="{368E7D4D-7F07-403E-B173-E0E4DD309871}"/>
              </a:ext>
            </a:extLst>
          </p:cNvPr>
          <p:cNvSpPr txBox="1"/>
          <p:nvPr/>
        </p:nvSpPr>
        <p:spPr>
          <a:xfrm>
            <a:off x="464116" y="6010024"/>
            <a:ext cx="6113282" cy="461665"/>
          </a:xfrm>
          <a:prstGeom prst="rect">
            <a:avLst/>
          </a:prstGeom>
          <a:noFill/>
        </p:spPr>
        <p:txBody>
          <a:bodyPr wrap="square">
            <a:spAutoFit/>
          </a:bodyPr>
          <a:lstStyle/>
          <a:p>
            <a:pPr algn="l"/>
            <a:r>
              <a:rPr lang="en-US" altLang="zh-CN" sz="2400" dirty="0">
                <a:latin typeface="Helvetica Neue"/>
              </a:rPr>
              <a:t>Xin +, Nat. Astro. </a:t>
            </a:r>
            <a:r>
              <a:rPr lang="zh-CN" altLang="en-US" sz="2400" dirty="0">
                <a:latin typeface="Helvetica Neue"/>
              </a:rPr>
              <a:t> </a:t>
            </a:r>
            <a:r>
              <a:rPr lang="en-US" altLang="zh-CN" sz="2400" dirty="0">
                <a:latin typeface="Helvetica Neue"/>
              </a:rPr>
              <a:t>2023  </a:t>
            </a:r>
            <a:endParaRPr lang="en-US" altLang="zh-CN" sz="2400" b="0" i="0" dirty="0">
              <a:effectLst/>
              <a:latin typeface="Helvetica Neue"/>
            </a:endParaRPr>
          </a:p>
        </p:txBody>
      </p:sp>
      <p:sp>
        <p:nvSpPr>
          <p:cNvPr id="4" name="文本框 3">
            <a:extLst>
              <a:ext uri="{FF2B5EF4-FFF2-40B4-BE49-F238E27FC236}">
                <a16:creationId xmlns:a16="http://schemas.microsoft.com/office/drawing/2014/main" id="{812163CF-CE3F-474B-92A5-423F5B6E127A}"/>
              </a:ext>
            </a:extLst>
          </p:cNvPr>
          <p:cNvSpPr txBox="1"/>
          <p:nvPr/>
        </p:nvSpPr>
        <p:spPr>
          <a:xfrm>
            <a:off x="539352" y="1145600"/>
            <a:ext cx="3483647"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First exciting result with GWAC+F60</a:t>
            </a:r>
            <a:endParaRPr lang="zh-CN" altLang="en-US" sz="2800" dirty="0">
              <a:latin typeface="Times New Roman" panose="02020603050405020304" pitchFamily="18" charset="0"/>
              <a:cs typeface="Times New Roman" panose="02020603050405020304" pitchFamily="18" charset="0"/>
            </a:endParaRPr>
          </a:p>
        </p:txBody>
      </p:sp>
      <p:sp>
        <p:nvSpPr>
          <p:cNvPr id="9" name="文本框 8">
            <a:extLst>
              <a:ext uri="{FF2B5EF4-FFF2-40B4-BE49-F238E27FC236}">
                <a16:creationId xmlns:a16="http://schemas.microsoft.com/office/drawing/2014/main" id="{EB29F32D-5D61-484B-B096-AB5A7098CDE2}"/>
              </a:ext>
            </a:extLst>
          </p:cNvPr>
          <p:cNvSpPr txBox="1"/>
          <p:nvPr/>
        </p:nvSpPr>
        <p:spPr>
          <a:xfrm>
            <a:off x="7439559" y="1228397"/>
            <a:ext cx="4603703" cy="4401205"/>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800" dirty="0">
                <a:solidFill>
                  <a:srgbClr val="C00000"/>
                </a:solidFill>
              </a:rPr>
              <a:t>SVOM+GWAC+GFT</a:t>
            </a:r>
            <a:r>
              <a:rPr lang="en-US" altLang="zh-CN" sz="2800" dirty="0">
                <a:solidFill>
                  <a:srgbClr val="C00000"/>
                </a:solidFill>
                <a:sym typeface="Wingdings" panose="05000000000000000000" pitchFamily="2" charset="2"/>
              </a:rPr>
              <a:t> </a:t>
            </a:r>
            <a:r>
              <a:rPr lang="en-US" altLang="zh-CN" sz="2800" dirty="0">
                <a:sym typeface="Wingdings" panose="05000000000000000000" pitchFamily="2" charset="2"/>
              </a:rPr>
              <a:t>Opening </a:t>
            </a:r>
            <a:r>
              <a:rPr lang="en-US" altLang="zh-CN" sz="2800" dirty="0"/>
              <a:t>New Era for the prompt optical and very early optical &amp; X-ray afterglow simultaneous observations</a:t>
            </a:r>
          </a:p>
          <a:p>
            <a:pPr marL="457200" indent="-457200">
              <a:buFont typeface="Wingdings" panose="05000000000000000000" pitchFamily="2" charset="2"/>
              <a:buChar char="Ø"/>
            </a:pPr>
            <a:r>
              <a:rPr lang="en-US" altLang="zh-CN" sz="2800" dirty="0">
                <a:solidFill>
                  <a:srgbClr val="C00000"/>
                </a:solidFill>
              </a:rPr>
              <a:t>Key Science:</a:t>
            </a:r>
          </a:p>
          <a:p>
            <a:pPr marL="457200" indent="-457200">
              <a:buFont typeface="Wingdings" panose="05000000000000000000" pitchFamily="2" charset="2"/>
              <a:buChar char="l"/>
            </a:pPr>
            <a:r>
              <a:rPr lang="en-US" altLang="zh-CN" sz="2800" dirty="0"/>
              <a:t>Prompt emission radiation physics</a:t>
            </a:r>
          </a:p>
          <a:p>
            <a:pPr marL="457200" indent="-457200">
              <a:buFont typeface="Wingdings" panose="05000000000000000000" pitchFamily="2" charset="2"/>
              <a:buChar char="l"/>
            </a:pPr>
            <a:r>
              <a:rPr lang="en-US" altLang="zh-CN" sz="2800" dirty="0"/>
              <a:t>Reversed shock emission</a:t>
            </a:r>
          </a:p>
        </p:txBody>
      </p:sp>
      <p:pic>
        <p:nvPicPr>
          <p:cNvPr id="10" name="Picture 3">
            <a:extLst>
              <a:ext uri="{FF2B5EF4-FFF2-40B4-BE49-F238E27FC236}">
                <a16:creationId xmlns:a16="http://schemas.microsoft.com/office/drawing/2014/main" id="{EDF67D5C-BE7E-421D-8E9B-AAC9EDFC033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72531" y="2159043"/>
            <a:ext cx="3483647" cy="36586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文本框 10">
            <a:extLst>
              <a:ext uri="{FF2B5EF4-FFF2-40B4-BE49-F238E27FC236}">
                <a16:creationId xmlns:a16="http://schemas.microsoft.com/office/drawing/2014/main" id="{375BC1E1-403F-4DBE-8900-2293A8CC069C}"/>
              </a:ext>
            </a:extLst>
          </p:cNvPr>
          <p:cNvSpPr txBox="1"/>
          <p:nvPr/>
        </p:nvSpPr>
        <p:spPr>
          <a:xfrm>
            <a:off x="3672531" y="1121458"/>
            <a:ext cx="4260615" cy="954107"/>
          </a:xfrm>
          <a:prstGeom prst="rect">
            <a:avLst/>
          </a:prstGeom>
          <a:noFill/>
        </p:spPr>
        <p:txBody>
          <a:bodyPr wrap="square" rtlCol="0">
            <a:spAutoFit/>
          </a:bodyPr>
          <a:lstStyle/>
          <a:p>
            <a:r>
              <a:rPr lang="en-US" altLang="zh-CN" sz="2800" dirty="0">
                <a:latin typeface="Times New Roman" panose="02020603050405020304" pitchFamily="18" charset="0"/>
                <a:cs typeface="Times New Roman" panose="02020603050405020304" pitchFamily="18" charset="0"/>
              </a:rPr>
              <a:t>Make a uniform  &amp; large early optical LC sample</a:t>
            </a:r>
            <a:endParaRPr lang="zh-CN" altLang="en-US" sz="2800" dirty="0">
              <a:latin typeface="Times New Roman" panose="02020603050405020304" pitchFamily="18" charset="0"/>
              <a:cs typeface="Times New Roman" panose="02020603050405020304" pitchFamily="18" charset="0"/>
            </a:endParaRPr>
          </a:p>
        </p:txBody>
      </p:sp>
      <p:sp>
        <p:nvSpPr>
          <p:cNvPr id="12" name="文本框 11">
            <a:extLst>
              <a:ext uri="{FF2B5EF4-FFF2-40B4-BE49-F238E27FC236}">
                <a16:creationId xmlns:a16="http://schemas.microsoft.com/office/drawing/2014/main" id="{9A1D35C7-8E05-443F-90FC-A130190B5CE0}"/>
              </a:ext>
            </a:extLst>
          </p:cNvPr>
          <p:cNvSpPr txBox="1"/>
          <p:nvPr/>
        </p:nvSpPr>
        <p:spPr>
          <a:xfrm>
            <a:off x="4306381" y="3846345"/>
            <a:ext cx="583075" cy="707886"/>
          </a:xfrm>
          <a:prstGeom prst="rect">
            <a:avLst/>
          </a:prstGeom>
          <a:noFill/>
        </p:spPr>
        <p:txBody>
          <a:bodyPr wrap="square" rtlCol="0">
            <a:spAutoFit/>
          </a:bodyPr>
          <a:lstStyle/>
          <a:p>
            <a:r>
              <a:rPr lang="en-US" altLang="zh-CN" sz="4000" dirty="0">
                <a:solidFill>
                  <a:srgbClr val="FF0000"/>
                </a:solidFill>
                <a:latin typeface="Times New Roman" panose="02020603050405020304" pitchFamily="18" charset="0"/>
                <a:cs typeface="Times New Roman" panose="02020603050405020304" pitchFamily="18" charset="0"/>
              </a:rPr>
              <a:t>?</a:t>
            </a:r>
            <a:endParaRPr lang="zh-CN" altLang="en-US" sz="4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544182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灯片编号占位符 3">
            <a:extLst>
              <a:ext uri="{FF2B5EF4-FFF2-40B4-BE49-F238E27FC236}">
                <a16:creationId xmlns:a16="http://schemas.microsoft.com/office/drawing/2014/main" id="{F05A47C8-338D-497E-8877-2F313E5A9C0F}"/>
              </a:ext>
            </a:extLst>
          </p:cNvPr>
          <p:cNvSpPr>
            <a:spLocks noGrp="1"/>
          </p:cNvSpPr>
          <p:nvPr>
            <p:ph type="sldNum" sz="quarter" idx="4294967295"/>
          </p:nvPr>
        </p:nvSpPr>
        <p:spPr>
          <a:xfrm>
            <a:off x="9448800" y="6356350"/>
            <a:ext cx="2743200" cy="365125"/>
          </a:xfrm>
        </p:spPr>
        <p:txBody>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fld id="{967A3DC3-D8B8-48E0-AFB4-AD2276605DA2}" type="slidenum">
              <a:rPr lang="en-US" altLang="zh-CN" sz="1200" b="0">
                <a:latin typeface="Garamond" panose="02020404030301010803" pitchFamily="18" charset="0"/>
                <a:ea typeface="宋体" panose="02010600030101010101" pitchFamily="2" charset="-122"/>
              </a:rPr>
              <a:pPr/>
              <a:t>37</a:t>
            </a:fld>
            <a:endParaRPr lang="en-US" altLang="zh-CN" sz="1200" b="0">
              <a:latin typeface="Garamond" panose="02020404030301010803" pitchFamily="18" charset="0"/>
              <a:ea typeface="宋体" panose="02010600030101010101" pitchFamily="2" charset="-122"/>
            </a:endParaRPr>
          </a:p>
        </p:txBody>
      </p:sp>
      <p:sp>
        <p:nvSpPr>
          <p:cNvPr id="20483" name="标题 1">
            <a:extLst>
              <a:ext uri="{FF2B5EF4-FFF2-40B4-BE49-F238E27FC236}">
                <a16:creationId xmlns:a16="http://schemas.microsoft.com/office/drawing/2014/main" id="{FFAB2FA4-21E5-48A7-8D2F-00B3815938C2}"/>
              </a:ext>
            </a:extLst>
          </p:cNvPr>
          <p:cNvSpPr>
            <a:spLocks noGrp="1" noChangeArrowheads="1"/>
          </p:cNvSpPr>
          <p:nvPr>
            <p:ph type="title" idx="4294967295"/>
          </p:nvPr>
        </p:nvSpPr>
        <p:spPr>
          <a:xfrm>
            <a:off x="685800" y="203020"/>
            <a:ext cx="7886700" cy="655637"/>
          </a:xfrm>
        </p:spPr>
        <p:txBody>
          <a:bodyPr anchor="ctr"/>
          <a:lstStyle/>
          <a:p>
            <a:pPr marL="571500" indent="-571500">
              <a:buFont typeface="Wingdings" panose="05000000000000000000" pitchFamily="2" charset="2"/>
              <a:buChar char="l"/>
            </a:pPr>
            <a:r>
              <a:rPr lang="en-US" altLang="zh-CN" sz="3600" b="1" dirty="0">
                <a:solidFill>
                  <a:schemeClr val="bg1"/>
                </a:solidFill>
                <a:latin typeface="Times New Roman" panose="02020603050405020304" pitchFamily="18" charset="0"/>
              </a:rPr>
              <a:t>A tight Liso-Ep,z-Γ0 relation</a:t>
            </a:r>
          </a:p>
        </p:txBody>
      </p:sp>
      <p:pic>
        <p:nvPicPr>
          <p:cNvPr id="20484" name="图片 4">
            <a:extLst>
              <a:ext uri="{FF2B5EF4-FFF2-40B4-BE49-F238E27FC236}">
                <a16:creationId xmlns:a16="http://schemas.microsoft.com/office/drawing/2014/main" id="{5231869D-A67C-4E4D-93D9-5C93488EBA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056" y="1578958"/>
            <a:ext cx="4535487" cy="390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图片 5">
            <a:extLst>
              <a:ext uri="{FF2B5EF4-FFF2-40B4-BE49-F238E27FC236}">
                <a16:creationId xmlns:a16="http://schemas.microsoft.com/office/drawing/2014/main" id="{2B13CDAD-3D7D-4763-B0A5-8F2C6533BAE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37541" y="5520900"/>
            <a:ext cx="6369050" cy="538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8" name="Text Box 8">
            <a:extLst>
              <a:ext uri="{FF2B5EF4-FFF2-40B4-BE49-F238E27FC236}">
                <a16:creationId xmlns:a16="http://schemas.microsoft.com/office/drawing/2014/main" id="{E7E6B32A-B9E5-4B34-BF32-989DE7C8DF7A}"/>
              </a:ext>
            </a:extLst>
          </p:cNvPr>
          <p:cNvSpPr txBox="1">
            <a:spLocks noChangeArrowheads="1"/>
          </p:cNvSpPr>
          <p:nvPr/>
        </p:nvSpPr>
        <p:spPr bwMode="auto">
          <a:xfrm>
            <a:off x="1816100" y="6229171"/>
            <a:ext cx="76327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000" b="1">
                <a:solidFill>
                  <a:schemeClr val="tx1"/>
                </a:solidFill>
                <a:latin typeface="Arial" panose="020B0604020202020204" pitchFamily="34" charset="0"/>
                <a:ea typeface="黑体" panose="02010609060101010101" pitchFamily="49" charset="-122"/>
              </a:defRPr>
            </a:lvl1pPr>
            <a:lvl2pPr marL="742950" indent="-285750">
              <a:defRPr sz="2000" b="1">
                <a:solidFill>
                  <a:schemeClr val="tx1"/>
                </a:solidFill>
                <a:latin typeface="Arial" panose="020B0604020202020204" pitchFamily="34" charset="0"/>
                <a:ea typeface="黑体" panose="02010609060101010101" pitchFamily="49" charset="-122"/>
              </a:defRPr>
            </a:lvl2pPr>
            <a:lvl3pPr marL="1143000" indent="-228600">
              <a:defRPr sz="2000" b="1">
                <a:solidFill>
                  <a:schemeClr val="tx1"/>
                </a:solidFill>
                <a:latin typeface="Arial" panose="020B0604020202020204" pitchFamily="34" charset="0"/>
                <a:ea typeface="黑体" panose="02010609060101010101" pitchFamily="49" charset="-122"/>
              </a:defRPr>
            </a:lvl3pPr>
            <a:lvl4pPr marL="1600200" indent="-228600">
              <a:defRPr sz="2000" b="1">
                <a:solidFill>
                  <a:schemeClr val="tx1"/>
                </a:solidFill>
                <a:latin typeface="Arial" panose="020B0604020202020204" pitchFamily="34" charset="0"/>
                <a:ea typeface="黑体" panose="02010609060101010101" pitchFamily="49" charset="-122"/>
              </a:defRPr>
            </a:lvl4pPr>
            <a:lvl5pPr marL="2057400" indent="-228600">
              <a:defRPr sz="2000" b="1">
                <a:solidFill>
                  <a:schemeClr val="tx1"/>
                </a:solidFill>
                <a:latin typeface="Arial" panose="020B0604020202020204" pitchFamily="34" charset="0"/>
                <a:ea typeface="黑体" panose="02010609060101010101" pitchFamily="49" charset="-122"/>
              </a:defRPr>
            </a:lvl5pPr>
            <a:lvl6pPr marL="25146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6pPr>
            <a:lvl7pPr marL="29718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7pPr>
            <a:lvl8pPr marL="34290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8pPr>
            <a:lvl9pPr marL="3886200" indent="-228600" eaLnBrk="0" fontAlgn="base" hangingPunct="0">
              <a:spcBef>
                <a:spcPct val="0"/>
              </a:spcBef>
              <a:spcAft>
                <a:spcPct val="0"/>
              </a:spcAft>
              <a:defRPr sz="2000" b="1">
                <a:solidFill>
                  <a:schemeClr val="tx1"/>
                </a:solidFill>
                <a:latin typeface="Arial" panose="020B0604020202020204" pitchFamily="34" charset="0"/>
                <a:ea typeface="黑体" panose="02010609060101010101" pitchFamily="49" charset="-122"/>
              </a:defRPr>
            </a:lvl9pPr>
          </a:lstStyle>
          <a:p>
            <a:pPr algn="ctr">
              <a:spcBef>
                <a:spcPct val="50000"/>
              </a:spcBef>
            </a:pPr>
            <a:r>
              <a:rPr lang="en-US" altLang="zh-CN" sz="2400" dirty="0"/>
              <a:t>Liang + 2015, </a:t>
            </a:r>
            <a:r>
              <a:rPr lang="en-US" altLang="zh-CN" sz="2400" dirty="0" err="1"/>
              <a:t>ApJ</a:t>
            </a:r>
            <a:endParaRPr lang="en-US" altLang="zh-CN" sz="2400" dirty="0"/>
          </a:p>
        </p:txBody>
      </p:sp>
      <p:sp>
        <p:nvSpPr>
          <p:cNvPr id="12" name="文本框 11">
            <a:extLst>
              <a:ext uri="{FF2B5EF4-FFF2-40B4-BE49-F238E27FC236}">
                <a16:creationId xmlns:a16="http://schemas.microsoft.com/office/drawing/2014/main" id="{1B2AB0C2-4393-4575-8DEA-42919DDAFC95}"/>
              </a:ext>
            </a:extLst>
          </p:cNvPr>
          <p:cNvSpPr txBox="1"/>
          <p:nvPr/>
        </p:nvSpPr>
        <p:spPr>
          <a:xfrm>
            <a:off x="664923" y="1204619"/>
            <a:ext cx="5346609" cy="3970318"/>
          </a:xfrm>
          <a:prstGeom prst="rect">
            <a:avLst/>
          </a:prstGeom>
          <a:noFill/>
        </p:spPr>
        <p:txBody>
          <a:bodyPr wrap="square" rtlCol="0">
            <a:spAutoFit/>
          </a:bodyPr>
          <a:lstStyle/>
          <a:p>
            <a:pPr marL="457200" indent="-457200">
              <a:buFont typeface="Wingdings" panose="05000000000000000000" pitchFamily="2" charset="2"/>
              <a:buChar char="Ø"/>
            </a:pPr>
            <a:r>
              <a:rPr lang="en-US" altLang="zh-CN" sz="2800" dirty="0">
                <a:solidFill>
                  <a:srgbClr val="C00000"/>
                </a:solidFill>
              </a:rPr>
              <a:t>SVOM+GWAC+GFT+C</a:t>
            </a:r>
            <a:r>
              <a:rPr lang="en-US" altLang="zh-CN" sz="2800" dirty="0">
                <a:solidFill>
                  <a:srgbClr val="C00000"/>
                </a:solidFill>
                <a:sym typeface="Wingdings" panose="05000000000000000000" pitchFamily="2" charset="2"/>
              </a:rPr>
              <a:t> </a:t>
            </a:r>
          </a:p>
          <a:p>
            <a:r>
              <a:rPr lang="en-US" altLang="zh-CN" sz="2800" dirty="0">
                <a:solidFill>
                  <a:srgbClr val="C00000"/>
                </a:solidFill>
                <a:sym typeface="Wingdings" panose="05000000000000000000" pitchFamily="2" charset="2"/>
              </a:rPr>
              <a:t> </a:t>
            </a:r>
            <a:r>
              <a:rPr lang="en-US" altLang="zh-CN" sz="2800" dirty="0">
                <a:sym typeface="Wingdings" panose="05000000000000000000" pitchFamily="2" charset="2"/>
              </a:rPr>
              <a:t>Tigger more X-ray flashes (XRFs) and measure their </a:t>
            </a:r>
            <a:r>
              <a:rPr lang="en-US" altLang="zh-CN" sz="2800" dirty="0">
                <a:latin typeface="Times New Roman" panose="02020603050405020304" pitchFamily="18" charset="0"/>
              </a:rPr>
              <a:t>Γ0</a:t>
            </a:r>
            <a:r>
              <a:rPr lang="en-US" altLang="zh-CN" sz="2800" dirty="0">
                <a:sym typeface="Wingdings" panose="05000000000000000000" pitchFamily="2" charset="2"/>
              </a:rPr>
              <a:t> values for examining  the </a:t>
            </a:r>
            <a:r>
              <a:rPr lang="en-US" altLang="zh-CN" sz="2800" dirty="0">
                <a:latin typeface="Times New Roman" panose="02020603050405020304" pitchFamily="18" charset="0"/>
              </a:rPr>
              <a:t>tight Liso-Ep,z-Γ0 relation.</a:t>
            </a:r>
            <a:endParaRPr lang="en-US" altLang="zh-CN" sz="2800" dirty="0"/>
          </a:p>
          <a:p>
            <a:pPr marL="457200" indent="-457200">
              <a:buFont typeface="Wingdings" panose="05000000000000000000" pitchFamily="2" charset="2"/>
              <a:buChar char="Ø"/>
            </a:pPr>
            <a:endParaRPr lang="en-US" altLang="zh-CN" sz="2800" dirty="0">
              <a:solidFill>
                <a:srgbClr val="C00000"/>
              </a:solidFill>
            </a:endParaRPr>
          </a:p>
          <a:p>
            <a:pPr marL="457200" indent="-457200">
              <a:buFont typeface="Wingdings" panose="05000000000000000000" pitchFamily="2" charset="2"/>
              <a:buChar char="Ø"/>
            </a:pPr>
            <a:r>
              <a:rPr lang="en-US" altLang="zh-CN" sz="2800" dirty="0">
                <a:solidFill>
                  <a:srgbClr val="C00000"/>
                </a:solidFill>
              </a:rPr>
              <a:t>Key Science:</a:t>
            </a:r>
            <a:endParaRPr lang="en-US" altLang="zh-CN" sz="2800" dirty="0"/>
          </a:p>
          <a:p>
            <a:pPr marL="457200" indent="-457200">
              <a:buFont typeface="Wingdings" panose="05000000000000000000" pitchFamily="2" charset="2"/>
              <a:buChar char="Ø"/>
            </a:pPr>
            <a:r>
              <a:rPr lang="en-US" altLang="zh-CN" sz="2800" dirty="0">
                <a:latin typeface="Times New Roman" panose="02020603050405020304" pitchFamily="18" charset="0"/>
              </a:rPr>
              <a:t>The physics behind the </a:t>
            </a:r>
          </a:p>
          <a:p>
            <a:r>
              <a:rPr lang="en-US" altLang="zh-CN" sz="2800" dirty="0">
                <a:latin typeface="Times New Roman" panose="02020603050405020304" pitchFamily="18" charset="0"/>
              </a:rPr>
              <a:t>      Liso-Ep,z-Γ0 relation </a:t>
            </a:r>
            <a:endParaRPr lang="en-US" altLang="zh-CN" sz="2800" dirty="0"/>
          </a:p>
        </p:txBody>
      </p:sp>
      <p:sp>
        <p:nvSpPr>
          <p:cNvPr id="2" name="文本框 1">
            <a:extLst>
              <a:ext uri="{FF2B5EF4-FFF2-40B4-BE49-F238E27FC236}">
                <a16:creationId xmlns:a16="http://schemas.microsoft.com/office/drawing/2014/main" id="{801BAF3A-97F5-43CF-8491-82E8473A941F}"/>
              </a:ext>
            </a:extLst>
          </p:cNvPr>
          <p:cNvSpPr txBox="1"/>
          <p:nvPr/>
        </p:nvSpPr>
        <p:spPr>
          <a:xfrm>
            <a:off x="8572500" y="3280164"/>
            <a:ext cx="876300" cy="1169551"/>
          </a:xfrm>
          <a:prstGeom prst="rect">
            <a:avLst/>
          </a:prstGeom>
          <a:noFill/>
        </p:spPr>
        <p:txBody>
          <a:bodyPr wrap="square" rtlCol="0">
            <a:spAutoFit/>
          </a:bodyPr>
          <a:lstStyle/>
          <a:p>
            <a:r>
              <a:rPr lang="en-US" altLang="zh-CN" sz="7000" dirty="0">
                <a:solidFill>
                  <a:srgbClr val="FF0000"/>
                </a:solidFill>
                <a:latin typeface="Times New Roman" panose="02020603050405020304" pitchFamily="18" charset="0"/>
                <a:cs typeface="Times New Roman" panose="02020603050405020304" pitchFamily="18" charset="0"/>
              </a:rPr>
              <a:t>?</a:t>
            </a:r>
            <a:endParaRPr lang="zh-CN" altLang="en-US" sz="7000"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1145705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a:extLst>
              <a:ext uri="{FF2B5EF4-FFF2-40B4-BE49-F238E27FC236}">
                <a16:creationId xmlns:a16="http://schemas.microsoft.com/office/drawing/2014/main" id="{960B1D72-634C-4701-BF5B-5339C587D4E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04505" y="2067921"/>
            <a:ext cx="3076063" cy="3530315"/>
          </a:xfrm>
          <a:prstGeom prst="rect">
            <a:avLst/>
          </a:prstGeom>
        </p:spPr>
      </p:pic>
      <p:pic>
        <p:nvPicPr>
          <p:cNvPr id="3" name="Picture 2" descr="图片">
            <a:extLst>
              <a:ext uri="{FF2B5EF4-FFF2-40B4-BE49-F238E27FC236}">
                <a16:creationId xmlns:a16="http://schemas.microsoft.com/office/drawing/2014/main" id="{4E4ED245-A643-4570-916F-F2609FD51015}"/>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1434" y="2067920"/>
            <a:ext cx="3256344" cy="3530315"/>
          </a:xfrm>
          <a:prstGeom prst="rect">
            <a:avLst/>
          </a:prstGeom>
          <a:noFill/>
          <a:extLst>
            <a:ext uri="{909E8E84-426E-40DD-AFC4-6F175D3DCCD1}">
              <a14:hiddenFill xmlns:a14="http://schemas.microsoft.com/office/drawing/2010/main">
                <a:solidFill>
                  <a:srgbClr val="FFFFFF"/>
                </a:solidFill>
              </a14:hiddenFill>
            </a:ext>
          </a:extLst>
        </p:spPr>
      </p:pic>
      <p:pic>
        <p:nvPicPr>
          <p:cNvPr id="4" name="图片 3">
            <a:extLst>
              <a:ext uri="{FF2B5EF4-FFF2-40B4-BE49-F238E27FC236}">
                <a16:creationId xmlns:a16="http://schemas.microsoft.com/office/drawing/2014/main" id="{A7E5628F-BEEF-4FF3-97B1-058DC94089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82134" y="497026"/>
            <a:ext cx="2310859" cy="1385700"/>
          </a:xfrm>
          <a:prstGeom prst="rect">
            <a:avLst/>
          </a:prstGeom>
          <a:effectLst>
            <a:glow rad="127000">
              <a:schemeClr val="bg1"/>
            </a:glow>
          </a:effectLst>
        </p:spPr>
      </p:pic>
    </p:spTree>
    <p:extLst>
      <p:ext uri="{BB962C8B-B14F-4D97-AF65-F5344CB8AC3E}">
        <p14:creationId xmlns:p14="http://schemas.microsoft.com/office/powerpoint/2010/main" val="334728556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4">
            <a:extLst>
              <a:ext uri="{FF2B5EF4-FFF2-40B4-BE49-F238E27FC236}">
                <a16:creationId xmlns:a16="http://schemas.microsoft.com/office/drawing/2014/main" id="{AFAB0931-013C-470D-921B-C14D8A0FAF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2373" y="2530579"/>
            <a:ext cx="3887787" cy="30638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 name="Rectangle 2">
            <a:extLst>
              <a:ext uri="{FF2B5EF4-FFF2-40B4-BE49-F238E27FC236}">
                <a16:creationId xmlns:a16="http://schemas.microsoft.com/office/drawing/2014/main" id="{A3588D88-309A-4FCB-B891-F9AF7B47ED7B}"/>
              </a:ext>
            </a:extLst>
          </p:cNvPr>
          <p:cNvSpPr txBox="1">
            <a:spLocks noChangeArrowheads="1"/>
          </p:cNvSpPr>
          <p:nvPr/>
        </p:nvSpPr>
        <p:spPr>
          <a:xfrm>
            <a:off x="452301" y="10908"/>
            <a:ext cx="9779229" cy="1120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chemeClr val="bg1"/>
                </a:solidFill>
                <a:latin typeface="Times New Roman" panose="02020603050405020304" pitchFamily="18" charset="0"/>
                <a:cs typeface="Times New Roman" panose="02020603050405020304" pitchFamily="18" charset="0"/>
              </a:rPr>
              <a:t>1. X-ray Afterglows: The Steep Decay segment</a:t>
            </a:r>
            <a:endParaRPr lang="en-US" altLang="zh-CN" sz="3600"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DEFF44A-7C8A-47E8-B1D2-AB2D6959089D}"/>
              </a:ext>
            </a:extLst>
          </p:cNvPr>
          <p:cNvSpPr txBox="1">
            <a:spLocks noChangeArrowheads="1"/>
          </p:cNvSpPr>
          <p:nvPr/>
        </p:nvSpPr>
        <p:spPr>
          <a:xfrm>
            <a:off x="369719" y="1189794"/>
            <a:ext cx="11927540" cy="621799"/>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Wingdings" panose="05000000000000000000" pitchFamily="2" charset="2"/>
              <a:buNone/>
            </a:pPr>
            <a:r>
              <a:rPr lang="en-US" altLang="zh-CN" dirty="0">
                <a:latin typeface="Times New Roman" panose="02020603050405020304" pitchFamily="18" charset="0"/>
                <a:ea typeface="宋体" panose="02010600030101010101" pitchFamily="2" charset="-122"/>
                <a:cs typeface="Times New Roman" panose="02020603050405020304" pitchFamily="18" charset="0"/>
              </a:rPr>
              <a:t>The steep decay parts are consistent with the prediction of the curvature effect</a:t>
            </a:r>
            <a:endParaRPr lang="en-US" altLang="zh-CN" dirty="0">
              <a:solidFill>
                <a:srgbClr val="C00000"/>
              </a:solidFill>
              <a:latin typeface="Times New Roman" panose="02020603050405020304" pitchFamily="18" charset="0"/>
              <a:ea typeface="宋体" panose="02010600030101010101" pitchFamily="2" charset="-122"/>
              <a:cs typeface="Times New Roman" panose="02020603050405020304" pitchFamily="18" charset="0"/>
            </a:endParaRPr>
          </a:p>
        </p:txBody>
      </p:sp>
      <p:pic>
        <p:nvPicPr>
          <p:cNvPr id="5" name="Picture 3">
            <a:extLst>
              <a:ext uri="{FF2B5EF4-FFF2-40B4-BE49-F238E27FC236}">
                <a16:creationId xmlns:a16="http://schemas.microsoft.com/office/drawing/2014/main" id="{AEBE2C59-972E-48DB-8A84-3914A08FFF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813300" y="2304685"/>
            <a:ext cx="6066167" cy="32897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 name="Rectangle 4">
            <a:extLst>
              <a:ext uri="{FF2B5EF4-FFF2-40B4-BE49-F238E27FC236}">
                <a16:creationId xmlns:a16="http://schemas.microsoft.com/office/drawing/2014/main" id="{02ABFCC1-2F9D-44A5-A1D6-CE220FA57406}"/>
              </a:ext>
            </a:extLst>
          </p:cNvPr>
          <p:cNvSpPr txBox="1">
            <a:spLocks noChangeArrowheads="1"/>
          </p:cNvSpPr>
          <p:nvPr/>
        </p:nvSpPr>
        <p:spPr>
          <a:xfrm>
            <a:off x="3692323" y="6314905"/>
            <a:ext cx="6375343" cy="333169"/>
          </a:xfrm>
          <a:prstGeom prst="rect">
            <a:avLst/>
          </a:prstGeom>
          <a:noFill/>
          <a:ln/>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zh-CN" sz="2000" dirty="0">
                <a:ea typeface="宋体" panose="02010600030101010101" pitchFamily="2" charset="-122"/>
              </a:rPr>
              <a:t>Liang et al. 2006; Zhang, Liang, Zhang 2007</a:t>
            </a:r>
          </a:p>
        </p:txBody>
      </p:sp>
      <p:sp>
        <p:nvSpPr>
          <p:cNvPr id="10" name="文本框 9">
            <a:extLst>
              <a:ext uri="{FF2B5EF4-FFF2-40B4-BE49-F238E27FC236}">
                <a16:creationId xmlns:a16="http://schemas.microsoft.com/office/drawing/2014/main" id="{6DE4C390-F3CD-4F5F-9D33-A7393404B80C}"/>
              </a:ext>
            </a:extLst>
          </p:cNvPr>
          <p:cNvSpPr txBox="1"/>
          <p:nvPr/>
        </p:nvSpPr>
        <p:spPr>
          <a:xfrm>
            <a:off x="6687279" y="1903557"/>
            <a:ext cx="4827494" cy="523220"/>
          </a:xfrm>
          <a:prstGeom prst="rect">
            <a:avLst/>
          </a:prstGeom>
          <a:noFill/>
        </p:spPr>
        <p:txBody>
          <a:bodyPr wrap="square" rtlCol="0">
            <a:spAutoFit/>
          </a:bodyPr>
          <a:lstStyle/>
          <a:p>
            <a:r>
              <a:rPr lang="en-US" altLang="zh-CN" sz="2800" dirty="0">
                <a:solidFill>
                  <a:srgbClr val="C00000"/>
                </a:solidFill>
                <a:latin typeface="Times New Roman" panose="02020603050405020304" pitchFamily="18" charset="0"/>
                <a:cs typeface="Times New Roman" panose="02020603050405020304" pitchFamily="18" charset="0"/>
              </a:rPr>
              <a:t>Strong spectral evolution</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sp>
        <p:nvSpPr>
          <p:cNvPr id="11" name="文本框 10">
            <a:extLst>
              <a:ext uri="{FF2B5EF4-FFF2-40B4-BE49-F238E27FC236}">
                <a16:creationId xmlns:a16="http://schemas.microsoft.com/office/drawing/2014/main" id="{CE0079F8-BFEE-4F7A-8D54-F5311BF648BE}"/>
              </a:ext>
            </a:extLst>
          </p:cNvPr>
          <p:cNvSpPr txBox="1"/>
          <p:nvPr/>
        </p:nvSpPr>
        <p:spPr>
          <a:xfrm>
            <a:off x="1278576" y="1955967"/>
            <a:ext cx="4827494" cy="523220"/>
          </a:xfrm>
          <a:prstGeom prst="rect">
            <a:avLst/>
          </a:prstGeom>
          <a:noFill/>
        </p:spPr>
        <p:txBody>
          <a:bodyPr wrap="square" rtlCol="0">
            <a:spAutoFit/>
          </a:bodyPr>
          <a:lstStyle/>
          <a:p>
            <a:r>
              <a:rPr lang="en-US" altLang="zh-CN" sz="2800" dirty="0">
                <a:solidFill>
                  <a:srgbClr val="C00000"/>
                </a:solidFill>
                <a:latin typeface="Times New Roman" panose="02020603050405020304" pitchFamily="18" charset="0"/>
                <a:cs typeface="Times New Roman" panose="02020603050405020304" pitchFamily="18" charset="0"/>
              </a:rPr>
              <a:t>Zero Time effect</a:t>
            </a:r>
            <a:endParaRPr lang="zh-CN" altLang="en-US" sz="2800" dirty="0">
              <a:solidFill>
                <a:srgbClr val="C00000"/>
              </a:solidFill>
              <a:latin typeface="Times New Roman" panose="02020603050405020304" pitchFamily="18" charset="0"/>
              <a:cs typeface="Times New Roman" panose="02020603050405020304" pitchFamily="18" charset="0"/>
            </a:endParaRPr>
          </a:p>
        </p:txBody>
      </p:sp>
      <p:sp>
        <p:nvSpPr>
          <p:cNvPr id="13" name="文本框 12">
            <a:extLst>
              <a:ext uri="{FF2B5EF4-FFF2-40B4-BE49-F238E27FC236}">
                <a16:creationId xmlns:a16="http://schemas.microsoft.com/office/drawing/2014/main" id="{B8A5EA86-A4ED-4C22-9139-4B1CE0CFA680}"/>
              </a:ext>
            </a:extLst>
          </p:cNvPr>
          <p:cNvSpPr txBox="1"/>
          <p:nvPr/>
        </p:nvSpPr>
        <p:spPr>
          <a:xfrm>
            <a:off x="1077299" y="5619170"/>
            <a:ext cx="11219960" cy="523220"/>
          </a:xfrm>
          <a:prstGeom prst="rect">
            <a:avLst/>
          </a:prstGeom>
          <a:noFill/>
        </p:spPr>
        <p:txBody>
          <a:bodyPr wrap="square">
            <a:spAutoFit/>
          </a:bodyPr>
          <a:lstStyle/>
          <a:p>
            <a:r>
              <a:rPr lang="en-US" altLang="zh-CN" sz="2800" dirty="0">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a:t>
            </a:r>
            <a:r>
              <a:rPr lang="en-US" altLang="zh-CN" sz="28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Prompt gamma-ray emission from high latitude of the emitting fireball </a:t>
            </a:r>
            <a:endParaRPr lang="zh-CN" altLang="en-US" sz="2800" dirty="0"/>
          </a:p>
        </p:txBody>
      </p:sp>
      <p:sp>
        <p:nvSpPr>
          <p:cNvPr id="14" name="文本框 13">
            <a:extLst>
              <a:ext uri="{FF2B5EF4-FFF2-40B4-BE49-F238E27FC236}">
                <a16:creationId xmlns:a16="http://schemas.microsoft.com/office/drawing/2014/main" id="{C7CA8187-3B49-406C-85D9-E765719E004E}"/>
              </a:ext>
            </a:extLst>
          </p:cNvPr>
          <p:cNvSpPr txBox="1"/>
          <p:nvPr/>
        </p:nvSpPr>
        <p:spPr>
          <a:xfrm>
            <a:off x="2887882" y="3443031"/>
            <a:ext cx="1608881" cy="584775"/>
          </a:xfrm>
          <a:prstGeom prst="rect">
            <a:avLst/>
          </a:prstGeom>
          <a:noFill/>
        </p:spPr>
        <p:txBody>
          <a:bodyPr wrap="square" rtlCol="0">
            <a:spAutoFit/>
          </a:bodyPr>
          <a:lstStyle/>
          <a:p>
            <a:r>
              <a:rPr lang="en-US" altLang="zh-CN" dirty="0"/>
              <a:t> </a:t>
            </a:r>
            <a:r>
              <a:rPr lang="en-US" altLang="zh-CN" sz="3200" dirty="0"/>
              <a:t>F</a:t>
            </a:r>
            <a:r>
              <a:rPr lang="zh-CN" altLang="en-US" sz="3200" dirty="0"/>
              <a:t>∝</a:t>
            </a:r>
            <a:r>
              <a:rPr lang="en-US" altLang="zh-CN" sz="3200" dirty="0"/>
              <a:t>t</a:t>
            </a:r>
            <a:r>
              <a:rPr lang="en-US" altLang="zh-CN" sz="3200" baseline="30000" dirty="0"/>
              <a:t>-(2+β)</a:t>
            </a:r>
            <a:endParaRPr lang="zh-CN" altLang="en-US" sz="3200" baseline="30000" dirty="0"/>
          </a:p>
        </p:txBody>
      </p:sp>
    </p:spTree>
    <p:extLst>
      <p:ext uri="{BB962C8B-B14F-4D97-AF65-F5344CB8AC3E}">
        <p14:creationId xmlns:p14="http://schemas.microsoft.com/office/powerpoint/2010/main" val="32206989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5">
            <a:extLst>
              <a:ext uri="{FF2B5EF4-FFF2-40B4-BE49-F238E27FC236}">
                <a16:creationId xmlns:a16="http://schemas.microsoft.com/office/drawing/2014/main" id="{0DE7F61B-4010-47A2-8D75-6D6E3D5588E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42636" y="2386159"/>
            <a:ext cx="3577788" cy="31581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Rectangle 2">
            <a:extLst>
              <a:ext uri="{FF2B5EF4-FFF2-40B4-BE49-F238E27FC236}">
                <a16:creationId xmlns:a16="http://schemas.microsoft.com/office/drawing/2014/main" id="{0B86BBA9-3942-4E8F-84CD-CA090F653A00}"/>
              </a:ext>
            </a:extLst>
          </p:cNvPr>
          <p:cNvSpPr txBox="1">
            <a:spLocks noChangeArrowheads="1"/>
          </p:cNvSpPr>
          <p:nvPr/>
        </p:nvSpPr>
        <p:spPr>
          <a:xfrm>
            <a:off x="452301" y="10908"/>
            <a:ext cx="9779229" cy="1120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chemeClr val="bg1"/>
                </a:solidFill>
                <a:latin typeface="Times New Roman" panose="02020603050405020304" pitchFamily="18" charset="0"/>
                <a:cs typeface="Times New Roman" panose="02020603050405020304" pitchFamily="18" charset="0"/>
              </a:rPr>
              <a:t>1. X-ray Afterglows: X-ray Flares</a:t>
            </a:r>
            <a:endParaRPr lang="en-US" altLang="zh-CN" sz="3600" dirty="0">
              <a:solidFill>
                <a:schemeClr val="bg1"/>
              </a:solidFill>
              <a:latin typeface="Times New Roman" panose="02020603050405020304" pitchFamily="18" charset="0"/>
              <a:cs typeface="Times New Roman" panose="02020603050405020304" pitchFamily="18" charset="0"/>
            </a:endParaRPr>
          </a:p>
        </p:txBody>
      </p:sp>
      <p:pic>
        <p:nvPicPr>
          <p:cNvPr id="4" name="Picture 3">
            <a:extLst>
              <a:ext uri="{FF2B5EF4-FFF2-40B4-BE49-F238E27FC236}">
                <a16:creationId xmlns:a16="http://schemas.microsoft.com/office/drawing/2014/main" id="{2A5C8210-7FC2-465B-8249-8012B1347EE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3501" y="2365375"/>
            <a:ext cx="4103687" cy="307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4">
            <a:extLst>
              <a:ext uri="{FF2B5EF4-FFF2-40B4-BE49-F238E27FC236}">
                <a16:creationId xmlns:a16="http://schemas.microsoft.com/office/drawing/2014/main" id="{32ADC0B1-CC08-4E64-A4CD-D009584C7C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951" y="2386159"/>
            <a:ext cx="4427537" cy="2992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a:extLst>
              <a:ext uri="{FF2B5EF4-FFF2-40B4-BE49-F238E27FC236}">
                <a16:creationId xmlns:a16="http://schemas.microsoft.com/office/drawing/2014/main" id="{6F6B232F-8D55-4AE1-99FF-F0BF75CC392D}"/>
              </a:ext>
            </a:extLst>
          </p:cNvPr>
          <p:cNvSpPr>
            <a:spLocks noChangeArrowheads="1"/>
          </p:cNvSpPr>
          <p:nvPr/>
        </p:nvSpPr>
        <p:spPr bwMode="auto">
          <a:xfrm>
            <a:off x="773455" y="1246446"/>
            <a:ext cx="10616034"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Late X-ray flares are of </a:t>
            </a:r>
            <a:r>
              <a:rPr lang="en-US" altLang="zh-CN" sz="2800" dirty="0">
                <a:solidFill>
                  <a:srgbClr val="C00000"/>
                </a:solidFill>
                <a:latin typeface="Times New Roman" panose="02020603050405020304" pitchFamily="18" charset="0"/>
                <a:ea typeface="黑体" panose="02010609060101010101" pitchFamily="49" charset="-122"/>
                <a:cs typeface="Times New Roman" panose="02020603050405020304" pitchFamily="18" charset="0"/>
              </a:rPr>
              <a:t>internal</a:t>
            </a:r>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 origin</a:t>
            </a:r>
          </a:p>
          <a:p>
            <a:r>
              <a:rPr lang="en-US" altLang="zh-CN" sz="2800" dirty="0">
                <a:latin typeface="Times New Roman" panose="02020603050405020304" pitchFamily="18" charset="0"/>
                <a:ea typeface="黑体" panose="02010609060101010101" pitchFamily="49" charset="-122"/>
                <a:cs typeface="Times New Roman" panose="02020603050405020304" pitchFamily="18" charset="0"/>
              </a:rPr>
              <a:t>X-ray flares may signal the global activity of the GRB central engine!</a:t>
            </a:r>
          </a:p>
        </p:txBody>
      </p:sp>
      <p:sp>
        <p:nvSpPr>
          <p:cNvPr id="7" name="Text Box 7">
            <a:extLst>
              <a:ext uri="{FF2B5EF4-FFF2-40B4-BE49-F238E27FC236}">
                <a16:creationId xmlns:a16="http://schemas.microsoft.com/office/drawing/2014/main" id="{A9581103-33DC-47D5-9AC5-3CD3FC608BB2}"/>
              </a:ext>
            </a:extLst>
          </p:cNvPr>
          <p:cNvSpPr txBox="1">
            <a:spLocks noChangeArrowheads="1"/>
          </p:cNvSpPr>
          <p:nvPr/>
        </p:nvSpPr>
        <p:spPr bwMode="auto">
          <a:xfrm>
            <a:off x="6601430" y="6128915"/>
            <a:ext cx="5688012" cy="38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panose="020B0604020202020204" pitchFamily="34" charset="0"/>
                <a:ea typeface="宋体" panose="02010600030101010101" pitchFamily="2" charset="-122"/>
              </a:defRPr>
            </a:lvl1pPr>
            <a:lvl2pPr marL="800100" indent="-342900">
              <a:defRPr>
                <a:solidFill>
                  <a:schemeClr val="tx1"/>
                </a:solidFill>
                <a:latin typeface="Arial" panose="020B0604020202020204" pitchFamily="34" charset="0"/>
                <a:ea typeface="宋体" panose="02010600030101010101" pitchFamily="2" charset="-122"/>
              </a:defRPr>
            </a:lvl2pPr>
            <a:lvl3pPr marL="1257300" indent="-342900">
              <a:defRPr>
                <a:solidFill>
                  <a:schemeClr val="tx1"/>
                </a:solidFill>
                <a:latin typeface="Arial" panose="020B0604020202020204" pitchFamily="34" charset="0"/>
                <a:ea typeface="宋体" panose="02010600030101010101" pitchFamily="2" charset="-122"/>
              </a:defRPr>
            </a:lvl3pPr>
            <a:lvl4pPr marL="1714500" indent="-342900">
              <a:defRPr>
                <a:solidFill>
                  <a:schemeClr val="tx1"/>
                </a:solidFill>
                <a:latin typeface="Arial" panose="020B0604020202020204" pitchFamily="34" charset="0"/>
                <a:ea typeface="宋体" panose="02010600030101010101" pitchFamily="2" charset="-122"/>
              </a:defRPr>
            </a:lvl4pPr>
            <a:lvl5pPr marL="2171700" indent="-342900">
              <a:defRPr>
                <a:solidFill>
                  <a:schemeClr val="tx1"/>
                </a:solidFill>
                <a:latin typeface="Arial" panose="020B0604020202020204" pitchFamily="34" charset="0"/>
                <a:ea typeface="宋体" panose="02010600030101010101" pitchFamily="2" charset="-122"/>
              </a:defRPr>
            </a:lvl5pPr>
            <a:lvl6pPr marL="26289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30861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5433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4000500" indent="-3429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80000"/>
              </a:lnSpc>
              <a:spcBef>
                <a:spcPct val="20000"/>
              </a:spcBef>
              <a:buClr>
                <a:schemeClr val="accent1"/>
              </a:buClr>
              <a:buSzPct val="105000"/>
              <a:buFont typeface="Wingdings" panose="05000000000000000000" pitchFamily="2" charset="2"/>
              <a:buNone/>
            </a:pPr>
            <a:r>
              <a:rPr lang="en-US" altLang="zh-CN" sz="2400" dirty="0">
                <a:ea typeface="黑体" panose="02010609060101010101" pitchFamily="49" charset="-122"/>
              </a:rPr>
              <a:t>Hu, LEW, et al. 2014, ApJ,789,145</a:t>
            </a:r>
          </a:p>
        </p:txBody>
      </p:sp>
      <p:sp>
        <p:nvSpPr>
          <p:cNvPr id="8" name="Text Box 4">
            <a:extLst>
              <a:ext uri="{FF2B5EF4-FFF2-40B4-BE49-F238E27FC236}">
                <a16:creationId xmlns:a16="http://schemas.microsoft.com/office/drawing/2014/main" id="{D9EFC66D-D414-4466-A231-DCC92877CFCF}"/>
              </a:ext>
            </a:extLst>
          </p:cNvPr>
          <p:cNvSpPr txBox="1">
            <a:spLocks noChangeArrowheads="1"/>
          </p:cNvSpPr>
          <p:nvPr/>
        </p:nvSpPr>
        <p:spPr bwMode="auto">
          <a:xfrm>
            <a:off x="452301" y="6117917"/>
            <a:ext cx="4605026" cy="3951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marL="342900" indent="-342900">
              <a:lnSpc>
                <a:spcPct val="80000"/>
              </a:lnSpc>
              <a:spcBef>
                <a:spcPct val="20000"/>
              </a:spcBef>
              <a:buClr>
                <a:schemeClr val="accent1"/>
              </a:buClr>
              <a:buSzPct val="105000"/>
            </a:pPr>
            <a:r>
              <a:rPr lang="en-US" altLang="zh-CN" sz="2400" dirty="0">
                <a:latin typeface="Arial" panose="020B0604020202020204" pitchFamily="34" charset="0"/>
                <a:ea typeface="黑体" panose="02010609060101010101" pitchFamily="49" charset="-122"/>
              </a:rPr>
              <a:t>Peng, LEW et al. 2014, </a:t>
            </a:r>
            <a:r>
              <a:rPr lang="en-US" altLang="zh-CN" sz="2400" dirty="0" err="1">
                <a:latin typeface="Arial" panose="020B0604020202020204" pitchFamily="34" charset="0"/>
                <a:ea typeface="黑体" panose="02010609060101010101" pitchFamily="49" charset="-122"/>
              </a:rPr>
              <a:t>ApJ</a:t>
            </a:r>
            <a:r>
              <a:rPr lang="en-US" altLang="zh-CN" sz="2400" dirty="0">
                <a:latin typeface="Arial" panose="020B0604020202020204" pitchFamily="34" charset="0"/>
                <a:ea typeface="黑体" panose="02010609060101010101" pitchFamily="49" charset="-122"/>
              </a:rPr>
              <a:t>                              </a:t>
            </a:r>
          </a:p>
        </p:txBody>
      </p:sp>
    </p:spTree>
    <p:extLst>
      <p:ext uri="{BB962C8B-B14F-4D97-AF65-F5344CB8AC3E}">
        <p14:creationId xmlns:p14="http://schemas.microsoft.com/office/powerpoint/2010/main" val="8467345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3588D88-309A-4FCB-B891-F9AF7B47ED7B}"/>
              </a:ext>
            </a:extLst>
          </p:cNvPr>
          <p:cNvSpPr txBox="1">
            <a:spLocks noChangeArrowheads="1"/>
          </p:cNvSpPr>
          <p:nvPr/>
        </p:nvSpPr>
        <p:spPr>
          <a:xfrm>
            <a:off x="479195" y="27194"/>
            <a:ext cx="9779229" cy="1120775"/>
          </a:xfrm>
          <a:prstGeom prst="rect">
            <a:avLst/>
          </a:prstGeom>
        </p:spPr>
        <p:txBody>
          <a:bodyPr vert="horz" lIns="91440" tIns="45720" rIns="91440" bIns="45720" rtlCol="0" anchor="ctr">
            <a:normAutofit/>
          </a:bodyPr>
          <a:lstStyle>
            <a:lvl1pPr algn="l" defTabSz="914377"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zh-CN" sz="3600" b="1" dirty="0">
                <a:solidFill>
                  <a:schemeClr val="bg1"/>
                </a:solidFill>
                <a:latin typeface="Times New Roman" panose="02020603050405020304" pitchFamily="18" charset="0"/>
                <a:cs typeface="Times New Roman" panose="02020603050405020304" pitchFamily="18" charset="0"/>
              </a:rPr>
              <a:t>1. X-ray Afterglows: Shallow Decay Segment</a:t>
            </a:r>
            <a:endParaRPr lang="en-US" altLang="zh-CN" sz="3600" dirty="0">
              <a:solidFill>
                <a:schemeClr val="bg1"/>
              </a:solidFill>
              <a:latin typeface="Times New Roman" panose="02020603050405020304" pitchFamily="18" charset="0"/>
              <a:cs typeface="Times New Roman" panose="02020603050405020304" pitchFamily="18" charset="0"/>
            </a:endParaRPr>
          </a:p>
        </p:txBody>
      </p:sp>
      <p:sp>
        <p:nvSpPr>
          <p:cNvPr id="4" name="Rectangle 3">
            <a:extLst>
              <a:ext uri="{FF2B5EF4-FFF2-40B4-BE49-F238E27FC236}">
                <a16:creationId xmlns:a16="http://schemas.microsoft.com/office/drawing/2014/main" id="{8DEFF44A-7C8A-47E8-B1D2-AB2D6959089D}"/>
              </a:ext>
            </a:extLst>
          </p:cNvPr>
          <p:cNvSpPr txBox="1">
            <a:spLocks noChangeArrowheads="1"/>
          </p:cNvSpPr>
          <p:nvPr/>
        </p:nvSpPr>
        <p:spPr>
          <a:xfrm>
            <a:off x="479195" y="1243407"/>
            <a:ext cx="11927540" cy="1285949"/>
          </a:xfrm>
          <a:prstGeom prst="rect">
            <a:avLst/>
          </a:prstGeom>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25000"/>
              </a:lnSpc>
              <a:buFont typeface="Wingdings" panose="05000000000000000000" pitchFamily="2" charset="2"/>
              <a:buNone/>
            </a:pPr>
            <a:r>
              <a:rPr lang="en-US" altLang="zh-CN" dirty="0">
                <a:latin typeface="Times New Roman" panose="02020603050405020304" pitchFamily="18" charset="0"/>
                <a:ea typeface="宋体" panose="02010600030101010101" pitchFamily="2" charset="-122"/>
                <a:cs typeface="Times New Roman" panose="02020603050405020304" pitchFamily="18" charset="0"/>
              </a:rPr>
              <a:t>Late Energy injection or an independent emission component from the central engine?</a:t>
            </a:r>
            <a:endParaRPr lang="en-US" altLang="zh-CN"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endParaRPr>
          </a:p>
        </p:txBody>
      </p:sp>
      <p:sp>
        <p:nvSpPr>
          <p:cNvPr id="7" name="Rectangle 4">
            <a:extLst>
              <a:ext uri="{FF2B5EF4-FFF2-40B4-BE49-F238E27FC236}">
                <a16:creationId xmlns:a16="http://schemas.microsoft.com/office/drawing/2014/main" id="{02ABFCC1-2F9D-44A5-A1D6-CE220FA57406}"/>
              </a:ext>
            </a:extLst>
          </p:cNvPr>
          <p:cNvSpPr txBox="1">
            <a:spLocks noChangeArrowheads="1"/>
          </p:cNvSpPr>
          <p:nvPr/>
        </p:nvSpPr>
        <p:spPr>
          <a:xfrm>
            <a:off x="3068358" y="6348264"/>
            <a:ext cx="7190066" cy="187008"/>
          </a:xfrm>
          <a:prstGeom prst="rect">
            <a:avLst/>
          </a:prstGeom>
          <a:noFill/>
          <a:ln/>
        </p:spPr>
        <p:txBody>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Wingdings" panose="05000000000000000000" pitchFamily="2" charset="2"/>
              <a:buNone/>
            </a:pPr>
            <a:r>
              <a:rPr lang="en-US" altLang="zh-CN" sz="2400" dirty="0">
                <a:ea typeface="宋体" panose="02010600030101010101" pitchFamily="2" charset="-122"/>
              </a:rPr>
              <a:t>Zhang, Liang, Zhang 2007; </a:t>
            </a:r>
            <a:r>
              <a:rPr lang="en-US" altLang="zh-CN" sz="2400" dirty="0" err="1">
                <a:ea typeface="宋体" panose="02010600030101010101" pitchFamily="2" charset="-122"/>
              </a:rPr>
              <a:t>Troja</a:t>
            </a:r>
            <a:r>
              <a:rPr lang="en-US" altLang="zh-CN" sz="2400" dirty="0">
                <a:ea typeface="宋体" panose="02010600030101010101" pitchFamily="2" charset="-122"/>
              </a:rPr>
              <a:t> et</a:t>
            </a:r>
            <a:r>
              <a:rPr lang="zh-CN" altLang="en-US" sz="2400" dirty="0">
                <a:ea typeface="宋体" panose="02010600030101010101" pitchFamily="2" charset="-122"/>
              </a:rPr>
              <a:t> </a:t>
            </a:r>
            <a:r>
              <a:rPr lang="en-US" altLang="zh-CN" sz="2400" dirty="0">
                <a:ea typeface="宋体" panose="02010600030101010101" pitchFamily="2" charset="-122"/>
              </a:rPr>
              <a:t>al.</a:t>
            </a:r>
            <a:r>
              <a:rPr lang="zh-CN" altLang="en-US" sz="2400" dirty="0">
                <a:ea typeface="宋体" panose="02010600030101010101" pitchFamily="2" charset="-122"/>
              </a:rPr>
              <a:t> </a:t>
            </a:r>
            <a:r>
              <a:rPr lang="en-US" altLang="zh-CN" sz="2400" dirty="0">
                <a:ea typeface="宋体" panose="02010600030101010101" pitchFamily="2" charset="-122"/>
              </a:rPr>
              <a:t>200</a:t>
            </a:r>
          </a:p>
        </p:txBody>
      </p:sp>
      <p:pic>
        <p:nvPicPr>
          <p:cNvPr id="12" name="Picture 6">
            <a:extLst>
              <a:ext uri="{FF2B5EF4-FFF2-40B4-BE49-F238E27FC236}">
                <a16:creationId xmlns:a16="http://schemas.microsoft.com/office/drawing/2014/main" id="{6C9EE937-521A-4F69-8CFA-D3440BE188E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49701" y="2549441"/>
            <a:ext cx="4186528" cy="3285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 name="Picture 9">
            <a:extLst>
              <a:ext uri="{FF2B5EF4-FFF2-40B4-BE49-F238E27FC236}">
                <a16:creationId xmlns:a16="http://schemas.microsoft.com/office/drawing/2014/main" id="{5238544B-2F76-45C6-8FFA-14273A55DA3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3768" y="2516892"/>
            <a:ext cx="3758232" cy="3134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4" name="文本框 13">
            <a:extLst>
              <a:ext uri="{FF2B5EF4-FFF2-40B4-BE49-F238E27FC236}">
                <a16:creationId xmlns:a16="http://schemas.microsoft.com/office/drawing/2014/main" id="{2B11F7D8-D4BE-447D-B547-ECE5D24A5915}"/>
              </a:ext>
            </a:extLst>
          </p:cNvPr>
          <p:cNvSpPr txBox="1"/>
          <p:nvPr/>
        </p:nvSpPr>
        <p:spPr>
          <a:xfrm>
            <a:off x="8630478" y="2723114"/>
            <a:ext cx="3255892" cy="2734851"/>
          </a:xfrm>
          <a:prstGeom prst="rect">
            <a:avLst/>
          </a:prstGeom>
          <a:noFill/>
        </p:spPr>
        <p:txBody>
          <a:bodyPr wrap="square">
            <a:spAutoFit/>
          </a:bodyPr>
          <a:lstStyle/>
          <a:p>
            <a:pPr marL="0" indent="0">
              <a:lnSpc>
                <a:spcPct val="125000"/>
              </a:lnSpc>
              <a:buFont typeface="Wingdings" panose="05000000000000000000" pitchFamily="2" charset="2"/>
              <a:buNone/>
            </a:pPr>
            <a:r>
              <a:rPr lang="en-US" altLang="zh-CN" sz="2800" dirty="0">
                <a:solidFill>
                  <a:srgbClr val="C00000"/>
                </a:solidFill>
                <a:latin typeface="Times New Roman" panose="02020603050405020304" pitchFamily="18" charset="0"/>
                <a:ea typeface="宋体" panose="02010600030101010101" pitchFamily="2" charset="-122"/>
                <a:cs typeface="Times New Roman" panose="02020603050405020304" pitchFamily="18" charset="0"/>
                <a:sym typeface="Wingdings" panose="05000000000000000000" pitchFamily="2" charset="2"/>
              </a:rPr>
              <a:t> The X-ray plateau with a sharp flux drop indicates  internal origin of the plateau!</a:t>
            </a:r>
          </a:p>
        </p:txBody>
      </p:sp>
    </p:spTree>
    <p:extLst>
      <p:ext uri="{BB962C8B-B14F-4D97-AF65-F5344CB8AC3E}">
        <p14:creationId xmlns:p14="http://schemas.microsoft.com/office/powerpoint/2010/main" val="3687580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a:extLst>
              <a:ext uri="{FF2B5EF4-FFF2-40B4-BE49-F238E27FC236}">
                <a16:creationId xmlns:a16="http://schemas.microsoft.com/office/drawing/2014/main" id="{6E2FAEA1-2104-499E-B2DC-E3AE113E6AA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126027">
            <a:off x="935168" y="2869654"/>
            <a:ext cx="2009541" cy="2506929"/>
          </a:xfrm>
          <a:prstGeom prst="rect">
            <a:avLst/>
          </a:prstGeom>
        </p:spPr>
      </p:pic>
      <p:sp>
        <p:nvSpPr>
          <p:cNvPr id="22531" name="文本框 2">
            <a:extLst>
              <a:ext uri="{FF2B5EF4-FFF2-40B4-BE49-F238E27FC236}">
                <a16:creationId xmlns:a16="http://schemas.microsoft.com/office/drawing/2014/main" id="{32A8504F-6E68-4B10-B6BB-963525162187}"/>
              </a:ext>
            </a:extLst>
          </p:cNvPr>
          <p:cNvSpPr txBox="1">
            <a:spLocks noChangeArrowheads="1"/>
          </p:cNvSpPr>
          <p:nvPr/>
        </p:nvSpPr>
        <p:spPr bwMode="auto">
          <a:xfrm>
            <a:off x="3222958" y="3799372"/>
            <a:ext cx="753285"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dirty="0">
                <a:solidFill>
                  <a:srgbClr val="FFC000"/>
                </a:solidFill>
              </a:rPr>
              <a:t>XT</a:t>
            </a:r>
            <a:endParaRPr lang="zh-CN" altLang="en-US" dirty="0">
              <a:solidFill>
                <a:srgbClr val="FFC000"/>
              </a:solidFill>
            </a:endParaRPr>
          </a:p>
        </p:txBody>
      </p:sp>
      <p:sp>
        <p:nvSpPr>
          <p:cNvPr id="22532" name="文本框 3">
            <a:extLst>
              <a:ext uri="{FF2B5EF4-FFF2-40B4-BE49-F238E27FC236}">
                <a16:creationId xmlns:a16="http://schemas.microsoft.com/office/drawing/2014/main" id="{20EE8F9A-51AE-440B-82F1-A754F6F8B3F7}"/>
              </a:ext>
            </a:extLst>
          </p:cNvPr>
          <p:cNvSpPr txBox="1">
            <a:spLocks noChangeArrowheads="1"/>
          </p:cNvSpPr>
          <p:nvPr/>
        </p:nvSpPr>
        <p:spPr bwMode="auto">
          <a:xfrm>
            <a:off x="3133645" y="3064512"/>
            <a:ext cx="13783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dirty="0">
                <a:solidFill>
                  <a:srgbClr val="FF0000"/>
                </a:solidFill>
              </a:rPr>
              <a:t>GRB</a:t>
            </a:r>
          </a:p>
        </p:txBody>
      </p:sp>
      <p:pic>
        <p:nvPicPr>
          <p:cNvPr id="22533" name="图片 4">
            <a:extLst>
              <a:ext uri="{FF2B5EF4-FFF2-40B4-BE49-F238E27FC236}">
                <a16:creationId xmlns:a16="http://schemas.microsoft.com/office/drawing/2014/main" id="{6780D59B-87B5-44B1-9571-921F5CB8034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32256" y="2938669"/>
            <a:ext cx="3371203" cy="30427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下箭头 10">
            <a:extLst>
              <a:ext uri="{FF2B5EF4-FFF2-40B4-BE49-F238E27FC236}">
                <a16:creationId xmlns:a16="http://schemas.microsoft.com/office/drawing/2014/main" id="{F685F0E0-0050-42A6-8F1D-8288987E52A4}"/>
              </a:ext>
            </a:extLst>
          </p:cNvPr>
          <p:cNvSpPr/>
          <p:nvPr/>
        </p:nvSpPr>
        <p:spPr>
          <a:xfrm rot="16200000">
            <a:off x="4008723" y="2705797"/>
            <a:ext cx="139491" cy="1850382"/>
          </a:xfrm>
          <a:prstGeom prst="downArrow">
            <a:avLst>
              <a:gd name="adj1" fmla="val 50000"/>
              <a:gd name="adj2" fmla="val 141800"/>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2535" name="文本框 6">
            <a:extLst>
              <a:ext uri="{FF2B5EF4-FFF2-40B4-BE49-F238E27FC236}">
                <a16:creationId xmlns:a16="http://schemas.microsoft.com/office/drawing/2014/main" id="{E6662B29-23B9-4591-B846-C80F4FD57FBE}"/>
              </a:ext>
            </a:extLst>
          </p:cNvPr>
          <p:cNvSpPr txBox="1">
            <a:spLocks noChangeArrowheads="1"/>
          </p:cNvSpPr>
          <p:nvPr/>
        </p:nvSpPr>
        <p:spPr bwMode="auto">
          <a:xfrm>
            <a:off x="577048" y="1238139"/>
            <a:ext cx="11301274"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None/>
            </a:pPr>
            <a:r>
              <a:rPr lang="en-US" altLang="zh-CN" dirty="0">
                <a:solidFill>
                  <a:srgbClr val="203864"/>
                </a:solidFill>
                <a:latin typeface="Times New Roman" panose="02020603050405020304" pitchFamily="18" charset="0"/>
                <a:cs typeface="Times New Roman" panose="02020603050405020304" pitchFamily="18" charset="0"/>
              </a:rPr>
              <a:t>Newborn Magnetar as remnant of Binary Neutron Star Merger and Massive star collapse</a:t>
            </a:r>
            <a:r>
              <a:rPr lang="en-US" altLang="zh-CN" dirty="0">
                <a:solidFill>
                  <a:srgbClr val="203864"/>
                </a:solidFill>
                <a:latin typeface="Times New Roman" panose="02020603050405020304" pitchFamily="18" charset="0"/>
                <a:cs typeface="Times New Roman" panose="02020603050405020304" pitchFamily="18" charset="0"/>
                <a:sym typeface="Wingdings" panose="05000000000000000000" pitchFamily="2" charset="2"/>
              </a:rPr>
              <a:t> XTs associated GRBs or orphan XTs</a:t>
            </a:r>
            <a:endParaRPr lang="en-US" altLang="zh-CN" dirty="0">
              <a:solidFill>
                <a:srgbClr val="203864"/>
              </a:solidFill>
              <a:latin typeface="Times New Roman" panose="02020603050405020304" pitchFamily="18" charset="0"/>
              <a:cs typeface="Times New Roman" panose="02020603050405020304" pitchFamily="18" charset="0"/>
            </a:endParaRPr>
          </a:p>
        </p:txBody>
      </p:sp>
      <p:sp>
        <p:nvSpPr>
          <p:cNvPr id="14" name="下箭头 10">
            <a:extLst>
              <a:ext uri="{FF2B5EF4-FFF2-40B4-BE49-F238E27FC236}">
                <a16:creationId xmlns:a16="http://schemas.microsoft.com/office/drawing/2014/main" id="{E7A861C0-856F-4B7E-A37B-28424E9169B2}"/>
              </a:ext>
            </a:extLst>
          </p:cNvPr>
          <p:cNvSpPr/>
          <p:nvPr/>
        </p:nvSpPr>
        <p:spPr>
          <a:xfrm rot="16200000">
            <a:off x="3899276" y="2474776"/>
            <a:ext cx="173037" cy="3571454"/>
          </a:xfrm>
          <a:prstGeom prst="downArrow">
            <a:avLst>
              <a:gd name="adj1" fmla="val 50000"/>
              <a:gd name="adj2" fmla="val 154357"/>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p>
        </p:txBody>
      </p:sp>
      <p:sp>
        <p:nvSpPr>
          <p:cNvPr id="2" name="矩形 1">
            <a:extLst>
              <a:ext uri="{FF2B5EF4-FFF2-40B4-BE49-F238E27FC236}">
                <a16:creationId xmlns:a16="http://schemas.microsoft.com/office/drawing/2014/main" id="{2AA82EB9-B39F-46AD-B820-8DB1B2016778}"/>
              </a:ext>
            </a:extLst>
          </p:cNvPr>
          <p:cNvSpPr/>
          <p:nvPr/>
        </p:nvSpPr>
        <p:spPr>
          <a:xfrm>
            <a:off x="3341395" y="1185913"/>
            <a:ext cx="261610" cy="461665"/>
          </a:xfrm>
          <a:prstGeom prst="rect">
            <a:avLst/>
          </a:prstGeom>
        </p:spPr>
        <p:txBody>
          <a:bodyPr wrap="none">
            <a:spAutoFit/>
          </a:bodyPr>
          <a:lstStyle/>
          <a:p>
            <a:pPr algn="ctr">
              <a:spcBef>
                <a:spcPct val="0"/>
              </a:spcBef>
              <a:buClrTx/>
              <a:buSzTx/>
              <a:buNone/>
            </a:pPr>
            <a:r>
              <a:rPr lang="en-US" altLang="zh-CN" sz="2400" dirty="0">
                <a:solidFill>
                  <a:srgbClr val="203864"/>
                </a:solidFill>
                <a:latin typeface="Times New Roman" panose="02020603050405020304" pitchFamily="18" charset="0"/>
                <a:cs typeface="Times New Roman" panose="02020603050405020304" pitchFamily="18" charset="0"/>
              </a:rPr>
              <a:t> </a:t>
            </a:r>
          </a:p>
        </p:txBody>
      </p:sp>
      <p:pic>
        <p:nvPicPr>
          <p:cNvPr id="3074" name="Picture 2" descr="figure 1">
            <a:extLst>
              <a:ext uri="{FF2B5EF4-FFF2-40B4-BE49-F238E27FC236}">
                <a16:creationId xmlns:a16="http://schemas.microsoft.com/office/drawing/2014/main" id="{F161285C-4144-44DA-B38E-91F3F46E448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611035" y="2731751"/>
            <a:ext cx="4042617" cy="3042770"/>
          </a:xfrm>
          <a:prstGeom prst="rect">
            <a:avLst/>
          </a:prstGeom>
          <a:noFill/>
          <a:extLst>
            <a:ext uri="{909E8E84-426E-40DD-AFC4-6F175D3DCCD1}">
              <a14:hiddenFill xmlns:a14="http://schemas.microsoft.com/office/drawing/2010/main">
                <a:solidFill>
                  <a:srgbClr val="FFFFFF"/>
                </a:solidFill>
              </a14:hiddenFill>
            </a:ext>
          </a:extLst>
        </p:spPr>
      </p:pic>
      <p:sp>
        <p:nvSpPr>
          <p:cNvPr id="12" name="矩形 11">
            <a:extLst>
              <a:ext uri="{FF2B5EF4-FFF2-40B4-BE49-F238E27FC236}">
                <a16:creationId xmlns:a16="http://schemas.microsoft.com/office/drawing/2014/main" id="{1B07678F-16E0-43D2-962D-7462BA0A93CA}"/>
              </a:ext>
            </a:extLst>
          </p:cNvPr>
          <p:cNvSpPr/>
          <p:nvPr/>
        </p:nvSpPr>
        <p:spPr>
          <a:xfrm>
            <a:off x="3472200" y="6271877"/>
            <a:ext cx="7978649" cy="400110"/>
          </a:xfrm>
          <a:prstGeom prst="rect">
            <a:avLst/>
          </a:prstGeom>
        </p:spPr>
        <p:txBody>
          <a:bodyPr wrap="square">
            <a:spAutoFit/>
          </a:bodyPr>
          <a:lstStyle/>
          <a:p>
            <a:pPr algn="ctr"/>
            <a:r>
              <a:rPr lang="en-US" altLang="zh-CN" sz="2000" dirty="0" err="1">
                <a:solidFill>
                  <a:srgbClr val="20517C"/>
                </a:solidFill>
                <a:latin typeface="Times New Roman" panose="02020603050405020304" pitchFamily="18" charset="0"/>
                <a:ea typeface="黑体" panose="02010609060101010101" pitchFamily="49" charset="-122"/>
                <a:cs typeface="Times New Roman" panose="02020603050405020304" pitchFamily="18" charset="0"/>
              </a:rPr>
              <a:t>Troja</a:t>
            </a:r>
            <a:r>
              <a:rPr lang="en-US" altLang="zh-CN" sz="2000" dirty="0">
                <a:solidFill>
                  <a:srgbClr val="20517C"/>
                </a:solidFill>
                <a:latin typeface="Times New Roman" panose="02020603050405020304" pitchFamily="18" charset="0"/>
                <a:ea typeface="黑体" panose="02010609060101010101" pitchFamily="49" charset="-122"/>
                <a:cs typeface="Times New Roman" panose="02020603050405020304" pitchFamily="18" charset="0"/>
              </a:rPr>
              <a:t> et al. 2007,</a:t>
            </a:r>
            <a:r>
              <a:rPr lang="zh-CN" altLang="en-US" sz="2000" dirty="0">
                <a:solidFill>
                  <a:srgbClr val="20517C"/>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err="1">
                <a:solidFill>
                  <a:srgbClr val="20517C"/>
                </a:solidFill>
                <a:latin typeface="Times New Roman" panose="02020603050405020304" pitchFamily="18" charset="0"/>
                <a:ea typeface="黑体" panose="02010609060101010101" pitchFamily="49" charset="-122"/>
                <a:cs typeface="Times New Roman" panose="02020603050405020304" pitchFamily="18" charset="0"/>
              </a:rPr>
              <a:t>ApJ</a:t>
            </a:r>
            <a:r>
              <a:rPr lang="en-US" altLang="zh-CN" sz="2000" dirty="0">
                <a:solidFill>
                  <a:srgbClr val="20517C"/>
                </a:solidFill>
                <a:latin typeface="Times New Roman" panose="02020603050405020304" pitchFamily="18" charset="0"/>
                <a:ea typeface="黑体" panose="02010609060101010101" pitchFamily="49" charset="-122"/>
                <a:cs typeface="Times New Roman" panose="02020603050405020304" pitchFamily="18" charset="0"/>
              </a:rPr>
              <a:t>;</a:t>
            </a:r>
            <a:r>
              <a:rPr lang="zh-CN" altLang="en-US" sz="2000" dirty="0">
                <a:solidFill>
                  <a:srgbClr val="20517C"/>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err="1">
                <a:solidFill>
                  <a:srgbClr val="20517C"/>
                </a:solidFill>
                <a:latin typeface="Times New Roman" panose="02020603050405020304" pitchFamily="18" charset="0"/>
                <a:ea typeface="黑体" panose="02010609060101010101" pitchFamily="49" charset="-122"/>
                <a:cs typeface="Times New Roman" panose="02020603050405020304" pitchFamily="18" charset="0"/>
              </a:rPr>
              <a:t>Xue</a:t>
            </a:r>
            <a:r>
              <a:rPr lang="zh-CN" altLang="en-US" sz="2000" dirty="0">
                <a:solidFill>
                  <a:srgbClr val="20517C"/>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rgbClr val="20517C"/>
                </a:solidFill>
                <a:latin typeface="Times New Roman" panose="02020603050405020304" pitchFamily="18" charset="0"/>
                <a:ea typeface="黑体" panose="02010609060101010101" pitchFamily="49" charset="-122"/>
                <a:cs typeface="Times New Roman" panose="02020603050405020304" pitchFamily="18" charset="0"/>
              </a:rPr>
              <a:t>et</a:t>
            </a:r>
            <a:r>
              <a:rPr lang="zh-CN" altLang="en-US" sz="2000" dirty="0">
                <a:solidFill>
                  <a:srgbClr val="20517C"/>
                </a:solidFill>
                <a:latin typeface="Times New Roman" panose="02020603050405020304" pitchFamily="18" charset="0"/>
                <a:ea typeface="黑体" panose="02010609060101010101" pitchFamily="49" charset="-122"/>
                <a:cs typeface="Times New Roman" panose="02020603050405020304" pitchFamily="18" charset="0"/>
              </a:rPr>
              <a:t> </a:t>
            </a:r>
            <a:r>
              <a:rPr lang="en-US" altLang="zh-CN" sz="2000" dirty="0">
                <a:solidFill>
                  <a:srgbClr val="20517C"/>
                </a:solidFill>
                <a:latin typeface="Times New Roman" panose="02020603050405020304" pitchFamily="18" charset="0"/>
                <a:ea typeface="黑体" panose="02010609060101010101" pitchFamily="49" charset="-122"/>
                <a:cs typeface="Times New Roman" panose="02020603050405020304" pitchFamily="18" charset="0"/>
              </a:rPr>
              <a:t>al.2019, Nature</a:t>
            </a:r>
            <a:endParaRPr lang="zh-CN" altLang="en-US" sz="2000" dirty="0">
              <a:solidFill>
                <a:srgbClr val="20517C"/>
              </a:solidFill>
              <a:latin typeface="Times New Roman" panose="02020603050405020304" pitchFamily="18" charset="0"/>
              <a:ea typeface="黑体" panose="02010609060101010101" pitchFamily="49" charset="-122"/>
              <a:cs typeface="Times New Roman" panose="02020603050405020304" pitchFamily="18" charset="0"/>
            </a:endParaRPr>
          </a:p>
        </p:txBody>
      </p:sp>
      <p:sp>
        <p:nvSpPr>
          <p:cNvPr id="5" name="文本框 4">
            <a:extLst>
              <a:ext uri="{FF2B5EF4-FFF2-40B4-BE49-F238E27FC236}">
                <a16:creationId xmlns:a16="http://schemas.microsoft.com/office/drawing/2014/main" id="{40DDED37-79C4-49DA-AA10-4364FA7919D7}"/>
              </a:ext>
            </a:extLst>
          </p:cNvPr>
          <p:cNvSpPr txBox="1"/>
          <p:nvPr/>
        </p:nvSpPr>
        <p:spPr>
          <a:xfrm>
            <a:off x="577048" y="6010267"/>
            <a:ext cx="2248678" cy="461665"/>
          </a:xfrm>
          <a:prstGeom prst="rect">
            <a:avLst/>
          </a:prstGeom>
          <a:noFill/>
        </p:spPr>
        <p:txBody>
          <a:bodyPr wrap="square" rtlCol="0">
            <a:spAutoFit/>
          </a:bodyPr>
          <a:lstStyle/>
          <a:p>
            <a:r>
              <a:rPr lang="en-US" altLang="zh-CN" sz="2400" dirty="0"/>
              <a:t>Gao et al. 2015</a:t>
            </a:r>
            <a:endParaRPr lang="zh-CN" altLang="en-US" sz="2400" dirty="0"/>
          </a:p>
        </p:txBody>
      </p:sp>
      <p:sp>
        <p:nvSpPr>
          <p:cNvPr id="15" name="矩形 8">
            <a:extLst>
              <a:ext uri="{FF2B5EF4-FFF2-40B4-BE49-F238E27FC236}">
                <a16:creationId xmlns:a16="http://schemas.microsoft.com/office/drawing/2014/main" id="{5E42178B-4117-4B18-8A7F-754C94558027}"/>
              </a:ext>
            </a:extLst>
          </p:cNvPr>
          <p:cNvSpPr>
            <a:spLocks noChangeArrowheads="1"/>
          </p:cNvSpPr>
          <p:nvPr/>
        </p:nvSpPr>
        <p:spPr bwMode="auto">
          <a:xfrm>
            <a:off x="95671" y="17464"/>
            <a:ext cx="9545870" cy="1201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marL="571500" indent="-571500" algn="ctr">
              <a:spcBef>
                <a:spcPct val="0"/>
              </a:spcBef>
              <a:buClrTx/>
              <a:buSzTx/>
            </a:pPr>
            <a:r>
              <a:rPr lang="en-US" altLang="zh-CN" sz="3600" dirty="0">
                <a:solidFill>
                  <a:schemeClr val="bg1"/>
                </a:solidFill>
                <a:latin typeface="Times New Roman" panose="02020603050405020304" pitchFamily="18" charset="0"/>
                <a:ea typeface="+mj-ea"/>
                <a:cs typeface="Times New Roman" panose="02020603050405020304" pitchFamily="18" charset="0"/>
              </a:rPr>
              <a:t>Evidence of Newly-Born Magnetar as some GRB</a:t>
            </a:r>
            <a:r>
              <a:rPr lang="zh-CN" altLang="en-US" sz="3600" dirty="0">
                <a:solidFill>
                  <a:schemeClr val="bg1"/>
                </a:solidFill>
                <a:latin typeface="Times New Roman" panose="02020603050405020304" pitchFamily="18" charset="0"/>
                <a:ea typeface="+mj-ea"/>
                <a:cs typeface="Times New Roman" panose="02020603050405020304" pitchFamily="18" charset="0"/>
              </a:rPr>
              <a:t> </a:t>
            </a:r>
            <a:r>
              <a:rPr lang="en-US" altLang="zh-CN" sz="3600" dirty="0">
                <a:solidFill>
                  <a:schemeClr val="bg1"/>
                </a:solidFill>
                <a:latin typeface="Times New Roman" panose="02020603050405020304" pitchFamily="18" charset="0"/>
                <a:ea typeface="+mj-ea"/>
                <a:cs typeface="Times New Roman" panose="02020603050405020304" pitchFamily="18" charset="0"/>
              </a:rPr>
              <a:t>Central Engine</a:t>
            </a:r>
            <a:endParaRPr lang="zh-CN" altLang="en-US" sz="3600" dirty="0">
              <a:solidFill>
                <a:schemeClr val="bg1"/>
              </a:solidFill>
              <a:latin typeface="Times New Roman" panose="02020603050405020304" pitchFamily="18" charset="0"/>
              <a:ea typeface="+mj-ea"/>
              <a:cs typeface="Times New Roman" panose="02020603050405020304" pitchFamily="18" charset="0"/>
            </a:endParaRPr>
          </a:p>
        </p:txBody>
      </p:sp>
    </p:spTree>
    <p:extLst>
      <p:ext uri="{BB962C8B-B14F-4D97-AF65-F5344CB8AC3E}">
        <p14:creationId xmlns:p14="http://schemas.microsoft.com/office/powerpoint/2010/main" val="2614435313"/>
      </p:ext>
    </p:extLst>
  </p:cSld>
  <p:clrMapOvr>
    <a:masterClrMapping/>
  </p:clrMapOvr>
  <mc:AlternateContent xmlns:mc="http://schemas.openxmlformats.org/markup-compatibility/2006" xmlns:p14="http://schemas.microsoft.com/office/powerpoint/2010/main">
    <mc:Choice Requires="p14">
      <p:transition spd="slow" p14:dur="2000" advTm="16200"/>
    </mc:Choice>
    <mc:Fallback xmlns="">
      <p:transition spd="slow" advTm="1620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a:extLst>
              <a:ext uri="{FF2B5EF4-FFF2-40B4-BE49-F238E27FC236}">
                <a16:creationId xmlns:a16="http://schemas.microsoft.com/office/drawing/2014/main" id="{E4B3F323-2EFC-4E48-BD29-26C677EB0BF9}"/>
              </a:ext>
            </a:extLst>
          </p:cNvPr>
          <p:cNvSpPr>
            <a:spLocks noGrp="1" noChangeArrowheads="1"/>
          </p:cNvSpPr>
          <p:nvPr>
            <p:ph type="title" idx="4294967295"/>
          </p:nvPr>
        </p:nvSpPr>
        <p:spPr>
          <a:xfrm>
            <a:off x="0" y="180975"/>
            <a:ext cx="8064500" cy="792163"/>
          </a:xfrm>
        </p:spPr>
        <p:txBody>
          <a:bodyPr/>
          <a:lstStyle/>
          <a:p>
            <a:pPr algn="ctr"/>
            <a:r>
              <a:rPr lang="en-US" altLang="zh-CN" sz="3600" b="1" dirty="0">
                <a:solidFill>
                  <a:schemeClr val="bg1"/>
                </a:solidFill>
                <a:latin typeface="Times New Roman" panose="02020603050405020304" pitchFamily="18" charset="0"/>
                <a:cs typeface="Times New Roman" panose="02020603050405020304" pitchFamily="18" charset="0"/>
              </a:rPr>
              <a:t>Magnetar </a:t>
            </a:r>
            <a:r>
              <a:rPr lang="en-US" altLang="zh-CN" sz="3600" b="1" dirty="0" err="1">
                <a:solidFill>
                  <a:schemeClr val="bg1"/>
                </a:solidFill>
                <a:latin typeface="Times New Roman" panose="02020603050405020304" pitchFamily="18" charset="0"/>
                <a:cs typeface="Times New Roman" panose="02020603050405020304" pitchFamily="18" charset="0"/>
              </a:rPr>
              <a:t>Spindown</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pic>
        <p:nvPicPr>
          <p:cNvPr id="39939" name="图片 1">
            <a:extLst>
              <a:ext uri="{FF2B5EF4-FFF2-40B4-BE49-F238E27FC236}">
                <a16:creationId xmlns:a16="http://schemas.microsoft.com/office/drawing/2014/main" id="{D8E6922C-0C9D-46E3-921C-76643923ECC8}"/>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182938" y="1866901"/>
            <a:ext cx="53975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0" name="图片 2">
            <a:extLst>
              <a:ext uri="{FF2B5EF4-FFF2-40B4-BE49-F238E27FC236}">
                <a16:creationId xmlns:a16="http://schemas.microsoft.com/office/drawing/2014/main" id="{D0473820-518C-4E36-B14E-943C2A2C48D4}"/>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820988" y="3451226"/>
            <a:ext cx="6121400" cy="165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文本框 4">
            <a:extLst>
              <a:ext uri="{FF2B5EF4-FFF2-40B4-BE49-F238E27FC236}">
                <a16:creationId xmlns:a16="http://schemas.microsoft.com/office/drawing/2014/main" id="{6EC91508-9200-4FB5-AFA5-9120FA3C2E73}"/>
              </a:ext>
            </a:extLst>
          </p:cNvPr>
          <p:cNvSpPr txBox="1"/>
          <p:nvPr/>
        </p:nvSpPr>
        <p:spPr bwMode="auto">
          <a:xfrm>
            <a:off x="2352676" y="1271713"/>
            <a:ext cx="6765925" cy="492443"/>
          </a:xfrm>
          <a:prstGeom prst="rect">
            <a:avLst/>
          </a:prstGeom>
          <a:noFill/>
          <a:ln w="12700" cmpd="sng">
            <a:solidFill>
              <a:schemeClr val="accent1">
                <a:shade val="50000"/>
              </a:schemeClr>
            </a:solidFill>
            <a:prstDash val="solid"/>
          </a:ln>
          <a:effectLst>
            <a:softEdge rad="12700"/>
          </a:effectLst>
        </p:spPr>
        <p:style>
          <a:lnRef idx="2">
            <a:schemeClr val="dk1"/>
          </a:lnRef>
          <a:fillRef idx="1">
            <a:schemeClr val="lt1"/>
          </a:fillRef>
          <a:effectRef idx="0">
            <a:schemeClr val="dk1"/>
          </a:effectRef>
          <a:fontRef idx="minor">
            <a:schemeClr val="dk1"/>
          </a:fontRef>
        </p:style>
        <p:txBody>
          <a:bodyPr>
            <a:spAutoFit/>
          </a:bodyPr>
          <a:lstStyle/>
          <a:p>
            <a:pPr>
              <a:defRPr/>
            </a:pPr>
            <a:r>
              <a:rPr lang="en-US" altLang="zh-CN" sz="2600" dirty="0">
                <a:solidFill>
                  <a:srgbClr val="FF0000"/>
                </a:solidFill>
                <a:latin typeface="Times New Roman" panose="02020603050405020304" pitchFamily="18" charset="0"/>
                <a:cs typeface="Times New Roman" panose="02020603050405020304" pitchFamily="18" charset="0"/>
                <a:sym typeface="+mn-ea"/>
              </a:rPr>
              <a:t>Rotation Energy of a Magnetar:</a:t>
            </a:r>
            <a:endParaRPr lang="zh-CN" altLang="en-US" sz="2600" dirty="0"/>
          </a:p>
        </p:txBody>
      </p:sp>
      <p:sp>
        <p:nvSpPr>
          <p:cNvPr id="6" name="文本框 5">
            <a:extLst>
              <a:ext uri="{FF2B5EF4-FFF2-40B4-BE49-F238E27FC236}">
                <a16:creationId xmlns:a16="http://schemas.microsoft.com/office/drawing/2014/main" id="{A03B3DCF-9B51-4914-AEEE-EBB8395AE378}"/>
              </a:ext>
            </a:extLst>
          </p:cNvPr>
          <p:cNvSpPr txBox="1"/>
          <p:nvPr/>
        </p:nvSpPr>
        <p:spPr bwMode="auto">
          <a:xfrm>
            <a:off x="2376489" y="2854326"/>
            <a:ext cx="6765925" cy="492125"/>
          </a:xfrm>
          <a:prstGeom prst="rect">
            <a:avLst/>
          </a:prstGeom>
          <a:noFill/>
          <a:ln w="12700" cmpd="sng">
            <a:noFill/>
            <a:prstDash val="solid"/>
          </a:ln>
        </p:spPr>
        <p:style>
          <a:lnRef idx="2">
            <a:schemeClr val="dk1"/>
          </a:lnRef>
          <a:fillRef idx="1">
            <a:schemeClr val="lt1"/>
          </a:fillRef>
          <a:effectRef idx="0">
            <a:schemeClr val="dk1"/>
          </a:effectRef>
          <a:fontRef idx="minor">
            <a:schemeClr val="dk1"/>
          </a:fontRef>
        </p:style>
        <p:txBody>
          <a:bodyPr>
            <a:spAutoFit/>
          </a:bodyPr>
          <a:lstStyle/>
          <a:p>
            <a:pPr>
              <a:defRPr/>
            </a:pPr>
            <a:r>
              <a:rPr lang="en-US" altLang="zh-CN" sz="2600" dirty="0">
                <a:solidFill>
                  <a:srgbClr val="FF0000"/>
                </a:solidFill>
                <a:latin typeface="Times New Roman" panose="02020603050405020304" pitchFamily="18" charset="0"/>
                <a:cs typeface="Times New Roman" panose="02020603050405020304" pitchFamily="18" charset="0"/>
                <a:sym typeface="+mn-ea"/>
              </a:rPr>
              <a:t>Energy Lost of a Magnetar:</a:t>
            </a:r>
            <a:endParaRPr lang="zh-CN" altLang="en-US" sz="2600" dirty="0">
              <a:solidFill>
                <a:srgbClr val="FF0000"/>
              </a:solidFill>
              <a:latin typeface="Times New Roman" panose="02020603050405020304" pitchFamily="18" charset="0"/>
              <a:cs typeface="Times New Roman" panose="02020603050405020304" pitchFamily="18" charset="0"/>
            </a:endParaRPr>
          </a:p>
        </p:txBody>
      </p:sp>
      <p:sp>
        <p:nvSpPr>
          <p:cNvPr id="39945" name="矩形 1">
            <a:extLst>
              <a:ext uri="{FF2B5EF4-FFF2-40B4-BE49-F238E27FC236}">
                <a16:creationId xmlns:a16="http://schemas.microsoft.com/office/drawing/2014/main" id="{8BAA2EE3-3F39-4574-A9F8-85ACC836CDD2}"/>
              </a:ext>
            </a:extLst>
          </p:cNvPr>
          <p:cNvSpPr>
            <a:spLocks noChangeArrowheads="1"/>
          </p:cNvSpPr>
          <p:nvPr/>
        </p:nvSpPr>
        <p:spPr bwMode="auto">
          <a:xfrm>
            <a:off x="4295775" y="5445125"/>
            <a:ext cx="2736850" cy="9540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b="0">
                <a:solidFill>
                  <a:srgbClr val="3333CC"/>
                </a:solidFill>
                <a:latin typeface="Times New Roman" panose="02020603050405020304" pitchFamily="18" charset="0"/>
                <a:cs typeface="Times New Roman" panose="02020603050405020304" pitchFamily="18" charset="0"/>
              </a:rPr>
              <a:t>ElectroMagnetic (EM) radiation</a:t>
            </a:r>
            <a:endParaRPr lang="zh-CN" altLang="en-US" b="0">
              <a:latin typeface="Times New Roman" panose="02020603050405020304" pitchFamily="18" charset="0"/>
              <a:cs typeface="Times New Roman" panose="02020603050405020304" pitchFamily="18" charset="0"/>
            </a:endParaRPr>
          </a:p>
        </p:txBody>
      </p:sp>
      <p:sp>
        <p:nvSpPr>
          <p:cNvPr id="39946" name="矩形 2">
            <a:extLst>
              <a:ext uri="{FF2B5EF4-FFF2-40B4-BE49-F238E27FC236}">
                <a16:creationId xmlns:a16="http://schemas.microsoft.com/office/drawing/2014/main" id="{E1AAF297-A6FE-43A7-94CF-581EB0CA9F8A}"/>
              </a:ext>
            </a:extLst>
          </p:cNvPr>
          <p:cNvSpPr>
            <a:spLocks noChangeArrowheads="1"/>
          </p:cNvSpPr>
          <p:nvPr/>
        </p:nvSpPr>
        <p:spPr bwMode="auto">
          <a:xfrm>
            <a:off x="7319963" y="5445126"/>
            <a:ext cx="2159000" cy="52387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Wingdings" panose="05000000000000000000" pitchFamily="2" charset="2"/>
              <a:buNone/>
            </a:pPr>
            <a:r>
              <a:rPr lang="en-US" altLang="zh-CN" b="0">
                <a:solidFill>
                  <a:srgbClr val="3333CC"/>
                </a:solidFill>
                <a:latin typeface="Times New Roman" panose="02020603050405020304" pitchFamily="18" charset="0"/>
                <a:cs typeface="Times New Roman" panose="02020603050405020304" pitchFamily="18" charset="0"/>
              </a:rPr>
              <a:t>GW emission </a:t>
            </a:r>
            <a:endParaRPr lang="zh-CN" altLang="en-US" b="0">
              <a:solidFill>
                <a:srgbClr val="3333CC"/>
              </a:solidFill>
              <a:latin typeface="Times New Roman" panose="02020603050405020304" pitchFamily="18" charset="0"/>
              <a:cs typeface="Times New Roman" panose="02020603050405020304" pitchFamily="18" charset="0"/>
            </a:endParaRPr>
          </a:p>
        </p:txBody>
      </p:sp>
      <p:sp>
        <p:nvSpPr>
          <p:cNvPr id="39947" name="箭头: 上 1">
            <a:extLst>
              <a:ext uri="{FF2B5EF4-FFF2-40B4-BE49-F238E27FC236}">
                <a16:creationId xmlns:a16="http://schemas.microsoft.com/office/drawing/2014/main" id="{602EC9E6-08E9-4677-9C76-22E1481C0DCE}"/>
              </a:ext>
            </a:extLst>
          </p:cNvPr>
          <p:cNvSpPr>
            <a:spLocks noChangeArrowheads="1"/>
          </p:cNvSpPr>
          <p:nvPr/>
        </p:nvSpPr>
        <p:spPr bwMode="auto">
          <a:xfrm>
            <a:off x="5984875" y="5049838"/>
            <a:ext cx="222250" cy="322262"/>
          </a:xfrm>
          <a:prstGeom prst="upArrow">
            <a:avLst>
              <a:gd name="adj1" fmla="val 50000"/>
              <a:gd name="adj2" fmla="val 50132"/>
            </a:avLst>
          </a:prstGeom>
          <a:solidFill>
            <a:srgbClr val="33996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None/>
            </a:pPr>
            <a:endParaRPr lang="zh-CN" altLang="en-US"/>
          </a:p>
        </p:txBody>
      </p:sp>
      <p:sp>
        <p:nvSpPr>
          <p:cNvPr id="39948" name="箭头: 上 9">
            <a:extLst>
              <a:ext uri="{FF2B5EF4-FFF2-40B4-BE49-F238E27FC236}">
                <a16:creationId xmlns:a16="http://schemas.microsoft.com/office/drawing/2014/main" id="{72B7A501-290E-4B3F-8EC8-8AF22CDF96EE}"/>
              </a:ext>
            </a:extLst>
          </p:cNvPr>
          <p:cNvSpPr>
            <a:spLocks noChangeArrowheads="1"/>
          </p:cNvSpPr>
          <p:nvPr/>
        </p:nvSpPr>
        <p:spPr bwMode="auto">
          <a:xfrm>
            <a:off x="7751763" y="5022851"/>
            <a:ext cx="222250" cy="320675"/>
          </a:xfrm>
          <a:prstGeom prst="upArrow">
            <a:avLst>
              <a:gd name="adj1" fmla="val 50000"/>
              <a:gd name="adj2" fmla="val 49885"/>
            </a:avLst>
          </a:prstGeom>
          <a:solidFill>
            <a:srgbClr val="339966"/>
          </a:soli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2075" tIns="46038" rIns="92075" bIns="46038"/>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 typeface="Arial" panose="020B0604020202020204" pitchFamily="34" charset="0"/>
              <a:buNone/>
            </a:pPr>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2000" advTm="16200"/>
    </mc:Choice>
    <mc:Fallback xmlns="">
      <p:transition spd="slow" advTm="1620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标题 1">
            <a:extLst>
              <a:ext uri="{FF2B5EF4-FFF2-40B4-BE49-F238E27FC236}">
                <a16:creationId xmlns:a16="http://schemas.microsoft.com/office/drawing/2014/main" id="{33440508-7276-4D67-80D5-20597881BD24}"/>
              </a:ext>
            </a:extLst>
          </p:cNvPr>
          <p:cNvSpPr>
            <a:spLocks noGrp="1" noChangeArrowheads="1"/>
          </p:cNvSpPr>
          <p:nvPr>
            <p:ph type="title" idx="4294967295"/>
          </p:nvPr>
        </p:nvSpPr>
        <p:spPr>
          <a:xfrm>
            <a:off x="232279" y="176213"/>
            <a:ext cx="10232020" cy="552450"/>
          </a:xfrm>
        </p:spPr>
        <p:txBody>
          <a:bodyPr>
            <a:normAutofit fontScale="90000"/>
          </a:bodyPr>
          <a:lstStyle/>
          <a:p>
            <a:pPr marL="571500" indent="-571500">
              <a:buFont typeface="Wingdings" panose="05000000000000000000" pitchFamily="2" charset="2"/>
              <a:buChar char="l"/>
            </a:pPr>
            <a:r>
              <a:rPr lang="en-US" altLang="zh-CN" sz="3600" b="1" dirty="0">
                <a:solidFill>
                  <a:schemeClr val="bg1"/>
                </a:solidFill>
                <a:latin typeface="Times New Roman" panose="02020603050405020304" pitchFamily="18" charset="0"/>
                <a:cs typeface="Times New Roman" panose="02020603050405020304" pitchFamily="18" charset="0"/>
              </a:rPr>
              <a:t>Afterglow </a:t>
            </a:r>
            <a:r>
              <a:rPr lang="en-US" altLang="zh-CN" sz="3600" b="1" dirty="0" err="1">
                <a:solidFill>
                  <a:schemeClr val="bg1"/>
                </a:solidFill>
                <a:latin typeface="Times New Roman" panose="02020603050405020304" pitchFamily="18" charset="0"/>
                <a:cs typeface="Times New Roman" panose="02020603050405020304" pitchFamily="18" charset="0"/>
              </a:rPr>
              <a:t>Lightcurve</a:t>
            </a:r>
            <a:r>
              <a:rPr lang="en-US" altLang="zh-CN" sz="3600" b="1" dirty="0">
                <a:solidFill>
                  <a:schemeClr val="bg1"/>
                </a:solidFill>
                <a:latin typeface="Times New Roman" panose="02020603050405020304" pitchFamily="18" charset="0"/>
                <a:cs typeface="Times New Roman" panose="02020603050405020304" pitchFamily="18" charset="0"/>
              </a:rPr>
              <a:t> in EM dominated Scenario</a:t>
            </a:r>
            <a:endParaRPr lang="zh-CN" altLang="en-US" sz="3600" b="1" dirty="0">
              <a:solidFill>
                <a:schemeClr val="bg1"/>
              </a:solidFill>
              <a:latin typeface="Times New Roman" panose="02020603050405020304" pitchFamily="18" charset="0"/>
              <a:cs typeface="Times New Roman" panose="02020603050405020304" pitchFamily="18" charset="0"/>
            </a:endParaRPr>
          </a:p>
        </p:txBody>
      </p:sp>
      <p:sp>
        <p:nvSpPr>
          <p:cNvPr id="44035" name="矩形 1">
            <a:extLst>
              <a:ext uri="{FF2B5EF4-FFF2-40B4-BE49-F238E27FC236}">
                <a16:creationId xmlns:a16="http://schemas.microsoft.com/office/drawing/2014/main" id="{99B6EB78-33F6-4032-9933-B3E54D9E931F}"/>
              </a:ext>
            </a:extLst>
          </p:cNvPr>
          <p:cNvSpPr>
            <a:spLocks noChangeArrowheads="1"/>
          </p:cNvSpPr>
          <p:nvPr/>
        </p:nvSpPr>
        <p:spPr bwMode="auto">
          <a:xfrm>
            <a:off x="4367213" y="6367463"/>
            <a:ext cx="3643312" cy="43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200" b="0">
                <a:solidFill>
                  <a:srgbClr val="3333CC"/>
                </a:solidFill>
                <a:latin typeface="Times New Roman" panose="02020603050405020304" pitchFamily="18" charset="0"/>
                <a:cs typeface="Times New Roman" panose="02020603050405020304" pitchFamily="18" charset="0"/>
              </a:rPr>
              <a:t>LV + 2018, MNRAS.480.4402</a:t>
            </a:r>
            <a:endParaRPr lang="zh-CN" altLang="en-US" sz="2200" b="0">
              <a:solidFill>
                <a:srgbClr val="3333CC"/>
              </a:solidFill>
              <a:latin typeface="Times New Roman" panose="02020603050405020304" pitchFamily="18" charset="0"/>
              <a:cs typeface="Times New Roman" panose="02020603050405020304" pitchFamily="18" charset="0"/>
            </a:endParaRPr>
          </a:p>
        </p:txBody>
      </p:sp>
      <p:pic>
        <p:nvPicPr>
          <p:cNvPr id="44036" name="图片 1">
            <a:extLst>
              <a:ext uri="{FF2B5EF4-FFF2-40B4-BE49-F238E27FC236}">
                <a16:creationId xmlns:a16="http://schemas.microsoft.com/office/drawing/2014/main" id="{10F9F8EA-019F-427A-84CE-95253525F3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7363" y="3054351"/>
            <a:ext cx="4176712" cy="305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矩形 2">
            <a:extLst>
              <a:ext uri="{FF2B5EF4-FFF2-40B4-BE49-F238E27FC236}">
                <a16:creationId xmlns:a16="http://schemas.microsoft.com/office/drawing/2014/main" id="{DF6B379D-1C71-4FEB-B6BE-DFB9E2FDEB6A}"/>
              </a:ext>
            </a:extLst>
          </p:cNvPr>
          <p:cNvSpPr>
            <a:spLocks noChangeArrowheads="1"/>
          </p:cNvSpPr>
          <p:nvPr/>
        </p:nvSpPr>
        <p:spPr bwMode="auto">
          <a:xfrm>
            <a:off x="2811464" y="2425700"/>
            <a:ext cx="2536825"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b="0">
                <a:solidFill>
                  <a:srgbClr val="FF0000"/>
                </a:solidFill>
                <a:latin typeface="Times New Roman" panose="02020603050405020304" pitchFamily="18" charset="0"/>
                <a:cs typeface="Times New Roman" panose="02020603050405020304" pitchFamily="18" charset="0"/>
              </a:rPr>
              <a:t>Cartoon Picture </a:t>
            </a:r>
            <a:endParaRPr lang="zh-CN" altLang="en-US" b="0">
              <a:solidFill>
                <a:srgbClr val="FF0000"/>
              </a:solidFill>
              <a:cs typeface="Times New Roman" panose="02020603050405020304" pitchFamily="18" charset="0"/>
            </a:endParaRPr>
          </a:p>
        </p:txBody>
      </p:sp>
      <p:pic>
        <p:nvPicPr>
          <p:cNvPr id="44038" name="图片 1">
            <a:extLst>
              <a:ext uri="{FF2B5EF4-FFF2-40B4-BE49-F238E27FC236}">
                <a16:creationId xmlns:a16="http://schemas.microsoft.com/office/drawing/2014/main" id="{ACDCCC82-ABE4-4D2D-AB99-4340462FB2F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42025" y="1717675"/>
            <a:ext cx="4433888" cy="4745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9" name="矩形 7">
            <a:extLst>
              <a:ext uri="{FF2B5EF4-FFF2-40B4-BE49-F238E27FC236}">
                <a16:creationId xmlns:a16="http://schemas.microsoft.com/office/drawing/2014/main" id="{CD048DD4-175D-4508-8C74-0C747E6D05CB}"/>
              </a:ext>
            </a:extLst>
          </p:cNvPr>
          <p:cNvSpPr>
            <a:spLocks noChangeArrowheads="1"/>
          </p:cNvSpPr>
          <p:nvPr/>
        </p:nvSpPr>
        <p:spPr bwMode="auto">
          <a:xfrm>
            <a:off x="6672264" y="1065213"/>
            <a:ext cx="3444875" cy="493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lr>
                <a:schemeClr val="accent2"/>
              </a:buClr>
              <a:buSzPct val="80000"/>
              <a:buFont typeface="Wingdings" panose="05000000000000000000" pitchFamily="2" charset="2"/>
              <a:buChar char="l"/>
              <a:defRPr sz="2800" b="1">
                <a:solidFill>
                  <a:schemeClr val="tx1"/>
                </a:solidFill>
                <a:latin typeface="Arial" panose="020B0604020202020204" pitchFamily="34" charset="0"/>
              </a:defRPr>
            </a:lvl1pPr>
            <a:lvl2pPr marL="742950" indent="-285750">
              <a:spcBef>
                <a:spcPct val="20000"/>
              </a:spcBef>
              <a:buClr>
                <a:schemeClr val="accent2"/>
              </a:buClr>
              <a:buFont typeface="Wingdings" panose="05000000000000000000" pitchFamily="2" charset="2"/>
              <a:buChar char="–"/>
              <a:defRPr sz="2800">
                <a:solidFill>
                  <a:schemeClr val="tx1"/>
                </a:solidFill>
                <a:latin typeface="Arial" panose="020B0604020202020204" pitchFamily="34" charset="0"/>
              </a:defRPr>
            </a:lvl2pPr>
            <a:lvl3pPr marL="1143000" indent="-228600">
              <a:spcBef>
                <a:spcPct val="20000"/>
              </a:spcBef>
              <a:buClr>
                <a:schemeClr val="accent2"/>
              </a:buClr>
              <a:buSzPct val="75000"/>
              <a:buFont typeface="Wingdings" panose="05000000000000000000" pitchFamily="2" charset="2"/>
              <a:buChar char="l"/>
              <a:defRPr sz="2400">
                <a:solidFill>
                  <a:schemeClr val="tx1"/>
                </a:solidFill>
                <a:latin typeface="Arial" panose="020B0604020202020204" pitchFamily="34" charset="0"/>
              </a:defRPr>
            </a:lvl3pPr>
            <a:lvl4pPr marL="1600200" indent="-228600">
              <a:spcBef>
                <a:spcPct val="20000"/>
              </a:spcBef>
              <a:buClr>
                <a:schemeClr val="accent2"/>
              </a:buClr>
              <a:buFont typeface="Wingdings" panose="05000000000000000000" pitchFamily="2" charset="2"/>
              <a:buChar char="–"/>
              <a:defRPr sz="2000">
                <a:solidFill>
                  <a:schemeClr val="tx1"/>
                </a:solidFill>
                <a:latin typeface="Arial" panose="020B0604020202020204" pitchFamily="34" charset="0"/>
              </a:defRPr>
            </a:lvl4pPr>
            <a:lvl5pPr marL="2057400" indent="-228600">
              <a:spcBef>
                <a:spcPct val="20000"/>
              </a:spcBef>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accent2"/>
              </a:buClr>
              <a:buSzPct val="70000"/>
              <a:buFont typeface="Wingdings" panose="05000000000000000000" pitchFamily="2" charset="2"/>
              <a:buChar char="l"/>
              <a:defRPr sz="2000">
                <a:solidFill>
                  <a:schemeClr val="tx1"/>
                </a:solidFill>
                <a:latin typeface="Arial" panose="020B0604020202020204" pitchFamily="34" charset="0"/>
              </a:defRPr>
            </a:lvl9pPr>
          </a:lstStyle>
          <a:p>
            <a:pPr>
              <a:spcBef>
                <a:spcPct val="0"/>
              </a:spcBef>
              <a:buClrTx/>
              <a:buSzTx/>
              <a:buFontTx/>
              <a:buNone/>
            </a:pPr>
            <a:r>
              <a:rPr lang="en-US" altLang="zh-CN" sz="2600" b="0">
                <a:solidFill>
                  <a:srgbClr val="FF0000"/>
                </a:solidFill>
                <a:latin typeface="Times New Roman" panose="02020603050405020304" pitchFamily="18" charset="0"/>
                <a:cs typeface="Times New Roman" panose="02020603050405020304" pitchFamily="18" charset="0"/>
              </a:rPr>
              <a:t>Example: GRB 060614</a:t>
            </a:r>
            <a:endParaRPr lang="zh-CN" altLang="en-US" sz="2600" b="0">
              <a:solidFill>
                <a:srgbClr val="FF0000"/>
              </a:solidFill>
              <a:cs typeface="Times New Roman" panose="02020603050405020304" pitchFamily="18" charset="0"/>
            </a:endParaRPr>
          </a:p>
        </p:txBody>
      </p:sp>
      <p:pic>
        <p:nvPicPr>
          <p:cNvPr id="10" name="图片 8">
            <a:extLst>
              <a:ext uri="{FF2B5EF4-FFF2-40B4-BE49-F238E27FC236}">
                <a16:creationId xmlns:a16="http://schemas.microsoft.com/office/drawing/2014/main" id="{6F71656D-86A7-4E5A-8EDB-5DBE8F9E0744}"/>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4219" y="1167337"/>
            <a:ext cx="3600400" cy="1248786"/>
          </a:xfrm>
          <a:prstGeom prst="rect">
            <a:avLst/>
          </a:prstGeom>
          <a:noFill/>
          <a:ln>
            <a:noFill/>
          </a:ln>
          <a:effectLst>
            <a:glow rad="63500">
              <a:schemeClr val="accent1">
                <a:satMod val="175000"/>
                <a:alpha val="40000"/>
              </a:schemeClr>
            </a:glo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xmlns:p14="http://schemas.microsoft.com/office/powerpoint/2010/main">
    <mc:Choice Requires="p14">
      <p:transition spd="slow" p14:dur="2000" advTm="16200"/>
    </mc:Choice>
    <mc:Fallback xmlns="">
      <p:transition spd="slow" advTm="16200"/>
    </mc:Fallback>
  </mc:AlternateContent>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4028</TotalTime>
  <Words>3375</Words>
  <Application>Microsoft Office PowerPoint</Application>
  <PresentationFormat>宽屏</PresentationFormat>
  <Paragraphs>265</Paragraphs>
  <Slides>38</Slides>
  <Notes>32</Notes>
  <HiddenSlides>0</HiddenSlides>
  <MMClips>0</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38</vt:i4>
      </vt:variant>
    </vt:vector>
  </HeadingPairs>
  <TitlesOfParts>
    <vt:vector size="48" baseType="lpstr">
      <vt:lpstr>Arial Unicode MS</vt:lpstr>
      <vt:lpstr>Helvetica Neue</vt:lpstr>
      <vt:lpstr>黑体</vt:lpstr>
      <vt:lpstr>Arial</vt:lpstr>
      <vt:lpstr>Calibri</vt:lpstr>
      <vt:lpstr>Calibri Light</vt:lpstr>
      <vt:lpstr>Garamond</vt:lpstr>
      <vt:lpstr>Times New Roman</vt:lpstr>
      <vt:lpstr>Wingdings</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Magnetar Spindown</vt:lpstr>
      <vt:lpstr>Afterglow Lightcurve in EM dominated Scenario</vt:lpstr>
      <vt:lpstr>GW dominated EM dominated</vt:lpstr>
      <vt:lpstr>PowerPoint 演示文稿</vt:lpstr>
      <vt:lpstr>PowerPoint 演示文稿</vt:lpstr>
      <vt:lpstr>PowerPoint 演示文稿</vt:lpstr>
      <vt:lpstr>PowerPoint 演示文稿</vt:lpstr>
      <vt:lpstr>PowerPoint 演示文稿</vt:lpstr>
      <vt:lpstr>Magnetar-Jet-Dipole Wind Connections</vt:lpstr>
      <vt:lpstr>Energy Partition between Jet and Dipole Wind</vt:lpstr>
      <vt:lpstr>PowerPoint 演示文稿</vt:lpstr>
      <vt:lpstr>PowerPoint 演示文稿</vt:lpstr>
      <vt:lpstr>PowerPoint 演示文稿</vt:lpstr>
      <vt:lpstr>Eiso -Γ0 Relation</vt:lpstr>
      <vt:lpstr>A tight Liso-Ep,z-Γ0 relation</vt:lpstr>
      <vt:lpstr>PowerPoint 演示文稿</vt:lpstr>
      <vt:lpstr>3. GRB Afterglows: VHE afterglows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A tight Liso-Ep,z-Γ0 relation</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lew</dc:creator>
  <cp:lastModifiedBy>Enwei Liang</cp:lastModifiedBy>
  <cp:revision>447</cp:revision>
  <dcterms:created xsi:type="dcterms:W3CDTF">2021-05-10T02:02:15Z</dcterms:created>
  <dcterms:modified xsi:type="dcterms:W3CDTF">2024-06-23T01:01:43Z</dcterms:modified>
</cp:coreProperties>
</file>