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322" r:id="rId4"/>
    <p:sldId id="282" r:id="rId5"/>
    <p:sldId id="257" r:id="rId6"/>
    <p:sldId id="259" r:id="rId7"/>
    <p:sldId id="320" r:id="rId8"/>
    <p:sldId id="321" r:id="rId9"/>
    <p:sldId id="323" r:id="rId10"/>
    <p:sldId id="324" r:id="rId11"/>
    <p:sldId id="279" r:id="rId12"/>
    <p:sldId id="326" r:id="rId13"/>
    <p:sldId id="325" r:id="rId14"/>
    <p:sldId id="327" r:id="rId15"/>
    <p:sldId id="280" r:id="rId16"/>
    <p:sldId id="278" r:id="rId17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40"/>
    <p:restoredTop sz="81292"/>
  </p:normalViewPr>
  <p:slideViewPr>
    <p:cSldViewPr snapToGrid="0" snapToObjects="1">
      <p:cViewPr>
        <p:scale>
          <a:sx n="74" d="100"/>
          <a:sy n="74" d="100"/>
        </p:scale>
        <p:origin x="72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B46D-D086-4342-9F36-32B4CB074152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6A45-D1BD-BC41-85E6-CC532495B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in2p3.fr/projects/burst-advocates/wiki/Validate_the_high-energy_(HE)_trigger_AND_produce_the_HE_GCN_Circular_(iFSC-tools)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sc.svom.org/hom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Roboto" panose="020F0502020204030204" pitchFamily="34" charset="0"/>
              </a:rPr>
              <a:t>What are the different diagnosis to ensure the astrophysical origin of a SVOM trigger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7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fsc-integration.svom.org</a:t>
            </a:r>
            <a:r>
              <a:rPr lang="en-US" dirty="0"/>
              <a:t>/</a:t>
            </a:r>
            <a:r>
              <a:rPr lang="en-US" dirty="0" err="1"/>
              <a:t>ifsc</a:t>
            </a:r>
            <a:r>
              <a:rPr lang="en-US" dirty="0"/>
              <a:t>-tools/</a:t>
            </a:r>
            <a:r>
              <a:rPr lang="en-US" dirty="0" err="1"/>
              <a:t>grb</a:t>
            </a:r>
            <a:r>
              <a:rPr lang="en-US" dirty="0"/>
              <a:t>/vhf-</a:t>
            </a:r>
            <a:r>
              <a:rPr lang="en-US" dirty="0" err="1"/>
              <a:t>eclgrm</a:t>
            </a:r>
            <a:r>
              <a:rPr lang="en-US" dirty="0"/>
              <a:t>/sb24062001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3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sing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le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count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saturant,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how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to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separate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the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GRB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photons</a:t>
            </a:r>
            <a:r>
              <a:rPr lang="zh-CN" altLang="en-US" b="1" dirty="0">
                <a:solidFill>
                  <a:srgbClr val="555555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b="1" dirty="0">
                <a:solidFill>
                  <a:srgbClr val="555555"/>
                </a:solidFill>
                <a:latin typeface="Lucida Grande" panose="020B0600040502020204" pitchFamily="34" charset="0"/>
              </a:rPr>
              <a:t>??</a:t>
            </a:r>
            <a:endParaRPr lang="en-US" b="1" i="0" dirty="0">
              <a:solidFill>
                <a:srgbClr val="555555"/>
              </a:solidFill>
              <a:effectLst/>
              <a:latin typeface="Lucida Grande" panose="020B06000405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linkClick r:id="rId3"/>
              </a:rPr>
              <a:t>https://forge.in2p3.fr/projects/burst-advocates/wiki/Validate_the_high-energy_(HE)_trigger_AND_produce_the_HE_GCN_Circular_(iFSC-tools)</a:t>
            </a:r>
            <a:endParaRPr lang="en-US" dirty="0"/>
          </a:p>
          <a:p>
            <a:r>
              <a:rPr lang="en-US" dirty="0">
                <a:hlinkClick r:id="rId4"/>
              </a:rPr>
              <a:t>https://fsc.svom.org/home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svom.lam.fr</a:t>
            </a:r>
            <a:r>
              <a:rPr lang="en-US" dirty="0"/>
              <a:t>/</a:t>
            </a:r>
            <a:r>
              <a:rPr lang="en-US" dirty="0" err="1"/>
              <a:t>ifsc</a:t>
            </a:r>
            <a:r>
              <a:rPr lang="en-US" dirty="0"/>
              <a:t>-tools-doc/</a:t>
            </a:r>
            <a:r>
              <a:rPr lang="en-US" dirty="0" err="1"/>
              <a:t>grb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6A45-D1BD-BC41-85E6-CC532495BC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0824F-3C5C-9A46-BBDF-71E59EC2E1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D425-AF7D-9A31-195B-799435774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59523-C163-C1BD-5CB6-E3B9AE84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8C080-CE23-A0D7-19F0-2B7BA7EB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934-145B-4D4B-B21C-73EB3B565178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F2A6-C6AD-8E48-3EBB-DE489244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4B3A7-69D6-D323-4603-1B96A9AC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D1A0-F5E0-E8AF-0AC9-7B6B6907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FCD47-B884-1560-A133-D2399A2AE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B772-1809-C8A5-4774-EB15809C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3D5-A274-B342-A9D8-074BC23E23BA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9119-BBF7-88AD-C282-6C1E8413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3F32-980C-233F-920D-02BA7BA5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331A2-3D68-53B6-6E45-F5EF5DF32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A1BA3-6A47-D670-0966-77FBB132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1812D-CFD6-2904-8017-B22638F2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2C2C-6DD1-7A43-8B8E-E4F2317B2C0A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0EFB-2CCD-AE50-95F6-2C5E8534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C59C-E2AB-7F62-9985-F158CFBB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30DF-0A31-75CF-EBE0-A3A3250E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F5C0-F3BE-4BBB-C1E1-E965CE940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4C42-01DD-6152-7860-1B00F995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A0F-2D7A-B491-F5FF-A380ADA7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55D2-F0E1-8ACF-7931-586D9B71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BCC3-4798-8808-0EC0-E51FE2E9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AC58-C715-DFE3-A7E6-A57908069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D3E7-CDAE-5A5A-C0DB-21FD48C0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B72-EEA8-CD48-8874-01AFA9189AE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5D423-04CE-9DF3-6205-CC8468D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6D706-A6EE-B814-4D39-2F96B52F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DE0F-1FFC-287E-6E4B-9DC31ED5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808-96BE-294A-7C65-5CECA333C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8DB7-17CB-E436-1933-B35A26237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4E009-E4F8-C123-8BCC-A3826F45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1C26-C1A7-724A-8FF8-5786AD6A7D6A}" type="datetime1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7C304-D279-5535-5E5A-445DB768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2EF42-4459-E6AC-0DD7-D67F06D9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388E-D90A-0547-6543-008615A8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91AC0-26F7-002B-650A-538B01A95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9E62A-F8FB-2437-7319-943B7CFF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CC200-DC07-F5EC-A853-FB68AC709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B952F-AA2C-78D7-7913-AF5E0CEC2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30FB6-E459-667E-8C33-8D3AE018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1CF9-7FC8-A247-A1B7-18FBDED6D74C}" type="datetime1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FA21B-96F6-431B-A70D-70C0E485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1357B-3447-9A09-D150-427AD428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5701-DF36-2C7E-943C-938422C3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67F3D-FA45-DF34-F075-94017525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387E-FA91-F345-9304-22BDA55CE8D1}" type="datetime1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32F3B-464C-642A-E179-A35C21FC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75D08-B48C-C243-F17A-455B5F8E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6CE5A-F032-07FA-E506-6120F30D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C998-E685-9540-B024-BE511F81581D}" type="datetime1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B1BEA-B63A-C3D9-6839-E3800917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71C2E-981B-851A-0967-A5ADD06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3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CD77-7AE2-AD4A-46A3-09CD788E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824B2-CA6E-B6B2-CEE7-243D6654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51F20-2B22-020D-F7AF-2E6E561F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D810E-91D3-5AF9-8A50-CED896A4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1426-E7E7-FE4A-BD7A-32593C7135B8}" type="datetime1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EEA84-0198-E93B-1E98-6F484AB8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E57FE-AE23-D0D2-8DB3-FB8E7FD9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7BB6-AA72-8307-7060-5283CA3C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6D3C5-27D5-E7A3-D8A5-8A6BF985B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8522-FDAF-8ABC-7A5C-CDF385CB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6D1D1-C9A8-2559-E0EC-407B8926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96CA-1F78-8045-9E53-AC8A5FA3FEFF}" type="datetime1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6C22D-2499-E2E3-FFC9-45838D6B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D1B5-D6EB-C3C1-7083-4BC6B7A8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CAE4F-F8BC-5531-7869-3B2ABA0A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036EB-CD25-7A0E-7B1C-241DD2C8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A50E-6658-6839-1CA7-2E39733D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BC95B-C5AD-0642-96B9-A9A83791E8F8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2D9A-1391-3757-2852-82A28F421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F857-705C-C94E-12A9-94F71A24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in2p3.fr/projects/burst-advocates/wiki/Validate_the_high-energy_(HE)_trigger_AND_produce_the_HE_GCN_Circular_(iFSC-tools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382" y="13876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CB6D04"/>
                </a:solidFill>
                <a:effectLst/>
                <a:latin typeface="Liberation Sans"/>
              </a:rPr>
              <a:t>Validation of an ECLAIRs trigger by the Burst Advocates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75" y="4079875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W</a:t>
            </a:r>
            <a:r>
              <a:rPr lang="en-US" altLang="zh-CN" dirty="0" err="1"/>
              <a:t>enjin</a:t>
            </a:r>
            <a:r>
              <a:rPr lang="zh-CN" altLang="en-US" dirty="0"/>
              <a:t> </a:t>
            </a:r>
            <a:r>
              <a:rPr lang="en-US" altLang="zh-CN" dirty="0"/>
              <a:t>XIE</a:t>
            </a:r>
            <a:r>
              <a:rPr lang="zh-CN" altLang="en-US" dirty="0"/>
              <a:t> </a:t>
            </a:r>
            <a:r>
              <a:rPr lang="en-US" altLang="zh-CN" dirty="0"/>
              <a:t>(NAOC,</a:t>
            </a:r>
            <a:r>
              <a:rPr lang="zh-CN" altLang="en-US" dirty="0"/>
              <a:t> </a:t>
            </a:r>
            <a:r>
              <a:rPr lang="en-US" altLang="zh-CN" dirty="0"/>
              <a:t>CEA);</a:t>
            </a:r>
            <a:r>
              <a:rPr lang="zh-CN" altLang="en-US" dirty="0"/>
              <a:t>  </a:t>
            </a:r>
            <a:r>
              <a:rPr lang="en-US" altLang="zh-CN" dirty="0"/>
              <a:t>Damien</a:t>
            </a:r>
            <a:r>
              <a:rPr lang="zh-CN" altLang="en-US" dirty="0"/>
              <a:t> </a:t>
            </a:r>
            <a:r>
              <a:rPr lang="en-US" altLang="zh-CN" dirty="0"/>
              <a:t>TURPIN</a:t>
            </a:r>
            <a:r>
              <a:rPr lang="zh-CN" altLang="en-US" dirty="0"/>
              <a:t> </a:t>
            </a:r>
            <a:r>
              <a:rPr lang="en-US" altLang="zh-CN" dirty="0"/>
              <a:t>(CEA)</a:t>
            </a:r>
          </a:p>
          <a:p>
            <a:r>
              <a:rPr lang="en-US" altLang="zh-CN" dirty="0"/>
              <a:t>2024.06.25</a:t>
            </a:r>
            <a:r>
              <a:rPr lang="zh-CN" altLang="en-US" dirty="0"/>
              <a:t>  </a:t>
            </a:r>
            <a:r>
              <a:rPr lang="en-US" altLang="zh-CN" dirty="0" err="1"/>
              <a:t>Xichang</a:t>
            </a:r>
            <a:r>
              <a:rPr lang="zh-CN" altLang="en-US" dirty="0"/>
              <a:t> </a:t>
            </a:r>
            <a:r>
              <a:rPr lang="en-US" altLang="zh-CN" dirty="0"/>
              <a:t>workshop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923EC-4135-ACE7-8C0F-BC5904D0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5558"/>
            <a:ext cx="1355472" cy="9759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6D2F6-C6C4-54E2-C4BB-87F6071D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620" y="5735637"/>
            <a:ext cx="1487289" cy="10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11902-92EF-8B9A-18E6-EDE8F7114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46" y="6029323"/>
            <a:ext cx="689529" cy="41420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0B303FD-11EB-623F-5546-6473028F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9"/>
            <a:ext cx="1355472" cy="9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941A58-4B42-F545-9460-5BA9F3ADF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667" r="7031" b="20667"/>
          <a:stretch/>
        </p:blipFill>
        <p:spPr bwMode="auto">
          <a:xfrm>
            <a:off x="10499501" y="33493"/>
            <a:ext cx="1708597" cy="10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66608-0189-0218-CAA2-23144E60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7B7-30F9-D246-BD91-77ED51DFA095}" type="datetime1">
              <a:rPr lang="en-US" smtClean="0"/>
              <a:t>6/24/24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499081-DCAB-8B72-8DBC-EFCF6F53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Validation of an ECLAIRs trigger by the B</a:t>
            </a:r>
            <a:r>
              <a:rPr lang="en-US" altLang="zh-CN" dirty="0"/>
              <a:t>urst</a:t>
            </a:r>
            <a:r>
              <a:rPr lang="zh-CN" altLang="en-US" dirty="0"/>
              <a:t> </a:t>
            </a:r>
            <a:r>
              <a:rPr lang="en-US" altLang="zh-CN" dirty="0"/>
              <a:t>Advocates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D09C57-9D5D-2954-F001-7B6C5989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F36C-281A-324F-1AFC-08002C75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Burst</a:t>
            </a:r>
            <a:r>
              <a:rPr lang="zh-CN" altLang="en-US" b="1" dirty="0"/>
              <a:t> </a:t>
            </a:r>
            <a:r>
              <a:rPr lang="en-US" altLang="zh-CN" b="1" dirty="0"/>
              <a:t>indicated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MXT:</a:t>
            </a:r>
            <a:r>
              <a:rPr lang="zh-CN" altLang="en-US" b="1" dirty="0"/>
              <a:t> </a:t>
            </a:r>
            <a:r>
              <a:rPr lang="en-US" altLang="zh-CN" b="1" dirty="0"/>
              <a:t>light curve,</a:t>
            </a:r>
            <a:r>
              <a:rPr lang="zh-CN" altLang="en-US" b="1" dirty="0"/>
              <a:t> </a:t>
            </a:r>
            <a:r>
              <a:rPr lang="en-US" altLang="zh-CN" b="1" dirty="0"/>
              <a:t>positions</a:t>
            </a:r>
            <a:r>
              <a:rPr lang="zh-CN" altLang="en-US" b="1" dirty="0"/>
              <a:t> </a:t>
            </a:r>
            <a:r>
              <a:rPr lang="en-US" altLang="zh-CN" b="1" dirty="0"/>
              <a:t>(T0+few</a:t>
            </a:r>
            <a:r>
              <a:rPr lang="zh-CN" altLang="en-US" b="1" dirty="0"/>
              <a:t> </a:t>
            </a:r>
            <a:r>
              <a:rPr lang="en-US" altLang="zh-CN" b="1" dirty="0"/>
              <a:t>minute)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FE093-88F0-14EA-21C4-A717656C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05408-AEA1-6A3E-11BD-339BE967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60D1-6F81-BE8A-D823-E14794AB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2BC7F6-E39C-5033-5222-BD83E5F5D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114" y="3860679"/>
            <a:ext cx="5237919" cy="2428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CBE57-6DB4-EDB0-134C-48F0CBD5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9" y="1803193"/>
            <a:ext cx="8425201" cy="1990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BE0E46-3FDE-AFB4-C5F6-D9B0C703A110}"/>
              </a:ext>
            </a:extLst>
          </p:cNvPr>
          <p:cNvSpPr txBox="1"/>
          <p:nvPr/>
        </p:nvSpPr>
        <p:spPr>
          <a:xfrm>
            <a:off x="9114503" y="2536802"/>
            <a:ext cx="223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decay</a:t>
            </a:r>
            <a:r>
              <a:rPr lang="zh-CN" altLang="en-US" sz="2400" dirty="0"/>
              <a:t> </a:t>
            </a:r>
            <a:r>
              <a:rPr lang="en-US" altLang="zh-CN" sz="2400" dirty="0"/>
              <a:t>light curve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MXT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D0891-58B2-C96E-CA0F-DC6DB3F3C5CB}"/>
              </a:ext>
            </a:extLst>
          </p:cNvPr>
          <p:cNvSpPr txBox="1"/>
          <p:nvPr/>
        </p:nvSpPr>
        <p:spPr>
          <a:xfrm>
            <a:off x="8188129" y="431593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XRT</a:t>
            </a:r>
            <a:r>
              <a:rPr lang="zh-CN" altLang="en-US" sz="2400" dirty="0"/>
              <a:t> </a:t>
            </a:r>
            <a:r>
              <a:rPr lang="en-US" altLang="zh-CN" sz="2400" dirty="0"/>
              <a:t>position</a:t>
            </a:r>
            <a:r>
              <a:rPr lang="zh-CN" altLang="en-US" sz="2400" dirty="0"/>
              <a:t> </a:t>
            </a:r>
            <a:r>
              <a:rPr lang="en-US" altLang="zh-CN" sz="2400" dirty="0"/>
              <a:t>located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ECLAIRs</a:t>
            </a:r>
            <a:r>
              <a:rPr lang="zh-CN" altLang="en-US" sz="2400" dirty="0"/>
              <a:t> </a:t>
            </a:r>
            <a:r>
              <a:rPr lang="en-US" altLang="zh-CN" sz="2400" dirty="0"/>
              <a:t>region</a:t>
            </a:r>
            <a:r>
              <a:rPr lang="zh-CN" altLang="en-US" sz="2400" dirty="0"/>
              <a:t> </a:t>
            </a:r>
            <a:r>
              <a:rPr lang="en-US" altLang="zh-CN" sz="2400" dirty="0"/>
              <a:t>(90%)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28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DF82-6AB8-8642-A8E6-F2397E00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66" y="320675"/>
            <a:ext cx="11114468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Excluding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false triggers caused by non-astronomical sources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BDF5D-DED2-B1D1-A8F9-BB561C18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ECLAIRs </a:t>
            </a:r>
            <a:r>
              <a:rPr lang="en-US" dirty="0" err="1">
                <a:solidFill>
                  <a:srgbClr val="333333"/>
                </a:solidFill>
                <a:latin typeface="Lucida Grande" panose="020B0600040502020204" pitchFamily="34" charset="0"/>
              </a:rPr>
              <a:t>saturant</a:t>
            </a:r>
            <a:r>
              <a:rPr lang="en-US" altLang="zh-CN" dirty="0" err="1">
                <a:solidFill>
                  <a:srgbClr val="333333"/>
                </a:solidFill>
                <a:latin typeface="Lucida Grande" panose="020B0600040502020204" pitchFamily="34" charset="0"/>
              </a:rPr>
              <a:t>ing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and</a:t>
            </a:r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multiple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count</a:t>
            </a:r>
            <a:endParaRPr lang="en-US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pPr lvl="1"/>
            <a:endParaRPr lang="en-US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pPr lvl="1"/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G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R</a:t>
            </a:r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M particle Monitor counts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(</a:t>
            </a:r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GPM counts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)</a:t>
            </a:r>
          </a:p>
          <a:p>
            <a:pPr lvl="1"/>
            <a:endParaRPr lang="en-US" b="1" i="0" dirty="0">
              <a:solidFill>
                <a:srgbClr val="555555"/>
              </a:solidFill>
              <a:effectLst/>
              <a:latin typeface="Lucida Grande" panose="020B0600040502020204" pitchFamily="34" charset="0"/>
            </a:endParaRPr>
          </a:p>
          <a:p>
            <a:pPr lvl="1"/>
            <a:r>
              <a:rPr lang="en-US" b="0" i="0" dirty="0" err="1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Kp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index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–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space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environment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(See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in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b="0" i="1" dirty="0">
                <a:solidFill>
                  <a:srgbClr val="021F03"/>
                </a:solidFill>
                <a:effectLst/>
                <a:latin typeface="Liberation Sans"/>
              </a:rPr>
              <a:t>Arnaud Claret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talk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in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next)</a:t>
            </a:r>
          </a:p>
          <a:p>
            <a:pPr lvl="1"/>
            <a:endParaRPr lang="en-US" altLang="zh-CN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pPr lvl="1"/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SAA Edge Area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region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by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the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satellite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position</a:t>
            </a:r>
          </a:p>
          <a:p>
            <a:pPr lvl="1"/>
            <a:endParaRPr lang="en-US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Others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…...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like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detector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noise..</a:t>
            </a:r>
            <a:endParaRPr lang="en-US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BE7C-BE3C-9981-079A-82E3C55B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33F1D-924C-EFA9-E1F1-E416F357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242F-08A8-74B4-7F8B-A162F62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0A27-C80A-B917-2EB0-81ECFF37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4" y="301003"/>
            <a:ext cx="10515600" cy="1325563"/>
          </a:xfrm>
        </p:spPr>
        <p:txBody>
          <a:bodyPr/>
          <a:lstStyle/>
          <a:p>
            <a:r>
              <a:rPr lang="en-US" altLang="zh-CN" b="1" dirty="0"/>
              <a:t>ECLAIRs</a:t>
            </a:r>
            <a:r>
              <a:rPr lang="zh-CN" altLang="en-US" b="1" dirty="0"/>
              <a:t> </a:t>
            </a:r>
            <a:r>
              <a:rPr lang="en-US" altLang="zh-CN" b="1" dirty="0"/>
              <a:t>multiple</a:t>
            </a:r>
            <a:r>
              <a:rPr lang="zh-CN" altLang="en-US" b="1" dirty="0"/>
              <a:t> </a:t>
            </a:r>
            <a:r>
              <a:rPr lang="en-US" altLang="zh-CN" b="1" dirty="0"/>
              <a:t>count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saturant</a:t>
            </a:r>
            <a:r>
              <a:rPr lang="zh-CN" altLang="en-US" b="1" dirty="0"/>
              <a:t> </a:t>
            </a:r>
            <a:r>
              <a:rPr lang="en-US" altLang="zh-CN" b="1" dirty="0"/>
              <a:t>count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EB39-ADCE-26A6-7731-878C6C61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8" y="1847850"/>
            <a:ext cx="5590722" cy="4351338"/>
          </a:xfrm>
        </p:spPr>
        <p:txBody>
          <a:bodyPr>
            <a:normAutofit fontScale="92500"/>
          </a:bodyPr>
          <a:lstStyle/>
          <a:p>
            <a:endParaRPr lang="en-US" altLang="zh-CN" sz="2400" b="0" i="0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any counts that are clustered in a very short time scale (1micro sec)</a:t>
            </a:r>
          </a:p>
          <a:p>
            <a:endParaRPr lang="en-US" sz="2400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If a particle event hits the detector it is going to produce an increase of the multiple counts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and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saturant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counts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(E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&gt;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150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keV)</a:t>
            </a:r>
            <a:endParaRPr lang="en-US" sz="2400" b="0" i="0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endParaRPr lang="en-US" sz="2400" b="0" i="0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This is very useful in case we are entering in SAA or if there are solar flares events.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FE008-CE8E-F232-2A66-6A0D0437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8EA2-0958-5A70-0373-7FE5F1D9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7F68-1C75-7B5B-E69E-37EB818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9AE04-2EF9-F888-A973-D6E91868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0" y="3097212"/>
            <a:ext cx="6413500" cy="344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0B3D2-0172-118C-FB57-B70EC7812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9" t="14176" r="23032" b="25788"/>
          <a:stretch/>
        </p:blipFill>
        <p:spPr>
          <a:xfrm>
            <a:off x="6233728" y="1342913"/>
            <a:ext cx="3203276" cy="1754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21B0D5-5086-134D-052F-9CFFD9F0F17E}"/>
              </a:ext>
            </a:extLst>
          </p:cNvPr>
          <p:cNvSpPr txBox="1"/>
          <p:nvPr/>
        </p:nvSpPr>
        <p:spPr>
          <a:xfrm>
            <a:off x="9701076" y="1675599"/>
            <a:ext cx="237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6400</a:t>
            </a:r>
            <a:r>
              <a:rPr lang="zh-CN" altLang="en-US" sz="2400" dirty="0"/>
              <a:t> </a:t>
            </a:r>
            <a:r>
              <a:rPr lang="en-US" altLang="zh-CN" sz="2400" dirty="0" err="1"/>
              <a:t>CdTe</a:t>
            </a:r>
            <a:r>
              <a:rPr lang="zh-CN" altLang="en-US" sz="2400" dirty="0"/>
              <a:t> </a:t>
            </a:r>
            <a:r>
              <a:rPr lang="en-US" altLang="zh-CN" sz="2400" dirty="0"/>
              <a:t>pixels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ECLIARs</a:t>
            </a:r>
            <a:r>
              <a:rPr lang="zh-CN" altLang="en-US" sz="2400" dirty="0"/>
              <a:t> </a:t>
            </a:r>
            <a:r>
              <a:rPr lang="en-US" altLang="zh-CN" sz="2400" dirty="0"/>
              <a:t>detection</a:t>
            </a:r>
            <a:r>
              <a:rPr lang="zh-CN" altLang="en-US" sz="2400" dirty="0"/>
              <a:t> </a:t>
            </a:r>
            <a:r>
              <a:rPr lang="en-US" altLang="zh-CN" sz="2400" dirty="0"/>
              <a:t>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72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0A27-C80A-B917-2EB0-81ECFF37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GRM Particle Monitor counts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FE008-CE8E-F232-2A66-6A0D0437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8EA2-0958-5A70-0373-7FE5F1D9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7F68-1C75-7B5B-E69E-37EB818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9AC954-D64C-CFED-FBD2-DD85EA50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394" y="2829557"/>
            <a:ext cx="9749882" cy="29568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48DF9E-1B90-B479-86F3-0F90E6143E2F}"/>
              </a:ext>
            </a:extLst>
          </p:cNvPr>
          <p:cNvSpPr txBox="1"/>
          <p:nvPr/>
        </p:nvSpPr>
        <p:spPr>
          <a:xfrm>
            <a:off x="107361" y="1621587"/>
            <a:ext cx="12424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GRM Particle Monitor counts the number of high-energy particles</a:t>
            </a:r>
          </a:p>
          <a:p>
            <a:endParaRPr lang="en-US" sz="2400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A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fake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trigger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could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be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occur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if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there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is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high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count-rate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in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GRM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particle</a:t>
            </a:r>
            <a:r>
              <a:rPr lang="zh-CN" altLang="en-US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latin typeface="Lucida Grande" panose="020B0600040502020204" pitchFamily="34" charset="0"/>
              </a:rPr>
              <a:t>Monitor</a:t>
            </a:r>
            <a:endParaRPr lang="en-US" sz="2400" dirty="0"/>
          </a:p>
        </p:txBody>
      </p:sp>
      <p:pic>
        <p:nvPicPr>
          <p:cNvPr id="19" name="图片 12">
            <a:extLst>
              <a:ext uri="{FF2B5EF4-FFF2-40B4-BE49-F238E27FC236}">
                <a16:creationId xmlns:a16="http://schemas.microsoft.com/office/drawing/2014/main" id="{84692D59-A438-5509-6984-0B5B6599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3062" r="8858" b="31784"/>
          <a:stretch>
            <a:fillRect/>
          </a:stretch>
        </p:blipFill>
        <p:spPr bwMode="auto">
          <a:xfrm>
            <a:off x="107361" y="4577127"/>
            <a:ext cx="1787339" cy="130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2F1CDF53-06AF-E1CA-27DA-CE1E6B1CF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4" y="3061549"/>
            <a:ext cx="144303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4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876C-8FBC-7CB7-5383-CE0B56B4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84" y="165996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Space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environment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index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Kp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A3A742-D894-4C5C-9E7E-46D7AC867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342" y="1561407"/>
            <a:ext cx="9701284" cy="40113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8DFF-EB57-7600-6081-378B3ACC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F189-634B-EBA4-6A69-1BB7D6FE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2E1C4-8C3C-E546-150B-68700890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91330-C74C-7B86-4E09-351A8C3E8645}"/>
              </a:ext>
            </a:extLst>
          </p:cNvPr>
          <p:cNvSpPr txBox="1"/>
          <p:nvPr/>
        </p:nvSpPr>
        <p:spPr>
          <a:xfrm>
            <a:off x="6367617" y="5847322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Credit:</a:t>
            </a:r>
            <a:r>
              <a:rPr lang="zh-CN" altLang="en-US" dirty="0"/>
              <a:t> </a:t>
            </a:r>
            <a:r>
              <a:rPr lang="en-US" dirty="0"/>
              <a:t>https://</a:t>
            </a:r>
            <a:r>
              <a:rPr lang="en-US" dirty="0" err="1"/>
              <a:t>fsc.svom.org</a:t>
            </a:r>
            <a:r>
              <a:rPr lang="en-US" dirty="0"/>
              <a:t>/</a:t>
            </a:r>
            <a:r>
              <a:rPr lang="en-US" dirty="0" err="1"/>
              <a:t>ifsc</a:t>
            </a:r>
            <a:r>
              <a:rPr lang="en-US" dirty="0"/>
              <a:t>-tools/mission/instruments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DD9C6-2348-1755-FC83-F92A539440A6}"/>
              </a:ext>
            </a:extLst>
          </p:cNvPr>
          <p:cNvSpPr txBox="1"/>
          <p:nvPr/>
        </p:nvSpPr>
        <p:spPr>
          <a:xfrm>
            <a:off x="2035277" y="5943600"/>
            <a:ext cx="244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</a:t>
            </a:r>
            <a:r>
              <a:rPr lang="zh-CN" altLang="en-US" dirty="0"/>
              <a:t>  </a:t>
            </a:r>
            <a:r>
              <a:rPr lang="en-US" altLang="zh-CN" dirty="0"/>
              <a:t>Arnaud’s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(next)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40998-43E8-8DB6-E489-DE5E02F5CBE1}"/>
              </a:ext>
            </a:extLst>
          </p:cNvPr>
          <p:cNvSpPr txBox="1"/>
          <p:nvPr/>
        </p:nvSpPr>
        <p:spPr>
          <a:xfrm>
            <a:off x="3581400" y="2702304"/>
            <a:ext cx="597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 err="1"/>
              <a:t>kp</a:t>
            </a:r>
            <a:r>
              <a:rPr lang="zh-CN" altLang="en-US" sz="2400" dirty="0"/>
              <a:t> </a:t>
            </a:r>
            <a:r>
              <a:rPr lang="en-US" altLang="zh-CN" sz="2400" dirty="0"/>
              <a:t>&gt;</a:t>
            </a:r>
            <a:r>
              <a:rPr lang="zh-CN" altLang="en-US" sz="2400" dirty="0"/>
              <a:t> </a:t>
            </a:r>
            <a:r>
              <a:rPr lang="en-US" altLang="zh-CN" sz="2400" dirty="0"/>
              <a:t>5,</a:t>
            </a:r>
            <a:r>
              <a:rPr lang="zh-CN" altLang="en-US" sz="2400" dirty="0"/>
              <a:t> </a:t>
            </a:r>
            <a:r>
              <a:rPr lang="en-US" altLang="zh-CN" sz="2400" dirty="0"/>
              <a:t>Take</a:t>
            </a:r>
            <a:r>
              <a:rPr lang="zh-CN" altLang="en-US" sz="2400" dirty="0"/>
              <a:t> </a:t>
            </a:r>
            <a:r>
              <a:rPr lang="en-US" altLang="zh-CN" sz="2400" dirty="0"/>
              <a:t>care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08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CAFF-8575-6B1E-CA0E-984C4A43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325563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FD2B8-FF70-74E1-04A3-DDD15C02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64"/>
            <a:ext cx="10515600" cy="4730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Diagnosis of  a new transient: </a:t>
            </a:r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ECLAIRs 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igh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SNR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positions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around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region,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count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rate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rise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up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light curve</a:t>
            </a:r>
            <a:endParaRPr lang="en-US" altLang="zh-CN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 light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curve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rise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up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roughly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follow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ECLAIRs</a:t>
            </a:r>
            <a:endParaRPr lang="en-CN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MXT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-ray counterpart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(if</a:t>
            </a:r>
            <a:r>
              <a:rPr lang="zh-CN" altLang="en-US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satellite</a:t>
            </a:r>
            <a:r>
              <a:rPr lang="zh-CN" altLang="en-US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slew)</a:t>
            </a:r>
            <a:endParaRPr lang="en-CN" kern="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faiding</a:t>
            </a:r>
            <a:r>
              <a:rPr lang="zh-CN" alt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light</a:t>
            </a:r>
            <a:r>
              <a:rPr lang="zh-CN" alt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curve</a:t>
            </a:r>
            <a:endParaRPr lang="en-CN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localization local in the ECLAIRs (90%)</a:t>
            </a:r>
            <a:endParaRPr lang="en-CN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N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/>
              <a:t>Excluding false</a:t>
            </a:r>
            <a:r>
              <a:rPr lang="zh-CN" altLang="en-US" b="1" dirty="0"/>
              <a:t> </a:t>
            </a:r>
            <a:r>
              <a:rPr lang="en-US" altLang="zh-CN" b="1" dirty="0"/>
              <a:t>triggers</a:t>
            </a:r>
            <a:endParaRPr lang="en-CN" sz="2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ECLAIRs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background,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count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properties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(Saturated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multiple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count)</a:t>
            </a:r>
            <a:endParaRPr lang="en-CN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GRM particle Monitor counts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increase</a:t>
            </a:r>
          </a:p>
          <a:p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Space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Lucida Grande" panose="020B0600040502020204" pitchFamily="34" charset="0"/>
              </a:rPr>
              <a:t>environment</a:t>
            </a:r>
            <a:r>
              <a:rPr lang="zh-CN" altLang="en-US" dirty="0">
                <a:solidFill>
                  <a:srgbClr val="333333"/>
                </a:solidFill>
                <a:latin typeface="Lucida Grande" panose="020B0600040502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index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Kp</a:t>
            </a:r>
            <a:endParaRPr lang="en-US" b="0" i="0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 marL="457200" lvl="1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altLang="zh-CN" dirty="0"/>
              <a:t>Note: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Burst</a:t>
            </a:r>
            <a:r>
              <a:rPr lang="zh-CN" altLang="en-US" dirty="0"/>
              <a:t> </a:t>
            </a:r>
            <a:r>
              <a:rPr lang="en-US" altLang="zh-CN" dirty="0"/>
              <a:t>weak,</a:t>
            </a:r>
            <a:r>
              <a:rPr lang="zh-CN" altLang="en-US" dirty="0"/>
              <a:t> </a:t>
            </a:r>
            <a:r>
              <a:rPr lang="en-US" altLang="zh-CN" dirty="0"/>
              <a:t>detail</a:t>
            </a:r>
            <a:r>
              <a:rPr lang="zh-CN" altLang="en-US" dirty="0"/>
              <a:t> </a:t>
            </a:r>
            <a:r>
              <a:rPr lang="en-US" altLang="zh-CN" dirty="0"/>
              <a:t>analysis 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X-band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need.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3B8B-4199-B1FF-51C1-ADB15860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590D-D3CB-55DD-0C2A-D022C06D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EA545-881B-4FC4-74A3-D715F53A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3C9FE-D9C0-70A1-2CD4-E9D2EA61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17" y="508302"/>
            <a:ext cx="10934622" cy="6030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1DF82-6BF1-C61A-2DE0-4F314132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33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7700" dirty="0"/>
              <a:t>Thank</a:t>
            </a:r>
            <a:r>
              <a:rPr lang="zh-CN" altLang="en-US" sz="7700" dirty="0"/>
              <a:t> </a:t>
            </a:r>
            <a:r>
              <a:rPr lang="en-US" altLang="zh-CN" sz="7700" dirty="0"/>
              <a:t>you!</a:t>
            </a:r>
            <a:endParaRPr lang="en-US" sz="77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41D0A-925F-9A61-F388-E6EA463D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4F0C7-C35E-C23D-0604-971987E22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1849"/>
            <a:ext cx="1763369" cy="126962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CF18244-C80E-F6B7-35AB-44C2EB71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3620" y="5451849"/>
            <a:ext cx="1487289" cy="1070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A37A9-3569-849C-1808-C94C81AF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84" y="5657677"/>
            <a:ext cx="689529" cy="41420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576AD43-D5B5-7AFE-9D4E-60E2A781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9"/>
            <a:ext cx="1355472" cy="9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C25ED4E-7ED5-45B9-A2D3-2097ED3C2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667" r="7031" b="20667"/>
          <a:stretch/>
        </p:blipFill>
        <p:spPr bwMode="auto">
          <a:xfrm>
            <a:off x="10499501" y="-5144"/>
            <a:ext cx="1708597" cy="10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ED7DE-B4C0-32B4-B656-D735D9F2B21E}"/>
              </a:ext>
            </a:extLst>
          </p:cNvPr>
          <p:cNvSpPr txBox="1"/>
          <p:nvPr/>
        </p:nvSpPr>
        <p:spPr>
          <a:xfrm>
            <a:off x="1576548" y="281526"/>
            <a:ext cx="877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Congratulation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on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successful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launch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of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SVOM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satellite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386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DF8E-8314-F67B-44E3-03ED2F65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Outlines: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37AF-439A-9DCC-276D-75C34CAC3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SVOM</a:t>
            </a:r>
            <a:r>
              <a:rPr lang="zh-CN" altLang="en-US" b="1" dirty="0"/>
              <a:t> </a:t>
            </a:r>
            <a:r>
              <a:rPr lang="en-US" altLang="zh-CN" b="1" dirty="0"/>
              <a:t>onboard</a:t>
            </a:r>
            <a:r>
              <a:rPr lang="zh-CN" altLang="en-US" b="1" dirty="0"/>
              <a:t> </a:t>
            </a:r>
            <a:r>
              <a:rPr lang="en-US" altLang="zh-CN" b="1" dirty="0"/>
              <a:t>detection</a:t>
            </a:r>
            <a:r>
              <a:rPr lang="zh-CN" altLang="en-US" b="1" dirty="0"/>
              <a:t> </a:t>
            </a:r>
            <a:r>
              <a:rPr lang="en-US" altLang="zh-CN" b="1" dirty="0"/>
              <a:t>process</a:t>
            </a:r>
            <a:r>
              <a:rPr lang="zh-CN" altLang="en-US" b="1" dirty="0"/>
              <a:t> </a:t>
            </a:r>
            <a:endParaRPr lang="en-US" altLang="zh-CN" b="1" dirty="0"/>
          </a:p>
          <a:p>
            <a:endParaRPr lang="en-US" b="1" dirty="0"/>
          </a:p>
          <a:p>
            <a:r>
              <a:rPr lang="en-US" altLang="zh-CN" b="1" dirty="0"/>
              <a:t>ECLAIRs</a:t>
            </a:r>
            <a:r>
              <a:rPr lang="zh-CN" altLang="en-US" b="1" dirty="0"/>
              <a:t> </a:t>
            </a:r>
            <a:r>
              <a:rPr lang="en-US" altLang="zh-CN" b="1" dirty="0"/>
              <a:t>trigger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new</a:t>
            </a:r>
            <a:r>
              <a:rPr lang="zh-CN" altLang="en-US" b="1" dirty="0"/>
              <a:t> </a:t>
            </a:r>
            <a:r>
              <a:rPr lang="en-US" altLang="zh-CN" b="1" dirty="0"/>
              <a:t>transient</a:t>
            </a:r>
            <a:r>
              <a:rPr lang="zh-CN" altLang="en-US" b="1" dirty="0"/>
              <a:t> </a:t>
            </a:r>
            <a:r>
              <a:rPr lang="en-US" altLang="zh-CN" b="1" dirty="0"/>
              <a:t>:</a:t>
            </a:r>
            <a:r>
              <a:rPr lang="zh-CN" altLang="en-US" b="1" dirty="0"/>
              <a:t> </a:t>
            </a:r>
            <a:r>
              <a:rPr lang="en-US" altLang="zh-CN" b="1" dirty="0"/>
              <a:t>key</a:t>
            </a:r>
            <a:r>
              <a:rPr lang="zh-CN" altLang="en-US" b="1" dirty="0"/>
              <a:t> </a:t>
            </a:r>
            <a:r>
              <a:rPr lang="en-US" altLang="zh-CN" b="1" dirty="0"/>
              <a:t>diagnosis</a:t>
            </a:r>
          </a:p>
          <a:p>
            <a:endParaRPr lang="en-US" b="1" dirty="0"/>
          </a:p>
          <a:p>
            <a:r>
              <a:rPr lang="en-US" altLang="zh-CN" b="1" dirty="0"/>
              <a:t>Excluding false</a:t>
            </a:r>
            <a:r>
              <a:rPr lang="zh-CN" altLang="en-US" b="1" dirty="0"/>
              <a:t> </a:t>
            </a:r>
            <a:r>
              <a:rPr lang="en-US" altLang="zh-CN" b="1" dirty="0"/>
              <a:t>triggers caused by non-astronomical sources</a:t>
            </a:r>
          </a:p>
          <a:p>
            <a:endParaRPr lang="en-US" b="1" dirty="0"/>
          </a:p>
          <a:p>
            <a:r>
              <a:rPr lang="en-US" altLang="zh-CN" b="1" dirty="0"/>
              <a:t>Summary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242B-6BE5-818C-0D40-A97C37C7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7109-96B2-9C44-F10F-D84E8F9F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2F5A-A15D-E3B0-8774-9D65F990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31BF-C4EF-8F5C-E8D5-152B2277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SVOM</a:t>
            </a:r>
            <a:r>
              <a:rPr lang="zh-CN" altLang="en-US" b="1" dirty="0"/>
              <a:t> </a:t>
            </a:r>
            <a:r>
              <a:rPr lang="en-US" altLang="zh-CN" b="1" dirty="0"/>
              <a:t>onboard</a:t>
            </a:r>
            <a:r>
              <a:rPr lang="zh-CN" altLang="en-US" b="1" dirty="0"/>
              <a:t> </a:t>
            </a:r>
            <a:r>
              <a:rPr lang="en-US" altLang="zh-CN" b="1" dirty="0"/>
              <a:t>detection</a:t>
            </a:r>
            <a:r>
              <a:rPr lang="zh-CN" altLang="en-US" b="1" dirty="0"/>
              <a:t> </a:t>
            </a:r>
            <a:r>
              <a:rPr lang="en-US" altLang="zh-CN" b="1" dirty="0"/>
              <a:t>process</a:t>
            </a:r>
            <a:r>
              <a:rPr lang="zh-CN" altLang="en-US" b="1" dirty="0"/>
              <a:t> 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F0C542-4427-DD03-335F-06B508E1A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9526" y="2005370"/>
            <a:ext cx="5240383" cy="349358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A68E8-FC00-641F-5E1E-7F195901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32E8-B51A-8B99-28AC-0C66C790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DB9D-0837-DA38-BE8F-F4F30A13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3E2FC-FDD7-FA8F-6C52-3325A2DDF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6" b="50417"/>
          <a:stretch/>
        </p:blipFill>
        <p:spPr>
          <a:xfrm>
            <a:off x="7774377" y="4568450"/>
            <a:ext cx="4415646" cy="159167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0AC5F7-7F5A-F596-B4BF-99B4D2668A2A}"/>
              </a:ext>
            </a:extLst>
          </p:cNvPr>
          <p:cNvCxnSpPr>
            <a:cxnSpLocks/>
          </p:cNvCxnSpPr>
          <p:nvPr/>
        </p:nvCxnSpPr>
        <p:spPr>
          <a:xfrm>
            <a:off x="2209800" y="2560319"/>
            <a:ext cx="205223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20D183-BD97-15E4-4DAC-2B661CB5EE77}"/>
              </a:ext>
            </a:extLst>
          </p:cNvPr>
          <p:cNvSpPr txBox="1"/>
          <p:nvPr/>
        </p:nvSpPr>
        <p:spPr>
          <a:xfrm>
            <a:off x="126167" y="2057791"/>
            <a:ext cx="2083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ECLAIRs</a:t>
            </a:r>
            <a:r>
              <a:rPr lang="zh-CN" altLang="en-US" dirty="0"/>
              <a:t> </a:t>
            </a:r>
            <a:r>
              <a:rPr lang="en-US" altLang="zh-CN" dirty="0"/>
              <a:t>(wide</a:t>
            </a:r>
            <a:r>
              <a:rPr lang="zh-CN" altLang="en-US" dirty="0"/>
              <a:t> </a:t>
            </a:r>
            <a:r>
              <a:rPr lang="en-US" altLang="zh-CN" dirty="0"/>
              <a:t>FOV)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Trigger,</a:t>
            </a:r>
            <a:r>
              <a:rPr lang="zh-CN" altLang="en-US" dirty="0"/>
              <a:t> </a:t>
            </a:r>
            <a:r>
              <a:rPr lang="en-US" altLang="zh-CN" dirty="0"/>
              <a:t>alert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slew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request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178EDB-59B9-F833-656A-A24B650C206F}"/>
              </a:ext>
            </a:extLst>
          </p:cNvPr>
          <p:cNvCxnSpPr>
            <a:cxnSpLocks/>
          </p:cNvCxnSpPr>
          <p:nvPr/>
        </p:nvCxnSpPr>
        <p:spPr>
          <a:xfrm>
            <a:off x="2209800" y="4567843"/>
            <a:ext cx="284264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2D8C27-0C36-C430-7A5E-2C56331C623E}"/>
              </a:ext>
            </a:extLst>
          </p:cNvPr>
          <p:cNvSpPr txBox="1"/>
          <p:nvPr/>
        </p:nvSpPr>
        <p:spPr>
          <a:xfrm>
            <a:off x="239843" y="4092315"/>
            <a:ext cx="2083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GRM</a:t>
            </a:r>
            <a:r>
              <a:rPr lang="en-US" altLang="zh-CN" dirty="0"/>
              <a:t> (wide</a:t>
            </a:r>
            <a:r>
              <a:rPr lang="zh-CN" altLang="en-US" dirty="0"/>
              <a:t> </a:t>
            </a:r>
            <a:r>
              <a:rPr lang="en-US" altLang="zh-CN" dirty="0"/>
              <a:t>FOV)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Trigger,</a:t>
            </a:r>
            <a:r>
              <a:rPr lang="zh-CN" altLang="en-US" dirty="0"/>
              <a:t> </a:t>
            </a:r>
            <a:r>
              <a:rPr lang="en-US" altLang="zh-CN" dirty="0"/>
              <a:t>alert,</a:t>
            </a:r>
            <a:r>
              <a:rPr lang="zh-CN" altLang="en-US" dirty="0"/>
              <a:t> </a:t>
            </a:r>
            <a:r>
              <a:rPr lang="en-US" altLang="zh-CN" b="1" dirty="0"/>
              <a:t>but</a:t>
            </a:r>
            <a:r>
              <a:rPr lang="zh-CN" altLang="en-US" b="1" dirty="0"/>
              <a:t> </a:t>
            </a:r>
            <a:r>
              <a:rPr lang="en-US" altLang="zh-CN" b="1" dirty="0"/>
              <a:t>not</a:t>
            </a:r>
            <a:r>
              <a:rPr lang="zh-CN" altLang="en-US" b="1" dirty="0"/>
              <a:t> </a:t>
            </a:r>
            <a:r>
              <a:rPr lang="en-US" altLang="zh-CN" b="1" dirty="0"/>
              <a:t>send</a:t>
            </a:r>
            <a:r>
              <a:rPr lang="zh-CN" altLang="en-US" b="1" dirty="0"/>
              <a:t> </a:t>
            </a:r>
            <a:r>
              <a:rPr lang="en-US" altLang="zh-CN" b="1" dirty="0"/>
              <a:t>slew</a:t>
            </a:r>
            <a:r>
              <a:rPr lang="zh-CN" altLang="en-US" b="1" dirty="0"/>
              <a:t> </a:t>
            </a:r>
            <a:r>
              <a:rPr lang="en-US" altLang="zh-CN" b="1" dirty="0"/>
              <a:t>request.</a:t>
            </a:r>
          </a:p>
          <a:p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A166F6-E077-C9C9-5D12-959EA0AACAAF}"/>
              </a:ext>
            </a:extLst>
          </p:cNvPr>
          <p:cNvCxnSpPr>
            <a:cxnSpLocks/>
          </p:cNvCxnSpPr>
          <p:nvPr/>
        </p:nvCxnSpPr>
        <p:spPr>
          <a:xfrm flipH="1">
            <a:off x="6803756" y="2320744"/>
            <a:ext cx="180684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15C6C8-5C84-BAD3-9405-7CB23963CCE6}"/>
              </a:ext>
            </a:extLst>
          </p:cNvPr>
          <p:cNvSpPr txBox="1"/>
          <p:nvPr/>
        </p:nvSpPr>
        <p:spPr>
          <a:xfrm>
            <a:off x="8856650" y="2113771"/>
            <a:ext cx="251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MXT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X-ray</a:t>
            </a:r>
            <a:br>
              <a:rPr lang="en-US" altLang="zh-CN" dirty="0"/>
            </a:br>
            <a:r>
              <a:rPr lang="en-US" altLang="zh-CN" dirty="0"/>
              <a:t>T0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28D8C8-7BC2-EBFA-C9BA-D8DE64ABB7F3}"/>
              </a:ext>
            </a:extLst>
          </p:cNvPr>
          <p:cNvCxnSpPr>
            <a:cxnSpLocks/>
          </p:cNvCxnSpPr>
          <p:nvPr/>
        </p:nvCxnSpPr>
        <p:spPr>
          <a:xfrm flipH="1">
            <a:off x="6351223" y="3228058"/>
            <a:ext cx="206125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3D9E763-02BC-F49F-EE7C-5E52941C20AF}"/>
              </a:ext>
            </a:extLst>
          </p:cNvPr>
          <p:cNvSpPr txBox="1"/>
          <p:nvPr/>
        </p:nvSpPr>
        <p:spPr>
          <a:xfrm>
            <a:off x="8645729" y="2877956"/>
            <a:ext cx="3656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VT</a:t>
            </a:r>
            <a:r>
              <a:rPr lang="en-US" altLang="zh-CN" dirty="0"/>
              <a:t>:</a:t>
            </a:r>
            <a:r>
              <a:rPr lang="zh-CN" altLang="en-US" dirty="0"/>
              <a:t> 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wavelength </a:t>
            </a:r>
            <a:br>
              <a:rPr lang="en-US" altLang="zh-CN" dirty="0"/>
            </a:br>
            <a:r>
              <a:rPr lang="en-US" altLang="zh-CN" dirty="0"/>
              <a:t>T0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11C87F-B8C1-D38E-F59E-05DD785DBBA0}"/>
              </a:ext>
            </a:extLst>
          </p:cNvPr>
          <p:cNvCxnSpPr>
            <a:cxnSpLocks/>
          </p:cNvCxnSpPr>
          <p:nvPr/>
        </p:nvCxnSpPr>
        <p:spPr>
          <a:xfrm flipH="1" flipV="1">
            <a:off x="7240249" y="3542741"/>
            <a:ext cx="1370351" cy="2974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BD813F0-7BDD-159C-82B9-1CC361FDB7FE}"/>
              </a:ext>
            </a:extLst>
          </p:cNvPr>
          <p:cNvSpPr txBox="1"/>
          <p:nvPr/>
        </p:nvSpPr>
        <p:spPr>
          <a:xfrm>
            <a:off x="8648792" y="3752164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GRM</a:t>
            </a:r>
            <a:r>
              <a:rPr lang="zh-CN" altLang="en-US" dirty="0"/>
              <a:t> </a:t>
            </a:r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monitor</a:t>
            </a:r>
            <a:r>
              <a:rPr lang="zh-CN" altLang="en-US" dirty="0"/>
              <a:t> </a:t>
            </a:r>
            <a:r>
              <a:rPr lang="en-US" altLang="zh-CN" dirty="0"/>
              <a:t>(plastic</a:t>
            </a:r>
            <a:r>
              <a:rPr lang="zh-CN" altLang="en-US" dirty="0"/>
              <a:t> </a:t>
            </a:r>
            <a:r>
              <a:rPr lang="en-US" altLang="zh-CN" dirty="0"/>
              <a:t>scintillator)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9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4B66-4B53-6F4B-9319-D767AD72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56" y="60106"/>
            <a:ext cx="10515600" cy="1325563"/>
          </a:xfrm>
        </p:spPr>
        <p:txBody>
          <a:bodyPr/>
          <a:lstStyle/>
          <a:p>
            <a:r>
              <a:rPr lang="en-US" altLang="zh-CN" b="1" dirty="0"/>
              <a:t>SVOM</a:t>
            </a:r>
            <a:r>
              <a:rPr lang="zh-CN" altLang="en-US" b="1" dirty="0"/>
              <a:t> </a:t>
            </a:r>
            <a:r>
              <a:rPr lang="en-US" altLang="zh-CN" b="1" dirty="0"/>
              <a:t>onboard</a:t>
            </a:r>
            <a:r>
              <a:rPr lang="zh-CN" altLang="en-US" b="1" dirty="0"/>
              <a:t> </a:t>
            </a:r>
            <a:r>
              <a:rPr lang="en-US" altLang="zh-CN" b="1" dirty="0"/>
              <a:t>detection</a:t>
            </a:r>
            <a:r>
              <a:rPr lang="zh-CN" altLang="en-US" b="1" dirty="0"/>
              <a:t> </a:t>
            </a:r>
            <a:r>
              <a:rPr lang="en-US" altLang="zh-CN" b="1" dirty="0"/>
              <a:t>process</a:t>
            </a:r>
            <a:r>
              <a:rPr lang="zh-CN" altLang="en-US" b="1" dirty="0"/>
              <a:t> </a:t>
            </a:r>
            <a:r>
              <a:rPr lang="en-US" altLang="zh-CN" b="1" dirty="0"/>
              <a:t>(ECLAIRs</a:t>
            </a:r>
            <a:r>
              <a:rPr lang="zh-CN" altLang="en-US" b="1" dirty="0"/>
              <a:t> </a:t>
            </a:r>
            <a:r>
              <a:rPr lang="en-US" altLang="zh-CN" b="1" dirty="0"/>
              <a:t>trigger)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BF14-7019-674A-C120-25E75A92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2D17-49FC-70F8-8663-28CD83B8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ECE8-3D77-0C51-E94F-EE60ADD6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2DAF73-4A9D-BD48-FC71-864963B77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764" y="3928427"/>
            <a:ext cx="1847248" cy="217099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357E57-F856-1E24-58A2-F741CBAC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44" y="1677767"/>
            <a:ext cx="3419077" cy="25643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9DBE8B-AA42-07BF-C636-7BC2AB9DE067}"/>
              </a:ext>
            </a:extLst>
          </p:cNvPr>
          <p:cNvCxnSpPr>
            <a:cxnSpLocks/>
          </p:cNvCxnSpPr>
          <p:nvPr/>
        </p:nvCxnSpPr>
        <p:spPr>
          <a:xfrm>
            <a:off x="5237019" y="3180572"/>
            <a:ext cx="2168236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F1331-744C-569C-23F3-0B3F7F44798F}"/>
              </a:ext>
            </a:extLst>
          </p:cNvPr>
          <p:cNvCxnSpPr>
            <a:cxnSpLocks/>
          </p:cNvCxnSpPr>
          <p:nvPr/>
        </p:nvCxnSpPr>
        <p:spPr>
          <a:xfrm>
            <a:off x="5237019" y="3797226"/>
            <a:ext cx="2168236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6E38CE-7C63-B159-408F-7505C6C00C2F}"/>
              </a:ext>
            </a:extLst>
          </p:cNvPr>
          <p:cNvSpPr txBox="1"/>
          <p:nvPr/>
        </p:nvSpPr>
        <p:spPr>
          <a:xfrm>
            <a:off x="6656509" y="3442183"/>
            <a:ext cx="149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SNR</a:t>
            </a:r>
            <a:r>
              <a:rPr lang="en-US" altLang="zh-CN" dirty="0"/>
              <a:t>/std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 </a:t>
            </a:r>
            <a:r>
              <a:rPr lang="en-US" altLang="zh-CN" dirty="0"/>
              <a:t>6.5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4F854-B73B-12E1-9E5B-3F8A05D5AD44}"/>
              </a:ext>
            </a:extLst>
          </p:cNvPr>
          <p:cNvSpPr txBox="1"/>
          <p:nvPr/>
        </p:nvSpPr>
        <p:spPr>
          <a:xfrm>
            <a:off x="6015996" y="2791749"/>
            <a:ext cx="2742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SNR</a:t>
            </a:r>
            <a:r>
              <a:rPr lang="en-US" altLang="zh-CN" dirty="0"/>
              <a:t>/std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 </a:t>
            </a:r>
            <a:r>
              <a:rPr lang="en-US" altLang="zh-CN" dirty="0"/>
              <a:t>8.0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slew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2CAC4-7BEA-2074-4AEB-A2795644992A}"/>
              </a:ext>
            </a:extLst>
          </p:cNvPr>
          <p:cNvSpPr txBox="1"/>
          <p:nvPr/>
        </p:nvSpPr>
        <p:spPr>
          <a:xfrm>
            <a:off x="6184052" y="3962642"/>
            <a:ext cx="231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alert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ground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CDEC6-1D31-9BCC-A98F-72C79F25014E}"/>
              </a:ext>
            </a:extLst>
          </p:cNvPr>
          <p:cNvSpPr txBox="1"/>
          <p:nvPr/>
        </p:nvSpPr>
        <p:spPr>
          <a:xfrm>
            <a:off x="2843886" y="5136811"/>
            <a:ext cx="16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573EA4-150C-6F31-61E7-A4670D67CB7C}"/>
              </a:ext>
            </a:extLst>
          </p:cNvPr>
          <p:cNvSpPr txBox="1"/>
          <p:nvPr/>
        </p:nvSpPr>
        <p:spPr>
          <a:xfrm>
            <a:off x="7564683" y="1697231"/>
            <a:ext cx="217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Satellite</a:t>
            </a:r>
            <a:r>
              <a:rPr lang="zh-CN" altLang="en-US" dirty="0"/>
              <a:t> </a:t>
            </a:r>
            <a:r>
              <a:rPr lang="en-US" altLang="zh-CN" dirty="0"/>
              <a:t>accept</a:t>
            </a:r>
            <a:r>
              <a:rPr lang="zh-CN" altLang="en-US" dirty="0"/>
              <a:t> </a:t>
            </a:r>
            <a:r>
              <a:rPr lang="en-US" altLang="zh-CN" dirty="0"/>
              <a:t>slew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8F09BE-4B7F-E721-4515-4E5A4C4C3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24" y="4279826"/>
            <a:ext cx="1022310" cy="7667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E4C3BF-2B65-0505-FAA1-F92CE885A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6" y="4247191"/>
            <a:ext cx="1022310" cy="7667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1F3D6C-BEC1-7BFC-A475-A310406BE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38" y="4238103"/>
            <a:ext cx="1022310" cy="7667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D1BC75-10EE-E50A-B08C-9957600B3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924" y="434084"/>
            <a:ext cx="2743199" cy="2161106"/>
          </a:xfrm>
          <a:prstGeom prst="rect">
            <a:avLst/>
          </a:prstGeom>
        </p:spPr>
      </p:pic>
      <p:sp>
        <p:nvSpPr>
          <p:cNvPr id="36" name="4-Point Star 35">
            <a:extLst>
              <a:ext uri="{FF2B5EF4-FFF2-40B4-BE49-F238E27FC236}">
                <a16:creationId xmlns:a16="http://schemas.microsoft.com/office/drawing/2014/main" id="{5EE7F4E9-93E0-D4C5-D59B-32401AB0E56C}"/>
              </a:ext>
            </a:extLst>
          </p:cNvPr>
          <p:cNvSpPr/>
          <p:nvPr/>
        </p:nvSpPr>
        <p:spPr>
          <a:xfrm>
            <a:off x="751890" y="2102099"/>
            <a:ext cx="858982" cy="624028"/>
          </a:xfrm>
          <a:prstGeom prst="star4">
            <a:avLst>
              <a:gd name="adj" fmla="val 16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D54F4-B03E-B3A8-FE4A-EAED598E8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391" y="3672024"/>
            <a:ext cx="2259956" cy="2929573"/>
          </a:xfrm>
          <a:prstGeom prst="rect">
            <a:avLst/>
          </a:prstGeom>
        </p:spPr>
      </p:pic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EB16D85C-30C8-16F0-5EA4-1F80AD8CF7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26933" y="2899505"/>
            <a:ext cx="974260" cy="1466900"/>
          </a:xfrm>
          <a:prstGeom prst="curvedConnector2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8FF96B1-4D07-B29B-678D-8B3DAD5C155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496736" y="4147308"/>
            <a:ext cx="942267" cy="300425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49535971-92D6-C22C-48DB-9FA100CB06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19515" y="2529573"/>
            <a:ext cx="1736869" cy="980626"/>
          </a:xfrm>
          <a:prstGeom prst="curvedConnector3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3F193CD3-5660-E5E7-11C2-8129D3470E64}"/>
              </a:ext>
            </a:extLst>
          </p:cNvPr>
          <p:cNvCxnSpPr>
            <a:cxnSpLocks/>
          </p:cNvCxnSpPr>
          <p:nvPr/>
        </p:nvCxnSpPr>
        <p:spPr>
          <a:xfrm rot="5400000">
            <a:off x="9742938" y="3182837"/>
            <a:ext cx="1677381" cy="171079"/>
          </a:xfrm>
          <a:prstGeom prst="curvedConnector3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39FCF98-431D-7393-76BB-504E13FCA1D8}"/>
              </a:ext>
            </a:extLst>
          </p:cNvPr>
          <p:cNvSpPr/>
          <p:nvPr/>
        </p:nvSpPr>
        <p:spPr>
          <a:xfrm>
            <a:off x="5220912" y="4467248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5F2EF29-AB7C-9DB4-67FC-C92E665DE4BB}"/>
              </a:ext>
            </a:extLst>
          </p:cNvPr>
          <p:cNvSpPr/>
          <p:nvPr/>
        </p:nvSpPr>
        <p:spPr>
          <a:xfrm>
            <a:off x="5968675" y="2622919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3A06B91-462D-F356-B8F8-7543DDE62C31}"/>
              </a:ext>
            </a:extLst>
          </p:cNvPr>
          <p:cNvSpPr/>
          <p:nvPr/>
        </p:nvSpPr>
        <p:spPr>
          <a:xfrm>
            <a:off x="5766594" y="3266766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ACA7935-3DEA-2E7F-805D-CDEADB793479}"/>
              </a:ext>
            </a:extLst>
          </p:cNvPr>
          <p:cNvSpPr/>
          <p:nvPr/>
        </p:nvSpPr>
        <p:spPr>
          <a:xfrm>
            <a:off x="5375512" y="3790475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3950EB-1B44-234B-49B8-C648D7E931F0}"/>
              </a:ext>
            </a:extLst>
          </p:cNvPr>
          <p:cNvSpPr/>
          <p:nvPr/>
        </p:nvSpPr>
        <p:spPr>
          <a:xfrm>
            <a:off x="5593059" y="3549181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9555C44-228F-C605-C8B5-611F85699E5D}"/>
              </a:ext>
            </a:extLst>
          </p:cNvPr>
          <p:cNvSpPr/>
          <p:nvPr/>
        </p:nvSpPr>
        <p:spPr>
          <a:xfrm>
            <a:off x="6218772" y="3470353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3918A2-2173-8D7C-81AC-F2E0003E516C}"/>
              </a:ext>
            </a:extLst>
          </p:cNvPr>
          <p:cNvSpPr txBox="1"/>
          <p:nvPr/>
        </p:nvSpPr>
        <p:spPr>
          <a:xfrm>
            <a:off x="5690936" y="1806116"/>
            <a:ext cx="98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SNR/std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705EFD6B-3BD6-728B-C81C-06B2BDF7879D}"/>
              </a:ext>
            </a:extLst>
          </p:cNvPr>
          <p:cNvSpPr/>
          <p:nvPr/>
        </p:nvSpPr>
        <p:spPr>
          <a:xfrm>
            <a:off x="6398882" y="3622753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F9509879-B810-0A29-BA4E-9D0DFC1CBC64}"/>
              </a:ext>
            </a:extLst>
          </p:cNvPr>
          <p:cNvSpPr/>
          <p:nvPr/>
        </p:nvSpPr>
        <p:spPr>
          <a:xfrm>
            <a:off x="6592847" y="3816718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697DC7EE-5EA8-E0AF-3262-961895F83AB9}"/>
              </a:ext>
            </a:extLst>
          </p:cNvPr>
          <p:cNvSpPr txBox="1"/>
          <p:nvPr/>
        </p:nvSpPr>
        <p:spPr>
          <a:xfrm>
            <a:off x="10640211" y="2811240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Observed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1029" name="Right Arrow 1028">
            <a:extLst>
              <a:ext uri="{FF2B5EF4-FFF2-40B4-BE49-F238E27FC236}">
                <a16:creationId xmlns:a16="http://schemas.microsoft.com/office/drawing/2014/main" id="{030D0A12-D95B-AB63-974D-92F86ECDAC3C}"/>
              </a:ext>
            </a:extLst>
          </p:cNvPr>
          <p:cNvSpPr/>
          <p:nvPr/>
        </p:nvSpPr>
        <p:spPr>
          <a:xfrm>
            <a:off x="8373324" y="1424367"/>
            <a:ext cx="841628" cy="275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ight Arrow 1032">
            <a:extLst>
              <a:ext uri="{FF2B5EF4-FFF2-40B4-BE49-F238E27FC236}">
                <a16:creationId xmlns:a16="http://schemas.microsoft.com/office/drawing/2014/main" id="{26BF3B94-2D4C-09E8-59BB-9255422B37E2}"/>
              </a:ext>
            </a:extLst>
          </p:cNvPr>
          <p:cNvSpPr/>
          <p:nvPr/>
        </p:nvSpPr>
        <p:spPr>
          <a:xfrm rot="19121371">
            <a:off x="7498555" y="2329074"/>
            <a:ext cx="841628" cy="22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ight Arrow 1033">
            <a:extLst>
              <a:ext uri="{FF2B5EF4-FFF2-40B4-BE49-F238E27FC236}">
                <a16:creationId xmlns:a16="http://schemas.microsoft.com/office/drawing/2014/main" id="{C511ADF7-F075-0DBA-417D-832261A0509A}"/>
              </a:ext>
            </a:extLst>
          </p:cNvPr>
          <p:cNvSpPr/>
          <p:nvPr/>
        </p:nvSpPr>
        <p:spPr>
          <a:xfrm rot="19121371">
            <a:off x="1703004" y="4336790"/>
            <a:ext cx="726803" cy="20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ight Arrow 1034">
            <a:extLst>
              <a:ext uri="{FF2B5EF4-FFF2-40B4-BE49-F238E27FC236}">
                <a16:creationId xmlns:a16="http://schemas.microsoft.com/office/drawing/2014/main" id="{EBBD4C9F-0636-BC71-EF0F-28B11A0F4704}"/>
              </a:ext>
            </a:extLst>
          </p:cNvPr>
          <p:cNvSpPr/>
          <p:nvPr/>
        </p:nvSpPr>
        <p:spPr>
          <a:xfrm>
            <a:off x="4631966" y="4095189"/>
            <a:ext cx="584642" cy="22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A5B5F4-A5F5-C628-D3D1-6F0DB9D5673B}"/>
              </a:ext>
            </a:extLst>
          </p:cNvPr>
          <p:cNvSpPr/>
          <p:nvPr/>
        </p:nvSpPr>
        <p:spPr>
          <a:xfrm>
            <a:off x="5312352" y="4229504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0E5C62-A762-07C1-0830-4C60523DC391}"/>
              </a:ext>
            </a:extLst>
          </p:cNvPr>
          <p:cNvSpPr/>
          <p:nvPr/>
        </p:nvSpPr>
        <p:spPr>
          <a:xfrm>
            <a:off x="6745247" y="3969118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3539F3-6F3E-A6F4-165E-BD0E22A825A2}"/>
              </a:ext>
            </a:extLst>
          </p:cNvPr>
          <p:cNvSpPr/>
          <p:nvPr/>
        </p:nvSpPr>
        <p:spPr>
          <a:xfrm>
            <a:off x="6121075" y="2775319"/>
            <a:ext cx="127325" cy="103208"/>
          </a:xfrm>
          <a:prstGeom prst="ellipse">
            <a:avLst/>
          </a:prstGeom>
          <a:solidFill>
            <a:srgbClr val="FF0000"/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CEC5AC-3B07-891B-1221-4FA904844B0E}"/>
              </a:ext>
            </a:extLst>
          </p:cNvPr>
          <p:cNvSpPr txBox="1"/>
          <p:nvPr/>
        </p:nvSpPr>
        <p:spPr>
          <a:xfrm>
            <a:off x="1742872" y="5864130"/>
            <a:ext cx="509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(Trigger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Stephane’s</a:t>
            </a:r>
            <a:r>
              <a:rPr lang="zh-CN" altLang="en-US" dirty="0"/>
              <a:t> </a:t>
            </a:r>
            <a:r>
              <a:rPr lang="en-US" altLang="zh-CN" dirty="0"/>
              <a:t>talk)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C9855-37AC-CCBA-2C70-141BB179C809}"/>
              </a:ext>
            </a:extLst>
          </p:cNvPr>
          <p:cNvSpPr txBox="1"/>
          <p:nvPr/>
        </p:nvSpPr>
        <p:spPr>
          <a:xfrm>
            <a:off x="4847801" y="5070856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(std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represent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standard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deviation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sky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map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taking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account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bkg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fluctuation)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8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843D-842D-54ED-B96A-8018F006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0363" cy="13255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SVOM</a:t>
            </a:r>
            <a:r>
              <a:rPr lang="zh-CN" altLang="en-US" b="1" dirty="0"/>
              <a:t> </a:t>
            </a:r>
            <a:r>
              <a:rPr lang="en-US" altLang="zh-CN" b="1" dirty="0"/>
              <a:t>onboard</a:t>
            </a:r>
            <a:r>
              <a:rPr lang="zh-CN" altLang="en-US" b="1" dirty="0"/>
              <a:t> </a:t>
            </a:r>
            <a:r>
              <a:rPr lang="en-US" altLang="zh-CN" b="1" dirty="0"/>
              <a:t>detection</a:t>
            </a:r>
            <a:r>
              <a:rPr lang="zh-CN" altLang="en-US" b="1" dirty="0"/>
              <a:t> </a:t>
            </a:r>
            <a:r>
              <a:rPr lang="en-US" altLang="zh-CN" b="1" dirty="0"/>
              <a:t>process</a:t>
            </a:r>
            <a:r>
              <a:rPr lang="zh-CN" altLang="en-US" b="1" dirty="0"/>
              <a:t> </a:t>
            </a:r>
            <a:r>
              <a:rPr lang="en-US" altLang="zh-CN" b="1" dirty="0"/>
              <a:t>(ECLAIRs</a:t>
            </a:r>
            <a:r>
              <a:rPr lang="zh-CN" altLang="en-US" b="1" dirty="0"/>
              <a:t> </a:t>
            </a:r>
            <a:r>
              <a:rPr lang="en-US" altLang="zh-CN" b="1" dirty="0"/>
              <a:t>trigger)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F6CB-E7BC-958F-1E39-C7E238D3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738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ECLAIRs</a:t>
            </a:r>
            <a:r>
              <a:rPr lang="zh-CN" altLang="en-US" sz="2400" dirty="0"/>
              <a:t> </a:t>
            </a:r>
            <a:r>
              <a:rPr lang="en-US" altLang="zh-CN" sz="2400" dirty="0"/>
              <a:t>detect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transient</a:t>
            </a:r>
            <a:r>
              <a:rPr lang="zh-CN" altLang="en-US" sz="2400" dirty="0"/>
              <a:t> </a:t>
            </a:r>
            <a:r>
              <a:rPr lang="en-US" altLang="zh-CN" sz="2400" dirty="0"/>
              <a:t>source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SNR</a:t>
            </a:r>
            <a:r>
              <a:rPr lang="zh-CN" altLang="en-US" sz="2400" dirty="0"/>
              <a:t> </a:t>
            </a:r>
            <a:r>
              <a:rPr lang="en-US" altLang="zh-CN" sz="2400" dirty="0"/>
              <a:t>(not</a:t>
            </a:r>
            <a:r>
              <a:rPr lang="zh-CN" altLang="en-US" sz="2400" dirty="0"/>
              <a:t> </a:t>
            </a:r>
            <a:r>
              <a:rPr lang="en-US" altLang="zh-CN" sz="2400" dirty="0"/>
              <a:t>catalog</a:t>
            </a:r>
            <a:r>
              <a:rPr lang="zh-CN" altLang="en-US" sz="2400" dirty="0"/>
              <a:t> </a:t>
            </a:r>
            <a:r>
              <a:rPr lang="en-US" altLang="zh-CN" sz="2400" dirty="0"/>
              <a:t>sources)</a:t>
            </a:r>
          </a:p>
          <a:p>
            <a:endParaRPr lang="en-US" altLang="zh-CN" sz="2400" dirty="0"/>
          </a:p>
          <a:p>
            <a:r>
              <a:rPr lang="en-US" altLang="zh-CN" sz="2400" dirty="0"/>
              <a:t>SNR/std</a:t>
            </a:r>
            <a:r>
              <a:rPr lang="zh-CN" altLang="en-US" sz="2400" dirty="0"/>
              <a:t> </a:t>
            </a:r>
            <a:r>
              <a:rPr lang="en-US" altLang="zh-CN" sz="2400" dirty="0"/>
              <a:t>&gt;</a:t>
            </a:r>
            <a:r>
              <a:rPr lang="zh-CN" altLang="en-US" sz="2400" dirty="0"/>
              <a:t> </a:t>
            </a:r>
            <a:r>
              <a:rPr lang="en-US" altLang="zh-CN" sz="2400" dirty="0"/>
              <a:t>6.5</a:t>
            </a:r>
            <a:r>
              <a:rPr lang="zh-CN" altLang="en-US" sz="2400" dirty="0"/>
              <a:t> 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/>
              <a:t>Trigger</a:t>
            </a:r>
            <a:r>
              <a:rPr lang="zh-CN" altLang="en-US" sz="2400" dirty="0"/>
              <a:t> </a:t>
            </a:r>
            <a:r>
              <a:rPr lang="en-US" altLang="zh-CN" sz="2400" dirty="0"/>
              <a:t>alert</a:t>
            </a:r>
            <a:r>
              <a:rPr lang="zh-CN" altLang="en-US" sz="2400" dirty="0"/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VHF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receive alert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CN" sz="24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detaile check </a:t>
            </a:r>
          </a:p>
          <a:p>
            <a:endParaRPr lang="en-CN" sz="2400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ym typeface="Wingdings" pitchFamily="2" charset="2"/>
              </a:rPr>
              <a:t>SNR/std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&gt;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8.0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(adjustable)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slew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request 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request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rejected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(due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to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satellite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technical setting)</a:t>
            </a:r>
            <a:r>
              <a:rPr lang="zh-CN" altLang="en-US" sz="2400" dirty="0">
                <a:sym typeface="Wingdings" pitchFamily="2" charset="2"/>
              </a:rPr>
              <a:t>   </a:t>
            </a:r>
            <a:endParaRPr lang="en-US" altLang="zh-CN" sz="2400" dirty="0">
              <a:sym typeface="Wingdings" pitchFamily="2" charset="2"/>
            </a:endParaRPr>
          </a:p>
          <a:p>
            <a:endParaRPr lang="en-US" altLang="zh-CN" sz="2400" dirty="0">
              <a:sym typeface="Wingdings" pitchFamily="2" charset="2"/>
            </a:endParaRPr>
          </a:p>
          <a:p>
            <a:r>
              <a:rPr lang="en-US" altLang="zh-CN" sz="2400" dirty="0">
                <a:sym typeface="Wingdings" pitchFamily="2" charset="2"/>
              </a:rPr>
              <a:t>SNR/std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&gt;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8.0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(adjustable)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slew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request 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request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accepted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EF2A-4F20-488A-66E1-9F3DDC47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902A-4974-1045-828B-4523828C51BA}" type="datetime1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CE2F8-A323-811A-A5CC-C4CA2A6D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7467-F487-B90C-2833-669839AA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DEE3-392F-1EE2-33AA-5BA8411E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Trigger diagnostics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CCE5-51F2-DD3D-2AB6-02EC8F03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930" y="2357739"/>
            <a:ext cx="10515600" cy="4059873"/>
          </a:xfrm>
        </p:spPr>
        <p:txBody>
          <a:bodyPr>
            <a:normAutofit fontScale="92500" lnSpcReduction="20000"/>
          </a:bodyPr>
          <a:lstStyle/>
          <a:p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ECLAIRs SNR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Position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ECLAIRs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light curve</a:t>
            </a:r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ECLAIRs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background,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count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properties</a:t>
            </a:r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 light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curve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background</a:t>
            </a:r>
            <a:r>
              <a:rPr lang="en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GRM particle Monitor counts</a:t>
            </a:r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MXT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-ray counterpart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(if</a:t>
            </a:r>
            <a:r>
              <a:rPr lang="zh-CN" altLang="en-US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satellite</a:t>
            </a:r>
            <a:r>
              <a:rPr lang="zh-CN" altLang="en-US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slew)</a:t>
            </a:r>
            <a:endParaRPr lang="en-CN" kern="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localization</a:t>
            </a:r>
          </a:p>
          <a:p>
            <a:pPr lvl="1"/>
            <a:r>
              <a:rPr lang="en-US" alt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Light</a:t>
            </a:r>
            <a:r>
              <a:rPr lang="zh-CN" alt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curve</a:t>
            </a:r>
            <a:endParaRPr lang="en-CN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E794-9AB1-8731-D034-BA19D467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D66E-0220-4CA1-6D25-DA10CA33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BF0F-7D33-C323-99DB-AAB1668C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BBBBC6-1F28-A4D5-9E0B-6DE749CAE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593" y="-72424"/>
            <a:ext cx="2258244" cy="1779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0D0AB6-4F70-9D08-BE2D-DBC681C84AFA}"/>
              </a:ext>
            </a:extLst>
          </p:cNvPr>
          <p:cNvSpPr txBox="1"/>
          <p:nvPr/>
        </p:nvSpPr>
        <p:spPr>
          <a:xfrm>
            <a:off x="838200" y="1534556"/>
            <a:ext cx="6101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Data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could</a:t>
            </a:r>
            <a:r>
              <a:rPr lang="zh-CN" altLang="en-US" sz="2400" dirty="0"/>
              <a:t> </a:t>
            </a:r>
            <a:r>
              <a:rPr lang="en-US" altLang="zh-CN" sz="2400" dirty="0"/>
              <a:t>obtain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~30</a:t>
            </a:r>
            <a:r>
              <a:rPr lang="zh-CN" altLang="en-US" sz="2400" dirty="0"/>
              <a:t> </a:t>
            </a:r>
            <a:r>
              <a:rPr lang="en-US" altLang="zh-CN" sz="2400" dirty="0"/>
              <a:t>minutes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186E85-E80A-3AB9-C289-1289CC3B1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060" y="3403321"/>
            <a:ext cx="1487333" cy="1480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DEEC8F-A0A0-2F77-1BF6-6DB98F37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730"/>
          <a:stretch/>
        </p:blipFill>
        <p:spPr>
          <a:xfrm>
            <a:off x="7604060" y="5011393"/>
            <a:ext cx="1098680" cy="167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924347-E595-0A79-415E-7337A6912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722" y="1534556"/>
            <a:ext cx="1354878" cy="15923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024912-BBFC-7E17-4C4D-869590994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393" y="3626315"/>
            <a:ext cx="1473184" cy="1066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9BF5-8230-8E18-2F88-675386E938F7}"/>
              </a:ext>
            </a:extLst>
          </p:cNvPr>
          <p:cNvSpPr txBox="1"/>
          <p:nvPr/>
        </p:nvSpPr>
        <p:spPr>
          <a:xfrm>
            <a:off x="9465085" y="5580748"/>
            <a:ext cx="260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(Detail</a:t>
            </a:r>
            <a:r>
              <a:rPr lang="zh-CN" altLang="en-US" dirty="0"/>
              <a:t> </a:t>
            </a:r>
            <a:r>
              <a:rPr lang="en-US" altLang="zh-CN" dirty="0"/>
              <a:t>hands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Damien’s</a:t>
            </a:r>
            <a:r>
              <a:rPr lang="zh-CN" altLang="en-US" dirty="0"/>
              <a:t> </a:t>
            </a:r>
            <a:r>
              <a:rPr lang="en-US" altLang="zh-CN" dirty="0"/>
              <a:t>talk)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9164FD-40F1-7C98-8CF7-E4C32DBE9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48" y="1301421"/>
            <a:ext cx="3477065" cy="2607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ED42E-45E3-ACDD-A346-31CBFD6A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20" y="136525"/>
            <a:ext cx="10515600" cy="1325563"/>
          </a:xfrm>
        </p:spPr>
        <p:txBody>
          <a:bodyPr/>
          <a:lstStyle/>
          <a:p>
            <a:r>
              <a:rPr lang="en-US" altLang="zh-CN" b="1" dirty="0"/>
              <a:t>Burst</a:t>
            </a:r>
            <a:r>
              <a:rPr lang="zh-CN" altLang="en-US" b="1" dirty="0"/>
              <a:t> </a:t>
            </a:r>
            <a:r>
              <a:rPr lang="en-US" altLang="zh-CN" b="1" dirty="0"/>
              <a:t>indicate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ECLAIRs</a:t>
            </a:r>
            <a:r>
              <a:rPr lang="zh-CN" altLang="en-US" b="1" dirty="0"/>
              <a:t> </a:t>
            </a:r>
            <a:r>
              <a:rPr lang="en-US" altLang="zh-CN" b="1" dirty="0"/>
              <a:t>:</a:t>
            </a:r>
            <a:r>
              <a:rPr lang="zh-CN" altLang="en-US" b="1" dirty="0"/>
              <a:t> </a:t>
            </a:r>
            <a:r>
              <a:rPr lang="en-US" altLang="zh-CN" b="1" dirty="0"/>
              <a:t>SNR,</a:t>
            </a:r>
            <a:r>
              <a:rPr lang="zh-CN" altLang="en-US" b="1" dirty="0"/>
              <a:t> </a:t>
            </a:r>
            <a:r>
              <a:rPr lang="en-US" altLang="zh-CN" b="1" dirty="0"/>
              <a:t>position</a:t>
            </a:r>
            <a:r>
              <a:rPr lang="zh-CN" altLang="en-US" b="1" dirty="0"/>
              <a:t> </a:t>
            </a:r>
            <a:r>
              <a:rPr lang="en-US" altLang="zh-CN" b="1" dirty="0"/>
              <a:t>(T0)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3023-34C0-F5B7-59A9-74000334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108" cy="4351338"/>
          </a:xfrm>
        </p:spPr>
        <p:txBody>
          <a:bodyPr>
            <a:normAutofit/>
          </a:bodyPr>
          <a:lstStyle/>
          <a:p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SNR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and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SNR/std</a:t>
            </a:r>
            <a:r>
              <a:rPr lang="zh-CN" alt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altLang="zh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higher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SNR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value,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higher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probability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transient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detection</a:t>
            </a:r>
          </a:p>
          <a:p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SNR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changing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time,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position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keep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region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(&lt;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degree)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N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3315B-0989-F341-6C02-75187679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88A13-1D64-0A5F-09CD-30144397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12296-96FA-6C47-6221-50FBCC9A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178BE-C32C-8A43-A590-8C7C481B3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753" y="1485572"/>
            <a:ext cx="2317047" cy="2283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7F21C-441C-64AB-C3F4-1CA3519B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609" y="4032467"/>
            <a:ext cx="3672287" cy="2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D42E-45E3-ACDD-A346-31CBFD6A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85"/>
            <a:ext cx="10515600" cy="1325563"/>
          </a:xfrm>
        </p:spPr>
        <p:txBody>
          <a:bodyPr/>
          <a:lstStyle/>
          <a:p>
            <a:r>
              <a:rPr lang="en-US" altLang="zh-CN" b="1" dirty="0"/>
              <a:t>Burst</a:t>
            </a:r>
            <a:r>
              <a:rPr lang="zh-CN" altLang="en-US" b="1" dirty="0"/>
              <a:t> </a:t>
            </a:r>
            <a:r>
              <a:rPr lang="en-US" altLang="zh-CN" b="1" dirty="0"/>
              <a:t>indicated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ECLAIRs</a:t>
            </a:r>
            <a:r>
              <a:rPr lang="zh-CN" altLang="en-US" b="1" dirty="0"/>
              <a:t> </a:t>
            </a:r>
            <a:r>
              <a:rPr lang="en-US" altLang="zh-CN" b="1" dirty="0"/>
              <a:t>:</a:t>
            </a:r>
            <a:r>
              <a:rPr lang="zh-CN" altLang="en-US" b="1" dirty="0"/>
              <a:t> </a:t>
            </a:r>
            <a:r>
              <a:rPr lang="en-US" altLang="zh-CN" b="1" dirty="0"/>
              <a:t>light curve</a:t>
            </a:r>
            <a:r>
              <a:rPr lang="zh-CN" altLang="en-US" b="1" dirty="0"/>
              <a:t> </a:t>
            </a:r>
            <a:r>
              <a:rPr lang="en-US" altLang="zh-CN" b="1" dirty="0"/>
              <a:t>(T0)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3315B-0989-F341-6C02-75187679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88A13-1D64-0A5F-09CD-30144397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12296-96FA-6C47-6221-50FBCC9A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8</a:t>
            </a:fld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2AC408E7-E294-52F8-F3D0-BCDE5184A0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3C191C29-BB9B-1392-4725-2B5475B23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1A970D-7499-96BB-5385-021E6B17F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3647"/>
            <a:ext cx="8859592" cy="47725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735867-72E0-B2A5-2DD9-195D45B88D5F}"/>
              </a:ext>
            </a:extLst>
          </p:cNvPr>
          <p:cNvSpPr txBox="1"/>
          <p:nvPr/>
        </p:nvSpPr>
        <p:spPr>
          <a:xfrm>
            <a:off x="9530443" y="3906588"/>
            <a:ext cx="246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Pulse</a:t>
            </a:r>
            <a:r>
              <a:rPr lang="zh-CN" altLang="en-US" dirty="0"/>
              <a:t> </a:t>
            </a:r>
            <a:r>
              <a:rPr lang="en-US" altLang="zh-CN" dirty="0"/>
              <a:t>rise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light curve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6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F36C-281A-324F-1AFC-08002C75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40" y="16936"/>
            <a:ext cx="10515600" cy="1325563"/>
          </a:xfrm>
        </p:spPr>
        <p:txBody>
          <a:bodyPr/>
          <a:lstStyle/>
          <a:p>
            <a:r>
              <a:rPr lang="en-US" altLang="zh-CN" b="1" dirty="0"/>
              <a:t>Burst</a:t>
            </a:r>
            <a:r>
              <a:rPr lang="zh-CN" altLang="en-US" b="1" dirty="0"/>
              <a:t> </a:t>
            </a:r>
            <a:r>
              <a:rPr lang="en-US" altLang="zh-CN" b="1" dirty="0"/>
              <a:t>indicated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GRM:</a:t>
            </a:r>
            <a:r>
              <a:rPr lang="zh-CN" altLang="en-US" b="1" dirty="0"/>
              <a:t> </a:t>
            </a:r>
            <a:r>
              <a:rPr lang="en-US" altLang="zh-CN" b="1" dirty="0"/>
              <a:t>light curve</a:t>
            </a:r>
            <a:r>
              <a:rPr lang="zh-CN" altLang="en-US" b="1" dirty="0"/>
              <a:t> </a:t>
            </a:r>
            <a:r>
              <a:rPr lang="en-US" altLang="zh-CN" b="1" dirty="0"/>
              <a:t>(T0)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A638C3-FFF7-1A52-F58E-2795BABE9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540" y="1690688"/>
            <a:ext cx="4682581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FE093-88F0-14EA-21C4-A717656C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784B-1337-DD45-AF0B-E173988CA49C}" type="datetime1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05408-AEA1-6A3E-11BD-339BE967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Validation of an ECLAIRs trigger by the 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60D1-6F81-BE8A-D823-E14794AB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D7A39-FFED-7211-B916-82D093600DAC}"/>
              </a:ext>
            </a:extLst>
          </p:cNvPr>
          <p:cNvSpPr txBox="1"/>
          <p:nvPr/>
        </p:nvSpPr>
        <p:spPr>
          <a:xfrm>
            <a:off x="1515265" y="1300866"/>
            <a:ext cx="4296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GRM:</a:t>
            </a:r>
            <a:r>
              <a:rPr lang="zh-CN" altLang="en-US" sz="2400" dirty="0"/>
              <a:t>  </a:t>
            </a:r>
            <a:r>
              <a:rPr lang="en-US" altLang="zh-CN" sz="2400" dirty="0"/>
              <a:t>3</a:t>
            </a:r>
            <a:r>
              <a:rPr lang="zh-CN" altLang="en-US" sz="2400" dirty="0"/>
              <a:t> </a:t>
            </a:r>
            <a:r>
              <a:rPr lang="en-US" altLang="zh-CN" sz="2400" dirty="0"/>
              <a:t>detector</a:t>
            </a:r>
          </a:p>
          <a:p>
            <a:endParaRPr lang="en-US" sz="2400" dirty="0"/>
          </a:p>
          <a:p>
            <a:r>
              <a:rPr lang="en-US" altLang="zh-CN" sz="2400" dirty="0" err="1"/>
              <a:t>iFSC</a:t>
            </a:r>
            <a:r>
              <a:rPr lang="en-US" altLang="zh-CN" sz="2400" dirty="0"/>
              <a:t>-Tool</a:t>
            </a:r>
            <a:r>
              <a:rPr lang="zh-CN" altLang="en-US" sz="2400" dirty="0"/>
              <a:t> </a:t>
            </a:r>
            <a:r>
              <a:rPr lang="en-US" altLang="zh-CN" sz="2400" dirty="0"/>
              <a:t>show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tow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band:</a:t>
            </a:r>
          </a:p>
          <a:p>
            <a:r>
              <a:rPr lang="en-US" altLang="zh-CN" sz="2400" dirty="0"/>
              <a:t>50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300</a:t>
            </a:r>
            <a:r>
              <a:rPr lang="zh-CN" altLang="en-US" sz="2400" dirty="0"/>
              <a:t> </a:t>
            </a:r>
            <a:r>
              <a:rPr lang="en-US" altLang="zh-CN" sz="2400" dirty="0"/>
              <a:t>keV</a:t>
            </a:r>
          </a:p>
          <a:p>
            <a:r>
              <a:rPr lang="en-US" altLang="zh-CN" sz="2400" dirty="0"/>
              <a:t>300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700</a:t>
            </a:r>
            <a:r>
              <a:rPr lang="zh-CN" altLang="en-US" sz="2400" dirty="0"/>
              <a:t> </a:t>
            </a:r>
            <a:r>
              <a:rPr lang="en-US" altLang="zh-CN" sz="2400" dirty="0"/>
              <a:t>keV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GRM</a:t>
            </a:r>
            <a:r>
              <a:rPr lang="zh-CN" altLang="en-US" sz="2400" dirty="0"/>
              <a:t> </a:t>
            </a:r>
            <a:r>
              <a:rPr lang="en-US" altLang="zh-CN" sz="2400" dirty="0"/>
              <a:t>count</a:t>
            </a:r>
            <a:r>
              <a:rPr lang="zh-CN" altLang="en-US" sz="2400" dirty="0"/>
              <a:t> </a:t>
            </a:r>
            <a:r>
              <a:rPr lang="en-US" altLang="zh-CN" sz="2400" dirty="0"/>
              <a:t>arise </a:t>
            </a:r>
            <a:r>
              <a:rPr lang="zh-CN" altLang="en-US" sz="2400" dirty="0"/>
              <a:t> </a:t>
            </a:r>
            <a:r>
              <a:rPr lang="en-US" altLang="zh-CN" sz="2400" dirty="0"/>
              <a:t>during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ECLAIRs</a:t>
            </a:r>
            <a:r>
              <a:rPr lang="zh-CN" altLang="en-US" sz="2400" dirty="0"/>
              <a:t> </a:t>
            </a:r>
            <a:r>
              <a:rPr lang="en-US" altLang="zh-CN" sz="2400" dirty="0"/>
              <a:t>trigger</a:t>
            </a:r>
          </a:p>
          <a:p>
            <a:endParaRPr lang="en-US" altLang="zh-CN" sz="2400" dirty="0"/>
          </a:p>
          <a:p>
            <a:r>
              <a:rPr lang="en-US" altLang="zh-CN" sz="2400" dirty="0"/>
              <a:t>Roughly</a:t>
            </a:r>
            <a:r>
              <a:rPr lang="zh-CN" altLang="en-US" sz="2400" dirty="0"/>
              <a:t> </a:t>
            </a:r>
            <a:r>
              <a:rPr lang="en-US" altLang="zh-CN" sz="2400" dirty="0"/>
              <a:t>follow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shape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ECLAIRs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808D5-C317-5BCE-92AD-D75679C5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261" y="1079273"/>
            <a:ext cx="5147478" cy="54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8255</TotalTime>
  <Words>1003</Words>
  <Application>Microsoft Macintosh PowerPoint</Application>
  <PresentationFormat>Widescreen</PresentationFormat>
  <Paragraphs>179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Liberation Sans</vt:lpstr>
      <vt:lpstr>Arial</vt:lpstr>
      <vt:lpstr>Calibri</vt:lpstr>
      <vt:lpstr>Calibri Light</vt:lpstr>
      <vt:lpstr>Lucida Grande</vt:lpstr>
      <vt:lpstr>Roboto</vt:lpstr>
      <vt:lpstr>Office Theme</vt:lpstr>
      <vt:lpstr>Validation of an ECLAIRs trigger by the Burst Advocates</vt:lpstr>
      <vt:lpstr>Outlines:</vt:lpstr>
      <vt:lpstr>SVOM onboard detection process </vt:lpstr>
      <vt:lpstr>SVOM onboard detection process (ECLAIRs trigger) </vt:lpstr>
      <vt:lpstr>SVOM onboard detection process (ECLAIRs trigger) </vt:lpstr>
      <vt:lpstr>Trigger diagnostics</vt:lpstr>
      <vt:lpstr>Burst indicate by ECLAIRs : SNR, position (T0)</vt:lpstr>
      <vt:lpstr>Burst indicated by ECLAIRs : light curve (T0)</vt:lpstr>
      <vt:lpstr>Burst indicated by GRM: light curve (T0)</vt:lpstr>
      <vt:lpstr>Burst indicated by MXT: light curve, positions (T0+few minute)</vt:lpstr>
      <vt:lpstr>Excluding false triggers caused by non-astronomical sources</vt:lpstr>
      <vt:lpstr>ECLAIRs multiple count and saturant count </vt:lpstr>
      <vt:lpstr>GRM Particle Monitor counts</vt:lpstr>
      <vt:lpstr>Space environment index Kp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 liu</dc:creator>
  <cp:lastModifiedBy>蚊子 谢</cp:lastModifiedBy>
  <cp:revision>193</cp:revision>
  <dcterms:created xsi:type="dcterms:W3CDTF">2016-11-19T00:46:32Z</dcterms:created>
  <dcterms:modified xsi:type="dcterms:W3CDTF">2024-06-25T01:31:06Z</dcterms:modified>
</cp:coreProperties>
</file>