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817" r:id="rId1"/>
    <p:sldMasterId id="2147483829" r:id="rId2"/>
  </p:sldMasterIdLst>
  <p:notesMasterIdLst>
    <p:notesMasterId r:id="rId75"/>
  </p:notesMasterIdLst>
  <p:sldIdLst>
    <p:sldId id="441" r:id="rId3"/>
    <p:sldId id="710" r:id="rId4"/>
    <p:sldId id="711" r:id="rId5"/>
    <p:sldId id="712" r:id="rId6"/>
    <p:sldId id="713" r:id="rId7"/>
    <p:sldId id="665" r:id="rId8"/>
    <p:sldId id="714" r:id="rId9"/>
    <p:sldId id="719" r:id="rId10"/>
    <p:sldId id="717" r:id="rId11"/>
    <p:sldId id="716" r:id="rId12"/>
    <p:sldId id="715" r:id="rId13"/>
    <p:sldId id="755" r:id="rId14"/>
    <p:sldId id="745" r:id="rId15"/>
    <p:sldId id="746" r:id="rId16"/>
    <p:sldId id="747" r:id="rId17"/>
    <p:sldId id="748" r:id="rId18"/>
    <p:sldId id="749" r:id="rId19"/>
    <p:sldId id="750" r:id="rId20"/>
    <p:sldId id="751" r:id="rId21"/>
    <p:sldId id="752" r:id="rId22"/>
    <p:sldId id="754" r:id="rId23"/>
    <p:sldId id="753" r:id="rId24"/>
    <p:sldId id="688" r:id="rId25"/>
    <p:sldId id="689" r:id="rId26"/>
    <p:sldId id="690" r:id="rId27"/>
    <p:sldId id="691" r:id="rId28"/>
    <p:sldId id="692" r:id="rId29"/>
    <p:sldId id="693" r:id="rId30"/>
    <p:sldId id="694" r:id="rId31"/>
    <p:sldId id="695" r:id="rId32"/>
    <p:sldId id="696" r:id="rId33"/>
    <p:sldId id="739" r:id="rId34"/>
    <p:sldId id="740" r:id="rId35"/>
    <p:sldId id="728" r:id="rId36"/>
    <p:sldId id="738" r:id="rId37"/>
    <p:sldId id="730" r:id="rId38"/>
    <p:sldId id="731" r:id="rId39"/>
    <p:sldId id="732" r:id="rId40"/>
    <p:sldId id="733" r:id="rId41"/>
    <p:sldId id="720" r:id="rId42"/>
    <p:sldId id="721" r:id="rId43"/>
    <p:sldId id="722" r:id="rId44"/>
    <p:sldId id="729" r:id="rId45"/>
    <p:sldId id="673" r:id="rId46"/>
    <p:sldId id="708" r:id="rId47"/>
    <p:sldId id="709" r:id="rId48"/>
    <p:sldId id="743" r:id="rId49"/>
    <p:sldId id="737" r:id="rId50"/>
    <p:sldId id="735" r:id="rId51"/>
    <p:sldId id="736" r:id="rId52"/>
    <p:sldId id="741" r:id="rId53"/>
    <p:sldId id="742" r:id="rId54"/>
    <p:sldId id="744" r:id="rId55"/>
    <p:sldId id="734" r:id="rId56"/>
    <p:sldId id="697" r:id="rId57"/>
    <p:sldId id="706" r:id="rId58"/>
    <p:sldId id="687" r:id="rId59"/>
    <p:sldId id="679" r:id="rId60"/>
    <p:sldId id="682" r:id="rId61"/>
    <p:sldId id="680" r:id="rId62"/>
    <p:sldId id="684" r:id="rId63"/>
    <p:sldId id="686" r:id="rId64"/>
    <p:sldId id="678" r:id="rId65"/>
    <p:sldId id="685" r:id="rId66"/>
    <p:sldId id="698" r:id="rId67"/>
    <p:sldId id="699" r:id="rId68"/>
    <p:sldId id="700" r:id="rId69"/>
    <p:sldId id="701" r:id="rId70"/>
    <p:sldId id="702" r:id="rId71"/>
    <p:sldId id="703" r:id="rId72"/>
    <p:sldId id="704" r:id="rId73"/>
    <p:sldId id="705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99"/>
    <a:srgbClr val="3172AB"/>
    <a:srgbClr val="FF6600"/>
    <a:srgbClr val="FF9933"/>
    <a:srgbClr val="AFE1FF"/>
    <a:srgbClr val="0066FF"/>
    <a:srgbClr val="D1FFDB"/>
    <a:srgbClr val="FF99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2" autoAdjust="0"/>
    <p:restoredTop sz="94511" autoAdjust="0"/>
  </p:normalViewPr>
  <p:slideViewPr>
    <p:cSldViewPr snapToGrid="0">
      <p:cViewPr varScale="1">
        <p:scale>
          <a:sx n="86" d="100"/>
          <a:sy n="86" d="100"/>
        </p:scale>
        <p:origin x="996" y="102"/>
      </p:cViewPr>
      <p:guideLst>
        <p:guide orient="horz" pos="293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52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B0A47-86F2-49F0-9070-A7ECE612C15C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6DA0F-3DB8-4356-96F0-BA4F33D3D2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30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0944B-C813-484E-8A27-69B85FFB8C73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0466" name="Rectangle 7"/>
          <p:cNvSpPr txBox="1">
            <a:spLocks noGrp="1" noChangeArrowheads="1"/>
          </p:cNvSpPr>
          <p:nvPr/>
        </p:nvSpPr>
        <p:spPr bwMode="auto">
          <a:xfrm>
            <a:off x="3885666" y="8686800"/>
            <a:ext cx="29723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26963" indent="-374697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36200" indent="-46964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93400" indent="-46964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506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7078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650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6222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19E76-8608-4E83-A4C6-DC0EB2AD9629}" type="slidenum">
              <a:rPr kumimoji="0" lang="fr-FR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zh-C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7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264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0944B-C813-484E-8A27-69B85FFB8C73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0466" name="Rectangle 7"/>
          <p:cNvSpPr txBox="1">
            <a:spLocks noGrp="1" noChangeArrowheads="1"/>
          </p:cNvSpPr>
          <p:nvPr/>
        </p:nvSpPr>
        <p:spPr bwMode="auto">
          <a:xfrm>
            <a:off x="3885666" y="8686800"/>
            <a:ext cx="29723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26963" indent="-374697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36200" indent="-46964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93400" indent="-46964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506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7078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650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6222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19E76-8608-4E83-A4C6-DC0EB2AD9629}" type="slidenum">
              <a:rPr kumimoji="0" lang="fr-FR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zh-C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7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7490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6DA0F-3DB8-4356-96F0-BA4F33D3D2C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75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788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877788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877788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877788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877788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AC3BC5E-D2D8-4109-BBF3-ED56900D2815}" type="slidenum">
              <a:rPr lang="en-US" altLang="fr-FR" i="0">
                <a:solidFill>
                  <a:prstClr val="black"/>
                </a:solidFill>
                <a:latin typeface="Times New Roman" pitchFamily="18" charset="0"/>
              </a:rPr>
              <a:pPr/>
              <a:t>40</a:t>
            </a:fld>
            <a:endParaRPr lang="en-US" altLang="fr-FR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64408" y="9423304"/>
            <a:ext cx="2955493" cy="49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98" tIns="43799" rIns="87598" bIns="43799" anchor="b"/>
          <a:lstStyle>
            <a:lvl1pPr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37926963" indent="-37469763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48336200" indent="-46964600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48793400" indent="-46964600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49250600" indent="-46964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49707800" indent="-46964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50165000" indent="-46964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50622200" indent="-46964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929ECE63-FC1D-4A6A-8200-18B050F67E0D}" type="slidenum">
              <a:rPr lang="fr-FR" altLang="zh-CN" sz="1100" i="0">
                <a:solidFill>
                  <a:prstClr val="black"/>
                </a:solidFill>
                <a:latin typeface="Times New Roman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fr-FR" altLang="zh-CN" sz="1100" i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8046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6DA0F-3DB8-4356-96F0-BA4F33D3D2CC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66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6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2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CCDAA-AC48-4791-A3BB-B9F283048C2E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15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321ED-95D2-4B87-A221-7B5258AF3D10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3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086DD-6D85-4A28-ACB3-6F8D6C8392D9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8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1EB7E-AAAC-444D-A240-F3B4D7420475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86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B0723-EA2A-4BB8-80DB-0004C2614E8E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0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49F16-C59C-4DE0-B4DE-C7165A947936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7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A49BA-4158-41F9-9BAD-C66DB6BF8902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5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43080-26AC-4377-8170-6D19BF827D5A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5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71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1B61D-9875-4CD0-A397-D61228601A2E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5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9A7FB-8F70-4625-B08F-8CFE9FFD8AD2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37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977B8-BA76-4B9F-9627-06130B683CDD}" type="slidenum">
              <a:rPr lang="en-US" altLang="fr-FR">
                <a:solidFill>
                  <a:srgbClr val="000000"/>
                </a:solidFill>
              </a:rPr>
              <a:pPr/>
              <a:t>‹N°›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2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0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3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1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1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5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6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7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r-F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r-F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71A1F0-E600-4D14-A1EF-F3E350326C04}" type="slidenum">
              <a:rPr lang="en-US" alt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ndico.in2p3.fr/event/33097/timetable/#20240625.detaile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ndico.in2p3.fr/event/33097/timetable/#20240625.detaile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vom-Satellit: Die Reise des Svom-Satelliten beginnt: der Start der Trägerrakete vom chinesischen Raumfahrtzentrum Xich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41" y="-2466"/>
            <a:ext cx="1220284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24549" y="357467"/>
            <a:ext cx="8061923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SVOM ECLAIRs UGTS </a:t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Trigger overview</a:t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pPr lvl="0"/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Stéphane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Schanne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Astrophysics Department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Paris-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IRFU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 descr="D:\DataSynch\PRJ_eclairs\www\06internal_pha2\160411conf_Houches_SVOMwp\WhitePaperInstrSection-Latex\SVOM_2015_Illustre_A_1920x1393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7643137">
            <a:off x="4929753" y="-318565"/>
            <a:ext cx="5416703" cy="349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857" y="51566"/>
            <a:ext cx="1426652" cy="797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3111572" y="58154"/>
            <a:ext cx="3666624" cy="2594625"/>
            <a:chOff x="-88869" y="545872"/>
            <a:chExt cx="7333247" cy="5189250"/>
          </a:xfrm>
        </p:grpSpPr>
        <p:grpSp>
          <p:nvGrpSpPr>
            <p:cNvPr id="17" name="Groupe 16"/>
            <p:cNvGrpSpPr/>
            <p:nvPr/>
          </p:nvGrpSpPr>
          <p:grpSpPr>
            <a:xfrm>
              <a:off x="1298261" y="545872"/>
              <a:ext cx="4404070" cy="1255308"/>
              <a:chOff x="2117632" y="2133600"/>
              <a:chExt cx="4404070" cy="1255308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2117632" y="2133600"/>
                <a:ext cx="4404070" cy="1226850"/>
                <a:chOff x="1737702" y="1287750"/>
                <a:chExt cx="4404070" cy="1226850"/>
              </a:xfrm>
            </p:grpSpPr>
            <p:sp>
              <p:nvSpPr>
                <p:cNvPr id="24" name="Forme libre 23"/>
                <p:cNvSpPr/>
                <p:nvPr/>
              </p:nvSpPr>
              <p:spPr>
                <a:xfrm>
                  <a:off x="2819400" y="1832625"/>
                  <a:ext cx="838200" cy="453375"/>
                </a:xfrm>
                <a:custGeom>
                  <a:avLst/>
                  <a:gdLst>
                    <a:gd name="connsiteX0" fmla="*/ 0 w 838200"/>
                    <a:gd name="connsiteY0" fmla="*/ 522514 h 649710"/>
                    <a:gd name="connsiteX1" fmla="*/ 435428 w 838200"/>
                    <a:gd name="connsiteY1" fmla="*/ 620485 h 649710"/>
                    <a:gd name="connsiteX2" fmla="*/ 598714 w 838200"/>
                    <a:gd name="connsiteY2" fmla="*/ 65314 h 649710"/>
                    <a:gd name="connsiteX3" fmla="*/ 838200 w 838200"/>
                    <a:gd name="connsiteY3" fmla="*/ 32657 h 649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200" h="649710">
                      <a:moveTo>
                        <a:pt x="0" y="522514"/>
                      </a:moveTo>
                      <a:cubicBezTo>
                        <a:pt x="167821" y="609599"/>
                        <a:pt x="335642" y="696685"/>
                        <a:pt x="435428" y="620485"/>
                      </a:cubicBezTo>
                      <a:cubicBezTo>
                        <a:pt x="535214" y="544285"/>
                        <a:pt x="531585" y="163285"/>
                        <a:pt x="598714" y="65314"/>
                      </a:cubicBezTo>
                      <a:cubicBezTo>
                        <a:pt x="665843" y="-32657"/>
                        <a:pt x="752021" y="0"/>
                        <a:pt x="838200" y="32657"/>
                      </a:cubicBezTo>
                    </a:path>
                  </a:pathLst>
                </a:cu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orme libre 24"/>
                <p:cNvSpPr/>
                <p:nvPr/>
              </p:nvSpPr>
              <p:spPr>
                <a:xfrm>
                  <a:off x="2819400" y="1371600"/>
                  <a:ext cx="838200" cy="453375"/>
                </a:xfrm>
                <a:custGeom>
                  <a:avLst/>
                  <a:gdLst>
                    <a:gd name="connsiteX0" fmla="*/ 0 w 838200"/>
                    <a:gd name="connsiteY0" fmla="*/ 522514 h 649710"/>
                    <a:gd name="connsiteX1" fmla="*/ 435428 w 838200"/>
                    <a:gd name="connsiteY1" fmla="*/ 620485 h 649710"/>
                    <a:gd name="connsiteX2" fmla="*/ 598714 w 838200"/>
                    <a:gd name="connsiteY2" fmla="*/ 65314 h 649710"/>
                    <a:gd name="connsiteX3" fmla="*/ 838200 w 838200"/>
                    <a:gd name="connsiteY3" fmla="*/ 32657 h 649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200" h="649710">
                      <a:moveTo>
                        <a:pt x="0" y="522514"/>
                      </a:moveTo>
                      <a:cubicBezTo>
                        <a:pt x="167821" y="609599"/>
                        <a:pt x="335642" y="696685"/>
                        <a:pt x="435428" y="620485"/>
                      </a:cubicBezTo>
                      <a:cubicBezTo>
                        <a:pt x="535214" y="544285"/>
                        <a:pt x="531585" y="163285"/>
                        <a:pt x="598714" y="65314"/>
                      </a:cubicBezTo>
                      <a:cubicBezTo>
                        <a:pt x="665843" y="-32657"/>
                        <a:pt x="752021" y="0"/>
                        <a:pt x="838200" y="32657"/>
                      </a:cubicBezTo>
                    </a:path>
                  </a:pathLst>
                </a:cu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Pensées 25"/>
                <p:cNvSpPr/>
                <p:nvPr/>
              </p:nvSpPr>
              <p:spPr>
                <a:xfrm>
                  <a:off x="1860298" y="1295400"/>
                  <a:ext cx="1263901" cy="1219200"/>
                </a:xfrm>
                <a:prstGeom prst="cloudCallout">
                  <a:avLst>
                    <a:gd name="adj1" fmla="val 172738"/>
                    <a:gd name="adj2" fmla="val -11607"/>
                  </a:avLst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800" i="1" dirty="0">
                    <a:solidFill>
                      <a:prstClr val="white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27" name="Ellipse 26"/>
                <p:cNvSpPr/>
                <p:nvPr/>
              </p:nvSpPr>
              <p:spPr>
                <a:xfrm>
                  <a:off x="3505200" y="1287750"/>
                  <a:ext cx="304800" cy="3124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Ellipse 27"/>
                <p:cNvSpPr/>
                <p:nvPr/>
              </p:nvSpPr>
              <p:spPr>
                <a:xfrm>
                  <a:off x="3657600" y="1371600"/>
                  <a:ext cx="152400" cy="160050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Ellipse 28"/>
                <p:cNvSpPr/>
                <p:nvPr/>
              </p:nvSpPr>
              <p:spPr>
                <a:xfrm>
                  <a:off x="3505200" y="1661100"/>
                  <a:ext cx="304800" cy="3124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3657600" y="1744950"/>
                  <a:ext cx="152400" cy="160050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rganigramme : Joindre 30"/>
                <p:cNvSpPr/>
                <p:nvPr/>
              </p:nvSpPr>
              <p:spPr>
                <a:xfrm rot="6000000">
                  <a:off x="4829476" y="846418"/>
                  <a:ext cx="533400" cy="2091193"/>
                </a:xfrm>
                <a:prstGeom prst="flowChartCollate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Étoile à 5 branches 31"/>
                <p:cNvSpPr/>
                <p:nvPr/>
              </p:nvSpPr>
              <p:spPr>
                <a:xfrm>
                  <a:off x="4724400" y="1447800"/>
                  <a:ext cx="763200" cy="762000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737702" y="1427042"/>
                  <a:ext cx="1430520" cy="93871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 </a:t>
                  </a:r>
                  <a:r>
                    <a:rPr lang="fr-FR" sz="700" i="1" dirty="0" err="1" smtClean="0">
                      <a:solidFill>
                        <a:prstClr val="white"/>
                      </a:solidFill>
                      <a:latin typeface="Arial Black" pitchFamily="34" charset="0"/>
                    </a:rPr>
                    <a:t>ECLAIRs</a:t>
                  </a:r>
                  <a:endParaRPr lang="fr-FR" sz="700" i="1" dirty="0" smtClean="0">
                    <a:solidFill>
                      <a:prstClr val="white"/>
                    </a:solidFill>
                    <a:latin typeface="Arial Black" pitchFamily="34" charset="0"/>
                  </a:endParaRPr>
                </a:p>
                <a:p>
                  <a:pPr algn="ctr"/>
                  <a:r>
                    <a:rPr lang="fr-FR" sz="105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Trigger</a:t>
                  </a:r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/>
                  </a:r>
                  <a:b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</a:br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SVOM</a:t>
                  </a:r>
                  <a:endParaRPr lang="fr-FR" sz="2800" i="1" dirty="0">
                    <a:solidFill>
                      <a:prstClr val="white"/>
                    </a:solidFill>
                    <a:latin typeface="Arial Black" pitchFamily="34" charset="0"/>
                  </a:endParaRPr>
                </a:p>
              </p:txBody>
            </p:sp>
          </p:grpSp>
          <p:sp>
            <p:nvSpPr>
              <p:cNvPr id="20" name="Étoile à 5 branches 19"/>
              <p:cNvSpPr/>
              <p:nvPr/>
            </p:nvSpPr>
            <p:spPr>
              <a:xfrm>
                <a:off x="4648200" y="29871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Étoile à 5 branches 20"/>
              <p:cNvSpPr/>
              <p:nvPr/>
            </p:nvSpPr>
            <p:spPr>
              <a:xfrm>
                <a:off x="5975098" y="3175608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Étoile à 5 branches 21"/>
              <p:cNvSpPr/>
              <p:nvPr/>
            </p:nvSpPr>
            <p:spPr>
              <a:xfrm>
                <a:off x="6019800" y="22251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Étoile à 5 branches 22"/>
              <p:cNvSpPr/>
              <p:nvPr/>
            </p:nvSpPr>
            <p:spPr>
              <a:xfrm>
                <a:off x="5029200" y="21489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Arc 17"/>
            <p:cNvSpPr/>
            <p:nvPr/>
          </p:nvSpPr>
          <p:spPr>
            <a:xfrm>
              <a:off x="-88869" y="1720736"/>
              <a:ext cx="7333247" cy="4014386"/>
            </a:xfrm>
            <a:prstGeom prst="arc">
              <a:avLst>
                <a:gd name="adj1" fmla="val 13057573"/>
                <a:gd name="adj2" fmla="val 19309250"/>
              </a:avLst>
            </a:prstGeom>
            <a:noFill/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684" y="58154"/>
            <a:ext cx="1891615" cy="784025"/>
          </a:xfrm>
          <a:prstGeom prst="rect">
            <a:avLst/>
          </a:prstGeom>
        </p:spPr>
      </p:pic>
      <p:pic>
        <p:nvPicPr>
          <p:cNvPr id="35" name="vidéo-collée.png" descr="vidéo-collé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8444" y="5985076"/>
            <a:ext cx="1492126" cy="710252"/>
          </a:xfrm>
          <a:prstGeom prst="rect">
            <a:avLst/>
          </a:prstGeom>
          <a:ln w="3175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224549" y="23256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2024/06/25, </a:t>
            </a:r>
            <a:r>
              <a:rPr lang="en-US" dirty="0" err="1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Xichang</a:t>
            </a:r>
            <a:r>
              <a:rPr lang="en-US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 lvl="0"/>
            <a:r>
              <a:rPr lang="en-US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SVOM post-launch Scientific Workshop </a:t>
            </a:r>
            <a:endParaRPr lang="en-US" dirty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5614" y="17900"/>
            <a:ext cx="868838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ECLAIRs detection unit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770" y="29051"/>
            <a:ext cx="1443230" cy="50568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/>
          <a:stretch/>
        </p:blipFill>
        <p:spPr>
          <a:xfrm>
            <a:off x="469901" y="3260044"/>
            <a:ext cx="5038802" cy="35979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243" y="675372"/>
            <a:ext cx="4627757" cy="3470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t="8556" r="1135" b="5128"/>
          <a:stretch/>
        </p:blipFill>
        <p:spPr>
          <a:xfrm>
            <a:off x="2388006" y="827044"/>
            <a:ext cx="2899317" cy="1956057"/>
          </a:xfrm>
          <a:prstGeom prst="rect">
            <a:avLst/>
          </a:prstGeom>
          <a:ln w="19050"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962" y="4740610"/>
            <a:ext cx="2934779" cy="21000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37352" y="219451"/>
            <a:ext cx="788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+mj-lt"/>
              </a:rPr>
              <a:t>IRAP</a:t>
            </a:r>
            <a:endParaRPr lang="fr-FR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1734" y="714733"/>
            <a:ext cx="20340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XRDPIX module</a:t>
            </a:r>
          </a:p>
          <a:p>
            <a:r>
              <a:rPr lang="fr-FR" dirty="0" smtClean="0"/>
              <a:t>(4x8 </a:t>
            </a:r>
            <a:r>
              <a:rPr lang="fr-FR" dirty="0" err="1" smtClean="0"/>
              <a:t>CdTe</a:t>
            </a:r>
            <a:r>
              <a:rPr lang="fr-FR" dirty="0" smtClean="0"/>
              <a:t> pixels)</a:t>
            </a:r>
          </a:p>
          <a:p>
            <a:endParaRPr lang="fr-FR" dirty="0"/>
          </a:p>
          <a:p>
            <a:r>
              <a:rPr lang="fr-FR" dirty="0" smtClean="0"/>
              <a:t>200 modules</a:t>
            </a:r>
          </a:p>
          <a:p>
            <a:endParaRPr lang="fr-FR" dirty="0"/>
          </a:p>
          <a:p>
            <a:r>
              <a:rPr lang="fr-FR" dirty="0" err="1" smtClean="0"/>
              <a:t>arranged</a:t>
            </a:r>
            <a:r>
              <a:rPr lang="fr-FR" dirty="0" smtClean="0"/>
              <a:t> in </a:t>
            </a:r>
            <a:br>
              <a:rPr lang="fr-FR" dirty="0" smtClean="0"/>
            </a:br>
            <a:r>
              <a:rPr lang="fr-FR" dirty="0" smtClean="0"/>
              <a:t>8 </a:t>
            </a:r>
            <a:r>
              <a:rPr lang="fr-FR" dirty="0" err="1" smtClean="0"/>
              <a:t>sectors</a:t>
            </a:r>
            <a:endParaRPr lang="fr-FR" dirty="0"/>
          </a:p>
          <a:p>
            <a:endParaRPr lang="fr-FR" dirty="0"/>
          </a:p>
          <a:p>
            <a:r>
              <a:rPr lang="fr-FR" dirty="0" err="1" smtClean="0"/>
              <a:t>Detection</a:t>
            </a:r>
            <a:r>
              <a:rPr lang="fr-FR" dirty="0" smtClean="0"/>
              <a:t> plane FM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754126" y="4371278"/>
            <a:ext cx="331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 </a:t>
            </a:r>
            <a:r>
              <a:rPr lang="fr-FR" dirty="0" err="1" smtClean="0"/>
              <a:t>sector-readout</a:t>
            </a:r>
            <a:r>
              <a:rPr lang="fr-FR" dirty="0" smtClean="0"/>
              <a:t> </a:t>
            </a:r>
            <a:r>
              <a:rPr lang="fr-FR" dirty="0" err="1" smtClean="0"/>
              <a:t>electronics</a:t>
            </a:r>
            <a:r>
              <a:rPr lang="fr-FR" dirty="0" smtClean="0"/>
              <a:t> (ELS)</a:t>
            </a:r>
            <a:endParaRPr lang="fr-FR" dirty="0"/>
          </a:p>
        </p:txBody>
      </p:sp>
      <p:pic>
        <p:nvPicPr>
          <p:cNvPr id="14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7365" y="17900"/>
            <a:ext cx="77072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ECLAIRs trigger &amp; control unit (UG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455614" y="3777673"/>
            <a:ext cx="357186" cy="25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365" y="777404"/>
            <a:ext cx="5460726" cy="622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+mj-lt"/>
                <a:cs typeface="Arial" panose="020B0604020202020204" pitchFamily="34" charset="0"/>
              </a:rPr>
              <a:t>Functions</a:t>
            </a:r>
            <a:endParaRPr lang="en-GB" sz="20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Control of 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instrument (</a:t>
            </a:r>
            <a:r>
              <a:rPr lang="en-GB" sz="2000" dirty="0" err="1" smtClean="0">
                <a:latin typeface="+mj-lt"/>
                <a:cs typeface="Arial" panose="020B0604020202020204" pitchFamily="34" charset="0"/>
              </a:rPr>
              <a:t>cmd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/ctrl, HK, FDIR, </a:t>
            </a:r>
            <a:br>
              <a:rPr lang="en-GB" sz="2000" dirty="0" smtClean="0">
                <a:latin typeface="+mj-lt"/>
                <a:cs typeface="Arial" panose="020B0604020202020204" pitchFamily="34" charset="0"/>
              </a:rPr>
            </a:br>
            <a:r>
              <a:rPr lang="en-GB" sz="2000" dirty="0" smtClean="0">
                <a:latin typeface="+mj-lt"/>
                <a:cs typeface="Arial" panose="020B0604020202020204" pitchFamily="34" charset="0"/>
              </a:rPr>
              <a:t>thermal ctrl, noisy pixels) + Power 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supply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+mj-lt"/>
                <a:cs typeface="Arial" panose="020B0604020202020204" pitchFamily="34" charset="0"/>
              </a:rPr>
              <a:t>Data acquisition: all detected counts </a:t>
            </a:r>
            <a:br>
              <a:rPr lang="en-GB" sz="2000" dirty="0" smtClean="0">
                <a:latin typeface="+mj-lt"/>
                <a:cs typeface="Arial" panose="020B0604020202020204" pitchFamily="34" charset="0"/>
              </a:rPr>
            </a:br>
            <a:r>
              <a:rPr lang="en-GB" sz="20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20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RawData</a:t>
            </a:r>
            <a:r>
              <a:rPr lang="en-GB" sz="20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packets  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mass-memory</a:t>
            </a:r>
          </a:p>
          <a:p>
            <a:pPr marL="285750" indent="-285750">
              <a:buFontTx/>
              <a:buChar char="-"/>
            </a:pPr>
            <a:r>
              <a:rPr lang="en-GB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GRB Trigger </a:t>
            </a: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Scientific Processing</a:t>
            </a:r>
            <a:b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(detection and localization of new source,</a:t>
            </a:r>
            <a:b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based on </a:t>
            </a:r>
            <a:r>
              <a:rPr lang="en-GB" sz="20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coded mask image </a:t>
            </a:r>
            <a:r>
              <a:rPr lang="en-GB" sz="2000" i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deconvolution</a:t>
            </a: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Alert </a:t>
            </a:r>
            <a:r>
              <a:rPr lang="en-GB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messages to ground </a:t>
            </a: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en-GB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via </a:t>
            </a: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VHF) 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GB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Slew requests to satellite</a:t>
            </a:r>
          </a:p>
          <a:p>
            <a:endParaRPr lang="en-GB" sz="1050" dirty="0">
              <a:latin typeface="+mj-lt"/>
              <a:cs typeface="Arial" panose="020B0604020202020204" pitchFamily="34" charset="0"/>
            </a:endParaRPr>
          </a:p>
          <a:p>
            <a:r>
              <a:rPr lang="en-GB" sz="2000" b="1" dirty="0">
                <a:latin typeface="+mj-lt"/>
                <a:cs typeface="Arial" panose="020B0604020202020204" pitchFamily="34" charset="0"/>
              </a:rPr>
              <a:t>Hardware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: rad 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tolerant, 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ITAR-free, cold-redundant</a:t>
            </a:r>
            <a:endParaRPr lang="en-GB" sz="20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+mj-lt"/>
                <a:cs typeface="Arial" panose="020B0604020202020204" pitchFamily="34" charset="0"/>
              </a:rPr>
              <a:t>I/O board (</a:t>
            </a:r>
            <a:r>
              <a:rPr lang="en-GB" sz="2000" dirty="0">
                <a:cs typeface="Arial" panose="020B0604020202020204" pitchFamily="34" charset="0"/>
              </a:rPr>
              <a:t>×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2) + 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Power supply 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GB" sz="2000" dirty="0">
                <a:cs typeface="Arial" panose="020B0604020202020204" pitchFamily="34" charset="0"/>
              </a:rPr>
              <a:t>×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2</a:t>
            </a:r>
            <a:r>
              <a:rPr lang="en-GB" sz="20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+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4)</a:t>
            </a:r>
          </a:p>
          <a:p>
            <a:pPr marL="285750" indent="-285750">
              <a:buFontTx/>
              <a:buChar char="-"/>
            </a:pPr>
            <a:r>
              <a:rPr lang="en-GB" sz="2000" dirty="0" smtClean="0">
                <a:latin typeface="+mj-lt"/>
                <a:cs typeface="Arial" panose="020B0604020202020204" pitchFamily="34" charset="0"/>
              </a:rPr>
              <a:t>CPU board 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(with FPGA and CPU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) (</a:t>
            </a:r>
            <a:r>
              <a:rPr lang="en-GB" sz="2000" dirty="0">
                <a:cs typeface="Arial" panose="020B0604020202020204" pitchFamily="34" charset="0"/>
              </a:rPr>
              <a:t>×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2)</a:t>
            </a:r>
            <a:endParaRPr lang="en-GB" sz="2000" dirty="0">
              <a:latin typeface="+mj-lt"/>
              <a:cs typeface="Arial" panose="020B0604020202020204" pitchFamily="34" charset="0"/>
            </a:endParaRPr>
          </a:p>
          <a:p>
            <a:r>
              <a:rPr lang="en-GB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        FPGA : data acquisition 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and pre-processing </a:t>
            </a:r>
          </a:p>
          <a:p>
            <a:r>
              <a:rPr lang="en-GB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        CPU: dual-core, 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80 MHz, 2×50 </a:t>
            </a:r>
            <a:r>
              <a:rPr lang="en-GB" sz="2000" dirty="0" err="1" smtClean="0">
                <a:latin typeface="+mj-lt"/>
                <a:cs typeface="Arial" panose="020B0604020202020204" pitchFamily="34" charset="0"/>
              </a:rPr>
              <a:t>Mflops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+mj-lt"/>
                <a:cs typeface="Arial" panose="020B0604020202020204" pitchFamily="34" charset="0"/>
              </a:rPr>
            </a:br>
            <a:r>
              <a:rPr lang="en-GB" sz="2000" dirty="0" smtClean="0">
                <a:latin typeface="+mj-lt"/>
                <a:cs typeface="Arial" panose="020B0604020202020204" pitchFamily="34" charset="0"/>
              </a:rPr>
              <a:t>         OS : time partitioning hypervisor</a:t>
            </a:r>
          </a:p>
          <a:p>
            <a:endParaRPr lang="en-GB" sz="800" dirty="0">
              <a:latin typeface="+mj-lt"/>
              <a:cs typeface="Arial" panose="020B0604020202020204" pitchFamily="34" charset="0"/>
            </a:endParaRPr>
          </a:p>
          <a:p>
            <a:endParaRPr lang="en-GB" sz="2000" b="1" dirty="0" smtClean="0">
              <a:latin typeface="+mj-lt"/>
              <a:cs typeface="Arial" panose="020B0604020202020204" pitchFamily="34" charset="0"/>
            </a:endParaRPr>
          </a:p>
          <a:p>
            <a:r>
              <a:rPr lang="en-GB" sz="1100" b="1" dirty="0" smtClean="0">
                <a:latin typeface="+mj-lt"/>
                <a:cs typeface="Arial" panose="020B0604020202020204" pitchFamily="34" charset="0"/>
              </a:rPr>
              <a:t/>
            </a:r>
            <a:br>
              <a:rPr lang="en-GB" sz="1100" b="1" dirty="0" smtClean="0">
                <a:latin typeface="+mj-lt"/>
                <a:cs typeface="Arial" panose="020B0604020202020204" pitchFamily="34" charset="0"/>
              </a:rPr>
            </a:br>
            <a:r>
              <a:rPr lang="en-GB" sz="2000" b="1" dirty="0" smtClean="0">
                <a:latin typeface="+mj-lt"/>
                <a:cs typeface="Arial" panose="020B0604020202020204" pitchFamily="34" charset="0"/>
              </a:rPr>
              <a:t>On-Board Software + Firmware</a:t>
            </a:r>
            <a:r>
              <a:rPr lang="en-GB" sz="2000" dirty="0" smtClean="0">
                <a:latin typeface="+mj-lt"/>
                <a:cs typeface="Arial" panose="020B0604020202020204" pitchFamily="34" charset="0"/>
              </a:rPr>
              <a:t> : </a:t>
            </a:r>
            <a:r>
              <a:rPr lang="en-GB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CEA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6668" y="665102"/>
            <a:ext cx="1489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latin typeface="+mj-lt"/>
              </a:rPr>
              <a:t>CNES, </a:t>
            </a:r>
            <a:r>
              <a:rPr lang="fr-FR" sz="2400" b="1" dirty="0" smtClean="0">
                <a:solidFill>
                  <a:srgbClr val="7030A0"/>
                </a:solidFill>
                <a:latin typeface="+mj-lt"/>
              </a:rPr>
              <a:t>CEA</a:t>
            </a:r>
            <a:endParaRPr lang="fr-FR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6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046763" y="5977054"/>
            <a:ext cx="42705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Image Reconstruction on UGTS CPU: ~ 1 s</a:t>
            </a:r>
            <a:endParaRPr lang="fr-FR" b="1" i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2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20572" r="48134" b="48801"/>
          <a:stretch>
            <a:fillRect/>
          </a:stretch>
        </p:blipFill>
        <p:spPr bwMode="auto">
          <a:xfrm rot="5400000">
            <a:off x="6272215" y="3943665"/>
            <a:ext cx="2453195" cy="32442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24216" t="20807" r="20196" b="4770"/>
          <a:stretch/>
        </p:blipFill>
        <p:spPr>
          <a:xfrm>
            <a:off x="5432612" y="1118404"/>
            <a:ext cx="3688321" cy="2777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96868" y="5977054"/>
            <a:ext cx="724065" cy="133814"/>
          </a:xfrm>
          <a:prstGeom prst="rect">
            <a:avLst/>
          </a:prstGeom>
          <a:solidFill>
            <a:srgbClr val="31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8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Handover</a:t>
            </a:r>
            <a:r>
              <a:rPr lang="fr-FR" dirty="0" smtClean="0"/>
              <a:t> to Hervé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06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192228" y="3210158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r-FR" sz="90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4579" y="311201"/>
            <a:ext cx="8061923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ECLAIRs UGTS </a:t>
            </a:r>
            <a:b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 data preprocessing</a:t>
            </a:r>
            <a:b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2024/06/25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Xichang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China</a:t>
            </a:r>
            <a:b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SVOM </a:t>
            </a:r>
            <a:r>
              <a:rPr lang="en-US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Scientific Workshop</a:t>
            </a:r>
            <a:endParaRPr lang="en-US" sz="20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Hervé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Provost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DEDIP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Paris-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IRFU</a:t>
            </a:r>
          </a:p>
          <a:p>
            <a:pPr lvl="0"/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 descr="D:\DataSynch\PRJ_eclairs\www\06internal_pha2\160411conf_Houches_SVOMwp\WhitePaperInstrSection-Latex\SVOM_2015_Illustre_A_1920x1393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7643137">
            <a:off x="134822" y="2455857"/>
            <a:ext cx="5416703" cy="349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877" y="51566"/>
            <a:ext cx="1688302" cy="943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6067743" y="1378493"/>
            <a:ext cx="3666624" cy="2594625"/>
            <a:chOff x="-88869" y="545872"/>
            <a:chExt cx="7333247" cy="5189250"/>
          </a:xfrm>
        </p:grpSpPr>
        <p:grpSp>
          <p:nvGrpSpPr>
            <p:cNvPr id="17" name="Groupe 16"/>
            <p:cNvGrpSpPr/>
            <p:nvPr/>
          </p:nvGrpSpPr>
          <p:grpSpPr>
            <a:xfrm>
              <a:off x="1298261" y="545872"/>
              <a:ext cx="4404070" cy="1255308"/>
              <a:chOff x="2117632" y="2133600"/>
              <a:chExt cx="4404070" cy="1255308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2117632" y="2133600"/>
                <a:ext cx="4404070" cy="1226850"/>
                <a:chOff x="1737702" y="1287750"/>
                <a:chExt cx="4404070" cy="1226850"/>
              </a:xfrm>
            </p:grpSpPr>
            <p:sp>
              <p:nvSpPr>
                <p:cNvPr id="24" name="Forme libre 23"/>
                <p:cNvSpPr/>
                <p:nvPr/>
              </p:nvSpPr>
              <p:spPr>
                <a:xfrm>
                  <a:off x="2819400" y="1832625"/>
                  <a:ext cx="838200" cy="453375"/>
                </a:xfrm>
                <a:custGeom>
                  <a:avLst/>
                  <a:gdLst>
                    <a:gd name="connsiteX0" fmla="*/ 0 w 838200"/>
                    <a:gd name="connsiteY0" fmla="*/ 522514 h 649710"/>
                    <a:gd name="connsiteX1" fmla="*/ 435428 w 838200"/>
                    <a:gd name="connsiteY1" fmla="*/ 620485 h 649710"/>
                    <a:gd name="connsiteX2" fmla="*/ 598714 w 838200"/>
                    <a:gd name="connsiteY2" fmla="*/ 65314 h 649710"/>
                    <a:gd name="connsiteX3" fmla="*/ 838200 w 838200"/>
                    <a:gd name="connsiteY3" fmla="*/ 32657 h 649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200" h="649710">
                      <a:moveTo>
                        <a:pt x="0" y="522514"/>
                      </a:moveTo>
                      <a:cubicBezTo>
                        <a:pt x="167821" y="609599"/>
                        <a:pt x="335642" y="696685"/>
                        <a:pt x="435428" y="620485"/>
                      </a:cubicBezTo>
                      <a:cubicBezTo>
                        <a:pt x="535214" y="544285"/>
                        <a:pt x="531585" y="163285"/>
                        <a:pt x="598714" y="65314"/>
                      </a:cubicBezTo>
                      <a:cubicBezTo>
                        <a:pt x="665843" y="-32657"/>
                        <a:pt x="752021" y="0"/>
                        <a:pt x="838200" y="32657"/>
                      </a:cubicBezTo>
                    </a:path>
                  </a:pathLst>
                </a:cu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orme libre 24"/>
                <p:cNvSpPr/>
                <p:nvPr/>
              </p:nvSpPr>
              <p:spPr>
                <a:xfrm>
                  <a:off x="2819400" y="1371600"/>
                  <a:ext cx="838200" cy="453375"/>
                </a:xfrm>
                <a:custGeom>
                  <a:avLst/>
                  <a:gdLst>
                    <a:gd name="connsiteX0" fmla="*/ 0 w 838200"/>
                    <a:gd name="connsiteY0" fmla="*/ 522514 h 649710"/>
                    <a:gd name="connsiteX1" fmla="*/ 435428 w 838200"/>
                    <a:gd name="connsiteY1" fmla="*/ 620485 h 649710"/>
                    <a:gd name="connsiteX2" fmla="*/ 598714 w 838200"/>
                    <a:gd name="connsiteY2" fmla="*/ 65314 h 649710"/>
                    <a:gd name="connsiteX3" fmla="*/ 838200 w 838200"/>
                    <a:gd name="connsiteY3" fmla="*/ 32657 h 649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200" h="649710">
                      <a:moveTo>
                        <a:pt x="0" y="522514"/>
                      </a:moveTo>
                      <a:cubicBezTo>
                        <a:pt x="167821" y="609599"/>
                        <a:pt x="335642" y="696685"/>
                        <a:pt x="435428" y="620485"/>
                      </a:cubicBezTo>
                      <a:cubicBezTo>
                        <a:pt x="535214" y="544285"/>
                        <a:pt x="531585" y="163285"/>
                        <a:pt x="598714" y="65314"/>
                      </a:cubicBezTo>
                      <a:cubicBezTo>
                        <a:pt x="665843" y="-32657"/>
                        <a:pt x="752021" y="0"/>
                        <a:pt x="838200" y="32657"/>
                      </a:cubicBezTo>
                    </a:path>
                  </a:pathLst>
                </a:cu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Pensées 25"/>
                <p:cNvSpPr/>
                <p:nvPr/>
              </p:nvSpPr>
              <p:spPr>
                <a:xfrm>
                  <a:off x="1860298" y="1295400"/>
                  <a:ext cx="1263901" cy="1219200"/>
                </a:xfrm>
                <a:prstGeom prst="cloudCallout">
                  <a:avLst>
                    <a:gd name="adj1" fmla="val 172738"/>
                    <a:gd name="adj2" fmla="val -11607"/>
                  </a:avLst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800" i="1" dirty="0">
                    <a:solidFill>
                      <a:prstClr val="white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27" name="Ellipse 26"/>
                <p:cNvSpPr/>
                <p:nvPr/>
              </p:nvSpPr>
              <p:spPr>
                <a:xfrm>
                  <a:off x="3505200" y="1287750"/>
                  <a:ext cx="304800" cy="3124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Ellipse 27"/>
                <p:cNvSpPr/>
                <p:nvPr/>
              </p:nvSpPr>
              <p:spPr>
                <a:xfrm>
                  <a:off x="3657600" y="1371600"/>
                  <a:ext cx="152400" cy="160050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Ellipse 28"/>
                <p:cNvSpPr/>
                <p:nvPr/>
              </p:nvSpPr>
              <p:spPr>
                <a:xfrm>
                  <a:off x="3505200" y="1661100"/>
                  <a:ext cx="304800" cy="3124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3657600" y="1744950"/>
                  <a:ext cx="152400" cy="160050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rganigramme : Joindre 30"/>
                <p:cNvSpPr/>
                <p:nvPr/>
              </p:nvSpPr>
              <p:spPr>
                <a:xfrm rot="6000000">
                  <a:off x="4829476" y="846418"/>
                  <a:ext cx="533400" cy="2091193"/>
                </a:xfrm>
                <a:prstGeom prst="flowChartCollate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Étoile à 5 branches 31"/>
                <p:cNvSpPr/>
                <p:nvPr/>
              </p:nvSpPr>
              <p:spPr>
                <a:xfrm>
                  <a:off x="4724400" y="1447800"/>
                  <a:ext cx="763200" cy="762000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737702" y="1427042"/>
                  <a:ext cx="1430520" cy="93871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 </a:t>
                  </a:r>
                  <a:r>
                    <a:rPr lang="fr-FR" sz="700" i="1" dirty="0" err="1" smtClean="0">
                      <a:solidFill>
                        <a:prstClr val="white"/>
                      </a:solidFill>
                      <a:latin typeface="Arial Black" pitchFamily="34" charset="0"/>
                    </a:rPr>
                    <a:t>ECLAIRs</a:t>
                  </a:r>
                  <a:endParaRPr lang="fr-FR" sz="700" i="1" dirty="0" smtClean="0">
                    <a:solidFill>
                      <a:prstClr val="white"/>
                    </a:solidFill>
                    <a:latin typeface="Arial Black" pitchFamily="34" charset="0"/>
                  </a:endParaRPr>
                </a:p>
                <a:p>
                  <a:pPr algn="ctr"/>
                  <a:r>
                    <a:rPr lang="fr-FR" sz="105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Trigger</a:t>
                  </a:r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/>
                  </a:r>
                  <a:b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</a:br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SVOM</a:t>
                  </a:r>
                  <a:endParaRPr lang="fr-FR" sz="2800" i="1" dirty="0">
                    <a:solidFill>
                      <a:prstClr val="white"/>
                    </a:solidFill>
                    <a:latin typeface="Arial Black" pitchFamily="34" charset="0"/>
                  </a:endParaRPr>
                </a:p>
              </p:txBody>
            </p:sp>
          </p:grpSp>
          <p:sp>
            <p:nvSpPr>
              <p:cNvPr id="20" name="Étoile à 5 branches 19"/>
              <p:cNvSpPr/>
              <p:nvPr/>
            </p:nvSpPr>
            <p:spPr>
              <a:xfrm>
                <a:off x="4648200" y="29871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Étoile à 5 branches 20"/>
              <p:cNvSpPr/>
              <p:nvPr/>
            </p:nvSpPr>
            <p:spPr>
              <a:xfrm>
                <a:off x="5975098" y="3175608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Étoile à 5 branches 21"/>
              <p:cNvSpPr/>
              <p:nvPr/>
            </p:nvSpPr>
            <p:spPr>
              <a:xfrm>
                <a:off x="6019800" y="22251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Étoile à 5 branches 22"/>
              <p:cNvSpPr/>
              <p:nvPr/>
            </p:nvSpPr>
            <p:spPr>
              <a:xfrm>
                <a:off x="5029200" y="21489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Arc 17"/>
            <p:cNvSpPr/>
            <p:nvPr/>
          </p:nvSpPr>
          <p:spPr>
            <a:xfrm>
              <a:off x="-88869" y="1720736"/>
              <a:ext cx="7333247" cy="4014386"/>
            </a:xfrm>
            <a:prstGeom prst="arc">
              <a:avLst>
                <a:gd name="adj1" fmla="val 13057573"/>
                <a:gd name="adj2" fmla="val 19309250"/>
              </a:avLst>
            </a:prstGeom>
            <a:noFill/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49" y="43648"/>
            <a:ext cx="2242958" cy="929647"/>
          </a:xfrm>
          <a:prstGeom prst="rect">
            <a:avLst/>
          </a:prstGeom>
        </p:spPr>
      </p:pic>
      <p:pic>
        <p:nvPicPr>
          <p:cNvPr id="35" name="vidéo-collée.png" descr="vidéo-collé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00602" y="5589653"/>
            <a:ext cx="2406165" cy="1145335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13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H. Le Provost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ECLAIRs trigger &amp; control unit (UG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altLang="fr-FR" sz="28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UGTS</a:t>
            </a:r>
            <a:r>
              <a:rPr lang="fr-FR" altLang="fr-FR" sz="28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1" y="2664299"/>
            <a:ext cx="7838808" cy="4193701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621789" y="1072190"/>
            <a:ext cx="5021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US" sz="1600" dirty="0" smtClean="0"/>
              <a:t>ECLAIRs data acquisition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600" dirty="0" smtClean="0"/>
              <a:t>GRB Trigger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en-US" sz="1600" dirty="0" smtClean="0"/>
              <a:t>Satellite repointing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en-US" sz="1600" dirty="0" smtClean="0"/>
              <a:t>VHF alert messages 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600" dirty="0" smtClean="0"/>
              <a:t>Scientific and Technological Housekeeping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600" dirty="0" smtClean="0"/>
              <a:t>ECLAIRs camera management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en-US" sz="1600" dirty="0" smtClean="0"/>
              <a:t>Control/Configuration, thermal control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en-US" sz="1600" dirty="0" smtClean="0"/>
              <a:t>Noisy pixels switch off/on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Synchronization , FDIR…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600" dirty="0" smtClean="0"/>
              <a:t>Camera power supply</a:t>
            </a:r>
            <a:endParaRPr lang="fr-FR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1582627" y="1601622"/>
            <a:ext cx="203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7030A0"/>
                </a:solidFill>
              </a:rPr>
              <a:t>UG</a:t>
            </a:r>
            <a:r>
              <a:rPr lang="en-US" b="1" u="sng" dirty="0" smtClean="0">
                <a:solidFill>
                  <a:srgbClr val="7030A0"/>
                </a:solidFill>
              </a:rPr>
              <a:t>T</a:t>
            </a:r>
            <a:r>
              <a:rPr lang="en-US" b="1" dirty="0" smtClean="0">
                <a:solidFill>
                  <a:srgbClr val="7030A0"/>
                </a:solidFill>
              </a:rPr>
              <a:t>S functions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8912" y="702858"/>
            <a:ext cx="4560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u="sng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</a:t>
            </a:r>
            <a:r>
              <a:rPr lang="fr-FR" alt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nité de </a:t>
            </a:r>
            <a:r>
              <a:rPr lang="fr-FR" altLang="fr-FR" u="sng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fr-FR" alt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estion et de </a:t>
            </a:r>
            <a:r>
              <a:rPr lang="fr-FR" altLang="fr-FR" u="sng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fr-FR" alt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raitement Scientifique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0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H. Le Provost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architecture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19" y="2212938"/>
            <a:ext cx="7341075" cy="4438790"/>
          </a:xfrm>
          <a:prstGeom prst="rect">
            <a:avLst/>
          </a:prstGeom>
        </p:spPr>
      </p:pic>
      <p:sp>
        <p:nvSpPr>
          <p:cNvPr id="16" name="Légende à une bordure 1 15"/>
          <p:cNvSpPr/>
          <p:nvPr/>
        </p:nvSpPr>
        <p:spPr>
          <a:xfrm>
            <a:off x="1812594" y="1405798"/>
            <a:ext cx="1817874" cy="327774"/>
          </a:xfrm>
          <a:prstGeom prst="accentCallout1">
            <a:avLst>
              <a:gd name="adj1" fmla="val 45794"/>
              <a:gd name="adj2" fmla="val 103595"/>
              <a:gd name="adj3" fmla="val 749817"/>
              <a:gd name="adj4" fmla="val 15737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Data Acquisition</a:t>
            </a:r>
          </a:p>
        </p:txBody>
      </p:sp>
      <p:sp>
        <p:nvSpPr>
          <p:cNvPr id="18" name="Légende à une bordure 1 17"/>
          <p:cNvSpPr/>
          <p:nvPr/>
        </p:nvSpPr>
        <p:spPr>
          <a:xfrm>
            <a:off x="5356225" y="1405798"/>
            <a:ext cx="1628350" cy="327774"/>
          </a:xfrm>
          <a:prstGeom prst="accentCallout1">
            <a:avLst>
              <a:gd name="adj1" fmla="val 37084"/>
              <a:gd name="adj2" fmla="val -5419"/>
              <a:gd name="adj3" fmla="val 910922"/>
              <a:gd name="adj4" fmla="val -3707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Preprocessing</a:t>
            </a:r>
          </a:p>
        </p:txBody>
      </p:sp>
      <p:sp>
        <p:nvSpPr>
          <p:cNvPr id="20" name="Légende à une bordure 1 19"/>
          <p:cNvSpPr/>
          <p:nvPr/>
        </p:nvSpPr>
        <p:spPr>
          <a:xfrm>
            <a:off x="805416" y="930029"/>
            <a:ext cx="7387608" cy="327774"/>
          </a:xfrm>
          <a:prstGeom prst="accentCallout1">
            <a:avLst>
              <a:gd name="adj1" fmla="val 89155"/>
              <a:gd name="adj2" fmla="val -638"/>
              <a:gd name="adj3" fmla="val 682660"/>
              <a:gd name="adj4" fmla="val 4233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FPGA = Field Programmable </a:t>
            </a:r>
            <a:r>
              <a:rPr lang="fr-FR" dirty="0" err="1">
                <a:solidFill>
                  <a:schemeClr val="tx1"/>
                </a:solidFill>
              </a:rPr>
              <a:t>Gate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Array</a:t>
            </a:r>
            <a:r>
              <a:rPr lang="fr-FR" dirty="0">
                <a:solidFill>
                  <a:schemeClr val="tx1"/>
                </a:solidFill>
              </a:rPr>
              <a:t> (</a:t>
            </a:r>
            <a:r>
              <a:rPr lang="fr-FR" dirty="0" err="1">
                <a:solidFill>
                  <a:schemeClr val="tx1"/>
                </a:solidFill>
              </a:rPr>
              <a:t>cabled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logic</a:t>
            </a:r>
            <a:r>
              <a:rPr lang="fr-FR" dirty="0">
                <a:solidFill>
                  <a:schemeClr val="tx1"/>
                </a:solidFill>
              </a:rPr>
              <a:t>, no update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ground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61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H. Le Provost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raw data (for X-band &amp; trigger)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Rectangle 45"/>
          <p:cNvSpPr/>
          <p:nvPr/>
        </p:nvSpPr>
        <p:spPr>
          <a:xfrm>
            <a:off x="799454" y="781838"/>
            <a:ext cx="8349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Some events coming from a sector of 800 pixels (3 out of 7 physics types)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99607" y="1463160"/>
            <a:ext cx="837853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a typeface="Times New Roman" panose="02020603050405020304" pitchFamily="18" charset="0"/>
              </a:rPr>
              <a:t>S</a:t>
            </a:r>
            <a:r>
              <a:rPr lang="en-US" dirty="0" smtClean="0">
                <a:ea typeface="Times New Roman" panose="02020603050405020304" pitchFamily="18" charset="0"/>
              </a:rPr>
              <a:t>ingle </a:t>
            </a:r>
            <a:r>
              <a:rPr lang="en-US" b="1" dirty="0">
                <a:ea typeface="Times New Roman" panose="02020603050405020304" pitchFamily="18" charset="0"/>
              </a:rPr>
              <a:t>E</a:t>
            </a:r>
            <a:r>
              <a:rPr lang="en-US" dirty="0">
                <a:ea typeface="Times New Roman" panose="02020603050405020304" pitchFamily="18" charset="0"/>
              </a:rPr>
              <a:t>vent </a:t>
            </a:r>
            <a:r>
              <a:rPr lang="en-US" dirty="0" smtClean="0">
                <a:ea typeface="Times New Roman" panose="02020603050405020304" pitchFamily="18" charset="0"/>
              </a:rPr>
              <a:t>within energy </a:t>
            </a:r>
            <a:r>
              <a:rPr lang="en-US" b="1" dirty="0" smtClean="0">
                <a:ea typeface="Times New Roman" panose="02020603050405020304" pitchFamily="18" charset="0"/>
              </a:rPr>
              <a:t>B</a:t>
            </a:r>
            <a:r>
              <a:rPr lang="en-US" dirty="0" smtClean="0">
                <a:ea typeface="Times New Roman" panose="02020603050405020304" pitchFamily="18" charset="0"/>
              </a:rPr>
              <a:t>and 0-3 (SEB)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number (1 out of 6400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Front-end </a:t>
            </a:r>
            <a:r>
              <a:rPr lang="en-US" dirty="0"/>
              <a:t>time </a:t>
            </a:r>
            <a:r>
              <a:rPr lang="en-US" dirty="0" smtClean="0"/>
              <a:t>stamping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 band and coded Energy</a:t>
            </a:r>
            <a:endParaRPr lang="en-US" dirty="0"/>
          </a:p>
          <a:p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events </a:t>
            </a:r>
            <a:r>
              <a:rPr lang="en-US" b="1" dirty="0">
                <a:solidFill>
                  <a:schemeClr val="accent1"/>
                </a:solidFill>
              </a:rPr>
              <a:t>used for GRB trigger </a:t>
            </a:r>
            <a:endParaRPr lang="en-US" b="1" dirty="0" smtClean="0"/>
          </a:p>
          <a:p>
            <a:endParaRPr lang="en-US" b="1" dirty="0" smtClean="0">
              <a:solidFill>
                <a:schemeClr val="accent1"/>
              </a:solidFill>
            </a:endParaRPr>
          </a:p>
          <a:p>
            <a:r>
              <a:rPr lang="en-US" b="1" dirty="0">
                <a:ea typeface="Times New Roman" panose="02020603050405020304" pitchFamily="18" charset="0"/>
              </a:rPr>
              <a:t>S</a:t>
            </a:r>
            <a:r>
              <a:rPr lang="en-US" dirty="0">
                <a:ea typeface="Times New Roman" panose="02020603050405020304" pitchFamily="18" charset="0"/>
              </a:rPr>
              <a:t>ingle </a:t>
            </a:r>
            <a:r>
              <a:rPr lang="en-US" b="1" dirty="0">
                <a:ea typeface="Times New Roman" panose="02020603050405020304" pitchFamily="18" charset="0"/>
              </a:rPr>
              <a:t>E</a:t>
            </a:r>
            <a:r>
              <a:rPr lang="en-US" dirty="0">
                <a:ea typeface="Times New Roman" panose="02020603050405020304" pitchFamily="18" charset="0"/>
              </a:rPr>
              <a:t>vent with energy </a:t>
            </a:r>
            <a:r>
              <a:rPr lang="en-US" b="1" dirty="0" smtClean="0">
                <a:ea typeface="Times New Roman" panose="02020603050405020304" pitchFamily="18" charset="0"/>
              </a:rPr>
              <a:t>U</a:t>
            </a:r>
            <a:r>
              <a:rPr lang="en-US" dirty="0" smtClean="0">
                <a:ea typeface="Times New Roman" panose="02020603050405020304" pitchFamily="18" charset="0"/>
              </a:rPr>
              <a:t>nderflow or </a:t>
            </a:r>
            <a:r>
              <a:rPr lang="en-US" b="1" dirty="0" smtClean="0">
                <a:ea typeface="Times New Roman" panose="02020603050405020304" pitchFamily="18" charset="0"/>
              </a:rPr>
              <a:t>O</a:t>
            </a:r>
            <a:r>
              <a:rPr lang="en-US" dirty="0" smtClean="0">
                <a:ea typeface="Times New Roman" panose="02020603050405020304" pitchFamily="18" charset="0"/>
              </a:rPr>
              <a:t>verflow (SEU or SEO)</a:t>
            </a:r>
            <a:endParaRPr lang="en-US" dirty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number (1 out of 6400)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Front-End </a:t>
            </a:r>
            <a:r>
              <a:rPr lang="en-US" dirty="0"/>
              <a:t>time stamping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band and coded Energy</a:t>
            </a:r>
          </a:p>
          <a:p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chemeClr val="accent1"/>
                </a:solidFill>
              </a:rPr>
              <a:t>Energy underflow or overflow detected </a:t>
            </a:r>
            <a:r>
              <a:rPr lang="en-US" dirty="0">
                <a:solidFill>
                  <a:schemeClr val="accent1"/>
                </a:solidFill>
              </a:rPr>
              <a:t>by front end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     </a:t>
            </a:r>
            <a:r>
              <a:rPr lang="en-US" sz="1600" dirty="0" smtClean="0">
                <a:solidFill>
                  <a:schemeClr val="accent1"/>
                </a:solidFill>
              </a:rPr>
              <a:t>(event </a:t>
            </a:r>
            <a:r>
              <a:rPr lang="en-US" sz="1600" dirty="0">
                <a:solidFill>
                  <a:schemeClr val="accent1"/>
                </a:solidFill>
              </a:rPr>
              <a:t>not used for GRB </a:t>
            </a:r>
            <a:r>
              <a:rPr lang="en-US" sz="1600" dirty="0" smtClean="0">
                <a:solidFill>
                  <a:schemeClr val="accent1"/>
                </a:solidFill>
              </a:rPr>
              <a:t>trigger</a:t>
            </a:r>
            <a:r>
              <a:rPr lang="en-US" sz="1600" b="1" dirty="0" smtClean="0">
                <a:solidFill>
                  <a:schemeClr val="accent1"/>
                </a:solidFill>
              </a:rPr>
              <a:t>, used for Light Curves and Rec2)</a:t>
            </a:r>
            <a:endParaRPr lang="en-US" sz="1600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>
              <a:ea typeface="Times New Roman" panose="02020603050405020304" pitchFamily="18" charset="0"/>
            </a:endParaRPr>
          </a:p>
          <a:p>
            <a:r>
              <a:rPr lang="fr-FR" b="1" dirty="0">
                <a:ea typeface="Times New Roman" panose="02020603050405020304" pitchFamily="18" charset="0"/>
              </a:rPr>
              <a:t>M</a:t>
            </a:r>
            <a:r>
              <a:rPr lang="fr-FR" dirty="0">
                <a:ea typeface="Times New Roman" panose="02020603050405020304" pitchFamily="18" charset="0"/>
              </a:rPr>
              <a:t>ultiple </a:t>
            </a:r>
            <a:r>
              <a:rPr lang="fr-FR" b="1" dirty="0">
                <a:ea typeface="Times New Roman" panose="02020603050405020304" pitchFamily="18" charset="0"/>
              </a:rPr>
              <a:t>E</a:t>
            </a:r>
            <a:r>
              <a:rPr lang="fr-FR" dirty="0">
                <a:ea typeface="Times New Roman" panose="02020603050405020304" pitchFamily="18" charset="0"/>
              </a:rPr>
              <a:t>vent </a:t>
            </a:r>
            <a:r>
              <a:rPr lang="fr-FR" dirty="0" err="1">
                <a:ea typeface="Times New Roman" panose="02020603050405020304" pitchFamily="18" charset="0"/>
              </a:rPr>
              <a:t>with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b="1" dirty="0" err="1">
                <a:ea typeface="Times New Roman" panose="02020603050405020304" pitchFamily="18" charset="0"/>
              </a:rPr>
              <a:t>C</a:t>
            </a:r>
            <a:r>
              <a:rPr lang="fr-FR" dirty="0" err="1">
                <a:ea typeface="Times New Roman" panose="02020603050405020304" pitchFamily="18" charset="0"/>
              </a:rPr>
              <a:t>oded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energy</a:t>
            </a:r>
            <a:r>
              <a:rPr lang="en-US" sz="2800" dirty="0"/>
              <a:t> </a:t>
            </a:r>
            <a:r>
              <a:rPr lang="en-US" dirty="0">
                <a:ea typeface="Times New Roman" panose="02020603050405020304" pitchFamily="18" charset="0"/>
              </a:rPr>
              <a:t>(MEC)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pixel number (1 out of 6400)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Front-End </a:t>
            </a:r>
            <a:r>
              <a:rPr lang="en-US" dirty="0"/>
              <a:t>time stamping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band and coded </a:t>
            </a:r>
            <a:r>
              <a:rPr lang="en-US" dirty="0" smtClean="0"/>
              <a:t>Energy</a:t>
            </a:r>
          </a:p>
          <a:p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chemeClr val="accent1"/>
                </a:solidFill>
              </a:rPr>
              <a:t>Multiple </a:t>
            </a:r>
            <a:r>
              <a:rPr lang="en-US" dirty="0">
                <a:solidFill>
                  <a:schemeClr val="accent1"/>
                </a:solidFill>
              </a:rPr>
              <a:t>events detected by front </a:t>
            </a:r>
            <a:r>
              <a:rPr lang="en-US" dirty="0" smtClean="0">
                <a:solidFill>
                  <a:schemeClr val="accent1"/>
                </a:solidFill>
              </a:rPr>
              <a:t>end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     </a:t>
            </a:r>
            <a:r>
              <a:rPr lang="en-US" sz="1600" dirty="0" smtClean="0">
                <a:solidFill>
                  <a:schemeClr val="accent1"/>
                </a:solidFill>
              </a:rPr>
              <a:t>(</a:t>
            </a:r>
            <a:r>
              <a:rPr lang="en-US" sz="1600" dirty="0">
                <a:solidFill>
                  <a:schemeClr val="accent1"/>
                </a:solidFill>
              </a:rPr>
              <a:t>event not used for GRB trigger</a:t>
            </a:r>
            <a:r>
              <a:rPr lang="en-US" sz="1600" b="1" dirty="0">
                <a:solidFill>
                  <a:schemeClr val="accent1"/>
                </a:solidFill>
              </a:rPr>
              <a:t>, used for Light Curves and Rec2)</a:t>
            </a:r>
            <a:endParaRPr lang="en-US" sz="1600" dirty="0"/>
          </a:p>
          <a:p>
            <a:endParaRPr lang="en-US" b="1" dirty="0" smtClean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8" name="Line 31"/>
          <p:cNvSpPr>
            <a:spLocks noChangeShapeType="1"/>
          </p:cNvSpPr>
          <p:nvPr/>
        </p:nvSpPr>
        <p:spPr bwMode="auto">
          <a:xfrm>
            <a:off x="5001255" y="1877911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49" name="Line 32"/>
          <p:cNvSpPr>
            <a:spLocks noChangeShapeType="1"/>
          </p:cNvSpPr>
          <p:nvPr/>
        </p:nvSpPr>
        <p:spPr bwMode="auto">
          <a:xfrm>
            <a:off x="5851389" y="1877911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0" name="Line 33"/>
          <p:cNvSpPr>
            <a:spLocks noChangeShapeType="1"/>
          </p:cNvSpPr>
          <p:nvPr/>
        </p:nvSpPr>
        <p:spPr bwMode="auto">
          <a:xfrm>
            <a:off x="7688136" y="1877911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1" name="Line 34"/>
          <p:cNvSpPr>
            <a:spLocks noChangeShapeType="1"/>
          </p:cNvSpPr>
          <p:nvPr/>
        </p:nvSpPr>
        <p:spPr bwMode="auto">
          <a:xfrm>
            <a:off x="8782058" y="1877911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2" name="Text Box 35"/>
          <p:cNvSpPr txBox="1">
            <a:spLocks noChangeArrowheads="1"/>
          </p:cNvSpPr>
          <p:nvPr/>
        </p:nvSpPr>
        <p:spPr bwMode="auto">
          <a:xfrm>
            <a:off x="4788872" y="1603324"/>
            <a:ext cx="449001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fr-FR" dirty="0">
                <a:solidFill>
                  <a:srgbClr val="FF0000"/>
                </a:solidFill>
                <a:latin typeface="Calibri" panose="020F0502020204030204" pitchFamily="34" charset="0"/>
              </a:rPr>
              <a:t>5</a:t>
            </a:r>
            <a:r>
              <a:rPr lang="en-US" alt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dirty="0" err="1">
                <a:solidFill>
                  <a:srgbClr val="FF0000"/>
                </a:solidFill>
                <a:latin typeface="Calibri" panose="020F0502020204030204" pitchFamily="34" charset="0"/>
              </a:rPr>
              <a:t>keV</a:t>
            </a:r>
            <a:r>
              <a:rPr lang="en-US" altLang="fr-FR" dirty="0">
                <a:solidFill>
                  <a:srgbClr val="FF0000"/>
                </a:solidFill>
                <a:latin typeface="Calibri" panose="020F0502020204030204" pitchFamily="34" charset="0"/>
              </a:rPr>
              <a:t>    </a:t>
            </a:r>
            <a:r>
              <a:rPr lang="en-US" alt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8 </a:t>
            </a:r>
            <a:r>
              <a:rPr lang="en-US" altLang="fr-FR" dirty="0" err="1">
                <a:solidFill>
                  <a:srgbClr val="FF0000"/>
                </a:solidFill>
                <a:latin typeface="Calibri" panose="020F0502020204030204" pitchFamily="34" charset="0"/>
              </a:rPr>
              <a:t>keV</a:t>
            </a:r>
            <a:r>
              <a:rPr lang="en-US" altLang="fr-FR" dirty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en-US" alt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  20 </a:t>
            </a:r>
            <a:r>
              <a:rPr lang="en-US" altLang="fr-FR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keV</a:t>
            </a:r>
            <a:r>
              <a:rPr lang="en-US" alt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 50 </a:t>
            </a:r>
            <a:r>
              <a:rPr lang="en-US" altLang="fr-FR" dirty="0" err="1">
                <a:solidFill>
                  <a:srgbClr val="FF0000"/>
                </a:solidFill>
                <a:latin typeface="Calibri" panose="020F0502020204030204" pitchFamily="34" charset="0"/>
              </a:rPr>
              <a:t>keV</a:t>
            </a:r>
            <a:r>
              <a:rPr lang="en-US" altLang="fr-FR" dirty="0">
                <a:solidFill>
                  <a:srgbClr val="FF0000"/>
                </a:solidFill>
                <a:latin typeface="Calibri" panose="020F0502020204030204" pitchFamily="34" charset="0"/>
              </a:rPr>
              <a:t>      </a:t>
            </a:r>
            <a:r>
              <a:rPr lang="en-US" alt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 120 </a:t>
            </a:r>
            <a:r>
              <a:rPr lang="en-US" altLang="fr-FR" dirty="0" err="1">
                <a:solidFill>
                  <a:srgbClr val="FF0000"/>
                </a:solidFill>
                <a:latin typeface="Calibri" panose="020F0502020204030204" pitchFamily="34" charset="0"/>
              </a:rPr>
              <a:t>keV</a:t>
            </a:r>
            <a:endParaRPr lang="en-US" altLang="fr-FR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Rectangle 36"/>
          <p:cNvSpPr>
            <a:spLocks noChangeArrowheads="1"/>
          </p:cNvSpPr>
          <p:nvPr/>
        </p:nvSpPr>
        <p:spPr bwMode="auto">
          <a:xfrm>
            <a:off x="5843054" y="2088599"/>
            <a:ext cx="1012659" cy="7288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4" name="Rectangle 37"/>
          <p:cNvSpPr>
            <a:spLocks noChangeArrowheads="1"/>
          </p:cNvSpPr>
          <p:nvPr/>
        </p:nvSpPr>
        <p:spPr bwMode="auto">
          <a:xfrm>
            <a:off x="6841885" y="2224729"/>
            <a:ext cx="866739" cy="8569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5" name="Rectangle 38"/>
          <p:cNvSpPr>
            <a:spLocks noChangeArrowheads="1"/>
          </p:cNvSpPr>
          <p:nvPr/>
        </p:nvSpPr>
        <p:spPr bwMode="auto">
          <a:xfrm>
            <a:off x="7688136" y="2373670"/>
            <a:ext cx="1102258" cy="8859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6" name="Text Box 39"/>
          <p:cNvSpPr txBox="1">
            <a:spLocks noChangeArrowheads="1"/>
          </p:cNvSpPr>
          <p:nvPr/>
        </p:nvSpPr>
        <p:spPr bwMode="auto">
          <a:xfrm>
            <a:off x="4411579" y="1813292"/>
            <a:ext cx="6526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200" dirty="0" smtClean="0">
                <a:latin typeface="Calibri" panose="020F0502020204030204" pitchFamily="34" charset="0"/>
              </a:rPr>
              <a:t>Eband0</a:t>
            </a:r>
            <a:endParaRPr lang="en-US" altLang="fr-FR" sz="1200" dirty="0">
              <a:latin typeface="Calibri" panose="020F0502020204030204" pitchFamily="34" charset="0"/>
            </a:endParaRPr>
          </a:p>
          <a:p>
            <a:r>
              <a:rPr lang="en-US" altLang="fr-FR" sz="1200" dirty="0" smtClean="0">
                <a:latin typeface="Calibri" panose="020F0502020204030204" pitchFamily="34" charset="0"/>
              </a:rPr>
              <a:t>Eband1</a:t>
            </a:r>
            <a:endParaRPr lang="en-US" altLang="fr-FR" sz="1200" dirty="0">
              <a:latin typeface="Calibri" panose="020F0502020204030204" pitchFamily="34" charset="0"/>
            </a:endParaRPr>
          </a:p>
          <a:p>
            <a:r>
              <a:rPr lang="en-US" altLang="fr-FR" sz="1200" dirty="0" smtClean="0">
                <a:latin typeface="Calibri" panose="020F0502020204030204" pitchFamily="34" charset="0"/>
              </a:rPr>
              <a:t>Eband2</a:t>
            </a:r>
            <a:endParaRPr lang="en-US" altLang="fr-FR" sz="1200" dirty="0">
              <a:latin typeface="Calibri" panose="020F0502020204030204" pitchFamily="34" charset="0"/>
            </a:endParaRPr>
          </a:p>
          <a:p>
            <a:r>
              <a:rPr lang="en-US" altLang="fr-FR" sz="1200" dirty="0" smtClean="0">
                <a:latin typeface="Calibri" panose="020F0502020204030204" pitchFamily="34" charset="0"/>
              </a:rPr>
              <a:t>Eband3</a:t>
            </a:r>
            <a:endParaRPr lang="en-US" altLang="fr-FR" sz="1200" dirty="0">
              <a:latin typeface="Calibri" panose="020F050202020403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857557" y="1893152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8" name="Rectangle 37"/>
          <p:cNvSpPr>
            <a:spLocks noChangeArrowheads="1"/>
          </p:cNvSpPr>
          <p:nvPr/>
        </p:nvSpPr>
        <p:spPr bwMode="auto">
          <a:xfrm>
            <a:off x="5017653" y="1953899"/>
            <a:ext cx="849452" cy="6023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480375" y="2553105"/>
            <a:ext cx="482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Times New Roman" panose="02020603050405020304" pitchFamily="18" charset="0"/>
              </a:rPr>
              <a:t>SEU     SEB0        SEB1         SEB2           SEB3      SEO</a:t>
            </a:r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>
            <a:off x="6334817" y="1278494"/>
            <a:ext cx="282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smtClean="0">
                <a:solidFill>
                  <a:srgbClr val="FF0000"/>
                </a:solidFill>
              </a:rPr>
              <a:t>default</a:t>
            </a:r>
            <a:r>
              <a:rPr lang="fr-FR" dirty="0" smtClean="0"/>
              <a:t> flight configuration)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H. Le Provost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firmware processing: </a:t>
            </a:r>
            <a:r>
              <a:rPr lang="en-US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Xoff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à coins arrondis 27"/>
          <p:cNvSpPr/>
          <p:nvPr/>
        </p:nvSpPr>
        <p:spPr>
          <a:xfrm>
            <a:off x="1423758" y="1426596"/>
            <a:ext cx="6128347" cy="4944298"/>
          </a:xfrm>
          <a:prstGeom prst="round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>
            <a:off x="4580546" y="2489357"/>
            <a:ext cx="116877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4723741" y="2125140"/>
            <a:ext cx="107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3" name="Flèche droite 32"/>
          <p:cNvSpPr/>
          <p:nvPr/>
        </p:nvSpPr>
        <p:spPr>
          <a:xfrm>
            <a:off x="4786509" y="500201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030739" y="2000941"/>
            <a:ext cx="2714264" cy="41644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782790" y="4324208"/>
            <a:ext cx="86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Photon</a:t>
            </a:r>
          </a:p>
          <a:p>
            <a:pPr algn="ctr"/>
            <a:r>
              <a:rPr lang="fr-FR" dirty="0" smtClean="0"/>
              <a:t>Data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43298" y="2190088"/>
            <a:ext cx="6245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SEB</a:t>
            </a:r>
          </a:p>
          <a:p>
            <a:pPr algn="ctr"/>
            <a:r>
              <a:rPr lang="fr-FR" dirty="0" smtClean="0"/>
              <a:t>MEC</a:t>
            </a:r>
          </a:p>
          <a:p>
            <a:pPr algn="ctr"/>
            <a:r>
              <a:rPr lang="fr-FR" dirty="0" smtClean="0"/>
              <a:t>SEU</a:t>
            </a:r>
          </a:p>
          <a:p>
            <a:pPr algn="ctr"/>
            <a:r>
              <a:rPr lang="fr-FR" dirty="0" smtClean="0"/>
              <a:t>SEO</a:t>
            </a:r>
          </a:p>
          <a:p>
            <a:pPr algn="ctr"/>
            <a:r>
              <a:rPr lang="fr-FR" dirty="0" smtClean="0"/>
              <a:t>EES</a:t>
            </a:r>
          </a:p>
          <a:p>
            <a:pPr algn="ctr"/>
            <a:r>
              <a:rPr lang="fr-FR" dirty="0" smtClean="0"/>
              <a:t>MEA</a:t>
            </a:r>
          </a:p>
          <a:p>
            <a:pPr algn="ctr"/>
            <a:r>
              <a:rPr lang="fr-FR" dirty="0" smtClean="0"/>
              <a:t>MEE</a:t>
            </a:r>
          </a:p>
          <a:p>
            <a:pPr algn="ctr"/>
            <a:endParaRPr lang="fr-FR" dirty="0"/>
          </a:p>
        </p:txBody>
      </p:sp>
      <p:sp>
        <p:nvSpPr>
          <p:cNvPr id="38" name="Rectangle à coins arrondis 37"/>
          <p:cNvSpPr/>
          <p:nvPr/>
        </p:nvSpPr>
        <p:spPr>
          <a:xfrm>
            <a:off x="709796" y="1792763"/>
            <a:ext cx="576064" cy="3312368"/>
          </a:xfrm>
          <a:prstGeom prst="roundRect">
            <a:avLst>
              <a:gd name="adj" fmla="val 32995"/>
            </a:avLst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546221" y="1033023"/>
            <a:ext cx="904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Camera</a:t>
            </a:r>
          </a:p>
          <a:p>
            <a:pPr algn="ctr"/>
            <a:r>
              <a:rPr lang="fr-FR" dirty="0" smtClean="0"/>
              <a:t>Events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3275004" y="1472115"/>
            <a:ext cx="693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UGTS</a:t>
            </a:r>
            <a:endParaRPr lang="fr-FR" dirty="0"/>
          </a:p>
        </p:txBody>
      </p:sp>
      <p:sp>
        <p:nvSpPr>
          <p:cNvPr id="41" name="Double flèche horizontale 40"/>
          <p:cNvSpPr/>
          <p:nvPr/>
        </p:nvSpPr>
        <p:spPr>
          <a:xfrm>
            <a:off x="7144306" y="3306827"/>
            <a:ext cx="1216152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7843537" y="5453426"/>
            <a:ext cx="118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SpaceWire</a:t>
            </a:r>
            <a:endParaRPr lang="fr-FR" dirty="0"/>
          </a:p>
        </p:txBody>
      </p:sp>
      <p:graphicFrame>
        <p:nvGraphicFramePr>
          <p:cNvPr id="43" name="Tableau 42"/>
          <p:cNvGraphicFramePr>
            <a:graphicFrameLocks noGrp="1"/>
          </p:cNvGraphicFramePr>
          <p:nvPr>
            <p:extLst/>
          </p:nvPr>
        </p:nvGraphicFramePr>
        <p:xfrm>
          <a:off x="3541000" y="2167173"/>
          <a:ext cx="992524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3809">
                  <a:extLst>
                    <a:ext uri="{9D8B030D-6E8A-4147-A177-3AD203B41FA5}">
                      <a16:colId xmlns:a16="http://schemas.microsoft.com/office/drawing/2014/main" val="1556165288"/>
                    </a:ext>
                  </a:extLst>
                </a:gridCol>
                <a:gridCol w="498715">
                  <a:extLst>
                    <a:ext uri="{9D8B030D-6E8A-4147-A177-3AD203B41FA5}">
                      <a16:colId xmlns:a16="http://schemas.microsoft.com/office/drawing/2014/main" val="2581808927"/>
                    </a:ext>
                  </a:extLst>
                </a:gridCol>
              </a:tblGrid>
              <a:tr h="3341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Event 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Mask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881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SEB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0/1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7190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0/1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269628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SEU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0/1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45107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SEO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0/1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37136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0/1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13332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MEA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0/1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755907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0/1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814246"/>
                  </a:ext>
                </a:extLst>
              </a:tr>
            </a:tbl>
          </a:graphicData>
        </a:graphic>
      </p:graphicFrame>
      <p:cxnSp>
        <p:nvCxnSpPr>
          <p:cNvPr id="44" name="Connecteur droit 43"/>
          <p:cNvCxnSpPr/>
          <p:nvPr/>
        </p:nvCxnSpPr>
        <p:spPr>
          <a:xfrm flipV="1">
            <a:off x="1296023" y="3093720"/>
            <a:ext cx="734716" cy="16004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144265" y="5815621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FPGA</a:t>
            </a:r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>
            <a:off x="5775080" y="1708256"/>
            <a:ext cx="1343466" cy="3866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(2 </a:t>
            </a:r>
            <a:r>
              <a:rPr lang="fr-FR" dirty="0" err="1" smtClean="0">
                <a:solidFill>
                  <a:schemeClr val="tx1"/>
                </a:solidFill>
              </a:rPr>
              <a:t>cores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2" name="Double flèche horizontale 61"/>
          <p:cNvSpPr/>
          <p:nvPr/>
        </p:nvSpPr>
        <p:spPr>
          <a:xfrm>
            <a:off x="7843537" y="5332268"/>
            <a:ext cx="1216152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/>
          <p:cNvCxnSpPr/>
          <p:nvPr/>
        </p:nvCxnSpPr>
        <p:spPr>
          <a:xfrm flipH="1">
            <a:off x="2362851" y="1254044"/>
            <a:ext cx="3672841" cy="13058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6035691" y="1267102"/>
            <a:ext cx="0" cy="44115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2362851" y="1288923"/>
            <a:ext cx="0" cy="712018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495525" y="919591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XOFF all links</a:t>
            </a:r>
            <a:endParaRPr lang="fr-FR" dirty="0"/>
          </a:p>
        </p:txBody>
      </p:sp>
      <p:sp>
        <p:nvSpPr>
          <p:cNvPr id="67" name="ZoneTexte 66"/>
          <p:cNvSpPr txBox="1"/>
          <p:nvPr/>
        </p:nvSpPr>
        <p:spPr>
          <a:xfrm>
            <a:off x="7456586" y="2442296"/>
            <a:ext cx="131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Masked</a:t>
            </a:r>
          </a:p>
          <a:p>
            <a:pPr algn="ctr"/>
            <a:r>
              <a:rPr lang="en-US" dirty="0" smtClean="0"/>
              <a:t>Raw Data</a:t>
            </a:r>
          </a:p>
          <a:p>
            <a:pPr algn="ctr"/>
            <a:r>
              <a:rPr lang="en-US" dirty="0" smtClean="0"/>
              <a:t>To </a:t>
            </a:r>
            <a:r>
              <a:rPr lang="en-US" dirty="0" err="1" smtClean="0"/>
              <a:t>XBand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5832132" y="4498412"/>
            <a:ext cx="1229361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Processing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2182480" y="2434341"/>
            <a:ext cx="767827" cy="2308324"/>
          </a:xfrm>
          <a:prstGeom prst="rect">
            <a:avLst/>
          </a:prstGeom>
          <a:solidFill>
            <a:srgbClr val="ECD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MEC</a:t>
            </a:r>
          </a:p>
          <a:p>
            <a:pPr algn="ctr"/>
            <a:r>
              <a:rPr lang="fr-FR" dirty="0" smtClean="0"/>
              <a:t>SEU</a:t>
            </a:r>
          </a:p>
          <a:p>
            <a:pPr algn="ctr"/>
            <a:r>
              <a:rPr lang="fr-FR" dirty="0" smtClean="0"/>
              <a:t>SEO</a:t>
            </a:r>
          </a:p>
          <a:p>
            <a:pPr algn="ctr"/>
            <a:r>
              <a:rPr lang="fr-FR" dirty="0"/>
              <a:t>S</a:t>
            </a:r>
            <a:r>
              <a:rPr lang="fr-FR" dirty="0" smtClean="0"/>
              <a:t>ES</a:t>
            </a:r>
          </a:p>
          <a:p>
            <a:pPr algn="ctr"/>
            <a:r>
              <a:rPr lang="fr-FR" dirty="0" smtClean="0"/>
              <a:t>MEA</a:t>
            </a:r>
          </a:p>
          <a:p>
            <a:pPr algn="ctr"/>
            <a:r>
              <a:rPr lang="fr-FR" dirty="0" smtClean="0"/>
              <a:t>MEE</a:t>
            </a:r>
          </a:p>
          <a:p>
            <a:pPr algn="ctr"/>
            <a:r>
              <a:rPr lang="fr-FR" dirty="0" smtClean="0"/>
              <a:t>SEB</a:t>
            </a:r>
          </a:p>
          <a:p>
            <a:pPr algn="ctr"/>
            <a:endParaRPr lang="fr-FR" dirty="0"/>
          </a:p>
        </p:txBody>
      </p:sp>
      <p:sp>
        <p:nvSpPr>
          <p:cNvPr id="70" name="Rectangle 69"/>
          <p:cNvSpPr/>
          <p:nvPr/>
        </p:nvSpPr>
        <p:spPr>
          <a:xfrm>
            <a:off x="3366958" y="4467887"/>
            <a:ext cx="1229361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SEB encoding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noPhSeb</a:t>
            </a:r>
            <a:r>
              <a:rPr lang="en-US" sz="1400" dirty="0" smtClean="0">
                <a:solidFill>
                  <a:schemeClr val="tx1"/>
                </a:solidFill>
              </a:rPr>
              <a:t> 0/1)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142735" y="5415975"/>
            <a:ext cx="1495899" cy="677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Light curves counters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2" name="Connecteur droit 71"/>
          <p:cNvCxnSpPr/>
          <p:nvPr/>
        </p:nvCxnSpPr>
        <p:spPr>
          <a:xfrm>
            <a:off x="2971569" y="3117734"/>
            <a:ext cx="595421" cy="6977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7552105" y="3568631"/>
            <a:ext cx="131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VHFL alert</a:t>
            </a:r>
          </a:p>
          <a:p>
            <a:pPr algn="ctr"/>
            <a:r>
              <a:rPr lang="en-US" dirty="0" smtClean="0"/>
              <a:t>Light curves</a:t>
            </a:r>
            <a:endParaRPr lang="en-US" dirty="0"/>
          </a:p>
        </p:txBody>
      </p:sp>
      <p:cxnSp>
        <p:nvCxnSpPr>
          <p:cNvPr id="74" name="Connecteur droit 73"/>
          <p:cNvCxnSpPr/>
          <p:nvPr/>
        </p:nvCxnSpPr>
        <p:spPr>
          <a:xfrm flipV="1">
            <a:off x="2566393" y="4994896"/>
            <a:ext cx="800565" cy="25474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2585176" y="4761121"/>
            <a:ext cx="17032" cy="993591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>
            <a:endCxn id="71" idx="1"/>
          </p:cNvCxnSpPr>
          <p:nvPr/>
        </p:nvCxnSpPr>
        <p:spPr>
          <a:xfrm flipV="1">
            <a:off x="2593692" y="5754713"/>
            <a:ext cx="549043" cy="1845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ZoneTexte 77"/>
          <p:cNvSpPr txBox="1"/>
          <p:nvPr/>
        </p:nvSpPr>
        <p:spPr>
          <a:xfrm>
            <a:off x="4004314" y="856891"/>
            <a:ext cx="5205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Flow control by individual Event type mask or inputs general XOFF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3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H. Le Provost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firmware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processing: </a:t>
            </a:r>
            <a:r>
              <a:rPr lang="en-US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GlobalCnt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Rectangle à coins arrondis 79"/>
          <p:cNvSpPr/>
          <p:nvPr/>
        </p:nvSpPr>
        <p:spPr>
          <a:xfrm>
            <a:off x="1423758" y="923676"/>
            <a:ext cx="6128347" cy="5327184"/>
          </a:xfrm>
          <a:prstGeom prst="round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2030739" y="1498021"/>
            <a:ext cx="3752841" cy="4596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643298" y="1687168"/>
            <a:ext cx="6245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SEB</a:t>
            </a:r>
          </a:p>
          <a:p>
            <a:pPr algn="ctr"/>
            <a:r>
              <a:rPr lang="fr-FR" dirty="0" smtClean="0"/>
              <a:t>MEC</a:t>
            </a:r>
          </a:p>
          <a:p>
            <a:pPr algn="ctr"/>
            <a:r>
              <a:rPr lang="fr-FR" dirty="0" smtClean="0"/>
              <a:t>SEU</a:t>
            </a:r>
          </a:p>
          <a:p>
            <a:pPr algn="ctr"/>
            <a:r>
              <a:rPr lang="fr-FR" dirty="0" smtClean="0"/>
              <a:t>SEO</a:t>
            </a:r>
          </a:p>
          <a:p>
            <a:pPr algn="ctr"/>
            <a:r>
              <a:rPr lang="fr-FR" dirty="0"/>
              <a:t>S</a:t>
            </a:r>
            <a:r>
              <a:rPr lang="fr-FR" dirty="0" smtClean="0"/>
              <a:t>ES</a:t>
            </a:r>
          </a:p>
          <a:p>
            <a:pPr algn="ctr"/>
            <a:r>
              <a:rPr lang="fr-FR" dirty="0" smtClean="0"/>
              <a:t>MEA</a:t>
            </a:r>
          </a:p>
          <a:p>
            <a:pPr algn="ctr"/>
            <a:r>
              <a:rPr lang="fr-FR" dirty="0" smtClean="0"/>
              <a:t>MEE</a:t>
            </a:r>
          </a:p>
          <a:p>
            <a:pPr algn="ctr"/>
            <a:endParaRPr lang="fr-FR" dirty="0"/>
          </a:p>
        </p:txBody>
      </p:sp>
      <p:sp>
        <p:nvSpPr>
          <p:cNvPr id="83" name="Rectangle 82"/>
          <p:cNvSpPr/>
          <p:nvPr/>
        </p:nvSpPr>
        <p:spPr>
          <a:xfrm>
            <a:off x="546221" y="675068"/>
            <a:ext cx="904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Camera</a:t>
            </a:r>
          </a:p>
          <a:p>
            <a:pPr algn="ctr"/>
            <a:r>
              <a:rPr lang="fr-FR" dirty="0" smtClean="0"/>
              <a:t>Events</a:t>
            </a:r>
            <a:endParaRPr lang="fr-FR" dirty="0"/>
          </a:p>
        </p:txBody>
      </p:sp>
      <p:sp>
        <p:nvSpPr>
          <p:cNvPr id="85" name="Rectangle 84"/>
          <p:cNvSpPr/>
          <p:nvPr/>
        </p:nvSpPr>
        <p:spPr>
          <a:xfrm>
            <a:off x="3275004" y="969195"/>
            <a:ext cx="693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UGTS</a:t>
            </a:r>
            <a:endParaRPr lang="fr-FR" dirty="0"/>
          </a:p>
        </p:txBody>
      </p:sp>
      <p:sp>
        <p:nvSpPr>
          <p:cNvPr id="86" name="Double flèche horizontale 85"/>
          <p:cNvSpPr/>
          <p:nvPr/>
        </p:nvSpPr>
        <p:spPr>
          <a:xfrm>
            <a:off x="7498080" y="3570368"/>
            <a:ext cx="1216152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/>
          <p:cNvSpPr txBox="1"/>
          <p:nvPr/>
        </p:nvSpPr>
        <p:spPr>
          <a:xfrm>
            <a:off x="7745286" y="5882403"/>
            <a:ext cx="118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SpaceWire</a:t>
            </a:r>
            <a:endParaRPr lang="fr-FR" dirty="0"/>
          </a:p>
        </p:txBody>
      </p:sp>
      <p:graphicFrame>
        <p:nvGraphicFramePr>
          <p:cNvPr id="88" name="Tableau 87"/>
          <p:cNvGraphicFramePr>
            <a:graphicFrameLocks noGrp="1"/>
          </p:cNvGraphicFramePr>
          <p:nvPr>
            <p:extLst/>
          </p:nvPr>
        </p:nvGraphicFramePr>
        <p:xfrm>
          <a:off x="3266679" y="1664253"/>
          <a:ext cx="1305321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435">
                  <a:extLst>
                    <a:ext uri="{9D8B030D-6E8A-4147-A177-3AD203B41FA5}">
                      <a16:colId xmlns:a16="http://schemas.microsoft.com/office/drawing/2014/main" val="1556165288"/>
                    </a:ext>
                  </a:extLst>
                </a:gridCol>
                <a:gridCol w="655886">
                  <a:extLst>
                    <a:ext uri="{9D8B030D-6E8A-4147-A177-3AD203B41FA5}">
                      <a16:colId xmlns:a16="http://schemas.microsoft.com/office/drawing/2014/main" val="2581808927"/>
                    </a:ext>
                  </a:extLst>
                </a:gridCol>
              </a:tblGrid>
              <a:tr h="3341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Event 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Counting enable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881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SEB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7190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269628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SEU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45107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SEO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37136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13332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MEA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755907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814246"/>
                  </a:ext>
                </a:extLst>
              </a:tr>
            </a:tbl>
          </a:graphicData>
        </a:graphic>
      </p:graphicFrame>
      <p:cxnSp>
        <p:nvCxnSpPr>
          <p:cNvPr id="89" name="Connecteur droit 88"/>
          <p:cNvCxnSpPr/>
          <p:nvPr/>
        </p:nvCxnSpPr>
        <p:spPr>
          <a:xfrm flipV="1">
            <a:off x="1296023" y="2590800"/>
            <a:ext cx="734716" cy="16004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2144265" y="5312701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FPGA</a:t>
            </a:r>
            <a:endParaRPr lang="fr-FR" dirty="0"/>
          </a:p>
        </p:txBody>
      </p:sp>
      <p:sp>
        <p:nvSpPr>
          <p:cNvPr id="91" name="Double flèche horizontale 90"/>
          <p:cNvSpPr/>
          <p:nvPr/>
        </p:nvSpPr>
        <p:spPr>
          <a:xfrm>
            <a:off x="7745286" y="5761245"/>
            <a:ext cx="1216152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/>
          <p:cNvSpPr txBox="1"/>
          <p:nvPr/>
        </p:nvSpPr>
        <p:spPr>
          <a:xfrm>
            <a:off x="2182480" y="1931421"/>
            <a:ext cx="767827" cy="2308324"/>
          </a:xfrm>
          <a:prstGeom prst="rect">
            <a:avLst/>
          </a:prstGeom>
          <a:solidFill>
            <a:srgbClr val="ECD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MEC</a:t>
            </a:r>
          </a:p>
          <a:p>
            <a:pPr algn="ctr"/>
            <a:r>
              <a:rPr lang="fr-FR" dirty="0" smtClean="0"/>
              <a:t>SEU</a:t>
            </a:r>
          </a:p>
          <a:p>
            <a:pPr algn="ctr"/>
            <a:r>
              <a:rPr lang="fr-FR" dirty="0" smtClean="0"/>
              <a:t>SEO</a:t>
            </a:r>
          </a:p>
          <a:p>
            <a:pPr algn="ctr"/>
            <a:r>
              <a:rPr lang="fr-FR" dirty="0"/>
              <a:t>S</a:t>
            </a:r>
            <a:r>
              <a:rPr lang="fr-FR" dirty="0" smtClean="0"/>
              <a:t>ES</a:t>
            </a:r>
          </a:p>
          <a:p>
            <a:pPr algn="ctr"/>
            <a:r>
              <a:rPr lang="fr-FR" dirty="0" smtClean="0"/>
              <a:t>MEA</a:t>
            </a:r>
          </a:p>
          <a:p>
            <a:pPr algn="ctr"/>
            <a:r>
              <a:rPr lang="fr-FR" dirty="0" smtClean="0"/>
              <a:t>MEE</a:t>
            </a:r>
          </a:p>
          <a:p>
            <a:pPr algn="ctr"/>
            <a:r>
              <a:rPr lang="fr-FR" dirty="0" smtClean="0"/>
              <a:t>SEB</a:t>
            </a:r>
          </a:p>
          <a:p>
            <a:pPr algn="ctr"/>
            <a:endParaRPr lang="fr-FR" dirty="0"/>
          </a:p>
        </p:txBody>
      </p:sp>
      <p:cxnSp>
        <p:nvCxnSpPr>
          <p:cNvPr id="93" name="Connecteur droit 92"/>
          <p:cNvCxnSpPr/>
          <p:nvPr/>
        </p:nvCxnSpPr>
        <p:spPr>
          <a:xfrm flipV="1">
            <a:off x="2971569" y="2606804"/>
            <a:ext cx="303435" cy="801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/>
          <p:cNvSpPr txBox="1"/>
          <p:nvPr/>
        </p:nvSpPr>
        <p:spPr>
          <a:xfrm>
            <a:off x="7560014" y="3765373"/>
            <a:ext cx="154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VHF Light curves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VHF Rec2</a:t>
            </a:r>
            <a:endParaRPr lang="en-US" dirty="0"/>
          </a:p>
        </p:txBody>
      </p:sp>
      <p:cxnSp>
        <p:nvCxnSpPr>
          <p:cNvPr id="95" name="Connecteur droit 94"/>
          <p:cNvCxnSpPr/>
          <p:nvPr/>
        </p:nvCxnSpPr>
        <p:spPr>
          <a:xfrm>
            <a:off x="2585176" y="4258201"/>
            <a:ext cx="17032" cy="993591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 flipV="1">
            <a:off x="2593692" y="5251793"/>
            <a:ext cx="549043" cy="1845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>
            <a:stCxn id="88" idx="3"/>
          </p:cNvCxnSpPr>
          <p:nvPr/>
        </p:nvCxnSpPr>
        <p:spPr>
          <a:xfrm>
            <a:off x="4572000" y="2715813"/>
            <a:ext cx="289560" cy="4528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4869469" y="2516044"/>
            <a:ext cx="694145" cy="6190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Global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Counter #0</a:t>
            </a:r>
            <a:endParaRPr lang="en-US" sz="1100" dirty="0">
              <a:solidFill>
                <a:schemeClr val="tx1"/>
              </a:solidFill>
            </a:endParaRPr>
          </a:p>
        </p:txBody>
      </p:sp>
      <p:graphicFrame>
        <p:nvGraphicFramePr>
          <p:cNvPr id="99" name="Tableau 98"/>
          <p:cNvGraphicFramePr>
            <a:graphicFrameLocks noGrp="1"/>
          </p:cNvGraphicFramePr>
          <p:nvPr>
            <p:extLst/>
          </p:nvPr>
        </p:nvGraphicFramePr>
        <p:xfrm>
          <a:off x="3238787" y="3879835"/>
          <a:ext cx="1305321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435">
                  <a:extLst>
                    <a:ext uri="{9D8B030D-6E8A-4147-A177-3AD203B41FA5}">
                      <a16:colId xmlns:a16="http://schemas.microsoft.com/office/drawing/2014/main" val="1556165288"/>
                    </a:ext>
                  </a:extLst>
                </a:gridCol>
                <a:gridCol w="655886">
                  <a:extLst>
                    <a:ext uri="{9D8B030D-6E8A-4147-A177-3AD203B41FA5}">
                      <a16:colId xmlns:a16="http://schemas.microsoft.com/office/drawing/2014/main" val="2581808927"/>
                    </a:ext>
                  </a:extLst>
                </a:gridCol>
              </a:tblGrid>
              <a:tr h="33419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Event 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Counting enable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881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SEB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7190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269628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SEU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45107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SEO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371363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SES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13332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MEA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755907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814246"/>
                  </a:ext>
                </a:extLst>
              </a:tr>
            </a:tbl>
          </a:graphicData>
        </a:graphic>
      </p:graphicFrame>
      <p:cxnSp>
        <p:nvCxnSpPr>
          <p:cNvPr id="100" name="Connecteur droit 99"/>
          <p:cNvCxnSpPr>
            <a:stCxn id="99" idx="3"/>
          </p:cNvCxnSpPr>
          <p:nvPr/>
        </p:nvCxnSpPr>
        <p:spPr>
          <a:xfrm>
            <a:off x="4544108" y="4931395"/>
            <a:ext cx="289560" cy="4527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4841577" y="4731626"/>
            <a:ext cx="694145" cy="709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Global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Counter #1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935321" y="1708256"/>
            <a:ext cx="1562759" cy="3866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(2 </a:t>
            </a:r>
            <a:r>
              <a:rPr lang="fr-FR" dirty="0" err="1" smtClean="0">
                <a:solidFill>
                  <a:schemeClr val="tx1"/>
                </a:solidFill>
              </a:rPr>
              <a:t>cores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078690" y="2027592"/>
            <a:ext cx="1349620" cy="14014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Processing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Counters accumulate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4" name="Connecteur droit 103"/>
          <p:cNvCxnSpPr/>
          <p:nvPr/>
        </p:nvCxnSpPr>
        <p:spPr>
          <a:xfrm>
            <a:off x="5569891" y="2705767"/>
            <a:ext cx="508799" cy="10046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>
            <a:off x="5608675" y="3280112"/>
            <a:ext cx="508799" cy="10046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608675" y="3270577"/>
            <a:ext cx="26586" cy="181557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 flipV="1">
            <a:off x="5511733" y="5072827"/>
            <a:ext cx="147917" cy="948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ZoneTexte 107"/>
          <p:cNvSpPr txBox="1"/>
          <p:nvPr/>
        </p:nvSpPr>
        <p:spPr>
          <a:xfrm>
            <a:off x="4639868" y="3066093"/>
            <a:ext cx="103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(</a:t>
            </a:r>
            <a:r>
              <a:rPr lang="fr-FR" sz="1400" dirty="0" err="1" smtClean="0">
                <a:solidFill>
                  <a:srgbClr val="FF0000"/>
                </a:solidFill>
              </a:rPr>
              <a:t>saturating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716780" y="540682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(multiples)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3968720" y="1202998"/>
            <a:ext cx="2524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</a:t>
            </a:r>
            <a:r>
              <a:rPr lang="fr-FR" sz="1600" dirty="0" smtClean="0">
                <a:solidFill>
                  <a:srgbClr val="FF0000"/>
                </a:solidFill>
              </a:rPr>
              <a:t>default</a:t>
            </a:r>
            <a:r>
              <a:rPr lang="fr-FR" sz="1600" dirty="0" smtClean="0"/>
              <a:t> flight configuration)</a:t>
            </a:r>
            <a:endParaRPr lang="fr-FR" sz="1600" dirty="0"/>
          </a:p>
        </p:txBody>
      </p:sp>
      <p:sp>
        <p:nvSpPr>
          <p:cNvPr id="111" name="Rectangle à coins arrondis 110"/>
          <p:cNvSpPr/>
          <p:nvPr/>
        </p:nvSpPr>
        <p:spPr>
          <a:xfrm>
            <a:off x="709796" y="1289843"/>
            <a:ext cx="576064" cy="3312368"/>
          </a:xfrm>
          <a:prstGeom prst="roundRect">
            <a:avLst>
              <a:gd name="adj" fmla="val 32995"/>
            </a:avLst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pic>
        <p:nvPicPr>
          <p:cNvPr id="112" name="Image 111"/>
          <p:cNvPicPr>
            <a:picLocks noChangeAspect="1"/>
          </p:cNvPicPr>
          <p:nvPr/>
        </p:nvPicPr>
        <p:blipFill rotWithShape="1">
          <a:blip r:embed="rId4"/>
          <a:srcRect l="2040" r="81313"/>
          <a:stretch/>
        </p:blipFill>
        <p:spPr>
          <a:xfrm>
            <a:off x="7670459" y="850311"/>
            <a:ext cx="1438507" cy="26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9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H. Le Provost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firmware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processing: </a:t>
            </a:r>
            <a:r>
              <a:rPr lang="en-US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PixMask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Rectangle à coins arrondis 43"/>
          <p:cNvSpPr/>
          <p:nvPr/>
        </p:nvSpPr>
        <p:spPr>
          <a:xfrm>
            <a:off x="1423758" y="1426596"/>
            <a:ext cx="6128347" cy="4944298"/>
          </a:xfrm>
          <a:prstGeom prst="round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45" name="Flèche droite 44"/>
          <p:cNvSpPr/>
          <p:nvPr/>
        </p:nvSpPr>
        <p:spPr>
          <a:xfrm>
            <a:off x="4580546" y="2489357"/>
            <a:ext cx="1168774" cy="24231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4723741" y="2125140"/>
            <a:ext cx="107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Raw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47" name="Flèche droite 46"/>
          <p:cNvSpPr/>
          <p:nvPr/>
        </p:nvSpPr>
        <p:spPr>
          <a:xfrm>
            <a:off x="4786509" y="5002015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2030739" y="2000941"/>
            <a:ext cx="2714264" cy="41644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782790" y="4324208"/>
            <a:ext cx="86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Photon</a:t>
            </a:r>
          </a:p>
          <a:p>
            <a:pPr algn="ctr"/>
            <a:r>
              <a:rPr lang="fr-FR" dirty="0" smtClean="0"/>
              <a:t>Data</a:t>
            </a:r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3275004" y="1472115"/>
            <a:ext cx="693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UGTS</a:t>
            </a:r>
            <a:endParaRPr lang="fr-FR" dirty="0"/>
          </a:p>
        </p:txBody>
      </p:sp>
      <p:sp>
        <p:nvSpPr>
          <p:cNvPr id="51" name="Double flèche horizontale 50"/>
          <p:cNvSpPr/>
          <p:nvPr/>
        </p:nvSpPr>
        <p:spPr>
          <a:xfrm>
            <a:off x="7144306" y="3306827"/>
            <a:ext cx="1012925" cy="242316"/>
          </a:xfrm>
          <a:prstGeom prst="left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7843537" y="5453426"/>
            <a:ext cx="118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SpaceWire</a:t>
            </a:r>
            <a:endParaRPr lang="fr-FR" dirty="0"/>
          </a:p>
        </p:txBody>
      </p:sp>
      <p:cxnSp>
        <p:nvCxnSpPr>
          <p:cNvPr id="53" name="Connecteur droit 52"/>
          <p:cNvCxnSpPr/>
          <p:nvPr/>
        </p:nvCxnSpPr>
        <p:spPr>
          <a:xfrm flipV="1">
            <a:off x="1296023" y="3093720"/>
            <a:ext cx="734716" cy="16004"/>
          </a:xfrm>
          <a:prstGeom prst="line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144265" y="5815621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FPGA</a:t>
            </a:r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775080" y="1708256"/>
            <a:ext cx="1343466" cy="3866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CPU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6" name="Double flèche horizontale 55"/>
          <p:cNvSpPr/>
          <p:nvPr/>
        </p:nvSpPr>
        <p:spPr>
          <a:xfrm>
            <a:off x="7843537" y="5332268"/>
            <a:ext cx="1216152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/>
          <p:cNvCxnSpPr/>
          <p:nvPr/>
        </p:nvCxnSpPr>
        <p:spPr>
          <a:xfrm flipH="1">
            <a:off x="2362851" y="1254044"/>
            <a:ext cx="3672841" cy="13058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6035691" y="1267102"/>
            <a:ext cx="0" cy="44115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2362851" y="1288923"/>
            <a:ext cx="0" cy="712018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495525" y="919591"/>
            <a:ext cx="14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XOFF all links</a:t>
            </a:r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>
            <a:off x="5832132" y="4498412"/>
            <a:ext cx="1229361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Trigger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Processing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366958" y="4841267"/>
            <a:ext cx="1229361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SEB encoding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3" name="Connecteur droit 62"/>
          <p:cNvCxnSpPr/>
          <p:nvPr/>
        </p:nvCxnSpPr>
        <p:spPr>
          <a:xfrm flipV="1">
            <a:off x="2945225" y="5474951"/>
            <a:ext cx="416651" cy="7119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2950307" y="4566552"/>
            <a:ext cx="17532" cy="914982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au 64"/>
          <p:cNvGraphicFramePr>
            <a:graphicFrameLocks noGrp="1"/>
          </p:cNvGraphicFramePr>
          <p:nvPr>
            <p:extLst/>
          </p:nvPr>
        </p:nvGraphicFramePr>
        <p:xfrm>
          <a:off x="2488269" y="2243347"/>
          <a:ext cx="2107396" cy="2284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424">
                  <a:extLst>
                    <a:ext uri="{9D8B030D-6E8A-4147-A177-3AD203B41FA5}">
                      <a16:colId xmlns:a16="http://schemas.microsoft.com/office/drawing/2014/main" val="1556165288"/>
                    </a:ext>
                  </a:extLst>
                </a:gridCol>
                <a:gridCol w="263425">
                  <a:extLst>
                    <a:ext uri="{9D8B030D-6E8A-4147-A177-3AD203B41FA5}">
                      <a16:colId xmlns:a16="http://schemas.microsoft.com/office/drawing/2014/main" val="2875403611"/>
                    </a:ext>
                  </a:extLst>
                </a:gridCol>
                <a:gridCol w="263424">
                  <a:extLst>
                    <a:ext uri="{9D8B030D-6E8A-4147-A177-3AD203B41FA5}">
                      <a16:colId xmlns:a16="http://schemas.microsoft.com/office/drawing/2014/main" val="2943651608"/>
                    </a:ext>
                  </a:extLst>
                </a:gridCol>
                <a:gridCol w="263425">
                  <a:extLst>
                    <a:ext uri="{9D8B030D-6E8A-4147-A177-3AD203B41FA5}">
                      <a16:colId xmlns:a16="http://schemas.microsoft.com/office/drawing/2014/main" val="1626662262"/>
                    </a:ext>
                  </a:extLst>
                </a:gridCol>
                <a:gridCol w="263425">
                  <a:extLst>
                    <a:ext uri="{9D8B030D-6E8A-4147-A177-3AD203B41FA5}">
                      <a16:colId xmlns:a16="http://schemas.microsoft.com/office/drawing/2014/main" val="2796039511"/>
                    </a:ext>
                  </a:extLst>
                </a:gridCol>
                <a:gridCol w="263424">
                  <a:extLst>
                    <a:ext uri="{9D8B030D-6E8A-4147-A177-3AD203B41FA5}">
                      <a16:colId xmlns:a16="http://schemas.microsoft.com/office/drawing/2014/main" val="2904750410"/>
                    </a:ext>
                  </a:extLst>
                </a:gridCol>
                <a:gridCol w="263425">
                  <a:extLst>
                    <a:ext uri="{9D8B030D-6E8A-4147-A177-3AD203B41FA5}">
                      <a16:colId xmlns:a16="http://schemas.microsoft.com/office/drawing/2014/main" val="3923637251"/>
                    </a:ext>
                  </a:extLst>
                </a:gridCol>
                <a:gridCol w="263424">
                  <a:extLst>
                    <a:ext uri="{9D8B030D-6E8A-4147-A177-3AD203B41FA5}">
                      <a16:colId xmlns:a16="http://schemas.microsoft.com/office/drawing/2014/main" val="3244379831"/>
                    </a:ext>
                  </a:extLst>
                </a:gridCol>
              </a:tblGrid>
              <a:tr h="33419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SEB Pixel</a:t>
                      </a:r>
                      <a:r>
                        <a:rPr lang="en-US" sz="1000" baseline="0" dirty="0" smtClean="0"/>
                        <a:t> mask by energy band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8813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71903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874548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573071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582347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759330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717581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604950"/>
                  </a:ext>
                </a:extLst>
              </a:tr>
              <a:tr h="17201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159469"/>
                  </a:ext>
                </a:extLst>
              </a:tr>
            </a:tbl>
          </a:graphicData>
        </a:graphic>
      </p:graphicFrame>
      <p:sp>
        <p:nvSpPr>
          <p:cNvPr id="66" name="Rectangle 65"/>
          <p:cNvSpPr/>
          <p:nvPr/>
        </p:nvSpPr>
        <p:spPr>
          <a:xfrm>
            <a:off x="1663381" y="2350629"/>
            <a:ext cx="666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 smtClean="0"/>
              <a:t>Pixel #0</a:t>
            </a:r>
            <a:endParaRPr lang="fr-FR" sz="1200" dirty="0"/>
          </a:p>
        </p:txBody>
      </p:sp>
      <p:cxnSp>
        <p:nvCxnSpPr>
          <p:cNvPr id="67" name="Connecteur droit avec flèche 66"/>
          <p:cNvCxnSpPr/>
          <p:nvPr/>
        </p:nvCxnSpPr>
        <p:spPr>
          <a:xfrm>
            <a:off x="2315937" y="2610515"/>
            <a:ext cx="225327" cy="118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260999" y="4544520"/>
            <a:ext cx="901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 smtClean="0"/>
              <a:t>Pixel #6399</a:t>
            </a:r>
            <a:endParaRPr lang="fr-FR" sz="1200" dirty="0"/>
          </a:p>
        </p:txBody>
      </p:sp>
      <p:cxnSp>
        <p:nvCxnSpPr>
          <p:cNvPr id="69" name="Connecteur droit avec flèche 68"/>
          <p:cNvCxnSpPr/>
          <p:nvPr/>
        </p:nvCxnSpPr>
        <p:spPr>
          <a:xfrm flipV="1">
            <a:off x="4149698" y="4398712"/>
            <a:ext cx="306439" cy="28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3949905" y="651574"/>
            <a:ext cx="4476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SEB Pixel can be mask by energy band dynamically</a:t>
            </a:r>
          </a:p>
          <a:p>
            <a:pPr algn="ctr"/>
            <a:r>
              <a:rPr lang="en-US" sz="1400" dirty="0" smtClean="0"/>
              <a:t>(default configuration: </a:t>
            </a:r>
            <a:r>
              <a:rPr lang="en-US" sz="1400" dirty="0" smtClean="0">
                <a:solidFill>
                  <a:srgbClr val="FF0000"/>
                </a:solidFill>
              </a:rPr>
              <a:t>mask pixels known to be noisy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71" name="ZoneTexte 70"/>
          <p:cNvSpPr txBox="1"/>
          <p:nvPr/>
        </p:nvSpPr>
        <p:spPr>
          <a:xfrm>
            <a:off x="643298" y="1687168"/>
            <a:ext cx="6245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SEB</a:t>
            </a:r>
          </a:p>
          <a:p>
            <a:pPr algn="ctr"/>
            <a:r>
              <a:rPr lang="fr-FR" dirty="0" smtClean="0"/>
              <a:t>MEC</a:t>
            </a:r>
          </a:p>
          <a:p>
            <a:pPr algn="ctr"/>
            <a:r>
              <a:rPr lang="fr-FR" dirty="0" smtClean="0"/>
              <a:t>SEU</a:t>
            </a:r>
          </a:p>
          <a:p>
            <a:pPr algn="ctr"/>
            <a:r>
              <a:rPr lang="fr-FR" dirty="0" smtClean="0"/>
              <a:t>SEO</a:t>
            </a:r>
          </a:p>
          <a:p>
            <a:pPr algn="ctr"/>
            <a:r>
              <a:rPr lang="fr-FR" dirty="0"/>
              <a:t>S</a:t>
            </a:r>
            <a:r>
              <a:rPr lang="fr-FR" dirty="0" smtClean="0"/>
              <a:t>ES</a:t>
            </a:r>
          </a:p>
          <a:p>
            <a:pPr algn="ctr"/>
            <a:r>
              <a:rPr lang="fr-FR" dirty="0" smtClean="0"/>
              <a:t>MEA</a:t>
            </a:r>
          </a:p>
          <a:p>
            <a:pPr algn="ctr"/>
            <a:r>
              <a:rPr lang="fr-FR" dirty="0" smtClean="0"/>
              <a:t>MEE</a:t>
            </a:r>
          </a:p>
          <a:p>
            <a:pPr algn="ctr"/>
            <a:endParaRPr lang="fr-FR" dirty="0"/>
          </a:p>
        </p:txBody>
      </p:sp>
      <p:sp>
        <p:nvSpPr>
          <p:cNvPr id="72" name="Rectangle à coins arrondis 71"/>
          <p:cNvSpPr/>
          <p:nvPr/>
        </p:nvSpPr>
        <p:spPr>
          <a:xfrm>
            <a:off x="709796" y="1289843"/>
            <a:ext cx="576064" cy="3312368"/>
          </a:xfrm>
          <a:prstGeom prst="roundRect">
            <a:avLst>
              <a:gd name="adj" fmla="val 32995"/>
            </a:avLst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74" name="Rectangle 73"/>
          <p:cNvSpPr/>
          <p:nvPr/>
        </p:nvSpPr>
        <p:spPr>
          <a:xfrm>
            <a:off x="546221" y="675068"/>
            <a:ext cx="904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Camera</a:t>
            </a:r>
          </a:p>
          <a:p>
            <a:pPr algn="ctr"/>
            <a:r>
              <a:rPr lang="fr-FR" dirty="0" smtClean="0"/>
              <a:t>Events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3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SVOM mission objectives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oneTexte 14"/>
          <p:cNvSpPr txBox="1"/>
          <p:nvPr/>
        </p:nvSpPr>
        <p:spPr>
          <a:xfrm>
            <a:off x="587229" y="743139"/>
            <a:ext cx="6115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Space-based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 Objects monitor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mission dedicated to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detection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Gamma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 Bursts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astrophysics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related cosmology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sample of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 characterized GRBs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(~200 in 3yrs)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temporal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coverage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afterglow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phases,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permitting their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redshift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(distance) determination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5381" y="3164681"/>
            <a:ext cx="855677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Prompt emission observation: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trigger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types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GRBs, including X-ray rich, short &amp; long duration, and high-z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reliable (&lt;12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arcmin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positions to repoint satellite for follow-up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send Alert ground community (&lt;30 s).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8064A2">
                    <a:lumMod val="75000"/>
                  </a:srgbClr>
                </a:solidFill>
              </a:rPr>
              <a:t>from Visible to MeV, timing and spectrum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1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Afterglow follow-up observation: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Visible (near-IR)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X-rays, accurate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(~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arcsec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GRB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ermit redshift measurement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large fraction of triggered GRBs (~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1/2)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Transient events mission within the community (GW, LSST, CTA, SKA, Neutrinos…)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 Alerts (GCN, VO-events)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accept and perform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observations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 rotWithShape="1">
          <a:blip r:embed="rId4">
            <a:alphaModFix amt="91000"/>
            <a:extLst/>
          </a:blip>
          <a:srcRect l="28742" t="31496" r="24536" b="20124"/>
          <a:stretch/>
        </p:blipFill>
        <p:spPr>
          <a:xfrm flipH="1">
            <a:off x="6543412" y="694792"/>
            <a:ext cx="2600587" cy="18959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e 5"/>
          <p:cNvGrpSpPr/>
          <p:nvPr/>
        </p:nvGrpSpPr>
        <p:grpSpPr>
          <a:xfrm>
            <a:off x="509626" y="3125306"/>
            <a:ext cx="8597039" cy="1167914"/>
            <a:chOff x="565381" y="3694015"/>
            <a:chExt cx="8597039" cy="911439"/>
          </a:xfrm>
        </p:grpSpPr>
        <p:sp>
          <p:nvSpPr>
            <p:cNvPr id="3" name="Rectangle 2"/>
            <p:cNvSpPr/>
            <p:nvPr/>
          </p:nvSpPr>
          <p:spPr>
            <a:xfrm>
              <a:off x="565381" y="3735659"/>
              <a:ext cx="8578619" cy="8697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842682" y="3694015"/>
              <a:ext cx="2319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GRB Trigger objectives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8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H. Le Provost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CEA: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Local Test Unit (LTU)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54" y="746499"/>
            <a:ext cx="8595737" cy="3050023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10" y="4566695"/>
            <a:ext cx="5930591" cy="2294069"/>
          </a:xfrm>
          <a:prstGeom prst="rect">
            <a:avLst/>
          </a:prstGeom>
        </p:spPr>
      </p:pic>
      <p:cxnSp>
        <p:nvCxnSpPr>
          <p:cNvPr id="79" name="Connecteur droit avec flèche 78"/>
          <p:cNvCxnSpPr>
            <a:stCxn id="93" idx="1"/>
            <a:endCxn id="83" idx="7"/>
          </p:cNvCxnSpPr>
          <p:nvPr/>
        </p:nvCxnSpPr>
        <p:spPr>
          <a:xfrm flipH="1">
            <a:off x="3217580" y="4296985"/>
            <a:ext cx="557236" cy="861227"/>
          </a:xfrm>
          <a:prstGeom prst="straightConnector1">
            <a:avLst/>
          </a:prstGeom>
          <a:ln w="5715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20"/>
          <p:cNvCxnSpPr>
            <a:stCxn id="92" idx="1"/>
            <a:endCxn id="87" idx="7"/>
          </p:cNvCxnSpPr>
          <p:nvPr/>
        </p:nvCxnSpPr>
        <p:spPr>
          <a:xfrm rot="16200000" flipH="1">
            <a:off x="2450804" y="3276513"/>
            <a:ext cx="1455149" cy="3771613"/>
          </a:xfrm>
          <a:prstGeom prst="bentConnector3">
            <a:avLst>
              <a:gd name="adj1" fmla="val 101057"/>
            </a:avLst>
          </a:prstGeom>
          <a:ln w="5715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91" idx="1"/>
            <a:endCxn id="90" idx="7"/>
          </p:cNvCxnSpPr>
          <p:nvPr/>
        </p:nvCxnSpPr>
        <p:spPr>
          <a:xfrm flipH="1">
            <a:off x="6998318" y="4511134"/>
            <a:ext cx="989184" cy="891066"/>
          </a:xfrm>
          <a:prstGeom prst="straightConnector1">
            <a:avLst/>
          </a:prstGeom>
          <a:ln w="5715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/>
          <p:cNvSpPr/>
          <p:nvPr/>
        </p:nvSpPr>
        <p:spPr>
          <a:xfrm>
            <a:off x="393239" y="4143023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83" name="Ellipse 82"/>
          <p:cNvSpPr/>
          <p:nvPr/>
        </p:nvSpPr>
        <p:spPr>
          <a:xfrm>
            <a:off x="3161340" y="5151517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85" name="Ellipse 84"/>
          <p:cNvSpPr/>
          <p:nvPr/>
        </p:nvSpPr>
        <p:spPr>
          <a:xfrm>
            <a:off x="1370199" y="4470138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86" name="Ellipse 85"/>
          <p:cNvSpPr/>
          <p:nvPr/>
        </p:nvSpPr>
        <p:spPr>
          <a:xfrm>
            <a:off x="1932312" y="5084449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87" name="Ellipse 86"/>
          <p:cNvSpPr/>
          <p:nvPr/>
        </p:nvSpPr>
        <p:spPr>
          <a:xfrm>
            <a:off x="5007945" y="5883200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88" name="Ellipse 87"/>
          <p:cNvSpPr/>
          <p:nvPr/>
        </p:nvSpPr>
        <p:spPr>
          <a:xfrm>
            <a:off x="5526948" y="4158749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89" name="Ellipse 88"/>
          <p:cNvSpPr/>
          <p:nvPr/>
        </p:nvSpPr>
        <p:spPr>
          <a:xfrm>
            <a:off x="4701038" y="4241410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90" name="Ellipse 89"/>
          <p:cNvSpPr/>
          <p:nvPr/>
        </p:nvSpPr>
        <p:spPr>
          <a:xfrm>
            <a:off x="6942078" y="5395505"/>
            <a:ext cx="65889" cy="4571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116000" rtlCol="0" anchor="ctr"/>
          <a:lstStyle/>
          <a:p>
            <a:pPr algn="ctr"/>
            <a:endParaRPr lang="en-US" sz="1200" smtClean="0"/>
          </a:p>
        </p:txBody>
      </p:sp>
      <p:sp>
        <p:nvSpPr>
          <p:cNvPr id="91" name="Rectangle avec coins arrondis en diagonale 90"/>
          <p:cNvSpPr/>
          <p:nvPr/>
        </p:nvSpPr>
        <p:spPr>
          <a:xfrm>
            <a:off x="7429500" y="4084781"/>
            <a:ext cx="1116003" cy="426353"/>
          </a:xfrm>
          <a:prstGeom prst="round2DiagRect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  <a:effectLst>
            <a:outerShdw blurRad="2032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0" anchor="ctr" anchorCtr="0">
            <a:spAutoFit/>
          </a:bodyPr>
          <a:lstStyle/>
          <a:p>
            <a:pPr lvl="0" algn="ctr">
              <a:lnSpc>
                <a:spcPct val="80000"/>
              </a:lnSpc>
              <a:spcBef>
                <a:spcPts val="300"/>
              </a:spcBef>
            </a:pPr>
            <a:r>
              <a:rPr lang="en-US" sz="1400" dirty="0" smtClean="0"/>
              <a:t>Host computer</a:t>
            </a:r>
            <a:endParaRPr lang="en-US" sz="600" dirty="0"/>
          </a:p>
        </p:txBody>
      </p:sp>
      <p:sp>
        <p:nvSpPr>
          <p:cNvPr id="92" name="Rectangle avec coins arrondis en diagonale 91"/>
          <p:cNvSpPr/>
          <p:nvPr/>
        </p:nvSpPr>
        <p:spPr>
          <a:xfrm>
            <a:off x="562458" y="3817702"/>
            <a:ext cx="1460227" cy="617044"/>
          </a:xfrm>
          <a:prstGeom prst="round2DiagRect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  <a:effectLst>
            <a:outerShdw blurRad="2032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0" anchor="ctr" anchorCtr="0">
            <a:spAutoFit/>
          </a:bodyPr>
          <a:lstStyle/>
          <a:p>
            <a:pPr lvl="0" algn="ctr">
              <a:lnSpc>
                <a:spcPct val="80000"/>
              </a:lnSpc>
              <a:spcBef>
                <a:spcPts val="300"/>
              </a:spcBef>
            </a:pPr>
            <a:r>
              <a:rPr lang="en-US" sz="1400" dirty="0" smtClean="0"/>
              <a:t>ELS simulator (with photon injector)</a:t>
            </a:r>
            <a:endParaRPr lang="en-US" sz="1400" dirty="0"/>
          </a:p>
        </p:txBody>
      </p:sp>
      <p:sp>
        <p:nvSpPr>
          <p:cNvPr id="93" name="Rectangle avec coins arrondis en diagonale 92"/>
          <p:cNvSpPr/>
          <p:nvPr/>
        </p:nvSpPr>
        <p:spPr>
          <a:xfrm>
            <a:off x="3387951" y="3679941"/>
            <a:ext cx="773730" cy="617044"/>
          </a:xfrm>
          <a:prstGeom prst="round2DiagRect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  <a:effectLst>
            <a:outerShdw blurRad="2032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0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300"/>
              </a:spcBef>
            </a:pPr>
            <a:r>
              <a:rPr lang="en-US" sz="1400" dirty="0" smtClean="0"/>
              <a:t>UGTS</a:t>
            </a:r>
            <a:br>
              <a:rPr lang="en-US" sz="1400" dirty="0" smtClean="0"/>
            </a:br>
            <a:r>
              <a:rPr lang="en-US" sz="1400" dirty="0" smtClean="0"/>
              <a:t>(model BB1)</a:t>
            </a:r>
            <a:endParaRPr lang="en-US" sz="1400" dirty="0"/>
          </a:p>
        </p:txBody>
      </p:sp>
      <p:sp>
        <p:nvSpPr>
          <p:cNvPr id="94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Handover</a:t>
            </a:r>
            <a:r>
              <a:rPr lang="fr-FR" dirty="0" smtClean="0"/>
              <a:t> to Stéphane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93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192228" y="3210158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r-FR" sz="90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4579" y="311201"/>
            <a:ext cx="8061923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the ECLAIRs UGTS </a:t>
            </a:r>
            <a:b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Algorithms</a:t>
            </a:r>
            <a:b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2024/06/25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Xichang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China</a:t>
            </a:r>
            <a:b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SVOM </a:t>
            </a:r>
            <a:r>
              <a:rPr lang="en-US" sz="2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Scientific Workshop</a:t>
            </a:r>
            <a:endParaRPr lang="en-US" sz="20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Stéphane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Schanne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Astrophysics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Paris-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IRFU</a:t>
            </a:r>
          </a:p>
          <a:p>
            <a:pPr lvl="0"/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 descr="D:\DataSynch\PRJ_eclairs\www\06internal_pha2\160411conf_Houches_SVOMwp\WhitePaperInstrSection-Latex\SVOM_2015_Illustre_A_1920x1393 cop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7643137">
            <a:off x="134822" y="2455857"/>
            <a:ext cx="5416703" cy="349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877" y="51566"/>
            <a:ext cx="1688302" cy="943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6067743" y="1378493"/>
            <a:ext cx="3666624" cy="2594625"/>
            <a:chOff x="-88869" y="545872"/>
            <a:chExt cx="7333247" cy="5189250"/>
          </a:xfrm>
        </p:grpSpPr>
        <p:grpSp>
          <p:nvGrpSpPr>
            <p:cNvPr id="17" name="Groupe 16"/>
            <p:cNvGrpSpPr/>
            <p:nvPr/>
          </p:nvGrpSpPr>
          <p:grpSpPr>
            <a:xfrm>
              <a:off x="1298261" y="545872"/>
              <a:ext cx="4404070" cy="1255308"/>
              <a:chOff x="2117632" y="2133600"/>
              <a:chExt cx="4404070" cy="1255308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2117632" y="2133600"/>
                <a:ext cx="4404070" cy="1226850"/>
                <a:chOff x="1737702" y="1287750"/>
                <a:chExt cx="4404070" cy="1226850"/>
              </a:xfrm>
            </p:grpSpPr>
            <p:sp>
              <p:nvSpPr>
                <p:cNvPr id="24" name="Forme libre 23"/>
                <p:cNvSpPr/>
                <p:nvPr/>
              </p:nvSpPr>
              <p:spPr>
                <a:xfrm>
                  <a:off x="2819400" y="1832625"/>
                  <a:ext cx="838200" cy="453375"/>
                </a:xfrm>
                <a:custGeom>
                  <a:avLst/>
                  <a:gdLst>
                    <a:gd name="connsiteX0" fmla="*/ 0 w 838200"/>
                    <a:gd name="connsiteY0" fmla="*/ 522514 h 649710"/>
                    <a:gd name="connsiteX1" fmla="*/ 435428 w 838200"/>
                    <a:gd name="connsiteY1" fmla="*/ 620485 h 649710"/>
                    <a:gd name="connsiteX2" fmla="*/ 598714 w 838200"/>
                    <a:gd name="connsiteY2" fmla="*/ 65314 h 649710"/>
                    <a:gd name="connsiteX3" fmla="*/ 838200 w 838200"/>
                    <a:gd name="connsiteY3" fmla="*/ 32657 h 649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200" h="649710">
                      <a:moveTo>
                        <a:pt x="0" y="522514"/>
                      </a:moveTo>
                      <a:cubicBezTo>
                        <a:pt x="167821" y="609599"/>
                        <a:pt x="335642" y="696685"/>
                        <a:pt x="435428" y="620485"/>
                      </a:cubicBezTo>
                      <a:cubicBezTo>
                        <a:pt x="535214" y="544285"/>
                        <a:pt x="531585" y="163285"/>
                        <a:pt x="598714" y="65314"/>
                      </a:cubicBezTo>
                      <a:cubicBezTo>
                        <a:pt x="665843" y="-32657"/>
                        <a:pt x="752021" y="0"/>
                        <a:pt x="838200" y="32657"/>
                      </a:cubicBezTo>
                    </a:path>
                  </a:pathLst>
                </a:cu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orme libre 24"/>
                <p:cNvSpPr/>
                <p:nvPr/>
              </p:nvSpPr>
              <p:spPr>
                <a:xfrm>
                  <a:off x="2819400" y="1371600"/>
                  <a:ext cx="838200" cy="453375"/>
                </a:xfrm>
                <a:custGeom>
                  <a:avLst/>
                  <a:gdLst>
                    <a:gd name="connsiteX0" fmla="*/ 0 w 838200"/>
                    <a:gd name="connsiteY0" fmla="*/ 522514 h 649710"/>
                    <a:gd name="connsiteX1" fmla="*/ 435428 w 838200"/>
                    <a:gd name="connsiteY1" fmla="*/ 620485 h 649710"/>
                    <a:gd name="connsiteX2" fmla="*/ 598714 w 838200"/>
                    <a:gd name="connsiteY2" fmla="*/ 65314 h 649710"/>
                    <a:gd name="connsiteX3" fmla="*/ 838200 w 838200"/>
                    <a:gd name="connsiteY3" fmla="*/ 32657 h 649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200" h="649710">
                      <a:moveTo>
                        <a:pt x="0" y="522514"/>
                      </a:moveTo>
                      <a:cubicBezTo>
                        <a:pt x="167821" y="609599"/>
                        <a:pt x="335642" y="696685"/>
                        <a:pt x="435428" y="620485"/>
                      </a:cubicBezTo>
                      <a:cubicBezTo>
                        <a:pt x="535214" y="544285"/>
                        <a:pt x="531585" y="163285"/>
                        <a:pt x="598714" y="65314"/>
                      </a:cubicBezTo>
                      <a:cubicBezTo>
                        <a:pt x="665843" y="-32657"/>
                        <a:pt x="752021" y="0"/>
                        <a:pt x="838200" y="32657"/>
                      </a:cubicBezTo>
                    </a:path>
                  </a:pathLst>
                </a:cu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Pensées 25"/>
                <p:cNvSpPr/>
                <p:nvPr/>
              </p:nvSpPr>
              <p:spPr>
                <a:xfrm>
                  <a:off x="1860298" y="1295400"/>
                  <a:ext cx="1263901" cy="1219200"/>
                </a:xfrm>
                <a:prstGeom prst="cloudCallout">
                  <a:avLst>
                    <a:gd name="adj1" fmla="val 172738"/>
                    <a:gd name="adj2" fmla="val -11607"/>
                  </a:avLst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800" i="1" dirty="0">
                    <a:solidFill>
                      <a:prstClr val="white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27" name="Ellipse 26"/>
                <p:cNvSpPr/>
                <p:nvPr/>
              </p:nvSpPr>
              <p:spPr>
                <a:xfrm>
                  <a:off x="3505200" y="1287750"/>
                  <a:ext cx="304800" cy="3124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Ellipse 27"/>
                <p:cNvSpPr/>
                <p:nvPr/>
              </p:nvSpPr>
              <p:spPr>
                <a:xfrm>
                  <a:off x="3657600" y="1371600"/>
                  <a:ext cx="152400" cy="160050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Ellipse 28"/>
                <p:cNvSpPr/>
                <p:nvPr/>
              </p:nvSpPr>
              <p:spPr>
                <a:xfrm>
                  <a:off x="3505200" y="1661100"/>
                  <a:ext cx="304800" cy="3124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3657600" y="1744950"/>
                  <a:ext cx="152400" cy="160050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rganigramme : Joindre 30"/>
                <p:cNvSpPr/>
                <p:nvPr/>
              </p:nvSpPr>
              <p:spPr>
                <a:xfrm rot="6000000">
                  <a:off x="4829476" y="846418"/>
                  <a:ext cx="533400" cy="2091193"/>
                </a:xfrm>
                <a:prstGeom prst="flowChartCollate">
                  <a:avLst/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Étoile à 5 branches 31"/>
                <p:cNvSpPr/>
                <p:nvPr/>
              </p:nvSpPr>
              <p:spPr>
                <a:xfrm>
                  <a:off x="4724400" y="1447800"/>
                  <a:ext cx="763200" cy="762000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737702" y="1427042"/>
                  <a:ext cx="1430520" cy="93871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 </a:t>
                  </a:r>
                  <a:r>
                    <a:rPr lang="fr-FR" sz="700" i="1" dirty="0" err="1" smtClean="0">
                      <a:solidFill>
                        <a:prstClr val="white"/>
                      </a:solidFill>
                      <a:latin typeface="Arial Black" pitchFamily="34" charset="0"/>
                    </a:rPr>
                    <a:t>ECLAIRs</a:t>
                  </a:r>
                  <a:endParaRPr lang="fr-FR" sz="700" i="1" dirty="0" smtClean="0">
                    <a:solidFill>
                      <a:prstClr val="white"/>
                    </a:solidFill>
                    <a:latin typeface="Arial Black" pitchFamily="34" charset="0"/>
                  </a:endParaRPr>
                </a:p>
                <a:p>
                  <a:pPr algn="ctr"/>
                  <a:r>
                    <a:rPr lang="fr-FR" sz="105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Trigger</a:t>
                  </a:r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/>
                  </a:r>
                  <a:b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</a:br>
                  <a:r>
                    <a:rPr lang="fr-FR" sz="700" i="1" dirty="0" smtClean="0">
                      <a:solidFill>
                        <a:prstClr val="white"/>
                      </a:solidFill>
                      <a:latin typeface="Arial Black" pitchFamily="34" charset="0"/>
                    </a:rPr>
                    <a:t>SVOM</a:t>
                  </a:r>
                  <a:endParaRPr lang="fr-FR" sz="2800" i="1" dirty="0">
                    <a:solidFill>
                      <a:prstClr val="white"/>
                    </a:solidFill>
                    <a:latin typeface="Arial Black" pitchFamily="34" charset="0"/>
                  </a:endParaRPr>
                </a:p>
              </p:txBody>
            </p:sp>
          </p:grpSp>
          <p:sp>
            <p:nvSpPr>
              <p:cNvPr id="20" name="Étoile à 5 branches 19"/>
              <p:cNvSpPr/>
              <p:nvPr/>
            </p:nvSpPr>
            <p:spPr>
              <a:xfrm>
                <a:off x="4648200" y="29871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Étoile à 5 branches 20"/>
              <p:cNvSpPr/>
              <p:nvPr/>
            </p:nvSpPr>
            <p:spPr>
              <a:xfrm>
                <a:off x="5975098" y="3175608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Étoile à 5 branches 21"/>
              <p:cNvSpPr/>
              <p:nvPr/>
            </p:nvSpPr>
            <p:spPr>
              <a:xfrm>
                <a:off x="6019800" y="22251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Étoile à 5 branches 22"/>
              <p:cNvSpPr/>
              <p:nvPr/>
            </p:nvSpPr>
            <p:spPr>
              <a:xfrm>
                <a:off x="5029200" y="2148900"/>
                <a:ext cx="228600" cy="213300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Arc 17"/>
            <p:cNvSpPr/>
            <p:nvPr/>
          </p:nvSpPr>
          <p:spPr>
            <a:xfrm>
              <a:off x="-88869" y="1720736"/>
              <a:ext cx="7333247" cy="4014386"/>
            </a:xfrm>
            <a:prstGeom prst="arc">
              <a:avLst>
                <a:gd name="adj1" fmla="val 13057573"/>
                <a:gd name="adj2" fmla="val 19309250"/>
              </a:avLst>
            </a:prstGeom>
            <a:noFill/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49" y="43648"/>
            <a:ext cx="2242958" cy="929647"/>
          </a:xfrm>
          <a:prstGeom prst="rect">
            <a:avLst/>
          </a:prstGeom>
        </p:spPr>
      </p:pic>
      <p:pic>
        <p:nvPicPr>
          <p:cNvPr id="35" name="vidéo-collée.png" descr="vidéo-collé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00602" y="5589653"/>
            <a:ext cx="2406165" cy="1145335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23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ECLAIRs coded mask imaging illustration</a:t>
            </a:r>
          </a:p>
          <a:p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Sky image reconstruction by</a:t>
            </a:r>
            <a:b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Detector image deconvolution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63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/>
          <a:stretch/>
        </p:blipFill>
        <p:spPr>
          <a:xfrm>
            <a:off x="455614" y="636184"/>
            <a:ext cx="8719752" cy="6343455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ECLAIRs imaging: on-axis source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21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/>
          <a:stretch/>
        </p:blipFill>
        <p:spPr>
          <a:xfrm>
            <a:off x="455614" y="636184"/>
            <a:ext cx="8719752" cy="6343455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ECLAIRs imaging: on-axis source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3602516" y="2633031"/>
            <a:ext cx="2456761" cy="241269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7" y="698261"/>
            <a:ext cx="3122065" cy="308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/>
          <a:stretch/>
        </p:blipFill>
        <p:spPr>
          <a:xfrm>
            <a:off x="455614" y="636184"/>
            <a:ext cx="8719752" cy="6343455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ECLAIRs imaging: on-axis source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3602516" y="2633031"/>
            <a:ext cx="2456761" cy="241269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7" y="698261"/>
            <a:ext cx="3122065" cy="308408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15" y="3977089"/>
            <a:ext cx="2827508" cy="28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/>
          <a:stretch/>
        </p:blipFill>
        <p:spPr>
          <a:xfrm>
            <a:off x="455614" y="636184"/>
            <a:ext cx="8719752" cy="6343455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27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Schanne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ECLAIRs imaging: on-axis source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3602516" y="2633031"/>
            <a:ext cx="2456761" cy="241269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784" y="688952"/>
            <a:ext cx="3877216" cy="3867690"/>
          </a:xfrm>
          <a:prstGeom prst="rect">
            <a:avLst/>
          </a:prstGeom>
        </p:spPr>
      </p:pic>
      <p:pic>
        <p:nvPicPr>
          <p:cNvPr id="12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18783" y="5857074"/>
            <a:ext cx="4987336" cy="838992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Virage 8"/>
          <p:cNvSpPr/>
          <p:nvPr/>
        </p:nvSpPr>
        <p:spPr>
          <a:xfrm rot="16200000" flipV="1">
            <a:off x="4776429" y="2968889"/>
            <a:ext cx="1379789" cy="4424869"/>
          </a:xfrm>
          <a:prstGeom prst="ben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99924" y="5451077"/>
            <a:ext cx="200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Deconvolution</a:t>
            </a:r>
            <a:endParaRPr lang="fr-FR" sz="24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17" y="698261"/>
            <a:ext cx="3122065" cy="308408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415" y="3977089"/>
            <a:ext cx="2827508" cy="28911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0"/>
              </a:spcBef>
              <a:defRPr/>
            </a:pPr>
            <a:r>
              <a:rPr lang="en-US" altLang="fr-FR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 eaLnBrk="0" hangingPunct="0">
                <a:spcBef>
                  <a:spcPct val="0"/>
                </a:spcBef>
                <a:defRPr/>
              </a:pPr>
              <a:t>27</a:t>
            </a:fld>
            <a:r>
              <a:rPr lang="en-US" altLang="fr-FR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Schanne</a:t>
            </a:r>
          </a:p>
        </p:txBody>
      </p:sp>
    </p:spTree>
    <p:extLst>
      <p:ext uri="{BB962C8B-B14F-4D97-AF65-F5344CB8AC3E}">
        <p14:creationId xmlns:p14="http://schemas.microsoft.com/office/powerpoint/2010/main" val="1170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28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Schanne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8840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ECLAIRs imaging: 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off-axis 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source</a:t>
            </a:r>
            <a:endParaRPr lang="en-US" sz="28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" y="686518"/>
            <a:ext cx="9062804" cy="61714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770" y="29051"/>
            <a:ext cx="1443230" cy="50568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2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29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Schanne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8840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ECLAIRs imaging: off-axis source</a:t>
            </a:r>
            <a:endParaRPr lang="en-US" sz="28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" y="686518"/>
            <a:ext cx="9062804" cy="61714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770" y="29051"/>
            <a:ext cx="1443230" cy="50568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1" y="686518"/>
            <a:ext cx="2971149" cy="27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51" name="Text Box 11"/>
          <p:cNvSpPr txBox="1">
            <a:spLocks noChangeArrowheads="1"/>
          </p:cNvSpPr>
          <p:nvPr/>
        </p:nvSpPr>
        <p:spPr bwMode="auto">
          <a:xfrm>
            <a:off x="684213" y="100205"/>
            <a:ext cx="82772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SVOM mission </a:t>
            </a:r>
            <a:r>
              <a:rPr kumimoji="0" lang="fr-FR" altLang="fr-FR" sz="32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overview</a:t>
            </a:r>
            <a:endParaRPr kumimoji="0" lang="fr-FR" altLang="fr-FR" sz="3200" b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14287" y="0"/>
            <a:ext cx="9158287" cy="6858000"/>
            <a:chOff x="-14287" y="0"/>
            <a:chExt cx="9158287" cy="6858000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 rot="16200000">
              <a:off x="-3201193" y="3201193"/>
              <a:ext cx="6858000" cy="455613"/>
            </a:xfrm>
            <a:prstGeom prst="rect">
              <a:avLst/>
            </a:prstGeom>
            <a:solidFill>
              <a:srgbClr val="FAD8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[</a:t>
              </a:r>
              <a:fld id="{D24D2CC8-B0F4-4D1A-BF80-643092D39A06}" type="slidenum">
                <a:rPr lang="en-US" altLang="fr-FR" sz="900" b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pPr>
                  <a:spcBef>
                    <a:spcPct val="0"/>
                  </a:spcBef>
                  <a:buFontTx/>
                  <a:buNone/>
                </a:pPr>
                <a:t>3</a:t>
              </a:fld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] –</a:t>
              </a:r>
              <a:r>
                <a:rPr lang="en-US" altLang="fr-FR" sz="900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Xichang</a:t>
              </a:r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fr-FR" sz="900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Svom</a:t>
              </a:r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 Meeting - 2024/06/25 - S. </a:t>
              </a:r>
              <a:r>
                <a:rPr lang="en-US" altLang="fr-FR" sz="900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Schanne</a:t>
              </a:r>
              <a:endPara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 flipV="1">
              <a:off x="-14287" y="653148"/>
              <a:ext cx="9158287" cy="11112"/>
            </a:xfrm>
            <a:prstGeom prst="line">
              <a:avLst/>
            </a:prstGeom>
            <a:noFill/>
            <a:ln w="57150">
              <a:solidFill>
                <a:srgbClr val="FBD43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Picture 3" descr="GRB080319B_illustration_NA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b="19133"/>
          <a:stretch>
            <a:fillRect/>
          </a:stretch>
        </p:blipFill>
        <p:spPr bwMode="auto">
          <a:xfrm>
            <a:off x="469901" y="664260"/>
            <a:ext cx="3699328" cy="269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C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D:\DataSynch\PRJ_eclairs\www\06internal_pha2\160411conf_Houches_SVOMwp\WhitePaperInstrSection-Latex\SVOM_2015_Illustre_A_1920x1393 cop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1090988">
            <a:off x="2681791" y="2947463"/>
            <a:ext cx="6693595" cy="431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10"/>
          <p:cNvSpPr>
            <a:spLocks noChangeShapeType="1"/>
          </p:cNvSpPr>
          <p:nvPr/>
        </p:nvSpPr>
        <p:spPr bwMode="auto">
          <a:xfrm flipH="1">
            <a:off x="5243755" y="2449285"/>
            <a:ext cx="275302" cy="126011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V="1">
            <a:off x="2536371" y="4898570"/>
            <a:ext cx="1817915" cy="8123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2536371" y="4979809"/>
            <a:ext cx="2982686" cy="406804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flipV="1">
            <a:off x="2536371" y="4327624"/>
            <a:ext cx="1741715" cy="634775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3755" y="20629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ECLAIRs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french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X/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telecope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(4-120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keV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sr)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Localisation 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GRB 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(&lt;12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arcmin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fr-FR" altLang="fr-FR" sz="1800" b="0" i="1" u="sng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Onboard</a:t>
            </a:r>
            <a:r>
              <a:rPr kumimoji="0" lang="fr-FR" altLang="fr-FR" sz="1800" b="0" i="1" u="sng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trigger</a:t>
            </a:r>
            <a:r>
              <a:rPr kumimoji="0" lang="fr-FR" altLang="fr-FR" sz="1800" b="0" i="1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Alert</a:t>
            </a:r>
            <a:r>
              <a:rPr kumimoji="0" lang="fr-FR" altLang="fr-FR" sz="1800" b="0" i="1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fr-FR" altLang="fr-FR" sz="1800" b="0" i="1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ground</a:t>
            </a:r>
            <a:endParaRPr kumimoji="0" lang="fr-FR" altLang="fr-FR" sz="1800" b="0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Satellite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repointing</a:t>
            </a:r>
            <a:endParaRPr kumimoji="0" lang="fr-FR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057" y="48107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GRM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chinese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Spectrometer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(30 keV-3 MeV)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4183515" y="710075"/>
            <a:ext cx="680595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fr-FR" alt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Space-based</a:t>
            </a:r>
            <a:r>
              <a:rPr kumimoji="0" lang="fr-FR" alt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Variable </a:t>
            </a:r>
            <a:r>
              <a:rPr kumimoji="0" lang="fr-FR" alt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Objects</a:t>
            </a:r>
            <a:r>
              <a:rPr kumimoji="0" lang="fr-FR" alt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Monitor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" b="1" i="0" u="none" strike="noStrike" kern="1200" cap="none" spc="0" normalizeH="0" baseline="0" noProof="0" dirty="0" smtClean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7291037" y="3586448"/>
            <a:ext cx="1611086" cy="12096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SVOM </a:t>
            </a:r>
            <a:b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GRB </a:t>
            </a:r>
            <a:b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Trigger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31375" y="61440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GWAC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chinese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wide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angle camera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4980815" y="1300448"/>
            <a:ext cx="2705859" cy="293967"/>
          </a:xfrm>
          <a:prstGeom prst="rect">
            <a:avLst/>
          </a:prstGeom>
          <a:noFill/>
          <a:ln w="762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Prompt, Large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BBDC011-AB57-EE43-A0BC-25FF821901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87"/>
          <a:stretch/>
        </p:blipFill>
        <p:spPr>
          <a:xfrm>
            <a:off x="7434326" y="4904785"/>
            <a:ext cx="1330530" cy="1967036"/>
          </a:xfrm>
          <a:prstGeom prst="rect">
            <a:avLst/>
          </a:prstGeom>
        </p:spPr>
      </p:pic>
      <p:sp>
        <p:nvSpPr>
          <p:cNvPr id="4" name="Éclair 3"/>
          <p:cNvSpPr/>
          <p:nvPr/>
        </p:nvSpPr>
        <p:spPr bwMode="auto">
          <a:xfrm rot="9412503">
            <a:off x="6044422" y="3818546"/>
            <a:ext cx="1526793" cy="2131903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32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1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30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Schanne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8840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ECLAIRs imaging: off-axis source</a:t>
            </a:r>
            <a:endParaRPr lang="en-US" sz="28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" y="686518"/>
            <a:ext cx="9062804" cy="61714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770" y="29051"/>
            <a:ext cx="1443230" cy="50568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9" name="Forme libre 18"/>
          <p:cNvSpPr/>
          <p:nvPr/>
        </p:nvSpPr>
        <p:spPr>
          <a:xfrm>
            <a:off x="4594034" y="3249976"/>
            <a:ext cx="2445744" cy="2864385"/>
          </a:xfrm>
          <a:custGeom>
            <a:avLst/>
            <a:gdLst>
              <a:gd name="connsiteX0" fmla="*/ 451691 w 2445744"/>
              <a:gd name="connsiteY0" fmla="*/ 0 h 2864385"/>
              <a:gd name="connsiteX1" fmla="*/ 2445744 w 2445744"/>
              <a:gd name="connsiteY1" fmla="*/ 209320 h 2864385"/>
              <a:gd name="connsiteX2" fmla="*/ 2060154 w 2445744"/>
              <a:gd name="connsiteY2" fmla="*/ 2864385 h 2864385"/>
              <a:gd name="connsiteX3" fmla="*/ 0 w 2445744"/>
              <a:gd name="connsiteY3" fmla="*/ 2511846 h 2864385"/>
              <a:gd name="connsiteX4" fmla="*/ 451691 w 2445744"/>
              <a:gd name="connsiteY4" fmla="*/ 0 h 286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5744" h="2864385">
                <a:moveTo>
                  <a:pt x="451691" y="0"/>
                </a:moveTo>
                <a:lnTo>
                  <a:pt x="2445744" y="209320"/>
                </a:lnTo>
                <a:lnTo>
                  <a:pt x="2060154" y="2864385"/>
                </a:lnTo>
                <a:lnTo>
                  <a:pt x="0" y="2511846"/>
                </a:lnTo>
                <a:lnTo>
                  <a:pt x="451691" y="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1" y="686518"/>
            <a:ext cx="2971149" cy="279366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1" y="4058932"/>
            <a:ext cx="2772153" cy="27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31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Schanne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8840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ECLAIRs imaging: off-axis source</a:t>
            </a:r>
            <a:endParaRPr lang="en-US" sz="28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" y="686518"/>
            <a:ext cx="9062804" cy="61714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770" y="29051"/>
            <a:ext cx="1443230" cy="50568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9" name="Forme libre 18"/>
          <p:cNvSpPr/>
          <p:nvPr/>
        </p:nvSpPr>
        <p:spPr>
          <a:xfrm>
            <a:off x="4594034" y="3249976"/>
            <a:ext cx="2445744" cy="2864385"/>
          </a:xfrm>
          <a:custGeom>
            <a:avLst/>
            <a:gdLst>
              <a:gd name="connsiteX0" fmla="*/ 451691 w 2445744"/>
              <a:gd name="connsiteY0" fmla="*/ 0 h 2864385"/>
              <a:gd name="connsiteX1" fmla="*/ 2445744 w 2445744"/>
              <a:gd name="connsiteY1" fmla="*/ 209320 h 2864385"/>
              <a:gd name="connsiteX2" fmla="*/ 2060154 w 2445744"/>
              <a:gd name="connsiteY2" fmla="*/ 2864385 h 2864385"/>
              <a:gd name="connsiteX3" fmla="*/ 0 w 2445744"/>
              <a:gd name="connsiteY3" fmla="*/ 2511846 h 2864385"/>
              <a:gd name="connsiteX4" fmla="*/ 451691 w 2445744"/>
              <a:gd name="connsiteY4" fmla="*/ 0 h 286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5744" h="2864385">
                <a:moveTo>
                  <a:pt x="451691" y="0"/>
                </a:moveTo>
                <a:lnTo>
                  <a:pt x="2445744" y="209320"/>
                </a:lnTo>
                <a:lnTo>
                  <a:pt x="2060154" y="2864385"/>
                </a:lnTo>
                <a:lnTo>
                  <a:pt x="0" y="2511846"/>
                </a:lnTo>
                <a:lnTo>
                  <a:pt x="451691" y="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Virage 13"/>
          <p:cNvSpPr/>
          <p:nvPr/>
        </p:nvSpPr>
        <p:spPr>
          <a:xfrm rot="16200000" flipV="1">
            <a:off x="5018771" y="2765809"/>
            <a:ext cx="2036941" cy="5552502"/>
          </a:xfrm>
          <a:prstGeom prst="bentArrow">
            <a:avLst>
              <a:gd name="adj1" fmla="val 14304"/>
              <a:gd name="adj2" fmla="val 15265"/>
              <a:gd name="adj3" fmla="val 25000"/>
              <a:gd name="adj4" fmla="val 3509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012" y="686518"/>
            <a:ext cx="3906852" cy="386826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699924" y="6183283"/>
            <a:ext cx="200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Deconvolution</a:t>
            </a:r>
            <a:endParaRPr lang="fr-FR" sz="24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1" y="686518"/>
            <a:ext cx="2971149" cy="279366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01" y="4058932"/>
            <a:ext cx="2772153" cy="27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32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6486" y="17900"/>
            <a:ext cx="5216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ECLAIRs </a:t>
            </a:r>
            <a:r>
              <a:rPr lang="en-US" dirty="0" smtClean="0">
                <a:solidFill>
                  <a:prstClr val="black"/>
                </a:solidFill>
              </a:rPr>
              <a:t>FM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imaging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514301" y="694792"/>
            <a:ext cx="8738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prstClr val="black"/>
                </a:solidFill>
              </a:rPr>
              <a:t>CNES </a:t>
            </a:r>
            <a:r>
              <a:rPr lang="en-GB" b="1" dirty="0">
                <a:solidFill>
                  <a:prstClr val="black"/>
                </a:solidFill>
              </a:rPr>
              <a:t>Toulouse (May 2021)</a:t>
            </a:r>
          </a:p>
          <a:p>
            <a:pPr lvl="0">
              <a:defRPr/>
            </a:pPr>
            <a:r>
              <a:rPr lang="en-GB" b="1" dirty="0" smtClean="0">
                <a:solidFill>
                  <a:prstClr val="black"/>
                </a:solidFill>
              </a:rPr>
              <a:t>ECLAIRs FM </a:t>
            </a:r>
            <a:r>
              <a:rPr lang="en-GB" b="1" dirty="0">
                <a:solidFill>
                  <a:prstClr val="black"/>
                </a:solidFill>
              </a:rPr>
              <a:t>in Thermal Chamber</a:t>
            </a:r>
            <a:r>
              <a:rPr lang="en-GB" b="1" dirty="0" smtClean="0">
                <a:solidFill>
                  <a:prstClr val="black"/>
                </a:solidFill>
              </a:rPr>
              <a:t>, </a:t>
            </a:r>
            <a:r>
              <a:rPr lang="en-GB" b="1" dirty="0">
                <a:solidFill>
                  <a:prstClr val="black"/>
                </a:solidFill>
              </a:rPr>
              <a:t>mask </a:t>
            </a:r>
            <a:r>
              <a:rPr lang="en-GB" b="1" dirty="0" smtClean="0">
                <a:solidFill>
                  <a:prstClr val="black"/>
                </a:solidFill>
              </a:rPr>
              <a:t>mounted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/>
          <a:stretch/>
        </p:blipFill>
        <p:spPr>
          <a:xfrm>
            <a:off x="455614" y="2794322"/>
            <a:ext cx="5753162" cy="418531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058" y="4066921"/>
            <a:ext cx="1948295" cy="162586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48795" y="1340581"/>
            <a:ext cx="4415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 +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radioactive sources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115 cm in front of ECLAIRs detection plane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8" r="1" b="4700"/>
          <a:stretch/>
        </p:blipFill>
        <p:spPr>
          <a:xfrm>
            <a:off x="5363851" y="3470643"/>
            <a:ext cx="688273" cy="3078930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5418427" y="602675"/>
            <a:ext cx="3688905" cy="5946897"/>
            <a:chOff x="5393944" y="1422560"/>
            <a:chExt cx="3688905" cy="594689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3944" y="4290528"/>
              <a:ext cx="3688905" cy="3078929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" r="19390" b="4194"/>
            <a:stretch/>
          </p:blipFill>
          <p:spPr>
            <a:xfrm>
              <a:off x="6206312" y="1556321"/>
              <a:ext cx="2569121" cy="2549967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6794097" y="1422560"/>
              <a:ext cx="1648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Mask zoom=1.66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7632" y="2183791"/>
            <a:ext cx="573114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UGTS V4.0.1 </a:t>
            </a:r>
            <a:r>
              <a:rPr lang="en-GB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(data </a:t>
            </a:r>
            <a:r>
              <a:rPr lang="en-GB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&amp; </a:t>
            </a:r>
            <a:r>
              <a:rPr lang="en-GB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software)</a:t>
            </a:r>
            <a:endParaRPr lang="en-GB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01560"/>
            <a:ext cx="5715000" cy="3810000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33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6486" y="17900"/>
            <a:ext cx="798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</a:rPr>
              <a:t>ECLAIRs </a:t>
            </a:r>
            <a:r>
              <a:rPr lang="en-US" sz="3200" b="1" dirty="0" smtClean="0">
                <a:solidFill>
                  <a:prstClr val="black"/>
                </a:solidFill>
              </a:rPr>
              <a:t>FM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first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transient source detection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t="5911"/>
          <a:stretch/>
        </p:blipFill>
        <p:spPr>
          <a:xfrm>
            <a:off x="635081" y="4266515"/>
            <a:ext cx="2912162" cy="25285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2569" y="1923942"/>
            <a:ext cx="8234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96246" y="1579936"/>
            <a:ext cx="5348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Detector image (counts/pixel)	     Sky image (SNR)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02089" y="5306116"/>
            <a:ext cx="5420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animation with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RawData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output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10 s (20 images of 0.5 s exposure)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Deconvolution with zoom=1.38 (distance of source: 1.71 cm from detector)</a:t>
            </a:r>
          </a:p>
        </p:txBody>
      </p:sp>
      <p:pic>
        <p:nvPicPr>
          <p:cNvPr id="22" name="Google Shape;78;p16"/>
          <p:cNvPicPr preferRelativeResize="0"/>
          <p:nvPr/>
        </p:nvPicPr>
        <p:blipFill rotWithShape="1">
          <a:blip r:embed="rId6">
            <a:alphaModFix/>
          </a:blip>
          <a:srcRect r="11455"/>
          <a:stretch/>
        </p:blipFill>
        <p:spPr>
          <a:xfrm>
            <a:off x="552186" y="1670002"/>
            <a:ext cx="2830664" cy="2371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4449948" y="789654"/>
            <a:ext cx="4531127" cy="664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Artificial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“GRB”  simulated with X-ray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generator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(duration ~2 s)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26647" y="4398417"/>
            <a:ext cx="2039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target: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 (8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line)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3D3C4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C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intensity change by changing current of X-ray generator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C4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985" y="653487"/>
            <a:ext cx="5998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prstClr val="black"/>
                </a:solidFill>
              </a:rPr>
              <a:t>CNES Toulouse (May 2021)</a:t>
            </a:r>
          </a:p>
          <a:p>
            <a:pPr lvl="0">
              <a:defRPr/>
            </a:pPr>
            <a:r>
              <a:rPr lang="en-US" b="1" dirty="0" smtClean="0">
                <a:solidFill>
                  <a:prstClr val="black"/>
                </a:solidFill>
              </a:rPr>
              <a:t>ECLAIRs FM in Thermal Chamber, </a:t>
            </a:r>
          </a:p>
          <a:p>
            <a:pPr lvl="0">
              <a:defRPr/>
            </a:pPr>
            <a:r>
              <a:rPr lang="en-US" b="1" dirty="0" smtClean="0">
                <a:solidFill>
                  <a:prstClr val="black"/>
                </a:solidFill>
              </a:rPr>
              <a:t>mask mounted</a:t>
            </a:r>
            <a:br>
              <a:rPr lang="en-US" b="1" dirty="0" smtClean="0">
                <a:solidFill>
                  <a:prstClr val="black"/>
                </a:solidFill>
              </a:rPr>
            </a:b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rot="16200000">
            <a:off x="278767" y="5162496"/>
            <a:ext cx="7090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Events/s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3602802" y="6179528"/>
            <a:ext cx="548563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UGTS V4.0.1 </a:t>
            </a:r>
            <a:r>
              <a:rPr lang="en-GB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(data </a:t>
            </a:r>
            <a:r>
              <a:rPr lang="en-GB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&amp; </a:t>
            </a:r>
            <a:r>
              <a:rPr lang="en-GB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imaging)</a:t>
            </a:r>
            <a:endParaRPr lang="en-GB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ECLAIRs trigger algorithms</a:t>
            </a:r>
          </a:p>
          <a:p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constraints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6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] –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Meeting - 2024/06/25 - S. 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9612" y="29775"/>
            <a:ext cx="845874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TS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trigger: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detector instrumental effects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A9A316AE-9C7B-65A9-D9DA-BF4EEE062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4552" t="50183" r="8957"/>
          <a:stretch/>
        </p:blipFill>
        <p:spPr>
          <a:xfrm>
            <a:off x="3284220" y="4335747"/>
            <a:ext cx="2731770" cy="2853976"/>
          </a:xfr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A9A316AE-9C7B-65A9-D9DA-BF4EEE062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21" r="35669" b="49418"/>
          <a:stretch/>
        </p:blipFill>
        <p:spPr>
          <a:xfrm>
            <a:off x="375285" y="3826818"/>
            <a:ext cx="2857500" cy="2897799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400739FB-E13E-9257-917D-D90832165FA6}"/>
              </a:ext>
            </a:extLst>
          </p:cNvPr>
          <p:cNvSpPr txBox="1"/>
          <p:nvPr/>
        </p:nvSpPr>
        <p:spPr>
          <a:xfrm>
            <a:off x="604881" y="4080024"/>
            <a:ext cx="2263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Vanadium (5.0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keV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)</a:t>
            </a:r>
            <a:endParaRPr lang="en-CN" sz="2000" b="1" dirty="0">
              <a:solidFill>
                <a:srgbClr val="7030A0"/>
              </a:solidFill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461EE59D-9EB5-66EA-299B-BF7722B07EB0}"/>
              </a:ext>
            </a:extLst>
          </p:cNvPr>
          <p:cNvSpPr txBox="1"/>
          <p:nvPr/>
        </p:nvSpPr>
        <p:spPr>
          <a:xfrm>
            <a:off x="3608070" y="4052635"/>
            <a:ext cx="1958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Copper (8.1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keV</a:t>
            </a:r>
            <a:r>
              <a:rPr lang="en-US" altLang="zh-CN" sz="2000" b="1" dirty="0">
                <a:solidFill>
                  <a:srgbClr val="7030A0"/>
                </a:solidFill>
              </a:rPr>
              <a:t>)</a:t>
            </a:r>
            <a:endParaRPr lang="en-CN" sz="2000" b="1" dirty="0">
              <a:solidFill>
                <a:srgbClr val="7030A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7263" y="3617790"/>
            <a:ext cx="350371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Wenjin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Xie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(CEA, </a:t>
            </a:r>
            <a:r>
              <a:rPr kumimoji="0" lang="fr-FR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thesis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2021-2024)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013144" y="3648568"/>
            <a:ext cx="3619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de-DE" sz="1600" i="1" dirty="0" smtClean="0">
                <a:solidFill>
                  <a:srgbClr val="7030A0"/>
                </a:solidFill>
                <a:latin typeface="Calibri"/>
              </a:rPr>
              <a:t>W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Xie et al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A&amp;A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arXiv</a:t>
            </a:r>
            <a:r>
              <a:rPr lang="en-US" sz="1600" i="1" dirty="0">
                <a:solidFill>
                  <a:srgbClr val="7030A0"/>
                </a:solidFill>
              </a:rPr>
              <a:t> 2401.13619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(2024)</a:t>
            </a:r>
            <a:endParaRPr kumimoji="0" lang="de-DE" sz="1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263" y="702858"/>
            <a:ext cx="4061444" cy="28220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ZoneTexte 23"/>
          <p:cNvSpPr txBox="1"/>
          <p:nvPr/>
        </p:nvSpPr>
        <p:spPr>
          <a:xfrm>
            <a:off x="6015990" y="4085982"/>
            <a:ext cx="3219449" cy="268535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Detection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plane i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nhomogeneity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at low Energy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(4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to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8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keV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50" dirty="0" smtClean="0">
              <a:solidFill>
                <a:srgbClr val="002060"/>
              </a:solidFill>
              <a:latin typeface="Calibri"/>
              <a:sym typeface="Wingdings" panose="05000000000000000000" pitchFamily="2" charset="2"/>
            </a:endParaRPr>
          </a:p>
          <a:p>
            <a:pPr lvl="0">
              <a:defRPr/>
            </a:pPr>
            <a:r>
              <a:rPr lang="en-US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Config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UGG_TRIG 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table</a:t>
            </a:r>
            <a:endParaRPr lang="en-US" dirty="0" smtClean="0">
              <a:solidFill>
                <a:srgbClr val="002060"/>
              </a:solidFill>
              <a:latin typeface="Calibri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en-US" dirty="0" err="1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Estrip</a:t>
            </a:r>
            <a:r>
              <a:rPr lang="en-US" dirty="0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def</a:t>
            </a:r>
            <a:r>
              <a:rPr lang="en-US" dirty="0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 for flight: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 err="1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Estrip</a:t>
            </a:r>
            <a:r>
              <a:rPr lang="en-US" sz="1600" dirty="0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 0,1,2 &gt; 8 </a:t>
            </a:r>
            <a:r>
              <a:rPr lang="en-US" sz="1600" dirty="0" err="1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keV</a:t>
            </a:r>
            <a:endParaRPr lang="en-US" sz="1600" dirty="0">
              <a:solidFill>
                <a:srgbClr val="002060"/>
              </a:solidFill>
              <a:latin typeface="Calibri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 err="1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Estrip</a:t>
            </a:r>
            <a:r>
              <a:rPr lang="en-US" sz="1600" dirty="0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 3: 5-8 </a:t>
            </a:r>
            <a:r>
              <a:rPr lang="en-US" sz="1600" dirty="0" err="1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keV</a:t>
            </a:r>
            <a:endParaRPr lang="en-US" sz="1600" dirty="0" smtClean="0">
              <a:solidFill>
                <a:srgbClr val="002060"/>
              </a:solidFill>
              <a:latin typeface="Calibri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E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fficiencies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 and weights for UGTS deconvolution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lang="en-US" baseline="0" dirty="0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Noisy pixel management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582948" y="718524"/>
            <a:ext cx="376898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prstClr val="black"/>
                </a:solidFill>
              </a:rPr>
              <a:t>CNES Toulouse ECLAIRs (March 2021) </a:t>
            </a:r>
          </a:p>
          <a:p>
            <a:pPr>
              <a:defRPr/>
            </a:pPr>
            <a:r>
              <a:rPr lang="en-US" b="1" dirty="0" smtClean="0">
                <a:solidFill>
                  <a:prstClr val="black"/>
                </a:solidFill>
              </a:rPr>
              <a:t>ECLAIRs FM without mask</a:t>
            </a:r>
          </a:p>
          <a:p>
            <a:pPr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Thermal Vac.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X-ray generator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Targets</a:t>
            </a: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Fluoresc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. lines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2601158D-78A1-5822-FD47-40A5A35C6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891" y="1423226"/>
            <a:ext cx="2932109" cy="21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1944224"/>
            <a:ext cx="5095061" cy="3821296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821333" y="2307774"/>
            <a:ext cx="5307498" cy="4242899"/>
            <a:chOff x="609599" y="2079812"/>
            <a:chExt cx="6485142" cy="465957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/>
            <a:srcRect l="7941" t="31478" r="39410" b="937"/>
            <a:stretch/>
          </p:blipFill>
          <p:spPr>
            <a:xfrm>
              <a:off x="609599" y="2079812"/>
              <a:ext cx="6453161" cy="465957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/>
            <a:srcRect l="23959" t="31995" r="29524" b="8739"/>
            <a:stretch/>
          </p:blipFill>
          <p:spPr>
            <a:xfrm>
              <a:off x="1393188" y="2115670"/>
              <a:ext cx="5701553" cy="4086067"/>
            </a:xfrm>
            <a:prstGeom prst="rect">
              <a:avLst/>
            </a:prstGeom>
          </p:spPr>
        </p:pic>
      </p:grpSp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] –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Meeting - 2024/06/25 - S. 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9612" y="29775"/>
            <a:ext cx="845874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TS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trigger: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variable background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oneTexte 7"/>
          <p:cNvSpPr txBox="1"/>
          <p:nvPr/>
        </p:nvSpPr>
        <p:spPr>
          <a:xfrm>
            <a:off x="7019181" y="6389051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Mate (IRAP)</a:t>
            </a:r>
            <a:endParaRPr kumimoji="0" lang="de-DE" sz="140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00200" y="6378193"/>
            <a:ext cx="1601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de-DE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de-DE" sz="1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Dagoneau</a:t>
            </a:r>
            <a:r>
              <a:rPr kumimoji="0" lang="de-DE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(CEA)</a:t>
            </a:r>
            <a:endParaRPr kumimoji="0" lang="de-DE" sz="140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1610" y="5793418"/>
            <a:ext cx="2682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trough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FoV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frame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20 s, 270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frames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orbit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31614" y="801130"/>
            <a:ext cx="36324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Background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expected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:</a:t>
            </a:r>
            <a:r>
              <a:rPr lang="de-DE" sz="1600" noProof="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de-DE" sz="1600" noProof="0" dirty="0" smtClean="0">
                <a:solidFill>
                  <a:prstClr val="black"/>
                </a:solidFill>
                <a:latin typeface="Calibri"/>
              </a:rPr>
            </a:br>
            <a:r>
              <a:rPr lang="de-DE" sz="1600" noProof="0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CXB (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cosmic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X-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ray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background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CXB on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thmosphere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Albedo (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osmic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athmosphere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4856" y="877240"/>
            <a:ext cx="4572000" cy="92333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7030A0"/>
                </a:solidFill>
              </a:rPr>
              <a:t>Earth Transit in </a:t>
            </a:r>
            <a:r>
              <a:rPr lang="de-DE" b="1" dirty="0" err="1">
                <a:solidFill>
                  <a:srgbClr val="7030A0"/>
                </a:solidFill>
              </a:rPr>
              <a:t>FoV</a:t>
            </a:r>
            <a:r>
              <a:rPr lang="de-DE" b="1" dirty="0">
                <a:solidFill>
                  <a:srgbClr val="7030A0"/>
                </a:solidFill>
              </a:rPr>
              <a:t> </a:t>
            </a:r>
            <a:r>
              <a:rPr lang="de-DE" b="1" dirty="0">
                <a:solidFill>
                  <a:srgbClr val="7030A0"/>
                </a:solidFill>
                <a:sym typeface="Wingdings" panose="05000000000000000000" pitchFamily="2" charset="2"/>
              </a:rPr>
              <a:t> </a:t>
            </a:r>
            <a:r>
              <a:rPr lang="de-DE" b="1" dirty="0" err="1">
                <a:solidFill>
                  <a:srgbClr val="7030A0"/>
                </a:solidFill>
              </a:rPr>
              <a:t>modulation</a:t>
            </a:r>
            <a:r>
              <a:rPr lang="de-DE" b="1" dirty="0">
                <a:solidFill>
                  <a:srgbClr val="7030A0"/>
                </a:solidFill>
              </a:rPr>
              <a:t> </a:t>
            </a:r>
            <a:r>
              <a:rPr lang="de-DE" b="1" dirty="0" err="1">
                <a:solidFill>
                  <a:srgbClr val="7030A0"/>
                </a:solidFill>
              </a:rPr>
              <a:t>of</a:t>
            </a:r>
            <a:r>
              <a:rPr lang="de-DE" b="1" dirty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bkg</a:t>
            </a:r>
            <a:r>
              <a:rPr lang="de-DE" b="1" dirty="0" smtClean="0">
                <a:solidFill>
                  <a:srgbClr val="7030A0"/>
                </a:solidFill>
              </a:rPr>
              <a:t/>
            </a:r>
            <a:br>
              <a:rPr lang="de-DE" b="1" dirty="0" smtClean="0">
                <a:solidFill>
                  <a:srgbClr val="7030A0"/>
                </a:solidFill>
              </a:rPr>
            </a:br>
            <a:r>
              <a:rPr lang="de-DE" dirty="0" smtClean="0">
                <a:solidFill>
                  <a:srgbClr val="7030A0"/>
                </a:solidFill>
                <a:sym typeface="Wingdings" panose="05000000000000000000" pitchFamily="2" charset="2"/>
              </a:rPr>
              <a:t>Temporal </a:t>
            </a:r>
            <a:r>
              <a:rPr lang="de-DE" dirty="0" err="1">
                <a:solidFill>
                  <a:srgbClr val="7030A0"/>
                </a:solidFill>
                <a:sym typeface="Wingdings" panose="05000000000000000000" pitchFamily="2" charset="2"/>
              </a:rPr>
              <a:t>and</a:t>
            </a:r>
            <a:r>
              <a:rPr lang="de-DE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7030A0"/>
                </a:solidFill>
              </a:rPr>
              <a:t>Spatial</a:t>
            </a:r>
            <a:r>
              <a:rPr lang="de-DE" dirty="0" smtClean="0">
                <a:solidFill>
                  <a:srgbClr val="7030A0"/>
                </a:solidFill>
              </a:rPr>
              <a:t> (on </a:t>
            </a:r>
            <a:r>
              <a:rPr lang="de-DE" dirty="0" err="1" smtClean="0">
                <a:solidFill>
                  <a:srgbClr val="7030A0"/>
                </a:solidFill>
              </a:rPr>
              <a:t>detector</a:t>
            </a:r>
            <a:r>
              <a:rPr lang="de-DE" dirty="0" smtClean="0">
                <a:solidFill>
                  <a:srgbClr val="7030A0"/>
                </a:solidFill>
              </a:rPr>
              <a:t> plane) </a:t>
            </a:r>
            <a:br>
              <a:rPr lang="de-DE" dirty="0" smtClean="0">
                <a:solidFill>
                  <a:srgbClr val="7030A0"/>
                </a:solidFill>
              </a:rPr>
            </a:br>
            <a:r>
              <a:rPr lang="de-DE" dirty="0" smtClean="0">
                <a:solidFill>
                  <a:srgbClr val="7030A0"/>
                </a:solidFill>
                <a:sym typeface="Wingdings" panose="05000000000000000000" pitchFamily="2" charset="2"/>
              </a:rPr>
              <a:t> </a:t>
            </a:r>
            <a:r>
              <a:rPr lang="de-DE" i="1" u="sng" dirty="0" err="1" smtClean="0">
                <a:solidFill>
                  <a:srgbClr val="7030A0"/>
                </a:solidFill>
              </a:rPr>
              <a:t>modelled</a:t>
            </a:r>
            <a:r>
              <a:rPr lang="de-DE" i="1" u="sng" dirty="0" smtClean="0">
                <a:solidFill>
                  <a:srgbClr val="7030A0"/>
                </a:solidFill>
              </a:rPr>
              <a:t> </a:t>
            </a:r>
            <a:r>
              <a:rPr lang="de-DE" i="1" u="sng" dirty="0">
                <a:solidFill>
                  <a:srgbClr val="7030A0"/>
                </a:solidFill>
              </a:rPr>
              <a:t>in </a:t>
            </a:r>
            <a:r>
              <a:rPr lang="de-DE" i="1" u="sng" dirty="0" err="1">
                <a:solidFill>
                  <a:srgbClr val="7030A0"/>
                </a:solidFill>
              </a:rPr>
              <a:t>trigger</a:t>
            </a:r>
            <a:r>
              <a:rPr lang="de-DE" i="1" u="sng" dirty="0">
                <a:solidFill>
                  <a:srgbClr val="7030A0"/>
                </a:solidFill>
              </a:rPr>
              <a:t> </a:t>
            </a:r>
            <a:r>
              <a:rPr lang="de-DE" i="1" u="sng" dirty="0" err="1">
                <a:solidFill>
                  <a:srgbClr val="7030A0"/>
                </a:solidFill>
              </a:rPr>
              <a:t>algorithms</a:t>
            </a:r>
            <a:endParaRPr lang="de-DE" i="1" u="sng" dirty="0">
              <a:solidFill>
                <a:srgbClr val="7030A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96575" y="2481999"/>
            <a:ext cx="1194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PIRA </a:t>
            </a:r>
            <a:br>
              <a:rPr lang="fr-FR" b="1" dirty="0" smtClean="0">
                <a:solidFill>
                  <a:srgbClr val="7030A0"/>
                </a:solidFill>
              </a:rPr>
            </a:br>
            <a:r>
              <a:rPr lang="fr-FR" b="1" dirty="0" smtClean="0">
                <a:solidFill>
                  <a:srgbClr val="7030A0"/>
                </a:solidFill>
              </a:rPr>
              <a:t>simulation</a:t>
            </a:r>
            <a:br>
              <a:rPr lang="fr-FR" b="1" dirty="0" smtClean="0">
                <a:solidFill>
                  <a:srgbClr val="7030A0"/>
                </a:solidFill>
              </a:rPr>
            </a:br>
            <a:r>
              <a:rPr lang="fr-FR" b="1" dirty="0" smtClean="0">
                <a:solidFill>
                  <a:srgbClr val="7030A0"/>
                </a:solidFill>
              </a:rPr>
              <a:t>(IRAP)</a:t>
            </a:r>
          </a:p>
        </p:txBody>
      </p:sp>
    </p:spTree>
    <p:extLst>
      <p:ext uri="{BB962C8B-B14F-4D97-AF65-F5344CB8AC3E}">
        <p14:creationId xmlns:p14="http://schemas.microsoft.com/office/powerpoint/2010/main" val="19214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1530219"/>
            <a:ext cx="5100300" cy="382522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23" y="1396301"/>
            <a:ext cx="5113419" cy="3959143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] –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Meeting - 2024/06/25 - S. </a:t>
            </a:r>
            <a:r>
              <a:rPr kumimoji="0" lang="en-US" alt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487365" y="17900"/>
            <a:ext cx="77072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trigger: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known sources catalog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7365" y="714733"/>
            <a:ext cx="421570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Nicolas </a:t>
            </a:r>
            <a:r>
              <a:rPr kumimoji="0" lang="fr-FR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Dagoneau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(CEA, </a:t>
            </a:r>
            <a:r>
              <a:rPr kumimoji="0" lang="fr-FR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thesis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2017-2020)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229" y="5429678"/>
            <a:ext cx="8560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Most of sources excluded by B1 pointing law ( |b|&gt;10° &amp; </a:t>
            </a:r>
            <a:r>
              <a:rPr kumimoji="0" lang="en-US" alt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Sco</a:t>
            </a: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X-1 avoidance)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But we may</a:t>
            </a:r>
            <a:r>
              <a:rPr kumimoji="0" lang="en-US" altLang="fr-FR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be</a:t>
            </a: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outside B1 law during &gt;¼ of the time</a:t>
            </a:r>
            <a:r>
              <a:rPr kumimoji="0" lang="en-US" alt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(</a:t>
            </a: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GRB 14 orbits</a:t>
            </a:r>
            <a:r>
              <a:rPr kumimoji="0" lang="en-US" altLang="fr-FR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follow-up</a:t>
            </a:r>
            <a:r>
              <a:rPr kumimoji="0" lang="en-US" altLang="fr-FR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</a:t>
            </a:r>
            <a:r>
              <a:rPr kumimoji="0" lang="en-US" alt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ToO</a:t>
            </a:r>
            <a:r>
              <a:rPr kumimoji="0" lang="en-US" alt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en-US" altLang="fr-FR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114" y="1038356"/>
            <a:ext cx="862564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sing 425 sources from MAXI (2-20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keV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) + Swift/BAT (15-195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keV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)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spectra modelled (broken-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powelaw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), flux over ECLAIRs 4-120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keV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 band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             24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sources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: SNR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&gt; 6 in 20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s	                     122 sources : SNR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&gt; 6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+mn-cs"/>
              </a:rPr>
              <a:t>20 min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518359" y="1657350"/>
            <a:ext cx="4385334" cy="3529732"/>
            <a:chOff x="-14287" y="1609435"/>
            <a:chExt cx="4917982" cy="3832880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t="8631" r="9062" b="10858"/>
            <a:stretch/>
          </p:blipFill>
          <p:spPr>
            <a:xfrm>
              <a:off x="-14287" y="1609435"/>
              <a:ext cx="4917982" cy="3599379"/>
            </a:xfrm>
            <a:prstGeom prst="rect">
              <a:avLst/>
            </a:prstGeom>
          </p:spPr>
        </p:pic>
        <p:sp>
          <p:nvSpPr>
            <p:cNvPr id="36" name="ZoneTexte 10"/>
            <p:cNvSpPr txBox="1"/>
            <p:nvPr/>
          </p:nvSpPr>
          <p:spPr>
            <a:xfrm>
              <a:off x="101078" y="5158237"/>
              <a:ext cx="4801476" cy="2840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counts/s on detector for given sky pointing (optical axis)</a:t>
              </a:r>
              <a:endPara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4981770" y="699167"/>
            <a:ext cx="4162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Dagoneau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 Schanne et al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A&amp;A 645A (2021)</a:t>
            </a:r>
            <a:endParaRPr kumimoji="0" lang="de-DE" sz="1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87614" y="6283300"/>
            <a:ext cx="7024386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fr-FR" b="1" i="1" dirty="0">
                <a:solidFill>
                  <a:srgbClr val="7030A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Onboard source Catalog </a:t>
            </a:r>
            <a:r>
              <a:rPr lang="en-US" altLang="fr-FR" b="1" i="1" dirty="0" smtClean="0">
                <a:solidFill>
                  <a:srgbClr val="7030A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included for </a:t>
            </a:r>
            <a:r>
              <a:rPr lang="en-US" altLang="fr-FR" b="1" i="1" dirty="0">
                <a:solidFill>
                  <a:srgbClr val="7030A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trigger algorithms</a:t>
            </a:r>
            <a:endParaRPr lang="en-US" altLang="fr-FR" b="1" i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38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8840" y="17900"/>
            <a:ext cx="7705725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ECLAIRs UGTS: onboard Trigger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55614" y="17900"/>
            <a:ext cx="868838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TS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trigger &gt; 20s: 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fit </a:t>
            </a:r>
            <a:r>
              <a:rPr lang="en-US" sz="3200" b="1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bkg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&amp; strong sources</a:t>
            </a:r>
            <a:endParaRPr lang="en-US" sz="3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338745" y="1033551"/>
            <a:ext cx="5541849" cy="5783581"/>
            <a:chOff x="466054" y="1049011"/>
            <a:chExt cx="5541849" cy="5783581"/>
          </a:xfrm>
        </p:grpSpPr>
        <p:sp>
          <p:nvSpPr>
            <p:cNvPr id="27" name="Rectangle 266"/>
            <p:cNvSpPr>
              <a:spLocks noChangeArrowheads="1"/>
            </p:cNvSpPr>
            <p:nvPr/>
          </p:nvSpPr>
          <p:spPr bwMode="auto">
            <a:xfrm>
              <a:off x="560203" y="6001595"/>
              <a:ext cx="32543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8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909763" indent="-733425" defTabSz="457200">
                <a:spcBef>
                  <a:spcPct val="20000"/>
                </a:spcBef>
                <a:buChar char="–"/>
                <a:defRPr sz="7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2938463" indent="-587375" defTabSz="457200">
                <a:spcBef>
                  <a:spcPct val="20000"/>
                </a:spcBef>
                <a:buChar char="•"/>
                <a:defRPr sz="6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114800" indent="-587375" defTabSz="457200">
                <a:spcBef>
                  <a:spcPct val="20000"/>
                </a:spcBef>
                <a:buChar char="–"/>
                <a:defRPr sz="5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291138" indent="-588963" defTabSz="457200">
                <a:spcBef>
                  <a:spcPct val="20000"/>
                </a:spcBef>
                <a:buChar char="»"/>
                <a:defRPr sz="5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5748338" indent="-588963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5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6205538" indent="-588963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5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6662738" indent="-588963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5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7119938" indent="-588963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5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chemeClr val="accent1"/>
                </a:buClr>
                <a:buFontTx/>
                <a:buNone/>
              </a:pP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Model fit to </a:t>
              </a:r>
              <a:r>
                <a:rPr lang="en-US" altLang="fr-FR" sz="1600" dirty="0" err="1" smtClean="0">
                  <a:latin typeface="+mj-lt"/>
                  <a:cs typeface="Arial" panose="020B0604020202020204" pitchFamily="34" charset="0"/>
                </a:rPr>
                <a:t>shadowgram</a:t>
              </a:r>
              <a:r>
                <a:rPr lang="en-US" altLang="fr-FR" sz="1600" dirty="0" smtClean="0">
                  <a:latin typeface="+mj-lt"/>
                  <a:cs typeface="Arial" panose="020B0604020202020204" pitchFamily="34" charset="0"/>
                </a:rPr>
                <a:t>:</a:t>
              </a: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/>
              </a:r>
              <a:br>
                <a:rPr lang="en-US" altLang="fr-FR" sz="1600" dirty="0">
                  <a:latin typeface="+mj-lt"/>
                  <a:cs typeface="Arial" panose="020B0604020202020204" pitchFamily="34" charset="0"/>
                </a:rPr>
              </a:br>
              <a:r>
                <a:rPr lang="en-US" altLang="fr-FR" sz="1600" dirty="0" smtClean="0">
                  <a:latin typeface="+mj-lt"/>
                  <a:cs typeface="Arial" panose="020B0604020202020204" pitchFamily="34" charset="0"/>
                </a:rPr>
                <a:t>CXB </a:t>
              </a: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6 par + 1 </a:t>
              </a:r>
              <a:r>
                <a:rPr lang="en-US" altLang="fr-FR" sz="1600" dirty="0" smtClean="0">
                  <a:latin typeface="+mj-lt"/>
                  <a:cs typeface="Arial" panose="020B0604020202020204" pitchFamily="34" charset="0"/>
                </a:rPr>
                <a:t>par/source</a:t>
              </a:r>
              <a:br>
                <a:rPr lang="en-US" altLang="fr-FR" sz="1600" dirty="0" smtClean="0">
                  <a:latin typeface="+mj-lt"/>
                  <a:cs typeface="Arial" panose="020B0604020202020204" pitchFamily="34" charset="0"/>
                </a:rPr>
              </a:br>
              <a:r>
                <a:rPr lang="en-US" altLang="fr-FR" sz="1600" dirty="0" smtClean="0">
                  <a:latin typeface="+mj-lt"/>
                  <a:cs typeface="Arial" panose="020B0604020202020204" pitchFamily="34" charset="0"/>
                </a:rPr>
                <a:t>(max </a:t>
              </a: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5 sources fitted)</a:t>
              </a:r>
              <a:endParaRPr lang="en-US" altLang="fr-FR" sz="16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pic>
          <p:nvPicPr>
            <p:cNvPr id="28" name="Image 2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40" y="4068765"/>
              <a:ext cx="2277988" cy="2027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 2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54" y="1241447"/>
              <a:ext cx="2148870" cy="1860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69"/>
            <p:cNvSpPr>
              <a:spLocks noChangeArrowheads="1"/>
            </p:cNvSpPr>
            <p:nvPr/>
          </p:nvSpPr>
          <p:spPr bwMode="auto">
            <a:xfrm>
              <a:off x="565849" y="3038714"/>
              <a:ext cx="2730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chemeClr val="accent1"/>
                </a:buClr>
              </a:pP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Raw </a:t>
              </a:r>
              <a:r>
                <a:rPr lang="en-US" altLang="fr-FR" sz="1600" dirty="0" err="1" smtClean="0">
                  <a:latin typeface="+mj-lt"/>
                  <a:cs typeface="Arial" panose="020B0604020202020204" pitchFamily="34" charset="0"/>
                </a:rPr>
                <a:t>shadowgram</a:t>
              </a: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/>
              </a:r>
              <a:br>
                <a:rPr lang="en-US" altLang="fr-FR" sz="1600" dirty="0">
                  <a:latin typeface="+mj-lt"/>
                  <a:cs typeface="Arial" panose="020B0604020202020204" pitchFamily="34" charset="0"/>
                </a:rPr>
              </a:b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(20 s, sources + </a:t>
              </a:r>
            </a:p>
            <a:p>
              <a:pPr>
                <a:buClr>
                  <a:schemeClr val="accent1"/>
                </a:buClr>
              </a:pP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Earth modulated CXB)</a:t>
              </a:r>
            </a:p>
          </p:txBody>
        </p:sp>
        <p:pic>
          <p:nvPicPr>
            <p:cNvPr id="31" name="Image 27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982" y="3696698"/>
              <a:ext cx="2765557" cy="23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 27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16"/>
            <a:stretch>
              <a:fillRect/>
            </a:stretch>
          </p:blipFill>
          <p:spPr bwMode="auto">
            <a:xfrm>
              <a:off x="2849982" y="1049011"/>
              <a:ext cx="2413176" cy="236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272"/>
            <p:cNvSpPr>
              <a:spLocks noChangeArrowheads="1"/>
            </p:cNvSpPr>
            <p:nvPr/>
          </p:nvSpPr>
          <p:spPr bwMode="auto">
            <a:xfrm>
              <a:off x="3278991" y="5994990"/>
              <a:ext cx="27289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chemeClr val="accent1"/>
                </a:buClr>
              </a:pP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Sky SNR image</a:t>
              </a:r>
              <a:br>
                <a:rPr lang="en-US" altLang="fr-FR" sz="1600" dirty="0">
                  <a:latin typeface="+mj-lt"/>
                  <a:cs typeface="Arial" panose="020B0604020202020204" pitchFamily="34" charset="0"/>
                </a:rPr>
              </a:br>
              <a:r>
                <a:rPr lang="en-US" altLang="fr-FR" sz="1600" dirty="0" smtClean="0">
                  <a:latin typeface="+mj-lt"/>
                  <a:cs typeface="Arial" panose="020B0604020202020204" pitchFamily="34" charset="0"/>
                </a:rPr>
                <a:t>(20 s, Earth exclusion)</a:t>
              </a:r>
              <a:endParaRPr lang="en-US" altLang="fr-FR" sz="16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4" name="Rectangle 273"/>
            <p:cNvSpPr>
              <a:spLocks noChangeArrowheads="1"/>
            </p:cNvSpPr>
            <p:nvPr/>
          </p:nvSpPr>
          <p:spPr bwMode="auto">
            <a:xfrm>
              <a:off x="2876003" y="3340088"/>
              <a:ext cx="27289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Clr>
                  <a:schemeClr val="accent1"/>
                </a:buClr>
              </a:pPr>
              <a:r>
                <a:rPr lang="en-US" altLang="fr-FR" sz="1600" dirty="0">
                  <a:latin typeface="+mj-lt"/>
                  <a:cs typeface="Arial" panose="020B0604020202020204" pitchFamily="34" charset="0"/>
                </a:rPr>
                <a:t>Sky exclusion </a:t>
              </a:r>
              <a:r>
                <a:rPr lang="en-US" altLang="fr-FR" sz="1600" dirty="0" smtClean="0">
                  <a:latin typeface="+mj-lt"/>
                  <a:cs typeface="Arial" panose="020B0604020202020204" pitchFamily="34" charset="0"/>
                </a:rPr>
                <a:t>region</a:t>
              </a:r>
              <a:endParaRPr lang="en-US" altLang="fr-FR" sz="16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-140819" y="1167352"/>
            <a:ext cx="4705675" cy="5741122"/>
            <a:chOff x="4636094" y="1122555"/>
            <a:chExt cx="4705675" cy="5741122"/>
          </a:xfrm>
        </p:grpSpPr>
        <p:pic>
          <p:nvPicPr>
            <p:cNvPr id="25" name="Image 2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2" t="10236" r="19678" b="21875"/>
            <a:stretch>
              <a:fillRect/>
            </a:stretch>
          </p:blipFill>
          <p:spPr bwMode="auto">
            <a:xfrm>
              <a:off x="5149182" y="1122555"/>
              <a:ext cx="4192587" cy="199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ZoneTexte 14"/>
            <p:cNvSpPr txBox="1">
              <a:spLocks noChangeArrowheads="1"/>
            </p:cNvSpPr>
            <p:nvPr/>
          </p:nvSpPr>
          <p:spPr bwMode="auto">
            <a:xfrm>
              <a:off x="5216225" y="2913445"/>
              <a:ext cx="4054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Clr>
                  <a:schemeClr val="accent1"/>
                </a:buClr>
              </a:pPr>
              <a:r>
                <a:rPr lang="de-DE" altLang="fr-FR" sz="1800" dirty="0" err="1" smtClean="0">
                  <a:latin typeface="+mj-lt"/>
                  <a:cs typeface="Arial" panose="020B0604020202020204" pitchFamily="34" charset="0"/>
                </a:rPr>
                <a:t>Sources</a:t>
              </a:r>
              <a:r>
                <a:rPr lang="de-DE" altLang="fr-FR" sz="1800" dirty="0" smtClean="0">
                  <a:latin typeface="+mj-lt"/>
                  <a:cs typeface="Arial" panose="020B0604020202020204" pitchFamily="34" charset="0"/>
                </a:rPr>
                <a:t> in </a:t>
              </a:r>
              <a:r>
                <a:rPr lang="de-DE" altLang="fr-FR" sz="1800" dirty="0" err="1" smtClean="0">
                  <a:latin typeface="+mj-lt"/>
                  <a:cs typeface="Arial" panose="020B0604020202020204" pitchFamily="34" charset="0"/>
                </a:rPr>
                <a:t>FoV</a:t>
              </a:r>
              <a:r>
                <a:rPr lang="de-DE" altLang="fr-FR" sz="1800" dirty="0" smtClean="0">
                  <a:latin typeface="+mj-lt"/>
                  <a:cs typeface="Arial" panose="020B0604020202020204" pitchFamily="34" charset="0"/>
                </a:rPr>
                <a:t>  (</a:t>
              </a:r>
              <a:r>
                <a:rPr lang="de-DE" altLang="fr-FR" sz="1800" dirty="0" err="1" smtClean="0">
                  <a:latin typeface="+mj-lt"/>
                  <a:cs typeface="Arial" panose="020B0604020202020204" pitchFamily="34" charset="0"/>
                </a:rPr>
                <a:t>example</a:t>
              </a:r>
              <a:r>
                <a:rPr lang="de-DE" altLang="fr-FR" sz="18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de-DE" altLang="fr-FR" sz="1800" dirty="0" err="1" smtClean="0">
                  <a:latin typeface="+mj-lt"/>
                  <a:cs typeface="Arial" panose="020B0604020202020204" pitchFamily="34" charset="0"/>
                </a:rPr>
                <a:t>with</a:t>
              </a:r>
              <a:r>
                <a:rPr lang="de-DE" altLang="fr-FR" sz="1800" dirty="0" smtClean="0">
                  <a:latin typeface="+mj-lt"/>
                  <a:cs typeface="Arial" panose="020B0604020202020204" pitchFamily="34" charset="0"/>
                </a:rPr>
                <a:t> Gal. </a:t>
              </a:r>
              <a:r>
                <a:rPr lang="de-DE" altLang="fr-FR" sz="1800" dirty="0" err="1">
                  <a:latin typeface="+mj-lt"/>
                  <a:cs typeface="Arial" panose="020B0604020202020204" pitchFamily="34" charset="0"/>
                </a:rPr>
                <a:t>b</a:t>
              </a:r>
              <a:r>
                <a:rPr lang="de-DE" altLang="fr-FR" sz="1800" dirty="0" err="1" smtClean="0">
                  <a:latin typeface="+mj-lt"/>
                  <a:cs typeface="Arial" panose="020B0604020202020204" pitchFamily="34" charset="0"/>
                </a:rPr>
                <a:t>ulge</a:t>
              </a:r>
              <a:r>
                <a:rPr lang="de-DE" altLang="fr-FR" sz="1800" dirty="0" smtClean="0">
                  <a:latin typeface="+mj-lt"/>
                  <a:cs typeface="Arial" panose="020B0604020202020204" pitchFamily="34" charset="0"/>
                </a:rPr>
                <a:t>)</a:t>
              </a:r>
              <a:endParaRPr lang="de-DE" altLang="fr-FR" sz="1800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36" name="Groupe 317"/>
            <p:cNvGrpSpPr>
              <a:grpSpLocks/>
            </p:cNvGrpSpPr>
            <p:nvPr/>
          </p:nvGrpSpPr>
          <p:grpSpPr bwMode="auto">
            <a:xfrm>
              <a:off x="4636094" y="3453492"/>
              <a:ext cx="4158830" cy="3410185"/>
              <a:chOff x="3488090" y="3772320"/>
              <a:chExt cx="5252428" cy="2893110"/>
            </a:xfrm>
          </p:grpSpPr>
          <p:sp>
            <p:nvSpPr>
              <p:cNvPr id="37" name="ZoneTexte 318"/>
              <p:cNvSpPr txBox="1">
                <a:spLocks noChangeArrowheads="1"/>
              </p:cNvSpPr>
              <p:nvPr/>
            </p:nvSpPr>
            <p:spPr bwMode="auto">
              <a:xfrm>
                <a:off x="3488090" y="6235550"/>
                <a:ext cx="5175090" cy="269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fr-FR" altLang="fr-FR" sz="1600" dirty="0" smtClean="0">
                    <a:latin typeface="+mj-lt"/>
                  </a:rPr>
                  <a:t>                       20                  100                       </a:t>
                </a:r>
                <a:r>
                  <a:rPr lang="fr-FR" altLang="fr-FR" sz="1600" dirty="0">
                    <a:latin typeface="+mj-lt"/>
                  </a:rPr>
                  <a:t>1000</a:t>
                </a:r>
              </a:p>
            </p:txBody>
          </p:sp>
          <p:sp>
            <p:nvSpPr>
              <p:cNvPr id="38" name="ZoneTexte 319"/>
              <p:cNvSpPr txBox="1">
                <a:spLocks noChangeArrowheads="1"/>
              </p:cNvSpPr>
              <p:nvPr/>
            </p:nvSpPr>
            <p:spPr bwMode="auto">
              <a:xfrm rot="16200000">
                <a:off x="3438090" y="4866571"/>
                <a:ext cx="2200283" cy="388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fr-FR" altLang="fr-FR" sz="1400" dirty="0" err="1">
                    <a:latin typeface="+mj-lt"/>
                  </a:rPr>
                  <a:t>Width</a:t>
                </a:r>
                <a:r>
                  <a:rPr lang="fr-FR" altLang="fr-FR" sz="1400" dirty="0">
                    <a:latin typeface="+mj-lt"/>
                  </a:rPr>
                  <a:t> of SNR distribution (</a:t>
                </a:r>
                <a:r>
                  <a:rPr lang="fr-FR" altLang="fr-FR" sz="1400" dirty="0" err="1">
                    <a:latin typeface="+mj-lt"/>
                  </a:rPr>
                  <a:t>stdev</a:t>
                </a:r>
                <a:r>
                  <a:rPr lang="fr-FR" altLang="fr-FR" sz="1400" dirty="0">
                    <a:latin typeface="+mj-lt"/>
                  </a:rPr>
                  <a:t>)</a:t>
                </a:r>
              </a:p>
            </p:txBody>
          </p:sp>
          <p:grpSp>
            <p:nvGrpSpPr>
              <p:cNvPr id="39" name="Groupe 320"/>
              <p:cNvGrpSpPr>
                <a:grpSpLocks/>
              </p:cNvGrpSpPr>
              <p:nvPr/>
            </p:nvGrpSpPr>
            <p:grpSpPr bwMode="auto">
              <a:xfrm>
                <a:off x="4591212" y="3772320"/>
                <a:ext cx="4149306" cy="2893110"/>
                <a:chOff x="4591212" y="3772320"/>
                <a:chExt cx="4149306" cy="2893110"/>
              </a:xfrm>
            </p:grpSpPr>
            <p:pic>
              <p:nvPicPr>
                <p:cNvPr id="41" name="Image 32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13" t="4250" r="476" b="8174"/>
                <a:stretch>
                  <a:fillRect/>
                </a:stretch>
              </p:blipFill>
              <p:spPr bwMode="auto">
                <a:xfrm>
                  <a:off x="4942223" y="3772320"/>
                  <a:ext cx="3699807" cy="25185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" name="ZoneTexte 323"/>
                <p:cNvSpPr txBox="1">
                  <a:spLocks noChangeArrowheads="1"/>
                </p:cNvSpPr>
                <p:nvPr/>
              </p:nvSpPr>
              <p:spPr bwMode="auto">
                <a:xfrm>
                  <a:off x="7148996" y="6396389"/>
                  <a:ext cx="1591522" cy="2690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4572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4572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4572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4572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4572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buClr>
                      <a:schemeClr val="accent1"/>
                    </a:buClr>
                  </a:pPr>
                  <a:r>
                    <a:rPr lang="fr-FR" altLang="fr-FR" sz="1600" dirty="0" err="1">
                      <a:latin typeface="+mj-lt"/>
                      <a:cs typeface="Arial" panose="020B0604020202020204" pitchFamily="34" charset="0"/>
                    </a:rPr>
                    <a:t>Timescale</a:t>
                  </a:r>
                  <a:r>
                    <a:rPr lang="fr-FR" altLang="fr-FR" sz="1600" dirty="0">
                      <a:latin typeface="+mj-lt"/>
                      <a:cs typeface="Arial" panose="020B0604020202020204" pitchFamily="34" charset="0"/>
                    </a:rPr>
                    <a:t> (s)</a:t>
                  </a:r>
                </a:p>
              </p:txBody>
            </p:sp>
            <p:sp>
              <p:nvSpPr>
                <p:cNvPr id="43" name="ZoneTexte 324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667272" y="5126200"/>
                  <a:ext cx="2275460" cy="427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fr-FR" altLang="fr-FR" sz="1600" dirty="0" smtClean="0">
                      <a:latin typeface="+mj-lt"/>
                    </a:rPr>
                    <a:t>  1                       2                      </a:t>
                  </a:r>
                  <a:r>
                    <a:rPr lang="fr-FR" altLang="fr-FR" sz="1600" dirty="0">
                      <a:latin typeface="+mj-lt"/>
                    </a:rPr>
                    <a:t>3</a:t>
                  </a:r>
                </a:p>
              </p:txBody>
            </p:sp>
            <p:sp>
              <p:nvSpPr>
                <p:cNvPr id="44" name="ZoneTexte 43"/>
                <p:cNvSpPr txBox="1"/>
                <p:nvPr/>
              </p:nvSpPr>
              <p:spPr>
                <a:xfrm>
                  <a:off x="6381499" y="4382153"/>
                  <a:ext cx="1763605" cy="49610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600" dirty="0" err="1">
                      <a:solidFill>
                        <a:srgbClr val="0066FF"/>
                      </a:solidFill>
                      <a:latin typeface="+mj-lt"/>
                    </a:rPr>
                    <a:t>Galactic</a:t>
                  </a:r>
                  <a:r>
                    <a:rPr lang="fr-FR" sz="1600" dirty="0">
                      <a:solidFill>
                        <a:srgbClr val="0066FF"/>
                      </a:solidFill>
                      <a:latin typeface="+mj-lt"/>
                    </a:rPr>
                    <a:t> bulge </a:t>
                  </a:r>
                  <a:br>
                    <a:rPr lang="fr-FR" sz="1600" dirty="0">
                      <a:solidFill>
                        <a:srgbClr val="0066FF"/>
                      </a:solidFill>
                      <a:latin typeface="+mj-lt"/>
                    </a:rPr>
                  </a:br>
                  <a:r>
                    <a:rPr lang="fr-FR" sz="1600" dirty="0">
                      <a:solidFill>
                        <a:srgbClr val="0066FF"/>
                      </a:solidFill>
                      <a:latin typeface="+mj-lt"/>
                    </a:rPr>
                    <a:t>in </a:t>
                  </a:r>
                  <a:r>
                    <a:rPr lang="fr-FR" sz="1600" dirty="0" err="1">
                      <a:solidFill>
                        <a:srgbClr val="0066FF"/>
                      </a:solidFill>
                      <a:latin typeface="+mj-lt"/>
                    </a:rPr>
                    <a:t>FoV</a:t>
                  </a:r>
                  <a:endParaRPr lang="fr-FR" sz="1600" dirty="0">
                    <a:solidFill>
                      <a:srgbClr val="0066FF"/>
                    </a:solidFill>
                    <a:latin typeface="+mj-lt"/>
                  </a:endParaRPr>
                </a:p>
              </p:txBody>
            </p:sp>
          </p:grpSp>
          <p:sp>
            <p:nvSpPr>
              <p:cNvPr id="40" name="ZoneTexte 39"/>
              <p:cNvSpPr txBox="1"/>
              <p:nvPr/>
            </p:nvSpPr>
            <p:spPr>
              <a:xfrm>
                <a:off x="7248685" y="6025721"/>
                <a:ext cx="1433364" cy="287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600" dirty="0">
                    <a:solidFill>
                      <a:srgbClr val="00B050"/>
                    </a:solidFill>
                    <a:latin typeface="+mj-lt"/>
                  </a:rPr>
                  <a:t>B1 </a:t>
                </a:r>
                <a:r>
                  <a:rPr lang="fr-FR" sz="1600" dirty="0" err="1">
                    <a:solidFill>
                      <a:srgbClr val="00B050"/>
                    </a:solidFill>
                    <a:latin typeface="+mj-lt"/>
                  </a:rPr>
                  <a:t>pointing</a:t>
                </a:r>
                <a:endParaRPr lang="fr-FR" sz="1600" dirty="0">
                  <a:solidFill>
                    <a:srgbClr val="00B050"/>
                  </a:solidFill>
                  <a:latin typeface="+mj-lt"/>
                </a:endParaRPr>
              </a:p>
            </p:txBody>
          </p:sp>
        </p:grpSp>
      </p:grpSp>
      <p:sp>
        <p:nvSpPr>
          <p:cNvPr id="47" name="ZoneTexte 46"/>
          <p:cNvSpPr txBox="1"/>
          <p:nvPr/>
        </p:nvSpPr>
        <p:spPr>
          <a:xfrm>
            <a:off x="504077" y="693690"/>
            <a:ext cx="3886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rgbClr val="7030A0"/>
                </a:solidFill>
              </a:rPr>
              <a:t>N</a:t>
            </a:r>
            <a:r>
              <a:rPr lang="de-DE" sz="1600" i="1" dirty="0" smtClean="0">
                <a:solidFill>
                  <a:srgbClr val="7030A0"/>
                </a:solidFill>
              </a:rPr>
              <a:t>. </a:t>
            </a:r>
            <a:r>
              <a:rPr lang="de-DE" sz="1600" i="1" dirty="0" err="1" smtClean="0">
                <a:solidFill>
                  <a:srgbClr val="7030A0"/>
                </a:solidFill>
              </a:rPr>
              <a:t>Dagoneau</a:t>
            </a:r>
            <a:r>
              <a:rPr lang="de-DE" sz="1600" i="1" dirty="0">
                <a:solidFill>
                  <a:srgbClr val="7030A0"/>
                </a:solidFill>
              </a:rPr>
              <a:t> </a:t>
            </a:r>
            <a:r>
              <a:rPr lang="de-DE" sz="1600" i="1" dirty="0" smtClean="0">
                <a:solidFill>
                  <a:srgbClr val="7030A0"/>
                </a:solidFill>
              </a:rPr>
              <a:t>&amp; S. Schanne </a:t>
            </a:r>
            <a:r>
              <a:rPr lang="en-US" sz="1600" i="1" dirty="0" smtClean="0">
                <a:solidFill>
                  <a:srgbClr val="7030A0"/>
                </a:solidFill>
              </a:rPr>
              <a:t>A&amp;A 665A (2022)</a:t>
            </a:r>
            <a:endParaRPr lang="de-DE" sz="1600" b="1" i="1" dirty="0">
              <a:solidFill>
                <a:srgbClr val="7030A0"/>
              </a:solidFill>
            </a:endParaRP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ZoneTexte 48"/>
          <p:cNvSpPr txBox="1"/>
          <p:nvPr/>
        </p:nvSpPr>
        <p:spPr>
          <a:xfrm>
            <a:off x="4920143" y="694792"/>
            <a:ext cx="421570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Nicolas </a:t>
            </a:r>
            <a:r>
              <a:rPr kumimoji="0" lang="fr-FR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Dagoneau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(CEA, </a:t>
            </a:r>
            <a:r>
              <a:rPr kumimoji="0" lang="fr-FR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thesis</a:t>
            </a:r>
            <a:r>
              <a:rPr kumimoji="0" lang="fr-FR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2017-2020)</a:t>
            </a:r>
            <a:endParaRPr kumimoji="0" lang="fr-FR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ECLAIRs trigger algorithm</a:t>
            </a:r>
          </a:p>
          <a:p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“explained for dummies”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5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51" name="Text Box 11"/>
          <p:cNvSpPr txBox="1">
            <a:spLocks noChangeArrowheads="1"/>
          </p:cNvSpPr>
          <p:nvPr/>
        </p:nvSpPr>
        <p:spPr bwMode="auto">
          <a:xfrm>
            <a:off x="684213" y="100205"/>
            <a:ext cx="82772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SVOM mission </a:t>
            </a:r>
            <a:r>
              <a:rPr kumimoji="0" lang="fr-FR" altLang="fr-FR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overview</a:t>
            </a:r>
            <a:endParaRPr kumimoji="0" lang="fr-FR" altLang="fr-FR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14287" y="0"/>
            <a:ext cx="9158287" cy="6858000"/>
            <a:chOff x="-14287" y="0"/>
            <a:chExt cx="9158287" cy="6858000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 rot="16200000">
              <a:off x="-3201193" y="3201193"/>
              <a:ext cx="6858000" cy="455613"/>
            </a:xfrm>
            <a:prstGeom prst="rect">
              <a:avLst/>
            </a:prstGeom>
            <a:solidFill>
              <a:srgbClr val="FAD8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[</a:t>
              </a:r>
              <a:fld id="{D24D2CC8-B0F4-4D1A-BF80-643092D39A06}" type="slidenum">
                <a:rPr lang="en-US" altLang="fr-FR" sz="900" b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pPr>
                  <a:spcBef>
                    <a:spcPct val="0"/>
                  </a:spcBef>
                  <a:buFontTx/>
                  <a:buNone/>
                </a:pPr>
                <a:t>4</a:t>
              </a:fld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] –</a:t>
              </a:r>
              <a:r>
                <a:rPr lang="en-US" altLang="fr-FR" sz="900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Xichang</a:t>
              </a:r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fr-FR" sz="900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Svom</a:t>
              </a:r>
              <a:r>
                <a:rPr lang="en-US" altLang="fr-FR" sz="900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 Meeting - 2024/06/25 - S. </a:t>
              </a:r>
              <a:r>
                <a:rPr lang="en-US" altLang="fr-FR" sz="900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Schanne</a:t>
              </a:r>
              <a:endPara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 flipV="1">
              <a:off x="-14287" y="653148"/>
              <a:ext cx="9158287" cy="11112"/>
            </a:xfrm>
            <a:prstGeom prst="line">
              <a:avLst/>
            </a:prstGeom>
            <a:noFill/>
            <a:ln w="57150">
              <a:solidFill>
                <a:srgbClr val="FBD43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Picture 3" descr="GRB080319B_illustration_NA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b="19133"/>
          <a:stretch>
            <a:fillRect/>
          </a:stretch>
        </p:blipFill>
        <p:spPr bwMode="auto">
          <a:xfrm>
            <a:off x="469901" y="664260"/>
            <a:ext cx="3699328" cy="269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C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D:\DataSynch\PRJ_eclairs\www\06internal_pha2\160411conf_Houches_SVOMwp\WhitePaperInstrSection-Latex\SVOM_2015_Illustre_A_1920x1393 cop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1090988">
            <a:off x="2681791" y="2947463"/>
            <a:ext cx="6693595" cy="431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5440866" y="2650403"/>
            <a:ext cx="33329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MXT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french (+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british)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X-ray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endParaRPr kumimoji="0" lang="fr-FR" altLang="fr-FR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Fine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localization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(&lt;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arcmin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5671456" y="3004457"/>
            <a:ext cx="202927" cy="150222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2081043" y="5216491"/>
            <a:ext cx="196752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VT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chinese</a:t>
            </a:r>
            <a:endParaRPr kumimoji="0" lang="fr-FR" altLang="fr-FR" sz="1600" b="0" i="1" u="none" strike="noStrike" kern="120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Visible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endParaRPr kumimoji="0" lang="fr-FR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(magnitude~23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V="1">
            <a:off x="3298371" y="5106890"/>
            <a:ext cx="1670957" cy="30330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4183515" y="710075"/>
            <a:ext cx="680595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fr-FR" alt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Space-based</a:t>
            </a:r>
            <a:r>
              <a:rPr kumimoji="0" lang="fr-FR" alt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Variable </a:t>
            </a:r>
            <a:r>
              <a:rPr kumimoji="0" lang="fr-FR" alt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Objects</a:t>
            </a:r>
            <a:r>
              <a:rPr kumimoji="0" lang="fr-FR" alt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Monitor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600" b="1" i="0" u="none" strike="noStrike" kern="1200" cap="none" spc="0" normalizeH="0" baseline="0" noProof="0" dirty="0" smtClean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2371" y="61339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GFT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french + c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hinese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folow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-up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telescopes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822825" y="1303753"/>
            <a:ext cx="3027444" cy="293967"/>
          </a:xfrm>
          <a:prstGeom prst="rect">
            <a:avLst/>
          </a:prstGeom>
          <a:noFill/>
          <a:ln w="762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Delayed, Narrow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èche en arc 1"/>
          <p:cNvSpPr/>
          <p:nvPr/>
        </p:nvSpPr>
        <p:spPr bwMode="auto">
          <a:xfrm rot="3715567" flipH="1">
            <a:off x="6142302" y="3588084"/>
            <a:ext cx="1661790" cy="1912842"/>
          </a:xfrm>
          <a:prstGeom prst="circularArrow">
            <a:avLst/>
          </a:prstGeom>
          <a:solidFill>
            <a:srgbClr val="FFFF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55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  <p:bldP spid="31" grpId="0"/>
      <p:bldP spid="32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71329" y="430140"/>
            <a:ext cx="847407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fr-FR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GRBs appear randomly on the sky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  <a:defRPr/>
            </a:pP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search </a:t>
            </a:r>
            <a:r>
              <a:rPr lang="en-US" altLang="fr-FR" dirty="0">
                <a:solidFill>
                  <a:srgbClr val="0000FF"/>
                </a:solidFill>
                <a:latin typeface="Calibri" panose="020F0502020204030204" pitchFamily="34" charset="0"/>
              </a:rPr>
              <a:t>in full </a:t>
            </a:r>
            <a:r>
              <a:rPr lang="en-US" altLang="fr-FR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FoV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 (2 </a:t>
            </a:r>
            <a:r>
              <a:rPr lang="en-US" altLang="fr-FR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sr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taking into account position of Earth and known sources)</a:t>
            </a:r>
            <a:b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</a:br>
            <a:endParaRPr lang="en-US" altLang="fr-FR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 smtClean="0">
                <a:solidFill>
                  <a:srgbClr val="C00000"/>
                </a:solidFill>
                <a:latin typeface="Calibri" panose="020F0502020204030204" pitchFamily="34" charset="0"/>
              </a:rPr>
              <a:t>Faint GRBs are the most numerous ones</a:t>
            </a:r>
            <a:endParaRPr lang="en-US" altLang="fr-FR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fr-FR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AlertThresh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fr-FR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SlewThresh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 as low as possible (with acceptable false alarm rate)</a:t>
            </a:r>
            <a:endParaRPr lang="en-US" altLang="fr-F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fr-FR" dirty="0" smtClean="0">
              <a:solidFill>
                <a:srgbClr val="0000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GRB spectral diversity </a:t>
            </a:r>
            <a:r>
              <a:rPr lang="en-US" altLang="fr-FR" sz="1600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(normal, XRF, high-z)</a:t>
            </a:r>
            <a:endParaRPr lang="en-US" altLang="fr-FR" dirty="0" smtClean="0">
              <a:solidFill>
                <a:srgbClr val="C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  <a:defRPr/>
            </a:pP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4 Energy strips       </a:t>
            </a:r>
            <a:r>
              <a:rPr lang="en-US" altLang="fr-FR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en-US" altLang="fr-FR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fr-FR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 smtClean="0">
                <a:solidFill>
                  <a:srgbClr val="C00000"/>
                </a:solidFill>
                <a:latin typeface="Calibri" panose="020F0502020204030204" pitchFamily="34" charset="0"/>
              </a:rPr>
              <a:t>GRB durations and variability </a:t>
            </a:r>
            <a:endParaRPr lang="en-US" altLang="fr-FR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fr-FR" dirty="0">
                <a:solidFill>
                  <a:srgbClr val="0000FF"/>
                </a:solidFill>
                <a:latin typeface="Calibri" panose="020F0502020204030204" pitchFamily="34" charset="0"/>
              </a:rPr>
              <a:t>A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ll Time-scales from </a:t>
            </a:r>
            <a:r>
              <a:rPr lang="en-US" altLang="fr-FR" dirty="0">
                <a:solidFill>
                  <a:srgbClr val="0000FF"/>
                </a:solidFill>
                <a:latin typeface="Calibri" panose="020F0502020204030204" pitchFamily="34" charset="0"/>
              </a:rPr>
              <a:t>10 </a:t>
            </a:r>
            <a:r>
              <a:rPr lang="en-US" altLang="fr-FR" dirty="0" err="1">
                <a:solidFill>
                  <a:srgbClr val="0000FF"/>
                </a:solidFill>
                <a:latin typeface="Calibri" panose="020F0502020204030204" pitchFamily="34" charset="0"/>
              </a:rPr>
              <a:t>ms</a:t>
            </a:r>
            <a:r>
              <a:rPr lang="en-US" altLang="fr-FR" dirty="0">
                <a:solidFill>
                  <a:srgbClr val="0000FF"/>
                </a:solidFill>
                <a:latin typeface="Calibri" panose="020F0502020204030204" pitchFamily="34" charset="0"/>
              </a:rPr>
              <a:t> to 20 </a:t>
            </a:r>
            <a: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  <a:t>min</a:t>
            </a:r>
            <a:br>
              <a:rPr lang="en-US" altLang="fr-FR" dirty="0" smtClean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fr-FR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     (17 powers of 2)</a:t>
            </a:r>
            <a:endParaRPr lang="en-US" alt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29"/>
          <p:cNvSpPr>
            <a:spLocks noChangeArrowheads="1"/>
          </p:cNvSpPr>
          <p:nvPr/>
        </p:nvSpPr>
        <p:spPr bwMode="auto">
          <a:xfrm>
            <a:off x="4933765" y="3789653"/>
            <a:ext cx="577850" cy="714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ctangle 30"/>
          <p:cNvSpPr>
            <a:spLocks noChangeArrowheads="1"/>
          </p:cNvSpPr>
          <p:nvPr/>
        </p:nvSpPr>
        <p:spPr bwMode="auto">
          <a:xfrm>
            <a:off x="4933765" y="4005553"/>
            <a:ext cx="1150937" cy="714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31"/>
          <p:cNvSpPr>
            <a:spLocks noChangeArrowheads="1"/>
          </p:cNvSpPr>
          <p:nvPr/>
        </p:nvSpPr>
        <p:spPr bwMode="auto">
          <a:xfrm>
            <a:off x="4933765" y="4219866"/>
            <a:ext cx="2300287" cy="730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32"/>
          <p:cNvSpPr>
            <a:spLocks noChangeArrowheads="1"/>
          </p:cNvSpPr>
          <p:nvPr/>
        </p:nvSpPr>
        <p:spPr bwMode="auto">
          <a:xfrm>
            <a:off x="4933765" y="3573753"/>
            <a:ext cx="288925" cy="730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33"/>
          <p:cNvSpPr>
            <a:spLocks noChangeArrowheads="1"/>
          </p:cNvSpPr>
          <p:nvPr/>
        </p:nvSpPr>
        <p:spPr bwMode="auto">
          <a:xfrm>
            <a:off x="4933765" y="3357853"/>
            <a:ext cx="142875" cy="730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82" name="Group 41"/>
          <p:cNvGrpSpPr>
            <a:grpSpLocks/>
          </p:cNvGrpSpPr>
          <p:nvPr/>
        </p:nvGrpSpPr>
        <p:grpSpPr bwMode="auto">
          <a:xfrm>
            <a:off x="5006790" y="3429291"/>
            <a:ext cx="3382962" cy="936625"/>
            <a:chOff x="930" y="3566"/>
            <a:chExt cx="2131" cy="590"/>
          </a:xfrm>
        </p:grpSpPr>
        <p:sp>
          <p:nvSpPr>
            <p:cNvPr id="22546" name="Rectangle 35"/>
            <p:cNvSpPr>
              <a:spLocks noChangeArrowheads="1"/>
            </p:cNvSpPr>
            <p:nvPr/>
          </p:nvSpPr>
          <p:spPr bwMode="auto">
            <a:xfrm>
              <a:off x="930" y="3566"/>
              <a:ext cx="90" cy="4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47" name="Rectangle 36"/>
            <p:cNvSpPr>
              <a:spLocks noChangeArrowheads="1"/>
            </p:cNvSpPr>
            <p:nvPr/>
          </p:nvSpPr>
          <p:spPr bwMode="auto">
            <a:xfrm>
              <a:off x="975" y="3702"/>
              <a:ext cx="182" cy="4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48" name="Rectangle 37"/>
            <p:cNvSpPr>
              <a:spLocks noChangeArrowheads="1"/>
            </p:cNvSpPr>
            <p:nvPr/>
          </p:nvSpPr>
          <p:spPr bwMode="auto">
            <a:xfrm>
              <a:off x="1066" y="3838"/>
              <a:ext cx="364" cy="4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49" name="Rectangle 38"/>
            <p:cNvSpPr>
              <a:spLocks noChangeArrowheads="1"/>
            </p:cNvSpPr>
            <p:nvPr/>
          </p:nvSpPr>
          <p:spPr bwMode="auto">
            <a:xfrm>
              <a:off x="1248" y="3974"/>
              <a:ext cx="725" cy="4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50" name="Rectangle 39"/>
            <p:cNvSpPr>
              <a:spLocks noChangeArrowheads="1"/>
            </p:cNvSpPr>
            <p:nvPr/>
          </p:nvSpPr>
          <p:spPr bwMode="auto">
            <a:xfrm>
              <a:off x="1612" y="4110"/>
              <a:ext cx="1449" cy="4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40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0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487365" y="17900"/>
            <a:ext cx="77072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UG</a:t>
            </a:r>
            <a:r>
              <a:rPr lang="en-US" b="0" dirty="0">
                <a:solidFill>
                  <a:srgbClr val="C00000"/>
                </a:solidFill>
              </a:rPr>
              <a:t>TS</a:t>
            </a:r>
            <a:r>
              <a:rPr lang="en-US" b="0" dirty="0" smtClean="0"/>
              <a:t> trigger: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riven by GRB </a:t>
            </a:r>
            <a:r>
              <a:rPr lang="en-US" dirty="0"/>
              <a:t>diversity</a:t>
            </a:r>
          </a:p>
        </p:txBody>
      </p:sp>
      <p:pic>
        <p:nvPicPr>
          <p:cNvPr id="5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Line 31"/>
          <p:cNvSpPr>
            <a:spLocks noChangeShapeType="1"/>
          </p:cNvSpPr>
          <p:nvPr/>
        </p:nvSpPr>
        <p:spPr bwMode="auto">
          <a:xfrm>
            <a:off x="4978116" y="2407597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>
            <a:off x="5828250" y="2407597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>
            <a:off x="7664997" y="2407597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69" name="Line 34"/>
          <p:cNvSpPr>
            <a:spLocks noChangeShapeType="1"/>
          </p:cNvSpPr>
          <p:nvPr/>
        </p:nvSpPr>
        <p:spPr bwMode="auto">
          <a:xfrm>
            <a:off x="8758919" y="2407597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70" name="Text Box 35"/>
          <p:cNvSpPr txBox="1">
            <a:spLocks noChangeArrowheads="1"/>
          </p:cNvSpPr>
          <p:nvPr/>
        </p:nvSpPr>
        <p:spPr bwMode="auto">
          <a:xfrm>
            <a:off x="4765733" y="2133010"/>
            <a:ext cx="449001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fr-FR" dirty="0">
                <a:latin typeface="Calibri" panose="020F0502020204030204" pitchFamily="34" charset="0"/>
              </a:rPr>
              <a:t>5</a:t>
            </a:r>
            <a:r>
              <a:rPr lang="en-US" altLang="fr-FR" dirty="0" smtClean="0">
                <a:latin typeface="Calibri" panose="020F0502020204030204" pitchFamily="34" charset="0"/>
              </a:rPr>
              <a:t> </a:t>
            </a:r>
            <a:r>
              <a:rPr lang="en-US" altLang="fr-FR" dirty="0" err="1">
                <a:latin typeface="Calibri" panose="020F0502020204030204" pitchFamily="34" charset="0"/>
              </a:rPr>
              <a:t>keV</a:t>
            </a:r>
            <a:r>
              <a:rPr lang="en-US" altLang="fr-FR" dirty="0">
                <a:latin typeface="Calibri" panose="020F0502020204030204" pitchFamily="34" charset="0"/>
              </a:rPr>
              <a:t>    </a:t>
            </a:r>
            <a:r>
              <a:rPr lang="en-US" altLang="fr-FR" dirty="0" smtClean="0">
                <a:latin typeface="Calibri" panose="020F0502020204030204" pitchFamily="34" charset="0"/>
              </a:rPr>
              <a:t>  8 </a:t>
            </a:r>
            <a:r>
              <a:rPr lang="en-US" altLang="fr-FR" dirty="0" err="1">
                <a:latin typeface="Calibri" panose="020F0502020204030204" pitchFamily="34" charset="0"/>
              </a:rPr>
              <a:t>keV</a:t>
            </a:r>
            <a:r>
              <a:rPr lang="en-US" altLang="fr-FR" dirty="0">
                <a:latin typeface="Calibri" panose="020F0502020204030204" pitchFamily="34" charset="0"/>
              </a:rPr>
              <a:t>  </a:t>
            </a:r>
            <a:r>
              <a:rPr lang="en-US" altLang="fr-FR" dirty="0" smtClean="0">
                <a:latin typeface="Calibri" panose="020F0502020204030204" pitchFamily="34" charset="0"/>
              </a:rPr>
              <a:t>     20 </a:t>
            </a:r>
            <a:r>
              <a:rPr lang="en-US" altLang="fr-FR" dirty="0" err="1" smtClean="0">
                <a:latin typeface="Calibri" panose="020F0502020204030204" pitchFamily="34" charset="0"/>
              </a:rPr>
              <a:t>keV</a:t>
            </a:r>
            <a:r>
              <a:rPr lang="en-US" altLang="fr-FR" dirty="0" smtClean="0">
                <a:latin typeface="Calibri" panose="020F0502020204030204" pitchFamily="34" charset="0"/>
              </a:rPr>
              <a:t>    50 </a:t>
            </a:r>
            <a:r>
              <a:rPr lang="en-US" altLang="fr-FR" dirty="0" err="1">
                <a:latin typeface="Calibri" panose="020F0502020204030204" pitchFamily="34" charset="0"/>
              </a:rPr>
              <a:t>keV</a:t>
            </a:r>
            <a:r>
              <a:rPr lang="en-US" altLang="fr-FR" dirty="0">
                <a:latin typeface="Calibri" panose="020F0502020204030204" pitchFamily="34" charset="0"/>
              </a:rPr>
              <a:t>      </a:t>
            </a:r>
            <a:r>
              <a:rPr lang="en-US" altLang="fr-FR" dirty="0" smtClean="0">
                <a:latin typeface="Calibri" panose="020F0502020204030204" pitchFamily="34" charset="0"/>
              </a:rPr>
              <a:t> 120 </a:t>
            </a:r>
            <a:r>
              <a:rPr lang="en-US" altLang="fr-FR" dirty="0" err="1">
                <a:latin typeface="Calibri" panose="020F0502020204030204" pitchFamily="34" charset="0"/>
              </a:rPr>
              <a:t>keV</a:t>
            </a:r>
            <a:endParaRPr lang="en-US" altLang="fr-FR" dirty="0">
              <a:latin typeface="Calibri" panose="020F0502020204030204" pitchFamily="34" charset="0"/>
            </a:endParaRPr>
          </a:p>
        </p:txBody>
      </p:sp>
      <p:sp>
        <p:nvSpPr>
          <p:cNvPr id="71" name="Rectangle 36"/>
          <p:cNvSpPr>
            <a:spLocks noChangeArrowheads="1"/>
          </p:cNvSpPr>
          <p:nvPr/>
        </p:nvSpPr>
        <p:spPr bwMode="auto">
          <a:xfrm>
            <a:off x="5819915" y="2618286"/>
            <a:ext cx="1845082" cy="6439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72" name="Rectangle 37"/>
          <p:cNvSpPr>
            <a:spLocks noChangeArrowheads="1"/>
          </p:cNvSpPr>
          <p:nvPr/>
        </p:nvSpPr>
        <p:spPr bwMode="auto">
          <a:xfrm>
            <a:off x="5813664" y="2776954"/>
            <a:ext cx="1018910" cy="6317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73" name="Rectangle 38"/>
          <p:cNvSpPr>
            <a:spLocks noChangeArrowheads="1"/>
          </p:cNvSpPr>
          <p:nvPr/>
        </p:nvSpPr>
        <p:spPr bwMode="auto">
          <a:xfrm>
            <a:off x="5828250" y="2470777"/>
            <a:ext cx="2930669" cy="6854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74" name="Text Box 39"/>
          <p:cNvSpPr txBox="1">
            <a:spLocks noChangeArrowheads="1"/>
          </p:cNvSpPr>
          <p:nvPr/>
        </p:nvSpPr>
        <p:spPr bwMode="auto">
          <a:xfrm>
            <a:off x="4388440" y="2320118"/>
            <a:ext cx="584467" cy="83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200" dirty="0" err="1">
                <a:latin typeface="Calibri" panose="020F0502020204030204" pitchFamily="34" charset="0"/>
              </a:rPr>
              <a:t>Estrip</a:t>
            </a:r>
            <a:r>
              <a:rPr lang="en-US" altLang="fr-FR" sz="1200" dirty="0">
                <a:latin typeface="Calibri" panose="020F0502020204030204" pitchFamily="34" charset="0"/>
              </a:rPr>
              <a:t> 0</a:t>
            </a:r>
          </a:p>
          <a:p>
            <a:r>
              <a:rPr lang="en-US" altLang="fr-FR" sz="1200" dirty="0" err="1">
                <a:latin typeface="Calibri" panose="020F0502020204030204" pitchFamily="34" charset="0"/>
              </a:rPr>
              <a:t>Estrip</a:t>
            </a:r>
            <a:r>
              <a:rPr lang="en-US" altLang="fr-FR" sz="1200" dirty="0">
                <a:latin typeface="Calibri" panose="020F0502020204030204" pitchFamily="34" charset="0"/>
              </a:rPr>
              <a:t> 1</a:t>
            </a:r>
          </a:p>
          <a:p>
            <a:r>
              <a:rPr lang="en-US" altLang="fr-FR" sz="1200" dirty="0" err="1">
                <a:latin typeface="Calibri" panose="020F0502020204030204" pitchFamily="34" charset="0"/>
              </a:rPr>
              <a:t>Estrip</a:t>
            </a:r>
            <a:r>
              <a:rPr lang="en-US" altLang="fr-FR" sz="1200" dirty="0">
                <a:latin typeface="Calibri" panose="020F0502020204030204" pitchFamily="34" charset="0"/>
              </a:rPr>
              <a:t> 2</a:t>
            </a:r>
          </a:p>
          <a:p>
            <a:r>
              <a:rPr lang="en-US" altLang="fr-FR" sz="1200" dirty="0" err="1">
                <a:latin typeface="Calibri" panose="020F0502020204030204" pitchFamily="34" charset="0"/>
              </a:rPr>
              <a:t>Estrip</a:t>
            </a:r>
            <a:r>
              <a:rPr lang="en-US" altLang="fr-FR" sz="1200" dirty="0">
                <a:latin typeface="Calibri" panose="020F0502020204030204" pitchFamily="34" charset="0"/>
              </a:rPr>
              <a:t> 3</a:t>
            </a: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4251960" y="1888797"/>
            <a:ext cx="161484" cy="36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471301" y="4611231"/>
            <a:ext cx="8657009" cy="2246769"/>
          </a:xfrm>
          <a:prstGeom prst="rect">
            <a:avLst/>
          </a:prstGeom>
          <a:solidFill>
            <a:srgbClr val="FDE5CF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latin typeface="Calibri" panose="020F0502020204030204" pitchFamily="34" charset="0"/>
              </a:rPr>
              <a:t>But sky-image computation takes ~1 second on UGTS hardware!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fr-FR" sz="20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Two trigger algorithms running in parallel (each on 1 CPU core):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	- “</a:t>
            </a:r>
            <a:r>
              <a:rPr lang="en-US" alt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Image Trigger</a:t>
            </a:r>
            <a: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” </a:t>
            </a:r>
            <a:r>
              <a:rPr lang="en-US" altLang="fr-FR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on long time-scales (&gt; </a:t>
            </a:r>
            <a:r>
              <a:rPr lang="en-US" altLang="fr-FR" sz="2000" dirty="0">
                <a:solidFill>
                  <a:srgbClr val="C00000"/>
                </a:solidFill>
                <a:latin typeface="Calibri" panose="020F0502020204030204" pitchFamily="34" charset="0"/>
              </a:rPr>
              <a:t>20s), </a:t>
            </a:r>
            <a:r>
              <a:rPr lang="en-US" altLang="fr-FR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 step:</a:t>
            </a:r>
            <a:br>
              <a:rPr lang="en-US" altLang="fr-FR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          build sky images every 20 s, stack up to 20 min, search for new source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	- “</a:t>
            </a:r>
            <a:r>
              <a:rPr lang="en-US" alt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Count-Rate Trigger</a:t>
            </a:r>
            <a: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” </a:t>
            </a:r>
            <a:r>
              <a:rPr lang="en-US" altLang="fr-FR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or short time-scales (&lt; 20 s), 2 steps: </a:t>
            </a:r>
            <a:br>
              <a:rPr lang="en-US" altLang="fr-FR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	   first select time window with count-rate increase, </a:t>
            </a:r>
            <a:b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altLang="fr-FR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          then build sky image and search for new source</a:t>
            </a: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6834418" y="2422838"/>
            <a:ext cx="0" cy="660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4994514" y="2929355"/>
            <a:ext cx="849452" cy="6023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36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127125" y="6207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61935" y="822891"/>
            <a:ext cx="8382000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lang="en-US" altLang="fr-FR" sz="2000" b="1" dirty="0">
                <a:solidFill>
                  <a:srgbClr val="FF3300"/>
                </a:solidFill>
                <a:latin typeface="Calibri" panose="020F0502020204030204" pitchFamily="34" charset="0"/>
              </a:rPr>
              <a:t>Cyclic process 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every 20 s, in 4 </a:t>
            </a:r>
            <a:r>
              <a:rPr kumimoji="0" lang="en-US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Estrips</a:t>
            </a:r>
            <a:endParaRPr kumimoji="0" lang="en-US" alt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7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build detector</a:t>
            </a:r>
            <a:r>
              <a:rPr kumimoji="0" lang="en-US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 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clean noisy pix</a:t>
            </a:r>
            <a:endParaRPr kumimoji="0" lang="en-US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fit &amp; subtract background shape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(Earth modulated CXB + bright sources)</a:t>
            </a:r>
            <a:b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deconvolution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(using</a:t>
            </a:r>
            <a:r>
              <a:rPr kumimoji="0" lang="en-US" altLang="fr-FR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mask pattern)</a:t>
            </a:r>
            <a:endParaRPr kumimoji="0" lang="en-US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itchFamily="18" charset="2"/>
              </a:rPr>
              <a:t> </a:t>
            </a:r>
            <a:r>
              <a:rPr kumimoji="0" lang="en-US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itchFamily="18" charset="2"/>
              </a:rPr>
              <a:t>Sky Images of 20 s duration</a:t>
            </a:r>
            <a:r>
              <a:rPr kumimoji="0" lang="en-US" alt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(remove part behind Earth)</a:t>
            </a:r>
            <a:endParaRPr kumimoji="0" lang="en-US" altLang="fr-F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10000" y="3133338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495800" y="3133338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553200" y="3133338"/>
            <a:ext cx="609600" cy="76200"/>
          </a:xfrm>
          <a:prstGeom prst="rect">
            <a:avLst/>
          </a:prstGeom>
          <a:solidFill>
            <a:srgbClr val="77C1C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7239000" y="3133338"/>
            <a:ext cx="609600" cy="76200"/>
          </a:xfrm>
          <a:prstGeom prst="rect">
            <a:avLst/>
          </a:prstGeom>
          <a:solidFill>
            <a:srgbClr val="77C1C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636937" name="Group 9"/>
          <p:cNvGrpSpPr>
            <a:grpSpLocks/>
          </p:cNvGrpSpPr>
          <p:nvPr/>
        </p:nvGrpSpPr>
        <p:grpSpPr bwMode="auto">
          <a:xfrm>
            <a:off x="6553200" y="3190488"/>
            <a:ext cx="1295400" cy="228600"/>
            <a:chOff x="4128" y="2043"/>
            <a:chExt cx="816" cy="144"/>
          </a:xfrm>
        </p:grpSpPr>
        <p:sp>
          <p:nvSpPr>
            <p:cNvPr id="23617" name="Rectangle 10"/>
            <p:cNvSpPr>
              <a:spLocks noChangeArrowheads="1"/>
            </p:cNvSpPr>
            <p:nvPr/>
          </p:nvSpPr>
          <p:spPr bwMode="auto">
            <a:xfrm>
              <a:off x="4128" y="2139"/>
              <a:ext cx="816" cy="48"/>
            </a:xfrm>
            <a:prstGeom prst="rect">
              <a:avLst/>
            </a:prstGeom>
            <a:solidFill>
              <a:srgbClr val="FFFF0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618" name="Line 11"/>
            <p:cNvSpPr>
              <a:spLocks noChangeShapeType="1"/>
            </p:cNvSpPr>
            <p:nvPr/>
          </p:nvSpPr>
          <p:spPr bwMode="auto">
            <a:xfrm>
              <a:off x="4464" y="2043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619" name="Line 12"/>
            <p:cNvSpPr>
              <a:spLocks noChangeShapeType="1"/>
            </p:cNvSpPr>
            <p:nvPr/>
          </p:nvSpPr>
          <p:spPr bwMode="auto">
            <a:xfrm>
              <a:off x="4896" y="2043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562" name="Rectangle 13"/>
          <p:cNvSpPr>
            <a:spLocks noChangeArrowheads="1"/>
          </p:cNvSpPr>
          <p:nvPr/>
        </p:nvSpPr>
        <p:spPr bwMode="auto">
          <a:xfrm>
            <a:off x="5181600" y="3133338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63" name="Rectangle 14"/>
          <p:cNvSpPr>
            <a:spLocks noChangeArrowheads="1"/>
          </p:cNvSpPr>
          <p:nvPr/>
        </p:nvSpPr>
        <p:spPr bwMode="auto">
          <a:xfrm>
            <a:off x="5867400" y="3133338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>
            <a:off x="7924800" y="3209538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8213725" y="2842825"/>
            <a:ext cx="6207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636951" name="Rectangle 23"/>
          <p:cNvSpPr>
            <a:spLocks noChangeArrowheads="1"/>
          </p:cNvSpPr>
          <p:nvPr/>
        </p:nvSpPr>
        <p:spPr bwMode="auto">
          <a:xfrm>
            <a:off x="584760" y="4430802"/>
            <a:ext cx="865822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en-US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Summation of sky</a:t>
            </a:r>
            <a:r>
              <a:rPr kumimoji="0" lang="en-US" alt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images (using sky image history)</a:t>
            </a:r>
            <a:r>
              <a:rPr kumimoji="0" lang="en-US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en-US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kumimoji="0" lang="en-US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Sky-images up to 20 min duration</a:t>
            </a:r>
            <a:r>
              <a:rPr lang="en-US" altLang="fr-FR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(7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time scales: 20 s to about 20 min)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en-US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Search</a:t>
            </a:r>
            <a:r>
              <a:rPr kumimoji="0" lang="en-US" alt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i</a:t>
            </a:r>
            <a:r>
              <a:rPr kumimoji="0" lang="en-US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n each</a:t>
            </a:r>
            <a:r>
              <a:rPr kumimoji="0" lang="en-US" alt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lang="en-US" altLang="fr-F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sky </a:t>
            </a:r>
            <a:r>
              <a:rPr lang="en-US" altLang="fr-FR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image: pixel </a:t>
            </a:r>
            <a:r>
              <a:rPr lang="en-US" altLang="fr-FR" sz="2000" b="1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SNRmax</a:t>
            </a:r>
            <a:r>
              <a:rPr lang="en-US" altLang="fr-FR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(for which </a:t>
            </a:r>
            <a:r>
              <a:rPr lang="en-US" altLang="fr-FR" sz="18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SNRmax</a:t>
            </a:r>
            <a:r>
              <a:rPr lang="en-US" alt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en-US" altLang="fr-FR" sz="18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stdev</a:t>
            </a:r>
            <a:r>
              <a:rPr lang="en-US" altLang="fr-FR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&gt; thresh</a:t>
            </a:r>
            <a:r>
              <a:rPr lang="en-US" altLang="fr-FR" sz="1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) </a:t>
            </a:r>
            <a:endParaRPr kumimoji="0" lang="en-US" altLang="fr-FR" sz="14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 not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 known source catalogue, fit peak</a:t>
            </a:r>
            <a:r>
              <a:rPr kumimoji="0" lang="en-US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to get precise position</a:t>
            </a: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if </a:t>
            </a:r>
            <a:r>
              <a:rPr kumimoji="0" lang="en-US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SNR</a:t>
            </a:r>
            <a:r>
              <a:rPr lang="en-US" altLang="fr-FR" sz="16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max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</a:t>
            </a:r>
            <a:r>
              <a:rPr kumimoji="0" lang="en-US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AlertThresh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GRB-Alert to</a:t>
            </a:r>
            <a:r>
              <a:rPr kumimoji="0" lang="en-US" alt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VHF</a:t>
            </a: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if </a:t>
            </a:r>
            <a:r>
              <a:rPr kumimoji="0" lang="en-US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SNR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max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&gt;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SlewThresh</a:t>
            </a:r>
            <a:r>
              <a:rPr kumimoji="0" lang="en-US" altLang="fr-FR" sz="18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1800" b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altLang="fr-FR" sz="180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GRB-Alert</a:t>
            </a:r>
            <a:r>
              <a:rPr kumimoji="0" lang="en-US" altLang="fr-FR" sz="180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to VHF with </a:t>
            </a:r>
            <a:r>
              <a:rPr kumimoji="0" lang="en-US" alt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satellite slew request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fr-FR" sz="7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 at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known source position: if </a:t>
            </a:r>
            <a:r>
              <a:rPr kumimoji="0" lang="en-US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SNRmax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&gt; </a:t>
            </a:r>
            <a:r>
              <a:rPr kumimoji="0" lang="en-US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CatThresh</a:t>
            </a:r>
            <a:r>
              <a:rPr kumimoji="0" lang="en-US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1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kumimoji="0" lang="en-US" altLang="fr-FR" sz="180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800" b="1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CAT-source Alert with slew req.</a:t>
            </a:r>
            <a:endParaRPr kumimoji="0" lang="en-US" altLang="fr-FR" sz="1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3568" name="Rectangle 24"/>
          <p:cNvSpPr>
            <a:spLocks noChangeArrowheads="1"/>
          </p:cNvSpPr>
          <p:nvPr/>
        </p:nvSpPr>
        <p:spPr bwMode="auto">
          <a:xfrm>
            <a:off x="3132138" y="3130163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69" name="Rectangle 25"/>
          <p:cNvSpPr>
            <a:spLocks noChangeArrowheads="1"/>
          </p:cNvSpPr>
          <p:nvPr/>
        </p:nvSpPr>
        <p:spPr bwMode="auto">
          <a:xfrm>
            <a:off x="2449513" y="3130163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70" name="Rectangle 26"/>
          <p:cNvSpPr>
            <a:spLocks noChangeArrowheads="1"/>
          </p:cNvSpPr>
          <p:nvPr/>
        </p:nvSpPr>
        <p:spPr bwMode="auto">
          <a:xfrm>
            <a:off x="1763713" y="3130163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71" name="Rectangle 27"/>
          <p:cNvSpPr>
            <a:spLocks noChangeArrowheads="1"/>
          </p:cNvSpPr>
          <p:nvPr/>
        </p:nvSpPr>
        <p:spPr bwMode="auto">
          <a:xfrm>
            <a:off x="1082675" y="3130163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72" name="Rectangle 28"/>
          <p:cNvSpPr>
            <a:spLocks noChangeArrowheads="1"/>
          </p:cNvSpPr>
          <p:nvPr/>
        </p:nvSpPr>
        <p:spPr bwMode="auto">
          <a:xfrm>
            <a:off x="395288" y="3130163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573" name="Rectangle 29"/>
          <p:cNvSpPr>
            <a:spLocks noChangeArrowheads="1"/>
          </p:cNvSpPr>
          <p:nvPr/>
        </p:nvSpPr>
        <p:spPr bwMode="auto">
          <a:xfrm>
            <a:off x="-285750" y="3130163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636958" name="Group 30"/>
          <p:cNvGrpSpPr>
            <a:grpSpLocks/>
          </p:cNvGrpSpPr>
          <p:nvPr/>
        </p:nvGrpSpPr>
        <p:grpSpPr bwMode="auto">
          <a:xfrm>
            <a:off x="-973138" y="3342888"/>
            <a:ext cx="8172451" cy="231775"/>
            <a:chOff x="-613" y="2339"/>
            <a:chExt cx="5148" cy="146"/>
          </a:xfrm>
        </p:grpSpPr>
        <p:sp>
          <p:nvSpPr>
            <p:cNvPr id="23601" name="Rectangle 31"/>
            <p:cNvSpPr>
              <a:spLocks noChangeArrowheads="1"/>
            </p:cNvSpPr>
            <p:nvPr/>
          </p:nvSpPr>
          <p:spPr bwMode="auto">
            <a:xfrm>
              <a:off x="-183" y="2339"/>
              <a:ext cx="816" cy="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23602" name="Group 32"/>
            <p:cNvGrpSpPr>
              <a:grpSpLocks/>
            </p:cNvGrpSpPr>
            <p:nvPr/>
          </p:nvGrpSpPr>
          <p:grpSpPr bwMode="auto">
            <a:xfrm>
              <a:off x="249" y="2341"/>
              <a:ext cx="4286" cy="144"/>
              <a:chOff x="249" y="2341"/>
              <a:chExt cx="4286" cy="144"/>
            </a:xfrm>
          </p:grpSpPr>
          <p:sp>
            <p:nvSpPr>
              <p:cNvPr id="23604" name="Rectangle 33"/>
              <p:cNvSpPr>
                <a:spLocks noChangeArrowheads="1"/>
              </p:cNvSpPr>
              <p:nvPr/>
            </p:nvSpPr>
            <p:spPr bwMode="auto">
              <a:xfrm>
                <a:off x="2855" y="2437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5" name="Rectangle 34"/>
              <p:cNvSpPr>
                <a:spLocks noChangeArrowheads="1"/>
              </p:cNvSpPr>
              <p:nvPr/>
            </p:nvSpPr>
            <p:spPr bwMode="auto">
              <a:xfrm>
                <a:off x="3719" y="2437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6" name="Rectangle 35"/>
              <p:cNvSpPr>
                <a:spLocks noChangeArrowheads="1"/>
              </p:cNvSpPr>
              <p:nvPr/>
            </p:nvSpPr>
            <p:spPr bwMode="auto">
              <a:xfrm>
                <a:off x="1991" y="2437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7" name="Rectangle 36"/>
              <p:cNvSpPr>
                <a:spLocks noChangeArrowheads="1"/>
              </p:cNvSpPr>
              <p:nvPr/>
            </p:nvSpPr>
            <p:spPr bwMode="auto">
              <a:xfrm>
                <a:off x="3264" y="2341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8" name="Rectangle 37"/>
              <p:cNvSpPr>
                <a:spLocks noChangeArrowheads="1"/>
              </p:cNvSpPr>
              <p:nvPr/>
            </p:nvSpPr>
            <p:spPr bwMode="auto">
              <a:xfrm>
                <a:off x="2399" y="2341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09" name="Rectangle 38"/>
              <p:cNvSpPr>
                <a:spLocks noChangeArrowheads="1"/>
              </p:cNvSpPr>
              <p:nvPr/>
            </p:nvSpPr>
            <p:spPr bwMode="auto">
              <a:xfrm>
                <a:off x="1541" y="2341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0" name="Rectangle 39"/>
              <p:cNvSpPr>
                <a:spLocks noChangeArrowheads="1"/>
              </p:cNvSpPr>
              <p:nvPr/>
            </p:nvSpPr>
            <p:spPr bwMode="auto">
              <a:xfrm>
                <a:off x="682" y="2341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1" name="Rectangle 40"/>
              <p:cNvSpPr>
                <a:spLocks noChangeArrowheads="1"/>
              </p:cNvSpPr>
              <p:nvPr/>
            </p:nvSpPr>
            <p:spPr bwMode="auto">
              <a:xfrm>
                <a:off x="1111" y="2432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12" name="Rectangle 41"/>
              <p:cNvSpPr>
                <a:spLocks noChangeArrowheads="1"/>
              </p:cNvSpPr>
              <p:nvPr/>
            </p:nvSpPr>
            <p:spPr bwMode="auto">
              <a:xfrm>
                <a:off x="249" y="2430"/>
                <a:ext cx="816" cy="4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603" name="Rectangle 42"/>
            <p:cNvSpPr>
              <a:spLocks noChangeArrowheads="1"/>
            </p:cNvSpPr>
            <p:nvPr/>
          </p:nvSpPr>
          <p:spPr bwMode="auto">
            <a:xfrm>
              <a:off x="-613" y="2430"/>
              <a:ext cx="816" cy="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36971" name="Group 43"/>
          <p:cNvGrpSpPr>
            <a:grpSpLocks/>
          </p:cNvGrpSpPr>
          <p:nvPr/>
        </p:nvGrpSpPr>
        <p:grpSpPr bwMode="auto">
          <a:xfrm>
            <a:off x="-1662113" y="3727063"/>
            <a:ext cx="8175626" cy="230187"/>
            <a:chOff x="-1047" y="2581"/>
            <a:chExt cx="5150" cy="145"/>
          </a:xfrm>
        </p:grpSpPr>
        <p:sp>
          <p:nvSpPr>
            <p:cNvPr id="23596" name="Rectangle 44"/>
            <p:cNvSpPr>
              <a:spLocks noChangeArrowheads="1"/>
            </p:cNvSpPr>
            <p:nvPr/>
          </p:nvSpPr>
          <p:spPr bwMode="auto">
            <a:xfrm>
              <a:off x="2423" y="2677"/>
              <a:ext cx="1680" cy="4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597" name="Rectangle 45"/>
            <p:cNvSpPr>
              <a:spLocks noChangeArrowheads="1"/>
            </p:cNvSpPr>
            <p:nvPr/>
          </p:nvSpPr>
          <p:spPr bwMode="auto">
            <a:xfrm>
              <a:off x="1559" y="2581"/>
              <a:ext cx="1680" cy="4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598" name="Rectangle 46"/>
            <p:cNvSpPr>
              <a:spLocks noChangeArrowheads="1"/>
            </p:cNvSpPr>
            <p:nvPr/>
          </p:nvSpPr>
          <p:spPr bwMode="auto">
            <a:xfrm>
              <a:off x="695" y="2677"/>
              <a:ext cx="1680" cy="4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599" name="Rectangle 47"/>
            <p:cNvSpPr>
              <a:spLocks noChangeArrowheads="1"/>
            </p:cNvSpPr>
            <p:nvPr/>
          </p:nvSpPr>
          <p:spPr bwMode="auto">
            <a:xfrm>
              <a:off x="-183" y="2581"/>
              <a:ext cx="1680" cy="4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600" name="Rectangle 48"/>
            <p:cNvSpPr>
              <a:spLocks noChangeArrowheads="1"/>
            </p:cNvSpPr>
            <p:nvPr/>
          </p:nvSpPr>
          <p:spPr bwMode="auto">
            <a:xfrm>
              <a:off x="-1047" y="2678"/>
              <a:ext cx="1680" cy="4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36977" name="Group 49"/>
          <p:cNvGrpSpPr>
            <a:grpSpLocks/>
          </p:cNvGrpSpPr>
          <p:nvPr/>
        </p:nvGrpSpPr>
        <p:grpSpPr bwMode="auto">
          <a:xfrm>
            <a:off x="-290513" y="3814375"/>
            <a:ext cx="8174038" cy="536575"/>
            <a:chOff x="-183" y="2636"/>
            <a:chExt cx="5149" cy="338"/>
          </a:xfrm>
        </p:grpSpPr>
        <p:grpSp>
          <p:nvGrpSpPr>
            <p:cNvPr id="23590" name="Group 50"/>
            <p:cNvGrpSpPr>
              <a:grpSpLocks/>
            </p:cNvGrpSpPr>
            <p:nvPr/>
          </p:nvGrpSpPr>
          <p:grpSpPr bwMode="auto">
            <a:xfrm>
              <a:off x="-171" y="2636"/>
              <a:ext cx="5137" cy="338"/>
              <a:chOff x="-194" y="2646"/>
              <a:chExt cx="5137" cy="338"/>
            </a:xfrm>
          </p:grpSpPr>
          <p:sp>
            <p:nvSpPr>
              <p:cNvPr id="23592" name="Rectangle 51"/>
              <p:cNvSpPr>
                <a:spLocks noChangeArrowheads="1"/>
              </p:cNvSpPr>
              <p:nvPr/>
            </p:nvSpPr>
            <p:spPr bwMode="auto">
              <a:xfrm>
                <a:off x="1539" y="2838"/>
                <a:ext cx="3404" cy="48"/>
              </a:xfrm>
              <a:prstGeom prst="rect">
                <a:avLst/>
              </a:prstGeom>
              <a:solidFill>
                <a:srgbClr val="FFB01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93" name="Line 52"/>
              <p:cNvSpPr>
                <a:spLocks noChangeShapeType="1"/>
              </p:cNvSpPr>
              <p:nvPr/>
            </p:nvSpPr>
            <p:spPr bwMode="auto">
              <a:xfrm>
                <a:off x="3152" y="264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94" name="Line 53"/>
              <p:cNvSpPr>
                <a:spLocks noChangeShapeType="1"/>
              </p:cNvSpPr>
              <p:nvPr/>
            </p:nvSpPr>
            <p:spPr bwMode="auto">
              <a:xfrm>
                <a:off x="4896" y="264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95" name="Rectangle 54"/>
              <p:cNvSpPr>
                <a:spLocks noChangeArrowheads="1"/>
              </p:cNvSpPr>
              <p:nvPr/>
            </p:nvSpPr>
            <p:spPr bwMode="auto">
              <a:xfrm>
                <a:off x="-194" y="2936"/>
                <a:ext cx="3404" cy="48"/>
              </a:xfrm>
              <a:prstGeom prst="rect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591" name="Rectangle 55"/>
            <p:cNvSpPr>
              <a:spLocks noChangeArrowheads="1"/>
            </p:cNvSpPr>
            <p:nvPr/>
          </p:nvSpPr>
          <p:spPr bwMode="auto">
            <a:xfrm>
              <a:off x="-183" y="2828"/>
              <a:ext cx="1680" cy="4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36984" name="Group 56"/>
          <p:cNvGrpSpPr>
            <a:grpSpLocks/>
          </p:cNvGrpSpPr>
          <p:nvPr/>
        </p:nvGrpSpPr>
        <p:grpSpPr bwMode="auto">
          <a:xfrm>
            <a:off x="5218113" y="3419088"/>
            <a:ext cx="2667000" cy="381000"/>
            <a:chOff x="3264" y="2187"/>
            <a:chExt cx="1680" cy="240"/>
          </a:xfrm>
        </p:grpSpPr>
        <p:sp>
          <p:nvSpPr>
            <p:cNvPr id="23587" name="Rectangle 57"/>
            <p:cNvSpPr>
              <a:spLocks noChangeArrowheads="1"/>
            </p:cNvSpPr>
            <p:nvPr/>
          </p:nvSpPr>
          <p:spPr bwMode="auto">
            <a:xfrm>
              <a:off x="3264" y="2379"/>
              <a:ext cx="1680" cy="48"/>
            </a:xfrm>
            <a:prstGeom prst="rect">
              <a:avLst/>
            </a:prstGeom>
            <a:solidFill>
              <a:srgbClr val="FFB01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588" name="Line 58"/>
            <p:cNvSpPr>
              <a:spLocks noChangeShapeType="1"/>
            </p:cNvSpPr>
            <p:nvPr/>
          </p:nvSpPr>
          <p:spPr bwMode="auto">
            <a:xfrm>
              <a:off x="4032" y="2187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589" name="Line 59"/>
            <p:cNvSpPr>
              <a:spLocks noChangeShapeType="1"/>
            </p:cNvSpPr>
            <p:nvPr/>
          </p:nvSpPr>
          <p:spPr bwMode="auto">
            <a:xfrm>
              <a:off x="4896" y="2187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Picture 70" descr="test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b="5211"/>
          <a:stretch>
            <a:fillRect/>
          </a:stretch>
        </p:blipFill>
        <p:spPr bwMode="auto">
          <a:xfrm>
            <a:off x="10192681" y="653148"/>
            <a:ext cx="20288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e 64"/>
          <p:cNvGrpSpPr>
            <a:grpSpLocks/>
          </p:cNvGrpSpPr>
          <p:nvPr/>
        </p:nvGrpSpPr>
        <p:grpSpPr bwMode="auto">
          <a:xfrm>
            <a:off x="12285006" y="653148"/>
            <a:ext cx="1952625" cy="1768475"/>
            <a:chOff x="6279174" y="554038"/>
            <a:chExt cx="2901339" cy="2470818"/>
          </a:xfrm>
        </p:grpSpPr>
        <p:pic>
          <p:nvPicPr>
            <p:cNvPr id="23585" name="Picture 72" descr="test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1" b="4434"/>
            <a:stretch>
              <a:fillRect/>
            </a:stretch>
          </p:blipFill>
          <p:spPr bwMode="auto">
            <a:xfrm>
              <a:off x="6279174" y="554038"/>
              <a:ext cx="2901339" cy="2470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6" name="Freeform 73"/>
            <p:cNvSpPr>
              <a:spLocks/>
            </p:cNvSpPr>
            <p:nvPr/>
          </p:nvSpPr>
          <p:spPr bwMode="auto">
            <a:xfrm>
              <a:off x="6805613" y="620713"/>
              <a:ext cx="2087562" cy="2016125"/>
            </a:xfrm>
            <a:custGeom>
              <a:avLst/>
              <a:gdLst>
                <a:gd name="T0" fmla="*/ 0 w 1315"/>
                <a:gd name="T1" fmla="*/ 0 h 1270"/>
                <a:gd name="T2" fmla="*/ 2147483647 w 1315"/>
                <a:gd name="T3" fmla="*/ 2147483647 h 1270"/>
                <a:gd name="T4" fmla="*/ 2147483647 w 1315"/>
                <a:gd name="T5" fmla="*/ 2147483647 h 1270"/>
                <a:gd name="T6" fmla="*/ 2147483647 w 1315"/>
                <a:gd name="T7" fmla="*/ 2147483647 h 1270"/>
                <a:gd name="T8" fmla="*/ 2147483647 w 1315"/>
                <a:gd name="T9" fmla="*/ 2147483647 h 1270"/>
                <a:gd name="T10" fmla="*/ 2147483647 w 1315"/>
                <a:gd name="T11" fmla="*/ 0 h 1270"/>
                <a:gd name="T12" fmla="*/ 0 w 1315"/>
                <a:gd name="T13" fmla="*/ 0 h 1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15" h="1270">
                  <a:moveTo>
                    <a:pt x="0" y="0"/>
                  </a:moveTo>
                  <a:lnTo>
                    <a:pt x="227" y="816"/>
                  </a:lnTo>
                  <a:lnTo>
                    <a:pt x="317" y="952"/>
                  </a:lnTo>
                  <a:lnTo>
                    <a:pt x="453" y="1043"/>
                  </a:lnTo>
                  <a:lnTo>
                    <a:pt x="1315" y="1270"/>
                  </a:lnTo>
                  <a:lnTo>
                    <a:pt x="13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3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349843" y="2308910"/>
            <a:ext cx="1475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Raw shadowgram</a:t>
            </a:r>
            <a:endParaRPr kumimoji="0" lang="fr-FR" altLang="fr-FR" sz="1400" b="0" i="1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2437406" y="2348598"/>
            <a:ext cx="15114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Reconstructed sky</a:t>
            </a:r>
            <a:endParaRPr kumimoji="0" lang="fr-FR" altLang="fr-FR" sz="1400" b="0" i="1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3010493" y="1100823"/>
            <a:ext cx="685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Earth</a:t>
            </a: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41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2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ZoneTexte 74"/>
          <p:cNvSpPr txBox="1"/>
          <p:nvPr/>
        </p:nvSpPr>
        <p:spPr>
          <a:xfrm>
            <a:off x="487365" y="17900"/>
            <a:ext cx="7707200" cy="584775"/>
          </a:xfrm>
          <a:prstGeom prst="rect">
            <a:avLst/>
          </a:prstGeom>
          <a:solidFill>
            <a:srgbClr val="FDE5C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TS</a:t>
            </a:r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Trigger (IMT) algorithm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 2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24" y="707596"/>
            <a:ext cx="2148870" cy="186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2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28" y="663657"/>
            <a:ext cx="2765557" cy="231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548764" y="736025"/>
            <a:ext cx="2075441" cy="18324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1" name="Image 2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73" y="719470"/>
            <a:ext cx="2077933" cy="18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513513" y="707596"/>
            <a:ext cx="2842923" cy="22733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2" name="Image 27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6"/>
          <a:stretch>
            <a:fillRect/>
          </a:stretch>
        </p:blipFill>
        <p:spPr bwMode="auto">
          <a:xfrm>
            <a:off x="6460976" y="672700"/>
            <a:ext cx="2373462" cy="232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29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6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951" grpId="0"/>
      <p:bldP spid="2" grpId="0"/>
      <p:bldP spid="69" grpId="0"/>
      <p:bldP spid="3" grpId="0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575329" y="601476"/>
            <a:ext cx="857982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Cyclic process</a:t>
            </a:r>
            <a:r>
              <a:rPr lang="en-US" altLang="fr-FR" sz="2400" dirty="0" smtClean="0">
                <a:solidFill>
                  <a:srgbClr val="3333CC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8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every 2.5 s</a:t>
            </a:r>
            <a:endParaRPr lang="en-US" altLang="fr-FR" sz="1400" dirty="0" smtClean="0">
              <a:solidFill>
                <a:srgbClr val="80808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fr-FR" sz="600" b="1" dirty="0" smtClean="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fr-FR" sz="20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First step: </a:t>
            </a:r>
            <a:r>
              <a:rPr lang="en-US" altLang="fr-FR" sz="2000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detect excesses in count-rate </a:t>
            </a:r>
            <a:endParaRPr lang="en-US" altLang="fr-FR" sz="16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dirty="0" smtClean="0">
                <a:latin typeface="Calibri" panose="020F0502020204030204" pitchFamily="34" charset="0"/>
              </a:rPr>
              <a:t>- background estimate (from temporal </a:t>
            </a:r>
            <a:r>
              <a:rPr lang="en-US" altLang="fr-FR" sz="1800" dirty="0" err="1" smtClean="0">
                <a:latin typeface="Calibri" panose="020F0502020204030204" pitchFamily="34" charset="0"/>
              </a:rPr>
              <a:t>bkg</a:t>
            </a:r>
            <a:r>
              <a:rPr lang="en-US" altLang="fr-FR" sz="1800" dirty="0" smtClean="0">
                <a:latin typeface="Calibri" panose="020F0502020204030204" pitchFamily="34" charset="0"/>
              </a:rPr>
              <a:t>-model)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dirty="0" smtClean="0">
                <a:latin typeface="Calibri" panose="020F0502020204030204" pitchFamily="34" charset="0"/>
              </a:rPr>
              <a:t>- build counts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in all Time-Windows from 10 </a:t>
            </a:r>
            <a:r>
              <a:rPr lang="en-US" altLang="fr-FR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ms</a:t>
            </a:r>
            <a:r>
              <a:rPr lang="en-US" altLang="fr-F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to 20 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 (in </a:t>
            </a:r>
            <a:r>
              <a:rPr lang="en-US" altLang="fr-F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4 </a:t>
            </a:r>
            <a:r>
              <a:rPr lang="en-US" altLang="fr-FR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Estrips</a:t>
            </a:r>
            <a:r>
              <a:rPr lang="en-US" altLang="fr-F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and in 9 detector zones)</a:t>
            </a:r>
            <a:endParaRPr lang="en-US" altLang="fr-FR" sz="1600" dirty="0" smtClean="0"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fr-FR" sz="1800" dirty="0" smtClean="0">
                <a:latin typeface="Calibri" panose="020F0502020204030204" pitchFamily="34" charset="0"/>
              </a:rPr>
              <a:t>- compute count excess significance: </a:t>
            </a:r>
            <a:r>
              <a:rPr lang="en-US" altLang="fr-FR" sz="1800" i="1" dirty="0" err="1" smtClean="0">
                <a:latin typeface="Calibri" panose="020F0502020204030204" pitchFamily="34" charset="0"/>
              </a:rPr>
              <a:t>SNRcnt</a:t>
            </a:r>
            <a:r>
              <a:rPr lang="en-US" altLang="fr-FR" sz="1800" dirty="0" smtClean="0">
                <a:latin typeface="Calibri" panose="020F0502020204030204" pitchFamily="34" charset="0"/>
              </a:rPr>
              <a:t>  &gt; </a:t>
            </a:r>
            <a:r>
              <a:rPr lang="en-US" altLang="fr-FR" sz="1800" i="1" dirty="0" err="1" smtClean="0">
                <a:latin typeface="Calibri" panose="020F0502020204030204" pitchFamily="34" charset="0"/>
              </a:rPr>
              <a:t>CntThresh</a:t>
            </a:r>
            <a:r>
              <a:rPr lang="en-US" altLang="fr-FR" sz="1800" dirty="0" smtClean="0">
                <a:latin typeface="Calibri" panose="020F0502020204030204" pitchFamily="34" charset="0"/>
              </a:rPr>
              <a:t> </a:t>
            </a:r>
            <a:r>
              <a:rPr lang="en-US" altLang="fr-FR" sz="1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altLang="fr-FR" sz="1800" dirty="0" smtClean="0">
                <a:latin typeface="Calibri" panose="020F0502020204030204" pitchFamily="34" charset="0"/>
              </a:rPr>
              <a:t>stored into </a:t>
            </a:r>
            <a:r>
              <a:rPr lang="en-US" altLang="fr-FR" sz="1800" b="1" dirty="0" smtClean="0">
                <a:latin typeface="Calibri" panose="020F0502020204030204" pitchFamily="34" charset="0"/>
              </a:rPr>
              <a:t>buffer</a:t>
            </a:r>
          </a:p>
        </p:txBody>
      </p:sp>
      <p:grpSp>
        <p:nvGrpSpPr>
          <p:cNvPr id="24581" name="Groupe 1"/>
          <p:cNvGrpSpPr>
            <a:grpSpLocks noChangeAspect="1"/>
          </p:cNvGrpSpPr>
          <p:nvPr/>
        </p:nvGrpSpPr>
        <p:grpSpPr bwMode="auto">
          <a:xfrm>
            <a:off x="5688013" y="1004013"/>
            <a:ext cx="3348037" cy="579437"/>
            <a:chOff x="6659563" y="857250"/>
            <a:chExt cx="2374900" cy="411163"/>
          </a:xfrm>
        </p:grpSpPr>
        <p:sp>
          <p:nvSpPr>
            <p:cNvPr id="24682" name="Rectangle 11"/>
            <p:cNvSpPr>
              <a:spLocks noChangeArrowheads="1"/>
            </p:cNvSpPr>
            <p:nvPr/>
          </p:nvSpPr>
          <p:spPr bwMode="auto">
            <a:xfrm>
              <a:off x="6659563" y="857250"/>
              <a:ext cx="431800" cy="4111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83" name="Rectangle 12"/>
            <p:cNvSpPr>
              <a:spLocks noChangeArrowheads="1"/>
            </p:cNvSpPr>
            <p:nvPr/>
          </p:nvSpPr>
          <p:spPr bwMode="auto">
            <a:xfrm>
              <a:off x="7307263" y="857250"/>
              <a:ext cx="431800" cy="4111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84" name="Line 13"/>
            <p:cNvSpPr>
              <a:spLocks noChangeShapeType="1"/>
            </p:cNvSpPr>
            <p:nvPr/>
          </p:nvSpPr>
          <p:spPr bwMode="auto">
            <a:xfrm>
              <a:off x="7307263" y="1052513"/>
              <a:ext cx="43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85" name="Rectangle 14"/>
            <p:cNvSpPr>
              <a:spLocks noChangeArrowheads="1"/>
            </p:cNvSpPr>
            <p:nvPr/>
          </p:nvSpPr>
          <p:spPr bwMode="auto">
            <a:xfrm>
              <a:off x="7954963" y="857250"/>
              <a:ext cx="431800" cy="4111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86" name="Line 15"/>
            <p:cNvSpPr>
              <a:spLocks noChangeShapeType="1"/>
            </p:cNvSpPr>
            <p:nvPr/>
          </p:nvSpPr>
          <p:spPr bwMode="auto">
            <a:xfrm>
              <a:off x="8170863" y="857250"/>
              <a:ext cx="0" cy="411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87" name="Rectangle 16"/>
            <p:cNvSpPr>
              <a:spLocks noChangeArrowheads="1"/>
            </p:cNvSpPr>
            <p:nvPr/>
          </p:nvSpPr>
          <p:spPr bwMode="auto">
            <a:xfrm>
              <a:off x="8602663" y="857250"/>
              <a:ext cx="431800" cy="4111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88" name="Line 17"/>
            <p:cNvSpPr>
              <a:spLocks noChangeShapeType="1"/>
            </p:cNvSpPr>
            <p:nvPr/>
          </p:nvSpPr>
          <p:spPr bwMode="auto">
            <a:xfrm>
              <a:off x="8602663" y="1052513"/>
              <a:ext cx="43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89" name="Line 18"/>
            <p:cNvSpPr>
              <a:spLocks noChangeShapeType="1"/>
            </p:cNvSpPr>
            <p:nvPr/>
          </p:nvSpPr>
          <p:spPr bwMode="auto">
            <a:xfrm>
              <a:off x="8820150" y="857250"/>
              <a:ext cx="0" cy="411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38069" name="Rectangle 117"/>
          <p:cNvSpPr>
            <a:spLocks noChangeArrowheads="1"/>
          </p:cNvSpPr>
          <p:nvPr/>
        </p:nvSpPr>
        <p:spPr bwMode="auto">
          <a:xfrm>
            <a:off x="532427" y="2265199"/>
            <a:ext cx="8622723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Second step:</a:t>
            </a:r>
            <a:r>
              <a:rPr lang="en-US" altLang="fr-FR" sz="2000" dirty="0" smtClean="0">
                <a:solidFill>
                  <a:srgbClr val="3333CC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20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imaging of best excess detected up to now</a:t>
            </a:r>
            <a:endParaRPr lang="en-US" altLang="fr-FR" sz="20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dirty="0" smtClean="0">
                <a:latin typeface="Calibri" panose="020F0502020204030204" pitchFamily="34" charset="0"/>
              </a:rPr>
              <a:t>- </a:t>
            </a:r>
            <a:r>
              <a:rPr lang="en-US" altLang="fr-FR" sz="1800" dirty="0" smtClean="0">
                <a:latin typeface="Calibri" panose="020F0502020204030204" pitchFamily="34" charset="0"/>
              </a:rPr>
              <a:t>search best excess present in </a:t>
            </a:r>
            <a:r>
              <a:rPr lang="en-US" altLang="fr-FR" sz="1800" dirty="0">
                <a:latin typeface="Calibri" panose="020F0502020204030204" pitchFamily="34" charset="0"/>
              </a:rPr>
              <a:t>buffer </a:t>
            </a:r>
            <a:r>
              <a:rPr lang="en-US" altLang="fr-F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(not too old, not yet 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processed)</a:t>
            </a:r>
            <a:endParaRPr lang="en-US" altLang="fr-FR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- build detector image of best excess 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(over its </a:t>
            </a:r>
            <a:r>
              <a:rPr lang="en-US" altLang="fr-FR" sz="16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TimeWindow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and in its </a:t>
            </a:r>
            <a:r>
              <a:rPr lang="en-US" altLang="fr-FR" sz="16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Estrip</a:t>
            </a:r>
            <a: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) and clean noisy pix</a:t>
            </a:r>
            <a:br>
              <a:rPr lang="en-US" altLang="fr-FR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- deconvolution</a:t>
            </a: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alt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sky Image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altLang="fr-FR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search </a:t>
            </a:r>
            <a:r>
              <a:rPr lang="en-US" altLang="fr-FR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in </a:t>
            </a:r>
            <a:r>
              <a:rPr lang="en-US" altLang="fr-FR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each sky image:</a:t>
            </a:r>
            <a:r>
              <a:rPr lang="en-US" altLang="fr-FR" sz="1800" b="1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pixel </a:t>
            </a:r>
            <a:r>
              <a:rPr lang="en-US" altLang="fr-FR" sz="1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SNRmax</a:t>
            </a:r>
            <a:r>
              <a:rPr lang="en-US" altLang="fr-FR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(for which </a:t>
            </a:r>
            <a:r>
              <a:rPr lang="en-US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SNRmax</a:t>
            </a:r>
            <a:r>
              <a:rPr lang="en-US" altLang="fr-FR" sz="16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en-US" altLang="fr-FR" sz="16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stdev</a:t>
            </a:r>
            <a:r>
              <a:rPr lang="en-US" altLang="fr-FR" sz="16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&gt; thresh</a:t>
            </a:r>
            <a:r>
              <a:rPr lang="en-US" altLang="fr-FR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) </a:t>
            </a:r>
            <a:endParaRPr lang="en-US" altLang="fr-FR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if 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not </a:t>
            </a:r>
            <a:r>
              <a:rPr lang="en-US" altLang="fr-F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on Earth and not in 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known source catalogue, fit peak to get precise position.</a:t>
            </a:r>
            <a:b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 if </a:t>
            </a:r>
            <a:r>
              <a:rPr lang="en-US" altLang="fr-FR" sz="1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SNR</a:t>
            </a:r>
            <a:r>
              <a:rPr lang="en-US" altLang="fr-FR" sz="16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max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&gt; </a:t>
            </a:r>
            <a:r>
              <a:rPr lang="en-US" altLang="fr-FR" sz="1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AlertThresh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altLang="fr-FR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GRB-Alert to VHF 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 if </a:t>
            </a:r>
            <a:r>
              <a:rPr lang="en-US" altLang="fr-FR" sz="1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SNR</a:t>
            </a:r>
            <a:r>
              <a:rPr lang="en-US" altLang="fr-FR" sz="16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max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&gt; </a:t>
            </a:r>
            <a:r>
              <a:rPr lang="en-US" altLang="fr-FR" sz="1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SlewThresh</a:t>
            </a:r>
            <a:r>
              <a:rPr lang="en-US" altLang="fr-FR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8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fr-FR" sz="1800" b="1" dirty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GRB-Alert to VHF with satellite slew request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fr-FR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8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42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19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20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ZoneTexte 122"/>
          <p:cNvSpPr txBox="1"/>
          <p:nvPr/>
        </p:nvSpPr>
        <p:spPr>
          <a:xfrm>
            <a:off x="498515" y="17900"/>
            <a:ext cx="8656636" cy="584775"/>
          </a:xfrm>
          <a:prstGeom prst="rect">
            <a:avLst/>
          </a:prstGeom>
          <a:solidFill>
            <a:srgbClr val="FDE5C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TS</a:t>
            </a:r>
            <a:r>
              <a:rPr lang="en-US" sz="3200" dirty="0" smtClean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Count-Rate Trigger (CRT) algorithm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6" name="Group 20"/>
          <p:cNvGrpSpPr>
            <a:grpSpLocks/>
          </p:cNvGrpSpPr>
          <p:nvPr/>
        </p:nvGrpSpPr>
        <p:grpSpPr bwMode="auto">
          <a:xfrm>
            <a:off x="-2664630" y="4950268"/>
            <a:ext cx="4608513" cy="1223963"/>
            <a:chOff x="-839" y="1661"/>
            <a:chExt cx="2903" cy="77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27" name="Rectangle 21"/>
            <p:cNvSpPr>
              <a:spLocks noChangeArrowheads="1"/>
            </p:cNvSpPr>
            <p:nvPr/>
          </p:nvSpPr>
          <p:spPr bwMode="auto">
            <a:xfrm>
              <a:off x="1882" y="1661"/>
              <a:ext cx="182" cy="45"/>
            </a:xfrm>
            <a:prstGeom prst="rect">
              <a:avLst/>
            </a:prstGeom>
            <a:grp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8" name="Rectangle 22"/>
            <p:cNvSpPr>
              <a:spLocks noChangeArrowheads="1"/>
            </p:cNvSpPr>
            <p:nvPr/>
          </p:nvSpPr>
          <p:spPr bwMode="auto">
            <a:xfrm>
              <a:off x="1701" y="1842"/>
              <a:ext cx="363" cy="46"/>
            </a:xfrm>
            <a:prstGeom prst="rect">
              <a:avLst/>
            </a:prstGeom>
            <a:grp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9" name="Rectangle 23"/>
            <p:cNvSpPr>
              <a:spLocks noChangeArrowheads="1"/>
            </p:cNvSpPr>
            <p:nvPr/>
          </p:nvSpPr>
          <p:spPr bwMode="auto">
            <a:xfrm>
              <a:off x="1338" y="2024"/>
              <a:ext cx="726" cy="4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0" name="Rectangle 24"/>
            <p:cNvSpPr>
              <a:spLocks noChangeArrowheads="1"/>
            </p:cNvSpPr>
            <p:nvPr/>
          </p:nvSpPr>
          <p:spPr bwMode="auto">
            <a:xfrm>
              <a:off x="612" y="2205"/>
              <a:ext cx="1452" cy="46"/>
            </a:xfrm>
            <a:prstGeom prst="rect">
              <a:avLst/>
            </a:prstGeom>
            <a:grp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1" name="Rectangle 25"/>
            <p:cNvSpPr>
              <a:spLocks noChangeArrowheads="1"/>
            </p:cNvSpPr>
            <p:nvPr/>
          </p:nvSpPr>
          <p:spPr bwMode="auto">
            <a:xfrm>
              <a:off x="-839" y="2387"/>
              <a:ext cx="2903" cy="45"/>
            </a:xfrm>
            <a:prstGeom prst="rect">
              <a:avLst/>
            </a:prstGeom>
            <a:grp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fr-FR" sz="1800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632" name="Connecteur droit 631"/>
          <p:cNvCxnSpPr/>
          <p:nvPr/>
        </p:nvCxnSpPr>
        <p:spPr>
          <a:xfrm>
            <a:off x="1940708" y="4624608"/>
            <a:ext cx="0" cy="2089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3" name="Groupe 632"/>
          <p:cNvGrpSpPr/>
          <p:nvPr/>
        </p:nvGrpSpPr>
        <p:grpSpPr>
          <a:xfrm>
            <a:off x="-361167" y="4624608"/>
            <a:ext cx="4610100" cy="2089594"/>
            <a:chOff x="-978387" y="2041428"/>
            <a:chExt cx="4610100" cy="2089594"/>
          </a:xfrm>
          <a:solidFill>
            <a:schemeClr val="accent6">
              <a:lumMod val="20000"/>
              <a:lumOff val="80000"/>
            </a:schemeClr>
          </a:solidFill>
        </p:grpSpPr>
        <p:cxnSp>
          <p:nvCxnSpPr>
            <p:cNvPr id="634" name="Connecteur droit 633"/>
            <p:cNvCxnSpPr/>
            <p:nvPr/>
          </p:nvCxnSpPr>
          <p:spPr>
            <a:xfrm>
              <a:off x="3631543" y="2041428"/>
              <a:ext cx="0" cy="2089594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5" name="Groupe 634"/>
            <p:cNvGrpSpPr/>
            <p:nvPr/>
          </p:nvGrpSpPr>
          <p:grpSpPr>
            <a:xfrm>
              <a:off x="-978387" y="2367088"/>
              <a:ext cx="4610100" cy="1295401"/>
              <a:chOff x="713253" y="2367088"/>
              <a:chExt cx="4610100" cy="1295401"/>
            </a:xfrm>
            <a:grpFill/>
          </p:grpSpPr>
          <p:sp>
            <p:nvSpPr>
              <p:cNvPr id="636" name="Rectangle 26"/>
              <p:cNvSpPr>
                <a:spLocks noChangeArrowheads="1"/>
              </p:cNvSpPr>
              <p:nvPr/>
            </p:nvSpPr>
            <p:spPr bwMode="auto">
              <a:xfrm>
                <a:off x="28738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7" name="Rectangle 27"/>
              <p:cNvSpPr>
                <a:spLocks noChangeArrowheads="1"/>
              </p:cNvSpPr>
              <p:nvPr/>
            </p:nvSpPr>
            <p:spPr bwMode="auto">
              <a:xfrm>
                <a:off x="3161178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8" name="Rectangle 28"/>
              <p:cNvSpPr>
                <a:spLocks noChangeArrowheads="1"/>
              </p:cNvSpPr>
              <p:nvPr/>
            </p:nvSpPr>
            <p:spPr bwMode="auto">
              <a:xfrm>
                <a:off x="3450103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9" name="Rectangle 29"/>
              <p:cNvSpPr>
                <a:spLocks noChangeArrowheads="1"/>
              </p:cNvSpPr>
              <p:nvPr/>
            </p:nvSpPr>
            <p:spPr bwMode="auto">
              <a:xfrm>
                <a:off x="3592978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0" name="Rectangle 30"/>
              <p:cNvSpPr>
                <a:spLocks noChangeArrowheads="1"/>
              </p:cNvSpPr>
              <p:nvPr/>
            </p:nvSpPr>
            <p:spPr bwMode="auto">
              <a:xfrm>
                <a:off x="37374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1" name="Rectangle 31"/>
              <p:cNvSpPr>
                <a:spLocks noChangeArrowheads="1"/>
              </p:cNvSpPr>
              <p:nvPr/>
            </p:nvSpPr>
            <p:spPr bwMode="auto">
              <a:xfrm>
                <a:off x="3881903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2" name="Rectangle 32"/>
              <p:cNvSpPr>
                <a:spLocks noChangeArrowheads="1"/>
              </p:cNvSpPr>
              <p:nvPr/>
            </p:nvSpPr>
            <p:spPr bwMode="auto">
              <a:xfrm>
                <a:off x="4026365" y="2440113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3" name="Rectangle 33"/>
              <p:cNvSpPr>
                <a:spLocks noChangeArrowheads="1"/>
              </p:cNvSpPr>
              <p:nvPr/>
            </p:nvSpPr>
            <p:spPr bwMode="auto">
              <a:xfrm>
                <a:off x="4169240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644" name="Group 34"/>
              <p:cNvGrpSpPr>
                <a:grpSpLocks/>
              </p:cNvGrpSpPr>
              <p:nvPr/>
            </p:nvGrpSpPr>
            <p:grpSpPr bwMode="auto">
              <a:xfrm>
                <a:off x="2729378" y="2367088"/>
                <a:ext cx="577850" cy="433388"/>
                <a:chOff x="2425" y="1707"/>
                <a:chExt cx="364" cy="273"/>
              </a:xfrm>
              <a:grpFill/>
            </p:grpSpPr>
            <p:sp>
              <p:nvSpPr>
                <p:cNvPr id="667" name="Rectangle 35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182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68" name="Rectangle 36"/>
                <p:cNvSpPr>
                  <a:spLocks noChangeArrowheads="1"/>
                </p:cNvSpPr>
                <p:nvPr/>
              </p:nvSpPr>
              <p:spPr bwMode="auto">
                <a:xfrm>
                  <a:off x="2425" y="1934"/>
                  <a:ext cx="363" cy="46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45" name="Rectangle 37"/>
              <p:cNvSpPr>
                <a:spLocks noChangeArrowheads="1"/>
              </p:cNvSpPr>
              <p:nvPr/>
            </p:nvSpPr>
            <p:spPr bwMode="auto">
              <a:xfrm>
                <a:off x="3305640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6" name="Rectangle 38"/>
              <p:cNvSpPr>
                <a:spLocks noChangeArrowheads="1"/>
              </p:cNvSpPr>
              <p:nvPr/>
            </p:nvSpPr>
            <p:spPr bwMode="auto">
              <a:xfrm>
                <a:off x="3592978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47" name="Rectangle 39"/>
              <p:cNvSpPr>
                <a:spLocks noChangeArrowheads="1"/>
              </p:cNvSpPr>
              <p:nvPr/>
            </p:nvSpPr>
            <p:spPr bwMode="auto">
              <a:xfrm>
                <a:off x="3881903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648" name="Group 40"/>
              <p:cNvGrpSpPr>
                <a:grpSpLocks/>
              </p:cNvGrpSpPr>
              <p:nvPr/>
            </p:nvGrpSpPr>
            <p:grpSpPr bwMode="auto">
              <a:xfrm>
                <a:off x="2440453" y="2367088"/>
                <a:ext cx="1154113" cy="719138"/>
                <a:chOff x="2243" y="1707"/>
                <a:chExt cx="727" cy="453"/>
              </a:xfrm>
              <a:grpFill/>
            </p:grpSpPr>
            <p:sp>
              <p:nvSpPr>
                <p:cNvPr id="664" name="Rectangle 41"/>
                <p:cNvSpPr>
                  <a:spLocks noChangeArrowheads="1"/>
                </p:cNvSpPr>
                <p:nvPr/>
              </p:nvSpPr>
              <p:spPr bwMode="auto">
                <a:xfrm>
                  <a:off x="2788" y="1707"/>
                  <a:ext cx="182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65" name="Rectangle 42"/>
                <p:cNvSpPr>
                  <a:spLocks noChangeArrowheads="1"/>
                </p:cNvSpPr>
                <p:nvPr/>
              </p:nvSpPr>
              <p:spPr bwMode="auto">
                <a:xfrm>
                  <a:off x="2606" y="1888"/>
                  <a:ext cx="363" cy="46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66" name="Rectangle 43"/>
                <p:cNvSpPr>
                  <a:spLocks noChangeArrowheads="1"/>
                </p:cNvSpPr>
                <p:nvPr/>
              </p:nvSpPr>
              <p:spPr bwMode="auto">
                <a:xfrm>
                  <a:off x="2243" y="2115"/>
                  <a:ext cx="726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49" name="Rectangle 44"/>
              <p:cNvSpPr>
                <a:spLocks noChangeArrowheads="1"/>
              </p:cNvSpPr>
              <p:nvPr/>
            </p:nvSpPr>
            <p:spPr bwMode="auto">
              <a:xfrm>
                <a:off x="3018303" y="2943351"/>
                <a:ext cx="11525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0" name="Rectangle 45"/>
              <p:cNvSpPr>
                <a:spLocks noChangeArrowheads="1"/>
              </p:cNvSpPr>
              <p:nvPr/>
            </p:nvSpPr>
            <p:spPr bwMode="auto">
              <a:xfrm>
                <a:off x="3592978" y="3014788"/>
                <a:ext cx="11525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1" name="Rectangle 46"/>
              <p:cNvSpPr>
                <a:spLocks noChangeArrowheads="1"/>
              </p:cNvSpPr>
              <p:nvPr/>
            </p:nvSpPr>
            <p:spPr bwMode="auto">
              <a:xfrm>
                <a:off x="1864190" y="3303713"/>
                <a:ext cx="2305050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2" name="Rectangle 47"/>
              <p:cNvSpPr>
                <a:spLocks noChangeArrowheads="1"/>
              </p:cNvSpPr>
              <p:nvPr/>
            </p:nvSpPr>
            <p:spPr bwMode="auto">
              <a:xfrm>
                <a:off x="713253" y="3591051"/>
                <a:ext cx="4608513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3" name="Rectangle 48"/>
              <p:cNvSpPr>
                <a:spLocks noChangeArrowheads="1"/>
              </p:cNvSpPr>
              <p:nvPr/>
            </p:nvSpPr>
            <p:spPr bwMode="auto">
              <a:xfrm>
                <a:off x="3018303" y="3230688"/>
                <a:ext cx="2305050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4" name="Rectangle 49"/>
              <p:cNvSpPr>
                <a:spLocks noChangeArrowheads="1"/>
              </p:cNvSpPr>
              <p:nvPr/>
            </p:nvSpPr>
            <p:spPr bwMode="auto">
              <a:xfrm>
                <a:off x="4169240" y="2943351"/>
                <a:ext cx="1152525" cy="714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5" name="Rectangle 50"/>
              <p:cNvSpPr>
                <a:spLocks noChangeArrowheads="1"/>
              </p:cNvSpPr>
              <p:nvPr/>
            </p:nvSpPr>
            <p:spPr bwMode="auto">
              <a:xfrm>
                <a:off x="4169240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6" name="Rectangle 51"/>
              <p:cNvSpPr>
                <a:spLocks noChangeArrowheads="1"/>
              </p:cNvSpPr>
              <p:nvPr/>
            </p:nvSpPr>
            <p:spPr bwMode="auto">
              <a:xfrm>
                <a:off x="4458165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7" name="Rectangle 52"/>
              <p:cNvSpPr>
                <a:spLocks noChangeArrowheads="1"/>
              </p:cNvSpPr>
              <p:nvPr/>
            </p:nvSpPr>
            <p:spPr bwMode="auto">
              <a:xfrm>
                <a:off x="4745503" y="2654426"/>
                <a:ext cx="576263" cy="7302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8" name="Rectangle 53"/>
              <p:cNvSpPr>
                <a:spLocks noChangeArrowheads="1"/>
              </p:cNvSpPr>
              <p:nvPr/>
            </p:nvSpPr>
            <p:spPr bwMode="auto">
              <a:xfrm>
                <a:off x="4313703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59" name="Rectangle 54"/>
              <p:cNvSpPr>
                <a:spLocks noChangeArrowheads="1"/>
              </p:cNvSpPr>
              <p:nvPr/>
            </p:nvSpPr>
            <p:spPr bwMode="auto">
              <a:xfrm>
                <a:off x="4458165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60" name="Rectangle 55"/>
              <p:cNvSpPr>
                <a:spLocks noChangeArrowheads="1"/>
              </p:cNvSpPr>
              <p:nvPr/>
            </p:nvSpPr>
            <p:spPr bwMode="auto">
              <a:xfrm>
                <a:off x="46010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61" name="Rectangle 56"/>
              <p:cNvSpPr>
                <a:spLocks noChangeArrowheads="1"/>
              </p:cNvSpPr>
              <p:nvPr/>
            </p:nvSpPr>
            <p:spPr bwMode="auto">
              <a:xfrm>
                <a:off x="4745503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62" name="Rectangle 57"/>
              <p:cNvSpPr>
                <a:spLocks noChangeArrowheads="1"/>
              </p:cNvSpPr>
              <p:nvPr/>
            </p:nvSpPr>
            <p:spPr bwMode="auto">
              <a:xfrm>
                <a:off x="4889965" y="2438526"/>
                <a:ext cx="288925" cy="714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63" name="Rectangle 58"/>
              <p:cNvSpPr>
                <a:spLocks noChangeArrowheads="1"/>
              </p:cNvSpPr>
              <p:nvPr/>
            </p:nvSpPr>
            <p:spPr bwMode="auto">
              <a:xfrm>
                <a:off x="5034428" y="2367088"/>
                <a:ext cx="288925" cy="7143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669" name="Groupe 668"/>
          <p:cNvGrpSpPr/>
          <p:nvPr/>
        </p:nvGrpSpPr>
        <p:grpSpPr>
          <a:xfrm>
            <a:off x="1940707" y="4551584"/>
            <a:ext cx="4610100" cy="2089594"/>
            <a:chOff x="1323487" y="1968404"/>
            <a:chExt cx="4610100" cy="2089594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670" name="Groupe 669"/>
            <p:cNvGrpSpPr/>
            <p:nvPr/>
          </p:nvGrpSpPr>
          <p:grpSpPr>
            <a:xfrm>
              <a:off x="1323487" y="2365501"/>
              <a:ext cx="4610100" cy="1226821"/>
              <a:chOff x="713253" y="2367088"/>
              <a:chExt cx="4610100" cy="1226821"/>
            </a:xfrm>
            <a:grpFill/>
          </p:grpSpPr>
          <p:sp>
            <p:nvSpPr>
              <p:cNvPr id="672" name="Rectangle 26"/>
              <p:cNvSpPr>
                <a:spLocks noChangeArrowheads="1"/>
              </p:cNvSpPr>
              <p:nvPr/>
            </p:nvSpPr>
            <p:spPr bwMode="auto">
              <a:xfrm>
                <a:off x="28738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73" name="Rectangle 27"/>
              <p:cNvSpPr>
                <a:spLocks noChangeArrowheads="1"/>
              </p:cNvSpPr>
              <p:nvPr/>
            </p:nvSpPr>
            <p:spPr bwMode="auto">
              <a:xfrm>
                <a:off x="3161178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74" name="Rectangle 28"/>
              <p:cNvSpPr>
                <a:spLocks noChangeArrowheads="1"/>
              </p:cNvSpPr>
              <p:nvPr/>
            </p:nvSpPr>
            <p:spPr bwMode="auto">
              <a:xfrm>
                <a:off x="3450103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75" name="Rectangle 29"/>
              <p:cNvSpPr>
                <a:spLocks noChangeArrowheads="1"/>
              </p:cNvSpPr>
              <p:nvPr/>
            </p:nvSpPr>
            <p:spPr bwMode="auto">
              <a:xfrm>
                <a:off x="3592978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76" name="Rectangle 30"/>
              <p:cNvSpPr>
                <a:spLocks noChangeArrowheads="1"/>
              </p:cNvSpPr>
              <p:nvPr/>
            </p:nvSpPr>
            <p:spPr bwMode="auto">
              <a:xfrm>
                <a:off x="37374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77" name="Rectangle 31"/>
              <p:cNvSpPr>
                <a:spLocks noChangeArrowheads="1"/>
              </p:cNvSpPr>
              <p:nvPr/>
            </p:nvSpPr>
            <p:spPr bwMode="auto">
              <a:xfrm>
                <a:off x="3881903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78" name="Rectangle 32"/>
              <p:cNvSpPr>
                <a:spLocks noChangeArrowheads="1"/>
              </p:cNvSpPr>
              <p:nvPr/>
            </p:nvSpPr>
            <p:spPr bwMode="auto">
              <a:xfrm>
                <a:off x="4026365" y="2440113"/>
                <a:ext cx="288925" cy="68580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79" name="Rectangle 33"/>
              <p:cNvSpPr>
                <a:spLocks noChangeArrowheads="1"/>
              </p:cNvSpPr>
              <p:nvPr/>
            </p:nvSpPr>
            <p:spPr bwMode="auto">
              <a:xfrm>
                <a:off x="4169240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680" name="Group 34"/>
              <p:cNvGrpSpPr>
                <a:grpSpLocks/>
              </p:cNvGrpSpPr>
              <p:nvPr/>
            </p:nvGrpSpPr>
            <p:grpSpPr bwMode="auto">
              <a:xfrm>
                <a:off x="2729378" y="2367088"/>
                <a:ext cx="577850" cy="433388"/>
                <a:chOff x="2425" y="1707"/>
                <a:chExt cx="364" cy="273"/>
              </a:xfrm>
              <a:grpFill/>
            </p:grpSpPr>
            <p:sp>
              <p:nvSpPr>
                <p:cNvPr id="703" name="Rectangle 35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182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04" name="Rectangle 36"/>
                <p:cNvSpPr>
                  <a:spLocks noChangeArrowheads="1"/>
                </p:cNvSpPr>
                <p:nvPr/>
              </p:nvSpPr>
              <p:spPr bwMode="auto">
                <a:xfrm>
                  <a:off x="2425" y="1932"/>
                  <a:ext cx="363" cy="48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81" name="Rectangle 37"/>
              <p:cNvSpPr>
                <a:spLocks noChangeArrowheads="1"/>
              </p:cNvSpPr>
              <p:nvPr/>
            </p:nvSpPr>
            <p:spPr bwMode="auto">
              <a:xfrm>
                <a:off x="3305640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82" name="Rectangle 38"/>
              <p:cNvSpPr>
                <a:spLocks noChangeArrowheads="1"/>
              </p:cNvSpPr>
              <p:nvPr/>
            </p:nvSpPr>
            <p:spPr bwMode="auto">
              <a:xfrm>
                <a:off x="3592978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83" name="Rectangle 39"/>
              <p:cNvSpPr>
                <a:spLocks noChangeArrowheads="1"/>
              </p:cNvSpPr>
              <p:nvPr/>
            </p:nvSpPr>
            <p:spPr bwMode="auto">
              <a:xfrm>
                <a:off x="3881903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684" name="Group 40"/>
              <p:cNvGrpSpPr>
                <a:grpSpLocks/>
              </p:cNvGrpSpPr>
              <p:nvPr/>
            </p:nvGrpSpPr>
            <p:grpSpPr bwMode="auto">
              <a:xfrm>
                <a:off x="2440453" y="2367088"/>
                <a:ext cx="1154113" cy="719138"/>
                <a:chOff x="2243" y="1707"/>
                <a:chExt cx="727" cy="453"/>
              </a:xfrm>
              <a:grpFill/>
            </p:grpSpPr>
            <p:sp>
              <p:nvSpPr>
                <p:cNvPr id="700" name="Rectangle 41"/>
                <p:cNvSpPr>
                  <a:spLocks noChangeArrowheads="1"/>
                </p:cNvSpPr>
                <p:nvPr/>
              </p:nvSpPr>
              <p:spPr bwMode="auto">
                <a:xfrm>
                  <a:off x="2788" y="1707"/>
                  <a:ext cx="182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01" name="Rectangle 42"/>
                <p:cNvSpPr>
                  <a:spLocks noChangeArrowheads="1"/>
                </p:cNvSpPr>
                <p:nvPr/>
              </p:nvSpPr>
              <p:spPr bwMode="auto">
                <a:xfrm>
                  <a:off x="2606" y="1888"/>
                  <a:ext cx="363" cy="4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02" name="Rectangle 43"/>
                <p:cNvSpPr>
                  <a:spLocks noChangeArrowheads="1"/>
                </p:cNvSpPr>
                <p:nvPr/>
              </p:nvSpPr>
              <p:spPr bwMode="auto">
                <a:xfrm>
                  <a:off x="2243" y="2115"/>
                  <a:ext cx="726" cy="4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1905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85" name="Rectangle 44"/>
              <p:cNvSpPr>
                <a:spLocks noChangeArrowheads="1"/>
              </p:cNvSpPr>
              <p:nvPr/>
            </p:nvSpPr>
            <p:spPr bwMode="auto">
              <a:xfrm>
                <a:off x="3018303" y="2941763"/>
                <a:ext cx="1152525" cy="73026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86" name="Rectangle 45"/>
              <p:cNvSpPr>
                <a:spLocks noChangeArrowheads="1"/>
              </p:cNvSpPr>
              <p:nvPr/>
            </p:nvSpPr>
            <p:spPr bwMode="auto">
              <a:xfrm>
                <a:off x="3592978" y="3014788"/>
                <a:ext cx="11525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87" name="Rectangle 46"/>
              <p:cNvSpPr>
                <a:spLocks noChangeArrowheads="1"/>
              </p:cNvSpPr>
              <p:nvPr/>
            </p:nvSpPr>
            <p:spPr bwMode="auto">
              <a:xfrm>
                <a:off x="1864190" y="3303713"/>
                <a:ext cx="2305050" cy="7302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88" name="Rectangle 47"/>
              <p:cNvSpPr>
                <a:spLocks noChangeArrowheads="1"/>
              </p:cNvSpPr>
              <p:nvPr/>
            </p:nvSpPr>
            <p:spPr bwMode="auto">
              <a:xfrm>
                <a:off x="713253" y="3522471"/>
                <a:ext cx="4608513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89" name="Rectangle 48"/>
              <p:cNvSpPr>
                <a:spLocks noChangeArrowheads="1"/>
              </p:cNvSpPr>
              <p:nvPr/>
            </p:nvSpPr>
            <p:spPr bwMode="auto">
              <a:xfrm>
                <a:off x="3018303" y="3230688"/>
                <a:ext cx="2305050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0" name="Rectangle 49"/>
              <p:cNvSpPr>
                <a:spLocks noChangeArrowheads="1"/>
              </p:cNvSpPr>
              <p:nvPr/>
            </p:nvSpPr>
            <p:spPr bwMode="auto">
              <a:xfrm>
                <a:off x="4169240" y="2943351"/>
                <a:ext cx="11525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1" name="Rectangle 50"/>
              <p:cNvSpPr>
                <a:spLocks noChangeArrowheads="1"/>
              </p:cNvSpPr>
              <p:nvPr/>
            </p:nvSpPr>
            <p:spPr bwMode="auto">
              <a:xfrm>
                <a:off x="4169240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2" name="Rectangle 51"/>
              <p:cNvSpPr>
                <a:spLocks noChangeArrowheads="1"/>
              </p:cNvSpPr>
              <p:nvPr/>
            </p:nvSpPr>
            <p:spPr bwMode="auto">
              <a:xfrm>
                <a:off x="4458165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3" name="Rectangle 52"/>
              <p:cNvSpPr>
                <a:spLocks noChangeArrowheads="1"/>
              </p:cNvSpPr>
              <p:nvPr/>
            </p:nvSpPr>
            <p:spPr bwMode="auto">
              <a:xfrm>
                <a:off x="4745503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4" name="Rectangle 53"/>
              <p:cNvSpPr>
                <a:spLocks noChangeArrowheads="1"/>
              </p:cNvSpPr>
              <p:nvPr/>
            </p:nvSpPr>
            <p:spPr bwMode="auto">
              <a:xfrm>
                <a:off x="4313703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5" name="Rectangle 54"/>
              <p:cNvSpPr>
                <a:spLocks noChangeArrowheads="1"/>
              </p:cNvSpPr>
              <p:nvPr/>
            </p:nvSpPr>
            <p:spPr bwMode="auto">
              <a:xfrm>
                <a:off x="4458165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6" name="Rectangle 55"/>
              <p:cNvSpPr>
                <a:spLocks noChangeArrowheads="1"/>
              </p:cNvSpPr>
              <p:nvPr/>
            </p:nvSpPr>
            <p:spPr bwMode="auto">
              <a:xfrm>
                <a:off x="46010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7" name="Rectangle 56"/>
              <p:cNvSpPr>
                <a:spLocks noChangeArrowheads="1"/>
              </p:cNvSpPr>
              <p:nvPr/>
            </p:nvSpPr>
            <p:spPr bwMode="auto">
              <a:xfrm>
                <a:off x="4745503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8" name="Rectangle 57"/>
              <p:cNvSpPr>
                <a:spLocks noChangeArrowheads="1"/>
              </p:cNvSpPr>
              <p:nvPr/>
            </p:nvSpPr>
            <p:spPr bwMode="auto">
              <a:xfrm>
                <a:off x="4889965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99" name="Rectangle 58"/>
              <p:cNvSpPr>
                <a:spLocks noChangeArrowheads="1"/>
              </p:cNvSpPr>
              <p:nvPr/>
            </p:nvSpPr>
            <p:spPr bwMode="auto">
              <a:xfrm>
                <a:off x="5034428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671" name="Connecteur droit 670"/>
            <p:cNvCxnSpPr/>
            <p:nvPr/>
          </p:nvCxnSpPr>
          <p:spPr>
            <a:xfrm>
              <a:off x="5931999" y="1968404"/>
              <a:ext cx="0" cy="2089594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5" name="Group 106"/>
          <p:cNvGrpSpPr>
            <a:grpSpLocks/>
          </p:cNvGrpSpPr>
          <p:nvPr/>
        </p:nvGrpSpPr>
        <p:grpSpPr bwMode="auto">
          <a:xfrm>
            <a:off x="644513" y="4677219"/>
            <a:ext cx="8351838" cy="1765299"/>
            <a:chOff x="522" y="1592"/>
            <a:chExt cx="5261" cy="1112"/>
          </a:xfrm>
        </p:grpSpPr>
        <p:sp>
          <p:nvSpPr>
            <p:cNvPr id="706" name="Freeform 107"/>
            <p:cNvSpPr>
              <a:spLocks/>
            </p:cNvSpPr>
            <p:nvPr/>
          </p:nvSpPr>
          <p:spPr bwMode="auto">
            <a:xfrm>
              <a:off x="522" y="1592"/>
              <a:ext cx="2308" cy="1112"/>
            </a:xfrm>
            <a:custGeom>
              <a:avLst/>
              <a:gdLst>
                <a:gd name="T0" fmla="*/ 0 w 2308"/>
                <a:gd name="T1" fmla="*/ 507 h 553"/>
                <a:gd name="T2" fmla="*/ 136 w 2308"/>
                <a:gd name="T3" fmla="*/ 553 h 553"/>
                <a:gd name="T4" fmla="*/ 226 w 2308"/>
                <a:gd name="T5" fmla="*/ 507 h 553"/>
                <a:gd name="T6" fmla="*/ 317 w 2308"/>
                <a:gd name="T7" fmla="*/ 553 h 553"/>
                <a:gd name="T8" fmla="*/ 408 w 2308"/>
                <a:gd name="T9" fmla="*/ 507 h 553"/>
                <a:gd name="T10" fmla="*/ 498 w 2308"/>
                <a:gd name="T11" fmla="*/ 553 h 553"/>
                <a:gd name="T12" fmla="*/ 544 w 2308"/>
                <a:gd name="T13" fmla="*/ 507 h 553"/>
                <a:gd name="T14" fmla="*/ 589 w 2308"/>
                <a:gd name="T15" fmla="*/ 553 h 553"/>
                <a:gd name="T16" fmla="*/ 680 w 2308"/>
                <a:gd name="T17" fmla="*/ 507 h 553"/>
                <a:gd name="T18" fmla="*/ 725 w 2308"/>
                <a:gd name="T19" fmla="*/ 553 h 553"/>
                <a:gd name="T20" fmla="*/ 771 w 2308"/>
                <a:gd name="T21" fmla="*/ 507 h 553"/>
                <a:gd name="T22" fmla="*/ 861 w 2308"/>
                <a:gd name="T23" fmla="*/ 553 h 553"/>
                <a:gd name="T24" fmla="*/ 997 w 2308"/>
                <a:gd name="T25" fmla="*/ 553 h 553"/>
                <a:gd name="T26" fmla="*/ 997 w 2308"/>
                <a:gd name="T27" fmla="*/ 507 h 553"/>
                <a:gd name="T28" fmla="*/ 1088 w 2308"/>
                <a:gd name="T29" fmla="*/ 507 h 553"/>
                <a:gd name="T30" fmla="*/ 1134 w 2308"/>
                <a:gd name="T31" fmla="*/ 553 h 553"/>
                <a:gd name="T32" fmla="*/ 1224 w 2308"/>
                <a:gd name="T33" fmla="*/ 507 h 553"/>
                <a:gd name="T34" fmla="*/ 1270 w 2308"/>
                <a:gd name="T35" fmla="*/ 553 h 553"/>
                <a:gd name="T36" fmla="*/ 1360 w 2308"/>
                <a:gd name="T37" fmla="*/ 507 h 553"/>
                <a:gd name="T38" fmla="*/ 1406 w 2308"/>
                <a:gd name="T39" fmla="*/ 507 h 553"/>
                <a:gd name="T40" fmla="*/ 1496 w 2308"/>
                <a:gd name="T41" fmla="*/ 553 h 553"/>
                <a:gd name="T42" fmla="*/ 1678 w 2308"/>
                <a:gd name="T43" fmla="*/ 417 h 553"/>
                <a:gd name="T44" fmla="*/ 1814 w 2308"/>
                <a:gd name="T45" fmla="*/ 371 h 553"/>
                <a:gd name="T46" fmla="*/ 1859 w 2308"/>
                <a:gd name="T47" fmla="*/ 507 h 553"/>
                <a:gd name="T48" fmla="*/ 1995 w 2308"/>
                <a:gd name="T49" fmla="*/ 507 h 553"/>
                <a:gd name="T50" fmla="*/ 2086 w 2308"/>
                <a:gd name="T51" fmla="*/ 190 h 553"/>
                <a:gd name="T52" fmla="*/ 2177 w 2308"/>
                <a:gd name="T53" fmla="*/ 507 h 553"/>
                <a:gd name="T54" fmla="*/ 2308 w 2308"/>
                <a:gd name="T55" fmla="*/ 0 h 55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connsiteX0" fmla="*/ 0 w 10000"/>
                <a:gd name="connsiteY0" fmla="*/ 19273 h 20105"/>
                <a:gd name="connsiteX1" fmla="*/ 589 w 10000"/>
                <a:gd name="connsiteY1" fmla="*/ 20105 h 20105"/>
                <a:gd name="connsiteX2" fmla="*/ 979 w 10000"/>
                <a:gd name="connsiteY2" fmla="*/ 19273 h 20105"/>
                <a:gd name="connsiteX3" fmla="*/ 1373 w 10000"/>
                <a:gd name="connsiteY3" fmla="*/ 20105 h 20105"/>
                <a:gd name="connsiteX4" fmla="*/ 1768 w 10000"/>
                <a:gd name="connsiteY4" fmla="*/ 19273 h 20105"/>
                <a:gd name="connsiteX5" fmla="*/ 2158 w 10000"/>
                <a:gd name="connsiteY5" fmla="*/ 20105 h 20105"/>
                <a:gd name="connsiteX6" fmla="*/ 2357 w 10000"/>
                <a:gd name="connsiteY6" fmla="*/ 19273 h 20105"/>
                <a:gd name="connsiteX7" fmla="*/ 2552 w 10000"/>
                <a:gd name="connsiteY7" fmla="*/ 20105 h 20105"/>
                <a:gd name="connsiteX8" fmla="*/ 2946 w 10000"/>
                <a:gd name="connsiteY8" fmla="*/ 19273 h 20105"/>
                <a:gd name="connsiteX9" fmla="*/ 3141 w 10000"/>
                <a:gd name="connsiteY9" fmla="*/ 20105 h 20105"/>
                <a:gd name="connsiteX10" fmla="*/ 3341 w 10000"/>
                <a:gd name="connsiteY10" fmla="*/ 19273 h 20105"/>
                <a:gd name="connsiteX11" fmla="*/ 3731 w 10000"/>
                <a:gd name="connsiteY11" fmla="*/ 20105 h 20105"/>
                <a:gd name="connsiteX12" fmla="*/ 4320 w 10000"/>
                <a:gd name="connsiteY12" fmla="*/ 20105 h 20105"/>
                <a:gd name="connsiteX13" fmla="*/ 4320 w 10000"/>
                <a:gd name="connsiteY13" fmla="*/ 19273 h 20105"/>
                <a:gd name="connsiteX14" fmla="*/ 4714 w 10000"/>
                <a:gd name="connsiteY14" fmla="*/ 19273 h 20105"/>
                <a:gd name="connsiteX15" fmla="*/ 4913 w 10000"/>
                <a:gd name="connsiteY15" fmla="*/ 20105 h 20105"/>
                <a:gd name="connsiteX16" fmla="*/ 5303 w 10000"/>
                <a:gd name="connsiteY16" fmla="*/ 19273 h 20105"/>
                <a:gd name="connsiteX17" fmla="*/ 5503 w 10000"/>
                <a:gd name="connsiteY17" fmla="*/ 20105 h 20105"/>
                <a:gd name="connsiteX18" fmla="*/ 5893 w 10000"/>
                <a:gd name="connsiteY18" fmla="*/ 19273 h 20105"/>
                <a:gd name="connsiteX19" fmla="*/ 6092 w 10000"/>
                <a:gd name="connsiteY19" fmla="*/ 19273 h 20105"/>
                <a:gd name="connsiteX20" fmla="*/ 6482 w 10000"/>
                <a:gd name="connsiteY20" fmla="*/ 20105 h 20105"/>
                <a:gd name="connsiteX21" fmla="*/ 7270 w 10000"/>
                <a:gd name="connsiteY21" fmla="*/ 17646 h 20105"/>
                <a:gd name="connsiteX22" fmla="*/ 7860 w 10000"/>
                <a:gd name="connsiteY22" fmla="*/ 16814 h 20105"/>
                <a:gd name="connsiteX23" fmla="*/ 8055 w 10000"/>
                <a:gd name="connsiteY23" fmla="*/ 19273 h 20105"/>
                <a:gd name="connsiteX24" fmla="*/ 8644 w 10000"/>
                <a:gd name="connsiteY24" fmla="*/ 19273 h 20105"/>
                <a:gd name="connsiteX25" fmla="*/ 9007 w 10000"/>
                <a:gd name="connsiteY25" fmla="*/ 0 h 20105"/>
                <a:gd name="connsiteX26" fmla="*/ 9432 w 10000"/>
                <a:gd name="connsiteY26" fmla="*/ 19273 h 20105"/>
                <a:gd name="connsiteX27" fmla="*/ 10000 w 10000"/>
                <a:gd name="connsiteY27" fmla="*/ 10105 h 20105"/>
                <a:gd name="connsiteX0" fmla="*/ 0 w 10000"/>
                <a:gd name="connsiteY0" fmla="*/ 19273 h 20105"/>
                <a:gd name="connsiteX1" fmla="*/ 589 w 10000"/>
                <a:gd name="connsiteY1" fmla="*/ 20105 h 20105"/>
                <a:gd name="connsiteX2" fmla="*/ 979 w 10000"/>
                <a:gd name="connsiteY2" fmla="*/ 19273 h 20105"/>
                <a:gd name="connsiteX3" fmla="*/ 1560 w 10000"/>
                <a:gd name="connsiteY3" fmla="*/ 17501 h 20105"/>
                <a:gd name="connsiteX4" fmla="*/ 1768 w 10000"/>
                <a:gd name="connsiteY4" fmla="*/ 19273 h 20105"/>
                <a:gd name="connsiteX5" fmla="*/ 2158 w 10000"/>
                <a:gd name="connsiteY5" fmla="*/ 20105 h 20105"/>
                <a:gd name="connsiteX6" fmla="*/ 2357 w 10000"/>
                <a:gd name="connsiteY6" fmla="*/ 19273 h 20105"/>
                <a:gd name="connsiteX7" fmla="*/ 2552 w 10000"/>
                <a:gd name="connsiteY7" fmla="*/ 20105 h 20105"/>
                <a:gd name="connsiteX8" fmla="*/ 2946 w 10000"/>
                <a:gd name="connsiteY8" fmla="*/ 19273 h 20105"/>
                <a:gd name="connsiteX9" fmla="*/ 3141 w 10000"/>
                <a:gd name="connsiteY9" fmla="*/ 20105 h 20105"/>
                <a:gd name="connsiteX10" fmla="*/ 3341 w 10000"/>
                <a:gd name="connsiteY10" fmla="*/ 19273 h 20105"/>
                <a:gd name="connsiteX11" fmla="*/ 3731 w 10000"/>
                <a:gd name="connsiteY11" fmla="*/ 20105 h 20105"/>
                <a:gd name="connsiteX12" fmla="*/ 4320 w 10000"/>
                <a:gd name="connsiteY12" fmla="*/ 20105 h 20105"/>
                <a:gd name="connsiteX13" fmla="*/ 4320 w 10000"/>
                <a:gd name="connsiteY13" fmla="*/ 19273 h 20105"/>
                <a:gd name="connsiteX14" fmla="*/ 4714 w 10000"/>
                <a:gd name="connsiteY14" fmla="*/ 19273 h 20105"/>
                <a:gd name="connsiteX15" fmla="*/ 4913 w 10000"/>
                <a:gd name="connsiteY15" fmla="*/ 20105 h 20105"/>
                <a:gd name="connsiteX16" fmla="*/ 5303 w 10000"/>
                <a:gd name="connsiteY16" fmla="*/ 19273 h 20105"/>
                <a:gd name="connsiteX17" fmla="*/ 5503 w 10000"/>
                <a:gd name="connsiteY17" fmla="*/ 20105 h 20105"/>
                <a:gd name="connsiteX18" fmla="*/ 5893 w 10000"/>
                <a:gd name="connsiteY18" fmla="*/ 19273 h 20105"/>
                <a:gd name="connsiteX19" fmla="*/ 6092 w 10000"/>
                <a:gd name="connsiteY19" fmla="*/ 19273 h 20105"/>
                <a:gd name="connsiteX20" fmla="*/ 6482 w 10000"/>
                <a:gd name="connsiteY20" fmla="*/ 20105 h 20105"/>
                <a:gd name="connsiteX21" fmla="*/ 7270 w 10000"/>
                <a:gd name="connsiteY21" fmla="*/ 17646 h 20105"/>
                <a:gd name="connsiteX22" fmla="*/ 7860 w 10000"/>
                <a:gd name="connsiteY22" fmla="*/ 16814 h 20105"/>
                <a:gd name="connsiteX23" fmla="*/ 8055 w 10000"/>
                <a:gd name="connsiteY23" fmla="*/ 19273 h 20105"/>
                <a:gd name="connsiteX24" fmla="*/ 8644 w 10000"/>
                <a:gd name="connsiteY24" fmla="*/ 19273 h 20105"/>
                <a:gd name="connsiteX25" fmla="*/ 9007 w 10000"/>
                <a:gd name="connsiteY25" fmla="*/ 0 h 20105"/>
                <a:gd name="connsiteX26" fmla="*/ 9432 w 10000"/>
                <a:gd name="connsiteY26" fmla="*/ 19273 h 20105"/>
                <a:gd name="connsiteX27" fmla="*/ 10000 w 10000"/>
                <a:gd name="connsiteY27" fmla="*/ 10105 h 20105"/>
                <a:gd name="connsiteX0" fmla="*/ 0 w 10000"/>
                <a:gd name="connsiteY0" fmla="*/ 19273 h 20105"/>
                <a:gd name="connsiteX1" fmla="*/ 589 w 10000"/>
                <a:gd name="connsiteY1" fmla="*/ 20105 h 20105"/>
                <a:gd name="connsiteX2" fmla="*/ 979 w 10000"/>
                <a:gd name="connsiteY2" fmla="*/ 19273 h 20105"/>
                <a:gd name="connsiteX3" fmla="*/ 1560 w 10000"/>
                <a:gd name="connsiteY3" fmla="*/ 17501 h 20105"/>
                <a:gd name="connsiteX4" fmla="*/ 2049 w 10000"/>
                <a:gd name="connsiteY4" fmla="*/ 16930 h 20105"/>
                <a:gd name="connsiteX5" fmla="*/ 2158 w 10000"/>
                <a:gd name="connsiteY5" fmla="*/ 20105 h 20105"/>
                <a:gd name="connsiteX6" fmla="*/ 2357 w 10000"/>
                <a:gd name="connsiteY6" fmla="*/ 19273 h 20105"/>
                <a:gd name="connsiteX7" fmla="*/ 2552 w 10000"/>
                <a:gd name="connsiteY7" fmla="*/ 20105 h 20105"/>
                <a:gd name="connsiteX8" fmla="*/ 2946 w 10000"/>
                <a:gd name="connsiteY8" fmla="*/ 19273 h 20105"/>
                <a:gd name="connsiteX9" fmla="*/ 3141 w 10000"/>
                <a:gd name="connsiteY9" fmla="*/ 20105 h 20105"/>
                <a:gd name="connsiteX10" fmla="*/ 3341 w 10000"/>
                <a:gd name="connsiteY10" fmla="*/ 19273 h 20105"/>
                <a:gd name="connsiteX11" fmla="*/ 3731 w 10000"/>
                <a:gd name="connsiteY11" fmla="*/ 20105 h 20105"/>
                <a:gd name="connsiteX12" fmla="*/ 4320 w 10000"/>
                <a:gd name="connsiteY12" fmla="*/ 20105 h 20105"/>
                <a:gd name="connsiteX13" fmla="*/ 4320 w 10000"/>
                <a:gd name="connsiteY13" fmla="*/ 19273 h 20105"/>
                <a:gd name="connsiteX14" fmla="*/ 4714 w 10000"/>
                <a:gd name="connsiteY14" fmla="*/ 19273 h 20105"/>
                <a:gd name="connsiteX15" fmla="*/ 4913 w 10000"/>
                <a:gd name="connsiteY15" fmla="*/ 20105 h 20105"/>
                <a:gd name="connsiteX16" fmla="*/ 5303 w 10000"/>
                <a:gd name="connsiteY16" fmla="*/ 19273 h 20105"/>
                <a:gd name="connsiteX17" fmla="*/ 5503 w 10000"/>
                <a:gd name="connsiteY17" fmla="*/ 20105 h 20105"/>
                <a:gd name="connsiteX18" fmla="*/ 5893 w 10000"/>
                <a:gd name="connsiteY18" fmla="*/ 19273 h 20105"/>
                <a:gd name="connsiteX19" fmla="*/ 6092 w 10000"/>
                <a:gd name="connsiteY19" fmla="*/ 19273 h 20105"/>
                <a:gd name="connsiteX20" fmla="*/ 6482 w 10000"/>
                <a:gd name="connsiteY20" fmla="*/ 20105 h 20105"/>
                <a:gd name="connsiteX21" fmla="*/ 7270 w 10000"/>
                <a:gd name="connsiteY21" fmla="*/ 17646 h 20105"/>
                <a:gd name="connsiteX22" fmla="*/ 7860 w 10000"/>
                <a:gd name="connsiteY22" fmla="*/ 16814 h 20105"/>
                <a:gd name="connsiteX23" fmla="*/ 8055 w 10000"/>
                <a:gd name="connsiteY23" fmla="*/ 19273 h 20105"/>
                <a:gd name="connsiteX24" fmla="*/ 8644 w 10000"/>
                <a:gd name="connsiteY24" fmla="*/ 19273 h 20105"/>
                <a:gd name="connsiteX25" fmla="*/ 9007 w 10000"/>
                <a:gd name="connsiteY25" fmla="*/ 0 h 20105"/>
                <a:gd name="connsiteX26" fmla="*/ 9432 w 10000"/>
                <a:gd name="connsiteY26" fmla="*/ 19273 h 20105"/>
                <a:gd name="connsiteX27" fmla="*/ 10000 w 10000"/>
                <a:gd name="connsiteY27" fmla="*/ 10105 h 20105"/>
                <a:gd name="connsiteX0" fmla="*/ 0 w 10000"/>
                <a:gd name="connsiteY0" fmla="*/ 19273 h 20105"/>
                <a:gd name="connsiteX1" fmla="*/ 589 w 10000"/>
                <a:gd name="connsiteY1" fmla="*/ 20105 h 20105"/>
                <a:gd name="connsiteX2" fmla="*/ 979 w 10000"/>
                <a:gd name="connsiteY2" fmla="*/ 19273 h 20105"/>
                <a:gd name="connsiteX3" fmla="*/ 1560 w 10000"/>
                <a:gd name="connsiteY3" fmla="*/ 17501 h 20105"/>
                <a:gd name="connsiteX4" fmla="*/ 2049 w 10000"/>
                <a:gd name="connsiteY4" fmla="*/ 16930 h 20105"/>
                <a:gd name="connsiteX5" fmla="*/ 2220 w 10000"/>
                <a:gd name="connsiteY5" fmla="*/ 18803 h 20105"/>
                <a:gd name="connsiteX6" fmla="*/ 2357 w 10000"/>
                <a:gd name="connsiteY6" fmla="*/ 19273 h 20105"/>
                <a:gd name="connsiteX7" fmla="*/ 2552 w 10000"/>
                <a:gd name="connsiteY7" fmla="*/ 20105 h 20105"/>
                <a:gd name="connsiteX8" fmla="*/ 2946 w 10000"/>
                <a:gd name="connsiteY8" fmla="*/ 19273 h 20105"/>
                <a:gd name="connsiteX9" fmla="*/ 3141 w 10000"/>
                <a:gd name="connsiteY9" fmla="*/ 20105 h 20105"/>
                <a:gd name="connsiteX10" fmla="*/ 3341 w 10000"/>
                <a:gd name="connsiteY10" fmla="*/ 19273 h 20105"/>
                <a:gd name="connsiteX11" fmla="*/ 3731 w 10000"/>
                <a:gd name="connsiteY11" fmla="*/ 20105 h 20105"/>
                <a:gd name="connsiteX12" fmla="*/ 4320 w 10000"/>
                <a:gd name="connsiteY12" fmla="*/ 20105 h 20105"/>
                <a:gd name="connsiteX13" fmla="*/ 4320 w 10000"/>
                <a:gd name="connsiteY13" fmla="*/ 19273 h 20105"/>
                <a:gd name="connsiteX14" fmla="*/ 4714 w 10000"/>
                <a:gd name="connsiteY14" fmla="*/ 19273 h 20105"/>
                <a:gd name="connsiteX15" fmla="*/ 4913 w 10000"/>
                <a:gd name="connsiteY15" fmla="*/ 20105 h 20105"/>
                <a:gd name="connsiteX16" fmla="*/ 5303 w 10000"/>
                <a:gd name="connsiteY16" fmla="*/ 19273 h 20105"/>
                <a:gd name="connsiteX17" fmla="*/ 5503 w 10000"/>
                <a:gd name="connsiteY17" fmla="*/ 20105 h 20105"/>
                <a:gd name="connsiteX18" fmla="*/ 5893 w 10000"/>
                <a:gd name="connsiteY18" fmla="*/ 19273 h 20105"/>
                <a:gd name="connsiteX19" fmla="*/ 6092 w 10000"/>
                <a:gd name="connsiteY19" fmla="*/ 19273 h 20105"/>
                <a:gd name="connsiteX20" fmla="*/ 6482 w 10000"/>
                <a:gd name="connsiteY20" fmla="*/ 20105 h 20105"/>
                <a:gd name="connsiteX21" fmla="*/ 7270 w 10000"/>
                <a:gd name="connsiteY21" fmla="*/ 17646 h 20105"/>
                <a:gd name="connsiteX22" fmla="*/ 7860 w 10000"/>
                <a:gd name="connsiteY22" fmla="*/ 16814 h 20105"/>
                <a:gd name="connsiteX23" fmla="*/ 8055 w 10000"/>
                <a:gd name="connsiteY23" fmla="*/ 19273 h 20105"/>
                <a:gd name="connsiteX24" fmla="*/ 8644 w 10000"/>
                <a:gd name="connsiteY24" fmla="*/ 19273 h 20105"/>
                <a:gd name="connsiteX25" fmla="*/ 9007 w 10000"/>
                <a:gd name="connsiteY25" fmla="*/ 0 h 20105"/>
                <a:gd name="connsiteX26" fmla="*/ 9432 w 10000"/>
                <a:gd name="connsiteY26" fmla="*/ 19273 h 20105"/>
                <a:gd name="connsiteX27" fmla="*/ 10000 w 10000"/>
                <a:gd name="connsiteY27" fmla="*/ 10105 h 20105"/>
                <a:gd name="connsiteX0" fmla="*/ 0 w 10000"/>
                <a:gd name="connsiteY0" fmla="*/ 19273 h 20105"/>
                <a:gd name="connsiteX1" fmla="*/ 589 w 10000"/>
                <a:gd name="connsiteY1" fmla="*/ 20105 h 20105"/>
                <a:gd name="connsiteX2" fmla="*/ 979 w 10000"/>
                <a:gd name="connsiteY2" fmla="*/ 19273 h 20105"/>
                <a:gd name="connsiteX3" fmla="*/ 1560 w 10000"/>
                <a:gd name="connsiteY3" fmla="*/ 17501 h 20105"/>
                <a:gd name="connsiteX4" fmla="*/ 2049 w 10000"/>
                <a:gd name="connsiteY4" fmla="*/ 16930 h 20105"/>
                <a:gd name="connsiteX5" fmla="*/ 2220 w 10000"/>
                <a:gd name="connsiteY5" fmla="*/ 18803 h 20105"/>
                <a:gd name="connsiteX6" fmla="*/ 2513 w 10000"/>
                <a:gd name="connsiteY6" fmla="*/ 19273 h 20105"/>
                <a:gd name="connsiteX7" fmla="*/ 2552 w 10000"/>
                <a:gd name="connsiteY7" fmla="*/ 20105 h 20105"/>
                <a:gd name="connsiteX8" fmla="*/ 2946 w 10000"/>
                <a:gd name="connsiteY8" fmla="*/ 19273 h 20105"/>
                <a:gd name="connsiteX9" fmla="*/ 3141 w 10000"/>
                <a:gd name="connsiteY9" fmla="*/ 20105 h 20105"/>
                <a:gd name="connsiteX10" fmla="*/ 3341 w 10000"/>
                <a:gd name="connsiteY10" fmla="*/ 19273 h 20105"/>
                <a:gd name="connsiteX11" fmla="*/ 3731 w 10000"/>
                <a:gd name="connsiteY11" fmla="*/ 20105 h 20105"/>
                <a:gd name="connsiteX12" fmla="*/ 4320 w 10000"/>
                <a:gd name="connsiteY12" fmla="*/ 20105 h 20105"/>
                <a:gd name="connsiteX13" fmla="*/ 4320 w 10000"/>
                <a:gd name="connsiteY13" fmla="*/ 19273 h 20105"/>
                <a:gd name="connsiteX14" fmla="*/ 4714 w 10000"/>
                <a:gd name="connsiteY14" fmla="*/ 19273 h 20105"/>
                <a:gd name="connsiteX15" fmla="*/ 4913 w 10000"/>
                <a:gd name="connsiteY15" fmla="*/ 20105 h 20105"/>
                <a:gd name="connsiteX16" fmla="*/ 5303 w 10000"/>
                <a:gd name="connsiteY16" fmla="*/ 19273 h 20105"/>
                <a:gd name="connsiteX17" fmla="*/ 5503 w 10000"/>
                <a:gd name="connsiteY17" fmla="*/ 20105 h 20105"/>
                <a:gd name="connsiteX18" fmla="*/ 5893 w 10000"/>
                <a:gd name="connsiteY18" fmla="*/ 19273 h 20105"/>
                <a:gd name="connsiteX19" fmla="*/ 6092 w 10000"/>
                <a:gd name="connsiteY19" fmla="*/ 19273 h 20105"/>
                <a:gd name="connsiteX20" fmla="*/ 6482 w 10000"/>
                <a:gd name="connsiteY20" fmla="*/ 20105 h 20105"/>
                <a:gd name="connsiteX21" fmla="*/ 7270 w 10000"/>
                <a:gd name="connsiteY21" fmla="*/ 17646 h 20105"/>
                <a:gd name="connsiteX22" fmla="*/ 7860 w 10000"/>
                <a:gd name="connsiteY22" fmla="*/ 16814 h 20105"/>
                <a:gd name="connsiteX23" fmla="*/ 8055 w 10000"/>
                <a:gd name="connsiteY23" fmla="*/ 19273 h 20105"/>
                <a:gd name="connsiteX24" fmla="*/ 8644 w 10000"/>
                <a:gd name="connsiteY24" fmla="*/ 19273 h 20105"/>
                <a:gd name="connsiteX25" fmla="*/ 9007 w 10000"/>
                <a:gd name="connsiteY25" fmla="*/ 0 h 20105"/>
                <a:gd name="connsiteX26" fmla="*/ 9432 w 10000"/>
                <a:gd name="connsiteY26" fmla="*/ 19273 h 20105"/>
                <a:gd name="connsiteX27" fmla="*/ 10000 w 10000"/>
                <a:gd name="connsiteY27" fmla="*/ 10105 h 2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000" h="20105">
                  <a:moveTo>
                    <a:pt x="0" y="19273"/>
                  </a:moveTo>
                  <a:lnTo>
                    <a:pt x="589" y="20105"/>
                  </a:lnTo>
                  <a:lnTo>
                    <a:pt x="979" y="19273"/>
                  </a:lnTo>
                  <a:lnTo>
                    <a:pt x="1560" y="17501"/>
                  </a:lnTo>
                  <a:cubicBezTo>
                    <a:pt x="1629" y="18092"/>
                    <a:pt x="1980" y="16339"/>
                    <a:pt x="2049" y="16930"/>
                  </a:cubicBezTo>
                  <a:cubicBezTo>
                    <a:pt x="2085" y="17988"/>
                    <a:pt x="2184" y="17745"/>
                    <a:pt x="2220" y="18803"/>
                  </a:cubicBezTo>
                  <a:cubicBezTo>
                    <a:pt x="2286" y="18526"/>
                    <a:pt x="2447" y="19550"/>
                    <a:pt x="2513" y="19273"/>
                  </a:cubicBezTo>
                  <a:cubicBezTo>
                    <a:pt x="2526" y="19550"/>
                    <a:pt x="2539" y="19828"/>
                    <a:pt x="2552" y="20105"/>
                  </a:cubicBezTo>
                  <a:lnTo>
                    <a:pt x="2946" y="19273"/>
                  </a:lnTo>
                  <a:lnTo>
                    <a:pt x="3141" y="20105"/>
                  </a:lnTo>
                  <a:cubicBezTo>
                    <a:pt x="3208" y="19828"/>
                    <a:pt x="3274" y="19550"/>
                    <a:pt x="3341" y="19273"/>
                  </a:cubicBezTo>
                  <a:lnTo>
                    <a:pt x="3731" y="20105"/>
                  </a:lnTo>
                  <a:lnTo>
                    <a:pt x="4320" y="20105"/>
                  </a:lnTo>
                  <a:lnTo>
                    <a:pt x="4320" y="19273"/>
                  </a:lnTo>
                  <a:lnTo>
                    <a:pt x="4714" y="19273"/>
                  </a:lnTo>
                  <a:cubicBezTo>
                    <a:pt x="4780" y="19550"/>
                    <a:pt x="4847" y="19828"/>
                    <a:pt x="4913" y="20105"/>
                  </a:cubicBezTo>
                  <a:lnTo>
                    <a:pt x="5303" y="19273"/>
                  </a:lnTo>
                  <a:cubicBezTo>
                    <a:pt x="5370" y="19550"/>
                    <a:pt x="5436" y="19828"/>
                    <a:pt x="5503" y="20105"/>
                  </a:cubicBezTo>
                  <a:lnTo>
                    <a:pt x="5893" y="19273"/>
                  </a:lnTo>
                  <a:lnTo>
                    <a:pt x="6092" y="19273"/>
                  </a:lnTo>
                  <a:lnTo>
                    <a:pt x="6482" y="20105"/>
                  </a:lnTo>
                  <a:lnTo>
                    <a:pt x="7270" y="17646"/>
                  </a:lnTo>
                  <a:lnTo>
                    <a:pt x="7860" y="16814"/>
                  </a:lnTo>
                  <a:lnTo>
                    <a:pt x="8055" y="19273"/>
                  </a:lnTo>
                  <a:lnTo>
                    <a:pt x="8644" y="19273"/>
                  </a:lnTo>
                  <a:lnTo>
                    <a:pt x="9007" y="0"/>
                  </a:lnTo>
                  <a:cubicBezTo>
                    <a:pt x="9149" y="6424"/>
                    <a:pt x="9290" y="12849"/>
                    <a:pt x="9432" y="19273"/>
                  </a:cubicBezTo>
                  <a:cubicBezTo>
                    <a:pt x="9621" y="16217"/>
                    <a:pt x="9811" y="13161"/>
                    <a:pt x="10000" y="10105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7" name="Freeform 108"/>
            <p:cNvSpPr>
              <a:spLocks/>
            </p:cNvSpPr>
            <p:nvPr/>
          </p:nvSpPr>
          <p:spPr bwMode="auto">
            <a:xfrm>
              <a:off x="2835" y="1933"/>
              <a:ext cx="2948" cy="771"/>
            </a:xfrm>
            <a:custGeom>
              <a:avLst/>
              <a:gdLst>
                <a:gd name="T0" fmla="*/ 0 w 2948"/>
                <a:gd name="T1" fmla="*/ 226 h 771"/>
                <a:gd name="T2" fmla="*/ 0 w 2948"/>
                <a:gd name="T3" fmla="*/ 408 h 771"/>
                <a:gd name="T4" fmla="*/ 181 w 2948"/>
                <a:gd name="T5" fmla="*/ 0 h 771"/>
                <a:gd name="T6" fmla="*/ 453 w 2948"/>
                <a:gd name="T7" fmla="*/ 725 h 771"/>
                <a:gd name="T8" fmla="*/ 544 w 2948"/>
                <a:gd name="T9" fmla="*/ 635 h 771"/>
                <a:gd name="T10" fmla="*/ 590 w 2948"/>
                <a:gd name="T11" fmla="*/ 725 h 771"/>
                <a:gd name="T12" fmla="*/ 726 w 2948"/>
                <a:gd name="T13" fmla="*/ 680 h 771"/>
                <a:gd name="T14" fmla="*/ 816 w 2948"/>
                <a:gd name="T15" fmla="*/ 725 h 771"/>
                <a:gd name="T16" fmla="*/ 952 w 2948"/>
                <a:gd name="T17" fmla="*/ 680 h 771"/>
                <a:gd name="T18" fmla="*/ 1088 w 2948"/>
                <a:gd name="T19" fmla="*/ 725 h 771"/>
                <a:gd name="T20" fmla="*/ 1225 w 2948"/>
                <a:gd name="T21" fmla="*/ 725 h 771"/>
                <a:gd name="T22" fmla="*/ 1315 w 2948"/>
                <a:gd name="T23" fmla="*/ 725 h 771"/>
                <a:gd name="T24" fmla="*/ 1361 w 2948"/>
                <a:gd name="T25" fmla="*/ 680 h 771"/>
                <a:gd name="T26" fmla="*/ 1497 w 2948"/>
                <a:gd name="T27" fmla="*/ 725 h 771"/>
                <a:gd name="T28" fmla="*/ 1633 w 2948"/>
                <a:gd name="T29" fmla="*/ 635 h 771"/>
                <a:gd name="T30" fmla="*/ 1724 w 2948"/>
                <a:gd name="T31" fmla="*/ 725 h 771"/>
                <a:gd name="T32" fmla="*/ 1814 w 2948"/>
                <a:gd name="T33" fmla="*/ 680 h 771"/>
                <a:gd name="T34" fmla="*/ 1950 w 2948"/>
                <a:gd name="T35" fmla="*/ 725 h 771"/>
                <a:gd name="T36" fmla="*/ 2086 w 2948"/>
                <a:gd name="T37" fmla="*/ 635 h 771"/>
                <a:gd name="T38" fmla="*/ 2177 w 2948"/>
                <a:gd name="T39" fmla="*/ 725 h 771"/>
                <a:gd name="T40" fmla="*/ 2268 w 2948"/>
                <a:gd name="T41" fmla="*/ 635 h 771"/>
                <a:gd name="T42" fmla="*/ 2449 w 2948"/>
                <a:gd name="T43" fmla="*/ 771 h 771"/>
                <a:gd name="T44" fmla="*/ 2495 w 2948"/>
                <a:gd name="T45" fmla="*/ 680 h 771"/>
                <a:gd name="T46" fmla="*/ 2676 w 2948"/>
                <a:gd name="T47" fmla="*/ 725 h 771"/>
                <a:gd name="T48" fmla="*/ 2767 w 2948"/>
                <a:gd name="T49" fmla="*/ 680 h 771"/>
                <a:gd name="T50" fmla="*/ 2857 w 2948"/>
                <a:gd name="T51" fmla="*/ 725 h 771"/>
                <a:gd name="T52" fmla="*/ 2948 w 2948"/>
                <a:gd name="T53" fmla="*/ 680 h 7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948" h="771">
                  <a:moveTo>
                    <a:pt x="0" y="226"/>
                  </a:moveTo>
                  <a:lnTo>
                    <a:pt x="0" y="408"/>
                  </a:lnTo>
                  <a:lnTo>
                    <a:pt x="181" y="0"/>
                  </a:lnTo>
                  <a:lnTo>
                    <a:pt x="453" y="725"/>
                  </a:lnTo>
                  <a:lnTo>
                    <a:pt x="544" y="635"/>
                  </a:lnTo>
                  <a:lnTo>
                    <a:pt x="590" y="725"/>
                  </a:lnTo>
                  <a:lnTo>
                    <a:pt x="726" y="680"/>
                  </a:lnTo>
                  <a:lnTo>
                    <a:pt x="816" y="725"/>
                  </a:lnTo>
                  <a:lnTo>
                    <a:pt x="952" y="680"/>
                  </a:lnTo>
                  <a:lnTo>
                    <a:pt x="1088" y="725"/>
                  </a:lnTo>
                  <a:lnTo>
                    <a:pt x="1225" y="725"/>
                  </a:lnTo>
                  <a:lnTo>
                    <a:pt x="1315" y="725"/>
                  </a:lnTo>
                  <a:lnTo>
                    <a:pt x="1361" y="680"/>
                  </a:lnTo>
                  <a:lnTo>
                    <a:pt x="1497" y="725"/>
                  </a:lnTo>
                  <a:lnTo>
                    <a:pt x="1633" y="635"/>
                  </a:lnTo>
                  <a:lnTo>
                    <a:pt x="1724" y="725"/>
                  </a:lnTo>
                  <a:lnTo>
                    <a:pt x="1814" y="680"/>
                  </a:lnTo>
                  <a:lnTo>
                    <a:pt x="1950" y="725"/>
                  </a:lnTo>
                  <a:lnTo>
                    <a:pt x="2086" y="635"/>
                  </a:lnTo>
                  <a:lnTo>
                    <a:pt x="2177" y="725"/>
                  </a:lnTo>
                  <a:lnTo>
                    <a:pt x="2268" y="635"/>
                  </a:lnTo>
                  <a:lnTo>
                    <a:pt x="2449" y="771"/>
                  </a:lnTo>
                  <a:lnTo>
                    <a:pt x="2495" y="680"/>
                  </a:lnTo>
                  <a:lnTo>
                    <a:pt x="2676" y="725"/>
                  </a:lnTo>
                  <a:lnTo>
                    <a:pt x="2767" y="680"/>
                  </a:lnTo>
                  <a:lnTo>
                    <a:pt x="2857" y="725"/>
                  </a:lnTo>
                  <a:lnTo>
                    <a:pt x="2948" y="680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i="1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08" name="Groupe 707"/>
          <p:cNvGrpSpPr/>
          <p:nvPr/>
        </p:nvGrpSpPr>
        <p:grpSpPr>
          <a:xfrm>
            <a:off x="4242581" y="4587303"/>
            <a:ext cx="4610100" cy="2089594"/>
            <a:chOff x="3625361" y="2004123"/>
            <a:chExt cx="4610100" cy="208959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09" name="Groupe 708"/>
            <p:cNvGrpSpPr/>
            <p:nvPr/>
          </p:nvGrpSpPr>
          <p:grpSpPr>
            <a:xfrm>
              <a:off x="3625361" y="2365501"/>
              <a:ext cx="4610100" cy="1295401"/>
              <a:chOff x="713253" y="2367088"/>
              <a:chExt cx="4610100" cy="1295401"/>
            </a:xfrm>
            <a:grpFill/>
          </p:grpSpPr>
          <p:sp>
            <p:nvSpPr>
              <p:cNvPr id="711" name="Rectangle 26"/>
              <p:cNvSpPr>
                <a:spLocks noChangeArrowheads="1"/>
              </p:cNvSpPr>
              <p:nvPr/>
            </p:nvSpPr>
            <p:spPr bwMode="auto">
              <a:xfrm>
                <a:off x="28738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12" name="Rectangle 27"/>
              <p:cNvSpPr>
                <a:spLocks noChangeArrowheads="1"/>
              </p:cNvSpPr>
              <p:nvPr/>
            </p:nvSpPr>
            <p:spPr bwMode="auto">
              <a:xfrm>
                <a:off x="3161178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13" name="Rectangle 28"/>
              <p:cNvSpPr>
                <a:spLocks noChangeArrowheads="1"/>
              </p:cNvSpPr>
              <p:nvPr/>
            </p:nvSpPr>
            <p:spPr bwMode="auto">
              <a:xfrm>
                <a:off x="3450103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14" name="Rectangle 29"/>
              <p:cNvSpPr>
                <a:spLocks noChangeArrowheads="1"/>
              </p:cNvSpPr>
              <p:nvPr/>
            </p:nvSpPr>
            <p:spPr bwMode="auto">
              <a:xfrm>
                <a:off x="3592978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15" name="Rectangle 30"/>
              <p:cNvSpPr>
                <a:spLocks noChangeArrowheads="1"/>
              </p:cNvSpPr>
              <p:nvPr/>
            </p:nvSpPr>
            <p:spPr bwMode="auto">
              <a:xfrm>
                <a:off x="37374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16" name="Rectangle 31"/>
              <p:cNvSpPr>
                <a:spLocks noChangeArrowheads="1"/>
              </p:cNvSpPr>
              <p:nvPr/>
            </p:nvSpPr>
            <p:spPr bwMode="auto">
              <a:xfrm>
                <a:off x="3881903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17" name="Rectangle 32"/>
              <p:cNvSpPr>
                <a:spLocks noChangeArrowheads="1"/>
              </p:cNvSpPr>
              <p:nvPr/>
            </p:nvSpPr>
            <p:spPr bwMode="auto">
              <a:xfrm>
                <a:off x="4026365" y="2440113"/>
                <a:ext cx="288925" cy="68580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18" name="Rectangle 33"/>
              <p:cNvSpPr>
                <a:spLocks noChangeArrowheads="1"/>
              </p:cNvSpPr>
              <p:nvPr/>
            </p:nvSpPr>
            <p:spPr bwMode="auto">
              <a:xfrm>
                <a:off x="4169240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719" name="Group 34"/>
              <p:cNvGrpSpPr>
                <a:grpSpLocks/>
              </p:cNvGrpSpPr>
              <p:nvPr/>
            </p:nvGrpSpPr>
            <p:grpSpPr bwMode="auto">
              <a:xfrm>
                <a:off x="2729378" y="2367088"/>
                <a:ext cx="577850" cy="433388"/>
                <a:chOff x="2425" y="1707"/>
                <a:chExt cx="364" cy="273"/>
              </a:xfrm>
              <a:grpFill/>
            </p:grpSpPr>
            <p:sp>
              <p:nvSpPr>
                <p:cNvPr id="742" name="Rectangle 35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182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43" name="Rectangle 36"/>
                <p:cNvSpPr>
                  <a:spLocks noChangeArrowheads="1"/>
                </p:cNvSpPr>
                <p:nvPr/>
              </p:nvSpPr>
              <p:spPr bwMode="auto">
                <a:xfrm>
                  <a:off x="2425" y="1932"/>
                  <a:ext cx="363" cy="48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20" name="Rectangle 37"/>
              <p:cNvSpPr>
                <a:spLocks noChangeArrowheads="1"/>
              </p:cNvSpPr>
              <p:nvPr/>
            </p:nvSpPr>
            <p:spPr bwMode="auto">
              <a:xfrm>
                <a:off x="3305640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21" name="Rectangle 38"/>
              <p:cNvSpPr>
                <a:spLocks noChangeArrowheads="1"/>
              </p:cNvSpPr>
              <p:nvPr/>
            </p:nvSpPr>
            <p:spPr bwMode="auto">
              <a:xfrm>
                <a:off x="3592978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22" name="Rectangle 39"/>
              <p:cNvSpPr>
                <a:spLocks noChangeArrowheads="1"/>
              </p:cNvSpPr>
              <p:nvPr/>
            </p:nvSpPr>
            <p:spPr bwMode="auto">
              <a:xfrm>
                <a:off x="3881903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723" name="Group 40"/>
              <p:cNvGrpSpPr>
                <a:grpSpLocks/>
              </p:cNvGrpSpPr>
              <p:nvPr/>
            </p:nvGrpSpPr>
            <p:grpSpPr bwMode="auto">
              <a:xfrm>
                <a:off x="2440453" y="2367088"/>
                <a:ext cx="1154113" cy="719138"/>
                <a:chOff x="2243" y="1707"/>
                <a:chExt cx="727" cy="453"/>
              </a:xfrm>
              <a:grpFill/>
            </p:grpSpPr>
            <p:sp>
              <p:nvSpPr>
                <p:cNvPr id="739" name="Rectangle 41"/>
                <p:cNvSpPr>
                  <a:spLocks noChangeArrowheads="1"/>
                </p:cNvSpPr>
                <p:nvPr/>
              </p:nvSpPr>
              <p:spPr bwMode="auto">
                <a:xfrm>
                  <a:off x="2788" y="1707"/>
                  <a:ext cx="182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40" name="Rectangle 42"/>
                <p:cNvSpPr>
                  <a:spLocks noChangeArrowheads="1"/>
                </p:cNvSpPr>
                <p:nvPr/>
              </p:nvSpPr>
              <p:spPr bwMode="auto">
                <a:xfrm>
                  <a:off x="2606" y="1888"/>
                  <a:ext cx="363" cy="46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41" name="Rectangle 43"/>
                <p:cNvSpPr>
                  <a:spLocks noChangeArrowheads="1"/>
                </p:cNvSpPr>
                <p:nvPr/>
              </p:nvSpPr>
              <p:spPr bwMode="auto">
                <a:xfrm>
                  <a:off x="2243" y="2115"/>
                  <a:ext cx="726" cy="45"/>
                </a:xfrm>
                <a:prstGeom prst="rect">
                  <a:avLst/>
                </a:prstGeom>
                <a:grpFill/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fr-FR" sz="1800" i="1" smtClean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24" name="Rectangle 44"/>
              <p:cNvSpPr>
                <a:spLocks noChangeArrowheads="1"/>
              </p:cNvSpPr>
              <p:nvPr/>
            </p:nvSpPr>
            <p:spPr bwMode="auto">
              <a:xfrm>
                <a:off x="3018303" y="2941763"/>
                <a:ext cx="1152525" cy="73026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25" name="Rectangle 45"/>
              <p:cNvSpPr>
                <a:spLocks noChangeArrowheads="1"/>
              </p:cNvSpPr>
              <p:nvPr/>
            </p:nvSpPr>
            <p:spPr bwMode="auto">
              <a:xfrm>
                <a:off x="3592978" y="3014788"/>
                <a:ext cx="11525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26" name="Rectangle 46"/>
              <p:cNvSpPr>
                <a:spLocks noChangeArrowheads="1"/>
              </p:cNvSpPr>
              <p:nvPr/>
            </p:nvSpPr>
            <p:spPr bwMode="auto">
              <a:xfrm>
                <a:off x="1864190" y="3303713"/>
                <a:ext cx="2305050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27" name="Rectangle 47"/>
              <p:cNvSpPr>
                <a:spLocks noChangeArrowheads="1"/>
              </p:cNvSpPr>
              <p:nvPr/>
            </p:nvSpPr>
            <p:spPr bwMode="auto">
              <a:xfrm>
                <a:off x="713253" y="3591051"/>
                <a:ext cx="4608513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28" name="Rectangle 48"/>
              <p:cNvSpPr>
                <a:spLocks noChangeArrowheads="1"/>
              </p:cNvSpPr>
              <p:nvPr/>
            </p:nvSpPr>
            <p:spPr bwMode="auto">
              <a:xfrm>
                <a:off x="3018303" y="3230688"/>
                <a:ext cx="2305050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29" name="Rectangle 49"/>
              <p:cNvSpPr>
                <a:spLocks noChangeArrowheads="1"/>
              </p:cNvSpPr>
              <p:nvPr/>
            </p:nvSpPr>
            <p:spPr bwMode="auto">
              <a:xfrm>
                <a:off x="4169240" y="2943351"/>
                <a:ext cx="11525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0" name="Rectangle 50"/>
              <p:cNvSpPr>
                <a:spLocks noChangeArrowheads="1"/>
              </p:cNvSpPr>
              <p:nvPr/>
            </p:nvSpPr>
            <p:spPr bwMode="auto">
              <a:xfrm>
                <a:off x="4169240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1" name="Rectangle 51"/>
              <p:cNvSpPr>
                <a:spLocks noChangeArrowheads="1"/>
              </p:cNvSpPr>
              <p:nvPr/>
            </p:nvSpPr>
            <p:spPr bwMode="auto">
              <a:xfrm>
                <a:off x="4458165" y="2727451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2" name="Rectangle 52"/>
              <p:cNvSpPr>
                <a:spLocks noChangeArrowheads="1"/>
              </p:cNvSpPr>
              <p:nvPr/>
            </p:nvSpPr>
            <p:spPr bwMode="auto">
              <a:xfrm>
                <a:off x="4745503" y="2654426"/>
                <a:ext cx="576263" cy="73025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3" name="Rectangle 53"/>
              <p:cNvSpPr>
                <a:spLocks noChangeArrowheads="1"/>
              </p:cNvSpPr>
              <p:nvPr/>
            </p:nvSpPr>
            <p:spPr bwMode="auto">
              <a:xfrm>
                <a:off x="4313703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4" name="Rectangle 54"/>
              <p:cNvSpPr>
                <a:spLocks noChangeArrowheads="1"/>
              </p:cNvSpPr>
              <p:nvPr/>
            </p:nvSpPr>
            <p:spPr bwMode="auto">
              <a:xfrm>
                <a:off x="4458165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5" name="Rectangle 55"/>
              <p:cNvSpPr>
                <a:spLocks noChangeArrowheads="1"/>
              </p:cNvSpPr>
              <p:nvPr/>
            </p:nvSpPr>
            <p:spPr bwMode="auto">
              <a:xfrm>
                <a:off x="4601040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6" name="Rectangle 56"/>
              <p:cNvSpPr>
                <a:spLocks noChangeArrowheads="1"/>
              </p:cNvSpPr>
              <p:nvPr/>
            </p:nvSpPr>
            <p:spPr bwMode="auto">
              <a:xfrm>
                <a:off x="4745503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7" name="Rectangle 57"/>
              <p:cNvSpPr>
                <a:spLocks noChangeArrowheads="1"/>
              </p:cNvSpPr>
              <p:nvPr/>
            </p:nvSpPr>
            <p:spPr bwMode="auto">
              <a:xfrm>
                <a:off x="4889965" y="2438526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738" name="Rectangle 58"/>
              <p:cNvSpPr>
                <a:spLocks noChangeArrowheads="1"/>
              </p:cNvSpPr>
              <p:nvPr/>
            </p:nvSpPr>
            <p:spPr bwMode="auto">
              <a:xfrm>
                <a:off x="5034428" y="2367088"/>
                <a:ext cx="288925" cy="71438"/>
              </a:xfrm>
              <a:prstGeom prst="rect">
                <a:avLst/>
              </a:prstGeom>
              <a:grp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fr-FR" sz="1800" i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710" name="Connecteur droit 709"/>
            <p:cNvCxnSpPr/>
            <p:nvPr/>
          </p:nvCxnSpPr>
          <p:spPr>
            <a:xfrm>
              <a:off x="8226082" y="2004123"/>
              <a:ext cx="0" cy="2089594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4" name="Rectangle 57"/>
          <p:cNvSpPr>
            <a:spLocks noChangeArrowheads="1"/>
          </p:cNvSpPr>
          <p:nvPr/>
        </p:nvSpPr>
        <p:spPr bwMode="auto">
          <a:xfrm>
            <a:off x="3819355" y="5025516"/>
            <a:ext cx="288925" cy="71438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45" name="Rectangle 57"/>
          <p:cNvSpPr>
            <a:spLocks noChangeArrowheads="1"/>
          </p:cNvSpPr>
          <p:nvPr/>
        </p:nvSpPr>
        <p:spPr bwMode="auto">
          <a:xfrm>
            <a:off x="3663145" y="5600826"/>
            <a:ext cx="1147908" cy="6413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46" name="Rectangle 57"/>
          <p:cNvSpPr>
            <a:spLocks noChangeArrowheads="1"/>
          </p:cNvSpPr>
          <p:nvPr/>
        </p:nvSpPr>
        <p:spPr bwMode="auto">
          <a:xfrm>
            <a:off x="3091645" y="5886576"/>
            <a:ext cx="2308223" cy="65724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fr-FR" sz="1800" i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4248933" y="6554182"/>
            <a:ext cx="284161" cy="2695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8" name="Rectangle 747"/>
          <p:cNvSpPr/>
          <p:nvPr/>
        </p:nvSpPr>
        <p:spPr>
          <a:xfrm>
            <a:off x="6557157" y="6501256"/>
            <a:ext cx="284161" cy="2695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9" name="Rectangle 748"/>
          <p:cNvSpPr/>
          <p:nvPr/>
        </p:nvSpPr>
        <p:spPr>
          <a:xfrm>
            <a:off x="8865550" y="6501256"/>
            <a:ext cx="284161" cy="2695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0" name="Rectangle 749"/>
          <p:cNvSpPr/>
          <p:nvPr/>
        </p:nvSpPr>
        <p:spPr>
          <a:xfrm>
            <a:off x="1944677" y="6554182"/>
            <a:ext cx="284161" cy="2695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069" grpId="0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ECLAIRs trigger output</a:t>
            </a:r>
            <a:endParaRPr lang="en-US" sz="32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15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Schanne</a:t>
            </a:r>
            <a:endParaRPr kumimoji="0" lang="en-US" altLang="fr-FR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TS</a:t>
            </a: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Alert output to VHF &amp; </a:t>
            </a:r>
            <a:r>
              <a:rPr lang="en-US" sz="3200" b="1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Beidou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reeform 5"/>
          <p:cNvSpPr>
            <a:spLocks/>
          </p:cNvSpPr>
          <p:nvPr/>
        </p:nvSpPr>
        <p:spPr bwMode="auto">
          <a:xfrm>
            <a:off x="-14287" y="788600"/>
            <a:ext cx="6842126" cy="661141"/>
          </a:xfrm>
          <a:custGeom>
            <a:avLst/>
            <a:gdLst>
              <a:gd name="T0" fmla="*/ 0 w 4173"/>
              <a:gd name="T1" fmla="*/ 681 h 726"/>
              <a:gd name="T2" fmla="*/ 97 w 4173"/>
              <a:gd name="T3" fmla="*/ 635 h 726"/>
              <a:gd name="T4" fmla="*/ 339 w 4173"/>
              <a:gd name="T5" fmla="*/ 635 h 726"/>
              <a:gd name="T6" fmla="*/ 435 w 4173"/>
              <a:gd name="T7" fmla="*/ 681 h 726"/>
              <a:gd name="T8" fmla="*/ 532 w 4173"/>
              <a:gd name="T9" fmla="*/ 726 h 726"/>
              <a:gd name="T10" fmla="*/ 629 w 4173"/>
              <a:gd name="T11" fmla="*/ 681 h 726"/>
              <a:gd name="T12" fmla="*/ 775 w 4173"/>
              <a:gd name="T13" fmla="*/ 726 h 726"/>
              <a:gd name="T14" fmla="*/ 822 w 4173"/>
              <a:gd name="T15" fmla="*/ 635 h 726"/>
              <a:gd name="T16" fmla="*/ 968 w 4173"/>
              <a:gd name="T17" fmla="*/ 681 h 726"/>
              <a:gd name="T18" fmla="*/ 1065 w 4173"/>
              <a:gd name="T19" fmla="*/ 590 h 726"/>
              <a:gd name="T20" fmla="*/ 1209 w 4173"/>
              <a:gd name="T21" fmla="*/ 726 h 726"/>
              <a:gd name="T22" fmla="*/ 1258 w 4173"/>
              <a:gd name="T23" fmla="*/ 635 h 726"/>
              <a:gd name="T24" fmla="*/ 1452 w 4173"/>
              <a:gd name="T25" fmla="*/ 681 h 726"/>
              <a:gd name="T26" fmla="*/ 1549 w 4173"/>
              <a:gd name="T27" fmla="*/ 635 h 726"/>
              <a:gd name="T28" fmla="*/ 1694 w 4173"/>
              <a:gd name="T29" fmla="*/ 681 h 726"/>
              <a:gd name="T30" fmla="*/ 1790 w 4173"/>
              <a:gd name="T31" fmla="*/ 0 h 726"/>
              <a:gd name="T32" fmla="*/ 1839 w 4173"/>
              <a:gd name="T33" fmla="*/ 681 h 726"/>
              <a:gd name="T34" fmla="*/ 1936 w 4173"/>
              <a:gd name="T35" fmla="*/ 635 h 726"/>
              <a:gd name="T36" fmla="*/ 2080 w 4173"/>
              <a:gd name="T37" fmla="*/ 681 h 726"/>
              <a:gd name="T38" fmla="*/ 2227 w 4173"/>
              <a:gd name="T39" fmla="*/ 499 h 726"/>
              <a:gd name="T40" fmla="*/ 2467 w 4173"/>
              <a:gd name="T41" fmla="*/ 409 h 726"/>
              <a:gd name="T42" fmla="*/ 2565 w 4173"/>
              <a:gd name="T43" fmla="*/ 545 h 726"/>
              <a:gd name="T44" fmla="*/ 2806 w 4173"/>
              <a:gd name="T45" fmla="*/ 635 h 726"/>
              <a:gd name="T46" fmla="*/ 2952 w 4173"/>
              <a:gd name="T47" fmla="*/ 681 h 726"/>
              <a:gd name="T48" fmla="*/ 3049 w 4173"/>
              <a:gd name="T49" fmla="*/ 635 h 726"/>
              <a:gd name="T50" fmla="*/ 3145 w 4173"/>
              <a:gd name="T51" fmla="*/ 681 h 726"/>
              <a:gd name="T52" fmla="*/ 3290 w 4173"/>
              <a:gd name="T53" fmla="*/ 635 h 726"/>
              <a:gd name="T54" fmla="*/ 3436 w 4173"/>
              <a:gd name="T55" fmla="*/ 681 h 726"/>
              <a:gd name="T56" fmla="*/ 3581 w 4173"/>
              <a:gd name="T57" fmla="*/ 635 h 726"/>
              <a:gd name="T58" fmla="*/ 3677 w 4173"/>
              <a:gd name="T59" fmla="*/ 681 h 726"/>
              <a:gd name="T60" fmla="*/ 3823 w 4173"/>
              <a:gd name="T61" fmla="*/ 681 h 726"/>
              <a:gd name="T62" fmla="*/ 4064 w 4173"/>
              <a:gd name="T63" fmla="*/ 635 h 726"/>
              <a:gd name="T64" fmla="*/ 4161 w 4173"/>
              <a:gd name="T65" fmla="*/ 681 h 726"/>
              <a:gd name="T66" fmla="*/ 4307 w 4173"/>
              <a:gd name="T67" fmla="*/ 635 h 726"/>
              <a:gd name="T68" fmla="*/ 4451 w 4173"/>
              <a:gd name="T69" fmla="*/ 681 h 72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73" h="726">
                <a:moveTo>
                  <a:pt x="0" y="681"/>
                </a:moveTo>
                <a:lnTo>
                  <a:pt x="91" y="635"/>
                </a:lnTo>
                <a:lnTo>
                  <a:pt x="318" y="635"/>
                </a:lnTo>
                <a:lnTo>
                  <a:pt x="408" y="681"/>
                </a:lnTo>
                <a:lnTo>
                  <a:pt x="499" y="726"/>
                </a:lnTo>
                <a:lnTo>
                  <a:pt x="590" y="681"/>
                </a:lnTo>
                <a:lnTo>
                  <a:pt x="726" y="726"/>
                </a:lnTo>
                <a:lnTo>
                  <a:pt x="771" y="635"/>
                </a:lnTo>
                <a:lnTo>
                  <a:pt x="907" y="681"/>
                </a:lnTo>
                <a:lnTo>
                  <a:pt x="998" y="590"/>
                </a:lnTo>
                <a:lnTo>
                  <a:pt x="1134" y="726"/>
                </a:lnTo>
                <a:lnTo>
                  <a:pt x="1179" y="635"/>
                </a:lnTo>
                <a:lnTo>
                  <a:pt x="1361" y="681"/>
                </a:lnTo>
                <a:lnTo>
                  <a:pt x="1452" y="635"/>
                </a:lnTo>
                <a:lnTo>
                  <a:pt x="1588" y="681"/>
                </a:lnTo>
                <a:lnTo>
                  <a:pt x="1678" y="0"/>
                </a:lnTo>
                <a:lnTo>
                  <a:pt x="1724" y="681"/>
                </a:lnTo>
                <a:lnTo>
                  <a:pt x="1814" y="635"/>
                </a:lnTo>
                <a:lnTo>
                  <a:pt x="1950" y="681"/>
                </a:lnTo>
                <a:lnTo>
                  <a:pt x="2087" y="499"/>
                </a:lnTo>
                <a:lnTo>
                  <a:pt x="2313" y="409"/>
                </a:lnTo>
                <a:lnTo>
                  <a:pt x="2404" y="545"/>
                </a:lnTo>
                <a:lnTo>
                  <a:pt x="2631" y="635"/>
                </a:lnTo>
                <a:lnTo>
                  <a:pt x="2767" y="681"/>
                </a:lnTo>
                <a:lnTo>
                  <a:pt x="2858" y="635"/>
                </a:lnTo>
                <a:lnTo>
                  <a:pt x="2948" y="681"/>
                </a:lnTo>
                <a:lnTo>
                  <a:pt x="3084" y="635"/>
                </a:lnTo>
                <a:lnTo>
                  <a:pt x="3221" y="681"/>
                </a:lnTo>
                <a:lnTo>
                  <a:pt x="3357" y="635"/>
                </a:lnTo>
                <a:lnTo>
                  <a:pt x="3447" y="681"/>
                </a:lnTo>
                <a:lnTo>
                  <a:pt x="3583" y="681"/>
                </a:lnTo>
                <a:lnTo>
                  <a:pt x="3810" y="635"/>
                </a:lnTo>
                <a:lnTo>
                  <a:pt x="3901" y="681"/>
                </a:lnTo>
                <a:lnTo>
                  <a:pt x="4037" y="635"/>
                </a:lnTo>
                <a:lnTo>
                  <a:pt x="4173" y="681"/>
                </a:lnTo>
              </a:path>
            </a:pathLst>
          </a:custGeom>
          <a:noFill/>
          <a:ln w="28575" cmpd="sng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64780" y="1550019"/>
            <a:ext cx="16726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>
            <a:stCxn id="13" idx="3"/>
            <a:endCxn id="46" idx="1"/>
          </p:cNvCxnSpPr>
          <p:nvPr/>
        </p:nvCxnSpPr>
        <p:spPr>
          <a:xfrm>
            <a:off x="2732049" y="1655956"/>
            <a:ext cx="5464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278459" y="1550019"/>
            <a:ext cx="4571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2564780" y="1862170"/>
            <a:ext cx="289932" cy="2173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>
            <a:stCxn id="52" idx="3"/>
            <a:endCxn id="54" idx="1"/>
          </p:cNvCxnSpPr>
          <p:nvPr/>
        </p:nvCxnSpPr>
        <p:spPr>
          <a:xfrm>
            <a:off x="2854712" y="1970853"/>
            <a:ext cx="1070518" cy="27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925230" y="1867661"/>
            <a:ext cx="4571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715689" y="2171576"/>
            <a:ext cx="289932" cy="2173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/>
          <p:cNvCxnSpPr>
            <a:stCxn id="58" idx="3"/>
            <a:endCxn id="60" idx="1"/>
          </p:cNvCxnSpPr>
          <p:nvPr/>
        </p:nvCxnSpPr>
        <p:spPr>
          <a:xfrm>
            <a:off x="3005621" y="2280259"/>
            <a:ext cx="1559235" cy="112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564856" y="2185612"/>
            <a:ext cx="4571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2442116" y="2491551"/>
            <a:ext cx="1962616" cy="2040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/>
          <p:cNvCxnSpPr>
            <a:stCxn id="62" idx="3"/>
            <a:endCxn id="64" idx="1"/>
          </p:cNvCxnSpPr>
          <p:nvPr/>
        </p:nvCxnSpPr>
        <p:spPr>
          <a:xfrm>
            <a:off x="4404732" y="2593577"/>
            <a:ext cx="845556" cy="66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250288" y="2494295"/>
            <a:ext cx="4571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1037054" y="3220544"/>
            <a:ext cx="490654" cy="4906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5"/>
          <a:srcRect l="2825" t="18133" r="57575" b="17333"/>
          <a:stretch/>
        </p:blipFill>
        <p:spPr>
          <a:xfrm>
            <a:off x="5622520" y="3546088"/>
            <a:ext cx="3503508" cy="3211550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6"/>
          <a:srcRect l="33650" t="46791" r="47150" b="16651"/>
          <a:stretch/>
        </p:blipFill>
        <p:spPr>
          <a:xfrm>
            <a:off x="6672198" y="724237"/>
            <a:ext cx="2453830" cy="2511342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7"/>
          <a:srcRect l="6499" t="41628" r="18875" b="30186"/>
          <a:stretch/>
        </p:blipFill>
        <p:spPr>
          <a:xfrm>
            <a:off x="967512" y="5122854"/>
            <a:ext cx="4621893" cy="1573817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>
            <a:off x="2245270" y="6581001"/>
            <a:ext cx="2472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Number</a:t>
            </a:r>
            <a:r>
              <a:rPr lang="fr-FR" sz="1200" dirty="0" smtClean="0"/>
              <a:t> of Aller </a:t>
            </a:r>
            <a:r>
              <a:rPr lang="fr-FR" sz="1200" dirty="0" err="1" smtClean="0"/>
              <a:t>packet</a:t>
            </a:r>
            <a:r>
              <a:rPr lang="fr-FR" sz="1200" dirty="0" smtClean="0"/>
              <a:t> in </a:t>
            </a:r>
            <a:r>
              <a:rPr lang="fr-FR" sz="1200" dirty="0" err="1" smtClean="0"/>
              <a:t>Sequence</a:t>
            </a:r>
            <a:endParaRPr lang="fr-FR" sz="1200" dirty="0"/>
          </a:p>
        </p:txBody>
      </p:sp>
      <p:sp>
        <p:nvSpPr>
          <p:cNvPr id="78" name="ZoneTexte 77"/>
          <p:cNvSpPr txBox="1"/>
          <p:nvPr/>
        </p:nvSpPr>
        <p:spPr>
          <a:xfrm>
            <a:off x="424772" y="5026596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SNR</a:t>
            </a:r>
          </a:p>
          <a:p>
            <a:r>
              <a:rPr lang="fr-FR" sz="1200" dirty="0" smtClean="0"/>
              <a:t>(sigma)</a:t>
            </a:r>
            <a:endParaRPr lang="fr-FR" sz="1200" dirty="0"/>
          </a:p>
        </p:txBody>
      </p:sp>
      <p:sp>
        <p:nvSpPr>
          <p:cNvPr id="79" name="ZoneTexte 78"/>
          <p:cNvSpPr txBox="1"/>
          <p:nvPr/>
        </p:nvSpPr>
        <p:spPr>
          <a:xfrm>
            <a:off x="4171062" y="5865158"/>
            <a:ext cx="83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Max (SNR)</a:t>
            </a:r>
          </a:p>
          <a:p>
            <a:r>
              <a:rPr lang="fr-FR" sz="1200" dirty="0" smtClean="0"/>
              <a:t>Max/</a:t>
            </a:r>
            <a:r>
              <a:rPr lang="fr-FR" sz="1200" dirty="0" err="1" smtClean="0"/>
              <a:t>Std</a:t>
            </a:r>
            <a:endParaRPr lang="fr-FR" sz="1200" dirty="0" smtClean="0"/>
          </a:p>
          <a:p>
            <a:r>
              <a:rPr lang="fr-FR" sz="1200" dirty="0" err="1" smtClean="0"/>
              <a:t>Std</a:t>
            </a:r>
            <a:endParaRPr lang="fr-FR" sz="1200" dirty="0"/>
          </a:p>
        </p:txBody>
      </p:sp>
      <p:cxnSp>
        <p:nvCxnSpPr>
          <p:cNvPr id="82" name="Connecteur droit avec flèche 81"/>
          <p:cNvCxnSpPr/>
          <p:nvPr/>
        </p:nvCxnSpPr>
        <p:spPr>
          <a:xfrm>
            <a:off x="3256168" y="4961525"/>
            <a:ext cx="167256" cy="19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1597137" y="2846226"/>
            <a:ext cx="63302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Sequence of Alert packets (dozen of packets):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ObsNumber</a:t>
            </a:r>
            <a:r>
              <a:rPr lang="en-US" dirty="0"/>
              <a:t> </a:t>
            </a:r>
            <a:r>
              <a:rPr lang="en-US" dirty="0" smtClean="0"/>
              <a:t>(Alert Sequence Number) + </a:t>
            </a:r>
            <a:r>
              <a:rPr lang="en-US" dirty="0" err="1" smtClean="0"/>
              <a:t>ObsType</a:t>
            </a:r>
            <a:r>
              <a:rPr lang="en-US" dirty="0" smtClean="0"/>
              <a:t> (GRB or CAT)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Trigger Time-Window (Tb, Exposure)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SNRmax</a:t>
            </a:r>
            <a:r>
              <a:rPr lang="en-US" dirty="0" smtClean="0"/>
              <a:t> in image (and Energy range)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Detection quality (image </a:t>
            </a:r>
            <a:r>
              <a:rPr lang="en-US" dirty="0" err="1"/>
              <a:t>s</a:t>
            </a:r>
            <a:r>
              <a:rPr lang="en-US" dirty="0" err="1" smtClean="0"/>
              <a:t>tdev</a:t>
            </a:r>
            <a:r>
              <a:rPr lang="en-US" dirty="0" smtClean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</a:t>
            </a:r>
            <a:r>
              <a:rPr lang="en-US" dirty="0" smtClean="0"/>
              <a:t>(local coordinates in </a:t>
            </a:r>
            <a:r>
              <a:rPr lang="en-US" dirty="0" err="1" smtClean="0"/>
              <a:t>FoV</a:t>
            </a:r>
            <a:r>
              <a:rPr lang="en-US" dirty="0" smtClean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Satellite </a:t>
            </a:r>
            <a:r>
              <a:rPr lang="en-US" dirty="0" smtClean="0"/>
              <a:t>attitude and satellite position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Slew </a:t>
            </a:r>
            <a:r>
              <a:rPr lang="en-US" dirty="0"/>
              <a:t>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2227186" y="1444380"/>
            <a:ext cx="391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Tb</a:t>
            </a:r>
            <a:endParaRPr lang="fr-FR" sz="1600" dirty="0"/>
          </a:p>
        </p:txBody>
      </p:sp>
      <p:sp>
        <p:nvSpPr>
          <p:cNvPr id="30" name="Rectangle 29"/>
          <p:cNvSpPr/>
          <p:nvPr/>
        </p:nvSpPr>
        <p:spPr>
          <a:xfrm>
            <a:off x="3264238" y="1440795"/>
            <a:ext cx="1238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T0 (</a:t>
            </a:r>
            <a:r>
              <a:rPr lang="en-US" sz="1600" dirty="0" err="1" smtClean="0"/>
              <a:t>PktTime</a:t>
            </a:r>
            <a:r>
              <a:rPr lang="en-US" sz="1600" dirty="0" smtClean="0"/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520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Schanne</a:t>
            </a:r>
            <a:endParaRPr kumimoji="0" lang="en-US" altLang="fr-FR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TS</a:t>
            </a: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LightCurve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output to VHF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reeform 5"/>
          <p:cNvSpPr>
            <a:spLocks/>
          </p:cNvSpPr>
          <p:nvPr/>
        </p:nvSpPr>
        <p:spPr bwMode="auto">
          <a:xfrm>
            <a:off x="-14287" y="788600"/>
            <a:ext cx="6842126" cy="661141"/>
          </a:xfrm>
          <a:custGeom>
            <a:avLst/>
            <a:gdLst>
              <a:gd name="T0" fmla="*/ 0 w 4173"/>
              <a:gd name="T1" fmla="*/ 681 h 726"/>
              <a:gd name="T2" fmla="*/ 97 w 4173"/>
              <a:gd name="T3" fmla="*/ 635 h 726"/>
              <a:gd name="T4" fmla="*/ 339 w 4173"/>
              <a:gd name="T5" fmla="*/ 635 h 726"/>
              <a:gd name="T6" fmla="*/ 435 w 4173"/>
              <a:gd name="T7" fmla="*/ 681 h 726"/>
              <a:gd name="T8" fmla="*/ 532 w 4173"/>
              <a:gd name="T9" fmla="*/ 726 h 726"/>
              <a:gd name="T10" fmla="*/ 629 w 4173"/>
              <a:gd name="T11" fmla="*/ 681 h 726"/>
              <a:gd name="T12" fmla="*/ 775 w 4173"/>
              <a:gd name="T13" fmla="*/ 726 h 726"/>
              <a:gd name="T14" fmla="*/ 822 w 4173"/>
              <a:gd name="T15" fmla="*/ 635 h 726"/>
              <a:gd name="T16" fmla="*/ 968 w 4173"/>
              <a:gd name="T17" fmla="*/ 681 h 726"/>
              <a:gd name="T18" fmla="*/ 1065 w 4173"/>
              <a:gd name="T19" fmla="*/ 590 h 726"/>
              <a:gd name="T20" fmla="*/ 1209 w 4173"/>
              <a:gd name="T21" fmla="*/ 726 h 726"/>
              <a:gd name="T22" fmla="*/ 1258 w 4173"/>
              <a:gd name="T23" fmla="*/ 635 h 726"/>
              <a:gd name="T24" fmla="*/ 1452 w 4173"/>
              <a:gd name="T25" fmla="*/ 681 h 726"/>
              <a:gd name="T26" fmla="*/ 1549 w 4173"/>
              <a:gd name="T27" fmla="*/ 635 h 726"/>
              <a:gd name="T28" fmla="*/ 1694 w 4173"/>
              <a:gd name="T29" fmla="*/ 681 h 726"/>
              <a:gd name="T30" fmla="*/ 1790 w 4173"/>
              <a:gd name="T31" fmla="*/ 0 h 726"/>
              <a:gd name="T32" fmla="*/ 1839 w 4173"/>
              <a:gd name="T33" fmla="*/ 681 h 726"/>
              <a:gd name="T34" fmla="*/ 1936 w 4173"/>
              <a:gd name="T35" fmla="*/ 635 h 726"/>
              <a:gd name="T36" fmla="*/ 2080 w 4173"/>
              <a:gd name="T37" fmla="*/ 681 h 726"/>
              <a:gd name="T38" fmla="*/ 2227 w 4173"/>
              <a:gd name="T39" fmla="*/ 499 h 726"/>
              <a:gd name="T40" fmla="*/ 2467 w 4173"/>
              <a:gd name="T41" fmla="*/ 409 h 726"/>
              <a:gd name="T42" fmla="*/ 2565 w 4173"/>
              <a:gd name="T43" fmla="*/ 545 h 726"/>
              <a:gd name="T44" fmla="*/ 2806 w 4173"/>
              <a:gd name="T45" fmla="*/ 635 h 726"/>
              <a:gd name="T46" fmla="*/ 2952 w 4173"/>
              <a:gd name="T47" fmla="*/ 681 h 726"/>
              <a:gd name="T48" fmla="*/ 3049 w 4173"/>
              <a:gd name="T49" fmla="*/ 635 h 726"/>
              <a:gd name="T50" fmla="*/ 3145 w 4173"/>
              <a:gd name="T51" fmla="*/ 681 h 726"/>
              <a:gd name="T52" fmla="*/ 3290 w 4173"/>
              <a:gd name="T53" fmla="*/ 635 h 726"/>
              <a:gd name="T54" fmla="*/ 3436 w 4173"/>
              <a:gd name="T55" fmla="*/ 681 h 726"/>
              <a:gd name="T56" fmla="*/ 3581 w 4173"/>
              <a:gd name="T57" fmla="*/ 635 h 726"/>
              <a:gd name="T58" fmla="*/ 3677 w 4173"/>
              <a:gd name="T59" fmla="*/ 681 h 726"/>
              <a:gd name="T60" fmla="*/ 3823 w 4173"/>
              <a:gd name="T61" fmla="*/ 681 h 726"/>
              <a:gd name="T62" fmla="*/ 4064 w 4173"/>
              <a:gd name="T63" fmla="*/ 635 h 726"/>
              <a:gd name="T64" fmla="*/ 4161 w 4173"/>
              <a:gd name="T65" fmla="*/ 681 h 726"/>
              <a:gd name="T66" fmla="*/ 4307 w 4173"/>
              <a:gd name="T67" fmla="*/ 635 h 726"/>
              <a:gd name="T68" fmla="*/ 4451 w 4173"/>
              <a:gd name="T69" fmla="*/ 681 h 72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73" h="726">
                <a:moveTo>
                  <a:pt x="0" y="681"/>
                </a:moveTo>
                <a:lnTo>
                  <a:pt x="91" y="635"/>
                </a:lnTo>
                <a:lnTo>
                  <a:pt x="318" y="635"/>
                </a:lnTo>
                <a:lnTo>
                  <a:pt x="408" y="681"/>
                </a:lnTo>
                <a:lnTo>
                  <a:pt x="499" y="726"/>
                </a:lnTo>
                <a:lnTo>
                  <a:pt x="590" y="681"/>
                </a:lnTo>
                <a:lnTo>
                  <a:pt x="726" y="726"/>
                </a:lnTo>
                <a:lnTo>
                  <a:pt x="771" y="635"/>
                </a:lnTo>
                <a:lnTo>
                  <a:pt x="907" y="681"/>
                </a:lnTo>
                <a:lnTo>
                  <a:pt x="998" y="590"/>
                </a:lnTo>
                <a:lnTo>
                  <a:pt x="1134" y="726"/>
                </a:lnTo>
                <a:lnTo>
                  <a:pt x="1179" y="635"/>
                </a:lnTo>
                <a:lnTo>
                  <a:pt x="1361" y="681"/>
                </a:lnTo>
                <a:lnTo>
                  <a:pt x="1452" y="635"/>
                </a:lnTo>
                <a:lnTo>
                  <a:pt x="1588" y="681"/>
                </a:lnTo>
                <a:lnTo>
                  <a:pt x="1678" y="0"/>
                </a:lnTo>
                <a:lnTo>
                  <a:pt x="1724" y="681"/>
                </a:lnTo>
                <a:lnTo>
                  <a:pt x="1814" y="635"/>
                </a:lnTo>
                <a:lnTo>
                  <a:pt x="1950" y="681"/>
                </a:lnTo>
                <a:lnTo>
                  <a:pt x="2087" y="499"/>
                </a:lnTo>
                <a:lnTo>
                  <a:pt x="2313" y="409"/>
                </a:lnTo>
                <a:lnTo>
                  <a:pt x="2404" y="545"/>
                </a:lnTo>
                <a:lnTo>
                  <a:pt x="2631" y="635"/>
                </a:lnTo>
                <a:lnTo>
                  <a:pt x="2767" y="681"/>
                </a:lnTo>
                <a:lnTo>
                  <a:pt x="2858" y="635"/>
                </a:lnTo>
                <a:lnTo>
                  <a:pt x="2948" y="681"/>
                </a:lnTo>
                <a:lnTo>
                  <a:pt x="3084" y="635"/>
                </a:lnTo>
                <a:lnTo>
                  <a:pt x="3221" y="681"/>
                </a:lnTo>
                <a:lnTo>
                  <a:pt x="3357" y="635"/>
                </a:lnTo>
                <a:lnTo>
                  <a:pt x="3447" y="681"/>
                </a:lnTo>
                <a:lnTo>
                  <a:pt x="3583" y="681"/>
                </a:lnTo>
                <a:lnTo>
                  <a:pt x="3810" y="635"/>
                </a:lnTo>
                <a:lnTo>
                  <a:pt x="3901" y="681"/>
                </a:lnTo>
                <a:lnTo>
                  <a:pt x="4037" y="635"/>
                </a:lnTo>
                <a:lnTo>
                  <a:pt x="4173" y="681"/>
                </a:lnTo>
              </a:path>
            </a:pathLst>
          </a:custGeom>
          <a:noFill/>
          <a:ln w="28575" cmpd="sng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24178" y="2630570"/>
            <a:ext cx="184789" cy="211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564723" y="2630569"/>
            <a:ext cx="184789" cy="211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98105" y="2630570"/>
            <a:ext cx="184789" cy="211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038650" y="2630569"/>
            <a:ext cx="184789" cy="211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267251" y="2630570"/>
            <a:ext cx="184789" cy="211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07796" y="2630569"/>
            <a:ext cx="184789" cy="211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737189" y="2630569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977734" y="2630568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211116" y="2630569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708138" y="2630568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182065" y="2630569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623331" y="2630568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051452" y="2630568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503869" y="2630567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949123" y="2630568"/>
            <a:ext cx="184789" cy="2118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ZoneTexte 43"/>
          <p:cNvSpPr txBox="1"/>
          <p:nvPr/>
        </p:nvSpPr>
        <p:spPr>
          <a:xfrm>
            <a:off x="1996863" y="3082672"/>
            <a:ext cx="5426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Light-Curve around Trigger Time Window (64 packets)</a:t>
            </a:r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376" t="42884" r="3949" b="19442"/>
          <a:stretch/>
        </p:blipFill>
        <p:spPr>
          <a:xfrm>
            <a:off x="460132" y="3752294"/>
            <a:ext cx="8683868" cy="28715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47982" y="6500402"/>
            <a:ext cx="162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Time </a:t>
            </a:r>
            <a:r>
              <a:rPr lang="fr-FR" sz="1400" dirty="0" err="1" smtClean="0"/>
              <a:t>since</a:t>
            </a:r>
            <a:r>
              <a:rPr lang="fr-FR" sz="1400" dirty="0" smtClean="0"/>
              <a:t> LC-Tb (s)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504953" y="2580674"/>
            <a:ext cx="1147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LightCurveTb</a:t>
            </a:r>
            <a:endParaRPr lang="fr-FR" sz="1600" dirty="0"/>
          </a:p>
        </p:txBody>
      </p:sp>
      <p:sp>
        <p:nvSpPr>
          <p:cNvPr id="65" name="Rectangle 64"/>
          <p:cNvSpPr/>
          <p:nvPr/>
        </p:nvSpPr>
        <p:spPr>
          <a:xfrm>
            <a:off x="1037054" y="3220544"/>
            <a:ext cx="490654" cy="478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2564780" y="1550019"/>
            <a:ext cx="16726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72"/>
          <p:cNvCxnSpPr>
            <a:stCxn id="72" idx="3"/>
            <a:endCxn id="74" idx="1"/>
          </p:cNvCxnSpPr>
          <p:nvPr/>
        </p:nvCxnSpPr>
        <p:spPr>
          <a:xfrm>
            <a:off x="2732049" y="1655956"/>
            <a:ext cx="5464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3278459" y="1550019"/>
            <a:ext cx="4571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814039" y="1828798"/>
            <a:ext cx="5994081" cy="127315"/>
          </a:xfrm>
          <a:prstGeom prst="rect">
            <a:avLst/>
          </a:prstGeom>
          <a:pattFill prst="lgGrid">
            <a:fgClr>
              <a:srgbClr val="AFE1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1602183" y="1993609"/>
            <a:ext cx="2905614" cy="130588"/>
          </a:xfrm>
          <a:prstGeom prst="rect">
            <a:avLst/>
          </a:prstGeom>
          <a:pattFill prst="dkVert">
            <a:fgClr>
              <a:srgbClr val="AFE1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2290363" y="2169820"/>
            <a:ext cx="1274360" cy="122537"/>
          </a:xfrm>
          <a:prstGeom prst="rect">
            <a:avLst/>
          </a:prstGeom>
          <a:pattFill prst="narVert">
            <a:fgClr>
              <a:srgbClr val="AFE1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/>
          <p:cNvCxnSpPr>
            <a:stCxn id="72" idx="1"/>
          </p:cNvCxnSpPr>
          <p:nvPr/>
        </p:nvCxnSpPr>
        <p:spPr>
          <a:xfrm flipH="1">
            <a:off x="2563578" y="1655956"/>
            <a:ext cx="1202" cy="118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76" idx="1"/>
            <a:endCxn id="29" idx="0"/>
          </p:cNvCxnSpPr>
          <p:nvPr/>
        </p:nvCxnSpPr>
        <p:spPr>
          <a:xfrm>
            <a:off x="2290363" y="2231089"/>
            <a:ext cx="2539221" cy="399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>
            <a:endCxn id="23" idx="0"/>
          </p:cNvCxnSpPr>
          <p:nvPr/>
        </p:nvCxnSpPr>
        <p:spPr>
          <a:xfrm>
            <a:off x="1647302" y="2119064"/>
            <a:ext cx="1769271" cy="511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18" idx="1"/>
            <a:endCxn id="34" idx="0"/>
          </p:cNvCxnSpPr>
          <p:nvPr/>
        </p:nvCxnSpPr>
        <p:spPr>
          <a:xfrm>
            <a:off x="814039" y="1892456"/>
            <a:ext cx="5901687" cy="73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825586" y="1728486"/>
            <a:ext cx="723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LO-RES</a:t>
            </a:r>
          </a:p>
          <a:p>
            <a:r>
              <a:rPr lang="fr-FR" sz="1200" dirty="0" smtClean="0"/>
              <a:t>MID-RES</a:t>
            </a:r>
          </a:p>
          <a:p>
            <a:r>
              <a:rPr lang="fr-FR" sz="1200" dirty="0" smtClean="0"/>
              <a:t>HI-RES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19056" y="2781291"/>
            <a:ext cx="2543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Hi-</a:t>
            </a:r>
            <a:r>
              <a:rPr lang="fr-FR" sz="1400" dirty="0" err="1" smtClean="0"/>
              <a:t>Priority</a:t>
            </a:r>
            <a:r>
              <a:rPr lang="fr-FR" sz="1400" dirty="0" smtClean="0"/>
              <a:t>                  </a:t>
            </a:r>
            <a:r>
              <a:rPr lang="fr-FR" sz="1400" dirty="0" err="1" smtClean="0"/>
              <a:t>Low-Priority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208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5" grpId="0" animBg="1"/>
      <p:bldP spid="7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</a:t>
            </a:r>
            <a:r>
              <a:rPr kumimoji="0" lang="en-US" altLang="fr-FR" sz="900" b="0" i="0" u="none" strike="noStrike" kern="1200" cap="none" spc="0" normalizeH="0" baseline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Schanne</a:t>
            </a:r>
            <a:endParaRPr kumimoji="0" lang="en-US" altLang="fr-FR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TS</a:t>
            </a: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End of </a:t>
            </a:r>
            <a:r>
              <a:rPr lang="en-US" sz="3200" b="1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AlertSequence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output to VHF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reeform 5"/>
          <p:cNvSpPr>
            <a:spLocks/>
          </p:cNvSpPr>
          <p:nvPr/>
        </p:nvSpPr>
        <p:spPr bwMode="auto">
          <a:xfrm>
            <a:off x="-14287" y="788600"/>
            <a:ext cx="6842126" cy="661141"/>
          </a:xfrm>
          <a:custGeom>
            <a:avLst/>
            <a:gdLst>
              <a:gd name="T0" fmla="*/ 0 w 4173"/>
              <a:gd name="T1" fmla="*/ 681 h 726"/>
              <a:gd name="T2" fmla="*/ 97 w 4173"/>
              <a:gd name="T3" fmla="*/ 635 h 726"/>
              <a:gd name="T4" fmla="*/ 339 w 4173"/>
              <a:gd name="T5" fmla="*/ 635 h 726"/>
              <a:gd name="T6" fmla="*/ 435 w 4173"/>
              <a:gd name="T7" fmla="*/ 681 h 726"/>
              <a:gd name="T8" fmla="*/ 532 w 4173"/>
              <a:gd name="T9" fmla="*/ 726 h 726"/>
              <a:gd name="T10" fmla="*/ 629 w 4173"/>
              <a:gd name="T11" fmla="*/ 681 h 726"/>
              <a:gd name="T12" fmla="*/ 775 w 4173"/>
              <a:gd name="T13" fmla="*/ 726 h 726"/>
              <a:gd name="T14" fmla="*/ 822 w 4173"/>
              <a:gd name="T15" fmla="*/ 635 h 726"/>
              <a:gd name="T16" fmla="*/ 968 w 4173"/>
              <a:gd name="T17" fmla="*/ 681 h 726"/>
              <a:gd name="T18" fmla="*/ 1065 w 4173"/>
              <a:gd name="T19" fmla="*/ 590 h 726"/>
              <a:gd name="T20" fmla="*/ 1209 w 4173"/>
              <a:gd name="T21" fmla="*/ 726 h 726"/>
              <a:gd name="T22" fmla="*/ 1258 w 4173"/>
              <a:gd name="T23" fmla="*/ 635 h 726"/>
              <a:gd name="T24" fmla="*/ 1452 w 4173"/>
              <a:gd name="T25" fmla="*/ 681 h 726"/>
              <a:gd name="T26" fmla="*/ 1549 w 4173"/>
              <a:gd name="T27" fmla="*/ 635 h 726"/>
              <a:gd name="T28" fmla="*/ 1694 w 4173"/>
              <a:gd name="T29" fmla="*/ 681 h 726"/>
              <a:gd name="T30" fmla="*/ 1790 w 4173"/>
              <a:gd name="T31" fmla="*/ 0 h 726"/>
              <a:gd name="T32" fmla="*/ 1839 w 4173"/>
              <a:gd name="T33" fmla="*/ 681 h 726"/>
              <a:gd name="T34" fmla="*/ 1936 w 4173"/>
              <a:gd name="T35" fmla="*/ 635 h 726"/>
              <a:gd name="T36" fmla="*/ 2080 w 4173"/>
              <a:gd name="T37" fmla="*/ 681 h 726"/>
              <a:gd name="T38" fmla="*/ 2227 w 4173"/>
              <a:gd name="T39" fmla="*/ 499 h 726"/>
              <a:gd name="T40" fmla="*/ 2467 w 4173"/>
              <a:gd name="T41" fmla="*/ 409 h 726"/>
              <a:gd name="T42" fmla="*/ 2565 w 4173"/>
              <a:gd name="T43" fmla="*/ 545 h 726"/>
              <a:gd name="T44" fmla="*/ 2806 w 4173"/>
              <a:gd name="T45" fmla="*/ 635 h 726"/>
              <a:gd name="T46" fmla="*/ 2952 w 4173"/>
              <a:gd name="T47" fmla="*/ 681 h 726"/>
              <a:gd name="T48" fmla="*/ 3049 w 4173"/>
              <a:gd name="T49" fmla="*/ 635 h 726"/>
              <a:gd name="T50" fmla="*/ 3145 w 4173"/>
              <a:gd name="T51" fmla="*/ 681 h 726"/>
              <a:gd name="T52" fmla="*/ 3290 w 4173"/>
              <a:gd name="T53" fmla="*/ 635 h 726"/>
              <a:gd name="T54" fmla="*/ 3436 w 4173"/>
              <a:gd name="T55" fmla="*/ 681 h 726"/>
              <a:gd name="T56" fmla="*/ 3581 w 4173"/>
              <a:gd name="T57" fmla="*/ 635 h 726"/>
              <a:gd name="T58" fmla="*/ 3677 w 4173"/>
              <a:gd name="T59" fmla="*/ 681 h 726"/>
              <a:gd name="T60" fmla="*/ 3823 w 4173"/>
              <a:gd name="T61" fmla="*/ 681 h 726"/>
              <a:gd name="T62" fmla="*/ 4064 w 4173"/>
              <a:gd name="T63" fmla="*/ 635 h 726"/>
              <a:gd name="T64" fmla="*/ 4161 w 4173"/>
              <a:gd name="T65" fmla="*/ 681 h 726"/>
              <a:gd name="T66" fmla="*/ 4307 w 4173"/>
              <a:gd name="T67" fmla="*/ 635 h 726"/>
              <a:gd name="T68" fmla="*/ 4451 w 4173"/>
              <a:gd name="T69" fmla="*/ 681 h 72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73" h="726">
                <a:moveTo>
                  <a:pt x="0" y="681"/>
                </a:moveTo>
                <a:lnTo>
                  <a:pt x="91" y="635"/>
                </a:lnTo>
                <a:lnTo>
                  <a:pt x="318" y="635"/>
                </a:lnTo>
                <a:lnTo>
                  <a:pt x="408" y="681"/>
                </a:lnTo>
                <a:lnTo>
                  <a:pt x="499" y="726"/>
                </a:lnTo>
                <a:lnTo>
                  <a:pt x="590" y="681"/>
                </a:lnTo>
                <a:lnTo>
                  <a:pt x="726" y="726"/>
                </a:lnTo>
                <a:lnTo>
                  <a:pt x="771" y="635"/>
                </a:lnTo>
                <a:lnTo>
                  <a:pt x="907" y="681"/>
                </a:lnTo>
                <a:lnTo>
                  <a:pt x="998" y="590"/>
                </a:lnTo>
                <a:lnTo>
                  <a:pt x="1134" y="726"/>
                </a:lnTo>
                <a:lnTo>
                  <a:pt x="1179" y="635"/>
                </a:lnTo>
                <a:lnTo>
                  <a:pt x="1361" y="681"/>
                </a:lnTo>
                <a:lnTo>
                  <a:pt x="1452" y="635"/>
                </a:lnTo>
                <a:lnTo>
                  <a:pt x="1588" y="681"/>
                </a:lnTo>
                <a:lnTo>
                  <a:pt x="1678" y="0"/>
                </a:lnTo>
                <a:lnTo>
                  <a:pt x="1724" y="681"/>
                </a:lnTo>
                <a:lnTo>
                  <a:pt x="1814" y="635"/>
                </a:lnTo>
                <a:lnTo>
                  <a:pt x="1950" y="681"/>
                </a:lnTo>
                <a:lnTo>
                  <a:pt x="2087" y="499"/>
                </a:lnTo>
                <a:lnTo>
                  <a:pt x="2313" y="409"/>
                </a:lnTo>
                <a:lnTo>
                  <a:pt x="2404" y="545"/>
                </a:lnTo>
                <a:lnTo>
                  <a:pt x="2631" y="635"/>
                </a:lnTo>
                <a:lnTo>
                  <a:pt x="2767" y="681"/>
                </a:lnTo>
                <a:lnTo>
                  <a:pt x="2858" y="635"/>
                </a:lnTo>
                <a:lnTo>
                  <a:pt x="2948" y="681"/>
                </a:lnTo>
                <a:lnTo>
                  <a:pt x="3084" y="635"/>
                </a:lnTo>
                <a:lnTo>
                  <a:pt x="3221" y="681"/>
                </a:lnTo>
                <a:lnTo>
                  <a:pt x="3357" y="635"/>
                </a:lnTo>
                <a:lnTo>
                  <a:pt x="3447" y="681"/>
                </a:lnTo>
                <a:lnTo>
                  <a:pt x="3583" y="681"/>
                </a:lnTo>
                <a:lnTo>
                  <a:pt x="3810" y="635"/>
                </a:lnTo>
                <a:lnTo>
                  <a:pt x="3901" y="681"/>
                </a:lnTo>
                <a:lnTo>
                  <a:pt x="4037" y="635"/>
                </a:lnTo>
                <a:lnTo>
                  <a:pt x="4173" y="681"/>
                </a:lnTo>
              </a:path>
            </a:pathLst>
          </a:custGeom>
          <a:noFill/>
          <a:ln w="28575" cmpd="sng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64780" y="1550019"/>
            <a:ext cx="16726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296007" y="2191252"/>
            <a:ext cx="184789" cy="2118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36552" y="2191251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769934" y="2191252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10479" y="2191251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239080" y="2191252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479625" y="2191251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709018" y="2191251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949563" y="2191250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182945" y="2191251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423490" y="2191250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652091" y="2191251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892636" y="2191250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8120037" y="2191250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8360582" y="2191249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8593964" y="2191250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34509" y="2191249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9063110" y="2191250"/>
            <a:ext cx="184789" cy="2118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ZoneTexte 43"/>
          <p:cNvSpPr txBox="1"/>
          <p:nvPr/>
        </p:nvSpPr>
        <p:spPr>
          <a:xfrm>
            <a:off x="1996863" y="3082672"/>
            <a:ext cx="710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Shadowgram</a:t>
            </a:r>
            <a:r>
              <a:rPr lang="en-US" b="1" dirty="0" smtClean="0"/>
              <a:t> or </a:t>
            </a:r>
            <a:r>
              <a:rPr lang="en-US" b="1" dirty="0" err="1" smtClean="0"/>
              <a:t>Subimage</a:t>
            </a:r>
            <a:r>
              <a:rPr lang="en-US" b="1" dirty="0" smtClean="0"/>
              <a:t> around best Alert in sequence (49-64 packets)</a:t>
            </a:r>
          </a:p>
          <a:p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037054" y="3220544"/>
            <a:ext cx="490654" cy="4788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442116" y="1867085"/>
            <a:ext cx="1962616" cy="2040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/>
          <p:cNvCxnSpPr>
            <a:stCxn id="40" idx="3"/>
            <a:endCxn id="42" idx="1"/>
          </p:cNvCxnSpPr>
          <p:nvPr/>
        </p:nvCxnSpPr>
        <p:spPr>
          <a:xfrm>
            <a:off x="4404732" y="1969111"/>
            <a:ext cx="845556" cy="66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250288" y="1869829"/>
            <a:ext cx="4571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32790" t="44267" r="46925" b="20016"/>
          <a:stretch/>
        </p:blipFill>
        <p:spPr>
          <a:xfrm>
            <a:off x="4224253" y="3628624"/>
            <a:ext cx="3091361" cy="3061846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4"/>
          <a:srcRect l="2512" t="44267" r="80284" b="20016"/>
          <a:stretch/>
        </p:blipFill>
        <p:spPr>
          <a:xfrm>
            <a:off x="1622184" y="3500016"/>
            <a:ext cx="2621780" cy="306184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37054" y="2446713"/>
            <a:ext cx="490654" cy="4788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ZoneTexte 45"/>
          <p:cNvSpPr txBox="1"/>
          <p:nvPr/>
        </p:nvSpPr>
        <p:spPr>
          <a:xfrm>
            <a:off x="1967264" y="2398893"/>
            <a:ext cx="6686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Alert Descriptor packets (AD1: best Alert, AD2-3: CRT, AD4-5: IMT)</a:t>
            </a:r>
          </a:p>
          <a:p>
            <a:r>
              <a:rPr lang="en-US" dirty="0" smtClean="0"/>
              <a:t>Details about best Alert found (+ info if Slew accepted or time-out)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65382" y="1603153"/>
            <a:ext cx="897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</a:t>
            </a:r>
            <a:r>
              <a:rPr lang="en-US" sz="1400" dirty="0" smtClean="0"/>
              <a:t>est Alert</a:t>
            </a:r>
            <a:endParaRPr lang="fr-FR" sz="1400" dirty="0"/>
          </a:p>
        </p:txBody>
      </p:sp>
      <p:cxnSp>
        <p:nvCxnSpPr>
          <p:cNvPr id="47" name="Connecteur droit 46"/>
          <p:cNvCxnSpPr>
            <a:endCxn id="48" idx="1"/>
          </p:cNvCxnSpPr>
          <p:nvPr/>
        </p:nvCxnSpPr>
        <p:spPr>
          <a:xfrm>
            <a:off x="2732049" y="1655956"/>
            <a:ext cx="5464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278459" y="1550019"/>
            <a:ext cx="45719" cy="211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1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47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9612" y="29775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UGTS: </a:t>
            </a:r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VHF post-processing at CEA (EIC/E</a:t>
            </a:r>
            <a:r>
              <a:rPr lang="en-US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</a:t>
            </a:r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C)</a:t>
            </a:r>
            <a:endParaRPr kumimoji="0" lang="fr-FR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9901" y="669679"/>
            <a:ext cx="85900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STT: </a:t>
            </a:r>
            <a:r>
              <a:rPr lang="fr-FR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3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fr-FR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rigger </a:t>
            </a:r>
            <a:r>
              <a:rPr lang="fr-FR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argets</a:t>
            </a:r>
            <a:endParaRPr kumimoji="0" lang="fr-FR" sz="3600" b="1" i="0" u="sng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a.k.a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ub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hreshold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argets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UGTS VHF </a:t>
            </a:r>
            <a:r>
              <a:rPr kumimoji="0" lang="fr-FR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packets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fr-FR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STT messages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VHF Rec1 (CRT,</a:t>
            </a:r>
            <a:r>
              <a:rPr kumimoji="0" lang="fr-FR" sz="20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IMT)</a:t>
            </a:r>
            <a:r>
              <a:rPr kumimoji="0" lang="fr-FR" sz="2000" b="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fr-FR" sz="2000" b="0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Alert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kumimoji="0" lang="fr-FR" sz="2000" b="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AlertDescr1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Create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Json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message strings</a:t>
            </a:r>
            <a:endParaRPr lang="fr-FR" sz="20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7030A0"/>
                </a:solidFill>
                <a:latin typeface="Calibri"/>
              </a:rPr>
              <a:t>M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ain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info for Target: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Tb and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Exposure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Localization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(Rad/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/R90)</a:t>
            </a:r>
            <a:endParaRPr lang="fr-FR" sz="2000" dirty="0" smtClean="0">
              <a:solidFill>
                <a:srgbClr val="7030A0"/>
              </a:solidFill>
              <a:latin typeface="Calibri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SNR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SlewRq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</a:t>
            </a:r>
          </a:p>
          <a:p>
            <a:pPr lvl="2"/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  Satellite Long/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fraction…</a:t>
            </a:r>
            <a:endParaRPr lang="fr-FR" sz="2000" dirty="0">
              <a:solidFill>
                <a:prstClr val="black"/>
              </a:solidFill>
              <a:latin typeface="Calibri"/>
            </a:endParaRPr>
          </a:p>
          <a:p>
            <a:pPr lvl="2"/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STT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realtime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service of EIC/ETC, running at FSC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for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arrival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of VHF p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STT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json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(if </a:t>
            </a:r>
            <a:r>
              <a:rPr kumimoji="0" lang="fr-FR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needed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STT on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« 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science.eclairs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Forward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GWAC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(over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MQTT)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fr-FR" sz="14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Depending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STTs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(up to 2/min </a:t>
            </a:r>
            <a:r>
              <a:rPr kumimoji="0" lang="fr-FR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Rec1)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338" y="1966867"/>
            <a:ext cx="2989331" cy="42757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6680052" y="876453"/>
            <a:ext cx="2159566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</a:t>
            </a:r>
            <a:r>
              <a:rPr lang="fr-FR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ECLAIRs</a:t>
            </a:r>
            <a:r>
              <a:rPr lang="fr-F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Control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243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ECLAIRs trigger simulations &amp; tests</a:t>
            </a:r>
            <a:endParaRPr lang="en-US" sz="32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47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6486" y="17900"/>
            <a:ext cx="798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TS</a:t>
            </a: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evelopment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and test (LTU at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CEA)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514299" y="694792"/>
            <a:ext cx="8721979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 satellite pointing, Earth passages, 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 slews and SAA passages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 photon data: GRBs from previous 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missions through ECLAIRs response + CBX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bkg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instrumental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bkg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TVAC tests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injected into UGTS hardware model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Running UGTS software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telemetry (CCSDS)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 2 orbits with 4 GRBs (3h30)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UGTS triggers (2 algorithms running in parallel, coded in C++, running in hypervisor on CPU):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98" y="696881"/>
            <a:ext cx="4137102" cy="2079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80725" y="868444"/>
            <a:ext cx="595618" cy="9939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75962" y="2035064"/>
            <a:ext cx="2438658" cy="2643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1610" y="5753339"/>
            <a:ext cx="3417168" cy="1015663"/>
          </a:xfrm>
          <a:prstGeom prst="rect">
            <a:avLst/>
          </a:prstGeom>
          <a:solidFill>
            <a:srgbClr val="D1FFDB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Count-rate trigger (CRT)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 count excesses (10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- 20 s)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4 Energy strips and 8 detector zones,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imaging of best excess (each 2.5 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06223" y="5753339"/>
            <a:ext cx="4018327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trigger (IMT)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systematic imaging (20 s)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4 Energy strips,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 images up to 20 min (each 20 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2" y="3124570"/>
            <a:ext cx="8303268" cy="2115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8268" y="3089705"/>
            <a:ext cx="436227" cy="222868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2064" y="1892888"/>
            <a:ext cx="1132939" cy="369332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UGTS BB1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9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ECLAIRs instrument</a:t>
            </a:r>
          </a:p>
          <a:p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Soft gamma-ray spectroscopic imager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74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6486" y="17900"/>
            <a:ext cx="798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UG</a:t>
            </a:r>
            <a:r>
              <a:rPr lang="en-US" sz="32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TS</a:t>
            </a:r>
            <a:r>
              <a:rPr lang="en-US" sz="32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output: </a:t>
            </a:r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X</a:t>
            </a:r>
            <a:r>
              <a:rPr lang="en-US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-band </a:t>
            </a:r>
            <a:r>
              <a:rPr lang="en-US" sz="2800" b="1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UssMessages</a:t>
            </a:r>
            <a:r>
              <a:rPr lang="en-US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+ </a:t>
            </a:r>
            <a:r>
              <a:rPr lang="en-US" sz="2800" b="1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DuplicVhf</a:t>
            </a:r>
            <a:endParaRPr lang="en-US" sz="2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7188" y="6674610"/>
            <a:ext cx="837259" cy="13849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748463" y="702742"/>
            <a:ext cx="4445869" cy="2586382"/>
            <a:chOff x="5690592" y="684943"/>
            <a:chExt cx="5731243" cy="2683962"/>
          </a:xfrm>
        </p:grpSpPr>
        <p:grpSp>
          <p:nvGrpSpPr>
            <p:cNvPr id="17" name="Groupe 16"/>
            <p:cNvGrpSpPr/>
            <p:nvPr/>
          </p:nvGrpSpPr>
          <p:grpSpPr>
            <a:xfrm>
              <a:off x="5690592" y="1544952"/>
              <a:ext cx="5731243" cy="1823953"/>
              <a:chOff x="6145866" y="2271593"/>
              <a:chExt cx="3364706" cy="1070809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98" b="84211"/>
              <a:stretch/>
            </p:blipFill>
            <p:spPr>
              <a:xfrm>
                <a:off x="6145866" y="2271593"/>
                <a:ext cx="3364706" cy="788068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789" b="1088"/>
              <a:stretch/>
            </p:blipFill>
            <p:spPr>
              <a:xfrm>
                <a:off x="6145866" y="3059661"/>
                <a:ext cx="3364706" cy="282741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8789068" y="2899611"/>
                <a:ext cx="403058" cy="16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6149104" y="684943"/>
              <a:ext cx="4937485" cy="2603392"/>
              <a:chOff x="6149104" y="684943"/>
              <a:chExt cx="4937485" cy="2603392"/>
            </a:xfrm>
          </p:grpSpPr>
          <p:sp>
            <p:nvSpPr>
              <p:cNvPr id="20" name="ZoneTexte 19"/>
              <p:cNvSpPr txBox="1"/>
              <p:nvPr/>
            </p:nvSpPr>
            <p:spPr>
              <a:xfrm>
                <a:off x="6149104" y="684943"/>
                <a:ext cx="4937485" cy="36933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IMT excess in SNR sky image 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8513429" y="3072891"/>
                <a:ext cx="147988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(20.48 sec / IMT cycle)</a:t>
                </a: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" name="Groupe 24"/>
          <p:cNvGrpSpPr/>
          <p:nvPr/>
        </p:nvGrpSpPr>
        <p:grpSpPr>
          <a:xfrm>
            <a:off x="548159" y="702742"/>
            <a:ext cx="4259075" cy="2523821"/>
            <a:chOff x="34951" y="836966"/>
            <a:chExt cx="4772283" cy="2750585"/>
          </a:xfrm>
        </p:grpSpPr>
        <p:sp>
          <p:nvSpPr>
            <p:cNvPr id="26" name="ZoneTexte 25"/>
            <p:cNvSpPr txBox="1"/>
            <p:nvPr/>
          </p:nvSpPr>
          <p:spPr>
            <a:xfrm>
              <a:off x="129529" y="836966"/>
              <a:ext cx="4555453" cy="369331"/>
            </a:xfrm>
            <a:prstGeom prst="rect">
              <a:avLst/>
            </a:prstGeom>
            <a:solidFill>
              <a:srgbClr val="D1FFD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CRT excesses </a:t>
              </a: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(in SNR counts, before imaging)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34951" y="1234708"/>
              <a:ext cx="4772283" cy="2348003"/>
              <a:chOff x="1155947" y="1718241"/>
              <a:chExt cx="3632622" cy="1787280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25" r="14995" b="72894"/>
              <a:stretch/>
            </p:blipFill>
            <p:spPr>
              <a:xfrm>
                <a:off x="1155947" y="1718241"/>
                <a:ext cx="3632622" cy="1528011"/>
              </a:xfrm>
              <a:prstGeom prst="rect">
                <a:avLst/>
              </a:prstGeom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74" r="14995" b="1667"/>
              <a:stretch/>
            </p:blipFill>
            <p:spPr>
              <a:xfrm>
                <a:off x="1155947" y="3240825"/>
                <a:ext cx="3632622" cy="264696"/>
              </a:xfrm>
              <a:prstGeom prst="rect">
                <a:avLst/>
              </a:prstGeom>
            </p:spPr>
          </p:pic>
        </p:grpSp>
        <p:sp>
          <p:nvSpPr>
            <p:cNvPr id="29" name="ZoneTexte 28"/>
            <p:cNvSpPr txBox="1"/>
            <p:nvPr/>
          </p:nvSpPr>
          <p:spPr>
            <a:xfrm>
              <a:off x="2801256" y="3372107"/>
              <a:ext cx="14798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(2.56 sec / CRT cycle)</a:t>
              </a: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624044" y="3595325"/>
            <a:ext cx="2670195" cy="2735336"/>
            <a:chOff x="3339033" y="3935251"/>
            <a:chExt cx="2495760" cy="2614230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9033" y="3935251"/>
              <a:ext cx="2495760" cy="2614230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3975455" y="5834876"/>
              <a:ext cx="527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Earth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785429" y="4417438"/>
              <a:ext cx="1772597" cy="397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Sub-image from IMT, Best alert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49 packets (8x8 pixels each)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566486" y="3624651"/>
            <a:ext cx="3518375" cy="2785785"/>
            <a:chOff x="61524" y="3998198"/>
            <a:chExt cx="3302927" cy="2587958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24" y="4046539"/>
              <a:ext cx="2921024" cy="2539617"/>
            </a:xfrm>
            <a:prstGeom prst="rect">
              <a:avLst/>
            </a:prstGeom>
          </p:spPr>
        </p:pic>
        <p:sp>
          <p:nvSpPr>
            <p:cNvPr id="38" name="ZoneTexte 37"/>
            <p:cNvSpPr txBox="1"/>
            <p:nvPr/>
          </p:nvSpPr>
          <p:spPr>
            <a:xfrm>
              <a:off x="418007" y="3998198"/>
              <a:ext cx="2946444" cy="25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Localisation error circles of alerts in sequence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79707" y="5784831"/>
              <a:ext cx="176292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Below slew threshold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Above slew threshold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Slew requested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8"/>
          <a:srcRect r="67081"/>
          <a:stretch/>
        </p:blipFill>
        <p:spPr>
          <a:xfrm>
            <a:off x="6378129" y="4273255"/>
            <a:ext cx="2542369" cy="2109878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548159" y="3263574"/>
            <a:ext cx="846161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VHF alert sequence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(output products built)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1085" y="1133286"/>
            <a:ext cx="5946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(Run through UGTS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acquired on LTU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example of 2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GRB)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28339" y="36437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Lightcurves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resolutions):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High/Mid/Low (0.1/0.8/6.4 s binning)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Each: 4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Ebands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Saturating + Multiples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222691" y="6266586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Seconds after </a:t>
            </a:r>
            <a:r>
              <a:rPr kumimoji="0" 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TimeTb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59876" y="6491901"/>
            <a:ext cx="688111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software V7.0.3 (CEA delivered to CNES </a:t>
            </a:r>
            <a:r>
              <a:rPr lang="en-GB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/ 2 / 14</a:t>
            </a:r>
            <a:r>
              <a:rPr lang="en-GB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12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77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0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475490" y="17900"/>
            <a:ext cx="77072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prstClr val="black"/>
                </a:solidFill>
              </a:rPr>
              <a:t>UG</a:t>
            </a:r>
            <a:r>
              <a:rPr lang="en-US" dirty="0" smtClean="0">
                <a:solidFill>
                  <a:srgbClr val="C00000"/>
                </a:solidFill>
              </a:rPr>
              <a:t>TS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n-US" b="1" dirty="0" smtClean="0">
                <a:solidFill>
                  <a:prstClr val="black"/>
                </a:solidFill>
              </a:rPr>
              <a:t>Conclusions </a:t>
            </a:r>
            <a:r>
              <a:rPr lang="en-US" dirty="0" smtClean="0">
                <a:solidFill>
                  <a:prstClr val="black"/>
                </a:solidFill>
              </a:rPr>
              <a:t>(as of day 4 of SVOM life)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9" name="Image 2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91" y="2913822"/>
            <a:ext cx="1462798" cy="651621"/>
          </a:xfrm>
          <a:prstGeom prst="rect">
            <a:avLst/>
          </a:prstGeom>
          <a:noFill/>
        </p:spPr>
      </p:pic>
      <p:grpSp>
        <p:nvGrpSpPr>
          <p:cNvPr id="9" name="Groupe 8"/>
          <p:cNvGrpSpPr/>
          <p:nvPr/>
        </p:nvGrpSpPr>
        <p:grpSpPr>
          <a:xfrm>
            <a:off x="566486" y="1771824"/>
            <a:ext cx="8738756" cy="2539157"/>
            <a:chOff x="566486" y="1771824"/>
            <a:chExt cx="8738756" cy="2539157"/>
          </a:xfrm>
        </p:grpSpPr>
        <p:sp>
          <p:nvSpPr>
            <p:cNvPr id="25" name="Rectangle 24"/>
            <p:cNvSpPr/>
            <p:nvPr/>
          </p:nvSpPr>
          <p:spPr>
            <a:xfrm>
              <a:off x="566486" y="1771824"/>
              <a:ext cx="8738756" cy="2539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Many Thanks</a:t>
              </a:r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to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Application Software Team at CEA 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(since 2017):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Project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F. Daly 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(manager), 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S. Schanne 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(resp. scientist)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Hardware architect and FPGA firmware dev: 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H. Le Provost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Onboard software architect and </a:t>
              </a:r>
              <a:r>
                <a:rPr lang="en-US" sz="1500" noProof="0" dirty="0" smtClean="0">
                  <a:solidFill>
                    <a:prstClr val="black"/>
                  </a:solidFill>
                  <a:latin typeface="Calibri"/>
                </a:rPr>
                <a:t>dev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  <a:r>
                <a:rPr kumimoji="0" lang="en-US" sz="15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F. Château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,</a:t>
              </a:r>
              <a:r>
                <a:rPr kumimoji="0" lang="en-US" sz="15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C. 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Tahoulan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, USS-dev: </a:t>
              </a:r>
              <a:r>
                <a:rPr lang="en-US" sz="1500" dirty="0">
                  <a:solidFill>
                    <a:srgbClr val="7030A0"/>
                  </a:solidFill>
                </a:rPr>
                <a:t>S. </a:t>
              </a:r>
              <a:r>
                <a:rPr lang="en-US" sz="1500" dirty="0" err="1" smtClean="0">
                  <a:solidFill>
                    <a:srgbClr val="7030A0"/>
                  </a:solidFill>
                </a:rPr>
                <a:t>Sch</a:t>
              </a:r>
              <a:r>
                <a:rPr lang="en-US" sz="1500" dirty="0" smtClean="0">
                  <a:solidFill>
                    <a:srgbClr val="7030A0"/>
                  </a:solidFill>
                </a:rPr>
                <a:t>, 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P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. 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Kestener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.</a:t>
              </a:r>
              <a:endPara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500" dirty="0" smtClean="0">
                  <a:solidFill>
                    <a:prstClr val="black"/>
                  </a:solidFill>
                  <a:latin typeface="Calibri"/>
                </a:rPr>
                <a:t>Ground test software 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(USS: </a:t>
              </a:r>
              <a:r>
                <a:rPr kumimoji="0" lang="en-US" sz="15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ssbpy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/</a:t>
              </a:r>
              <a:r>
                <a:rPr kumimoji="0" lang="en-US" sz="15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ssbg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): </a:t>
              </a: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N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. 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Dagoneau</a:t>
              </a:r>
              <a:r>
                <a:rPr lang="en-US" sz="1500" noProof="0" dirty="0" smtClean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S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. 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Sch.</a:t>
              </a:r>
              <a:endParaRPr lang="en-US" sz="1500" dirty="0">
                <a:solidFill>
                  <a:srgbClr val="7030A0"/>
                </a:solidFill>
                <a:latin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500" dirty="0" smtClean="0">
                  <a:solidFill>
                    <a:prstClr val="black"/>
                  </a:solidFill>
                  <a:latin typeface="Calibri"/>
                </a:rPr>
                <a:t>Ground data analysis</a:t>
              </a: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W. </a:t>
              </a:r>
              <a:r>
                <a:rPr kumimoji="0" lang="en-US" sz="1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</a:rPr>
                <a:t>Xie</a:t>
              </a:r>
              <a:endPara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500" dirty="0" smtClean="0">
                  <a:solidFill>
                    <a:prstClr val="black"/>
                  </a:solidFill>
                </a:rPr>
                <a:t>Local Test Unit (LTU) dev and test campaigns: </a:t>
              </a:r>
              <a:r>
                <a:rPr lang="en-US" sz="1500" b="1" dirty="0" smtClean="0">
                  <a:solidFill>
                    <a:srgbClr val="7030A0"/>
                  </a:solidFill>
                </a:rPr>
                <a:t>S. </a:t>
              </a:r>
              <a:r>
                <a:rPr lang="en-US" sz="1500" b="1" dirty="0" err="1" smtClean="0">
                  <a:solidFill>
                    <a:srgbClr val="7030A0"/>
                  </a:solidFill>
                </a:rPr>
                <a:t>Anvar</a:t>
              </a:r>
              <a:r>
                <a:rPr lang="en-US" sz="1500" b="1" dirty="0" smtClean="0">
                  <a:solidFill>
                    <a:srgbClr val="7030A0"/>
                  </a:solidFill>
                </a:rPr>
                <a:t> + </a:t>
              </a:r>
              <a:r>
                <a:rPr lang="en-US" sz="1500" b="1" dirty="0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8</a:t>
              </a:r>
              <a:r>
                <a:rPr lang="en-US" sz="1500" b="1" dirty="0" smtClean="0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 more persons</a:t>
              </a:r>
            </a:p>
            <a:p>
              <a:pPr>
                <a:defRPr/>
              </a:pPr>
              <a:r>
                <a:rPr lang="en-US" sz="1500" dirty="0" smtClean="0"/>
                <a:t>+ Thanks also to CNES support team: </a:t>
              </a:r>
              <a:r>
                <a:rPr lang="en-US" sz="1500" b="1" dirty="0" smtClean="0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Ph</a:t>
              </a:r>
              <a:r>
                <a:rPr lang="en-US" sz="1500" b="1" dirty="0">
                  <a:solidFill>
                    <a:srgbClr val="4BACC6">
                      <a:lumMod val="75000"/>
                    </a:srgbClr>
                  </a:solidFill>
                  <a:latin typeface="Calibri"/>
                </a:rPr>
                <a:t>. Guillemot</a:t>
              </a:r>
              <a:r>
                <a:rPr lang="en-US" sz="1500" dirty="0" smtClean="0"/>
                <a:t>, </a:t>
              </a:r>
              <a:r>
                <a:rPr lang="en-US" sz="1500" b="1" dirty="0">
                  <a:solidFill>
                    <a:srgbClr val="7030A0"/>
                  </a:solidFill>
                  <a:latin typeface="Calibri"/>
                </a:rPr>
                <a:t>MC. </a:t>
              </a:r>
              <a:r>
                <a:rPr lang="en-US" sz="1500" b="1" dirty="0" err="1">
                  <a:solidFill>
                    <a:srgbClr val="7030A0"/>
                  </a:solidFill>
                  <a:latin typeface="Calibri"/>
                </a:rPr>
                <a:t>Charmeau</a:t>
              </a:r>
              <a:r>
                <a:rPr lang="en-US" sz="1500" b="1" dirty="0">
                  <a:solidFill>
                    <a:srgbClr val="7030A0"/>
                  </a:solidFill>
                  <a:latin typeface="Calibri"/>
                </a:rPr>
                <a:t>, J. </a:t>
              </a:r>
              <a:r>
                <a:rPr lang="en-US" sz="1500" b="1" dirty="0" err="1" smtClean="0">
                  <a:solidFill>
                    <a:srgbClr val="7030A0"/>
                  </a:solidFill>
                  <a:latin typeface="Calibri"/>
                </a:rPr>
                <a:t>Galizzi</a:t>
              </a:r>
              <a:r>
                <a:rPr lang="en-US" sz="1500" b="1" dirty="0" smtClean="0">
                  <a:solidFill>
                    <a:srgbClr val="7030A0"/>
                  </a:solidFill>
                  <a:latin typeface="Calibri"/>
                </a:rPr>
                <a:t>, F. Gonzalez </a:t>
              </a:r>
              <a:r>
                <a:rPr lang="en-US" sz="1500" dirty="0" smtClean="0"/>
                <a:t>et al.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172A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>
                <a:defRPr/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812660" y="2187874"/>
              <a:ext cx="2235227" cy="369332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4BACC6">
                      <a:lumMod val="75000"/>
                    </a:srgbClr>
                  </a:solidFill>
                </a:rPr>
                <a:t>* </a:t>
              </a:r>
              <a:r>
                <a:rPr lang="en-US" sz="1600" b="1" dirty="0">
                  <a:solidFill>
                    <a:srgbClr val="4BACC6">
                      <a:lumMod val="75000"/>
                    </a:srgbClr>
                  </a:solidFill>
                </a:rPr>
                <a:t>h</a:t>
              </a:r>
              <a:r>
                <a:rPr lang="en-US" sz="1600" b="1" dirty="0" smtClean="0">
                  <a:solidFill>
                    <a:srgbClr val="4BACC6">
                      <a:lumMod val="75000"/>
                    </a:srgbClr>
                  </a:solidFill>
                </a:rPr>
                <a:t>ave left </a:t>
              </a:r>
              <a:r>
                <a:rPr lang="en-US" b="1" dirty="0" smtClean="0"/>
                <a:t>|</a:t>
              </a:r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</a:rPr>
                <a:t> </a:t>
              </a:r>
              <a:r>
                <a:rPr lang="en-US" sz="1600" b="1" dirty="0">
                  <a:solidFill>
                    <a:srgbClr val="7030A0"/>
                  </a:solidFill>
                  <a:latin typeface="Calibri"/>
                </a:rPr>
                <a:t>* still there</a:t>
              </a:r>
              <a:endParaRPr lang="fr-FR" sz="1600" b="1" dirty="0">
                <a:solidFill>
                  <a:srgbClr val="7030A0"/>
                </a:solidFill>
                <a:latin typeface="Calibri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66486" y="756377"/>
            <a:ext cx="642310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SVOM launched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successfully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(many thanks to all involved) !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ECLAIRs/UGTS will start soon the hunt for GRBs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and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deliver Alerts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to the satellite and the world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!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9148" y="3922059"/>
            <a:ext cx="742431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New </a:t>
            </a:r>
            <a:r>
              <a:rPr lang="en-US" sz="2400" b="1" dirty="0">
                <a:solidFill>
                  <a:prstClr val="black"/>
                </a:solidFill>
                <a:sym typeface="Wingdings" panose="05000000000000000000" pitchFamily="2" charset="2"/>
              </a:rPr>
              <a:t>tasks in </a:t>
            </a:r>
            <a:r>
              <a:rPr lang="en-US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flight!  </a:t>
            </a:r>
            <a:r>
              <a:rPr lang="en-US" sz="2400" b="1" dirty="0" smtClean="0">
                <a:solidFill>
                  <a:prstClr val="black"/>
                </a:solidFill>
              </a:rPr>
              <a:t>ECLAIRs </a:t>
            </a:r>
            <a:r>
              <a:rPr lang="en-US" sz="2400" b="1" dirty="0">
                <a:solidFill>
                  <a:prstClr val="black"/>
                </a:solidFill>
              </a:rPr>
              <a:t>Trigger Control (</a:t>
            </a:r>
            <a:r>
              <a:rPr lang="en-US" sz="2400" b="1" dirty="0" smtClean="0">
                <a:solidFill>
                  <a:prstClr val="black"/>
                </a:solidFill>
              </a:rPr>
              <a:t>E</a:t>
            </a:r>
            <a:r>
              <a:rPr lang="en-US" sz="2400" b="1" dirty="0" smtClean="0">
                <a:solidFill>
                  <a:srgbClr val="C00000"/>
                </a:solidFill>
              </a:rPr>
              <a:t>T</a:t>
            </a:r>
            <a:r>
              <a:rPr lang="en-US" sz="2400" b="1" dirty="0" smtClean="0">
                <a:solidFill>
                  <a:prstClr val="black"/>
                </a:solidFill>
              </a:rPr>
              <a:t>C)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000" u="sng" dirty="0" smtClean="0">
                <a:solidFill>
                  <a:prstClr val="black"/>
                </a:solidFill>
              </a:rPr>
              <a:t>In-flight </a:t>
            </a:r>
            <a:r>
              <a:rPr lang="en-US" sz="2000" u="sng" dirty="0">
                <a:solidFill>
                  <a:prstClr val="black"/>
                </a:solidFill>
              </a:rPr>
              <a:t>Commissioning Phase starts tomorrow </a:t>
            </a:r>
            <a:r>
              <a:rPr lang="en-US" sz="2000" u="sng" dirty="0" smtClean="0">
                <a:solidFill>
                  <a:prstClr val="black"/>
                </a:solidFill>
              </a:rPr>
              <a:t>!</a:t>
            </a:r>
            <a:endParaRPr lang="en-US" sz="2000" u="sng" dirty="0">
              <a:solidFill>
                <a:prstClr val="black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first ECLAIRs data acquisition in cold </a:t>
            </a:r>
            <a:r>
              <a:rPr lang="en-US" dirty="0" smtClean="0">
                <a:solidFill>
                  <a:prstClr val="black"/>
                </a:solidFill>
              </a:rPr>
              <a:t>case, </a:t>
            </a:r>
            <a:r>
              <a:rPr lang="en-US" dirty="0">
                <a:solidFill>
                  <a:prstClr val="black"/>
                </a:solidFill>
              </a:rPr>
              <a:t>pointing </a:t>
            </a:r>
            <a:r>
              <a:rPr lang="en-US" dirty="0" smtClean="0">
                <a:solidFill>
                  <a:prstClr val="black"/>
                </a:solidFill>
              </a:rPr>
              <a:t>test: </a:t>
            </a:r>
            <a:r>
              <a:rPr lang="en-US" dirty="0">
                <a:solidFill>
                  <a:prstClr val="black"/>
                </a:solidFill>
              </a:rPr>
              <a:t>mid July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Trigger </a:t>
            </a:r>
            <a:r>
              <a:rPr lang="en-US" dirty="0" smtClean="0">
                <a:solidFill>
                  <a:prstClr val="black"/>
                </a:solidFill>
              </a:rPr>
              <a:t>tuning: July-September, </a:t>
            </a:r>
            <a:r>
              <a:rPr lang="en-US" dirty="0">
                <a:solidFill>
                  <a:prstClr val="black"/>
                </a:solidFill>
              </a:rPr>
              <a:t>first Alerts maybe </a:t>
            </a:r>
            <a:r>
              <a:rPr lang="en-US" dirty="0" smtClean="0">
                <a:solidFill>
                  <a:prstClr val="black"/>
                </a:solidFill>
              </a:rPr>
              <a:t>beg. </a:t>
            </a:r>
            <a:r>
              <a:rPr lang="en-US" dirty="0">
                <a:solidFill>
                  <a:prstClr val="black"/>
                </a:solidFill>
              </a:rPr>
              <a:t>August,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first </a:t>
            </a:r>
            <a:r>
              <a:rPr lang="en-US" dirty="0" err="1">
                <a:solidFill>
                  <a:prstClr val="black"/>
                </a:solidFill>
              </a:rPr>
              <a:t>SlewRequests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maybe beg. </a:t>
            </a:r>
            <a:r>
              <a:rPr lang="en-US" dirty="0">
                <a:solidFill>
                  <a:prstClr val="black"/>
                </a:solidFill>
              </a:rPr>
              <a:t>September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Replay of in-flight data on ground (</a:t>
            </a:r>
            <a:r>
              <a:rPr lang="en-US" dirty="0" smtClean="0">
                <a:solidFill>
                  <a:prstClr val="black"/>
                </a:solidFill>
              </a:rPr>
              <a:t>LTU, BSV) 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prstClr val="black"/>
                </a:solidFill>
              </a:rPr>
              <a:t>tune </a:t>
            </a:r>
            <a:r>
              <a:rPr lang="en-US" dirty="0">
                <a:solidFill>
                  <a:prstClr val="black"/>
                </a:solidFill>
              </a:rPr>
              <a:t>trigger parameters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Delivery of </a:t>
            </a:r>
            <a:r>
              <a:rPr lang="en-US" dirty="0" err="1" smtClean="0">
                <a:solidFill>
                  <a:prstClr val="black"/>
                </a:solidFill>
              </a:rPr>
              <a:t>Svom</a:t>
            </a:r>
            <a:r>
              <a:rPr lang="en-US" dirty="0" smtClean="0">
                <a:solidFill>
                  <a:prstClr val="black"/>
                </a:solidFill>
              </a:rPr>
              <a:t> Trigger Targets (aka Sub-Threshold Targets 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prstClr val="black"/>
                </a:solidFill>
              </a:rPr>
              <a:t> GWAC+</a:t>
            </a:r>
            <a:endParaRPr lang="en-US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Surveillance of the onboard Trigger during operations: </a:t>
            </a:r>
            <a:endParaRPr lang="en-US" dirty="0" smtClean="0">
              <a:solidFill>
                <a:prstClr val="black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IS </a:t>
            </a:r>
            <a:r>
              <a:rPr lang="en-US" dirty="0">
                <a:solidFill>
                  <a:prstClr val="black"/>
                </a:solidFill>
              </a:rPr>
              <a:t>support to </a:t>
            </a:r>
            <a:r>
              <a:rPr lang="en-US" dirty="0" smtClean="0">
                <a:solidFill>
                  <a:prstClr val="black"/>
                </a:solidFill>
              </a:rPr>
              <a:t>BA: team at CEA (+ 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W. </a:t>
            </a:r>
            <a:r>
              <a:rPr lang="en-US" b="1" dirty="0" err="1">
                <a:solidFill>
                  <a:srgbClr val="7030A0"/>
                </a:solidFill>
                <a:latin typeface="Calibri"/>
              </a:rPr>
              <a:t>Xie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and 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D. Zhao </a:t>
            </a:r>
            <a:r>
              <a:rPr lang="en-US" dirty="0" smtClean="0">
                <a:solidFill>
                  <a:prstClr val="black"/>
                </a:solidFill>
              </a:rPr>
              <a:t>at NAOC).</a:t>
            </a:r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 rotWithShape="1">
          <a:blip r:embed="rId5">
            <a:alphaModFix amt="91000"/>
            <a:extLst/>
          </a:blip>
          <a:srcRect l="28742" t="31496" r="24536" b="20124"/>
          <a:stretch/>
        </p:blipFill>
        <p:spPr>
          <a:xfrm flipH="1">
            <a:off x="7027969" y="694792"/>
            <a:ext cx="2116031" cy="1542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7" t="9778" r="34533" b="6133"/>
          <a:stretch/>
        </p:blipFill>
        <p:spPr>
          <a:xfrm>
            <a:off x="469901" y="3985640"/>
            <a:ext cx="1584960" cy="28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14800" y="2642839"/>
            <a:ext cx="85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backup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51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23708" r="14946" b="2084"/>
          <a:stretch>
            <a:fillRect/>
          </a:stretch>
        </p:blipFill>
        <p:spPr bwMode="auto">
          <a:xfrm>
            <a:off x="426381" y="2836908"/>
            <a:ext cx="3914585" cy="39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0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475490" y="17900"/>
            <a:ext cx="77072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prstClr val="black"/>
                </a:solidFill>
              </a:rPr>
              <a:t>UG</a:t>
            </a:r>
            <a:r>
              <a:rPr lang="en-US" dirty="0" smtClean="0">
                <a:solidFill>
                  <a:srgbClr val="C00000"/>
                </a:solidFill>
              </a:rPr>
              <a:t>TS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trigger prototype: </a:t>
            </a:r>
            <a:r>
              <a:rPr lang="en-US" b="1" dirty="0" smtClean="0">
                <a:solidFill>
                  <a:prstClr val="black"/>
                </a:solidFill>
              </a:rPr>
              <a:t>Estimate </a:t>
            </a:r>
            <a:r>
              <a:rPr lang="en-US" b="1" dirty="0" err="1" smtClean="0">
                <a:solidFill>
                  <a:prstClr val="black"/>
                </a:solidFill>
              </a:rPr>
              <a:t>Num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GRBs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9901" y="708364"/>
            <a:ext cx="405354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Sarah </a:t>
            </a: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Antier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(CEA, thesis 2013-2016)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662536" y="2612562"/>
            <a:ext cx="700165" cy="4156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1920" y="1055157"/>
            <a:ext cx="13577888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itchFamily="34" charset="0"/>
              <a:buChar char="•"/>
              <a:defRPr/>
            </a:pP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Database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~2000 GRBs detected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 </a:t>
            </a:r>
            <a:r>
              <a:rPr kumimoji="0" lang="en-US" alt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Batse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US" altLang="fr-FR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Fermi/GBM</a:t>
            </a:r>
            <a:r>
              <a:rPr lang="en-US" altLang="fr-FR" b="1" dirty="0">
                <a:solidFill>
                  <a:prstClr val="black"/>
                </a:solidFill>
                <a:latin typeface="Calibri" panose="020F0502020204030204" pitchFamily="34" charset="0"/>
              </a:rPr>
              <a:t>, Swift/BAT</a:t>
            </a:r>
            <a:r>
              <a:rPr lang="en-US" altLang="fr-FR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US" alt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Hete</a:t>
            </a: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-II</a:t>
            </a:r>
            <a:endParaRPr kumimoji="0" lang="en-US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   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GRBs with light curves, extrapolated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ECLAIRs band (4-120 </a:t>
            </a:r>
            <a:r>
              <a:rPr kumimoji="0" lang="en-US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keV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en-US" alt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Background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100 periods of 1500 s 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CXB with Earth, chosen in 1 </a:t>
            </a:r>
            <a:r>
              <a:rPr kumimoji="0" lang="en-US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yr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B1 law</a:t>
            </a:r>
            <a:endParaRPr kumimoji="0" lang="en-US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ZoneTexte 11"/>
          <p:cNvSpPr txBox="1">
            <a:spLocks noChangeArrowheads="1"/>
          </p:cNvSpPr>
          <p:nvPr/>
        </p:nvSpPr>
        <p:spPr bwMode="auto">
          <a:xfrm>
            <a:off x="961897" y="6498483"/>
            <a:ext cx="305005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SNRmax</a:t>
            </a: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Thresh (σ)</a:t>
            </a:r>
            <a:endParaRPr kumimoji="0" lang="en-US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1104405" y="5640784"/>
            <a:ext cx="0" cy="6056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cteur droit 34"/>
          <p:cNvCxnSpPr/>
          <p:nvPr/>
        </p:nvCxnSpPr>
        <p:spPr bwMode="auto">
          <a:xfrm>
            <a:off x="2776847" y="5640784"/>
            <a:ext cx="0" cy="6056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ZoneTexte 37"/>
          <p:cNvSpPr txBox="1"/>
          <p:nvPr/>
        </p:nvSpPr>
        <p:spPr>
          <a:xfrm>
            <a:off x="1163780" y="5635720"/>
            <a:ext cx="139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6.5 sigma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Alert Thresh.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844067" y="5636818"/>
            <a:ext cx="137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 sigma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Slew Thresh.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457485"/>
              </p:ext>
            </p:extLst>
          </p:nvPr>
        </p:nvGraphicFramePr>
        <p:xfrm>
          <a:off x="5035199" y="2680202"/>
          <a:ext cx="4033592" cy="4131034"/>
        </p:xfrm>
        <a:graphic>
          <a:graphicData uri="http://schemas.openxmlformats.org/drawingml/2006/table">
            <a:tbl>
              <a:tblPr firstRow="1" bandRow="1"/>
              <a:tblGrid>
                <a:gridCol w="1844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7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Expected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ECLAIRs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 GRB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rates (GRB/</a:t>
                      </a:r>
                      <a:r>
                        <a:rPr lang="fr-FR" sz="1600" b="1" baseline="0" dirty="0" err="1" smtClean="0">
                          <a:latin typeface="Arial Narrow" panose="020B0606020202030204" pitchFamily="34" charset="0"/>
                        </a:rPr>
                        <a:t>yr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7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&gt; </a:t>
                      </a:r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AlertThr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(6.5 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  <a:sym typeface="Symbol"/>
                        </a:rPr>
                        <a:t>)</a:t>
                      </a: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&gt; </a:t>
                      </a:r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SlewThr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  <a:sym typeface="Symbol"/>
                        </a:rPr>
                        <a:t>)</a:t>
                      </a:r>
                    </a:p>
                  </a:txBody>
                  <a:tcPr marL="91444" marR="91444" marT="45721" marB="457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7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BATSE S+L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GRBs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46 – 57</a:t>
                      </a:r>
                      <a:br>
                        <a:rPr lang="fr-FR" sz="1600" b="1" dirty="0" smtClean="0">
                          <a:latin typeface="Arial Narrow" panose="020B0606020202030204" pitchFamily="34" charset="0"/>
                        </a:rPr>
                      </a:b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±8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40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– 49</a:t>
                      </a:r>
                    </a:p>
                    <a:p>
                      <a:pPr algn="ctr"/>
                      <a:r>
                        <a:rPr lang="fr-FR" sz="16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±8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bonus </a:t>
                      </a:r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low</a:t>
                      </a: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 E</a:t>
                      </a:r>
                    </a:p>
                    <a:p>
                      <a:pPr algn="ctr"/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(XRR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GBM, </a:t>
                      </a:r>
                      <a:br>
                        <a:rPr lang="fr-FR" sz="1600" b="1" baseline="0" dirty="0" smtClean="0">
                          <a:latin typeface="Arial Narrow" panose="020B0606020202030204" pitchFamily="34" charset="0"/>
                        </a:rPr>
                      </a:b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XRF </a:t>
                      </a:r>
                      <a:r>
                        <a:rPr lang="fr-FR" sz="1600" b="1" baseline="0" dirty="0" err="1" smtClean="0">
                          <a:latin typeface="Arial Narrow" panose="020B0606020202030204" pitchFamily="34" charset="0"/>
                        </a:rPr>
                        <a:t>Hete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4 – 10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±1</a:t>
                      </a: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4 – 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±1</a:t>
                      </a:r>
                    </a:p>
                  </a:txBody>
                  <a:tcPr marL="91444" marR="91444" marT="45721" marB="457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bonus </a:t>
                      </a:r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ImageTrig</a:t>
                      </a:r>
                      <a:endParaRPr lang="fr-FR" sz="1600" b="1" dirty="0" smtClean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fr-FR" sz="1600" b="1" dirty="0" err="1" smtClean="0">
                          <a:latin typeface="Arial Narrow" panose="020B0606020202030204" pitchFamily="34" charset="0"/>
                        </a:rPr>
                        <a:t>low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fluence </a:t>
                      </a:r>
                      <a:r>
                        <a:rPr lang="fr-FR" sz="1600" b="1" baseline="0" dirty="0" err="1" smtClean="0">
                          <a:latin typeface="Arial Narrow" panose="020B0606020202030204" pitchFamily="34" charset="0"/>
                        </a:rPr>
                        <a:t>LGRBs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Swift)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4 – 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±1</a:t>
                      </a: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fr-FR" sz="1600" b="1" baseline="0" dirty="0" smtClean="0">
                          <a:latin typeface="Arial Narrow" panose="020B0606020202030204" pitchFamily="34" charset="0"/>
                        </a:rPr>
                        <a:t> - 5</a:t>
                      </a:r>
                      <a:endParaRPr lang="fr-FR" sz="1600" b="1" dirty="0" smtClean="0">
                        <a:latin typeface="Arial Narrow" panose="020B0606020202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anose="020B0606020202030204" pitchFamily="34" charset="0"/>
                        </a:rPr>
                        <a:t>±1</a:t>
                      </a:r>
                    </a:p>
                  </a:txBody>
                  <a:tcPr marL="91444" marR="91444" marT="45721" marB="457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7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Total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54 – 72 </a:t>
                      </a:r>
                      <a:b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±10</a:t>
                      </a:r>
                    </a:p>
                  </a:txBody>
                  <a:tcPr marL="91444" marR="91444" marT="45721" marB="4572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47 – 63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±7</a:t>
                      </a:r>
                    </a:p>
                  </a:txBody>
                  <a:tcPr marL="91444" marR="91444" marT="45721" marB="457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1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5013948" y="2079867"/>
            <a:ext cx="46975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E1EC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FFE1E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FFE1EC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FFE1E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FFE1EC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FFE1EC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FFE1EC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FFE1EC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FFE1EC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detection efficiency, BATSE GRB/</a:t>
            </a:r>
            <a:r>
              <a:rPr kumimoji="0" lang="en-US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yr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norm,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ECL </a:t>
            </a:r>
            <a:r>
              <a:rPr kumimoji="0" lang="en-US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FoV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= 1.83 </a:t>
            </a:r>
            <a:r>
              <a:rPr kumimoji="0" lang="en-US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sr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Duty cycle = 54% (Earth, SAA)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752" y="2080580"/>
            <a:ext cx="4394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 each GRB, chose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Bkg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period and 70 positions in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FoV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outside Earth in 1yr B1 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law </a:t>
            </a:r>
            <a:r>
              <a:rPr kumimoji="0" lang="en-US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though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CxgSim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(counts)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 through both Triggers (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SSM)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661426" y="704440"/>
            <a:ext cx="4482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Cordier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J.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 (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astroph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White paper SVOM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Tuning prior to launch using </a:t>
            </a:r>
            <a:r>
              <a:rPr lang="en-US" sz="3200" b="1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Testruns</a:t>
            </a:r>
            <a:endParaRPr lang="en-US" sz="3200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41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Testrun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1" y="1849703"/>
            <a:ext cx="8541365" cy="38228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19441" y="930029"/>
            <a:ext cx="232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Testrun-TS-USS-03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991518" y="1972019"/>
            <a:ext cx="1288974" cy="34372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45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Count-Rate Trigger</a:t>
            </a:r>
          </a:p>
          <a:p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Chronograms from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Xband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UssMessages</a:t>
            </a:r>
            <a:endParaRPr lang="en-US" sz="32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444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CRT: background fit and excesses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4" y="715226"/>
            <a:ext cx="8688386" cy="32339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1" y="4000120"/>
            <a:ext cx="8674099" cy="15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CRT: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shadowgrams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produced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5" y="729474"/>
            <a:ext cx="8688386" cy="47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r"/>
          <p:cNvGrpSpPr/>
          <p:nvPr/>
        </p:nvGrpSpPr>
        <p:grpSpPr>
          <a:xfrm>
            <a:off x="4032844" y="627885"/>
            <a:ext cx="5166911" cy="6069565"/>
            <a:chOff x="0" y="0"/>
            <a:chExt cx="12702340" cy="13378191"/>
          </a:xfrm>
        </p:grpSpPr>
        <p:pic>
          <p:nvPicPr>
            <p:cNvPr id="11" name="vidéo-collée.png" descr="vidéo-collé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36683"/>
            <a:stretch>
              <a:fillRect/>
            </a:stretch>
          </p:blipFill>
          <p:spPr>
            <a:xfrm>
              <a:off x="0" y="0"/>
              <a:ext cx="12435525" cy="1337819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2" name="Rectangle"/>
            <p:cNvSpPr/>
            <p:nvPr/>
          </p:nvSpPr>
          <p:spPr>
            <a:xfrm>
              <a:off x="11300949" y="6055665"/>
              <a:ext cx="1401392" cy="591766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1160859">
                <a:spcBef>
                  <a:spcPts val="0"/>
                </a:spcBef>
                <a:defRPr sz="4400">
                  <a:solidFill>
                    <a:srgbClr val="FFFFFF"/>
                  </a:solidFill>
                </a:defRPr>
              </a:pPr>
              <a:endParaRPr lang="en-US" dirty="0"/>
            </a:p>
          </p:txBody>
        </p:sp>
      </p:grpSp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] –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ECLAIRs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instrument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629118" y="839156"/>
            <a:ext cx="32170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Coded mask-imager </a:t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with large field of view,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and spectroscopy in the</a:t>
            </a:r>
            <a:b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soft gamma-ray band</a:t>
            </a:r>
          </a:p>
          <a:p>
            <a:endParaRPr lang="en-US" sz="12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59136" y="107066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cm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8336002" y="353482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 cm</a:t>
            </a:r>
            <a:endParaRPr lang="en-US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304183" y="1156771"/>
            <a:ext cx="1731285" cy="495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9001490" y="1865940"/>
            <a:ext cx="33978" cy="28272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9900" y="3218631"/>
            <a:ext cx="590859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Energy range </a:t>
            </a:r>
            <a:r>
              <a:rPr lang="en-US" b="1" dirty="0" smtClean="0">
                <a:latin typeface="Arial Narrow" panose="020B0606020202030204" pitchFamily="34" charset="0"/>
              </a:rPr>
              <a:t>	     </a:t>
            </a:r>
            <a:r>
              <a:rPr lang="en-US" dirty="0" smtClean="0">
                <a:latin typeface="Arial Narrow" panose="020B0606020202030204" pitchFamily="34" charset="0"/>
              </a:rPr>
              <a:t>4 – 150 </a:t>
            </a:r>
            <a:r>
              <a:rPr lang="en-US" dirty="0" err="1" smtClean="0">
                <a:latin typeface="Arial Narrow" panose="020B0606020202030204" pitchFamily="34" charset="0"/>
              </a:rPr>
              <a:t>keV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Energy resolution</a:t>
            </a:r>
            <a:r>
              <a:rPr lang="en-US" b="1" dirty="0" smtClean="0">
                <a:latin typeface="Arial Narrow" panose="020B0606020202030204" pitchFamily="34" charset="0"/>
              </a:rPr>
              <a:t> 	     </a:t>
            </a:r>
            <a:r>
              <a:rPr lang="en-US" dirty="0" smtClean="0">
                <a:latin typeface="Arial Narrow" panose="020B0606020202030204" pitchFamily="34" charset="0"/>
              </a:rPr>
              <a:t>1.6 </a:t>
            </a:r>
            <a:r>
              <a:rPr lang="en-US" dirty="0" err="1" smtClean="0">
                <a:latin typeface="Arial Narrow" panose="020B0606020202030204" pitchFamily="34" charset="0"/>
              </a:rPr>
              <a:t>keV</a:t>
            </a:r>
            <a:r>
              <a:rPr lang="en-US" dirty="0" smtClean="0">
                <a:latin typeface="Arial Narrow" panose="020B0606020202030204" pitchFamily="34" charset="0"/>
              </a:rPr>
              <a:t> (</a:t>
            </a:r>
            <a:r>
              <a:rPr lang="en-US" sz="1600" dirty="0" smtClean="0">
                <a:latin typeface="Arial Narrow" panose="020B0606020202030204" pitchFamily="34" charset="0"/>
              </a:rPr>
              <a:t>at 60 </a:t>
            </a:r>
            <a:r>
              <a:rPr lang="en-US" sz="1600" dirty="0" err="1" smtClean="0">
                <a:latin typeface="Arial Narrow" panose="020B0606020202030204" pitchFamily="34" charset="0"/>
              </a:rPr>
              <a:t>keV</a:t>
            </a:r>
            <a:r>
              <a:rPr lang="en-US" sz="1600" dirty="0" smtClean="0">
                <a:latin typeface="Arial Narrow" panose="020B0606020202030204" pitchFamily="34" charset="0"/>
              </a:rPr>
              <a:t>)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Detectors</a:t>
            </a:r>
            <a:r>
              <a:rPr lang="en-US" b="1" dirty="0" smtClean="0">
                <a:latin typeface="Arial Narrow" panose="020B0606020202030204" pitchFamily="34" charset="0"/>
              </a:rPr>
              <a:t> 	     </a:t>
            </a:r>
            <a:r>
              <a:rPr lang="en-US" dirty="0" smtClean="0">
                <a:latin typeface="Arial Narrow" panose="020B0606020202030204" pitchFamily="34" charset="0"/>
              </a:rPr>
              <a:t>6400 </a:t>
            </a:r>
            <a:r>
              <a:rPr lang="en-US" dirty="0" err="1" smtClean="0">
                <a:latin typeface="Arial Narrow" panose="020B0606020202030204" pitchFamily="34" charset="0"/>
              </a:rPr>
              <a:t>CdTe</a:t>
            </a:r>
            <a:r>
              <a:rPr lang="en-US" dirty="0" smtClean="0">
                <a:latin typeface="Arial Narrow" panose="020B0606020202030204" pitchFamily="34" charset="0"/>
              </a:rPr>
              <a:t> (200 modules)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Detecting area</a:t>
            </a:r>
            <a:r>
              <a:rPr lang="en-US" b="1" dirty="0" smtClean="0">
                <a:latin typeface="Arial Narrow" panose="020B0606020202030204" pitchFamily="34" charset="0"/>
              </a:rPr>
              <a:t> 	     </a:t>
            </a:r>
            <a:r>
              <a:rPr lang="en-US" dirty="0" smtClean="0">
                <a:latin typeface="Arial Narrow" panose="020B0606020202030204" pitchFamily="34" charset="0"/>
              </a:rPr>
              <a:t>1000 cm</a:t>
            </a:r>
            <a:r>
              <a:rPr lang="en-US" baseline="30000" dirty="0" smtClean="0">
                <a:latin typeface="Arial Narrow" panose="020B0606020202030204" pitchFamily="34" charset="0"/>
              </a:rPr>
              <a:t>2</a:t>
            </a:r>
            <a:endParaRPr lang="en-US" sz="1200" baseline="30000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Mask open fraction</a:t>
            </a:r>
            <a:r>
              <a:rPr lang="en-US" b="1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	     40%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Field of view</a:t>
            </a:r>
            <a:r>
              <a:rPr lang="en-US" b="1" dirty="0" smtClean="0">
                <a:latin typeface="Arial Narrow" panose="020B0606020202030204" pitchFamily="34" charset="0"/>
              </a:rPr>
              <a:t> 	     </a:t>
            </a:r>
            <a:r>
              <a:rPr lang="en-US" dirty="0" smtClean="0">
                <a:latin typeface="Arial Narrow" panose="020B0606020202030204" pitchFamily="34" charset="0"/>
              </a:rPr>
              <a:t>2 </a:t>
            </a:r>
            <a:r>
              <a:rPr lang="en-US" dirty="0" err="1" smtClean="0">
                <a:latin typeface="Arial Narrow" panose="020B0606020202030204" pitchFamily="34" charset="0"/>
              </a:rPr>
              <a:t>sr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(total, 1/3 of visible sky)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Localization accuracy</a:t>
            </a:r>
            <a:r>
              <a:rPr lang="en-US" b="1" dirty="0" smtClean="0">
                <a:latin typeface="Arial Narrow" panose="020B0606020202030204" pitchFamily="34" charset="0"/>
              </a:rPr>
              <a:t>  </a:t>
            </a:r>
            <a:r>
              <a:rPr lang="en-US" dirty="0" smtClean="0">
                <a:latin typeface="Arial Narrow" panose="020B0606020202030204" pitchFamily="34" charset="0"/>
              </a:rPr>
              <a:t>11.5 </a:t>
            </a:r>
            <a:r>
              <a:rPr lang="en-US" dirty="0" err="1" smtClean="0">
                <a:latin typeface="Arial Narrow" panose="020B0606020202030204" pitchFamily="34" charset="0"/>
              </a:rPr>
              <a:t>arcmin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(at SNR=8)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Effective area</a:t>
            </a:r>
            <a:r>
              <a:rPr lang="en-US" b="1" dirty="0" smtClean="0">
                <a:latin typeface="Arial Narrow" panose="020B0606020202030204" pitchFamily="34" charset="0"/>
              </a:rPr>
              <a:t>                 </a:t>
            </a:r>
            <a:r>
              <a:rPr lang="en-US" dirty="0" smtClean="0">
                <a:latin typeface="Arial Narrow" panose="020B0606020202030204" pitchFamily="34" charset="0"/>
              </a:rPr>
              <a:t>≥ 340 cm</a:t>
            </a:r>
            <a:r>
              <a:rPr lang="en-US" baseline="30000" dirty="0" smtClean="0">
                <a:latin typeface="Arial Narrow" panose="020B0606020202030204" pitchFamily="34" charset="0"/>
              </a:rPr>
              <a:t>2 </a:t>
            </a:r>
            <a:r>
              <a:rPr lang="en-US" sz="1600" dirty="0" smtClean="0">
                <a:latin typeface="Arial Narrow" panose="020B0606020202030204" pitchFamily="34" charset="0"/>
              </a:rPr>
              <a:t>(10-50 </a:t>
            </a:r>
            <a:r>
              <a:rPr lang="en-US" sz="1600" dirty="0" err="1" smtClean="0">
                <a:latin typeface="Arial Narrow" panose="020B0606020202030204" pitchFamily="34" charset="0"/>
              </a:rPr>
              <a:t>keV</a:t>
            </a:r>
            <a:r>
              <a:rPr lang="en-US" sz="1600" dirty="0" smtClean="0">
                <a:latin typeface="Arial Narrow" panose="020B0606020202030204" pitchFamily="34" charset="0"/>
              </a:rPr>
              <a:t>)</a:t>
            </a:r>
            <a:endParaRPr lang="en-US" sz="1200" baseline="30000" dirty="0" smtClean="0">
              <a:latin typeface="Arial Narrow" panose="020B0606020202030204" pitchFamily="34" charset="0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                                        ≥ 200 cm</a:t>
            </a:r>
            <a:r>
              <a:rPr lang="en-US" baseline="30000" dirty="0" smtClean="0">
                <a:latin typeface="Arial Narrow" panose="020B0606020202030204" pitchFamily="34" charset="0"/>
              </a:rPr>
              <a:t>2 </a:t>
            </a:r>
            <a:r>
              <a:rPr lang="en-US" sz="1600" dirty="0" smtClean="0">
                <a:latin typeface="Arial Narrow" panose="020B0606020202030204" pitchFamily="34" charset="0"/>
              </a:rPr>
              <a:t>(at 6 </a:t>
            </a:r>
            <a:r>
              <a:rPr lang="en-US" sz="1600" dirty="0" err="1" smtClean="0">
                <a:latin typeface="Arial Narrow" panose="020B0606020202030204" pitchFamily="34" charset="0"/>
              </a:rPr>
              <a:t>keV</a:t>
            </a:r>
            <a:r>
              <a:rPr lang="en-US" sz="1600" dirty="0" smtClean="0">
                <a:latin typeface="Arial Narrow" panose="020B0606020202030204" pitchFamily="34" charset="0"/>
              </a:rPr>
              <a:t>)</a:t>
            </a:r>
            <a:endParaRPr lang="en-US" sz="1200" baseline="30000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Sensitivity</a:t>
            </a:r>
            <a:r>
              <a:rPr lang="en-US" b="1" dirty="0" smtClean="0">
                <a:latin typeface="Arial Narrow" panose="020B0606020202030204" pitchFamily="34" charset="0"/>
              </a:rPr>
              <a:t>                      </a:t>
            </a:r>
            <a:r>
              <a:rPr lang="en-US" dirty="0" smtClean="0">
                <a:latin typeface="Arial Narrow" panose="020B0606020202030204" pitchFamily="34" charset="0"/>
              </a:rPr>
              <a:t>2.5 10</a:t>
            </a:r>
            <a:r>
              <a:rPr lang="en-US" baseline="30000" dirty="0" smtClean="0">
                <a:latin typeface="Arial Narrow" panose="020B0606020202030204" pitchFamily="34" charset="0"/>
              </a:rPr>
              <a:t>-8</a:t>
            </a:r>
            <a:r>
              <a:rPr lang="en-US" sz="1200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erg cm</a:t>
            </a:r>
            <a:r>
              <a:rPr lang="en-US" baseline="30000" dirty="0" smtClean="0">
                <a:latin typeface="Arial Narrow" panose="020B0606020202030204" pitchFamily="34" charset="0"/>
              </a:rPr>
              <a:t>-2</a:t>
            </a:r>
            <a:r>
              <a:rPr lang="en-US" sz="1200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s</a:t>
            </a:r>
            <a:r>
              <a:rPr lang="en-US" baseline="30000" dirty="0" smtClean="0">
                <a:latin typeface="Arial Narrow" panose="020B0606020202030204" pitchFamily="34" charset="0"/>
              </a:rPr>
              <a:t>-1 </a:t>
            </a:r>
            <a:r>
              <a:rPr lang="en-US" sz="1600" dirty="0" smtClean="0">
                <a:latin typeface="Arial Narrow" panose="020B0606020202030204" pitchFamily="34" charset="0"/>
              </a:rPr>
              <a:t>(1 s, 5-50 </a:t>
            </a:r>
            <a:r>
              <a:rPr lang="en-US" sz="1600" dirty="0" err="1" smtClean="0">
                <a:latin typeface="Arial Narrow" panose="020B0606020202030204" pitchFamily="34" charset="0"/>
              </a:rPr>
              <a:t>keV</a:t>
            </a:r>
            <a:r>
              <a:rPr lang="en-US" sz="1600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Time resolution</a:t>
            </a:r>
            <a:r>
              <a:rPr lang="en-US" b="1" dirty="0" smtClean="0">
                <a:latin typeface="Arial Narrow" panose="020B0606020202030204" pitchFamily="34" charset="0"/>
              </a:rPr>
              <a:t> 	     </a:t>
            </a:r>
            <a:r>
              <a:rPr lang="en-US" dirty="0" smtClean="0">
                <a:latin typeface="Arial Narrow" panose="020B0606020202030204" pitchFamily="34" charset="0"/>
              </a:rPr>
              <a:t>20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>
                <a:latin typeface="Arial Narrow" panose="020B0606020202030204" pitchFamily="34" charset="0"/>
              </a:rPr>
              <a:t>s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Dead time</a:t>
            </a:r>
            <a:r>
              <a:rPr lang="en-US" b="1" dirty="0" smtClean="0">
                <a:latin typeface="Arial Narrow" panose="020B0606020202030204" pitchFamily="34" charset="0"/>
              </a:rPr>
              <a:t> 	     </a:t>
            </a:r>
            <a:r>
              <a:rPr lang="en-US" dirty="0" smtClean="0">
                <a:latin typeface="Arial Narrow" panose="020B0606020202030204" pitchFamily="34" charset="0"/>
              </a:rPr>
              <a:t>&lt; 5% </a:t>
            </a:r>
            <a:r>
              <a:rPr lang="en-US" sz="1600" dirty="0" smtClean="0">
                <a:latin typeface="Arial Narrow" panose="020B0606020202030204" pitchFamily="34" charset="0"/>
              </a:rPr>
              <a:t>(for 10</a:t>
            </a:r>
            <a:r>
              <a:rPr lang="en-US" sz="1600" baseline="30000" dirty="0" smtClean="0">
                <a:latin typeface="Arial Narrow" panose="020B0606020202030204" pitchFamily="34" charset="0"/>
              </a:rPr>
              <a:t>5</a:t>
            </a:r>
            <a:r>
              <a:rPr lang="en-US" sz="1100" dirty="0" smtClean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count/s)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Data rate</a:t>
            </a:r>
            <a:r>
              <a:rPr lang="en-US" b="1" dirty="0" smtClean="0">
                <a:latin typeface="Arial Narrow" panose="020B0606020202030204" pitchFamily="34" charset="0"/>
              </a:rPr>
              <a:t> 		     </a:t>
            </a:r>
            <a:r>
              <a:rPr lang="en-US" dirty="0" smtClean="0">
                <a:latin typeface="Arial Narrow" panose="020B0606020202030204" pitchFamily="34" charset="0"/>
              </a:rPr>
              <a:t>&lt; 18 Gb/day (X-band)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16503" y="6211669"/>
            <a:ext cx="2327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On-board </a:t>
            </a:r>
            <a:r>
              <a:rPr lang="en-US" b="1" dirty="0" smtClean="0">
                <a:solidFill>
                  <a:srgbClr val="C00000"/>
                </a:solidFill>
              </a:rPr>
              <a:t>Trigger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expect </a:t>
            </a:r>
            <a:r>
              <a:rPr lang="en-US" b="1" dirty="0">
                <a:solidFill>
                  <a:srgbClr val="C00000"/>
                </a:solidFill>
              </a:rPr>
              <a:t>~ 50-70 </a:t>
            </a:r>
            <a:r>
              <a:rPr lang="en-US" b="1" dirty="0" smtClean="0">
                <a:solidFill>
                  <a:srgbClr val="C00000"/>
                </a:solidFill>
              </a:rPr>
              <a:t>GRB/</a:t>
            </a:r>
            <a:r>
              <a:rPr lang="en-US" b="1" dirty="0" err="1" smtClean="0">
                <a:solidFill>
                  <a:srgbClr val="C00000"/>
                </a:solidFill>
              </a:rPr>
              <a:t>yr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CRT: 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sky analysis, Earth and sources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1" y="4057624"/>
            <a:ext cx="8674099" cy="15764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81" y="715225"/>
            <a:ext cx="8607450" cy="31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CRT: 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sky analysis, SNR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Alerts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1" y="715225"/>
            <a:ext cx="8717619" cy="33006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5" y="4053341"/>
            <a:ext cx="8688386" cy="155770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51" y="5673687"/>
            <a:ext cx="8637149" cy="11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Image Trigger</a:t>
            </a:r>
          </a:p>
          <a:p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Chronograms from </a:t>
            </a:r>
            <a:r>
              <a:rPr lang="en-US" sz="3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Xband</a:t>
            </a:r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UssMessages</a:t>
            </a:r>
            <a:endParaRPr lang="en-US" sz="32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66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7" y="675277"/>
            <a:ext cx="8688386" cy="15015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98" y="2125385"/>
            <a:ext cx="8723402" cy="4674290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IMT: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shadowgram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build,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clean,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bkg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6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IMT:  deconvolution,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sky sum, analysis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683046" y="837282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1" y="694792"/>
            <a:ext cx="8717619" cy="14878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4" y="2258787"/>
            <a:ext cx="8644197" cy="31326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52" y="5467653"/>
            <a:ext cx="8619360" cy="13903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3046" y="812868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50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] –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Xichang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fr-FR" sz="9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Svom</a:t>
            </a:r>
            <a:r>
              <a:rPr lang="en-US" altLang="fr-FR" sz="9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Meeting - 2024/06/25 - S. Schanne</a:t>
            </a:r>
            <a:endParaRPr lang="en-US" altLang="fr-FR" sz="9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16558" y="2978129"/>
            <a:ext cx="86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Trigger Output to VHF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0150" y="0"/>
            <a:ext cx="1453850" cy="812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08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VHF Alert: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TimeWindows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683046" y="837282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83046" y="812868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2" y="812868"/>
            <a:ext cx="8675244" cy="15227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14" y="2529575"/>
            <a:ext cx="8207568" cy="151707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49" y="4240644"/>
            <a:ext cx="8675245" cy="25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VHF Alert: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SNR and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SlewRequests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683046" y="837282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83046" y="812868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1" y="715225"/>
            <a:ext cx="8602501" cy="30966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74" y="4004489"/>
            <a:ext cx="2821025" cy="26608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054" y="4108243"/>
            <a:ext cx="6168688" cy="2651863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 rot="20438001">
            <a:off x="3442289" y="48010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239397" y="4046166"/>
            <a:ext cx="0" cy="23704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239397" y="4059574"/>
            <a:ext cx="2352102" cy="0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0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VHF Alert: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LightCurve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SubImage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683046" y="837282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83046" y="812868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0" y="837281"/>
            <a:ext cx="8641572" cy="26330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t="27380"/>
          <a:stretch/>
        </p:blipFill>
        <p:spPr>
          <a:xfrm>
            <a:off x="683046" y="3749415"/>
            <a:ext cx="3010320" cy="282948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366" y="4150382"/>
            <a:ext cx="2772162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VHF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Recurrent2: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Count-Rates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683046" y="837282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83046" y="812868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4" y="694793"/>
            <a:ext cx="8600251" cy="60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ECLAIRs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instrument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rcRect l="50323"/>
          <a:stretch>
            <a:fillRect/>
          </a:stretch>
        </p:blipFill>
        <p:spPr>
          <a:xfrm>
            <a:off x="3690339" y="694792"/>
            <a:ext cx="5453661" cy="5578335"/>
          </a:xfrm>
          <a:prstGeom prst="rect">
            <a:avLst/>
          </a:prstGeom>
          <a:ln w="3175">
            <a:miter lim="400000"/>
          </a:ln>
        </p:spPr>
      </p:pic>
      <p:sp>
        <p:nvSpPr>
          <p:cNvPr id="19" name="Il est composé de quatre sous-systèmes :…"/>
          <p:cNvSpPr txBox="1"/>
          <p:nvPr/>
        </p:nvSpPr>
        <p:spPr>
          <a:xfrm>
            <a:off x="759704" y="8133915"/>
            <a:ext cx="7852296" cy="421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8" name="ZoneTexte 7"/>
          <p:cNvSpPr txBox="1"/>
          <p:nvPr/>
        </p:nvSpPr>
        <p:spPr>
          <a:xfrm>
            <a:off x="7292899" y="981955"/>
            <a:ext cx="1935145" cy="563231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 panose="020B0606020202030204" pitchFamily="34" charset="0"/>
              </a:rPr>
              <a:t>Optical </a:t>
            </a:r>
            <a:r>
              <a:rPr lang="fr-FR" b="1" dirty="0" err="1" smtClean="0">
                <a:latin typeface="Arial Narrow" panose="020B0606020202030204" pitchFamily="34" charset="0"/>
              </a:rPr>
              <a:t>screen</a:t>
            </a:r>
            <a:endParaRPr lang="fr-FR" b="1" dirty="0" smtClean="0">
              <a:latin typeface="Arial Narrow" panose="020B0606020202030204" pitchFamily="34" charset="0"/>
            </a:endParaRP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err="1" smtClean="0">
                <a:latin typeface="Arial Narrow" panose="020B0606020202030204" pitchFamily="34" charset="0"/>
              </a:rPr>
              <a:t>Coded</a:t>
            </a:r>
            <a:r>
              <a:rPr lang="fr-FR" b="1" dirty="0" smtClean="0">
                <a:latin typeface="Arial Narrow" panose="020B0606020202030204" pitchFamily="34" charset="0"/>
              </a:rPr>
              <a:t> </a:t>
            </a:r>
            <a:r>
              <a:rPr lang="fr-FR" b="1" dirty="0" err="1" smtClean="0">
                <a:latin typeface="Arial Narrow" panose="020B0606020202030204" pitchFamily="34" charset="0"/>
              </a:rPr>
              <a:t>mask</a:t>
            </a:r>
            <a:r>
              <a:rPr lang="fr-FR" b="1" dirty="0" smtClean="0">
                <a:latin typeface="Arial Narrow" panose="020B0606020202030204" pitchFamily="34" charset="0"/>
              </a:rPr>
              <a:t> (Ta)</a:t>
            </a: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err="1" smtClean="0">
                <a:latin typeface="Arial Narrow" panose="020B0606020202030204" pitchFamily="34" charset="0"/>
              </a:rPr>
              <a:t>Shield</a:t>
            </a:r>
            <a:r>
              <a:rPr lang="fr-FR" b="1" dirty="0" smtClean="0">
                <a:latin typeface="Arial Narrow" panose="020B0606020202030204" pitchFamily="34" charset="0"/>
              </a:rPr>
              <a:t> (</a:t>
            </a:r>
            <a:r>
              <a:rPr lang="fr-FR" b="1" dirty="0" err="1" smtClean="0">
                <a:latin typeface="Arial Narrow" panose="020B0606020202030204" pitchFamily="34" charset="0"/>
              </a:rPr>
              <a:t>Pb+Cu</a:t>
            </a:r>
            <a:r>
              <a:rPr lang="fr-FR" b="1" dirty="0" smtClean="0">
                <a:latin typeface="Arial Narrow" panose="020B0606020202030204" pitchFamily="34" charset="0"/>
              </a:rPr>
              <a:t>)</a:t>
            </a: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err="1" smtClean="0">
                <a:latin typeface="Arial Narrow" panose="020B0606020202030204" pitchFamily="34" charset="0"/>
              </a:rPr>
              <a:t>Radiator</a:t>
            </a:r>
            <a:endParaRPr lang="fr-FR" b="1" dirty="0" smtClean="0">
              <a:latin typeface="Arial Narrow" panose="020B0606020202030204" pitchFamily="34" charset="0"/>
            </a:endParaRP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smtClean="0">
                <a:latin typeface="Arial Narrow" panose="020B0606020202030204" pitchFamily="34" charset="0"/>
              </a:rPr>
              <a:t>Optical </a:t>
            </a:r>
            <a:r>
              <a:rPr lang="fr-FR" b="1" dirty="0" err="1" smtClean="0">
                <a:latin typeface="Arial Narrow" panose="020B0606020202030204" pitchFamily="34" charset="0"/>
              </a:rPr>
              <a:t>screen</a:t>
            </a:r>
            <a:endParaRPr lang="fr-FR" b="1" dirty="0" smtClean="0">
              <a:latin typeface="Arial Narrow" panose="020B0606020202030204" pitchFamily="34" charset="0"/>
            </a:endParaRP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smtClean="0">
                <a:latin typeface="Arial Narrow" panose="020B0606020202030204" pitchFamily="34" charset="0"/>
              </a:rPr>
              <a:t>Detector plane</a:t>
            </a: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smtClean="0">
                <a:latin typeface="Arial Narrow" panose="020B0606020202030204" pitchFamily="34" charset="0"/>
              </a:rPr>
              <a:t>Interface </a:t>
            </a:r>
            <a:r>
              <a:rPr lang="fr-FR" b="1" dirty="0" err="1" smtClean="0">
                <a:latin typeface="Arial Narrow" panose="020B0606020202030204" pitchFamily="34" charset="0"/>
              </a:rPr>
              <a:t>belt</a:t>
            </a:r>
            <a:endParaRPr lang="fr-FR" b="1" dirty="0" smtClean="0">
              <a:latin typeface="Arial Narrow" panose="020B0606020202030204" pitchFamily="34" charset="0"/>
            </a:endParaRP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smtClean="0">
                <a:latin typeface="Arial Narrow" panose="020B0606020202030204" pitchFamily="34" charset="0"/>
              </a:rPr>
              <a:t>Camera </a:t>
            </a:r>
            <a:r>
              <a:rPr lang="fr-FR" b="1" dirty="0" err="1" smtClean="0">
                <a:latin typeface="Arial Narrow" panose="020B0606020202030204" pitchFamily="34" charset="0"/>
              </a:rPr>
              <a:t>electronics</a:t>
            </a:r>
            <a:endParaRPr lang="fr-FR" b="1" dirty="0" smtClean="0">
              <a:latin typeface="Arial Narrow" panose="020B0606020202030204" pitchFamily="34" charset="0"/>
            </a:endParaRPr>
          </a:p>
          <a:p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smtClean="0">
                <a:latin typeface="Arial Narrow" panose="020B0606020202030204" pitchFamily="34" charset="0"/>
              </a:rPr>
              <a:t/>
            </a:r>
            <a:br>
              <a:rPr lang="fr-FR" b="1" dirty="0" smtClean="0">
                <a:latin typeface="Arial Narrow" panose="020B0606020202030204" pitchFamily="34" charset="0"/>
              </a:rPr>
            </a:br>
            <a:endParaRPr lang="fr-FR" b="1" dirty="0">
              <a:latin typeface="Arial Narrow" panose="020B0606020202030204" pitchFamily="34" charset="0"/>
            </a:endParaRPr>
          </a:p>
          <a:p>
            <a:r>
              <a:rPr lang="fr-FR" b="1" dirty="0" smtClean="0">
                <a:latin typeface="Arial Narrow" panose="020B0606020202030204" pitchFamily="34" charset="0"/>
              </a:rPr>
              <a:t>Trigger &amp; Control</a:t>
            </a:r>
            <a:br>
              <a:rPr lang="fr-FR" b="1" dirty="0" smtClean="0">
                <a:latin typeface="Arial Narrow" panose="020B0606020202030204" pitchFamily="34" charset="0"/>
              </a:rPr>
            </a:br>
            <a:r>
              <a:rPr lang="fr-FR" b="1" dirty="0" smtClean="0">
                <a:latin typeface="Arial Narrow" panose="020B0606020202030204" pitchFamily="34" charset="0"/>
              </a:rPr>
              <a:t>Unit (UG</a:t>
            </a:r>
            <a:r>
              <a:rPr lang="fr-FR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TS</a:t>
            </a:r>
            <a:r>
              <a:rPr lang="fr-FR" b="1" dirty="0" smtClean="0">
                <a:latin typeface="Arial Narrow" panose="020B0606020202030204" pitchFamily="34" charset="0"/>
              </a:rPr>
              <a:t>)</a:t>
            </a:r>
            <a:endParaRPr lang="fr-FR" b="1" dirty="0">
              <a:latin typeface="Arial Narrow" panose="020B0606020202030204" pitchFamily="34" charset="0"/>
            </a:endParaRPr>
          </a:p>
        </p:txBody>
      </p:sp>
      <p:pic>
        <p:nvPicPr>
          <p:cNvPr id="27" name="vidéo-collée.png" descr="vidéo-collée.png"/>
          <p:cNvPicPr>
            <a:picLocks noChangeAspect="1"/>
          </p:cNvPicPr>
          <p:nvPr/>
        </p:nvPicPr>
        <p:blipFill rotWithShape="1">
          <a:blip r:embed="rId5">
            <a:extLst/>
          </a:blip>
          <a:srcRect l="16334" t="70066" r="67639" b="2289"/>
          <a:stretch/>
        </p:blipFill>
        <p:spPr>
          <a:xfrm>
            <a:off x="3549798" y="5180100"/>
            <a:ext cx="1762508" cy="1677900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cxnSp>
        <p:nvCxnSpPr>
          <p:cNvPr id="14" name="Connecteur droit 13"/>
          <p:cNvCxnSpPr/>
          <p:nvPr/>
        </p:nvCxnSpPr>
        <p:spPr>
          <a:xfrm flipH="1" flipV="1">
            <a:off x="4884234" y="6019050"/>
            <a:ext cx="2386361" cy="254077"/>
          </a:xfrm>
          <a:prstGeom prst="line">
            <a:avLst/>
          </a:prstGeom>
          <a:ln w="12700">
            <a:solidFill>
              <a:srgbClr val="FF66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77918" y="302246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Arial Narrow" panose="020B0606020202030204" pitchFamily="34" charset="0"/>
              </a:rPr>
              <a:t>4 main </a:t>
            </a:r>
            <a:r>
              <a:rPr lang="fr-FR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subsystems</a:t>
            </a: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:</a:t>
            </a:r>
          </a:p>
          <a:p>
            <a:endParaRPr lang="fr-FR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Structure and </a:t>
            </a:r>
            <a:r>
              <a:rPr lang="fr-FR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shielding</a:t>
            </a:r>
            <a:r>
              <a:rPr lang="fr-FR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(CNES)</a:t>
            </a:r>
          </a:p>
          <a:p>
            <a:pPr marL="285750" indent="-285750">
              <a:buFontTx/>
              <a:buChar char="-"/>
            </a:pPr>
            <a:endParaRPr lang="fr-FR" b="1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b="1" dirty="0" err="1" smtClean="0">
                <a:solidFill>
                  <a:schemeClr val="accent1"/>
                </a:solidFill>
                <a:latin typeface="Arial Narrow" panose="020B0606020202030204" pitchFamily="34" charset="0"/>
              </a:rPr>
              <a:t>Coded</a:t>
            </a: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fr-FR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mask</a:t>
            </a:r>
            <a:r>
              <a:rPr lang="fr-FR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(</a:t>
            </a: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APC)</a:t>
            </a:r>
            <a:endParaRPr lang="fr-FR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fr-FR" b="1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b="1" dirty="0" err="1" smtClean="0">
                <a:solidFill>
                  <a:schemeClr val="accent1"/>
                </a:solidFill>
                <a:latin typeface="Arial Narrow" panose="020B0606020202030204" pitchFamily="34" charset="0"/>
              </a:rPr>
              <a:t>Detection</a:t>
            </a: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fr-FR" b="1" dirty="0">
                <a:solidFill>
                  <a:schemeClr val="accent1"/>
                </a:solidFill>
                <a:latin typeface="Arial Narrow" panose="020B0606020202030204" pitchFamily="34" charset="0"/>
              </a:rPr>
              <a:t>Unit (</a:t>
            </a: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IRAP)</a:t>
            </a:r>
            <a:endParaRPr lang="fr-FR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fr-FR" b="1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On-</a:t>
            </a:r>
            <a:r>
              <a:rPr lang="fr-FR" b="1" dirty="0" err="1" smtClean="0">
                <a:solidFill>
                  <a:schemeClr val="accent1"/>
                </a:solidFill>
                <a:latin typeface="Arial Narrow" panose="020B0606020202030204" pitchFamily="34" charset="0"/>
              </a:rPr>
              <a:t>Board</a:t>
            </a: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 Software of UG</a:t>
            </a:r>
            <a:r>
              <a:rPr lang="fr-FR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TS</a:t>
            </a: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/>
            </a:r>
            <a:b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fr-FR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Trigger &amp; Control Unit (CEA)</a:t>
            </a:r>
            <a:endParaRPr lang="fr-FR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29118" y="839156"/>
            <a:ext cx="32170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Coded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mask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-imager </a:t>
            </a:r>
            <a:b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large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field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view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nd </a:t>
            </a:r>
            <a:r>
              <a:rPr lang="fr-FR" sz="2400" b="1" dirty="0" err="1" smtClean="0">
                <a:solidFill>
                  <a:schemeClr val="accent5">
                    <a:lumMod val="75000"/>
                  </a:schemeClr>
                </a:solidFill>
              </a:rPr>
              <a:t>spectroscopy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 in the</a:t>
            </a:r>
            <a:b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soft gamma-ray band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9" name="Connecteur droit 28"/>
          <p:cNvCxnSpPr>
            <a:stCxn id="27" idx="3"/>
          </p:cNvCxnSpPr>
          <p:nvPr/>
        </p:nvCxnSpPr>
        <p:spPr>
          <a:xfrm flipV="1">
            <a:off x="5312306" y="5897880"/>
            <a:ext cx="264754" cy="12117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16503" y="6211669"/>
            <a:ext cx="2327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expect </a:t>
            </a:r>
            <a:r>
              <a:rPr lang="en-US" b="1" dirty="0">
                <a:solidFill>
                  <a:srgbClr val="C00000"/>
                </a:solidFill>
              </a:rPr>
              <a:t>~ 50-70 </a:t>
            </a:r>
            <a:r>
              <a:rPr lang="en-US" b="1" dirty="0" smtClean="0">
                <a:solidFill>
                  <a:srgbClr val="C00000"/>
                </a:solidFill>
              </a:rPr>
              <a:t>GRB/</a:t>
            </a:r>
            <a:r>
              <a:rPr lang="en-US" b="1" dirty="0" err="1" smtClean="0">
                <a:solidFill>
                  <a:srgbClr val="C00000"/>
                </a:solidFill>
              </a:rPr>
              <a:t>yr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VHF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Recurrent1: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Sky Targets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683046" y="837282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83046" y="812868"/>
            <a:ext cx="1112703" cy="18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4" y="2501307"/>
            <a:ext cx="8663549" cy="30952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51" y="755500"/>
            <a:ext cx="8460954" cy="17213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57102" y="6042591"/>
            <a:ext cx="7443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Svom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Trigger Targets (</a:t>
            </a:r>
            <a:r>
              <a:rPr lang="en-US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a.k.a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 Threshold Triggers)</a:t>
            </a:r>
            <a:b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</a:t>
            </a:r>
            <a:r>
              <a:rPr lang="en-US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json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messages sent out for GWAC and others interested)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VHF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Recurrent1: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Satellite path (1 min)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0" y="930029"/>
            <a:ext cx="8272525" cy="41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X-band: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Satellite path (1sec)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72" y="867952"/>
            <a:ext cx="8337717" cy="43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/>
          <a:stretch/>
        </p:blipFill>
        <p:spPr>
          <a:xfrm>
            <a:off x="469900" y="657921"/>
            <a:ext cx="8674099" cy="6294431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[</a:t>
            </a:r>
            <a:fld id="{D24D2CC8-B0F4-4D1A-BF80-643092D39A06}" type="slidenum">
              <a:rPr lang="en-US" altLang="fr-FR" sz="900" b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pPr lvl="0">
                <a:spcBef>
                  <a:spcPct val="0"/>
                </a:spcBef>
                <a:buNone/>
                <a:defRPr/>
              </a:pPr>
              <a:t>8</a:t>
            </a:fld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] –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Xichang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Svom</a:t>
            </a:r>
            <a:r>
              <a:rPr lang="en-US" altLang="fr-FR" sz="9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Meeting - 2024/06/25 - S. </a:t>
            </a:r>
            <a:r>
              <a:rPr lang="en-US" altLang="fr-FR" sz="9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Schanne</a:t>
            </a:r>
            <a:endParaRPr lang="en-US" altLang="fr-FR" sz="9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8840" y="34186"/>
            <a:ext cx="7985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ECLAIRs flight model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/>
          <p:cNvSpPr txBox="1"/>
          <p:nvPr/>
        </p:nvSpPr>
        <p:spPr>
          <a:xfrm>
            <a:off x="5516403" y="700064"/>
            <a:ext cx="3627596" cy="369332"/>
          </a:xfrm>
          <a:prstGeom prst="rect">
            <a:avLst/>
          </a:prstGeom>
          <a:solidFill>
            <a:srgbClr val="FFFFCC">
              <a:alpha val="7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ECLAIRs at CNES Toulouse, July 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8068" y="223343"/>
            <a:ext cx="84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+mj-lt"/>
              </a:rPr>
              <a:t>CNES</a:t>
            </a:r>
            <a:endParaRPr lang="fr-FR" sz="2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9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/>
          <a:stretch/>
        </p:blipFill>
        <p:spPr>
          <a:xfrm>
            <a:off x="455614" y="636184"/>
            <a:ext cx="8719752" cy="6343455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 rot="16200000">
            <a:off x="-3201193" y="3201193"/>
            <a:ext cx="6858000" cy="455613"/>
          </a:xfrm>
          <a:prstGeom prst="rect">
            <a:avLst/>
          </a:prstGeom>
          <a:solidFill>
            <a:srgbClr val="FAD8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[</a:t>
            </a:r>
            <a:fld id="{D24D2CC8-B0F4-4D1A-BF80-643092D39A06}" type="slidenum">
              <a:rPr kumimoji="0" lang="en-US" altLang="fr-F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] –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Xichang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fr-FR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Svom</a:t>
            </a:r>
            <a:r>
              <a:rPr kumimoji="0" lang="en-US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Meeting - 2024/06/25 - S. Schanne</a:t>
            </a:r>
            <a:endParaRPr kumimoji="0" lang="en-US" alt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-14287" y="653148"/>
            <a:ext cx="9158287" cy="11112"/>
          </a:xfrm>
          <a:prstGeom prst="line">
            <a:avLst/>
          </a:prstGeom>
          <a:noFill/>
          <a:ln w="57150">
            <a:solidFill>
              <a:srgbClr val="FBD43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0451" y="17408"/>
            <a:ext cx="7985841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ECLAIRs coded mask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4" descr="http://iramis-i.cea.fr/Images/logos/logoCEA2012_86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" y="59308"/>
            <a:ext cx="393155" cy="3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2315" y="1380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6758068" y="223343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+mj-lt"/>
              </a:rPr>
              <a:t>APC</a:t>
            </a:r>
            <a:endParaRPr lang="fr-FR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04478" y="695342"/>
            <a:ext cx="1441420" cy="3046988"/>
          </a:xfrm>
          <a:prstGeom prst="rect">
            <a:avLst/>
          </a:prstGeom>
          <a:solidFill>
            <a:srgbClr val="FFFFCC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Mask</a:t>
            </a:r>
            <a:endParaRPr lang="fr-FR" sz="1600" dirty="0" smtClean="0"/>
          </a:p>
          <a:p>
            <a:r>
              <a:rPr lang="fr-FR" sz="1600" dirty="0" smtClean="0"/>
              <a:t>self-</a:t>
            </a:r>
            <a:r>
              <a:rPr lang="fr-FR" sz="1600" dirty="0" err="1" smtClean="0"/>
              <a:t>supporting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40% open</a:t>
            </a:r>
          </a:p>
          <a:p>
            <a:endParaRPr lang="fr-FR" sz="1600" dirty="0"/>
          </a:p>
          <a:p>
            <a:r>
              <a:rPr lang="fr-FR" sz="1600" dirty="0"/>
              <a:t>Ta </a:t>
            </a:r>
            <a:r>
              <a:rPr lang="fr-FR" sz="1600" dirty="0" smtClean="0"/>
              <a:t>0.6 mm</a:t>
            </a:r>
          </a:p>
          <a:p>
            <a:r>
              <a:rPr lang="fr-FR" sz="1600" dirty="0" err="1"/>
              <a:t>s</a:t>
            </a:r>
            <a:r>
              <a:rPr lang="fr-FR" sz="1600" dirty="0" err="1" smtClean="0"/>
              <a:t>andwhiched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err="1" smtClean="0"/>
              <a:t>between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 smtClean="0"/>
              <a:t>Ti structure</a:t>
            </a:r>
          </a:p>
          <a:p>
            <a:endParaRPr lang="fr-FR" sz="1600" dirty="0" smtClean="0"/>
          </a:p>
          <a:p>
            <a:r>
              <a:rPr lang="fr-FR" sz="1600" dirty="0"/>
              <a:t>56x56 </a:t>
            </a:r>
            <a:r>
              <a:rPr lang="fr-FR" sz="1600" dirty="0" smtClean="0"/>
              <a:t>cm</a:t>
            </a:r>
            <a:endParaRPr lang="fr-FR" sz="1600" dirty="0"/>
          </a:p>
          <a:p>
            <a:r>
              <a:rPr lang="fr-FR" sz="1600" dirty="0"/>
              <a:t>46x46 </a:t>
            </a:r>
            <a:r>
              <a:rPr lang="fr-FR" sz="1600" dirty="0" smtClean="0"/>
              <a:t>pixels</a:t>
            </a:r>
            <a:br>
              <a:rPr lang="fr-FR" sz="1600" dirty="0" smtClean="0"/>
            </a:br>
            <a:r>
              <a:rPr lang="fr-FR" sz="1600" dirty="0" smtClean="0"/>
              <a:t>+ central cross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073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33310</TotalTime>
  <Words>3362</Words>
  <Application>Microsoft Office PowerPoint</Application>
  <PresentationFormat>Affichage à l'écran (4:3)</PresentationFormat>
  <Paragraphs>778</Paragraphs>
  <Slides>72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72</vt:i4>
      </vt:variant>
    </vt:vector>
  </HeadingPairs>
  <TitlesOfParts>
    <vt:vector size="85" baseType="lpstr">
      <vt:lpstr>宋体</vt:lpstr>
      <vt:lpstr>Arial</vt:lpstr>
      <vt:lpstr>Arial Black</vt:lpstr>
      <vt:lpstr>Arial Narrow</vt:lpstr>
      <vt:lpstr>Calibri</vt:lpstr>
      <vt:lpstr>Courier New</vt:lpstr>
      <vt:lpstr>Open Sans</vt:lpstr>
      <vt:lpstr>Symbol</vt:lpstr>
      <vt:lpstr>Times New Roman</vt:lpstr>
      <vt:lpstr>Verdana</vt:lpstr>
      <vt:lpstr>Wingdings</vt:lpstr>
      <vt:lpstr>10_Office Theme</vt:lpstr>
      <vt:lpstr>Default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Handover to Hervé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Handover to Stéphane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Schanne Stéphane</dc:creator>
  <cp:lastModifiedBy>test</cp:lastModifiedBy>
  <cp:revision>1356</cp:revision>
  <dcterms:created xsi:type="dcterms:W3CDTF">2006-08-16T00:00:00Z</dcterms:created>
  <dcterms:modified xsi:type="dcterms:W3CDTF">2024-06-25T00:27:27Z</dcterms:modified>
</cp:coreProperties>
</file>