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  <p:sldId id="264" r:id="rId10"/>
  </p:sldIdLst>
  <p:sldSz cx="9144000" cy="5143500" type="screen16x9"/>
  <p:notesSz cx="5143500" cy="914400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20984" y="4852465"/>
            <a:ext cx="12759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667819" y="4852465"/>
            <a:ext cx="38083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675331" y="4852465"/>
            <a:ext cx="134768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>
  <p:cSld name="En-têt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  <a:p>
            <a:pPr lvl="1">
              <a:defRPr/>
            </a:pPr>
            <a:r>
              <a:rPr lang="fr-FR"/>
              <a:t>Deuxième niveau</a:t>
            </a:r>
          </a:p>
          <a:p>
            <a:pPr lvl="2">
              <a:defRPr/>
            </a:pPr>
            <a:r>
              <a:rPr lang="fr-FR"/>
              <a:t>Troisième niveau</a:t>
            </a:r>
          </a:p>
          <a:p>
            <a:pPr lvl="3">
              <a:defRPr/>
            </a:pPr>
            <a:r>
              <a:rPr lang="fr-FR"/>
              <a:t>Quatrième niveau</a:t>
            </a:r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pour une image 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12/11/2020</a:t>
            </a:r>
            <a:endParaRPr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AG ingénierie</a:t>
            </a:r>
            <a:endParaRPr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0" y="0"/>
            <a:ext cx="9144000" cy="5143501"/>
          </a:xfrm>
          <a:prstGeom prst="rect">
            <a:avLst/>
          </a:prstGeom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489555"/>
            <a:ext cx="8229600" cy="573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bn-IN"/>
              <a:t>Cliquez et modifiez le titre</a:t>
            </a:r>
            <a:endParaRPr lang="fr-FR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bn-IN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bn-IN"/>
              <a:t>Deuxième niveau</a:t>
            </a:r>
            <a:endParaRPr/>
          </a:p>
          <a:p>
            <a:pPr lvl="2">
              <a:defRPr/>
            </a:pPr>
            <a:r>
              <a:rPr lang="bn-IN"/>
              <a:t>Troisième niveau</a:t>
            </a:r>
            <a:endParaRPr/>
          </a:p>
          <a:p>
            <a:pPr lvl="3">
              <a:defRPr/>
            </a:pPr>
            <a:r>
              <a:rPr lang="bn-IN"/>
              <a:t>Quatrième niveau</a:t>
            </a:r>
            <a:endParaRPr/>
          </a:p>
          <a:p>
            <a:pPr lvl="4">
              <a:defRPr/>
            </a:pPr>
            <a:r>
              <a:rPr lang="bn-IN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120984" y="4852465"/>
            <a:ext cx="12759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667819" y="4852465"/>
            <a:ext cx="38083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675331" y="4852465"/>
            <a:ext cx="134768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91B64C-2D59-6941-846F-422793648F87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eaLnBrk="1" hangingPunct="1">
        <a:spcBef>
          <a:spcPts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eaLnBrk="1" hangingPunct="1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eaLnBrk="1" hangingPunct="1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eaLnBrk="1" hangingPunct="1"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eaLnBrk="1" hangingPunct="1">
        <a:spcBef>
          <a:spcPts val="0"/>
        </a:spcBef>
        <a:buFont typeface="Arial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eaLnBrk="1" hangingPunct="1">
        <a:spcBef>
          <a:spcPts val="0"/>
        </a:spcBef>
        <a:buFont typeface="Arial"/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eaLnBrk="1" hangingPunct="1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D2DB0-AD62-9724-2E7A-D22F24F8A3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Infrastructure </a:t>
            </a:r>
            <a:r>
              <a:rPr lang="fr-FR" dirty="0" err="1"/>
              <a:t>VirtualData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ABF475-C395-C161-C53B-483C4D6634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r-FR" dirty="0" err="1"/>
              <a:t>Mésocentre</a:t>
            </a:r>
            <a:r>
              <a:rPr lang="fr-FR" dirty="0"/>
              <a:t> Paris-Saclay</a:t>
            </a:r>
          </a:p>
          <a:p>
            <a:pPr algn="r"/>
            <a:r>
              <a:rPr lang="fr-FR" dirty="0"/>
              <a:t>GRIF</a:t>
            </a:r>
          </a:p>
        </p:txBody>
      </p:sp>
    </p:spTree>
    <p:extLst>
      <p:ext uri="{BB962C8B-B14F-4D97-AF65-F5344CB8AC3E}">
        <p14:creationId xmlns:p14="http://schemas.microsoft.com/office/powerpoint/2010/main" val="364925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A8ABE-6812-CC63-CBFF-10BC7D77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Mésocentre</a:t>
            </a:r>
            <a:r>
              <a:rPr lang="fr-FR" dirty="0"/>
              <a:t> Paris-Saclay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4A452A-D515-8CD8-DBCE-E1CBCAE0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Mésocentre crée en 2022 issue de la fusion de deux </a:t>
            </a:r>
            <a:r>
              <a:rPr lang="fr-FR" dirty="0" err="1"/>
              <a:t>mésocentres</a:t>
            </a:r>
            <a:endParaRPr lang="fr-FR" dirty="0"/>
          </a:p>
          <a:p>
            <a:pPr lvl="1"/>
            <a:r>
              <a:rPr lang="fr-FR" dirty="0"/>
              <a:t>Ruche (Cluster HPC)</a:t>
            </a:r>
          </a:p>
          <a:p>
            <a:pPr lvl="1"/>
            <a:r>
              <a:rPr lang="fr-FR" dirty="0" err="1"/>
              <a:t>VirtualData</a:t>
            </a:r>
            <a:r>
              <a:rPr lang="fr-FR" dirty="0"/>
              <a:t> (Cloud IaaS)</a:t>
            </a:r>
          </a:p>
          <a:p>
            <a:r>
              <a:rPr lang="fr-FR" dirty="0"/>
              <a:t>Depuis 2024 une infrastructure de stockage</a:t>
            </a:r>
          </a:p>
          <a:p>
            <a:pPr lvl="1"/>
            <a:r>
              <a:rPr lang="fr-FR" dirty="0"/>
              <a:t>Distribuée sur 3 sites géographiques de l’université</a:t>
            </a:r>
          </a:p>
          <a:p>
            <a:pPr lvl="1"/>
            <a:r>
              <a:rPr lang="fr-FR" dirty="0"/>
              <a:t>Basée sur Ceph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F20F45-10E2-6B18-C3A3-F9068C7695E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D283B7-06D1-A223-F106-CF2DD69E3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ADA8C0-58ED-49C1-09DF-9C6D17700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4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F01DC-7FF4-A545-A961-46F1F73D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GRIF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162CA9-D6FF-0E4D-BE6E-F393ED4A2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Infrastructure crée en 2005 pour participer aux besoins des expérience du LHC (CERN)</a:t>
            </a:r>
          </a:p>
          <a:p>
            <a:pPr lvl="1"/>
            <a:r>
              <a:rPr lang="fr-FR" dirty="0"/>
              <a:t>Répartie sur 4 sites (LLR, LPNHE, </a:t>
            </a:r>
            <a:r>
              <a:rPr lang="fr-FR" dirty="0" err="1"/>
              <a:t>IJCLab</a:t>
            </a:r>
            <a:r>
              <a:rPr lang="fr-FR" dirty="0"/>
              <a:t>, </a:t>
            </a:r>
            <a:r>
              <a:rPr lang="fr-FR" dirty="0" err="1"/>
              <a:t>Irfu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Composante d’une infrastructure fédérée internationale (WLCG / EGI)</a:t>
            </a:r>
          </a:p>
          <a:p>
            <a:pPr lvl="2"/>
            <a:r>
              <a:rPr lang="fr-FR" dirty="0"/>
              <a:t>Les sites définissent les ressources de calcul &amp; stockage qu’ils mettent à disposition des expériences : processus formel dans le cadre de WLCG</a:t>
            </a:r>
          </a:p>
          <a:p>
            <a:pPr lvl="2"/>
            <a:r>
              <a:rPr lang="fr-FR" dirty="0"/>
              <a:t>Les expériences ont la responsabilité de l’usage des ressources (gestion des utilisateurs)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5950E2-5667-8E36-3850-B887F9F3B4A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3D7E68-D5B7-9901-DE0F-FC1609168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CCF4B9-B42C-3256-E91B-517245911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3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E0E8A28-C0E8-C1C5-2222-B2931C69E3A5}"/>
              </a:ext>
            </a:extLst>
          </p:cNvPr>
          <p:cNvSpPr txBox="1"/>
          <p:nvPr/>
        </p:nvSpPr>
        <p:spPr>
          <a:xfrm>
            <a:off x="5880134" y="3481282"/>
            <a:ext cx="2469039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Quelques chiffres</a:t>
            </a:r>
          </a:p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23 000 </a:t>
            </a:r>
            <a:r>
              <a:rPr lang="fr-FR" sz="1600" dirty="0" err="1"/>
              <a:t>vCPUs</a:t>
            </a:r>
            <a:endParaRPr lang="fr-F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6 000 </a:t>
            </a:r>
            <a:r>
              <a:rPr lang="fr-FR" sz="1400" dirty="0" err="1"/>
              <a:t>IJCLab</a:t>
            </a: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12 PB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4 PB </a:t>
            </a:r>
            <a:r>
              <a:rPr lang="fr-FR" sz="1400" dirty="0" err="1"/>
              <a:t>IJCLab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83043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F4E268-0B75-024D-8D3A-0155AA84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Cloud@VirtualData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680137-976E-156C-ABE4-977924E91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Infrastructure de cloud </a:t>
            </a:r>
            <a:r>
              <a:rPr lang="fr-FR" dirty="0" err="1"/>
              <a:t>IaaS</a:t>
            </a:r>
            <a:r>
              <a:rPr lang="fr-FR" dirty="0"/>
              <a:t> basée sur </a:t>
            </a:r>
            <a:r>
              <a:rPr lang="fr-FR" dirty="0" err="1"/>
              <a:t>OpenStack</a:t>
            </a:r>
            <a:endParaRPr lang="fr-FR" dirty="0"/>
          </a:p>
          <a:p>
            <a:r>
              <a:rPr lang="fr-FR" dirty="0"/>
              <a:t>Principalement utilisé par IJCLab et les laboratoires de l’Université Paris-Saclay (mésocentre)</a:t>
            </a:r>
          </a:p>
          <a:p>
            <a:pPr lvl="1"/>
            <a:r>
              <a:rPr lang="fr-FR" dirty="0"/>
              <a:t>Mais ouvert à d’autres communauté (ex: Institut des Systèmes Complexes)</a:t>
            </a:r>
          </a:p>
          <a:p>
            <a:r>
              <a:rPr lang="fr-FR" dirty="0"/>
              <a:t>Contexte</a:t>
            </a:r>
          </a:p>
          <a:p>
            <a:pPr lvl="1"/>
            <a:r>
              <a:rPr lang="fr-FR" dirty="0"/>
              <a:t>Rationnaliser les coût d’acquisition (densification des serveurs)</a:t>
            </a:r>
          </a:p>
          <a:p>
            <a:pPr lvl="1"/>
            <a:r>
              <a:rPr lang="fr-FR" dirty="0"/>
              <a:t>Les expériences responsables des machines virtuelles (OS, softs, …)</a:t>
            </a:r>
          </a:p>
          <a:p>
            <a:pPr lvl="1"/>
            <a:r>
              <a:rPr lang="fr-FR" dirty="0"/>
              <a:t>Avec peu de charge supplémentaire sur les</a:t>
            </a:r>
          </a:p>
          <a:p>
            <a:pPr marL="457200" lvl="1" indent="0">
              <a:buNone/>
            </a:pPr>
            <a:r>
              <a:rPr lang="fr-FR" dirty="0"/>
              <a:t>     équipes techniques</a:t>
            </a:r>
          </a:p>
          <a:p>
            <a:pPr lvl="2"/>
            <a:r>
              <a:rPr lang="fr-FR" dirty="0" err="1"/>
              <a:t>IJCLab</a:t>
            </a:r>
            <a:r>
              <a:rPr lang="fr-FR" dirty="0"/>
              <a:t> gère les serveurs</a:t>
            </a:r>
          </a:p>
          <a:p>
            <a:pPr lvl="2"/>
            <a:r>
              <a:rPr lang="fr-FR" dirty="0"/>
              <a:t>L’Université fait le support aux expériences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6760D2-B166-2A88-8A6F-8394BD5550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49D14B-DB9A-3070-D946-5114A8C84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6E4D1-9645-07AB-9262-5E2AA05904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4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E7CBE47-97B9-1164-C622-B39F36CA1FC7}"/>
              </a:ext>
            </a:extLst>
          </p:cNvPr>
          <p:cNvSpPr txBox="1"/>
          <p:nvPr/>
        </p:nvSpPr>
        <p:spPr>
          <a:xfrm>
            <a:off x="5880134" y="3481282"/>
            <a:ext cx="2469039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Quelques chiffres</a:t>
            </a:r>
          </a:p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15 000 </a:t>
            </a:r>
            <a:r>
              <a:rPr lang="fr-FR" sz="1600" dirty="0" err="1"/>
              <a:t>vCPUs</a:t>
            </a: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2 PB</a:t>
            </a:r>
          </a:p>
        </p:txBody>
      </p:sp>
    </p:spTree>
    <p:extLst>
      <p:ext uri="{BB962C8B-B14F-4D97-AF65-F5344CB8AC3E}">
        <p14:creationId xmlns:p14="http://schemas.microsoft.com/office/powerpoint/2010/main" val="37913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28D45-1C13-9AF6-E5B7-A4A864234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Ceph@mésocentre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9D209D-6B74-A1D3-19D0-368072A10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Au cœur du projet de mésocentre conçu en 2020</a:t>
            </a:r>
          </a:p>
          <a:p>
            <a:pPr lvl="1"/>
            <a:r>
              <a:rPr lang="fr-FR" dirty="0"/>
              <a:t>Financement via le CPER de soutien au mésocentre</a:t>
            </a:r>
          </a:p>
          <a:p>
            <a:pPr lvl="1"/>
            <a:r>
              <a:rPr lang="fr-FR" dirty="0"/>
              <a:t>Mise en production en 2024</a:t>
            </a:r>
          </a:p>
          <a:p>
            <a:r>
              <a:rPr lang="fr-FR" dirty="0"/>
              <a:t>Réparti sur 3 lieux de l’université (électricité et réseau distinct)</a:t>
            </a:r>
          </a:p>
          <a:p>
            <a:pPr lvl="1"/>
            <a:r>
              <a:rPr lang="fr-FR" dirty="0"/>
              <a:t>Opéré par IJCLab avec une contribution de la DSI Paris Saclay et de l’IDRIS</a:t>
            </a:r>
          </a:p>
          <a:p>
            <a:r>
              <a:rPr lang="fr-FR" dirty="0"/>
              <a:t>Accessible des deux infrastructures de calcul scientifique du mésocentre (Ruche &amp; </a:t>
            </a:r>
            <a:r>
              <a:rPr lang="fr-FR" dirty="0" err="1"/>
              <a:t>Cloud@VD</a:t>
            </a:r>
            <a:r>
              <a:rPr lang="fr-FR" dirty="0"/>
              <a:t>) : accès S3 ou </a:t>
            </a:r>
            <a:r>
              <a:rPr lang="fr-FR" dirty="0" err="1"/>
              <a:t>scp</a:t>
            </a:r>
            <a:r>
              <a:rPr lang="fr-FR" dirty="0"/>
              <a:t>/file system</a:t>
            </a:r>
          </a:p>
          <a:p>
            <a:r>
              <a:rPr lang="fr-FR" dirty="0"/>
              <a:t>Mise en place d’un portail </a:t>
            </a:r>
            <a:r>
              <a:rPr lang="fr-FR" dirty="0" err="1"/>
              <a:t>Owncloud</a:t>
            </a:r>
            <a:r>
              <a:rPr lang="fr-FR" dirty="0"/>
              <a:t> sur la composante file system</a:t>
            </a:r>
          </a:p>
          <a:p>
            <a:pPr lvl="1"/>
            <a:r>
              <a:rPr lang="fr-FR" dirty="0"/>
              <a:t>Basé sur la version Reva (</a:t>
            </a:r>
            <a:r>
              <a:rPr lang="fr-FR" dirty="0" err="1"/>
              <a:t>CERNBox</a:t>
            </a:r>
            <a:r>
              <a:rPr lang="fr-FR" dirty="0"/>
              <a:t>) du serveur </a:t>
            </a:r>
            <a:r>
              <a:rPr lang="fr-FR" dirty="0" err="1"/>
              <a:t>Owncloud</a:t>
            </a:r>
            <a:endParaRPr lang="fr-FR" dirty="0"/>
          </a:p>
          <a:p>
            <a:pPr lvl="1"/>
            <a:r>
              <a:rPr lang="fr-FR" dirty="0"/>
              <a:t>Permet la gestion de partages entre utilisateurs</a:t>
            </a:r>
          </a:p>
          <a:p>
            <a:r>
              <a:rPr lang="fr-FR" dirty="0"/>
              <a:t>Support aux activités Science Ouverte de l’université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D8F1B0-C804-4304-150C-B272AEE5A74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7F99BC-D096-4DA1-2944-004BFFF6C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3A7FAA-A992-F4E0-C8AE-FA9C49B36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F0630F4-DB8B-584D-8ACA-D57426E020B2}"/>
              </a:ext>
            </a:extLst>
          </p:cNvPr>
          <p:cNvSpPr txBox="1"/>
          <p:nvPr/>
        </p:nvSpPr>
        <p:spPr>
          <a:xfrm>
            <a:off x="6476178" y="3775247"/>
            <a:ext cx="2469039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Quelques chiffres</a:t>
            </a:r>
          </a:p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2,5 à 3,5 PB utiles</a:t>
            </a: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51872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D35F9-DE13-644A-8548-5944B16F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Modèle économique [</a:t>
            </a:r>
            <a:r>
              <a:rPr lang="fr-FR" dirty="0" err="1"/>
              <a:t>Cloud@VD</a:t>
            </a:r>
            <a:r>
              <a:rPr lang="fr-FR" dirty="0"/>
              <a:t>]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740508-3461-CE67-5068-EB9C18819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Financement par les utilisateurs du niveau de ressource moyen désiré</a:t>
            </a:r>
          </a:p>
          <a:p>
            <a:pPr lvl="1"/>
            <a:r>
              <a:rPr lang="fr-FR" dirty="0"/>
              <a:t>Disponible pendant la durée de garantie du matériel (7 ans)</a:t>
            </a:r>
          </a:p>
          <a:p>
            <a:pPr lvl="1"/>
            <a:r>
              <a:rPr lang="fr-FR" dirty="0"/>
              <a:t>Renouvellement possible à la fin de maintenance</a:t>
            </a:r>
          </a:p>
          <a:p>
            <a:pPr lvl="1"/>
            <a:r>
              <a:rPr lang="fr-FR" dirty="0"/>
              <a:t>Pas de « </a:t>
            </a:r>
            <a:r>
              <a:rPr lang="fr-FR" dirty="0" err="1"/>
              <a:t>pay</a:t>
            </a:r>
            <a:r>
              <a:rPr lang="fr-FR" dirty="0"/>
              <a:t> as </a:t>
            </a:r>
            <a:r>
              <a:rPr lang="fr-FR" dirty="0" err="1"/>
              <a:t>you</a:t>
            </a:r>
            <a:r>
              <a:rPr lang="fr-FR" dirty="0"/>
              <a:t> go »</a:t>
            </a:r>
          </a:p>
          <a:p>
            <a:r>
              <a:rPr lang="fr-FR" dirty="0"/>
              <a:t>Coût d’hébergement basé sur :</a:t>
            </a:r>
          </a:p>
          <a:p>
            <a:pPr lvl="1"/>
            <a:r>
              <a:rPr lang="fr-FR" dirty="0"/>
              <a:t>l’empreinte physique du serveur (nombre de U)</a:t>
            </a:r>
          </a:p>
          <a:p>
            <a:pPr lvl="1"/>
            <a:r>
              <a:rPr lang="fr-FR" dirty="0"/>
              <a:t>la consommation électrique des machines</a:t>
            </a:r>
          </a:p>
          <a:p>
            <a:pPr lvl="2"/>
            <a:r>
              <a:rPr lang="fr-FR" dirty="0"/>
              <a:t>Pris en charge par l’Université pour les laboratoires Paris-Saclay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5F23A6-F9DA-3EC8-0B1B-0C67103591F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F0E90E-E55F-986C-F754-58DECB2E0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87A4D0-6162-FBEC-2404-AA31C8FF3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21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A9F79-6663-8355-D603-B6BC1E94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Evolution du calcul scientifique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3F6F04-609D-8911-1BD9-F8381FE6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Symbiose entre HPC &amp; Cloud</a:t>
            </a:r>
          </a:p>
          <a:p>
            <a:pPr lvl="1"/>
            <a:r>
              <a:rPr lang="fr-FR" dirty="0"/>
              <a:t>Deux infrastructures complémentaires</a:t>
            </a:r>
          </a:p>
          <a:p>
            <a:pPr lvl="2"/>
            <a:r>
              <a:rPr lang="fr-FR" dirty="0"/>
              <a:t>HPC pour les besoins en calcul intensif (GPU, réseau faible latence, …), essentiellement simulation et IA</a:t>
            </a:r>
          </a:p>
          <a:p>
            <a:pPr lvl="2"/>
            <a:r>
              <a:rPr lang="fr-FR" dirty="0"/>
              <a:t>Cloud pour les autres besoins, particulièrement l’analyse de données et l’hébergement de services. Possibilité de workflows complexes. Possibilité de cluster </a:t>
            </a:r>
            <a:r>
              <a:rPr lang="fr-FR" dirty="0" err="1"/>
              <a:t>Kubernetes</a:t>
            </a:r>
            <a:r>
              <a:rPr lang="fr-FR" dirty="0"/>
              <a:t> à la demande.</a:t>
            </a:r>
          </a:p>
          <a:p>
            <a:pPr lvl="1"/>
            <a:r>
              <a:rPr lang="fr-FR" dirty="0"/>
              <a:t>Autour d’une infrastructures de stockage commune</a:t>
            </a:r>
          </a:p>
          <a:p>
            <a:pPr lvl="2"/>
            <a:r>
              <a:rPr lang="fr-FR" dirty="0"/>
              <a:t>Faciliter le transfert des données HPC / Cloud</a:t>
            </a:r>
          </a:p>
          <a:p>
            <a:pPr lvl="2"/>
            <a:r>
              <a:rPr lang="fr-FR" dirty="0"/>
              <a:t>Des usages déconnectés des infrastructures de calcul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CD4317-7BF2-7B14-CF59-3AE2BAE5CFD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25DA29-93BD-9284-FE78-C79DE55FE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9D30BD-9FD7-C1DE-C909-C244D735A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7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3ECA10B-3D76-BDE8-B192-F709835EC0B1}"/>
              </a:ext>
            </a:extLst>
          </p:cNvPr>
          <p:cNvSpPr txBox="1"/>
          <p:nvPr/>
        </p:nvSpPr>
        <p:spPr>
          <a:xfrm rot="20654573">
            <a:off x="6518572" y="491277"/>
            <a:ext cx="25012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Vision Paris-Saclay</a:t>
            </a:r>
          </a:p>
        </p:txBody>
      </p:sp>
    </p:spTree>
    <p:extLst>
      <p:ext uri="{BB962C8B-B14F-4D97-AF65-F5344CB8AC3E}">
        <p14:creationId xmlns:p14="http://schemas.microsoft.com/office/powerpoint/2010/main" val="56342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72B2F-51A7-A531-0A9D-59C11998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 cloud fédéré FR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0726E9-FDC0-E5EF-18E2-5FA9CE90C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Préserver la capacité de solution agile/à la demande</a:t>
            </a:r>
          </a:p>
          <a:p>
            <a:pPr lvl="1"/>
            <a:r>
              <a:rPr lang="fr-FR" dirty="0"/>
              <a:t>Raison du succès des </a:t>
            </a:r>
            <a:r>
              <a:rPr lang="fr-FR" dirty="0" err="1"/>
              <a:t>clouds</a:t>
            </a:r>
            <a:r>
              <a:rPr lang="fr-FR" dirty="0"/>
              <a:t> académiques existants</a:t>
            </a:r>
          </a:p>
          <a:p>
            <a:r>
              <a:rPr lang="fr-FR" dirty="0"/>
              <a:t>Un cloud national unique difficile à concevoir et gérer</a:t>
            </a:r>
          </a:p>
          <a:p>
            <a:pPr lvl="1"/>
            <a:r>
              <a:rPr lang="fr-FR" dirty="0"/>
              <a:t>Aucun acteur académique avec des forces suffisantes</a:t>
            </a:r>
          </a:p>
          <a:p>
            <a:pPr lvl="1"/>
            <a:r>
              <a:rPr lang="fr-FR" dirty="0"/>
              <a:t>Acteur privé peut difficilement fournir la flexibilité requise à coût maitrisée</a:t>
            </a:r>
          </a:p>
          <a:p>
            <a:pPr lvl="1"/>
            <a:r>
              <a:rPr lang="fr-FR" dirty="0"/>
              <a:t>Profiter des expertises développées dans plusieurs sites depuis de </a:t>
            </a:r>
            <a:r>
              <a:rPr lang="fr-FR"/>
              <a:t>nombreuses années</a:t>
            </a:r>
            <a:endParaRPr lang="fr-FR" dirty="0"/>
          </a:p>
          <a:p>
            <a:r>
              <a:rPr lang="fr-FR" dirty="0"/>
              <a:t>S’appuyer sur/étendre la dynamique </a:t>
            </a:r>
            <a:r>
              <a:rPr lang="fr-FR" dirty="0" err="1"/>
              <a:t>MesoNET</a:t>
            </a:r>
            <a:endParaRPr lang="fr-FR" dirty="0"/>
          </a:p>
          <a:p>
            <a:pPr lvl="1"/>
            <a:r>
              <a:rPr lang="fr-FR" dirty="0"/>
              <a:t>Une authentification fédérée commune</a:t>
            </a:r>
          </a:p>
          <a:p>
            <a:pPr lvl="1"/>
            <a:r>
              <a:rPr lang="fr-FR" dirty="0"/>
              <a:t>Permettant un accès global à toute ou partie des ressources</a:t>
            </a:r>
          </a:p>
          <a:p>
            <a:pPr lvl="2"/>
            <a:r>
              <a:rPr lang="fr-FR" dirty="0"/>
              <a:t>Y compris un stockage fédéré au niveau national</a:t>
            </a:r>
          </a:p>
          <a:p>
            <a:pPr lvl="1"/>
            <a:r>
              <a:rPr lang="fr-FR" dirty="0"/>
              <a:t>Un guichet de support unique permettant une prise en compte de cas d’utilisation multi-cloud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C4617A-28E3-50BC-B4DE-3224A2210D8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BEA52-9778-94B3-B888-A40C77AD7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D27FE-6F48-D36F-6E34-95C48195D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8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F47ED35-8D9C-4502-C6D5-E6E67159292E}"/>
              </a:ext>
            </a:extLst>
          </p:cNvPr>
          <p:cNvSpPr txBox="1"/>
          <p:nvPr/>
        </p:nvSpPr>
        <p:spPr>
          <a:xfrm rot="20654573">
            <a:off x="6518572" y="491277"/>
            <a:ext cx="25012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Vision Paris-Saclay</a:t>
            </a:r>
          </a:p>
        </p:txBody>
      </p:sp>
    </p:spTree>
    <p:extLst>
      <p:ext uri="{BB962C8B-B14F-4D97-AF65-F5344CB8AC3E}">
        <p14:creationId xmlns:p14="http://schemas.microsoft.com/office/powerpoint/2010/main" val="184098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Défis</a:t>
            </a:r>
            <a:r>
              <a:rPr lang="en-GB" dirty="0"/>
              <a:t> d’un cloud </a:t>
            </a:r>
            <a:r>
              <a:rPr lang="en-GB" dirty="0" err="1"/>
              <a:t>fédéré</a:t>
            </a:r>
            <a:r>
              <a:rPr lang="en-GB" dirty="0"/>
              <a:t> national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Techniques</a:t>
            </a:r>
          </a:p>
          <a:p>
            <a:pPr lvl="1"/>
            <a:r>
              <a:rPr lang="fr-FR" dirty="0"/>
              <a:t>Comment donner efficacement une vue unifiée du stockage : travail en cours dans </a:t>
            </a:r>
            <a:r>
              <a:rPr lang="fr-FR" dirty="0" err="1"/>
              <a:t>MEsoNET</a:t>
            </a:r>
            <a:r>
              <a:rPr lang="fr-FR" dirty="0"/>
              <a:t>, pas encore de solution éprouvée</a:t>
            </a:r>
          </a:p>
          <a:p>
            <a:pPr lvl="1"/>
            <a:r>
              <a:rPr lang="fr-FR" dirty="0"/>
              <a:t>Authentification : OIDC et interactif</a:t>
            </a:r>
          </a:p>
          <a:p>
            <a:r>
              <a:rPr lang="fr-FR" dirty="0"/>
              <a:t>Economiques</a:t>
            </a:r>
          </a:p>
          <a:p>
            <a:pPr lvl="1"/>
            <a:r>
              <a:rPr lang="fr-FR" dirty="0"/>
              <a:t>Financement : comment gérer le financement multi-sites/</a:t>
            </a:r>
            <a:r>
              <a:rPr lang="fr-FR" dirty="0" err="1"/>
              <a:t>clouds</a:t>
            </a:r>
            <a:r>
              <a:rPr lang="fr-FR" dirty="0"/>
              <a:t> pour certains gros projets (ex: SKA SRC français)</a:t>
            </a:r>
          </a:p>
          <a:p>
            <a:r>
              <a:rPr lang="fr-FR" dirty="0"/>
              <a:t>Statut juridique</a:t>
            </a:r>
          </a:p>
          <a:p>
            <a:pPr lvl="1"/>
            <a:r>
              <a:rPr lang="fr-FR" dirty="0"/>
              <a:t>Dépasse le problème du cloud fédéré : en cours de discussion.</a:t>
            </a:r>
          </a:p>
          <a:p>
            <a:pPr lvl="1"/>
            <a:r>
              <a:rPr lang="fr-FR" dirty="0"/>
              <a:t>PMJ ?</a:t>
            </a:r>
          </a:p>
          <a:p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12/11/2020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AG ingénierie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891B64C-2D59-6941-846F-422793648F8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326631"/>
      </p:ext>
    </p:extLst>
  </p:cSld>
  <p:clrMapOvr>
    <a:masterClrMapping/>
  </p:clrMapOvr>
</p:sld>
</file>

<file path=ppt/theme/theme1.xml><?xml version="1.0" encoding="utf-8"?>
<a:theme xmlns:a="http://schemas.openxmlformats.org/drawingml/2006/main" name="IJCLab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JCLab" id="{E43EE543-B303-5C4F-8C09-E56607717CB2}" vid="{9F245249-52A8-CA41-9E47-7F2BD908670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IJCLab</Template>
  <TotalTime>4469</TotalTime>
  <Words>695</Words>
  <Application>Microsoft Macintosh PowerPoint</Application>
  <PresentationFormat>Affichage à l'écran (16:9)</PresentationFormat>
  <Paragraphs>115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IJCLab</vt:lpstr>
      <vt:lpstr>Infrastructure VirtualData</vt:lpstr>
      <vt:lpstr>Mésocentre Paris-Saclay</vt:lpstr>
      <vt:lpstr>GRIF</vt:lpstr>
      <vt:lpstr>Cloud@VirtualData</vt:lpstr>
      <vt:lpstr>Ceph@mésocentre</vt:lpstr>
      <vt:lpstr>Modèle économique [Cloud@VD]</vt:lpstr>
      <vt:lpstr>Evolution du calcul scientifique</vt:lpstr>
      <vt:lpstr>Un cloud fédéré FR ?</vt:lpstr>
      <vt:lpstr>Défis d’un cloud fédéré national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Infrastructure VirtualData</dc:title>
  <dc:creator>Guillaume Philippon</dc:creator>
  <cp:lastModifiedBy>Guillaume Philippon</cp:lastModifiedBy>
  <cp:revision>13</cp:revision>
  <dcterms:created xsi:type="dcterms:W3CDTF">2024-05-30T08:00:54Z</dcterms:created>
  <dcterms:modified xsi:type="dcterms:W3CDTF">2024-06-03T09:15:52Z</dcterms:modified>
</cp:coreProperties>
</file>