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37"/>
  </p:notesMasterIdLst>
  <p:sldIdLst>
    <p:sldId id="296" r:id="rId2"/>
    <p:sldId id="329" r:id="rId3"/>
    <p:sldId id="330" r:id="rId4"/>
    <p:sldId id="258" r:id="rId5"/>
    <p:sldId id="319" r:id="rId6"/>
    <p:sldId id="321" r:id="rId7"/>
    <p:sldId id="323" r:id="rId8"/>
    <p:sldId id="322" r:id="rId9"/>
    <p:sldId id="297" r:id="rId10"/>
    <p:sldId id="304" r:id="rId11"/>
    <p:sldId id="305" r:id="rId12"/>
    <p:sldId id="298" r:id="rId13"/>
    <p:sldId id="299" r:id="rId14"/>
    <p:sldId id="300" r:id="rId15"/>
    <p:sldId id="301" r:id="rId16"/>
    <p:sldId id="302" r:id="rId17"/>
    <p:sldId id="303" r:id="rId18"/>
    <p:sldId id="318" r:id="rId19"/>
    <p:sldId id="306" r:id="rId20"/>
    <p:sldId id="331" r:id="rId21"/>
    <p:sldId id="308" r:id="rId22"/>
    <p:sldId id="309" r:id="rId23"/>
    <p:sldId id="307" r:id="rId24"/>
    <p:sldId id="314" r:id="rId25"/>
    <p:sldId id="310" r:id="rId26"/>
    <p:sldId id="315" r:id="rId27"/>
    <p:sldId id="311" r:id="rId28"/>
    <p:sldId id="324" r:id="rId29"/>
    <p:sldId id="326" r:id="rId30"/>
    <p:sldId id="327" r:id="rId31"/>
    <p:sldId id="328" r:id="rId32"/>
    <p:sldId id="333" r:id="rId33"/>
    <p:sldId id="316" r:id="rId34"/>
    <p:sldId id="317" r:id="rId35"/>
    <p:sldId id="313" r:id="rId36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38"/>
      <p:bold r:id="rId39"/>
      <p:italic r:id="rId40"/>
      <p:boldItalic r:id="rId41"/>
    </p:embeddedFont>
    <p:embeddedFont>
      <p:font typeface="Blinker" panose="020B0604020202020204" charset="0"/>
      <p:regular r:id="rId42"/>
      <p:bold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ambria Math" panose="02040503050406030204" pitchFamily="18" charset="0"/>
      <p:regular r:id="rId46"/>
    </p:embeddedFont>
    <p:embeddedFont>
      <p:font typeface="Raleway" panose="020B0604020202020204" charset="0"/>
      <p:regular r:id="rId47"/>
      <p:bold r:id="rId48"/>
      <p:italic r:id="rId49"/>
      <p:boldItalic r:id="rId50"/>
    </p:embeddedFont>
    <p:embeddedFont>
      <p:font typeface="Righteous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7FFD2C-27F2-4255-A665-186530829822}">
  <a:tblStyle styleId="{267FFD2C-27F2-4255-A665-18653082982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EF04440-FDB8-464D-B64E-007A36C95DB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7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9d36665f9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9d36665f93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707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965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2257350" y="2403800"/>
            <a:ext cx="46293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3905700" y="1530875"/>
            <a:ext cx="1332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0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3"/>
          <p:cNvGrpSpPr/>
          <p:nvPr/>
        </p:nvGrpSpPr>
        <p:grpSpPr>
          <a:xfrm>
            <a:off x="0" y="-748875"/>
            <a:ext cx="12048600" cy="8609525"/>
            <a:chOff x="0" y="-748875"/>
            <a:chExt cx="12048600" cy="8609525"/>
          </a:xfrm>
        </p:grpSpPr>
        <p:pic>
          <p:nvPicPr>
            <p:cNvPr id="98" name="Google Shape;98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8741900" y="-748875"/>
              <a:ext cx="3306700" cy="3306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9" name="Google Shape;99;p1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0800000">
              <a:off x="0" y="4553950"/>
              <a:ext cx="3306700" cy="3306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0" name="Google Shape;10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2280525" y="290050"/>
            <a:ext cx="2894475" cy="289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7885550" y="3887050"/>
            <a:ext cx="3549850" cy="3549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3"/>
          <p:cNvGrpSpPr/>
          <p:nvPr/>
        </p:nvGrpSpPr>
        <p:grpSpPr>
          <a:xfrm>
            <a:off x="-1703800" y="490575"/>
            <a:ext cx="13126175" cy="6241050"/>
            <a:chOff x="-1703800" y="490575"/>
            <a:chExt cx="13126175" cy="6241050"/>
          </a:xfrm>
        </p:grpSpPr>
        <p:pic>
          <p:nvPicPr>
            <p:cNvPr id="103" name="Google Shape;103;p1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530050" y="490575"/>
              <a:ext cx="2892325" cy="2892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-1703800" y="4044925"/>
              <a:ext cx="2686700" cy="2686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2" hasCustomPrompt="1"/>
          </p:nvPr>
        </p:nvSpPr>
        <p:spPr>
          <a:xfrm>
            <a:off x="1543325" y="157940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3" hasCustomPrompt="1"/>
          </p:nvPr>
        </p:nvSpPr>
        <p:spPr>
          <a:xfrm>
            <a:off x="1467400" y="315576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650" y="157940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625" y="315576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6" hasCustomPrompt="1"/>
          </p:nvPr>
        </p:nvSpPr>
        <p:spPr>
          <a:xfrm>
            <a:off x="6865975" y="1579408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7" hasCustomPrompt="1"/>
          </p:nvPr>
        </p:nvSpPr>
        <p:spPr>
          <a:xfrm>
            <a:off x="6865950" y="315576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"/>
          </p:nvPr>
        </p:nvSpPr>
        <p:spPr>
          <a:xfrm>
            <a:off x="757925" y="1890163"/>
            <a:ext cx="2305500" cy="7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8"/>
          </p:nvPr>
        </p:nvSpPr>
        <p:spPr>
          <a:xfrm>
            <a:off x="3419250" y="1890163"/>
            <a:ext cx="2305500" cy="7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6080575" y="1890163"/>
            <a:ext cx="2305500" cy="7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3"/>
          </p:nvPr>
        </p:nvSpPr>
        <p:spPr>
          <a:xfrm>
            <a:off x="757925" y="3466491"/>
            <a:ext cx="2305500" cy="7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3419250" y="3466491"/>
            <a:ext cx="2305500" cy="7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15"/>
          </p:nvPr>
        </p:nvSpPr>
        <p:spPr>
          <a:xfrm>
            <a:off x="6080575" y="3466491"/>
            <a:ext cx="2305500" cy="7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1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 flipH="1">
            <a:off x="-3578594" y="-152256"/>
            <a:ext cx="4148250" cy="41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7610169" y="3996006"/>
            <a:ext cx="4148250" cy="41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5152919" y="-3516906"/>
            <a:ext cx="4148250" cy="41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5920138" y="4475450"/>
            <a:ext cx="2892325" cy="28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4220656" y="-3048831"/>
            <a:ext cx="3389525" cy="33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-356812" y="4604000"/>
            <a:ext cx="2840425" cy="28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2123987" y="-358225"/>
            <a:ext cx="2892325" cy="289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8430763" y="743063"/>
            <a:ext cx="2840425" cy="284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-1457850" y="3562950"/>
            <a:ext cx="3549850" cy="35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8283825" y="1634175"/>
            <a:ext cx="3549850" cy="35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2193787" y="-520112"/>
            <a:ext cx="2840425" cy="284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5465194" y="4466944"/>
            <a:ext cx="4148250" cy="41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4064506" y="4778869"/>
            <a:ext cx="3389525" cy="33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7934506" y="-2229181"/>
            <a:ext cx="3389525" cy="338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6" y="-3608756"/>
            <a:ext cx="4148250" cy="414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063" y="-2347888"/>
            <a:ext cx="2840425" cy="2840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ighteous"/>
              <a:buNone/>
              <a:defRPr sz="30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ighteous"/>
              <a:buNone/>
              <a:defRPr sz="30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ighteous"/>
              <a:buNone/>
              <a:defRPr sz="30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ighteous"/>
              <a:buNone/>
              <a:defRPr sz="30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ighteous"/>
              <a:buNone/>
              <a:defRPr sz="30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ighteous"/>
              <a:buNone/>
              <a:defRPr sz="30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ighteous"/>
              <a:buNone/>
              <a:defRPr sz="30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ighteous"/>
              <a:buNone/>
              <a:defRPr sz="30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ighteous"/>
              <a:buNone/>
              <a:defRPr sz="30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linker"/>
              <a:buChar char="●"/>
              <a:defRPr sz="12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linker"/>
              <a:buChar char="○"/>
              <a:defRPr sz="12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linker"/>
              <a:buChar char="■"/>
              <a:defRPr sz="12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linker"/>
              <a:buChar char="●"/>
              <a:defRPr sz="12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linker"/>
              <a:buChar char="○"/>
              <a:defRPr sz="12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linker"/>
              <a:buChar char="■"/>
              <a:defRPr sz="12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linker"/>
              <a:buChar char="●"/>
              <a:defRPr sz="12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linker"/>
              <a:buChar char="○"/>
              <a:defRPr sz="12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linker"/>
              <a:buChar char="■"/>
              <a:defRPr sz="120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59" r:id="rId4"/>
    <p:sldLayoutId id="2147483668" r:id="rId5"/>
    <p:sldLayoutId id="2147483669" r:id="rId6"/>
  </p:sldLayoutIdLst>
  <p:hf hdr="0" ft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205" y="0"/>
            <a:ext cx="8579650" cy="5143500"/>
          </a:xfrm>
          <a:prstGeom prst="rect">
            <a:avLst/>
          </a:prstGeom>
        </p:spPr>
      </p:pic>
      <p:sp>
        <p:nvSpPr>
          <p:cNvPr id="4" name="Google Shape;264;p27">
            <a:extLst>
              <a:ext uri="{FF2B5EF4-FFF2-40B4-BE49-F238E27FC236}">
                <a16:creationId xmlns:a16="http://schemas.microsoft.com/office/drawing/2014/main" id="{3C759813-60CF-4B4E-A151-DFB75AAAF9E9}"/>
              </a:ext>
            </a:extLst>
          </p:cNvPr>
          <p:cNvSpPr txBox="1">
            <a:spLocks/>
          </p:cNvSpPr>
          <p:nvPr/>
        </p:nvSpPr>
        <p:spPr>
          <a:xfrm>
            <a:off x="2967195" y="3467100"/>
            <a:ext cx="6350100" cy="1226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45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l"/>
            <a:r>
              <a:rPr lang="en-US" u="sng" dirty="0"/>
              <a:t>PEPITES</a:t>
            </a:r>
            <a:br>
              <a:rPr lang="en-US" dirty="0"/>
            </a:br>
            <a:r>
              <a:rPr lang="en-US" sz="1600" dirty="0"/>
              <a:t>an Ultra-thin monitor for charged particle beams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80DB27E-0C91-4910-A07F-6CE12C17B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080" y="449580"/>
            <a:ext cx="2290685" cy="31503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0BEC6A2-4F73-4D2C-8D3D-450012E05520}"/>
              </a:ext>
            </a:extLst>
          </p:cNvPr>
          <p:cNvSpPr/>
          <p:nvPr/>
        </p:nvSpPr>
        <p:spPr>
          <a:xfrm>
            <a:off x="2133600" y="476482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fr-FR" dirty="0"/>
              <a:t>By : Sara Boumaiza / </a:t>
            </a:r>
            <a:r>
              <a:rPr lang="fr-FR" dirty="0" err="1"/>
              <a:t>Supervisor</a:t>
            </a:r>
            <a:r>
              <a:rPr lang="fr-FR" dirty="0"/>
              <a:t> : Christophe </a:t>
            </a:r>
            <a:r>
              <a:rPr lang="fr-FR" dirty="0" err="1"/>
              <a:t>Thiebaux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396140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WHAT IS PEPITES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01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4">
            <a:extLst>
              <a:ext uri="{FF2B5EF4-FFF2-40B4-BE49-F238E27FC236}">
                <a16:creationId xmlns:a16="http://schemas.microsoft.com/office/drawing/2014/main" id="{4B69EE1E-19E5-2BB8-9C1F-17CB4882B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041" y="2086417"/>
            <a:ext cx="2242580" cy="20261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DF467C-8E3D-6F50-A122-36BC5139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005" y="648295"/>
            <a:ext cx="5349129" cy="425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Objective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Obtain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monitor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with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mid-energy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charged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particle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accelerators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continiously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measure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beam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parameters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           An ultra-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thin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profiler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with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minimum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beam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perturbation and high radiation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resistency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Technology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thin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film techniques for detector construction and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low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noise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electronics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for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readout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Principle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ignal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generated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by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secondary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electron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emission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(SEE),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which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 surface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phenomena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that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needs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very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little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matter</a:t>
            </a: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25FDD22-639A-4C40-99E3-DC1ECE221B39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06/30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2C2BBD6D-E482-49C3-9935-0880B8A1B94B}"/>
              </a:ext>
            </a:extLst>
          </p:cNvPr>
          <p:cNvCxnSpPr/>
          <p:nvPr/>
        </p:nvCxnSpPr>
        <p:spPr>
          <a:xfrm>
            <a:off x="867397" y="1871731"/>
            <a:ext cx="31644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487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4414" y="2475362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</a:t>
            </a:r>
            <a:r>
              <a:rPr lang="en" dirty="0"/>
              <a:t>OW IS IT BUILT ?</a:t>
            </a:r>
            <a:endParaRPr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05700" y="1530875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/>
          <p:nvPr/>
        </p:nvCxnSpPr>
        <p:spPr>
          <a:xfrm>
            <a:off x="4192950" y="1338975"/>
            <a:ext cx="758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9C398CCB-37F8-4E61-AAF0-A1EE6874B860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07/30</a:t>
            </a:r>
          </a:p>
        </p:txBody>
      </p:sp>
    </p:spTree>
    <p:extLst>
      <p:ext uri="{BB962C8B-B14F-4D97-AF65-F5344CB8AC3E}">
        <p14:creationId xmlns:p14="http://schemas.microsoft.com/office/powerpoint/2010/main" val="4268977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/>
              <a:t>H</a:t>
            </a:r>
            <a:r>
              <a:rPr lang="en" sz="2400" dirty="0"/>
              <a:t>OW IS IT BUILT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02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45251009-E25F-B2B7-7ECD-1B51B31F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829" y="1261705"/>
            <a:ext cx="3883923" cy="333686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7900615-2796-42DD-A5CF-1F9FD587347A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08/30</a:t>
            </a:r>
          </a:p>
        </p:txBody>
      </p:sp>
    </p:spTree>
    <p:extLst>
      <p:ext uri="{BB962C8B-B14F-4D97-AF65-F5344CB8AC3E}">
        <p14:creationId xmlns:p14="http://schemas.microsoft.com/office/powerpoint/2010/main" val="3448621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/>
              <a:t>H</a:t>
            </a:r>
            <a:r>
              <a:rPr lang="en" sz="2400" dirty="0"/>
              <a:t>OW IS IT BUILT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02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45251009-E25F-B2B7-7ECD-1B51B31F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1464" y="1480103"/>
            <a:ext cx="4345098" cy="3733082"/>
          </a:xfrm>
          <a:prstGeom prst="rect">
            <a:avLst/>
          </a:prstGeom>
        </p:spPr>
      </p:pic>
      <p:cxnSp>
        <p:nvCxnSpPr>
          <p:cNvPr id="3" name="Connecteur : en angle 2">
            <a:extLst>
              <a:ext uri="{FF2B5EF4-FFF2-40B4-BE49-F238E27FC236}">
                <a16:creationId xmlns:a16="http://schemas.microsoft.com/office/drawing/2014/main" id="{CFAD9624-37B2-4084-869B-17E537799F68}"/>
              </a:ext>
            </a:extLst>
          </p:cNvPr>
          <p:cNvCxnSpPr/>
          <p:nvPr/>
        </p:nvCxnSpPr>
        <p:spPr>
          <a:xfrm>
            <a:off x="4778734" y="1736863"/>
            <a:ext cx="914400" cy="914400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1D426F-C2A7-44F1-ADB1-3094F2A86409}"/>
              </a:ext>
            </a:extLst>
          </p:cNvPr>
          <p:cNvSpPr/>
          <p:nvPr/>
        </p:nvSpPr>
        <p:spPr>
          <a:xfrm>
            <a:off x="1184744" y="1073426"/>
            <a:ext cx="3593990" cy="194011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D9F141C-4E38-EFA9-B0AD-4A0692F8AE35}"/>
              </a:ext>
            </a:extLst>
          </p:cNvPr>
          <p:cNvSpPr txBox="1"/>
          <p:nvPr/>
        </p:nvSpPr>
        <p:spPr>
          <a:xfrm>
            <a:off x="1459987" y="1165563"/>
            <a:ext cx="319152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/>
              <a:t>CP1 </a:t>
            </a:r>
            <a:r>
              <a:rPr lang="fr-FR" sz="1600" b="1" dirty="0" err="1"/>
              <a:t>polyimide</a:t>
            </a:r>
            <a:r>
              <a:rPr lang="fr-FR" sz="1600" b="1" dirty="0"/>
              <a:t> </a:t>
            </a:r>
            <a:r>
              <a:rPr lang="fr-FR" sz="1600" b="1" dirty="0" err="1"/>
              <a:t>substrate</a:t>
            </a:r>
            <a:r>
              <a:rPr lang="fr-FR" sz="1600" b="1" dirty="0"/>
              <a:t> :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Excellent radiations resistance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Ultra </a:t>
            </a:r>
            <a:r>
              <a:rPr lang="fr-FR" sz="1600" dirty="0" err="1"/>
              <a:t>thin</a:t>
            </a:r>
            <a:r>
              <a:rPr lang="fr-FR" sz="1600" dirty="0"/>
              <a:t> ( 1,5 </a:t>
            </a:r>
            <a:r>
              <a:rPr lang="el-GR" sz="1600" dirty="0"/>
              <a:t>μ</a:t>
            </a:r>
            <a:r>
              <a:rPr lang="fr-FR" sz="1600" dirty="0"/>
              <a:t>m )</a:t>
            </a:r>
          </a:p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7D21508-BEC6-4F63-8D31-98D6A4607468}"/>
              </a:ext>
            </a:extLst>
          </p:cNvPr>
          <p:cNvSpPr txBox="1"/>
          <p:nvPr/>
        </p:nvSpPr>
        <p:spPr>
          <a:xfrm>
            <a:off x="8267374" y="4535343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09/30</a:t>
            </a:r>
          </a:p>
        </p:txBody>
      </p:sp>
    </p:spTree>
    <p:extLst>
      <p:ext uri="{BB962C8B-B14F-4D97-AF65-F5344CB8AC3E}">
        <p14:creationId xmlns:p14="http://schemas.microsoft.com/office/powerpoint/2010/main" val="4259702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/>
              <a:t>H</a:t>
            </a:r>
            <a:r>
              <a:rPr lang="en" sz="2400" dirty="0"/>
              <a:t>OW IS IT BUILT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02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45251009-E25F-B2B7-7ECD-1B51B31F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9769" y="1752131"/>
            <a:ext cx="4345098" cy="3733082"/>
          </a:xfrm>
          <a:prstGeom prst="rect">
            <a:avLst/>
          </a:prstGeom>
        </p:spPr>
      </p:pic>
      <p:cxnSp>
        <p:nvCxnSpPr>
          <p:cNvPr id="3" name="Connecteur : en angle 2">
            <a:extLst>
              <a:ext uri="{FF2B5EF4-FFF2-40B4-BE49-F238E27FC236}">
                <a16:creationId xmlns:a16="http://schemas.microsoft.com/office/drawing/2014/main" id="{CFAD9624-37B2-4084-869B-17E537799F68}"/>
              </a:ext>
            </a:extLst>
          </p:cNvPr>
          <p:cNvCxnSpPr>
            <a:cxnSpLocks/>
          </p:cNvCxnSpPr>
          <p:nvPr/>
        </p:nvCxnSpPr>
        <p:spPr>
          <a:xfrm rot="10800000" flipV="1">
            <a:off x="2878667" y="2571747"/>
            <a:ext cx="596054" cy="256119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1D426F-C2A7-44F1-ADB1-3094F2A86409}"/>
              </a:ext>
            </a:extLst>
          </p:cNvPr>
          <p:cNvSpPr/>
          <p:nvPr/>
        </p:nvSpPr>
        <p:spPr>
          <a:xfrm>
            <a:off x="3474721" y="1480314"/>
            <a:ext cx="4937760" cy="249671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7A1F1DA-2823-4F59-2F95-E2995C07A942}"/>
              </a:ext>
            </a:extLst>
          </p:cNvPr>
          <p:cNvSpPr txBox="1"/>
          <p:nvPr/>
        </p:nvSpPr>
        <p:spPr>
          <a:xfrm>
            <a:off x="3825904" y="1597333"/>
            <a:ext cx="4235394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/>
              <a:t>32 horizontal (vertical) gold </a:t>
            </a:r>
            <a:r>
              <a:rPr lang="fr-FR" sz="1600" dirty="0" err="1"/>
              <a:t>strips</a:t>
            </a:r>
            <a:r>
              <a:rPr lang="fr-FR" sz="1600" dirty="0"/>
              <a:t> of </a:t>
            </a:r>
            <a:r>
              <a:rPr lang="fr-FR" sz="1600" dirty="0" err="1"/>
              <a:t>length</a:t>
            </a:r>
            <a:r>
              <a:rPr lang="fr-FR" sz="1600" dirty="0"/>
              <a:t> 70 mm, </a:t>
            </a:r>
            <a:r>
              <a:rPr lang="fr-FR" sz="1600" dirty="0" err="1"/>
              <a:t>width</a:t>
            </a:r>
            <a:r>
              <a:rPr lang="fr-FR" sz="1600" dirty="0"/>
              <a:t> 1.85 mm, and </a:t>
            </a:r>
            <a:r>
              <a:rPr lang="fr-FR" sz="1600" dirty="0" err="1"/>
              <a:t>thickness</a:t>
            </a:r>
            <a:r>
              <a:rPr lang="fr-FR" sz="1600" dirty="0"/>
              <a:t> 50 nm </a:t>
            </a:r>
            <a:r>
              <a:rPr lang="fr-FR" sz="1600" dirty="0" err="1"/>
              <a:t>representing</a:t>
            </a:r>
            <a:r>
              <a:rPr lang="fr-FR" sz="1600" dirty="0"/>
              <a:t> the cathodes. The </a:t>
            </a:r>
            <a:r>
              <a:rPr lang="fr-FR" sz="1600" dirty="0" err="1"/>
              <a:t>strips</a:t>
            </a:r>
            <a:r>
              <a:rPr lang="fr-FR" sz="1600" dirty="0"/>
              <a:t> </a:t>
            </a:r>
            <a:r>
              <a:rPr lang="fr-FR" sz="1600" dirty="0" err="1"/>
              <a:t>emit</a:t>
            </a:r>
            <a:r>
              <a:rPr lang="fr-FR" sz="1600" dirty="0"/>
              <a:t> the </a:t>
            </a:r>
            <a:r>
              <a:rPr lang="fr-FR" sz="1600" dirty="0" err="1"/>
              <a:t>secondary</a:t>
            </a:r>
            <a:r>
              <a:rPr lang="fr-FR" sz="1600" dirty="0"/>
              <a:t> </a:t>
            </a:r>
            <a:r>
              <a:rPr lang="fr-FR" sz="1600" dirty="0" err="1"/>
              <a:t>electrons</a:t>
            </a:r>
            <a:r>
              <a:rPr lang="fr-FR" sz="1600" dirty="0"/>
              <a:t>. The signal (</a:t>
            </a:r>
            <a:r>
              <a:rPr lang="fr-FR" sz="1600" dirty="0" err="1"/>
              <a:t>current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each</a:t>
            </a:r>
            <a:r>
              <a:rPr lang="fr-FR" sz="1600" dirty="0"/>
              <a:t> </a:t>
            </a:r>
            <a:r>
              <a:rPr lang="fr-FR" sz="1600" dirty="0" err="1"/>
              <a:t>strip</a:t>
            </a:r>
            <a:r>
              <a:rPr lang="fr-FR" sz="1600" dirty="0"/>
              <a:t>) </a:t>
            </a:r>
            <a:r>
              <a:rPr lang="fr-FR" sz="1600" dirty="0" err="1"/>
              <a:t>provide</a:t>
            </a:r>
            <a:r>
              <a:rPr lang="fr-FR" sz="1600" dirty="0"/>
              <a:t> the horizontal (vertical) profile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AB754D8-F0AE-4A45-96EA-A329B16D437F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10/30</a:t>
            </a:r>
          </a:p>
        </p:txBody>
      </p:sp>
    </p:spTree>
    <p:extLst>
      <p:ext uri="{BB962C8B-B14F-4D97-AF65-F5344CB8AC3E}">
        <p14:creationId xmlns:p14="http://schemas.microsoft.com/office/powerpoint/2010/main" val="3937103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/>
              <a:t>H</a:t>
            </a:r>
            <a:r>
              <a:rPr lang="en" sz="2400" dirty="0"/>
              <a:t>OW IS IT BUILT ? 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02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45251009-E25F-B2B7-7ECD-1B51B31F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" y="1646937"/>
            <a:ext cx="4345098" cy="3733082"/>
          </a:xfrm>
          <a:prstGeom prst="rect">
            <a:avLst/>
          </a:prstGeom>
        </p:spPr>
      </p:pic>
      <p:cxnSp>
        <p:nvCxnSpPr>
          <p:cNvPr id="3" name="Connecteur : en angle 2">
            <a:extLst>
              <a:ext uri="{FF2B5EF4-FFF2-40B4-BE49-F238E27FC236}">
                <a16:creationId xmlns:a16="http://schemas.microsoft.com/office/drawing/2014/main" id="{CFAD9624-37B2-4084-869B-17E537799F68}"/>
              </a:ext>
            </a:extLst>
          </p:cNvPr>
          <p:cNvCxnSpPr>
            <a:cxnSpLocks/>
          </p:cNvCxnSpPr>
          <p:nvPr/>
        </p:nvCxnSpPr>
        <p:spPr>
          <a:xfrm rot="10800000">
            <a:off x="2893321" y="1845129"/>
            <a:ext cx="1678678" cy="572788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1D426F-C2A7-44F1-ADB1-3094F2A86409}"/>
              </a:ext>
            </a:extLst>
          </p:cNvPr>
          <p:cNvSpPr/>
          <p:nvPr/>
        </p:nvSpPr>
        <p:spPr>
          <a:xfrm>
            <a:off x="4571999" y="1480314"/>
            <a:ext cx="3840481" cy="187520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86D3B3-E197-2728-957D-7944FE67DF37}"/>
              </a:ext>
            </a:extLst>
          </p:cNvPr>
          <p:cNvSpPr txBox="1"/>
          <p:nvPr/>
        </p:nvSpPr>
        <p:spPr>
          <a:xfrm>
            <a:off x="4936969" y="1845129"/>
            <a:ext cx="3210178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/>
              <a:t>A 70 x 70 mm square </a:t>
            </a:r>
            <a:r>
              <a:rPr lang="fr-FR" sz="1600" dirty="0" err="1"/>
              <a:t>thin</a:t>
            </a:r>
            <a:r>
              <a:rPr lang="fr-FR" sz="1600" dirty="0"/>
              <a:t> film of </a:t>
            </a:r>
            <a:r>
              <a:rPr lang="fr-FR" sz="1600" dirty="0" err="1"/>
              <a:t>thickness</a:t>
            </a:r>
            <a:r>
              <a:rPr lang="fr-FR" sz="1600" dirty="0"/>
              <a:t> 50 nm </a:t>
            </a:r>
            <a:r>
              <a:rPr lang="fr-FR" sz="1600" dirty="0" err="1"/>
              <a:t>representing</a:t>
            </a:r>
            <a:r>
              <a:rPr lang="fr-FR" sz="1600" dirty="0"/>
              <a:t> the anode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dirty="0" err="1"/>
              <a:t>collects</a:t>
            </a:r>
            <a:r>
              <a:rPr lang="fr-FR" sz="1600" dirty="0"/>
              <a:t> the SEE 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2793550-6FDD-41D3-840F-9E602AC01AF4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11/30</a:t>
            </a:r>
          </a:p>
        </p:txBody>
      </p:sp>
    </p:spTree>
    <p:extLst>
      <p:ext uri="{BB962C8B-B14F-4D97-AF65-F5344CB8AC3E}">
        <p14:creationId xmlns:p14="http://schemas.microsoft.com/office/powerpoint/2010/main" val="3054123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/>
              <a:t>H</a:t>
            </a:r>
            <a:r>
              <a:rPr lang="en" sz="2400" dirty="0"/>
              <a:t>OW IS IT BUILT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02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45251009-E25F-B2B7-7ECD-1B51B31FB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90405" y="1655101"/>
            <a:ext cx="4345098" cy="3733082"/>
          </a:xfrm>
          <a:prstGeom prst="rect">
            <a:avLst/>
          </a:prstGeom>
        </p:spPr>
      </p:pic>
      <p:cxnSp>
        <p:nvCxnSpPr>
          <p:cNvPr id="3" name="Connecteur : en angle 2">
            <a:extLst>
              <a:ext uri="{FF2B5EF4-FFF2-40B4-BE49-F238E27FC236}">
                <a16:creationId xmlns:a16="http://schemas.microsoft.com/office/drawing/2014/main" id="{CFAD9624-37B2-4084-869B-17E537799F68}"/>
              </a:ext>
            </a:extLst>
          </p:cNvPr>
          <p:cNvCxnSpPr>
            <a:cxnSpLocks/>
          </p:cNvCxnSpPr>
          <p:nvPr/>
        </p:nvCxnSpPr>
        <p:spPr>
          <a:xfrm rot="10800000">
            <a:off x="2251710" y="2249011"/>
            <a:ext cx="2377439" cy="314574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1D426F-C2A7-44F1-ADB1-3094F2A86409}"/>
              </a:ext>
            </a:extLst>
          </p:cNvPr>
          <p:cNvSpPr/>
          <p:nvPr/>
        </p:nvSpPr>
        <p:spPr>
          <a:xfrm>
            <a:off x="4629149" y="1480314"/>
            <a:ext cx="3783331" cy="1907865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02D28B4-6A0D-C9F7-3370-8EAC25858921}"/>
              </a:ext>
            </a:extLst>
          </p:cNvPr>
          <p:cNvSpPr txBox="1"/>
          <p:nvPr/>
        </p:nvSpPr>
        <p:spPr>
          <a:xfrm>
            <a:off x="5037667" y="1947334"/>
            <a:ext cx="3259666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/>
              <a:t>The process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done</a:t>
            </a:r>
            <a:r>
              <a:rPr lang="fr-FR" sz="1600" dirty="0"/>
              <a:t> in vacuum </a:t>
            </a:r>
            <a:r>
              <a:rPr lang="fr-FR" sz="1600" dirty="0" err="1"/>
              <a:t>insuring</a:t>
            </a:r>
            <a:r>
              <a:rPr lang="fr-FR" sz="1600" dirty="0"/>
              <a:t> the </a:t>
            </a:r>
            <a:r>
              <a:rPr lang="fr-FR" sz="1600" dirty="0" err="1"/>
              <a:t>integrity</a:t>
            </a:r>
            <a:r>
              <a:rPr lang="fr-FR" sz="1600" dirty="0"/>
              <a:t> of the signal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AAC439E-2340-44F9-ACFC-7F3B14744939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12/30</a:t>
            </a:r>
          </a:p>
        </p:txBody>
      </p:sp>
    </p:spTree>
    <p:extLst>
      <p:ext uri="{BB962C8B-B14F-4D97-AF65-F5344CB8AC3E}">
        <p14:creationId xmlns:p14="http://schemas.microsoft.com/office/powerpoint/2010/main" val="5999756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/>
              <a:t>H</a:t>
            </a:r>
            <a:r>
              <a:rPr lang="en" sz="2400" dirty="0"/>
              <a:t>OW IS IT BUILT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02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45251009-E25F-B2B7-7ECD-1B51B31F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648" y="1980251"/>
            <a:ext cx="4345098" cy="3733082"/>
          </a:xfrm>
          <a:prstGeom prst="rect">
            <a:avLst/>
          </a:prstGeom>
        </p:spPr>
      </p:pic>
      <p:cxnSp>
        <p:nvCxnSpPr>
          <p:cNvPr id="3" name="Connecteur : en angle 2">
            <a:extLst>
              <a:ext uri="{FF2B5EF4-FFF2-40B4-BE49-F238E27FC236}">
                <a16:creationId xmlns:a16="http://schemas.microsoft.com/office/drawing/2014/main" id="{CFAD9624-37B2-4084-869B-17E537799F68}"/>
              </a:ext>
            </a:extLst>
          </p:cNvPr>
          <p:cNvCxnSpPr>
            <a:cxnSpLocks/>
          </p:cNvCxnSpPr>
          <p:nvPr/>
        </p:nvCxnSpPr>
        <p:spPr>
          <a:xfrm>
            <a:off x="4506686" y="1548515"/>
            <a:ext cx="1359673" cy="588398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1D426F-C2A7-44F1-ADB1-3094F2A86409}"/>
              </a:ext>
            </a:extLst>
          </p:cNvPr>
          <p:cNvSpPr/>
          <p:nvPr/>
        </p:nvSpPr>
        <p:spPr>
          <a:xfrm>
            <a:off x="1184744" y="1073426"/>
            <a:ext cx="3321942" cy="212697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37D3F12-2AF4-47AF-AAEC-ECD8760DD2CD}"/>
              </a:ext>
            </a:extLst>
          </p:cNvPr>
          <p:cNvSpPr txBox="1"/>
          <p:nvPr/>
        </p:nvSpPr>
        <p:spPr>
          <a:xfrm>
            <a:off x="1371306" y="1210818"/>
            <a:ext cx="2948819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/>
              <a:t>A </a:t>
            </a:r>
            <a:r>
              <a:rPr lang="fr-FR" sz="1600" dirty="0" err="1"/>
              <a:t>beam</a:t>
            </a:r>
            <a:r>
              <a:rPr lang="fr-FR" sz="1600" dirty="0"/>
              <a:t> of </a:t>
            </a:r>
            <a:r>
              <a:rPr lang="fr-FR" sz="1600" dirty="0" err="1"/>
              <a:t>energy</a:t>
            </a:r>
            <a:r>
              <a:rPr lang="fr-FR" sz="1600" dirty="0"/>
              <a:t> </a:t>
            </a:r>
            <a:r>
              <a:rPr lang="fr-FR" sz="1600" dirty="0" err="1"/>
              <a:t>ranging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10 MeV to 100 MeV </a:t>
            </a:r>
            <a:r>
              <a:rPr lang="fr-FR" sz="1600" dirty="0" err="1"/>
              <a:t>will</a:t>
            </a:r>
            <a:r>
              <a:rPr lang="fr-FR" sz="1600" dirty="0"/>
              <a:t> </a:t>
            </a:r>
            <a:r>
              <a:rPr lang="fr-FR" sz="1600" dirty="0" err="1"/>
              <a:t>penetrate</a:t>
            </a:r>
            <a:r>
              <a:rPr lang="fr-FR" sz="1600" dirty="0"/>
              <a:t> the profiler and </a:t>
            </a:r>
            <a:r>
              <a:rPr lang="fr-FR" sz="1600" dirty="0" err="1"/>
              <a:t>create</a:t>
            </a:r>
            <a:r>
              <a:rPr lang="fr-FR" sz="1600" dirty="0"/>
              <a:t> SEE 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54C5E4-B417-4F30-9E53-E1711D97B864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13/30</a:t>
            </a:r>
          </a:p>
        </p:txBody>
      </p:sp>
    </p:spTree>
    <p:extLst>
      <p:ext uri="{BB962C8B-B14F-4D97-AF65-F5344CB8AC3E}">
        <p14:creationId xmlns:p14="http://schemas.microsoft.com/office/powerpoint/2010/main" val="2903019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fr-FR" sz="2400" dirty="0"/>
              <a:t>H</a:t>
            </a:r>
            <a:r>
              <a:rPr lang="en" sz="2400" dirty="0"/>
              <a:t>OW IS IT BUILT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02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45251009-E25F-B2B7-7ECD-1B51B31FB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049" y="1452843"/>
            <a:ext cx="4345098" cy="3733082"/>
          </a:xfrm>
          <a:prstGeom prst="rect">
            <a:avLst/>
          </a:prstGeom>
        </p:spPr>
      </p:pic>
      <p:cxnSp>
        <p:nvCxnSpPr>
          <p:cNvPr id="3" name="Connecteur : en angle 2">
            <a:extLst>
              <a:ext uri="{FF2B5EF4-FFF2-40B4-BE49-F238E27FC236}">
                <a16:creationId xmlns:a16="http://schemas.microsoft.com/office/drawing/2014/main" id="{CFAD9624-37B2-4084-869B-17E537799F68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3710525" y="2687246"/>
            <a:ext cx="2275408" cy="2104887"/>
          </a:xfrm>
          <a:prstGeom prst="bent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651D426F-C2A7-44F1-ADB1-3094F2A86409}"/>
              </a:ext>
            </a:extLst>
          </p:cNvPr>
          <p:cNvSpPr/>
          <p:nvPr/>
        </p:nvSpPr>
        <p:spPr>
          <a:xfrm>
            <a:off x="388583" y="1623759"/>
            <a:ext cx="3321942" cy="2126974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37D3F12-2AF4-47AF-AAEC-ECD8760DD2CD}"/>
              </a:ext>
            </a:extLst>
          </p:cNvPr>
          <p:cNvSpPr txBox="1"/>
          <p:nvPr/>
        </p:nvSpPr>
        <p:spPr>
          <a:xfrm>
            <a:off x="388583" y="1694387"/>
            <a:ext cx="3479807" cy="2262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sz="1600" dirty="0">
                <a:solidFill>
                  <a:schemeClr val="tx1"/>
                </a:solidFill>
                <a:latin typeface="Arial" panose="020B0604020202020204" pitchFamily="34" charset="0"/>
              </a:rPr>
              <a:t>The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readout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fr-FR" altLang="fr-FR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done</a:t>
            </a:r>
            <a:r>
              <a:rPr lang="fr-FR" altLang="fr-FR" sz="1600" dirty="0">
                <a:solidFill>
                  <a:schemeClr val="tx1"/>
                </a:solidFill>
                <a:latin typeface="Arial" panose="020B0604020202020204" pitchFamily="34" charset="0"/>
              </a:rPr>
              <a:t> by a </a:t>
            </a:r>
            <a:r>
              <a:rPr lang="en-US" altLang="fr-FR" sz="1600" dirty="0">
                <a:solidFill>
                  <a:schemeClr val="tx1"/>
                </a:solidFill>
                <a:latin typeface="Arial" panose="020B0604020202020204" pitchFamily="34" charset="0"/>
              </a:rPr>
              <a:t>low-noise and high dynamic Application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fr-FR" sz="1600" dirty="0">
                <a:solidFill>
                  <a:schemeClr val="tx1"/>
                </a:solidFill>
                <a:latin typeface="Arial" panose="020B0604020202020204" pitchFamily="34" charset="0"/>
              </a:rPr>
              <a:t>Specific Integrated Circuit (ASIC) developed at CEA</a:t>
            </a: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A54A26-99A1-40E7-9B7D-131B818BE8B2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14/30</a:t>
            </a:r>
          </a:p>
        </p:txBody>
      </p:sp>
    </p:spTree>
    <p:extLst>
      <p:ext uri="{BB962C8B-B14F-4D97-AF65-F5344CB8AC3E}">
        <p14:creationId xmlns:p14="http://schemas.microsoft.com/office/powerpoint/2010/main" val="4249959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4414" y="2475362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WHERE IS IT USED</a:t>
            </a:r>
            <a:r>
              <a:rPr lang="en" dirty="0"/>
              <a:t> ?</a:t>
            </a:r>
            <a:endParaRPr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05700" y="1530875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/>
          <p:nvPr/>
        </p:nvCxnSpPr>
        <p:spPr>
          <a:xfrm>
            <a:off x="4192950" y="1338975"/>
            <a:ext cx="758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BCD581FA-4D2C-4066-AC34-30AB99CD68AB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15/30</a:t>
            </a:r>
          </a:p>
        </p:txBody>
      </p:sp>
    </p:spTree>
    <p:extLst>
      <p:ext uri="{BB962C8B-B14F-4D97-AF65-F5344CB8AC3E}">
        <p14:creationId xmlns:p14="http://schemas.microsoft.com/office/powerpoint/2010/main" val="1311636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4;p27">
            <a:extLst>
              <a:ext uri="{FF2B5EF4-FFF2-40B4-BE49-F238E27FC236}">
                <a16:creationId xmlns:a16="http://schemas.microsoft.com/office/drawing/2014/main" id="{3C759813-60CF-4B4E-A151-DFB75AAAF9E9}"/>
              </a:ext>
            </a:extLst>
          </p:cNvPr>
          <p:cNvSpPr txBox="1">
            <a:spLocks/>
          </p:cNvSpPr>
          <p:nvPr/>
        </p:nvSpPr>
        <p:spPr>
          <a:xfrm>
            <a:off x="947563" y="230920"/>
            <a:ext cx="6350100" cy="1226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45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l"/>
            <a:r>
              <a:rPr lang="en-US" u="sng" dirty="0"/>
              <a:t>PEPITES</a:t>
            </a:r>
            <a:br>
              <a:rPr lang="en-US" dirty="0"/>
            </a:br>
            <a:r>
              <a:rPr lang="en-US" sz="1600" dirty="0"/>
              <a:t>an Ultra-thin monitor for charged particle beams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EC6A2-4F73-4D2C-8D3D-450012E05520}"/>
              </a:ext>
            </a:extLst>
          </p:cNvPr>
          <p:cNvSpPr/>
          <p:nvPr/>
        </p:nvSpPr>
        <p:spPr>
          <a:xfrm>
            <a:off x="1664473" y="23027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549026E-B798-4F26-B798-C06436A16E33}"/>
              </a:ext>
            </a:extLst>
          </p:cNvPr>
          <p:cNvSpPr txBox="1"/>
          <p:nvPr/>
        </p:nvSpPr>
        <p:spPr>
          <a:xfrm>
            <a:off x="1940118" y="1571510"/>
            <a:ext cx="62403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dk1"/>
                </a:solidFill>
                <a:latin typeface="Righteous"/>
                <a:sym typeface="Righteous"/>
              </a:rPr>
              <a:t>FUN FACTS ABOUT ME ! SECTION : </a:t>
            </a:r>
          </a:p>
          <a:p>
            <a:r>
              <a:rPr lang="en-US" sz="1600" b="1" dirty="0"/>
              <a:t>My Journey:</a:t>
            </a:r>
          </a:p>
          <a:p>
            <a:r>
              <a:rPr lang="en-US" sz="1600" b="1" dirty="0"/>
              <a:t>Background: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Bachelor degree in radiation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Master degree in medical physics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Research work on thin films </a:t>
            </a:r>
          </a:p>
          <a:p>
            <a:r>
              <a:rPr lang="en-US" sz="1600" b="1" dirty="0"/>
              <a:t>Current occupation: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Student at Paris Physics Master program at </a:t>
            </a:r>
            <a:r>
              <a:rPr lang="en-US" sz="1600" dirty="0" err="1"/>
              <a:t>Université</a:t>
            </a:r>
            <a:r>
              <a:rPr lang="en-US" sz="1600" dirty="0"/>
              <a:t> Paris </a:t>
            </a:r>
            <a:r>
              <a:rPr lang="en-US" sz="1600" dirty="0" err="1"/>
              <a:t>Cité</a:t>
            </a:r>
            <a:endParaRPr lang="en-US" sz="1600" dirty="0"/>
          </a:p>
          <a:p>
            <a:r>
              <a:rPr lang="en-US" sz="1600" b="1" dirty="0"/>
              <a:t>Goal: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ym typeface="Righteous"/>
              </a:rPr>
              <a:t>Research work in the development of diagnosis and therapy methods and equipment for cancer treatment</a:t>
            </a:r>
            <a:endParaRPr lang="fr-FR" sz="1600" dirty="0">
              <a:sym typeface="Righteous"/>
            </a:endParaRP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50FBC5E-97E1-4120-870D-72CBBD6C4E91}"/>
              </a:ext>
            </a:extLst>
          </p:cNvPr>
          <p:cNvSpPr/>
          <p:nvPr/>
        </p:nvSpPr>
        <p:spPr>
          <a:xfrm>
            <a:off x="283596" y="1593991"/>
            <a:ext cx="1518699" cy="190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18C08F-B9CC-4D27-B17E-A4C61EDB6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2" y="0"/>
            <a:ext cx="1325758" cy="12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524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6032428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</a:t>
            </a:r>
            <a:r>
              <a:rPr lang="fr-FR" sz="2400" dirty="0"/>
              <a:t>ERE IS IT USED</a:t>
            </a:r>
            <a:r>
              <a:rPr lang="en" sz="2400" dirty="0"/>
              <a:t>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03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7CD295C-4D29-4323-A7DB-DB8F970C0D46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16/30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7F9DC7-E07C-49C1-9889-0C375423C306}"/>
              </a:ext>
            </a:extLst>
          </p:cNvPr>
          <p:cNvSpPr txBox="1"/>
          <p:nvPr/>
        </p:nvSpPr>
        <p:spPr>
          <a:xfrm>
            <a:off x="481591" y="1830305"/>
            <a:ext cx="3369798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ARRONAX Nantes : 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/>
              <a:t>first profiler </a:t>
            </a:r>
            <a:r>
              <a:rPr lang="fr-FR" sz="1600" dirty="0" err="1"/>
              <a:t>installed</a:t>
            </a:r>
            <a:r>
              <a:rPr lang="fr-FR" sz="1600" dirty="0"/>
              <a:t> for </a:t>
            </a:r>
            <a:r>
              <a:rPr lang="fr-FR" sz="1600" dirty="0" err="1"/>
              <a:t>permenent</a:t>
            </a:r>
            <a:r>
              <a:rPr lang="fr-FR" sz="1600" dirty="0"/>
              <a:t> use  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6B8C0D7-9C35-421A-B745-94ECF2D1A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361051" y="854668"/>
            <a:ext cx="914019" cy="525561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D74BBD20-9AB7-449F-B2DA-DB8CD706A46A}"/>
              </a:ext>
            </a:extLst>
          </p:cNvPr>
          <p:cNvGrpSpPr/>
          <p:nvPr/>
        </p:nvGrpSpPr>
        <p:grpSpPr>
          <a:xfrm>
            <a:off x="4309608" y="920859"/>
            <a:ext cx="2876768" cy="3751732"/>
            <a:chOff x="6050217" y="970581"/>
            <a:chExt cx="2876768" cy="3751732"/>
          </a:xfrm>
        </p:grpSpPr>
        <p:pic>
          <p:nvPicPr>
            <p:cNvPr id="24" name="Image 23" descr="Une image contenant orange, équipement, fraise&#10;&#10;Description générée automatiquement">
              <a:extLst>
                <a:ext uri="{FF2B5EF4-FFF2-40B4-BE49-F238E27FC236}">
                  <a16:creationId xmlns:a16="http://schemas.microsoft.com/office/drawing/2014/main" id="{DB2054C6-5A7E-4135-BAF1-CE845F43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6113186" y="970581"/>
              <a:ext cx="2813799" cy="3751732"/>
            </a:xfrm>
            <a:prstGeom prst="rect">
              <a:avLst/>
            </a:prstGeom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F0E276F7-1FCE-47B4-B66B-ED58457AA9D8}"/>
                </a:ext>
              </a:extLst>
            </p:cNvPr>
            <p:cNvSpPr txBox="1"/>
            <p:nvPr/>
          </p:nvSpPr>
          <p:spPr bwMode="auto">
            <a:xfrm>
              <a:off x="6050217" y="2760279"/>
              <a:ext cx="112121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bg1"/>
                  </a:solidFill>
                  <a:latin typeface="Futura Medium"/>
                  <a:cs typeface="Futura Medium"/>
                </a:rPr>
                <a:t>Bellow</a:t>
              </a:r>
              <a:endParaRPr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D8947E8-8241-406A-ACB7-6D983D5096FA}"/>
                </a:ext>
              </a:extLst>
            </p:cNvPr>
            <p:cNvSpPr txBox="1"/>
            <p:nvPr/>
          </p:nvSpPr>
          <p:spPr bwMode="auto">
            <a:xfrm>
              <a:off x="6273912" y="1205918"/>
              <a:ext cx="17950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bg1"/>
                  </a:solidFill>
                  <a:latin typeface="Futura Medium"/>
                  <a:cs typeface="Futura Medium"/>
                </a:rPr>
                <a:t>Manipulator</a:t>
              </a:r>
              <a:endParaRPr/>
            </a:p>
          </p:txBody>
        </p: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94C1E95B-7818-4F45-837B-AC23F8E72C1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4017" y="1433054"/>
              <a:ext cx="401525" cy="1177875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36B1C567-D030-4B9A-9C33-3D1003D32E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51866" y="3006500"/>
              <a:ext cx="1068219" cy="142367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3B4CDC8B-C8D1-4246-B506-14C2427C8FF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876406" y="1671638"/>
              <a:ext cx="505537" cy="637287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AE124B37-1365-4B58-A310-4FF94B16AD4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858765" y="2528424"/>
              <a:ext cx="637925" cy="1226451"/>
            </a:xfrm>
            <a:prstGeom prst="straightConnector1">
              <a:avLst/>
            </a:prstGeom>
            <a:ln w="25400">
              <a:solidFill>
                <a:srgbClr val="FFFF00"/>
              </a:solidFill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0939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6032428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</a:t>
            </a:r>
            <a:r>
              <a:rPr lang="fr-FR" sz="2400" dirty="0"/>
              <a:t>ERE IS IT USED</a:t>
            </a:r>
            <a:r>
              <a:rPr lang="en" sz="2400" dirty="0"/>
              <a:t>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03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EA0D0C9B-BDDE-4234-AD44-D56FDB921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9" y="1560525"/>
            <a:ext cx="3451819" cy="217424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64D47D9-BDD5-40C6-A45E-C4FC779EAB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26169" r="12250" b="15285"/>
          <a:stretch/>
        </p:blipFill>
        <p:spPr>
          <a:xfrm>
            <a:off x="4707172" y="1854942"/>
            <a:ext cx="3451819" cy="301133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6C090E3-B973-4B82-87CF-972C2D98E968}"/>
              </a:ext>
            </a:extLst>
          </p:cNvPr>
          <p:cNvSpPr txBox="1"/>
          <p:nvPr/>
        </p:nvSpPr>
        <p:spPr>
          <a:xfrm>
            <a:off x="985009" y="3993602"/>
            <a:ext cx="30533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CNAO : </a:t>
            </a:r>
          </a:p>
          <a:p>
            <a:pPr algn="ctr"/>
            <a:r>
              <a:rPr lang="en-US" dirty="0"/>
              <a:t>national center for </a:t>
            </a:r>
            <a:r>
              <a:rPr lang="en-US" dirty="0" err="1"/>
              <a:t>hadrontherapy</a:t>
            </a:r>
            <a:r>
              <a:rPr lang="en-US" dirty="0"/>
              <a:t> and oncology, Pavia, Italy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7CD295C-4D29-4323-A7DB-DB8F970C0D46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17/30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D7F9DC7-E07C-49C1-9889-0C375423C306}"/>
              </a:ext>
            </a:extLst>
          </p:cNvPr>
          <p:cNvSpPr txBox="1"/>
          <p:nvPr/>
        </p:nvSpPr>
        <p:spPr>
          <a:xfrm>
            <a:off x="1097280" y="831874"/>
            <a:ext cx="59971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CNAO : first collaboration </a:t>
            </a:r>
            <a:r>
              <a:rPr lang="fr-FR" dirty="0" err="1"/>
              <a:t>between</a:t>
            </a:r>
            <a:r>
              <a:rPr lang="fr-FR" dirty="0"/>
              <a:t> CNAO and LLR to </a:t>
            </a:r>
            <a:r>
              <a:rPr lang="fr-FR" dirty="0" err="1"/>
              <a:t>develop</a:t>
            </a:r>
            <a:r>
              <a:rPr lang="fr-FR" dirty="0"/>
              <a:t> a monitor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564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0689" y="61387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WHAT DID WE O</a:t>
            </a:r>
            <a:r>
              <a:rPr lang="fr-FR" sz="2400" dirty="0"/>
              <a:t>BTAIN</a:t>
            </a:r>
            <a:r>
              <a:rPr lang="en" sz="2400" dirty="0"/>
              <a:t>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04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C77EC862-11FE-4C34-AD59-37FD3BE843FF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18/30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D6A6EC8-EDDD-4053-9073-7E6FA8FA2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51" r="4464"/>
          <a:stretch/>
        </p:blipFill>
        <p:spPr>
          <a:xfrm rot="5400000">
            <a:off x="446406" y="916308"/>
            <a:ext cx="4188072" cy="3888188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55A697E-CFE6-4E8C-9542-EBDF65556E31}"/>
              </a:ext>
            </a:extLst>
          </p:cNvPr>
          <p:cNvCxnSpPr>
            <a:cxnSpLocks/>
          </p:cNvCxnSpPr>
          <p:nvPr/>
        </p:nvCxnSpPr>
        <p:spPr>
          <a:xfrm flipH="1">
            <a:off x="2504662" y="1935997"/>
            <a:ext cx="3061251" cy="306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72555CE5-8F0B-4BA4-90B7-AA8C6B541B49}"/>
              </a:ext>
            </a:extLst>
          </p:cNvPr>
          <p:cNvSpPr txBox="1"/>
          <p:nvPr/>
        </p:nvSpPr>
        <p:spPr>
          <a:xfrm>
            <a:off x="5838050" y="1782108"/>
            <a:ext cx="1109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Beam route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3495361-5F82-4EF3-B7FC-5B81AA651C96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107098" y="2409246"/>
            <a:ext cx="3387254" cy="4511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3213B87-0FD5-4551-9E30-B563CFB1FCC4}"/>
              </a:ext>
            </a:extLst>
          </p:cNvPr>
          <p:cNvSpPr txBox="1"/>
          <p:nvPr/>
        </p:nvSpPr>
        <p:spPr>
          <a:xfrm>
            <a:off x="5494352" y="2706513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Vacuum </a:t>
            </a:r>
            <a:r>
              <a:rPr lang="fr-FR" dirty="0" err="1"/>
              <a:t>chamber</a:t>
            </a:r>
            <a:endParaRPr lang="fr-FR" dirty="0"/>
          </a:p>
        </p:txBody>
      </p: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75044F81-32C5-49FF-A706-9FF57BD6EB93}"/>
              </a:ext>
            </a:extLst>
          </p:cNvPr>
          <p:cNvCxnSpPr>
            <a:cxnSpLocks/>
          </p:cNvCxnSpPr>
          <p:nvPr/>
        </p:nvCxnSpPr>
        <p:spPr>
          <a:xfrm flipH="1">
            <a:off x="2270099" y="1108569"/>
            <a:ext cx="3061251" cy="3062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3D529A7D-BF14-4C9F-A28F-21311E409F82}"/>
              </a:ext>
            </a:extLst>
          </p:cNvPr>
          <p:cNvSpPr txBox="1"/>
          <p:nvPr/>
        </p:nvSpPr>
        <p:spPr>
          <a:xfrm>
            <a:off x="5465197" y="954680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Electronic</a:t>
            </a:r>
            <a:r>
              <a:rPr lang="fr-FR" dirty="0"/>
              <a:t> </a:t>
            </a:r>
            <a:r>
              <a:rPr lang="fr-FR" dirty="0" err="1"/>
              <a:t>read</a:t>
            </a:r>
            <a:r>
              <a:rPr lang="fr-FR" dirty="0"/>
              <a:t>-out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9E5DC40D-9D49-4FDE-A18C-3836C4B8ADB0}"/>
              </a:ext>
            </a:extLst>
          </p:cNvPr>
          <p:cNvCxnSpPr>
            <a:cxnSpLocks/>
          </p:cNvCxnSpPr>
          <p:nvPr/>
        </p:nvCxnSpPr>
        <p:spPr>
          <a:xfrm flipH="1" flipV="1">
            <a:off x="3281240" y="3963242"/>
            <a:ext cx="2183957" cy="2255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ZoneTexte 67">
            <a:extLst>
              <a:ext uri="{FF2B5EF4-FFF2-40B4-BE49-F238E27FC236}">
                <a16:creationId xmlns:a16="http://schemas.microsoft.com/office/drawing/2014/main" id="{FE23DBC8-628B-477B-A6AC-23B00EE5BE8E}"/>
              </a:ext>
            </a:extLst>
          </p:cNvPr>
          <p:cNvSpPr txBox="1"/>
          <p:nvPr/>
        </p:nvSpPr>
        <p:spPr>
          <a:xfrm>
            <a:off x="5582134" y="4034931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Vacuum </a:t>
            </a:r>
            <a:r>
              <a:rPr lang="fr-FR" dirty="0" err="1"/>
              <a:t>pumps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2203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7967" y="2349926"/>
            <a:ext cx="7190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WHAT DID WE MEASURE</a:t>
            </a:r>
            <a:r>
              <a:rPr lang="en" dirty="0"/>
              <a:t> ?</a:t>
            </a:r>
            <a:endParaRPr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05700" y="1530875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/>
          <p:nvPr/>
        </p:nvCxnSpPr>
        <p:spPr>
          <a:xfrm>
            <a:off x="4192950" y="1338975"/>
            <a:ext cx="758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30E95CBA-1AC3-4670-AB38-E7B95D6EAEB1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19/30</a:t>
            </a:r>
          </a:p>
        </p:txBody>
      </p:sp>
    </p:spTree>
    <p:extLst>
      <p:ext uri="{BB962C8B-B14F-4D97-AF65-F5344CB8AC3E}">
        <p14:creationId xmlns:p14="http://schemas.microsoft.com/office/powerpoint/2010/main" val="2205466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5735" y="79059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2400" dirty="0"/>
              <a:t>WH</a:t>
            </a:r>
            <a:r>
              <a:rPr lang="fr-FR" sz="2400" dirty="0"/>
              <a:t>ERE IS IT USED</a:t>
            </a:r>
            <a:r>
              <a:rPr lang="en" sz="2400" dirty="0"/>
              <a:t>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03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487;p40">
            <a:extLst>
              <a:ext uri="{FF2B5EF4-FFF2-40B4-BE49-F238E27FC236}">
                <a16:creationId xmlns:a16="http://schemas.microsoft.com/office/drawing/2014/main" id="{DA945800-1CBE-4F5A-844E-A4AE74D091F9}"/>
              </a:ext>
            </a:extLst>
          </p:cNvPr>
          <p:cNvSpPr/>
          <p:nvPr/>
        </p:nvSpPr>
        <p:spPr>
          <a:xfrm>
            <a:off x="1538263" y="1509550"/>
            <a:ext cx="176400" cy="17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88;p40">
            <a:extLst>
              <a:ext uri="{FF2B5EF4-FFF2-40B4-BE49-F238E27FC236}">
                <a16:creationId xmlns:a16="http://schemas.microsoft.com/office/drawing/2014/main" id="{0E1E6F83-FB04-495D-BE9E-F9940894E94B}"/>
              </a:ext>
            </a:extLst>
          </p:cNvPr>
          <p:cNvSpPr/>
          <p:nvPr/>
        </p:nvSpPr>
        <p:spPr>
          <a:xfrm>
            <a:off x="3502163" y="1509550"/>
            <a:ext cx="176400" cy="17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89;p40">
            <a:extLst>
              <a:ext uri="{FF2B5EF4-FFF2-40B4-BE49-F238E27FC236}">
                <a16:creationId xmlns:a16="http://schemas.microsoft.com/office/drawing/2014/main" id="{30AFA576-65D9-40E6-8E60-D94FD0AD75BB}"/>
              </a:ext>
            </a:extLst>
          </p:cNvPr>
          <p:cNvSpPr/>
          <p:nvPr/>
        </p:nvSpPr>
        <p:spPr>
          <a:xfrm>
            <a:off x="5466063" y="1509550"/>
            <a:ext cx="176400" cy="17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91;p40">
            <a:extLst>
              <a:ext uri="{FF2B5EF4-FFF2-40B4-BE49-F238E27FC236}">
                <a16:creationId xmlns:a16="http://schemas.microsoft.com/office/drawing/2014/main" id="{4B7EF5AC-96DD-4F39-AC13-DD4876A39771}"/>
              </a:ext>
            </a:extLst>
          </p:cNvPr>
          <p:cNvSpPr txBox="1"/>
          <p:nvPr/>
        </p:nvSpPr>
        <p:spPr>
          <a:xfrm flipH="1">
            <a:off x="720263" y="2010425"/>
            <a:ext cx="18123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ION SOURCE</a:t>
            </a:r>
            <a:endParaRPr sz="1200" dirty="0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5" name="Google Shape;492;p40">
            <a:extLst>
              <a:ext uri="{FF2B5EF4-FFF2-40B4-BE49-F238E27FC236}">
                <a16:creationId xmlns:a16="http://schemas.microsoft.com/office/drawing/2014/main" id="{A7FAB395-63AA-47C3-BD59-E40F9AB56D7F}"/>
              </a:ext>
            </a:extLst>
          </p:cNvPr>
          <p:cNvSpPr txBox="1"/>
          <p:nvPr/>
        </p:nvSpPr>
        <p:spPr>
          <a:xfrm flipH="1">
            <a:off x="2684163" y="2010425"/>
            <a:ext cx="18123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fr-FR" sz="1200" dirty="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LINAC :</a:t>
            </a:r>
          </a:p>
          <a:p>
            <a:pPr lvl="0" algn="ctr"/>
            <a:r>
              <a:rPr lang="fr-FR" sz="1200" dirty="0" err="1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Linear</a:t>
            </a:r>
            <a:r>
              <a:rPr lang="fr-FR" sz="1200" dirty="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 </a:t>
            </a:r>
            <a:r>
              <a:rPr lang="fr-FR" sz="1200" dirty="0" err="1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accelerator</a:t>
            </a:r>
            <a:endParaRPr lang="fr-FR" sz="1200" dirty="0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sp>
        <p:nvSpPr>
          <p:cNvPr id="16" name="Google Shape;493;p40">
            <a:extLst>
              <a:ext uri="{FF2B5EF4-FFF2-40B4-BE49-F238E27FC236}">
                <a16:creationId xmlns:a16="http://schemas.microsoft.com/office/drawing/2014/main" id="{6D10613A-F57D-444C-A325-9EE668C340DF}"/>
              </a:ext>
            </a:extLst>
          </p:cNvPr>
          <p:cNvSpPr txBox="1"/>
          <p:nvPr/>
        </p:nvSpPr>
        <p:spPr>
          <a:xfrm flipH="1">
            <a:off x="4648063" y="2010425"/>
            <a:ext cx="18123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fr-FR" sz="1200" dirty="0">
                <a:solidFill>
                  <a:schemeClr val="dk1"/>
                </a:solidFill>
                <a:latin typeface="Blinker"/>
                <a:ea typeface="Blinker"/>
                <a:cs typeface="Blinker"/>
                <a:sym typeface="Blinker"/>
              </a:rPr>
              <a:t>SYNCHROTRON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Blinker"/>
              <a:ea typeface="Blinker"/>
              <a:cs typeface="Blinker"/>
              <a:sym typeface="Blinker"/>
            </a:endParaRPr>
          </a:p>
        </p:txBody>
      </p:sp>
      <p:cxnSp>
        <p:nvCxnSpPr>
          <p:cNvPr id="18" name="Google Shape;496;p40">
            <a:extLst>
              <a:ext uri="{FF2B5EF4-FFF2-40B4-BE49-F238E27FC236}">
                <a16:creationId xmlns:a16="http://schemas.microsoft.com/office/drawing/2014/main" id="{1A9669DB-E6E6-4B99-94D8-8099BF55EFD3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>
            <a:off x="3678563" y="1597750"/>
            <a:ext cx="1787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497;p40">
            <a:extLst>
              <a:ext uri="{FF2B5EF4-FFF2-40B4-BE49-F238E27FC236}">
                <a16:creationId xmlns:a16="http://schemas.microsoft.com/office/drawing/2014/main" id="{14F855D7-E2BA-42A9-B2D5-583A24235CCA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5642463" y="1597750"/>
            <a:ext cx="416431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498;p40">
            <a:extLst>
              <a:ext uri="{FF2B5EF4-FFF2-40B4-BE49-F238E27FC236}">
                <a16:creationId xmlns:a16="http://schemas.microsoft.com/office/drawing/2014/main" id="{639EEB3D-1F79-44B4-855F-6A6560623B4D}"/>
              </a:ext>
            </a:extLst>
          </p:cNvPr>
          <p:cNvCxnSpPr>
            <a:stCxn id="10" idx="2"/>
            <a:endCxn id="14" idx="0"/>
          </p:cNvCxnSpPr>
          <p:nvPr/>
        </p:nvCxnSpPr>
        <p:spPr>
          <a:xfrm>
            <a:off x="1626463" y="1685950"/>
            <a:ext cx="0" cy="32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499;p40">
            <a:extLst>
              <a:ext uri="{FF2B5EF4-FFF2-40B4-BE49-F238E27FC236}">
                <a16:creationId xmlns:a16="http://schemas.microsoft.com/office/drawing/2014/main" id="{1EBA7081-DB79-44A0-A7A4-4B0EE9BA10FA}"/>
              </a:ext>
            </a:extLst>
          </p:cNvPr>
          <p:cNvCxnSpPr>
            <a:stCxn id="11" idx="2"/>
            <a:endCxn id="15" idx="0"/>
          </p:cNvCxnSpPr>
          <p:nvPr/>
        </p:nvCxnSpPr>
        <p:spPr>
          <a:xfrm>
            <a:off x="3590363" y="1685950"/>
            <a:ext cx="0" cy="32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500;p40">
            <a:extLst>
              <a:ext uri="{FF2B5EF4-FFF2-40B4-BE49-F238E27FC236}">
                <a16:creationId xmlns:a16="http://schemas.microsoft.com/office/drawing/2014/main" id="{BDD81AE7-7328-49F2-ABFA-5CB522D184FC}"/>
              </a:ext>
            </a:extLst>
          </p:cNvPr>
          <p:cNvCxnSpPr>
            <a:cxnSpLocks/>
            <a:stCxn id="12" idx="2"/>
            <a:endCxn id="16" idx="0"/>
          </p:cNvCxnSpPr>
          <p:nvPr/>
        </p:nvCxnSpPr>
        <p:spPr>
          <a:xfrm>
            <a:off x="5554263" y="1685950"/>
            <a:ext cx="0" cy="324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517;p40">
            <a:extLst>
              <a:ext uri="{FF2B5EF4-FFF2-40B4-BE49-F238E27FC236}">
                <a16:creationId xmlns:a16="http://schemas.microsoft.com/office/drawing/2014/main" id="{618CCD2F-8D17-4108-AF6C-ECD5712BD18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766764" y="1597749"/>
            <a:ext cx="2228529" cy="1859801"/>
          </a:xfrm>
          <a:prstGeom prst="bentConnector3">
            <a:avLst>
              <a:gd name="adj1" fmla="val -64888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" name="Google Shape;7303;p55">
            <a:extLst>
              <a:ext uri="{FF2B5EF4-FFF2-40B4-BE49-F238E27FC236}">
                <a16:creationId xmlns:a16="http://schemas.microsoft.com/office/drawing/2014/main" id="{A3ECFDDF-89BD-4CED-BFF7-5CB98DDAFAB0}"/>
              </a:ext>
            </a:extLst>
          </p:cNvPr>
          <p:cNvSpPr/>
          <p:nvPr/>
        </p:nvSpPr>
        <p:spPr>
          <a:xfrm rot="10800000">
            <a:off x="3703163" y="3264955"/>
            <a:ext cx="245896" cy="385191"/>
          </a:xfrm>
          <a:custGeom>
            <a:avLst/>
            <a:gdLst/>
            <a:ahLst/>
            <a:cxnLst/>
            <a:rect l="l" t="t" r="r" b="b"/>
            <a:pathLst>
              <a:path w="4304" h="5757" extrusionOk="0">
                <a:moveTo>
                  <a:pt x="509" y="0"/>
                </a:moveTo>
                <a:cubicBezTo>
                  <a:pt x="247" y="0"/>
                  <a:pt x="1" y="203"/>
                  <a:pt x="1" y="493"/>
                </a:cubicBezTo>
                <a:lnTo>
                  <a:pt x="1" y="5263"/>
                </a:lnTo>
                <a:cubicBezTo>
                  <a:pt x="1" y="5554"/>
                  <a:pt x="229" y="5757"/>
                  <a:pt x="482" y="5757"/>
                </a:cubicBezTo>
                <a:cubicBezTo>
                  <a:pt x="577" y="5757"/>
                  <a:pt x="676" y="5728"/>
                  <a:pt x="768" y="5664"/>
                </a:cubicBezTo>
                <a:lnTo>
                  <a:pt x="4037" y="3395"/>
                </a:lnTo>
                <a:cubicBezTo>
                  <a:pt x="4304" y="3195"/>
                  <a:pt x="4304" y="2795"/>
                  <a:pt x="4037" y="2561"/>
                </a:cubicBezTo>
                <a:lnTo>
                  <a:pt x="801" y="93"/>
                </a:lnTo>
                <a:cubicBezTo>
                  <a:pt x="710" y="29"/>
                  <a:pt x="608" y="0"/>
                  <a:pt x="509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5797D64C-733F-4F96-9E75-694641F819CB}"/>
              </a:ext>
            </a:extLst>
          </p:cNvPr>
          <p:cNvSpPr txBox="1"/>
          <p:nvPr/>
        </p:nvSpPr>
        <p:spPr>
          <a:xfrm>
            <a:off x="1662792" y="3264955"/>
            <a:ext cx="1812300" cy="369332"/>
          </a:xfrm>
          <a:prstGeom prst="rect">
            <a:avLst/>
          </a:prstGeom>
          <a:solidFill>
            <a:srgbClr val="33CCFF">
              <a:alpha val="14902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accent1">
                    <a:lumMod val="75000"/>
                  </a:schemeClr>
                </a:solidFill>
              </a:rPr>
              <a:t>BEAM SIGNAL</a:t>
            </a:r>
          </a:p>
        </p:txBody>
      </p:sp>
      <p:cxnSp>
        <p:nvCxnSpPr>
          <p:cNvPr id="31" name="Google Shape;496;p40">
            <a:extLst>
              <a:ext uri="{FF2B5EF4-FFF2-40B4-BE49-F238E27FC236}">
                <a16:creationId xmlns:a16="http://schemas.microsoft.com/office/drawing/2014/main" id="{6D58C406-852A-4F37-B6A7-C00D37091A1A}"/>
              </a:ext>
            </a:extLst>
          </p:cNvPr>
          <p:cNvCxnSpPr/>
          <p:nvPr/>
        </p:nvCxnSpPr>
        <p:spPr>
          <a:xfrm>
            <a:off x="1714763" y="1597750"/>
            <a:ext cx="1787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66E09063-202D-4706-9E33-EC570CDB874A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20/30</a:t>
            </a:r>
          </a:p>
        </p:txBody>
      </p:sp>
      <p:pic>
        <p:nvPicPr>
          <p:cNvPr id="63" name="Image 62">
            <a:extLst>
              <a:ext uri="{FF2B5EF4-FFF2-40B4-BE49-F238E27FC236}">
                <a16:creationId xmlns:a16="http://schemas.microsoft.com/office/drawing/2014/main" id="{59700724-077A-4647-B138-6B5A812BED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55" b="50000"/>
          <a:stretch/>
        </p:blipFill>
        <p:spPr>
          <a:xfrm>
            <a:off x="1747973" y="3913220"/>
            <a:ext cx="4156274" cy="695322"/>
          </a:xfrm>
          <a:prstGeom prst="rect">
            <a:avLst/>
          </a:prstGeom>
        </p:spPr>
      </p:pic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36DF79E1-E743-4197-906D-E119519B1E95}"/>
              </a:ext>
            </a:extLst>
          </p:cNvPr>
          <p:cNvCxnSpPr/>
          <p:nvPr/>
        </p:nvCxnSpPr>
        <p:spPr>
          <a:xfrm>
            <a:off x="2043486" y="4608542"/>
            <a:ext cx="29419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6" name="ZoneTexte 65">
            <a:extLst>
              <a:ext uri="{FF2B5EF4-FFF2-40B4-BE49-F238E27FC236}">
                <a16:creationId xmlns:a16="http://schemas.microsoft.com/office/drawing/2014/main" id="{A8B8A91C-BA96-4C8A-AC84-C5651E64407C}"/>
              </a:ext>
            </a:extLst>
          </p:cNvPr>
          <p:cNvSpPr txBox="1"/>
          <p:nvPr/>
        </p:nvSpPr>
        <p:spPr>
          <a:xfrm>
            <a:off x="2043486" y="4637940"/>
            <a:ext cx="373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2s</a:t>
            </a:r>
          </a:p>
        </p:txBody>
      </p:sp>
      <p:cxnSp>
        <p:nvCxnSpPr>
          <p:cNvPr id="68" name="Connecteur droit avec flèche 67">
            <a:extLst>
              <a:ext uri="{FF2B5EF4-FFF2-40B4-BE49-F238E27FC236}">
                <a16:creationId xmlns:a16="http://schemas.microsoft.com/office/drawing/2014/main" id="{4A8B8B57-CD8E-45F5-96E7-1FC8349AF6D4}"/>
              </a:ext>
            </a:extLst>
          </p:cNvPr>
          <p:cNvCxnSpPr>
            <a:cxnSpLocks/>
          </p:cNvCxnSpPr>
          <p:nvPr/>
        </p:nvCxnSpPr>
        <p:spPr>
          <a:xfrm flipV="1">
            <a:off x="1799609" y="3776871"/>
            <a:ext cx="0" cy="6599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Connecteur droit avec flèche 70">
            <a:extLst>
              <a:ext uri="{FF2B5EF4-FFF2-40B4-BE49-F238E27FC236}">
                <a16:creationId xmlns:a16="http://schemas.microsoft.com/office/drawing/2014/main" id="{9AE41CF1-7995-476B-B05F-A3C07BA915EB}"/>
              </a:ext>
            </a:extLst>
          </p:cNvPr>
          <p:cNvCxnSpPr>
            <a:cxnSpLocks/>
          </p:cNvCxnSpPr>
          <p:nvPr/>
        </p:nvCxnSpPr>
        <p:spPr>
          <a:xfrm>
            <a:off x="1775754" y="4436829"/>
            <a:ext cx="44421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3" name="ZoneTexte 72">
            <a:extLst>
              <a:ext uri="{FF2B5EF4-FFF2-40B4-BE49-F238E27FC236}">
                <a16:creationId xmlns:a16="http://schemas.microsoft.com/office/drawing/2014/main" id="{341C8577-E2CE-4591-97E2-222CA843BF07}"/>
              </a:ext>
            </a:extLst>
          </p:cNvPr>
          <p:cNvSpPr txBox="1"/>
          <p:nvPr/>
        </p:nvSpPr>
        <p:spPr>
          <a:xfrm>
            <a:off x="6130456" y="4484051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t(s)</a:t>
            </a:r>
          </a:p>
        </p:txBody>
      </p:sp>
    </p:spTree>
    <p:extLst>
      <p:ext uri="{BB962C8B-B14F-4D97-AF65-F5344CB8AC3E}">
        <p14:creationId xmlns:p14="http://schemas.microsoft.com/office/powerpoint/2010/main" val="1692004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350" y="82591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WHAT DO WE OBTAIN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04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9A217028-EDB7-44AC-AE8D-66B94F0C6E96}"/>
              </a:ext>
            </a:extLst>
          </p:cNvPr>
          <p:cNvSpPr txBox="1"/>
          <p:nvPr/>
        </p:nvSpPr>
        <p:spPr>
          <a:xfrm>
            <a:off x="506739" y="971260"/>
            <a:ext cx="3124863" cy="217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Total </a:t>
            </a:r>
            <a:r>
              <a:rPr lang="fr-FR" dirty="0" err="1">
                <a:latin typeface="Arial Narrow" panose="020B0606020202030204" pitchFamily="34" charset="0"/>
              </a:rPr>
              <a:t>measurement</a:t>
            </a:r>
            <a:r>
              <a:rPr lang="fr-FR" dirty="0">
                <a:latin typeface="Arial Narrow" panose="020B0606020202030204" pitchFamily="34" charset="0"/>
              </a:rPr>
              <a:t> time : 500 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>
                <a:latin typeface="Arial Narrow" panose="020B0606020202030204" pitchFamily="34" charset="0"/>
              </a:rPr>
              <a:t>Pulse duration : 2 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Arial Narrow" panose="020B0606020202030204" pitchFamily="34" charset="0"/>
              </a:rPr>
              <a:t>Number</a:t>
            </a:r>
            <a:r>
              <a:rPr lang="fr-FR" dirty="0">
                <a:latin typeface="Arial Narrow" panose="020B0606020202030204" pitchFamily="34" charset="0"/>
              </a:rPr>
              <a:t> of </a:t>
            </a:r>
            <a:r>
              <a:rPr lang="fr-FR" dirty="0" err="1">
                <a:latin typeface="Arial Narrow" panose="020B0606020202030204" pitchFamily="34" charset="0"/>
              </a:rPr>
              <a:t>measurements</a:t>
            </a:r>
            <a:r>
              <a:rPr lang="fr-FR" dirty="0">
                <a:latin typeface="Arial Narrow" panose="020B0606020202030204" pitchFamily="34" charset="0"/>
              </a:rPr>
              <a:t> : 200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dirty="0" err="1">
                <a:latin typeface="Arial Narrow" panose="020B0606020202030204" pitchFamily="34" charset="0"/>
              </a:rPr>
              <a:t>Every</a:t>
            </a:r>
            <a:r>
              <a:rPr lang="fr-FR" dirty="0">
                <a:latin typeface="Arial Narrow" panose="020B0606020202030204" pitchFamily="34" charset="0"/>
              </a:rPr>
              <a:t> 200 </a:t>
            </a:r>
            <a:r>
              <a:rPr lang="fr-FR" dirty="0" err="1">
                <a:latin typeface="Arial Narrow" panose="020B0606020202030204" pitchFamily="34" charset="0"/>
              </a:rPr>
              <a:t>mesurements</a:t>
            </a:r>
            <a:r>
              <a:rPr lang="fr-FR" dirty="0">
                <a:latin typeface="Arial Narrow" panose="020B0606020202030204" pitchFamily="34" charset="0"/>
              </a:rPr>
              <a:t> </a:t>
            </a:r>
            <a:r>
              <a:rPr lang="fr-FR" dirty="0" err="1">
                <a:latin typeface="Arial Narrow" panose="020B0606020202030204" pitchFamily="34" charset="0"/>
              </a:rPr>
              <a:t>gives</a:t>
            </a:r>
            <a:r>
              <a:rPr lang="fr-FR" dirty="0">
                <a:latin typeface="Arial Narrow" panose="020B0606020202030204" pitchFamily="34" charset="0"/>
              </a:rPr>
              <a:t> one </a:t>
            </a:r>
            <a:r>
              <a:rPr lang="fr-FR" dirty="0" err="1">
                <a:latin typeface="Arial Narrow" panose="020B0606020202030204" pitchFamily="34" charset="0"/>
              </a:rPr>
              <a:t>aquisition</a:t>
            </a:r>
            <a:r>
              <a:rPr lang="fr-FR" dirty="0">
                <a:latin typeface="Arial Narrow" panose="020B0606020202030204" pitchFamily="34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B877A0C-CA3E-4166-AFF8-1E69D1CA7552}"/>
                  </a:ext>
                </a:extLst>
              </p:cNvPr>
              <p:cNvSpPr txBox="1"/>
              <p:nvPr/>
            </p:nvSpPr>
            <p:spPr>
              <a:xfrm>
                <a:off x="-862730" y="3019710"/>
                <a:ext cx="862730" cy="490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𝑎𝑞</m:t>
                        </m:r>
                      </m:sub>
                    </m:sSub>
                  </m:oMath>
                </a14:m>
                <a:r>
                  <a:rPr lang="fr-FR" dirty="0"/>
                  <a:t>  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B877A0C-CA3E-4166-AFF8-1E69D1CA7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62730" y="3019710"/>
                <a:ext cx="862730" cy="490199"/>
              </a:xfrm>
              <a:prstGeom prst="rect">
                <a:avLst/>
              </a:prstGeom>
              <a:blipFill>
                <a:blip r:embed="rId3"/>
                <a:stretch>
                  <a:fillRect l="-1408" b="-61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9C96BFC9-17BA-4149-A0F3-1C2B3E2F266F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21/30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6D8E41F-3F4B-49C4-AF52-14C253D2A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601" y="1431881"/>
            <a:ext cx="4609774" cy="330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7967" y="2349926"/>
            <a:ext cx="6588066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HOW WE TREAT IT</a:t>
            </a:r>
            <a:r>
              <a:rPr lang="en" dirty="0"/>
              <a:t> ?</a:t>
            </a:r>
            <a:endParaRPr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05700" y="1530875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/>
          <p:nvPr/>
        </p:nvCxnSpPr>
        <p:spPr>
          <a:xfrm>
            <a:off x="4192950" y="1338975"/>
            <a:ext cx="758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E4572794-856E-453E-99F5-4C7CADC86237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22/30</a:t>
            </a:r>
          </a:p>
        </p:txBody>
      </p:sp>
    </p:spTree>
    <p:extLst>
      <p:ext uri="{BB962C8B-B14F-4D97-AF65-F5344CB8AC3E}">
        <p14:creationId xmlns:p14="http://schemas.microsoft.com/office/powerpoint/2010/main" val="3080748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350" y="82591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HOW WE TREAT IT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05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D4E872EA-B56D-40D8-AF24-7A8FC7BF88F5}"/>
              </a:ext>
            </a:extLst>
          </p:cNvPr>
          <p:cNvSpPr txBox="1"/>
          <p:nvPr/>
        </p:nvSpPr>
        <p:spPr>
          <a:xfrm>
            <a:off x="630582" y="1121447"/>
            <a:ext cx="2978701" cy="17490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fr-FR" dirty="0"/>
              <a:t>For </a:t>
            </a: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channel</a:t>
            </a:r>
            <a:r>
              <a:rPr lang="fr-FR" dirty="0"/>
              <a:t> :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FR" dirty="0"/>
              <a:t>Background noise </a:t>
            </a:r>
            <a:r>
              <a:rPr lang="fr-FR" dirty="0" err="1"/>
              <a:t>substraction</a:t>
            </a:r>
            <a:endParaRPr lang="fr-FR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FR" dirty="0"/>
              <a:t>Data </a:t>
            </a:r>
            <a:r>
              <a:rPr lang="fr-FR" dirty="0" err="1"/>
              <a:t>extracting</a:t>
            </a:r>
            <a:endParaRPr lang="fr-FR" dirty="0"/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fr-FR" dirty="0" err="1"/>
              <a:t>Mean</a:t>
            </a:r>
            <a:r>
              <a:rPr lang="fr-FR" dirty="0"/>
              <a:t> </a:t>
            </a:r>
            <a:r>
              <a:rPr lang="fr-FR" dirty="0" err="1"/>
              <a:t>calculation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EE72C5-C67C-4CDA-A468-F40480239093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23/30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E927DE1-667C-4FDE-BDEF-C6ADCBAACED1}"/>
              </a:ext>
            </a:extLst>
          </p:cNvPr>
          <p:cNvSpPr txBox="1"/>
          <p:nvPr/>
        </p:nvSpPr>
        <p:spPr>
          <a:xfrm>
            <a:off x="500493" y="3212327"/>
            <a:ext cx="3238877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The </a:t>
            </a:r>
            <a:r>
              <a:rPr lang="fr-FR" dirty="0" err="1"/>
              <a:t>following</a:t>
            </a:r>
            <a:r>
              <a:rPr lang="fr-FR" dirty="0"/>
              <a:t> data </a:t>
            </a:r>
            <a:r>
              <a:rPr lang="fr-FR" dirty="0" err="1"/>
              <a:t>represent</a:t>
            </a:r>
            <a:r>
              <a:rPr lang="fr-FR" dirty="0"/>
              <a:t> the </a:t>
            </a:r>
            <a:r>
              <a:rPr lang="fr-FR" dirty="0" err="1"/>
              <a:t>measurements</a:t>
            </a:r>
            <a:r>
              <a:rPr lang="fr-FR" dirty="0"/>
              <a:t> on a 115 MeV Carbon </a:t>
            </a:r>
            <a:r>
              <a:rPr lang="fr-FR" dirty="0" err="1"/>
              <a:t>beam</a:t>
            </a:r>
            <a:r>
              <a:rPr lang="fr-FR" dirty="0"/>
              <a:t> :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C5ACC9-6EA2-43F2-AF4E-18291E3A6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24" y="835023"/>
            <a:ext cx="3238877" cy="389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209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350" y="82591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HOW WE TREAT IT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05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2033E66-A55C-447B-8D75-270D25145115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24/30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6CE55F5-2D2F-44C3-82E8-9367E1F22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58" y="833720"/>
            <a:ext cx="6823260" cy="406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15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350" y="82591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HOW WE TREAT IT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05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A0B18D68-EB20-471B-9821-9EBAB837D03E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25/30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97B3D4D-5B46-4616-9A2A-A17E0F0E4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93" y="1335819"/>
            <a:ext cx="6680136" cy="356663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D4356A6-1A7F-4EB1-A8DD-4E8D412E5DB2}"/>
              </a:ext>
            </a:extLst>
          </p:cNvPr>
          <p:cNvSpPr txBox="1"/>
          <p:nvPr/>
        </p:nvSpPr>
        <p:spPr>
          <a:xfrm>
            <a:off x="1518699" y="834887"/>
            <a:ext cx="4629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data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fitted</a:t>
            </a:r>
            <a:r>
              <a:rPr lang="fr-FR" dirty="0"/>
              <a:t> to a </a:t>
            </a:r>
            <a:r>
              <a:rPr lang="fr-FR" dirty="0" err="1"/>
              <a:t>Gaussian</a:t>
            </a:r>
            <a:r>
              <a:rPr lang="fr-FR" dirty="0"/>
              <a:t> </a:t>
            </a:r>
            <a:r>
              <a:rPr lang="fr-FR" dirty="0" err="1"/>
              <a:t>representing</a:t>
            </a:r>
            <a:r>
              <a:rPr lang="fr-FR" dirty="0"/>
              <a:t> the profiles</a:t>
            </a:r>
          </a:p>
        </p:txBody>
      </p:sp>
    </p:spTree>
    <p:extLst>
      <p:ext uri="{BB962C8B-B14F-4D97-AF65-F5344CB8AC3E}">
        <p14:creationId xmlns:p14="http://schemas.microsoft.com/office/powerpoint/2010/main" val="181109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4;p27">
            <a:extLst>
              <a:ext uri="{FF2B5EF4-FFF2-40B4-BE49-F238E27FC236}">
                <a16:creationId xmlns:a16="http://schemas.microsoft.com/office/drawing/2014/main" id="{3C759813-60CF-4B4E-A151-DFB75AAAF9E9}"/>
              </a:ext>
            </a:extLst>
          </p:cNvPr>
          <p:cNvSpPr txBox="1">
            <a:spLocks/>
          </p:cNvSpPr>
          <p:nvPr/>
        </p:nvSpPr>
        <p:spPr>
          <a:xfrm>
            <a:off x="947563" y="230920"/>
            <a:ext cx="6350100" cy="1226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45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pPr algn="l"/>
            <a:r>
              <a:rPr lang="en-US" u="sng" dirty="0"/>
              <a:t>PEPITES</a:t>
            </a:r>
            <a:br>
              <a:rPr lang="en-US" dirty="0"/>
            </a:br>
            <a:r>
              <a:rPr lang="en-US" sz="1600" dirty="0"/>
              <a:t>an Ultra-thin monitor for charged particle beams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BEC6A2-4F73-4D2C-8D3D-450012E05520}"/>
              </a:ext>
            </a:extLst>
          </p:cNvPr>
          <p:cNvSpPr/>
          <p:nvPr/>
        </p:nvSpPr>
        <p:spPr>
          <a:xfrm>
            <a:off x="1664473" y="23027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549026E-B798-4F26-B798-C06436A16E33}"/>
              </a:ext>
            </a:extLst>
          </p:cNvPr>
          <p:cNvSpPr txBox="1"/>
          <p:nvPr/>
        </p:nvSpPr>
        <p:spPr>
          <a:xfrm>
            <a:off x="1956021" y="1924216"/>
            <a:ext cx="6240328" cy="1770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chemeClr val="dk1"/>
                </a:solidFill>
                <a:latin typeface="Righteous"/>
                <a:sym typeface="Righteous"/>
              </a:rPr>
              <a:t>My</a:t>
            </a:r>
            <a:r>
              <a:rPr lang="fr-FR" sz="1600" dirty="0">
                <a:solidFill>
                  <a:schemeClr val="dk1"/>
                </a:solidFill>
                <a:latin typeface="Righteous"/>
                <a:sym typeface="Righteous"/>
              </a:rPr>
              <a:t> </a:t>
            </a:r>
            <a:r>
              <a:rPr lang="fr-FR" sz="1600" dirty="0" err="1">
                <a:solidFill>
                  <a:schemeClr val="dk1"/>
                </a:solidFill>
                <a:latin typeface="Righteous"/>
                <a:sym typeface="Righteous"/>
              </a:rPr>
              <a:t>work</a:t>
            </a:r>
            <a:r>
              <a:rPr lang="fr-FR" sz="1600" dirty="0">
                <a:solidFill>
                  <a:schemeClr val="dk1"/>
                </a:solidFill>
                <a:latin typeface="Righteous"/>
                <a:sym typeface="Righteous"/>
              </a:rPr>
              <a:t> : </a:t>
            </a:r>
          </a:p>
          <a:p>
            <a:pPr>
              <a:lnSpc>
                <a:spcPct val="150000"/>
              </a:lnSpc>
            </a:pP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analysis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of the data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collected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during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the first tests of PEPITES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with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therapeutic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carbon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ion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beams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at CNAO, to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evaluate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the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response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of the detector and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its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performance at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several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energies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 of the </a:t>
            </a:r>
            <a:r>
              <a:rPr lang="fr-FR" altLang="fr-FR" sz="1600" dirty="0" err="1">
                <a:solidFill>
                  <a:schemeClr val="tx1"/>
                </a:solidFill>
                <a:latin typeface="Arial Unicode MS"/>
              </a:rPr>
              <a:t>beam</a:t>
            </a:r>
            <a:r>
              <a:rPr lang="fr-FR" altLang="fr-FR" sz="1600" dirty="0">
                <a:solidFill>
                  <a:schemeClr val="tx1"/>
                </a:solidFill>
                <a:latin typeface="Arial Unicode MS"/>
              </a:rPr>
              <a:t>.</a:t>
            </a:r>
            <a:endParaRPr lang="fr-FR" sz="1600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50FBC5E-97E1-4120-870D-72CBBD6C4E91}"/>
              </a:ext>
            </a:extLst>
          </p:cNvPr>
          <p:cNvSpPr/>
          <p:nvPr/>
        </p:nvSpPr>
        <p:spPr>
          <a:xfrm>
            <a:off x="397565" y="2018061"/>
            <a:ext cx="1518699" cy="1908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18C08F-B9CC-4D27-B17E-A4C61EDB6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2" y="0"/>
            <a:ext cx="1325758" cy="122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60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350" y="82591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HOW WE TREAT IT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05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5B2766A1-E6D3-46F0-A333-261E11F553A2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26/30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9843A7C-565D-4A86-857D-336280D1D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536" y="1307505"/>
            <a:ext cx="3538528" cy="3168000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558FF5CA-80AF-4812-A8DF-E16D24A0A951}"/>
              </a:ext>
            </a:extLst>
          </p:cNvPr>
          <p:cNvSpPr/>
          <p:nvPr/>
        </p:nvSpPr>
        <p:spPr>
          <a:xfrm>
            <a:off x="4164627" y="2677428"/>
            <a:ext cx="814746" cy="312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634FFB-82DE-4201-9E70-899E7A474790}"/>
              </a:ext>
            </a:extLst>
          </p:cNvPr>
          <p:cNvSpPr txBox="1"/>
          <p:nvPr/>
        </p:nvSpPr>
        <p:spPr>
          <a:xfrm>
            <a:off x="1417944" y="850790"/>
            <a:ext cx="46794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obtain</a:t>
            </a:r>
            <a:r>
              <a:rPr lang="fr-FR" dirty="0"/>
              <a:t> a </a:t>
            </a:r>
            <a:r>
              <a:rPr lang="fr-FR" dirty="0" err="1"/>
              <a:t>precise</a:t>
            </a:r>
            <a:r>
              <a:rPr lang="fr-FR" dirty="0"/>
              <a:t> </a:t>
            </a:r>
            <a:r>
              <a:rPr lang="fr-FR" dirty="0" err="1"/>
              <a:t>representation</a:t>
            </a:r>
            <a:r>
              <a:rPr lang="fr-FR" dirty="0"/>
              <a:t>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in </a:t>
            </a:r>
            <a:r>
              <a:rPr lang="fr-FR" dirty="0" err="1"/>
              <a:t>space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C8AE916-D4DB-4412-8BFE-0070AE97D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36" y="1307503"/>
            <a:ext cx="3538528" cy="31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01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350" y="82591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HOW WE TREAT IT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05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4C385A82-0CEC-4D2D-920C-4E0E464FC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688" y="924391"/>
            <a:ext cx="6122220" cy="364581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A77D5D9-CF5F-41D7-BF57-D1642191E5FA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27/30</a:t>
            </a:r>
          </a:p>
        </p:txBody>
      </p:sp>
    </p:spTree>
    <p:extLst>
      <p:ext uri="{BB962C8B-B14F-4D97-AF65-F5344CB8AC3E}">
        <p14:creationId xmlns:p14="http://schemas.microsoft.com/office/powerpoint/2010/main" val="1996788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350" y="82591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HOW WE TREAT IT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05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7A77D5D9-CF5F-41D7-BF57-D1642191E5FA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28/30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D2F12E5-7630-4F21-B7C2-58DB533FDFC9}"/>
              </a:ext>
            </a:extLst>
          </p:cNvPr>
          <p:cNvSpPr txBox="1"/>
          <p:nvPr/>
        </p:nvSpPr>
        <p:spPr>
          <a:xfrm>
            <a:off x="333956" y="1261705"/>
            <a:ext cx="85794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dk1"/>
                </a:solidFill>
                <a:latin typeface="Righteous"/>
                <a:sym typeface="Righteous"/>
              </a:rPr>
              <a:t>Conclusion :</a:t>
            </a:r>
          </a:p>
          <a:p>
            <a:r>
              <a:rPr lang="fr-FR" dirty="0"/>
              <a:t> </a:t>
            </a:r>
          </a:p>
          <a:p>
            <a:pPr>
              <a:lnSpc>
                <a:spcPct val="150000"/>
              </a:lnSpc>
            </a:pP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I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successfully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analyzed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the first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measurements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carried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out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with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a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carbon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ion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beam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on PEPITES:</a:t>
            </a:r>
          </a:p>
          <a:p>
            <a:pPr>
              <a:lnSpc>
                <a:spcPct val="150000"/>
              </a:lnSpc>
            </a:pPr>
            <a:endParaRPr lang="fr-FR" altLang="fr-FR" dirty="0">
              <a:solidFill>
                <a:schemeClr val="tx1"/>
              </a:solidFill>
              <a:latin typeface="Arial Unicode MS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The data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showed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a good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agreament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with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the signal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caracteristics</a:t>
            </a:r>
            <a:endParaRPr lang="fr-FR" altLang="fr-FR" dirty="0">
              <a:solidFill>
                <a:schemeClr val="tx1"/>
              </a:solidFill>
              <a:latin typeface="Arial Unicode MS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I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obtained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a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precise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visualization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of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my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beam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in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space</a:t>
            </a:r>
            <a:endParaRPr lang="fr-FR" altLang="fr-FR" dirty="0">
              <a:solidFill>
                <a:schemeClr val="tx1"/>
              </a:solidFill>
              <a:latin typeface="Arial Unicode MS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I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showed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the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increase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in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precision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when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the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energy</a:t>
            </a:r>
            <a:r>
              <a:rPr lang="fr-FR" altLang="fr-FR" dirty="0">
                <a:solidFill>
                  <a:schemeClr val="tx1"/>
                </a:solidFill>
                <a:latin typeface="Arial Unicode MS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 Unicode MS"/>
              </a:rPr>
              <a:t>increases</a:t>
            </a:r>
            <a:endParaRPr lang="fr-FR" altLang="fr-FR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897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77967" y="2349926"/>
            <a:ext cx="6588066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WHERE WILL IT GO</a:t>
            </a:r>
            <a:r>
              <a:rPr lang="en" dirty="0"/>
              <a:t> ?</a:t>
            </a:r>
            <a:endParaRPr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05700" y="1530875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/>
          <p:nvPr/>
        </p:nvCxnSpPr>
        <p:spPr>
          <a:xfrm>
            <a:off x="4192950" y="1338975"/>
            <a:ext cx="758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DB7EDA55-C385-495A-8C90-F9172C8A514A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29/30</a:t>
            </a:r>
          </a:p>
        </p:txBody>
      </p:sp>
    </p:spTree>
    <p:extLst>
      <p:ext uri="{BB962C8B-B14F-4D97-AF65-F5344CB8AC3E}">
        <p14:creationId xmlns:p14="http://schemas.microsoft.com/office/powerpoint/2010/main" val="21620556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5350" y="82591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WHERE WILL IT GO  ?</a:t>
            </a:r>
            <a:endParaRPr sz="2400"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430980" y="-210900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06</a:t>
            </a:r>
            <a:endParaRPr sz="2400"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8FCE77-2A68-4F05-8CFB-168E28542494}"/>
              </a:ext>
            </a:extLst>
          </p:cNvPr>
          <p:cNvGrpSpPr/>
          <p:nvPr/>
        </p:nvGrpSpPr>
        <p:grpSpPr>
          <a:xfrm>
            <a:off x="4731964" y="2806360"/>
            <a:ext cx="3791834" cy="1646370"/>
            <a:chOff x="4731964" y="2806360"/>
            <a:chExt cx="3791834" cy="164637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5F63A31C-8C0B-4C4A-9BC4-C2C92E1CC696}"/>
                </a:ext>
              </a:extLst>
            </p:cNvPr>
            <p:cNvSpPr/>
            <p:nvPr/>
          </p:nvSpPr>
          <p:spPr>
            <a:xfrm>
              <a:off x="4731964" y="2806360"/>
              <a:ext cx="3791834" cy="164637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7CA716D7-2E64-9D69-419A-E84EADFE127A}"/>
                </a:ext>
              </a:extLst>
            </p:cNvPr>
            <p:cNvSpPr txBox="1"/>
            <p:nvPr/>
          </p:nvSpPr>
          <p:spPr>
            <a:xfrm>
              <a:off x="4731964" y="2910178"/>
              <a:ext cx="3654680" cy="129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fr-FR" sz="1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The </a:t>
              </a:r>
              <a:r>
                <a:rPr lang="fr-FR" sz="1800" b="1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aim</a:t>
              </a:r>
              <a:r>
                <a:rPr lang="fr-FR" sz="1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fr-FR" sz="1800" b="1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is</a:t>
              </a:r>
              <a:r>
                <a:rPr lang="fr-FR" sz="1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to </a:t>
              </a:r>
              <a:r>
                <a:rPr lang="fr-FR" sz="1800" b="1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obtain</a:t>
              </a:r>
              <a:r>
                <a:rPr lang="fr-FR" sz="1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a </a:t>
              </a:r>
              <a:r>
                <a:rPr lang="fr-FR" sz="1800" b="1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fully</a:t>
              </a:r>
              <a:r>
                <a:rPr lang="fr-FR" sz="1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fr-FR" sz="1800" b="1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functionning</a:t>
              </a:r>
              <a:r>
                <a:rPr lang="fr-FR" sz="1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en-US" sz="1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Ultra-thin monitor for charged particle beams</a:t>
              </a:r>
              <a:r>
                <a:rPr lang="fr-FR" sz="1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for </a:t>
              </a:r>
              <a:r>
                <a:rPr lang="fr-FR" sz="1800" b="1" dirty="0" err="1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clinical</a:t>
              </a:r>
              <a:r>
                <a:rPr lang="fr-FR" sz="1800" b="1" dirty="0">
                  <a:latin typeface="Calibri Light" panose="020F03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</a:rPr>
                <a:t> use 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8B99BC1D-E018-48D7-B8C4-F944515812C3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30/30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BF127BE-9484-49DB-8D3F-368C6B020513}"/>
              </a:ext>
            </a:extLst>
          </p:cNvPr>
          <p:cNvGrpSpPr/>
          <p:nvPr/>
        </p:nvGrpSpPr>
        <p:grpSpPr>
          <a:xfrm>
            <a:off x="1763580" y="1113183"/>
            <a:ext cx="3054910" cy="1503504"/>
            <a:chOff x="1763580" y="1113183"/>
            <a:chExt cx="3054910" cy="1503504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B5F72064-EBE5-4E72-AD9E-5C40B3146F11}"/>
                </a:ext>
              </a:extLst>
            </p:cNvPr>
            <p:cNvSpPr/>
            <p:nvPr/>
          </p:nvSpPr>
          <p:spPr>
            <a:xfrm>
              <a:off x="1763580" y="1113183"/>
              <a:ext cx="3054910" cy="1503504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6C0D73BE-9D2F-4F2C-BCAD-A95E12240600}"/>
                </a:ext>
              </a:extLst>
            </p:cNvPr>
            <p:cNvSpPr txBox="1"/>
            <p:nvPr/>
          </p:nvSpPr>
          <p:spPr>
            <a:xfrm>
              <a:off x="1789043" y="1217882"/>
              <a:ext cx="2782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18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Comparision</a:t>
              </a:r>
              <a:r>
                <a:rPr lang="fr-FR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fr-FR" sz="18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with</a:t>
              </a:r>
              <a:r>
                <a:rPr lang="fr-FR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CNAO profiler </a:t>
              </a:r>
              <a:r>
                <a:rPr lang="fr-FR" sz="18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measurements</a:t>
              </a:r>
              <a:endParaRPr lang="fr-FR" sz="18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fr-FR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Data acquisition </a:t>
              </a:r>
              <a:r>
                <a:rPr lang="fr-FR" sz="18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with</a:t>
              </a:r>
              <a:r>
                <a:rPr lang="fr-FR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</a:t>
              </a:r>
              <a:r>
                <a:rPr lang="fr-FR" sz="1800" b="1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external</a:t>
              </a:r>
              <a:r>
                <a:rPr lang="fr-FR" sz="18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 trigger</a:t>
              </a:r>
            </a:p>
          </p:txBody>
        </p:sp>
      </p:grp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CA45BDA7-EEFD-4876-851F-B5F075AB91AA}"/>
              </a:ext>
            </a:extLst>
          </p:cNvPr>
          <p:cNvSpPr/>
          <p:nvPr/>
        </p:nvSpPr>
        <p:spPr>
          <a:xfrm>
            <a:off x="95416" y="1607495"/>
            <a:ext cx="1519096" cy="3256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C0922DB4-7A06-4FA5-8651-AEAC7153D04E}"/>
              </a:ext>
            </a:extLst>
          </p:cNvPr>
          <p:cNvSpPr/>
          <p:nvPr/>
        </p:nvSpPr>
        <p:spPr>
          <a:xfrm>
            <a:off x="620202" y="3299791"/>
            <a:ext cx="3586435" cy="10389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4157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4174435" y="941334"/>
            <a:ext cx="1723323" cy="1594716"/>
          </a:xfrm>
          <a:prstGeom prst="rect">
            <a:avLst/>
          </a:prstGeom>
        </p:spPr>
      </p:pic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>
            <a:cxnSpLocks/>
          </p:cNvCxnSpPr>
          <p:nvPr/>
        </p:nvCxnSpPr>
        <p:spPr>
          <a:xfrm flipH="1">
            <a:off x="2507062" y="3001421"/>
            <a:ext cx="1547893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14FB4A4-59C8-480B-A5FA-791B71E52853}"/>
              </a:ext>
            </a:extLst>
          </p:cNvPr>
          <p:cNvSpPr/>
          <p:nvPr/>
        </p:nvSpPr>
        <p:spPr>
          <a:xfrm>
            <a:off x="2327062" y="2536050"/>
            <a:ext cx="1907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sz="2400" dirty="0">
                <a:solidFill>
                  <a:srgbClr val="2A2A2A"/>
                </a:solidFill>
                <a:latin typeface="Righteous"/>
                <a:sym typeface="Righteous"/>
              </a:rPr>
              <a:t>THANK YOU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08155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"/>
          <p:cNvSpPr txBox="1">
            <a:spLocks noGrp="1"/>
          </p:cNvSpPr>
          <p:nvPr>
            <p:ph type="title" idx="4294967295"/>
          </p:nvPr>
        </p:nvSpPr>
        <p:spPr>
          <a:xfrm>
            <a:off x="1540750" y="1622954"/>
            <a:ext cx="735013" cy="447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84" name="Google Shape;284;p29"/>
          <p:cNvSpPr txBox="1">
            <a:spLocks noGrp="1"/>
          </p:cNvSpPr>
          <p:nvPr>
            <p:ph type="title" idx="4294967295"/>
          </p:nvPr>
        </p:nvSpPr>
        <p:spPr>
          <a:xfrm>
            <a:off x="1469662" y="3196563"/>
            <a:ext cx="735013" cy="447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85" name="Google Shape;285;p29"/>
          <p:cNvSpPr txBox="1">
            <a:spLocks noGrp="1"/>
          </p:cNvSpPr>
          <p:nvPr>
            <p:ph type="title" idx="4294967295"/>
          </p:nvPr>
        </p:nvSpPr>
        <p:spPr>
          <a:xfrm>
            <a:off x="4205287" y="1594340"/>
            <a:ext cx="733425" cy="447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86" name="Google Shape;286;p29"/>
          <p:cNvSpPr txBox="1">
            <a:spLocks noGrp="1"/>
          </p:cNvSpPr>
          <p:nvPr>
            <p:ph type="title" idx="4294967295"/>
          </p:nvPr>
        </p:nvSpPr>
        <p:spPr>
          <a:xfrm>
            <a:off x="4278000" y="3176777"/>
            <a:ext cx="733425" cy="447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287" name="Google Shape;287;p29"/>
          <p:cNvSpPr txBox="1">
            <a:spLocks noGrp="1"/>
          </p:cNvSpPr>
          <p:nvPr>
            <p:ph type="title" idx="4294967295"/>
          </p:nvPr>
        </p:nvSpPr>
        <p:spPr>
          <a:xfrm>
            <a:off x="6868238" y="1608772"/>
            <a:ext cx="735012" cy="447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88" name="Google Shape;288;p29"/>
          <p:cNvSpPr txBox="1">
            <a:spLocks noGrp="1"/>
          </p:cNvSpPr>
          <p:nvPr>
            <p:ph type="title" idx="4294967295"/>
          </p:nvPr>
        </p:nvSpPr>
        <p:spPr>
          <a:xfrm>
            <a:off x="6868238" y="3155949"/>
            <a:ext cx="735012" cy="447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06</a:t>
            </a:r>
            <a:endParaRPr dirty="0"/>
          </a:p>
        </p:txBody>
      </p:sp>
      <p:sp>
        <p:nvSpPr>
          <p:cNvPr id="290" name="Google Shape;290;p29"/>
          <p:cNvSpPr txBox="1">
            <a:spLocks noGrp="1"/>
          </p:cNvSpPr>
          <p:nvPr>
            <p:ph type="subTitle" idx="4294967295"/>
          </p:nvPr>
        </p:nvSpPr>
        <p:spPr>
          <a:xfrm>
            <a:off x="758150" y="1874838"/>
            <a:ext cx="2305050" cy="68661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WHAT 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AIM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DESCRIPTION</a:t>
            </a:r>
            <a:endParaRPr dirty="0"/>
          </a:p>
        </p:txBody>
      </p:sp>
      <p:sp>
        <p:nvSpPr>
          <p:cNvPr id="291" name="Google Shape;291;p29"/>
          <p:cNvSpPr txBox="1">
            <a:spLocks noGrp="1"/>
          </p:cNvSpPr>
          <p:nvPr>
            <p:ph type="subTitle" idx="4294967295"/>
          </p:nvPr>
        </p:nvSpPr>
        <p:spPr>
          <a:xfrm>
            <a:off x="3435405" y="2188276"/>
            <a:ext cx="2306637" cy="4476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HOW?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STRUCTURE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 PRINCIPLE</a:t>
            </a:r>
            <a:endParaRPr dirty="0"/>
          </a:p>
        </p:txBody>
      </p:sp>
      <p:sp>
        <p:nvSpPr>
          <p:cNvPr id="292" name="Google Shape;292;p29"/>
          <p:cNvSpPr txBox="1">
            <a:spLocks noGrp="1"/>
          </p:cNvSpPr>
          <p:nvPr>
            <p:ph type="subTitle" idx="4294967295"/>
          </p:nvPr>
        </p:nvSpPr>
        <p:spPr>
          <a:xfrm>
            <a:off x="6122654" y="3448448"/>
            <a:ext cx="2306638" cy="7350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WHERE?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PROSPECTS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FUTURE WORK</a:t>
            </a:r>
          </a:p>
        </p:txBody>
      </p:sp>
      <p:sp>
        <p:nvSpPr>
          <p:cNvPr id="293" name="Google Shape;293;p29"/>
          <p:cNvSpPr txBox="1">
            <a:spLocks noGrp="1"/>
          </p:cNvSpPr>
          <p:nvPr>
            <p:ph type="subTitle" idx="4294967295"/>
          </p:nvPr>
        </p:nvSpPr>
        <p:spPr>
          <a:xfrm>
            <a:off x="718336" y="3470924"/>
            <a:ext cx="2305050" cy="7350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WHAT?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MEASUREMENTS</a:t>
            </a:r>
          </a:p>
        </p:txBody>
      </p:sp>
      <p:sp>
        <p:nvSpPr>
          <p:cNvPr id="294" name="Google Shape;294;p29"/>
          <p:cNvSpPr txBox="1">
            <a:spLocks noGrp="1"/>
          </p:cNvSpPr>
          <p:nvPr>
            <p:ph type="subTitle" idx="4294967295"/>
          </p:nvPr>
        </p:nvSpPr>
        <p:spPr>
          <a:xfrm>
            <a:off x="3491393" y="3470923"/>
            <a:ext cx="2306637" cy="7350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HOW?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DATA ANALYSIS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RESULTS</a:t>
            </a:r>
          </a:p>
        </p:txBody>
      </p:sp>
      <p:sp>
        <p:nvSpPr>
          <p:cNvPr id="289" name="Google Shape;289;p29"/>
          <p:cNvSpPr txBox="1">
            <a:spLocks noGrp="1"/>
          </p:cNvSpPr>
          <p:nvPr>
            <p:ph type="subTitle" idx="4294967295"/>
          </p:nvPr>
        </p:nvSpPr>
        <p:spPr>
          <a:xfrm>
            <a:off x="6114248" y="1846791"/>
            <a:ext cx="2306638" cy="7350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WHERE?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CNAO</a:t>
            </a:r>
          </a:p>
        </p:txBody>
      </p:sp>
      <p:sp>
        <p:nvSpPr>
          <p:cNvPr id="282" name="Google Shape;282;p29"/>
          <p:cNvSpPr txBox="1">
            <a:spLocks noGrp="1"/>
          </p:cNvSpPr>
          <p:nvPr>
            <p:ph type="title" idx="4294967295"/>
          </p:nvPr>
        </p:nvSpPr>
        <p:spPr>
          <a:xfrm>
            <a:off x="718336" y="348830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TABLE OF CONTENTS</a:t>
            </a:r>
            <a:endParaRPr dirty="0"/>
          </a:p>
        </p:txBody>
      </p:sp>
      <p:cxnSp>
        <p:nvCxnSpPr>
          <p:cNvPr id="295" name="Google Shape;295;p29"/>
          <p:cNvCxnSpPr/>
          <p:nvPr/>
        </p:nvCxnSpPr>
        <p:spPr>
          <a:xfrm>
            <a:off x="1616675" y="1435525"/>
            <a:ext cx="588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6" name="Google Shape;296;p29"/>
          <p:cNvCxnSpPr/>
          <p:nvPr/>
        </p:nvCxnSpPr>
        <p:spPr>
          <a:xfrm>
            <a:off x="4278000" y="1435525"/>
            <a:ext cx="588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7" name="Google Shape;297;p29"/>
          <p:cNvCxnSpPr/>
          <p:nvPr/>
        </p:nvCxnSpPr>
        <p:spPr>
          <a:xfrm>
            <a:off x="6939325" y="1435525"/>
            <a:ext cx="588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8" name="Google Shape;298;p29"/>
          <p:cNvCxnSpPr/>
          <p:nvPr/>
        </p:nvCxnSpPr>
        <p:spPr>
          <a:xfrm>
            <a:off x="1540750" y="3015125"/>
            <a:ext cx="588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9" name="Google Shape;299;p29"/>
          <p:cNvCxnSpPr/>
          <p:nvPr/>
        </p:nvCxnSpPr>
        <p:spPr>
          <a:xfrm>
            <a:off x="4278000" y="3015125"/>
            <a:ext cx="588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29"/>
          <p:cNvCxnSpPr/>
          <p:nvPr/>
        </p:nvCxnSpPr>
        <p:spPr>
          <a:xfrm>
            <a:off x="6939325" y="3015125"/>
            <a:ext cx="5880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7B349E65-B31F-4E3B-BB61-EBA8F69FF8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50" t="16319" r="33378" b="32014"/>
          <a:stretch/>
        </p:blipFill>
        <p:spPr>
          <a:xfrm>
            <a:off x="7818242" y="0"/>
            <a:ext cx="1325758" cy="1226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" grpId="0"/>
      <p:bldP spid="284" grpId="0"/>
      <p:bldP spid="285" grpId="0"/>
      <p:bldP spid="286" grpId="0"/>
      <p:bldP spid="287" grpId="0"/>
      <p:bldP spid="288" grpId="0"/>
      <p:bldP spid="290" grpId="0" build="p"/>
      <p:bldP spid="291" grpId="0" build="p"/>
      <p:bldP spid="292" grpId="0" build="p"/>
      <p:bldP spid="293" grpId="0" build="p"/>
      <p:bldP spid="294" grpId="0" build="p"/>
      <p:bldP spid="289" grpId="0" build="p"/>
      <p:bldP spid="2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DF467C-8E3D-6F50-A122-36BC5139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00" y="1172565"/>
            <a:ext cx="4186521" cy="3284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altLang="fr-FR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fr-FR" altLang="fr-FR" b="1" dirty="0" err="1">
                <a:solidFill>
                  <a:schemeClr val="tx1"/>
                </a:solidFill>
                <a:latin typeface="Arial" panose="020B0604020202020204" pitchFamily="34" charset="0"/>
              </a:rPr>
              <a:t>Radiotherapy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Cancer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treatment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via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external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radiation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beams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targeted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at the patient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fr-FR" altLang="fr-F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Types of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beams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used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: 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/>
              <a:t>X-rays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/>
              <a:t>gamma rays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/>
              <a:t>electron beams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/>
              <a:t>proton beams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/>
              <a:t>carbon ion beams</a:t>
            </a:r>
            <a:endParaRPr lang="fr-FR" altLang="fr-FR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" name="Google Shape;317;p31">
            <a:extLst>
              <a:ext uri="{FF2B5EF4-FFF2-40B4-BE49-F238E27FC236}">
                <a16:creationId xmlns:a16="http://schemas.microsoft.com/office/drawing/2014/main" id="{99E8EAB1-D0D9-4577-91F1-F517E83D0ADD}"/>
              </a:ext>
            </a:extLst>
          </p:cNvPr>
          <p:cNvSpPr txBox="1">
            <a:spLocks/>
          </p:cNvSpPr>
          <p:nvPr/>
        </p:nvSpPr>
        <p:spPr>
          <a:xfrm>
            <a:off x="0" y="62445"/>
            <a:ext cx="6032428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45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fr-FR" sz="2400" dirty="0"/>
              <a:t>SMALL DETOUR</a:t>
            </a:r>
          </a:p>
        </p:txBody>
      </p:sp>
      <p:sp>
        <p:nvSpPr>
          <p:cNvPr id="13" name="Google Shape;318;p31">
            <a:extLst>
              <a:ext uri="{FF2B5EF4-FFF2-40B4-BE49-F238E27FC236}">
                <a16:creationId xmlns:a16="http://schemas.microsoft.com/office/drawing/2014/main" id="{10D317DB-7A99-4511-AB45-85598E123346}"/>
              </a:ext>
            </a:extLst>
          </p:cNvPr>
          <p:cNvSpPr txBox="1">
            <a:spLocks/>
          </p:cNvSpPr>
          <p:nvPr/>
        </p:nvSpPr>
        <p:spPr>
          <a:xfrm>
            <a:off x="430980" y="-210900"/>
            <a:ext cx="1332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" sz="2400" dirty="0"/>
              <a:t>00</a:t>
            </a:r>
          </a:p>
        </p:txBody>
      </p:sp>
      <p:cxnSp>
        <p:nvCxnSpPr>
          <p:cNvPr id="14" name="Google Shape;329;p31">
            <a:extLst>
              <a:ext uri="{FF2B5EF4-FFF2-40B4-BE49-F238E27FC236}">
                <a16:creationId xmlns:a16="http://schemas.microsoft.com/office/drawing/2014/main" id="{331B8756-CD59-47DB-9293-1B7BCE7B710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0B8D68B0-640A-4482-8CC7-A9CA28640C08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01/30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A1F5AE7-E6EC-4E9E-9BF6-4D8C86AA7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4805" y="2213308"/>
            <a:ext cx="3758583" cy="251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23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DF467C-8E3D-6F50-A122-36BC5139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393" y="920859"/>
            <a:ext cx="6775416" cy="1021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lang="fr-FR" altLang="fr-FR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fr-FR" altLang="fr-FR" b="1" dirty="0" err="1">
                <a:solidFill>
                  <a:schemeClr val="tx1"/>
                </a:solidFill>
                <a:latin typeface="Arial" panose="020B0604020202020204" pitchFamily="34" charset="0"/>
              </a:rPr>
              <a:t>Hadrontherapy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A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therapy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method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that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consists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of the use of hadrons (protons,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carbon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) as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beams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for cancer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treatment</a:t>
            </a:r>
            <a:endParaRPr lang="fr-FR" altLang="fr-FR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Google Shape;318;p31">
            <a:extLst>
              <a:ext uri="{FF2B5EF4-FFF2-40B4-BE49-F238E27FC236}">
                <a16:creationId xmlns:a16="http://schemas.microsoft.com/office/drawing/2014/main" id="{10D317DB-7A99-4511-AB45-85598E123346}"/>
              </a:ext>
            </a:extLst>
          </p:cNvPr>
          <p:cNvSpPr txBox="1">
            <a:spLocks/>
          </p:cNvSpPr>
          <p:nvPr/>
        </p:nvSpPr>
        <p:spPr>
          <a:xfrm>
            <a:off x="430980" y="-210900"/>
            <a:ext cx="1332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" sz="2400" dirty="0"/>
              <a:t>00</a:t>
            </a:r>
          </a:p>
        </p:txBody>
      </p:sp>
      <p:cxnSp>
        <p:nvCxnSpPr>
          <p:cNvPr id="14" name="Google Shape;329;p31">
            <a:extLst>
              <a:ext uri="{FF2B5EF4-FFF2-40B4-BE49-F238E27FC236}">
                <a16:creationId xmlns:a16="http://schemas.microsoft.com/office/drawing/2014/main" id="{331B8756-CD59-47DB-9293-1B7BCE7B710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97F4A752-CEFA-4DF8-9B9C-79119C7AD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2587" y="2311340"/>
            <a:ext cx="3389533" cy="229635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5844A07-383F-4EF9-A55E-DD37003B3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93" y="2589073"/>
            <a:ext cx="3530998" cy="2150189"/>
          </a:xfrm>
          <a:prstGeom prst="rect">
            <a:avLst/>
          </a:prstGeom>
        </p:spPr>
      </p:pic>
      <p:sp>
        <p:nvSpPr>
          <p:cNvPr id="15" name="Google Shape;317;p31">
            <a:extLst>
              <a:ext uri="{FF2B5EF4-FFF2-40B4-BE49-F238E27FC236}">
                <a16:creationId xmlns:a16="http://schemas.microsoft.com/office/drawing/2014/main" id="{699885A6-C4D9-4BC8-8CFB-6C08E4665175}"/>
              </a:ext>
            </a:extLst>
          </p:cNvPr>
          <p:cNvSpPr txBox="1">
            <a:spLocks/>
          </p:cNvSpPr>
          <p:nvPr/>
        </p:nvSpPr>
        <p:spPr>
          <a:xfrm>
            <a:off x="726180" y="79059"/>
            <a:ext cx="407640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45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fr-FR" sz="2400" dirty="0"/>
              <a:t>SMALL DETOUR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52D4C8E-D07E-43B4-9E00-B8D3610D8AFF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02/30</a:t>
            </a:r>
          </a:p>
        </p:txBody>
      </p:sp>
    </p:spTree>
    <p:extLst>
      <p:ext uri="{BB962C8B-B14F-4D97-AF65-F5344CB8AC3E}">
        <p14:creationId xmlns:p14="http://schemas.microsoft.com/office/powerpoint/2010/main" val="3109071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DF467C-8E3D-6F50-A122-36BC5139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212" y="1005136"/>
            <a:ext cx="4032216" cy="199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Char char="•"/>
            </a:pPr>
            <a:r>
              <a:rPr kumimoji="0" lang="fr-FR" altLang="fr-FR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Advantages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of hadrons vs photons: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fr-FR" dirty="0">
                <a:solidFill>
                  <a:schemeClr val="tx1"/>
                </a:solidFill>
                <a:latin typeface="Arial" panose="020B0604020202020204" pitchFamily="34" charset="0"/>
              </a:rPr>
              <a:t>Less dose to healthy tissue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fr-FR" dirty="0">
                <a:solidFill>
                  <a:schemeClr val="tx1"/>
                </a:solidFill>
                <a:latin typeface="Arial" panose="020B0604020202020204" pitchFamily="34" charset="0"/>
              </a:rPr>
              <a:t>More effective against tumors resistant to X-rays</a:t>
            </a:r>
          </a:p>
          <a:p>
            <a:pPr marL="285750" lvl="0" indent="-28575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Ø"/>
            </a:pPr>
            <a:r>
              <a:rPr lang="en-US" altLang="fr-FR" dirty="0">
                <a:solidFill>
                  <a:schemeClr val="tx1"/>
                </a:solidFill>
                <a:latin typeface="Arial" panose="020B0604020202020204" pitchFamily="34" charset="0"/>
              </a:rPr>
              <a:t>Precise allowing higher dose delivery</a:t>
            </a:r>
            <a:endParaRPr kumimoji="0" lang="fr-FR" altLang="fr-FR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fr-FR" altLang="fr-FR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3" name="Google Shape;318;p31">
            <a:extLst>
              <a:ext uri="{FF2B5EF4-FFF2-40B4-BE49-F238E27FC236}">
                <a16:creationId xmlns:a16="http://schemas.microsoft.com/office/drawing/2014/main" id="{10D317DB-7A99-4511-AB45-85598E123346}"/>
              </a:ext>
            </a:extLst>
          </p:cNvPr>
          <p:cNvSpPr txBox="1">
            <a:spLocks/>
          </p:cNvSpPr>
          <p:nvPr/>
        </p:nvSpPr>
        <p:spPr>
          <a:xfrm>
            <a:off x="430980" y="-210900"/>
            <a:ext cx="1332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" sz="2400" dirty="0"/>
              <a:t>00</a:t>
            </a:r>
          </a:p>
        </p:txBody>
      </p:sp>
      <p:cxnSp>
        <p:nvCxnSpPr>
          <p:cNvPr id="14" name="Google Shape;329;p31">
            <a:extLst>
              <a:ext uri="{FF2B5EF4-FFF2-40B4-BE49-F238E27FC236}">
                <a16:creationId xmlns:a16="http://schemas.microsoft.com/office/drawing/2014/main" id="{331B8756-CD59-47DB-9293-1B7BCE7B710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C3F2D656-F251-4AC3-8C96-671BD47E0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414" y="2240997"/>
            <a:ext cx="3739929" cy="2479211"/>
          </a:xfrm>
          <a:prstGeom prst="rect">
            <a:avLst/>
          </a:prstGeom>
        </p:spPr>
      </p:pic>
      <p:sp>
        <p:nvSpPr>
          <p:cNvPr id="8" name="Google Shape;317;p31">
            <a:extLst>
              <a:ext uri="{FF2B5EF4-FFF2-40B4-BE49-F238E27FC236}">
                <a16:creationId xmlns:a16="http://schemas.microsoft.com/office/drawing/2014/main" id="{FCF0A6B2-2E32-4F5B-A9EB-70C6C775A7B4}"/>
              </a:ext>
            </a:extLst>
          </p:cNvPr>
          <p:cNvSpPr txBox="1">
            <a:spLocks/>
          </p:cNvSpPr>
          <p:nvPr/>
        </p:nvSpPr>
        <p:spPr>
          <a:xfrm>
            <a:off x="803080" y="94590"/>
            <a:ext cx="3893527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45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fr-FR" sz="2400" dirty="0"/>
              <a:t>SMALL DETOUR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265A973-78ED-4370-930A-00D109923023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03/30</a:t>
            </a:r>
          </a:p>
        </p:txBody>
      </p:sp>
    </p:spTree>
    <p:extLst>
      <p:ext uri="{BB962C8B-B14F-4D97-AF65-F5344CB8AC3E}">
        <p14:creationId xmlns:p14="http://schemas.microsoft.com/office/powerpoint/2010/main" val="13738066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DF467C-8E3D-6F50-A122-36BC5139C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502" y="1210818"/>
            <a:ext cx="7557875" cy="698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altLang="fr-FR" b="1" dirty="0">
                <a:solidFill>
                  <a:schemeClr val="tx1"/>
                </a:solidFill>
                <a:latin typeface="Arial" panose="020B0604020202020204" pitchFamily="34" charset="0"/>
              </a:rPr>
              <a:t>Killing </a:t>
            </a:r>
            <a:r>
              <a:rPr lang="fr-FR" altLang="fr-FR" b="1" dirty="0" err="1">
                <a:solidFill>
                  <a:schemeClr val="tx1"/>
                </a:solidFill>
                <a:latin typeface="Arial" panose="020B0604020202020204" pitchFamily="34" charset="0"/>
              </a:rPr>
              <a:t>Mechanisms</a:t>
            </a:r>
            <a:r>
              <a:rPr lang="fr-FR" altLang="fr-FR" b="1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Directly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through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the damage of DNA or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indirectly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through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the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creation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of free </a:t>
            </a:r>
            <a:r>
              <a:rPr lang="fr-FR" altLang="fr-FR" dirty="0" err="1">
                <a:solidFill>
                  <a:schemeClr val="tx1"/>
                </a:solidFill>
                <a:latin typeface="Arial" panose="020B0604020202020204" pitchFamily="34" charset="0"/>
              </a:rPr>
              <a:t>radicals</a:t>
            </a:r>
            <a:r>
              <a:rPr lang="fr-FR" altLang="fr-FR" dirty="0">
                <a:solidFill>
                  <a:schemeClr val="tx1"/>
                </a:solidFill>
                <a:latin typeface="Arial" panose="020B0604020202020204" pitchFamily="34" charset="0"/>
              </a:rPr>
              <a:t> (HO)</a:t>
            </a:r>
          </a:p>
        </p:txBody>
      </p:sp>
      <p:sp>
        <p:nvSpPr>
          <p:cNvPr id="13" name="Google Shape;318;p31">
            <a:extLst>
              <a:ext uri="{FF2B5EF4-FFF2-40B4-BE49-F238E27FC236}">
                <a16:creationId xmlns:a16="http://schemas.microsoft.com/office/drawing/2014/main" id="{10D317DB-7A99-4511-AB45-85598E123346}"/>
              </a:ext>
            </a:extLst>
          </p:cNvPr>
          <p:cNvSpPr txBox="1">
            <a:spLocks/>
          </p:cNvSpPr>
          <p:nvPr/>
        </p:nvSpPr>
        <p:spPr>
          <a:xfrm>
            <a:off x="430980" y="-210900"/>
            <a:ext cx="1332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Righteous"/>
              <a:buNone/>
              <a:defRPr sz="60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en" sz="2400" dirty="0"/>
              <a:t>00</a:t>
            </a:r>
          </a:p>
        </p:txBody>
      </p:sp>
      <p:cxnSp>
        <p:nvCxnSpPr>
          <p:cNvPr id="14" name="Google Shape;329;p31">
            <a:extLst>
              <a:ext uri="{FF2B5EF4-FFF2-40B4-BE49-F238E27FC236}">
                <a16:creationId xmlns:a16="http://schemas.microsoft.com/office/drawing/2014/main" id="{331B8756-CD59-47DB-9293-1B7BCE7B7101}"/>
              </a:ext>
            </a:extLst>
          </p:cNvPr>
          <p:cNvCxnSpPr>
            <a:cxnSpLocks/>
          </p:cNvCxnSpPr>
          <p:nvPr/>
        </p:nvCxnSpPr>
        <p:spPr>
          <a:xfrm>
            <a:off x="1417944" y="163336"/>
            <a:ext cx="0" cy="38105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61EEFBB5-AB32-4183-B81E-BA93680600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09" t="24530" r="29130" b="23324"/>
          <a:stretch/>
        </p:blipFill>
        <p:spPr>
          <a:xfrm>
            <a:off x="2727297" y="2096792"/>
            <a:ext cx="3864335" cy="2682143"/>
          </a:xfrm>
          <a:prstGeom prst="rect">
            <a:avLst/>
          </a:prstGeom>
        </p:spPr>
      </p:pic>
      <p:sp>
        <p:nvSpPr>
          <p:cNvPr id="8" name="Google Shape;317;p31">
            <a:extLst>
              <a:ext uri="{FF2B5EF4-FFF2-40B4-BE49-F238E27FC236}">
                <a16:creationId xmlns:a16="http://schemas.microsoft.com/office/drawing/2014/main" id="{5DD6FE51-484E-4B18-BD73-241462726DD4}"/>
              </a:ext>
            </a:extLst>
          </p:cNvPr>
          <p:cNvSpPr txBox="1">
            <a:spLocks/>
          </p:cNvSpPr>
          <p:nvPr/>
        </p:nvSpPr>
        <p:spPr>
          <a:xfrm>
            <a:off x="544502" y="79059"/>
            <a:ext cx="4394459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45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ighteous"/>
              <a:buNone/>
              <a:defRPr sz="3600" b="0" i="0" u="none" strike="noStrike" cap="none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>
            <a:r>
              <a:rPr lang="fr-FR" sz="2400" dirty="0"/>
              <a:t>SMALL DETOUR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7911AB-BAFA-4609-BCF3-6728032986D7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04/30</a:t>
            </a:r>
          </a:p>
        </p:txBody>
      </p:sp>
    </p:spTree>
    <p:extLst>
      <p:ext uri="{BB962C8B-B14F-4D97-AF65-F5344CB8AC3E}">
        <p14:creationId xmlns:p14="http://schemas.microsoft.com/office/powerpoint/2010/main" val="2502199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D852582-C517-4143-9CD2-201BEB7814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50" t="16319" r="33378" b="32014"/>
          <a:stretch/>
        </p:blipFill>
        <p:spPr>
          <a:xfrm>
            <a:off x="7818243" y="34885"/>
            <a:ext cx="1325758" cy="1226820"/>
          </a:xfrm>
          <a:prstGeom prst="rect">
            <a:avLst/>
          </a:prstGeom>
        </p:spPr>
      </p:pic>
      <p:sp>
        <p:nvSpPr>
          <p:cNvPr id="28" name="Google Shape;317;p31">
            <a:extLst>
              <a:ext uri="{FF2B5EF4-FFF2-40B4-BE49-F238E27FC236}">
                <a16:creationId xmlns:a16="http://schemas.microsoft.com/office/drawing/2014/main" id="{89A6EBC9-B07A-4213-838E-8942B20C2E1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24414" y="2475362"/>
            <a:ext cx="5495172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IS PEPITES ?</a:t>
            </a:r>
            <a:endParaRPr dirty="0"/>
          </a:p>
        </p:txBody>
      </p:sp>
      <p:sp>
        <p:nvSpPr>
          <p:cNvPr id="29" name="Google Shape;318;p31">
            <a:extLst>
              <a:ext uri="{FF2B5EF4-FFF2-40B4-BE49-F238E27FC236}">
                <a16:creationId xmlns:a16="http://schemas.microsoft.com/office/drawing/2014/main" id="{7A8A9A1A-620E-4A1B-B8D8-9328A6CCC3C2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3905700" y="1530875"/>
            <a:ext cx="1332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cxnSp>
        <p:nvCxnSpPr>
          <p:cNvPr id="30" name="Google Shape;329;p31">
            <a:extLst>
              <a:ext uri="{FF2B5EF4-FFF2-40B4-BE49-F238E27FC236}">
                <a16:creationId xmlns:a16="http://schemas.microsoft.com/office/drawing/2014/main" id="{8CB01903-F235-4044-BBAF-6AE89EF593A1}"/>
              </a:ext>
            </a:extLst>
          </p:cNvPr>
          <p:cNvCxnSpPr/>
          <p:nvPr/>
        </p:nvCxnSpPr>
        <p:spPr>
          <a:xfrm>
            <a:off x="4192950" y="1338975"/>
            <a:ext cx="7581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7AA80E07-E221-4ECB-A2A2-56DFEAB39161}"/>
              </a:ext>
            </a:extLst>
          </p:cNvPr>
          <p:cNvSpPr txBox="1"/>
          <p:nvPr/>
        </p:nvSpPr>
        <p:spPr>
          <a:xfrm>
            <a:off x="8386644" y="4646661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05/30</a:t>
            </a:r>
          </a:p>
        </p:txBody>
      </p:sp>
    </p:spTree>
    <p:extLst>
      <p:ext uri="{BB962C8B-B14F-4D97-AF65-F5344CB8AC3E}">
        <p14:creationId xmlns:p14="http://schemas.microsoft.com/office/powerpoint/2010/main" val="2066152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nnovate Business Plan by Slidesgo">
  <a:themeElements>
    <a:clrScheme name="Simple Light">
      <a:dk1>
        <a:srgbClr val="2A2A2A"/>
      </a:dk1>
      <a:lt1>
        <a:srgbClr val="FFFFFF"/>
      </a:lt1>
      <a:dk2>
        <a:srgbClr val="B7B3F0"/>
      </a:dk2>
      <a:lt2>
        <a:srgbClr val="E1BDF7"/>
      </a:lt2>
      <a:accent1>
        <a:srgbClr val="A6CEF2"/>
      </a:accent1>
      <a:accent2>
        <a:srgbClr val="C2C2C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2A2A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10560</TotalTime>
  <Words>868</Words>
  <Application>Microsoft Office PowerPoint</Application>
  <PresentationFormat>Affichage à l'écran (16:9)</PresentationFormat>
  <Paragraphs>207</Paragraphs>
  <Slides>35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6" baseType="lpstr">
      <vt:lpstr>Raleway</vt:lpstr>
      <vt:lpstr>Arial Unicode MS</vt:lpstr>
      <vt:lpstr>Cambria Math</vt:lpstr>
      <vt:lpstr>Arial</vt:lpstr>
      <vt:lpstr>Righteous</vt:lpstr>
      <vt:lpstr>Blinker</vt:lpstr>
      <vt:lpstr>Futura Medium</vt:lpstr>
      <vt:lpstr>Arial Narrow</vt:lpstr>
      <vt:lpstr>Wingdings</vt:lpstr>
      <vt:lpstr>Calibri Light</vt:lpstr>
      <vt:lpstr>Innovate Business Plan by Slidesgo</vt:lpstr>
      <vt:lpstr>Présentation PowerPoint</vt:lpstr>
      <vt:lpstr>Présentation PowerPoint</vt:lpstr>
      <vt:lpstr>Présentation PowerPoint</vt:lpstr>
      <vt:lpstr>01</vt:lpstr>
      <vt:lpstr>Présentation PowerPoint</vt:lpstr>
      <vt:lpstr>Présentation PowerPoint</vt:lpstr>
      <vt:lpstr>Présentation PowerPoint</vt:lpstr>
      <vt:lpstr>Présentation PowerPoint</vt:lpstr>
      <vt:lpstr>WHAT IS PEPITES ?</vt:lpstr>
      <vt:lpstr>WHAT IS PEPITES ?</vt:lpstr>
      <vt:lpstr>HOW IS IT BUILT ?</vt:lpstr>
      <vt:lpstr>HOW IS IT BUILT ?</vt:lpstr>
      <vt:lpstr>HOW IS IT BUILT ?</vt:lpstr>
      <vt:lpstr>HOW IS IT BUILT ?</vt:lpstr>
      <vt:lpstr>HOW IS IT BUILT ? </vt:lpstr>
      <vt:lpstr>HOW IS IT BUILT ?</vt:lpstr>
      <vt:lpstr>HOW IS IT BUILT ?</vt:lpstr>
      <vt:lpstr>HOW IS IT BUILT ?</vt:lpstr>
      <vt:lpstr>WHERE IS IT USED ?</vt:lpstr>
      <vt:lpstr>WHERE IS IT USED ?</vt:lpstr>
      <vt:lpstr>WHERE IS IT USED ?</vt:lpstr>
      <vt:lpstr>WHAT DID WE OBTAIN ?</vt:lpstr>
      <vt:lpstr>WHAT DID WE MEASURE ?</vt:lpstr>
      <vt:lpstr>WHERE IS IT USED?</vt:lpstr>
      <vt:lpstr>WHAT DO WE OBTAIN ?</vt:lpstr>
      <vt:lpstr>HOW WE TREAT IT ?</vt:lpstr>
      <vt:lpstr>HOW WE TREAT IT ?</vt:lpstr>
      <vt:lpstr>HOW WE TREAT IT ?</vt:lpstr>
      <vt:lpstr>HOW WE TREAT IT ?</vt:lpstr>
      <vt:lpstr>HOW WE TREAT IT ?</vt:lpstr>
      <vt:lpstr>HOW WE TREAT IT ?</vt:lpstr>
      <vt:lpstr>HOW WE TREAT IT ?</vt:lpstr>
      <vt:lpstr>WHERE WILL IT GO ?</vt:lpstr>
      <vt:lpstr>WHERE WILL IT GO  ?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PEPITES an Ultra-thin monitor for charged  particle beams</dc:title>
  <cp:lastModifiedBy>Sara Boumaiza</cp:lastModifiedBy>
  <cp:revision>77</cp:revision>
  <dcterms:modified xsi:type="dcterms:W3CDTF">2024-06-24T07:48:19Z</dcterms:modified>
</cp:coreProperties>
</file>