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28"/>
  </p:notesMasterIdLst>
  <p:handoutMasterIdLst>
    <p:handoutMasterId r:id="rId29"/>
  </p:handoutMasterIdLst>
  <p:sldIdLst>
    <p:sldId id="410" r:id="rId5"/>
    <p:sldId id="413" r:id="rId6"/>
    <p:sldId id="416" r:id="rId7"/>
    <p:sldId id="412" r:id="rId8"/>
    <p:sldId id="417" r:id="rId9"/>
    <p:sldId id="418" r:id="rId10"/>
    <p:sldId id="443" r:id="rId11"/>
    <p:sldId id="445" r:id="rId12"/>
    <p:sldId id="429" r:id="rId13"/>
    <p:sldId id="433" r:id="rId14"/>
    <p:sldId id="435" r:id="rId15"/>
    <p:sldId id="434" r:id="rId16"/>
    <p:sldId id="439" r:id="rId17"/>
    <p:sldId id="425" r:id="rId18"/>
    <p:sldId id="427" r:id="rId19"/>
    <p:sldId id="441" r:id="rId20"/>
    <p:sldId id="436" r:id="rId21"/>
    <p:sldId id="438" r:id="rId22"/>
    <p:sldId id="440" r:id="rId23"/>
    <p:sldId id="446" r:id="rId24"/>
    <p:sldId id="411" r:id="rId25"/>
    <p:sldId id="426" r:id="rId26"/>
    <p:sldId id="42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E64A41C-5722-4C24-90AC-0158D646F7DD}">
          <p14:sldIdLst>
            <p14:sldId id="410"/>
            <p14:sldId id="413"/>
            <p14:sldId id="416"/>
            <p14:sldId id="412"/>
            <p14:sldId id="417"/>
            <p14:sldId id="418"/>
            <p14:sldId id="443"/>
          </p14:sldIdLst>
        </p14:section>
        <p14:section name="Untitled Section" id="{3E382513-200E-4915-B31E-49464E09996C}">
          <p14:sldIdLst>
            <p14:sldId id="445"/>
            <p14:sldId id="429"/>
            <p14:sldId id="433"/>
            <p14:sldId id="435"/>
            <p14:sldId id="434"/>
            <p14:sldId id="439"/>
            <p14:sldId id="425"/>
            <p14:sldId id="427"/>
            <p14:sldId id="441"/>
            <p14:sldId id="436"/>
            <p14:sldId id="438"/>
            <p14:sldId id="440"/>
            <p14:sldId id="446"/>
            <p14:sldId id="411"/>
            <p14:sldId id="426"/>
            <p14:sldId id="42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 id="3" name="Tingzhen Xiao" initials="TX" lastIdx="3" clrIdx="2">
    <p:extLst>
      <p:ext uri="{19B8F6BF-5375-455C-9EA6-DF929625EA0E}">
        <p15:presenceInfo xmlns:p15="http://schemas.microsoft.com/office/powerpoint/2012/main" userId="S-1-5-21-470404384-178102431-3219295137-116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7D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6041" autoAdjust="0"/>
  </p:normalViewPr>
  <p:slideViewPr>
    <p:cSldViewPr snapToGrid="0">
      <p:cViewPr varScale="1">
        <p:scale>
          <a:sx n="74" d="100"/>
          <a:sy n="74" d="100"/>
        </p:scale>
        <p:origin x="1013" y="43"/>
      </p:cViewPr>
      <p:guideLst/>
    </p:cSldViewPr>
  </p:slideViewPr>
  <p:notesTextViewPr>
    <p:cViewPr>
      <p:scale>
        <a:sx n="125" d="100"/>
        <a:sy n="125"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8F6756E-81DA-9FAC-70D8-556F658BDD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BEDD12-BCD5-485B-BCBC-34BB01D7923C}" type="datetimeFigureOut">
              <a:rPr lang="en-US" smtClean="0"/>
              <a:t>6/21/2024</a:t>
            </a:fld>
            <a:endParaRPr lang="en-US"/>
          </a:p>
        </p:txBody>
      </p:sp>
      <p:sp>
        <p:nvSpPr>
          <p:cNvPr id="6" name="Slide Number Placeholder 5">
            <a:extLst>
              <a:ext uri="{FF2B5EF4-FFF2-40B4-BE49-F238E27FC236}">
                <a16:creationId xmlns:a16="http://schemas.microsoft.com/office/drawing/2014/main" id="{A771D415-D05A-7067-CCD3-457153D96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C230DF-5933-439D-898F-38E9AC9BA688}" type="slidenum">
              <a:rPr lang="en-US" smtClean="0"/>
              <a:t>‹#›</a:t>
            </a:fld>
            <a:endParaRPr lang="en-US"/>
          </a:p>
        </p:txBody>
      </p:sp>
      <p:sp>
        <p:nvSpPr>
          <p:cNvPr id="7" name="Footer Placeholder 6">
            <a:extLst>
              <a:ext uri="{FF2B5EF4-FFF2-40B4-BE49-F238E27FC236}">
                <a16:creationId xmlns:a16="http://schemas.microsoft.com/office/drawing/2014/main" id="{B97095E3-54D2-CFD2-4F49-7536FC8641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8" name="Header Placeholder 7">
            <a:extLst>
              <a:ext uri="{FF2B5EF4-FFF2-40B4-BE49-F238E27FC236}">
                <a16:creationId xmlns:a16="http://schemas.microsoft.com/office/drawing/2014/main" id="{521EE01A-C0B5-5ECF-96DD-768F86AA15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6/21/2024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 I am </a:t>
            </a:r>
            <a:r>
              <a:rPr lang="en-US" dirty="0" err="1"/>
              <a:t>Tingzhen</a:t>
            </a:r>
            <a:r>
              <a:rPr lang="en-US" dirty="0"/>
              <a:t>, I am currently working with Multi-disciplinary team on PEPITES.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Today, my topic is </a:t>
            </a:r>
            <a:r>
              <a:rPr lang="en-US" dirty="0">
                <a:latin typeface="Century Schoolbook"/>
                <a:cs typeface="Calibri"/>
              </a:rPr>
              <a:t>the </a:t>
            </a:r>
            <a:r>
              <a:rPr lang="en-US" dirty="0"/>
              <a:t>"Measurement of Secondary Electron Emission Rates from Ultrathin Gold Foil Bombarded by Protons at Intermediate Energies.“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work is aimed at developing PEPITES, an ultra-thin beam monitor for hadron therapy.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My</a:t>
            </a:r>
            <a:r>
              <a:rPr lang="zh-CN" altLang="en-US" dirty="0"/>
              <a:t> </a:t>
            </a:r>
            <a:r>
              <a:rPr lang="en-US" altLang="zh-CN" dirty="0"/>
              <a:t>supervisor</a:t>
            </a:r>
            <a:r>
              <a:rPr lang="zh-CN" altLang="en-US" dirty="0"/>
              <a:t> </a:t>
            </a:r>
            <a:r>
              <a:rPr lang="en-US" altLang="zh-CN" dirty="0"/>
              <a:t>is</a:t>
            </a:r>
            <a:r>
              <a:rPr lang="en-US" dirty="0"/>
              <a:t> Christophe </a:t>
            </a:r>
            <a:r>
              <a:rPr lang="en-US" dirty="0" err="1"/>
              <a:t>Thiebaux</a:t>
            </a:r>
            <a:r>
              <a:rPr lang="en-US" dirty="0"/>
              <a:t> and co-supervisor is Alexandre Esper</a:t>
            </a:r>
          </a:p>
        </p:txBody>
      </p:sp>
      <p:sp>
        <p:nvSpPr>
          <p:cNvPr id="4" name="Slide Number Placeholder 3"/>
          <p:cNvSpPr>
            <a:spLocks noGrp="1"/>
          </p:cNvSpPr>
          <p:nvPr>
            <p:ph type="sldNum" sz="quarter" idx="5"/>
          </p:nvPr>
        </p:nvSpPr>
        <p:spPr/>
        <p:txBody>
          <a:bodyPr/>
          <a:lstStyle/>
          <a:p>
            <a:fld id="{A89C7E07-3C67-C64C-8DA0-0404F6303970}" type="slidenum">
              <a:rPr lang="en-US" smtClean="0"/>
              <a:t>1</a:t>
            </a:fld>
            <a:endParaRPr lang="en-US"/>
          </a:p>
        </p:txBody>
      </p:sp>
    </p:spTree>
    <p:extLst>
      <p:ext uri="{BB962C8B-B14F-4D97-AF65-F5344CB8AC3E}">
        <p14:creationId xmlns:p14="http://schemas.microsoft.com/office/powerpoint/2010/main" val="1092453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shows the results after dividing the previous graph for each current group at 68 MeV and fitting the background noise with a linear model. </a:t>
            </a:r>
          </a:p>
          <a:p>
            <a:r>
              <a:rPr lang="en-US" dirty="0"/>
              <a:t>We can see the current levels for each group from top to bottom are 250 </a:t>
            </a:r>
            <a:r>
              <a:rPr lang="en-US" dirty="0" err="1"/>
              <a:t>fA</a:t>
            </a:r>
            <a:r>
              <a:rPr lang="en-US" dirty="0"/>
              <a:t>, 1 </a:t>
            </a:r>
            <a:r>
              <a:rPr lang="en-US" dirty="0" err="1"/>
              <a:t>pA</a:t>
            </a:r>
            <a:r>
              <a:rPr lang="en-US" dirty="0"/>
              <a:t>, 10 </a:t>
            </a:r>
            <a:r>
              <a:rPr lang="en-US" dirty="0" err="1"/>
              <a:t>pA</a:t>
            </a:r>
            <a:r>
              <a:rPr lang="en-US" dirty="0"/>
              <a:t> and 100 </a:t>
            </a:r>
            <a:r>
              <a:rPr lang="en-US" dirty="0" err="1"/>
              <a:t>pA</a:t>
            </a:r>
            <a:r>
              <a:rPr lang="en-US" dirty="0"/>
              <a:t> </a:t>
            </a:r>
            <a:r>
              <a:rPr lang="en-US" altLang="zh-CN" dirty="0"/>
              <a:t>etc.</a:t>
            </a:r>
          </a:p>
          <a:p>
            <a:endParaRPr lang="en-US" altLang="zh-CN" dirty="0"/>
          </a:p>
          <a:p>
            <a:r>
              <a:rPr lang="en-US" dirty="0"/>
              <a:t>At 250 </a:t>
            </a:r>
            <a:r>
              <a:rPr lang="en-US" b="1" dirty="0" err="1"/>
              <a:t>femto</a:t>
            </a:r>
            <a:r>
              <a:rPr lang="en-US" dirty="0" err="1"/>
              <a:t>A</a:t>
            </a:r>
            <a:r>
              <a:rPr lang="en-US" dirty="0"/>
              <a:t>, both </a:t>
            </a:r>
            <a:r>
              <a:rPr lang="en-US" dirty="0" err="1"/>
              <a:t>I_cathode</a:t>
            </a:r>
            <a:r>
              <a:rPr lang="en-US" dirty="0"/>
              <a:t> and </a:t>
            </a:r>
            <a:r>
              <a:rPr lang="en-US" dirty="0" err="1"/>
              <a:t>I_beamstop</a:t>
            </a:r>
            <a:r>
              <a:rPr lang="en-US" dirty="0"/>
              <a:t> are very close to the noise level, making it difficult to distinguish between the signal and noise.</a:t>
            </a:r>
          </a:p>
          <a:p>
            <a:r>
              <a:rPr lang="en-US" dirty="0"/>
              <a:t>As we move to higher currents, the difference between the current signals and the noise becomes more apparent.</a:t>
            </a:r>
          </a:p>
          <a:p>
            <a:r>
              <a:rPr lang="en-US" dirty="0"/>
              <a:t>By subtracting the background noise from the current, we obtain the true current values of the proton beam. </a:t>
            </a:r>
          </a:p>
          <a:p>
            <a:r>
              <a:rPr lang="en-US" dirty="0"/>
              <a:t>With this figure, we can now proceed to calculate the secondary electron emission rates using two different methods.</a:t>
            </a:r>
          </a:p>
          <a:p>
            <a:r>
              <a:rPr lang="en-US" dirty="0"/>
              <a:t>The first method we used to calculate R_SEE involves subtracting the background noise from each </a:t>
            </a:r>
            <a:r>
              <a:rPr lang="en-US" dirty="0" err="1"/>
              <a:t>I_cathode</a:t>
            </a:r>
            <a:r>
              <a:rPr lang="en-US" dirty="0"/>
              <a:t> data point and averaging the results . </a:t>
            </a:r>
          </a:p>
          <a:p>
            <a:r>
              <a:rPr lang="en-US" dirty="0"/>
              <a:t>We do the same for </a:t>
            </a:r>
            <a:r>
              <a:rPr lang="en-US" dirty="0" err="1"/>
              <a:t>I_beamstop</a:t>
            </a:r>
            <a:r>
              <a:rPr lang="en-US" dirty="0"/>
              <a:t> data points, and then we divide the averaged of </a:t>
            </a:r>
            <a:r>
              <a:rPr lang="en-US" dirty="0" err="1"/>
              <a:t>I_cathode</a:t>
            </a:r>
            <a:r>
              <a:rPr lang="en-US" dirty="0"/>
              <a:t> by the averaged </a:t>
            </a:r>
            <a:r>
              <a:rPr lang="en-US" dirty="0" err="1"/>
              <a:t>I_beamstop</a:t>
            </a:r>
            <a:r>
              <a:rPr lang="en-US" dirty="0"/>
              <a:t> to get R_SEE for each current group.</a:t>
            </a:r>
          </a:p>
          <a:p>
            <a:endParaRPr lang="en-US" dirty="0"/>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11</a:t>
            </a:fld>
            <a:endParaRPr lang="en-US"/>
          </a:p>
        </p:txBody>
      </p:sp>
    </p:spTree>
    <p:extLst>
      <p:ext uri="{BB962C8B-B14F-4D97-AF65-F5344CB8AC3E}">
        <p14:creationId xmlns:p14="http://schemas.microsoft.com/office/powerpoint/2010/main" val="1521591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In this slide, I present a series of plots showing the relationship between R_SEE (Secondary Electron Emission Ratio) and </a:t>
            </a:r>
            <a:r>
              <a:rPr lang="en-US" dirty="0" err="1"/>
              <a:t>I_Beamstop</a:t>
            </a:r>
            <a:r>
              <a:rPr lang="en-US" dirty="0"/>
              <a:t> (</a:t>
            </a:r>
            <a:r>
              <a:rPr lang="en-US" dirty="0" err="1"/>
              <a:t>beamstop</a:t>
            </a:r>
            <a:r>
              <a:rPr lang="en-US" dirty="0"/>
              <a:t> charge) for four different energy levels for forward and backward directions.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plot corresponds to a specific beam energy and direction (forward or backward). The x-axis represents the </a:t>
            </a:r>
            <a:r>
              <a:rPr lang="en-US" dirty="0" err="1"/>
              <a:t>I_Beamstop</a:t>
            </a:r>
            <a:r>
              <a:rPr lang="en-US" dirty="0"/>
              <a:t> in nanocoulombs (</a:t>
            </a:r>
            <a:r>
              <a:rPr lang="en-US" dirty="0" err="1"/>
              <a:t>nC</a:t>
            </a:r>
            <a:r>
              <a:rPr lang="en-US" dirty="0"/>
              <a:t>) using a logarithmic scale, while the y-axis shows the R_SEE values.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We observed that at lower incident currents, larger errors are likely because the noise level is high, making it difficult to distinguish between the signal and noise. </a:t>
            </a:r>
          </a:p>
          <a:p>
            <a:endParaRPr lang="en-US" dirty="0"/>
          </a:p>
          <a:p>
            <a:r>
              <a:rPr lang="en-US" dirty="0"/>
              <a:t>For the same energy and direction, the R_SEE values are almost equal. However, as the energy decreases for the same direction, R_SEE gradually increases.</a:t>
            </a:r>
          </a:p>
          <a:p>
            <a:endParaRPr lang="fr-FR" dirty="0"/>
          </a:p>
        </p:txBody>
      </p:sp>
      <p:sp>
        <p:nvSpPr>
          <p:cNvPr id="4" name="Espace réservé du numéro de diapositive 3"/>
          <p:cNvSpPr>
            <a:spLocks noGrp="1"/>
          </p:cNvSpPr>
          <p:nvPr>
            <p:ph type="sldNum" sz="quarter" idx="5"/>
          </p:nvPr>
        </p:nvSpPr>
        <p:spPr/>
        <p:txBody>
          <a:bodyPr/>
          <a:lstStyle/>
          <a:p>
            <a:fld id="{A89C7E07-3C67-C64C-8DA0-0404F6303970}" type="slidenum">
              <a:rPr lang="en-US" smtClean="0"/>
              <a:t>12</a:t>
            </a:fld>
            <a:endParaRPr lang="en-US"/>
          </a:p>
        </p:txBody>
      </p:sp>
    </p:spTree>
    <p:extLst>
      <p:ext uri="{BB962C8B-B14F-4D97-AF65-F5344CB8AC3E}">
        <p14:creationId xmlns:p14="http://schemas.microsoft.com/office/powerpoint/2010/main" val="38277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Previously, we calculated R_SEE using the ratio of </a:t>
            </a:r>
            <a:r>
              <a:rPr lang="en-US" dirty="0" err="1"/>
              <a:t>I_cathode</a:t>
            </a:r>
            <a:r>
              <a:rPr lang="en-US" dirty="0"/>
              <a:t>​ to </a:t>
            </a:r>
            <a:r>
              <a:rPr lang="en-US" dirty="0" err="1"/>
              <a:t>I_beamstop</a:t>
            </a:r>
            <a:r>
              <a:rPr lang="en-US" dirty="0"/>
              <a:t>​. Now, we will discuss an alternative method.</a:t>
            </a:r>
          </a:p>
          <a:p>
            <a:r>
              <a:rPr lang="en-US" dirty="0"/>
              <a:t>In the </a:t>
            </a:r>
            <a:r>
              <a:rPr lang="en-US" dirty="0" err="1"/>
              <a:t>Arronax</a:t>
            </a:r>
            <a:r>
              <a:rPr lang="en-US" dirty="0"/>
              <a:t> laboratory, we obtained the total proton charge (Q) data before measurement. Knowing that I=</a:t>
            </a:r>
            <a:r>
              <a:rPr lang="en-US" dirty="0" err="1"/>
              <a:t>dQ</a:t>
            </a:r>
            <a:r>
              <a:rPr lang="en-US" dirty="0"/>
              <a:t>/dt, we can calculate </a:t>
            </a:r>
            <a:r>
              <a:rPr lang="en-US" dirty="0" err="1"/>
              <a:t>Q_cathode</a:t>
            </a:r>
            <a:r>
              <a:rPr lang="en-US" dirty="0"/>
              <a:t>​ by integrating </a:t>
            </a:r>
            <a:r>
              <a:rPr lang="en-US" dirty="0" err="1"/>
              <a:t>I_cathode</a:t>
            </a:r>
            <a:r>
              <a:rPr lang="en-US" dirty="0"/>
              <a:t>​ over time.</a:t>
            </a:r>
          </a:p>
          <a:p>
            <a:r>
              <a:rPr lang="en-US" dirty="0"/>
              <a:t>Since our data consists of discrete points rather than a continuous function, direct integration is not feasible. Therefore, we approximated the integral using two methods: the Riemann sum and interpolation with a cubic polynomial.</a:t>
            </a:r>
          </a:p>
          <a:p>
            <a:r>
              <a:rPr lang="en-US" dirty="0"/>
              <a:t>The first graph shows the Riemann sum approximation. This method provides a step-wise approximation of the integral, which is straightforward but may not capture all the nuances of the data.</a:t>
            </a:r>
          </a:p>
          <a:p>
            <a:endParaRPr lang="en-US" dirty="0"/>
          </a:p>
          <a:p>
            <a:r>
              <a:rPr lang="en-US" dirty="0"/>
              <a:t>The second graph depicts the interpolation method. This method fits a cubic polynomial between data points, offering a smoother and potentially more accurate representation of the integral.</a:t>
            </a:r>
          </a:p>
          <a:p>
            <a:endParaRPr lang="en-US" dirty="0"/>
          </a:p>
          <a:p>
            <a:r>
              <a:rPr lang="en-US" dirty="0"/>
              <a:t>Both methods yielded very similar results, differing only at the sixth decimal place (like famous saying by Lord Kelvin).</a:t>
            </a:r>
          </a:p>
          <a:p>
            <a:endParaRPr lang="en-US" dirty="0"/>
          </a:p>
          <a:p>
            <a:r>
              <a:rPr lang="en-US" dirty="0"/>
              <a:t>Given the high consistency between these methods, we decided to adopt the interpolation method for our calculations, as it provided a more refined approximation.</a:t>
            </a:r>
          </a:p>
          <a:p>
            <a:r>
              <a:rPr lang="en-US" dirty="0"/>
              <a:t>By using these integration techniques, we can more accurately determine </a:t>
            </a:r>
            <a:r>
              <a:rPr lang="en-US" dirty="0" err="1"/>
              <a:t>Q_cathode</a:t>
            </a:r>
            <a:r>
              <a:rPr lang="en-US" dirty="0"/>
              <a:t>​, and subsequently, the R_SEE, enhancing the reliability of our measurements and the overall accuracy of our beam profiling system.</a:t>
            </a: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13</a:t>
            </a:fld>
            <a:endParaRPr lang="en-US"/>
          </a:p>
        </p:txBody>
      </p:sp>
    </p:spTree>
    <p:extLst>
      <p:ext uri="{BB962C8B-B14F-4D97-AF65-F5344CB8AC3E}">
        <p14:creationId xmlns:p14="http://schemas.microsoft.com/office/powerpoint/2010/main" val="1306688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x-axis represents the </a:t>
            </a:r>
            <a:r>
              <a:rPr lang="en-US" dirty="0" err="1"/>
              <a:t>Q_Beamstop</a:t>
            </a:r>
            <a:r>
              <a:rPr lang="en-US" dirty="0"/>
              <a:t> in nanocoulombs (</a:t>
            </a:r>
            <a:r>
              <a:rPr lang="en-US" dirty="0" err="1"/>
              <a:t>nC</a:t>
            </a:r>
            <a:r>
              <a:rPr lang="en-US" dirty="0"/>
              <a:t>) using a logarithmic scale, while the y-axis shows the R_SEE values.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dividing </a:t>
            </a:r>
            <a:r>
              <a:rPr lang="en-US" dirty="0" err="1"/>
              <a:t>Q_cathode</a:t>
            </a:r>
            <a:r>
              <a:rPr lang="en-US" dirty="0"/>
              <a:t>​ by </a:t>
            </a:r>
            <a:r>
              <a:rPr lang="en-US" dirty="0" err="1"/>
              <a:t>Q_Arronax</a:t>
            </a:r>
            <a:r>
              <a:rPr lang="en-US" dirty="0"/>
              <a:t>​, we obtain R_SEE using charge (Q) calculations. This figure shows the results of R_SEE calculated using this method for different energies and directions.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same as before, expect the x-axis represents the </a:t>
            </a:r>
            <a:r>
              <a:rPr lang="en-US" dirty="0" err="1"/>
              <a:t>Q_Arronax</a:t>
            </a:r>
            <a:r>
              <a:rPr lang="en-US" dirty="0"/>
              <a:t> in nanocoulombs (</a:t>
            </a:r>
            <a:r>
              <a:rPr lang="en-US" dirty="0" err="1"/>
              <a:t>nC</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Compared to the previous method of using current (I) to calculate R_SEE, we observe that the errors are significantly reduced. This improvement allows for a clearer understanding of the relationship between R_SEE and different energy levels and directions.</a:t>
            </a:r>
          </a:p>
          <a:p>
            <a:endParaRPr lang="en-US" dirty="0"/>
          </a:p>
          <a:p>
            <a:r>
              <a:rPr lang="en-US" dirty="0"/>
              <a:t>It is evident that for the same energy and direction, R_SEE values are almost identical, regardless of the incident current. </a:t>
            </a:r>
          </a:p>
          <a:p>
            <a:r>
              <a:rPr lang="en-US" dirty="0"/>
              <a:t>This consistency validates the reliability of our alternative method for calculating R_SEE and highlights the effectiveness of using charge-based measurements in reducing errors and improving accuracy.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endParaRPr lang="fr-FR" dirty="0"/>
          </a:p>
        </p:txBody>
      </p:sp>
      <p:sp>
        <p:nvSpPr>
          <p:cNvPr id="4" name="Espace réservé du numéro de diapositive 3"/>
          <p:cNvSpPr>
            <a:spLocks noGrp="1"/>
          </p:cNvSpPr>
          <p:nvPr>
            <p:ph type="sldNum" sz="quarter" idx="5"/>
          </p:nvPr>
        </p:nvSpPr>
        <p:spPr/>
        <p:txBody>
          <a:bodyPr/>
          <a:lstStyle/>
          <a:p>
            <a:fld id="{A89C7E07-3C67-C64C-8DA0-0404F6303970}" type="slidenum">
              <a:rPr lang="en-US" smtClean="0"/>
              <a:t>14</a:t>
            </a:fld>
            <a:endParaRPr lang="en-US"/>
          </a:p>
        </p:txBody>
      </p:sp>
    </p:spTree>
    <p:extLst>
      <p:ext uri="{BB962C8B-B14F-4D97-AF65-F5344CB8AC3E}">
        <p14:creationId xmlns:p14="http://schemas.microsoft.com/office/powerpoint/2010/main" val="343321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Using the same method as before, we now present the distribution of R_SEE calculated using charge (Q) with respect to energy and direction. This figure allows us to visualize the trends of R_SEE more clearly.</a:t>
            </a:r>
          </a:p>
          <a:p>
            <a:r>
              <a:rPr lang="en-US" dirty="0"/>
              <a:t>As we observed in the previous figures, this distribution further confirms that R_SEE decreases with increasing energy. </a:t>
            </a:r>
          </a:p>
          <a:p>
            <a:r>
              <a:rPr lang="en-US" dirty="0"/>
              <a:t>Additionally, for the same energy, the forward direction consistently shows slightly higher R_SEE values compared to the backward direction.</a:t>
            </a:r>
          </a:p>
          <a:p>
            <a:r>
              <a:rPr lang="en-US" dirty="0"/>
              <a:t>These results reinforce the conclusions drawn from our earlier analysis, highlighting the reliability and accuracy of using charge-based calculations for determining R_SEE.</a:t>
            </a:r>
          </a:p>
        </p:txBody>
      </p:sp>
      <p:sp>
        <p:nvSpPr>
          <p:cNvPr id="4" name="Espace réservé du numéro de diapositive 3"/>
          <p:cNvSpPr>
            <a:spLocks noGrp="1"/>
          </p:cNvSpPr>
          <p:nvPr>
            <p:ph type="sldNum" sz="quarter" idx="5"/>
          </p:nvPr>
        </p:nvSpPr>
        <p:spPr/>
        <p:txBody>
          <a:bodyPr/>
          <a:lstStyle/>
          <a:p>
            <a:fld id="{A89C7E07-3C67-C64C-8DA0-0404F6303970}" type="slidenum">
              <a:rPr lang="en-US" smtClean="0"/>
              <a:t>15</a:t>
            </a:fld>
            <a:endParaRPr lang="en-US"/>
          </a:p>
        </p:txBody>
      </p:sp>
    </p:spTree>
    <p:extLst>
      <p:ext uri="{BB962C8B-B14F-4D97-AF65-F5344CB8AC3E}">
        <p14:creationId xmlns:p14="http://schemas.microsoft.com/office/powerpoint/2010/main" val="2428748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16</a:t>
            </a:fld>
            <a:endParaRPr lang="en-US"/>
          </a:p>
        </p:txBody>
      </p:sp>
    </p:spTree>
    <p:extLst>
      <p:ext uri="{BB962C8B-B14F-4D97-AF65-F5344CB8AC3E}">
        <p14:creationId xmlns:p14="http://schemas.microsoft.com/office/powerpoint/2010/main" val="558646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Finally, let's use the same methods to analyze alpha particles at 68 MeV. These figures show the currents for alpha particles in both forward and backward directions.</a:t>
            </a:r>
          </a:p>
          <a:p>
            <a:r>
              <a:rPr lang="en-US" dirty="0"/>
              <a:t>The first figure illustrates the data for the forward direction, while the second represents the backward direction. </a:t>
            </a:r>
          </a:p>
          <a:p>
            <a:r>
              <a:rPr lang="en-US" dirty="0"/>
              <a:t>As before, we have plotted I cathode​ and I </a:t>
            </a:r>
            <a:r>
              <a:rPr lang="en-US" dirty="0" err="1"/>
              <a:t>beamstop</a:t>
            </a:r>
            <a:r>
              <a:rPr lang="en-US" dirty="0"/>
              <a:t>​, including their mean values and standard errors.</a:t>
            </a:r>
          </a:p>
          <a:p>
            <a:r>
              <a:rPr lang="en-US" dirty="0"/>
              <a:t>#By applying the same analytical techniques, we can observe the behavior of alpha particles under different charge conditions.</a:t>
            </a:r>
          </a:p>
          <a:p>
            <a:endParaRPr lang="fr-FR" dirty="0"/>
          </a:p>
        </p:txBody>
      </p:sp>
      <p:sp>
        <p:nvSpPr>
          <p:cNvPr id="4" name="Espace réservé du numéro de diapositive 3"/>
          <p:cNvSpPr>
            <a:spLocks noGrp="1"/>
          </p:cNvSpPr>
          <p:nvPr>
            <p:ph type="sldNum" sz="quarter" idx="5"/>
          </p:nvPr>
        </p:nvSpPr>
        <p:spPr/>
        <p:txBody>
          <a:bodyPr/>
          <a:lstStyle/>
          <a:p>
            <a:fld id="{A89C7E07-3C67-C64C-8DA0-0404F6303970}" type="slidenum">
              <a:rPr lang="en-US" smtClean="0"/>
              <a:t>17</a:t>
            </a:fld>
            <a:endParaRPr lang="en-US"/>
          </a:p>
        </p:txBody>
      </p:sp>
    </p:spTree>
    <p:extLst>
      <p:ext uri="{BB962C8B-B14F-4D97-AF65-F5344CB8AC3E}">
        <p14:creationId xmlns:p14="http://schemas.microsoft.com/office/powerpoint/2010/main" val="2141234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Using the same method as before, we calculated R_SEE for alpha particles at 68 MeV with different incident currents (charges). This figure displays the results.</a:t>
            </a:r>
          </a:p>
          <a:p>
            <a:r>
              <a:rPr lang="en-US" dirty="0"/>
              <a:t>It is evident that the R_SEE in the forward direction is consistently higher than in the backward direction as expected, with values around 0.8.</a:t>
            </a:r>
          </a:p>
          <a:p>
            <a:r>
              <a:rPr lang="en-US" dirty="0"/>
              <a:t> As we can see from the lower graphs, for protons at the same energy, R_SEE values were around 0.1.</a:t>
            </a:r>
          </a:p>
          <a:p>
            <a:r>
              <a:rPr lang="en-US" dirty="0"/>
              <a:t>The significant difference in R_SEE between alpha particles and protons can be attributed to the differences in their mass and charge. </a:t>
            </a:r>
          </a:p>
          <a:p>
            <a:endParaRPr lang="en-US" dirty="0"/>
          </a:p>
          <a:p>
            <a:r>
              <a:rPr lang="en-US" dirty="0"/>
              <a:t>Alpha particles, being heavier and doubly charged, interact more strongly with the gold foil, resulting in higher secondary electron emission rates.</a:t>
            </a:r>
          </a:p>
          <a:p>
            <a:r>
              <a:rPr lang="en-US" dirty="0"/>
              <a:t>This analysis highlights the importance of considering particle type and energy when evaluating secondary electron emission, as these factors significantly influence the results.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This comparison helps us understand the differences and similarities in secondary electron emission rates between protons and alpha particles at this energy level.</a:t>
            </a:r>
          </a:p>
          <a:p>
            <a:endParaRPr lang="en-US" dirty="0"/>
          </a:p>
          <a:p>
            <a:endParaRPr lang="en-US" dirty="0"/>
          </a:p>
          <a:p>
            <a:endParaRPr lang="en-US" dirty="0"/>
          </a:p>
          <a:p>
            <a:endParaRPr lang="fr-FR" dirty="0"/>
          </a:p>
        </p:txBody>
      </p:sp>
      <p:sp>
        <p:nvSpPr>
          <p:cNvPr id="4" name="Espace réservé du numéro de diapositive 3"/>
          <p:cNvSpPr>
            <a:spLocks noGrp="1"/>
          </p:cNvSpPr>
          <p:nvPr>
            <p:ph type="sldNum" sz="quarter" idx="5"/>
          </p:nvPr>
        </p:nvSpPr>
        <p:spPr/>
        <p:txBody>
          <a:bodyPr/>
          <a:lstStyle/>
          <a:p>
            <a:fld id="{A89C7E07-3C67-C64C-8DA0-0404F6303970}" type="slidenum">
              <a:rPr lang="en-US" smtClean="0"/>
              <a:t>18</a:t>
            </a:fld>
            <a:endParaRPr lang="en-US"/>
          </a:p>
        </p:txBody>
      </p:sp>
    </p:spTree>
    <p:extLst>
      <p:ext uri="{BB962C8B-B14F-4D97-AF65-F5344CB8AC3E}">
        <p14:creationId xmlns:p14="http://schemas.microsoft.com/office/powerpoint/2010/main" val="1561541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our research has effectively measured the secondary electron emission (SEE) rates from ultrathin gold foil bombarded by protons and alpha particles at intermediate energies. Through a series of experiments, we analyzed the SEE rates for various energies and directions, utilizing both current-based and charge-based calculation methods.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Key findings from our experiments include:</a:t>
            </a:r>
            <a:endParaRPr lang="en-US" dirty="0">
              <a:latin typeface="Book Antiqua" panose="02040602050305030304" pitchFamily="18" charset="0"/>
            </a:endParaRPr>
          </a:p>
          <a:p>
            <a:endParaRPr lang="en-US" dirty="0"/>
          </a:p>
          <a:p>
            <a:r>
              <a:rPr lang="en-US" b="1" dirty="0"/>
              <a:t>Consistency in R_SEE Calculations:</a:t>
            </a:r>
            <a:endParaRPr lang="en-US" dirty="0"/>
          </a:p>
          <a:p>
            <a:pPr lvl="1"/>
            <a:r>
              <a:rPr lang="en-US" dirty="0"/>
              <a:t>Both current (I) and charge (Q) based methods provided consistent R_SEE values.</a:t>
            </a:r>
          </a:p>
          <a:p>
            <a:pPr lvl="1"/>
            <a:r>
              <a:rPr lang="en-US" dirty="0"/>
              <a:t>However  with charge-based calculation the error margins were reduced.</a:t>
            </a:r>
          </a:p>
          <a:p>
            <a:r>
              <a:rPr lang="en-US" b="1" dirty="0"/>
              <a:t>Directional Dependence:</a:t>
            </a:r>
            <a:endParaRPr lang="en-US" dirty="0"/>
          </a:p>
          <a:p>
            <a:pPr lvl="1"/>
            <a:r>
              <a:rPr lang="en-US" dirty="0"/>
              <a:t>For both protons and alpha particles, the R_SEE in the forward direction was consistently higher than in the backward direction. This was observed across different energy levels.</a:t>
            </a:r>
          </a:p>
          <a:p>
            <a:r>
              <a:rPr lang="en-US" b="1" dirty="0"/>
              <a:t>Energy Dependence:</a:t>
            </a:r>
            <a:endParaRPr lang="en-US" dirty="0"/>
          </a:p>
          <a:p>
            <a:pPr lvl="1"/>
            <a:r>
              <a:rPr lang="en-US" dirty="0"/>
              <a:t>We have observed that As the energy increased, the R_SEE values for protons decreased. This trend was clearly visualized in our energy vs. R_SEE plots.</a:t>
            </a:r>
          </a:p>
          <a:p>
            <a:r>
              <a:rPr lang="en-US" b="1" dirty="0"/>
              <a:t>Particle Type Differences:</a:t>
            </a:r>
            <a:endParaRPr lang="en-US" dirty="0"/>
          </a:p>
          <a:p>
            <a:pPr lvl="1"/>
            <a:r>
              <a:rPr lang="en-US" dirty="0"/>
              <a:t>Alpha particles exhibited significantly higher R_SEE values compared to protons at the same energy levels. As stated before this difference is attributed to the higher mass and charge of alpha particles, leading to stronger interactions with the gold foil.</a:t>
            </a:r>
          </a:p>
          <a:p>
            <a:r>
              <a:rPr lang="en-US" dirty="0"/>
              <a:t>These findings enhance our understanding of secondary electron emission in hadron therapy and support the development of more accurate and reliable beam monitoring systems. The methods and insights gained from this research can be applied to further improve the precision of beam profiling in clinical and experimental settings.</a:t>
            </a:r>
          </a:p>
          <a:p>
            <a:endParaRPr lang="en-US" dirty="0"/>
          </a:p>
          <a:p>
            <a:r>
              <a:rPr lang="en-US" dirty="0"/>
              <a:t>Thank you for your listening. Are there any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19</a:t>
            </a:fld>
            <a:endParaRPr lang="en-US"/>
          </a:p>
        </p:txBody>
      </p:sp>
    </p:spTree>
    <p:extLst>
      <p:ext uri="{BB962C8B-B14F-4D97-AF65-F5344CB8AC3E}">
        <p14:creationId xmlns:p14="http://schemas.microsoft.com/office/powerpoint/2010/main" val="395426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PEPITES prototype was successfully installed in the ARRONAX vacuum chamber, equipped with a translation system to engage the beam path accurately. </a:t>
            </a:r>
          </a:p>
          <a:p>
            <a:r>
              <a:rPr lang="en-US" dirty="0"/>
              <a:t>One of the key advantages of our detector is its freedom from mechanical constraints, allowing it to operate without interference in the challenging environment of a vacuum chamber. </a:t>
            </a:r>
          </a:p>
          <a:p>
            <a:r>
              <a:rPr lang="en-US" dirty="0"/>
              <a:t>The successful implementation and operation at ARRONAX demonstrate the prototype's robustness and effectiveness, paving the way for long-term applications in hadron therapy. </a:t>
            </a:r>
          </a:p>
          <a:p>
            <a:r>
              <a:rPr lang="en-US" dirty="0"/>
              <a:t>This success highlights the potential of PEPITES to become an integral part of beam monitoring systems in medical accelerators.</a:t>
            </a:r>
          </a:p>
        </p:txBody>
      </p:sp>
      <p:sp>
        <p:nvSpPr>
          <p:cNvPr id="4" name="Slide Number Placeholder 3"/>
          <p:cNvSpPr>
            <a:spLocks noGrp="1"/>
          </p:cNvSpPr>
          <p:nvPr>
            <p:ph type="sldNum" sz="quarter" idx="5"/>
          </p:nvPr>
        </p:nvSpPr>
        <p:spPr/>
        <p:txBody>
          <a:bodyPr/>
          <a:lstStyle/>
          <a:p>
            <a:fld id="{A89C7E07-3C67-C64C-8DA0-0404F6303970}" type="slidenum">
              <a:rPr lang="en-US" smtClean="0"/>
              <a:t>21</a:t>
            </a:fld>
            <a:endParaRPr lang="en-US"/>
          </a:p>
        </p:txBody>
      </p:sp>
    </p:spTree>
    <p:extLst>
      <p:ext uri="{BB962C8B-B14F-4D97-AF65-F5344CB8AC3E}">
        <p14:creationId xmlns:p14="http://schemas.microsoft.com/office/powerpoint/2010/main" val="2622347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research is crucial for advancing the technology used in hadron therapy to ensure precise treatment delivery for cancer patients.</a:t>
            </a:r>
          </a:p>
          <a:p>
            <a:br>
              <a:rPr lang="en-US" dirty="0"/>
            </a:br>
            <a:r>
              <a:rPr lang="en-US" dirty="0"/>
              <a:t>In the context of hadron therapy, which utilizes hadron beams for cancer treatment, continuous monitoring of the beam with minimal disturbance is crucial. </a:t>
            </a:r>
          </a:p>
          <a:p>
            <a:r>
              <a:rPr lang="en-US" dirty="0"/>
              <a:t>Our goal is to develop an innovative beam profiler that is ultra-thin and resistant to radiation, making it suitable for mid-energy accelerators. </a:t>
            </a:r>
          </a:p>
          <a:p>
            <a:endParaRPr lang="en-US" dirty="0"/>
          </a:p>
          <a:p>
            <a:r>
              <a:rPr lang="en-US" dirty="0"/>
              <a:t>This profiler needs to be highly sensitive and capable of withstanding the challenging environment of hadron therapy.   </a:t>
            </a:r>
          </a:p>
          <a:p>
            <a:endParaRPr lang="en-US" dirty="0"/>
          </a:p>
          <a:p>
            <a:r>
              <a:rPr lang="en-US" dirty="0"/>
              <a:t>The development of PEPITES aims to meet these requirements, providing a reliable tool for improving cancer treatment outcomes.</a:t>
            </a:r>
          </a:p>
        </p:txBody>
      </p:sp>
      <p:sp>
        <p:nvSpPr>
          <p:cNvPr id="4" name="Slide Number Placeholder 3"/>
          <p:cNvSpPr>
            <a:spLocks noGrp="1"/>
          </p:cNvSpPr>
          <p:nvPr>
            <p:ph type="sldNum" sz="quarter" idx="5"/>
          </p:nvPr>
        </p:nvSpPr>
        <p:spPr/>
        <p:txBody>
          <a:bodyPr/>
          <a:lstStyle/>
          <a:p>
            <a:fld id="{A89C7E07-3C67-C64C-8DA0-0404F6303970}" type="slidenum">
              <a:rPr lang="en-US" smtClean="0"/>
              <a:t>2</a:t>
            </a:fld>
            <a:endParaRPr lang="en-US"/>
          </a:p>
        </p:txBody>
      </p:sp>
    </p:spTree>
    <p:extLst>
      <p:ext uri="{BB962C8B-B14F-4D97-AF65-F5344CB8AC3E}">
        <p14:creationId xmlns:p14="http://schemas.microsoft.com/office/powerpoint/2010/main" val="2336510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figure, we use </a:t>
            </a:r>
            <a:r>
              <a:rPr lang="en-US" dirty="0" err="1"/>
              <a:t>Q_arronax</a:t>
            </a:r>
            <a:r>
              <a:rPr lang="en-US" dirty="0"/>
              <a:t> as the x-axis and plot the R_SEE values calculated using both current (I) and charge (Q). </a:t>
            </a:r>
          </a:p>
          <a:p>
            <a:r>
              <a:rPr lang="en-US" dirty="0"/>
              <a:t>By comparing these points, we can observe the consistency between the two methods.</a:t>
            </a:r>
          </a:p>
          <a:p>
            <a:r>
              <a:rPr lang="en-US" dirty="0"/>
              <a:t>Overall, the differences between the points calculated using current and charge are minimal. </a:t>
            </a:r>
          </a:p>
          <a:p>
            <a:r>
              <a:rPr lang="en-US" dirty="0"/>
              <a:t>This comparison confirms the reliability of both methods for calculating R_SEE. </a:t>
            </a:r>
          </a:p>
          <a:p>
            <a:r>
              <a:rPr lang="en-US" dirty="0"/>
              <a:t>However, at lower energies, we can observe that the R_SEE values calculated using current tend to be slightly higher than those calculated using charge. This highlight the importance of choosing the appropriate method based on the specific experimental conditions and requirements.</a:t>
            </a: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22</a:t>
            </a:fld>
            <a:endParaRPr lang="en-US"/>
          </a:p>
        </p:txBody>
      </p:sp>
    </p:spTree>
    <p:extLst>
      <p:ext uri="{BB962C8B-B14F-4D97-AF65-F5344CB8AC3E}">
        <p14:creationId xmlns:p14="http://schemas.microsoft.com/office/powerpoint/2010/main" val="1048815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Next, we calculated the average R_SEE for specific energies and directions. By plotting energy on the x-axis and using different colors to represent the forward and backward directions, we obtained this graph.</a:t>
            </a:r>
          </a:p>
          <a:p>
            <a:r>
              <a:rPr lang="en-US" dirty="0"/>
              <a:t>Although the errors for 32 MeV and 68 MeV are quite large, </a:t>
            </a:r>
          </a:p>
          <a:p>
            <a:r>
              <a:rPr lang="en-US" dirty="0"/>
              <a:t>we can observe that the R_SEE in the forward direction is consistently higher than in the backward direction, as expected. </a:t>
            </a:r>
          </a:p>
          <a:p>
            <a:r>
              <a:rPr lang="en-US" dirty="0"/>
              <a:t>As the energy increases, it is evident that R_SEE decreases continuously.</a:t>
            </a:r>
          </a:p>
          <a:p>
            <a:r>
              <a:rPr lang="en-US" dirty="0"/>
              <a:t>#This graph shows that the energy of the beam significantly impact the secondary electron emission rates, which is crucial for accurate beam profiling and detector calibration.</a:t>
            </a:r>
          </a:p>
          <a:p>
            <a:r>
              <a:rPr lang="en-US" dirty="0"/>
              <a:t>#However, the direction of the secondary electrons doesn’t seem to influent significantly the SEE.</a:t>
            </a:r>
          </a:p>
          <a:p>
            <a:endParaRPr lang="fr-FR" dirty="0"/>
          </a:p>
        </p:txBody>
      </p:sp>
      <p:sp>
        <p:nvSpPr>
          <p:cNvPr id="4" name="Espace réservé du numéro de diapositive 3"/>
          <p:cNvSpPr>
            <a:spLocks noGrp="1"/>
          </p:cNvSpPr>
          <p:nvPr>
            <p:ph type="sldNum" sz="quarter" idx="5"/>
          </p:nvPr>
        </p:nvSpPr>
        <p:spPr/>
        <p:txBody>
          <a:bodyPr/>
          <a:lstStyle/>
          <a:p>
            <a:fld id="{A89C7E07-3C67-C64C-8DA0-0404F6303970}" type="slidenum">
              <a:rPr lang="en-US" smtClean="0"/>
              <a:t>23</a:t>
            </a:fld>
            <a:endParaRPr lang="en-US"/>
          </a:p>
        </p:txBody>
      </p:sp>
    </p:spTree>
    <p:extLst>
      <p:ext uri="{BB962C8B-B14F-4D97-AF65-F5344CB8AC3E}">
        <p14:creationId xmlns:p14="http://schemas.microsoft.com/office/powerpoint/2010/main" val="796877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principle behind our design relies on utilizing Secondary Electron Emission (SEE) for precise beam profiling. </a:t>
            </a:r>
          </a:p>
          <a:p>
            <a:r>
              <a:rPr lang="en-US" dirty="0"/>
              <a:t>SEE is proportional to the energy loss (</a:t>
            </a:r>
            <a:r>
              <a:rPr lang="en-US" dirty="0" err="1"/>
              <a:t>dE</a:t>
            </a:r>
            <a:r>
              <a:rPr lang="en-US" dirty="0"/>
              <a:t>/dx) of the beam particles, making it an effective method for surface-level detection. </a:t>
            </a:r>
          </a:p>
          <a:p>
            <a:r>
              <a:rPr lang="en-US" dirty="0"/>
              <a:t>We use 50 nm gold electrodes due to gold's high atomic number (Z=79), which generates a large number of secondary electrons. </a:t>
            </a:r>
          </a:p>
          <a:p>
            <a:r>
              <a:rPr lang="en-US" dirty="0"/>
              <a:t>Additionally, gold is non-oxidizing, ensuring long-term stability and sensitivity to proton beams. </a:t>
            </a:r>
          </a:p>
          <a:p>
            <a:r>
              <a:rPr lang="en-US" dirty="0"/>
              <a:t>The substrate consists of 1.5 µm WET CP1 colorless </a:t>
            </a:r>
            <a:r>
              <a:rPr lang="en-US" dirty="0" err="1"/>
              <a:t>polymide</a:t>
            </a:r>
            <a:r>
              <a:rPr lang="en-US" dirty="0"/>
              <a:t> membranes, chosen for their high radiation tolerance. </a:t>
            </a:r>
          </a:p>
          <a:p>
            <a:r>
              <a:rPr lang="en-US" dirty="0"/>
              <a:t>This design ensures that our profiler can accurately measure the beam's characteristics while maintaining durability under high radiation conditions.</a:t>
            </a:r>
          </a:p>
          <a:p>
            <a:r>
              <a:rPr lang="en-US" dirty="0"/>
              <a:t>#of gold deposited </a:t>
            </a:r>
          </a:p>
        </p:txBody>
      </p:sp>
      <p:sp>
        <p:nvSpPr>
          <p:cNvPr id="4" name="Slide Number Placeholder 3"/>
          <p:cNvSpPr>
            <a:spLocks noGrp="1"/>
          </p:cNvSpPr>
          <p:nvPr>
            <p:ph type="sldNum" sz="quarter" idx="5"/>
          </p:nvPr>
        </p:nvSpPr>
        <p:spPr/>
        <p:txBody>
          <a:bodyPr/>
          <a:lstStyle/>
          <a:p>
            <a:fld id="{A89C7E07-3C67-C64C-8DA0-0404F6303970}" type="slidenum">
              <a:rPr lang="en-US" smtClean="0"/>
              <a:t>3</a:t>
            </a:fld>
            <a:endParaRPr lang="en-US"/>
          </a:p>
        </p:txBody>
      </p:sp>
    </p:spTree>
    <p:extLst>
      <p:ext uri="{BB962C8B-B14F-4D97-AF65-F5344CB8AC3E}">
        <p14:creationId xmlns:p14="http://schemas.microsoft.com/office/powerpoint/2010/main" val="1141668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prototype features a four-electrode design, consisting of two segmented cathodes and two anodes with a 15 mm gap. </a:t>
            </a:r>
          </a:p>
          <a:p>
            <a:r>
              <a:rPr lang="en-US" dirty="0"/>
              <a:t>The SEE collection is facilitated by biasing the anodes at 100 V, ensuring efficient capture of secondary electrons. </a:t>
            </a:r>
          </a:p>
          <a:p>
            <a:r>
              <a:rPr lang="en-US" dirty="0"/>
              <a:t>The sensitive areas comprise 32 gold strips for the cathodes and fully metallized anodes, maximizing the detection area and sensitivity. </a:t>
            </a:r>
          </a:p>
          <a:p>
            <a:r>
              <a:rPr lang="en-US" dirty="0"/>
              <a:t>The prototype is designed with mechanically independent blocks, allowing separate measurements of the X and Y beam positions and shapes. This modular design enhances the versatility and precision of our beam profiler, making it suitable for various experimental setups and beam conditions.</a:t>
            </a:r>
          </a:p>
        </p:txBody>
      </p:sp>
      <p:sp>
        <p:nvSpPr>
          <p:cNvPr id="4" name="Slide Number Placeholder 3"/>
          <p:cNvSpPr>
            <a:spLocks noGrp="1"/>
          </p:cNvSpPr>
          <p:nvPr>
            <p:ph type="sldNum" sz="quarter" idx="5"/>
          </p:nvPr>
        </p:nvSpPr>
        <p:spPr/>
        <p:txBody>
          <a:bodyPr/>
          <a:lstStyle/>
          <a:p>
            <a:fld id="{A89C7E07-3C67-C64C-8DA0-0404F6303970}" type="slidenum">
              <a:rPr lang="en-US" smtClean="0"/>
              <a:t>4</a:t>
            </a:fld>
            <a:endParaRPr lang="en-US"/>
          </a:p>
        </p:txBody>
      </p:sp>
    </p:spTree>
    <p:extLst>
      <p:ext uri="{BB962C8B-B14F-4D97-AF65-F5344CB8AC3E}">
        <p14:creationId xmlns:p14="http://schemas.microsoft.com/office/powerpoint/2010/main" val="3125136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primary task was to measure the Secondary Electrons Emission rate, which is crucial for calibrating the PEPITES detector. </a:t>
            </a:r>
          </a:p>
          <a:p>
            <a:r>
              <a:rPr lang="en-US" dirty="0"/>
              <a:t>The SEE rate is defined as the ratio of secondary electron emission current (Ise) to the proton beam current (Ip), expressed as Ise/Ip = </a:t>
            </a:r>
            <a:r>
              <a:rPr lang="en-US" dirty="0" err="1"/>
              <a:t>Qse</a:t>
            </a:r>
            <a:r>
              <a:rPr lang="en-US" dirty="0"/>
              <a:t>/</a:t>
            </a:r>
            <a:r>
              <a:rPr lang="en-US" dirty="0" err="1"/>
              <a:t>Qp</a:t>
            </a:r>
            <a:r>
              <a:rPr lang="en-US" dirty="0"/>
              <a:t>=</a:t>
            </a:r>
            <a:r>
              <a:rPr lang="en-US" dirty="0" err="1"/>
              <a:t>Nse</a:t>
            </a:r>
            <a:r>
              <a:rPr lang="en-US" dirty="0"/>
              <a:t>/Np, where </a:t>
            </a:r>
            <a:r>
              <a:rPr lang="en-US" dirty="0" err="1"/>
              <a:t>Nse</a:t>
            </a:r>
            <a:r>
              <a:rPr lang="en-US" dirty="0"/>
              <a:t> and Np represent the number of secondary and proton particles, respectively. Evaluating this rate is essential for the accurate calibration and further development of the detector. </a:t>
            </a:r>
          </a:p>
          <a:p>
            <a:r>
              <a:rPr lang="en-US" dirty="0"/>
              <a:t>The measurements was  conducted on the 13th and 14th of December 2018, collecting data that provides insight into the detector's performance and efficiency. </a:t>
            </a:r>
          </a:p>
          <a:p>
            <a:r>
              <a:rPr lang="en-US" dirty="0"/>
              <a:t>This work forms the foundation for optimizing PEPITES and ensuring its reliability in cancer </a:t>
            </a:r>
            <a:r>
              <a:rPr lang="en-US" dirty="0" err="1"/>
              <a:t>treatement</a:t>
            </a:r>
            <a:r>
              <a:rPr lang="en-US" dirty="0"/>
              <a:t>.</a:t>
            </a:r>
          </a:p>
        </p:txBody>
      </p:sp>
      <p:sp>
        <p:nvSpPr>
          <p:cNvPr id="4" name="Slide Number Placeholder 3"/>
          <p:cNvSpPr>
            <a:spLocks noGrp="1"/>
          </p:cNvSpPr>
          <p:nvPr>
            <p:ph type="sldNum" sz="quarter" idx="5"/>
          </p:nvPr>
        </p:nvSpPr>
        <p:spPr/>
        <p:txBody>
          <a:bodyPr/>
          <a:lstStyle/>
          <a:p>
            <a:fld id="{A89C7E07-3C67-C64C-8DA0-0404F6303970}" type="slidenum">
              <a:rPr lang="en-US" smtClean="0"/>
              <a:t>5</a:t>
            </a:fld>
            <a:endParaRPr lang="en-US"/>
          </a:p>
        </p:txBody>
      </p:sp>
    </p:spTree>
    <p:extLst>
      <p:ext uri="{BB962C8B-B14F-4D97-AF65-F5344CB8AC3E}">
        <p14:creationId xmlns:p14="http://schemas.microsoft.com/office/powerpoint/2010/main" val="3011138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This slide presents the setup of our experiment. </a:t>
            </a:r>
          </a:p>
          <a:p>
            <a:r>
              <a:rPr lang="en-US" dirty="0"/>
              <a:t>When the beam enters the chamber, it interacts with two gold planes, where generating secondary electrons. </a:t>
            </a:r>
          </a:p>
          <a:p>
            <a:r>
              <a:rPr lang="en-US" dirty="0"/>
              <a:t>By applying a voltage to one end of the planes, we can control the direction of the secondary electrons.</a:t>
            </a:r>
          </a:p>
          <a:p>
            <a:r>
              <a:rPr lang="en-US" dirty="0"/>
              <a:t>For example, if we set the voltage of Plane 1 to 100V and Plane 2 to 0V, the current will flow from 1 to 2, which we call the forward direction. </a:t>
            </a:r>
          </a:p>
          <a:p>
            <a:r>
              <a:rPr lang="en-US" dirty="0"/>
              <a:t>If I switch the voltage, so that Plane 1 is at 0V and Plane 2 at 100V, we refer to this as the backward direction and the Secondary electrons will flow from plane 2 to 1.</a:t>
            </a:r>
          </a:p>
          <a:p>
            <a:r>
              <a:rPr lang="en-US" dirty="0"/>
              <a:t>On the far left, we have a beam stop, which helps us measure the proton beam current, denoted as </a:t>
            </a:r>
            <a:r>
              <a:rPr lang="en-US" dirty="0" err="1"/>
              <a:t>I_beamstop</a:t>
            </a:r>
            <a:r>
              <a:rPr lang="en-US" dirty="0"/>
              <a:t>​. This setup allows us to analyze the behavior of the secondary electrons under different direction flow (either forward or backward emission), providing critical data for our research.</a:t>
            </a:r>
          </a:p>
        </p:txBody>
      </p:sp>
      <p:sp>
        <p:nvSpPr>
          <p:cNvPr id="4" name="Espace réservé du numéro de diapositive 3"/>
          <p:cNvSpPr>
            <a:spLocks noGrp="1"/>
          </p:cNvSpPr>
          <p:nvPr>
            <p:ph type="sldNum" sz="quarter" idx="5"/>
          </p:nvPr>
        </p:nvSpPr>
        <p:spPr/>
        <p:txBody>
          <a:bodyPr/>
          <a:lstStyle/>
          <a:p>
            <a:fld id="{A89C7E07-3C67-C64C-8DA0-0404F6303970}" type="slidenum">
              <a:rPr lang="en-US" smtClean="0"/>
              <a:t>6</a:t>
            </a:fld>
            <a:endParaRPr lang="en-US"/>
          </a:p>
        </p:txBody>
      </p:sp>
    </p:spTree>
    <p:extLst>
      <p:ext uri="{BB962C8B-B14F-4D97-AF65-F5344CB8AC3E}">
        <p14:creationId xmlns:p14="http://schemas.microsoft.com/office/powerpoint/2010/main" val="290947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89C7E07-3C67-C64C-8DA0-0404F6303970}" type="slidenum">
              <a:rPr lang="en-US" smtClean="0"/>
              <a:t>7</a:t>
            </a:fld>
            <a:endParaRPr lang="en-US"/>
          </a:p>
        </p:txBody>
      </p:sp>
    </p:spTree>
    <p:extLst>
      <p:ext uri="{BB962C8B-B14F-4D97-AF65-F5344CB8AC3E}">
        <p14:creationId xmlns:p14="http://schemas.microsoft.com/office/powerpoint/2010/main" val="2610979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shows the results for different beam energies, including 68 MeV, 50 MeV, 40 MeV, and 32 MeV, in both forward and backward directions. </a:t>
            </a:r>
          </a:p>
          <a:p>
            <a:r>
              <a:rPr lang="en-US" dirty="0"/>
              <a:t>Each plot corresponds to a specific beam energy and direction.</a:t>
            </a:r>
          </a:p>
          <a:p>
            <a:endParaRPr lang="en-US" dirty="0"/>
          </a:p>
          <a:p>
            <a:r>
              <a:rPr lang="en-US" dirty="0"/>
              <a:t>Additionally, we noticed that some data sets exhibit significant fluctuations at the beginning. </a:t>
            </a:r>
          </a:p>
          <a:p>
            <a:r>
              <a:rPr lang="en-US" dirty="0"/>
              <a:t>These fluctuations are likely due to errors when the electrometer starts up, so we have discarded these(about 20 points) invalid points to ensure accuracy.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can observe the signal which is the middle data set. We should subtract the background noise from this value, to obtain the true SEE current.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values are essential for precise measurements and calculations.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specific note about the 40MeV plots: the time sequence for the forward and backward directions is reversed, </a:t>
            </a:r>
            <a:r>
              <a:rPr lang="en-US" altLang="zh-CN" dirty="0"/>
              <a:t>although t</a:t>
            </a:r>
            <a:r>
              <a:rPr lang="en-US" dirty="0"/>
              <a:t>his reversal doesn't affect the analysis but is an important observation to consider when interpreting the results.</a:t>
            </a:r>
            <a:br>
              <a:rPr lang="en-US" dirty="0"/>
            </a:b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9</a:t>
            </a:fld>
            <a:endParaRPr lang="en-US"/>
          </a:p>
        </p:txBody>
      </p:sp>
    </p:spTree>
    <p:extLst>
      <p:ext uri="{BB962C8B-B14F-4D97-AF65-F5344CB8AC3E}">
        <p14:creationId xmlns:p14="http://schemas.microsoft.com/office/powerpoint/2010/main" val="2133412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presents the current of the secondary electron emission (SEE) corresponding to a 68 MeV proton beam directed forward. </a:t>
            </a:r>
          </a:p>
          <a:p>
            <a:r>
              <a:rPr lang="en-US" dirty="0"/>
              <a:t>The data is grouped in a set of three sub-data, with each set representing different incident current levels, which will be further illustrated in subsequent slides. </a:t>
            </a:r>
          </a:p>
          <a:p>
            <a:r>
              <a:rPr lang="en-US" dirty="0"/>
              <a:t>For each group, the first and last data sets show background noise which is obtained without any beam, while the middle one represent SEE currents with the proton beam.</a:t>
            </a:r>
          </a:p>
          <a:p>
            <a:r>
              <a:rPr lang="en-US" dirty="0"/>
              <a:t>In the figure, blue points indicate secondary electron emission curren</a:t>
            </a:r>
            <a:r>
              <a:rPr lang="en-US" altLang="zh-CN" dirty="0"/>
              <a:t>t</a:t>
            </a:r>
            <a:r>
              <a:rPr lang="en-US" dirty="0"/>
              <a:t>.</a:t>
            </a:r>
          </a:p>
          <a:p>
            <a:r>
              <a:rPr lang="en-US" dirty="0"/>
              <a:t>Red points show the current of the proton measured by the beam stop which I mentioned before. </a:t>
            </a:r>
          </a:p>
          <a:p>
            <a:r>
              <a:rPr lang="en-US" dirty="0"/>
              <a:t>Sometimes, the noise of </a:t>
            </a:r>
            <a:r>
              <a:rPr lang="en-US" dirty="0" err="1"/>
              <a:t>I_cathode</a:t>
            </a:r>
            <a:r>
              <a:rPr lang="en-US" dirty="0"/>
              <a:t> may appear as negative, so I have plotted their absolute values as green points. </a:t>
            </a:r>
          </a:p>
          <a:p>
            <a:r>
              <a:rPr lang="en-US" dirty="0"/>
              <a:t>The y-axis uses a log scale.</a:t>
            </a:r>
          </a:p>
          <a:p>
            <a:r>
              <a:rPr lang="en-US" dirty="0"/>
              <a:t>The mean and error values were calculated. Due to the large number of measurements, the error is very small. I did a zoom here in this figure, where we can see the error bar.</a:t>
            </a: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10</a:t>
            </a:fld>
            <a:endParaRPr lang="en-US"/>
          </a:p>
        </p:txBody>
      </p:sp>
    </p:spTree>
    <p:extLst>
      <p:ext uri="{BB962C8B-B14F-4D97-AF65-F5344CB8AC3E}">
        <p14:creationId xmlns:p14="http://schemas.microsoft.com/office/powerpoint/2010/main" val="3815809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3275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tx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9" name="Freeform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 name="Freeform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7" name="Freeform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anchor="b" anchorCtr="0">
            <a:noAutofit/>
          </a:bodyPr>
          <a:lstStyle>
            <a:lvl1pPr>
              <a:defRPr sz="4400" b="1" i="0">
                <a:solidFill>
                  <a:schemeClr val="bg1"/>
                </a:solidFill>
                <a:latin typeface="+mj-lt"/>
              </a:defRPr>
            </a:lvl1pPr>
          </a:lstStyle>
          <a:p>
            <a:r>
              <a:rPr lang="en-US"/>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a:normAutofit/>
          </a:bodyPr>
          <a:lstStyle>
            <a:lvl1pPr marL="0" indent="0">
              <a:spcBef>
                <a:spcPts val="1800"/>
              </a:spcBef>
              <a:buFont typeface="Arial" panose="020B0604020202020204" pitchFamily="34" charset="0"/>
              <a:buNone/>
              <a:defRPr sz="2000"/>
            </a:lvl1pPr>
            <a:lvl2pPr marL="457200" indent="0">
              <a:spcBef>
                <a:spcPts val="1800"/>
              </a:spcBef>
              <a:buNone/>
              <a:defRPr sz="2000"/>
            </a:lvl2pPr>
            <a:lvl3pPr marL="914400" indent="0">
              <a:spcBef>
                <a:spcPts val="1800"/>
              </a:spcBef>
              <a:buNone/>
              <a:defRPr sz="2000"/>
            </a:lvl3pPr>
            <a:lvl4pPr marL="1371600" indent="0">
              <a:spcBef>
                <a:spcPts val="1800"/>
              </a:spcBef>
              <a:buNone/>
              <a:defRPr sz="2000"/>
            </a:lvl4pPr>
            <a:lvl5pPr marL="1828800" indent="0">
              <a:spcBef>
                <a:spcPts val="1800"/>
              </a:spcBef>
              <a:buNone/>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a:latin typeface="+mn-lt"/>
            </a:endParaRPr>
          </a:p>
        </p:txBody>
      </p:sp>
    </p:spTree>
    <p:extLst>
      <p:ext uri="{BB962C8B-B14F-4D97-AF65-F5344CB8AC3E}">
        <p14:creationId xmlns:p14="http://schemas.microsoft.com/office/powerpoint/2010/main" val="22443291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anchor="b" anchorCtr="0">
            <a:noAutofit/>
          </a:bodyPr>
          <a:lstStyle>
            <a:lvl1pPr>
              <a:defRPr sz="4400" b="1" i="0">
                <a:solidFill>
                  <a:schemeClr val="bg1"/>
                </a:solidFill>
                <a:latin typeface="+mj-lt"/>
              </a:defRPr>
            </a:lvl1pPr>
          </a:lstStyle>
          <a:p>
            <a:r>
              <a:rPr lang="en-US"/>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a:normAutofit/>
          </a:bodyPr>
          <a:lstStyle>
            <a:lvl1pPr marL="342900" indent="-342900">
              <a:spcBef>
                <a:spcPts val="1800"/>
              </a:spcBef>
              <a:buFont typeface="Arial" panose="020B0604020202020204" pitchFamily="34" charset="0"/>
              <a:buChar char="•"/>
              <a:defRPr sz="2000"/>
            </a:lvl1pPr>
            <a:lvl2pPr>
              <a:spcBef>
                <a:spcPts val="1800"/>
              </a:spcBef>
              <a:defRPr sz="2000"/>
            </a:lvl2pPr>
            <a:lvl3pPr>
              <a:spcBef>
                <a:spcPts val="1800"/>
              </a:spcBef>
              <a:defRPr sz="2000"/>
            </a:lvl3pPr>
            <a:lvl4pPr>
              <a:spcBef>
                <a:spcPts val="1800"/>
              </a:spcBef>
              <a:defRPr sz="2000"/>
            </a:lvl4pPr>
            <a:lvl5pPr>
              <a:spcBef>
                <a:spcPts val="1800"/>
              </a:spcBef>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a:latin typeface="+mn-lt"/>
            </a:endParaRP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a:latin typeface="+mn-lt"/>
            </a:endParaRPr>
          </a:p>
        </p:txBody>
      </p:sp>
    </p:spTree>
    <p:extLst>
      <p:ext uri="{BB962C8B-B14F-4D97-AF65-F5344CB8AC3E}">
        <p14:creationId xmlns:p14="http://schemas.microsoft.com/office/powerpoint/2010/main" val="6497447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anchor="b" anchorCtr="0">
            <a:noAutofit/>
          </a:bodyPr>
          <a:lstStyle>
            <a:lvl1pPr>
              <a:defRPr sz="4400" b="1" i="0">
                <a:solidFill>
                  <a:schemeClr val="bg1"/>
                </a:solidFill>
                <a:latin typeface="+mj-lt"/>
              </a:defRPr>
            </a:lvl1pPr>
          </a:lstStyle>
          <a:p>
            <a:r>
              <a:rPr lang="en-US"/>
              <a:t>Click to add title </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p:spPr>
        <p:txBody>
          <a:bodyPr>
            <a:noAutofit/>
          </a:bodyPr>
          <a:lstStyle>
            <a:lvl1pPr>
              <a:defRPr/>
            </a:lvl1pPr>
          </a:lstStyle>
          <a:p>
            <a:r>
              <a:rPr lang="en-US"/>
              <a:t>Click icon to add table</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4109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a:t>Click to add text</a:t>
            </a:r>
          </a:p>
        </p:txBody>
      </p:sp>
      <p:cxnSp>
        <p:nvCxnSpPr>
          <p:cNvPr id="4" name="Straight Connector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92738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anchor="b" anchorCtr="0">
            <a:noAutofit/>
          </a:bodyPr>
          <a:lstStyle>
            <a:lvl1pPr>
              <a:defRPr sz="4400" b="1" i="0" spc="50" baseline="0">
                <a:latin typeface="+mj-lt"/>
              </a:defRPr>
            </a:lvl1pPr>
          </a:lstStyle>
          <a:p>
            <a:r>
              <a:rPr lang="en-US"/>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tx2">
                    <a:lumMod val="75000"/>
                  </a:schemeClr>
                </a:solidFill>
                <a:latin typeface="+mn-lt"/>
                <a:ea typeface="+mn-ea"/>
                <a:cs typeface="+mn-cs"/>
              </a:defRPr>
            </a:lvl1pPr>
            <a:lvl2pPr indent="-283464">
              <a:spcBef>
                <a:spcPts val="6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294A09A9-5501-47C1-A89A-A340965A2BE2}" type="slidenum">
              <a:rPr lang="en-US" smtClean="0"/>
              <a:pPr/>
              <a:t>‹#›</a:t>
            </a:fld>
            <a:endParaRPr lang="en-US">
              <a:latin typeface="+mn-lt"/>
            </a:endParaRPr>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endParaRPr lang="en-US">
              <a:latin typeface="+mn-lt"/>
            </a:endParaRPr>
          </a:p>
        </p:txBody>
      </p:sp>
      <p:cxnSp>
        <p:nvCxnSpPr>
          <p:cNvPr id="4" name="Straight Connecto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80892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a:noAutofit/>
          </a:bodyPr>
          <a:lstStyle>
            <a:lvl1pPr marL="0" indent="0" algn="ctr">
              <a:buNone/>
              <a:defRPr sz="2000">
                <a:solidFill>
                  <a:schemeClr val="tx1"/>
                </a:solidFill>
              </a:defRPr>
            </a:lvl1pPr>
          </a:lstStyle>
          <a:p>
            <a:r>
              <a:rPr lang="en-US"/>
              <a:t>Click icon to add picture</a:t>
            </a:r>
          </a:p>
        </p:txBody>
      </p:sp>
      <p:sp>
        <p:nvSpPr>
          <p:cNvPr id="18" name="Title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anchor="b" anchorCtr="0">
            <a:noAutofit/>
          </a:bodyPr>
          <a:lstStyle>
            <a:lvl1pPr>
              <a:defRPr sz="6000" b="1" i="0" baseline="0">
                <a:solidFill>
                  <a:schemeClr val="tx1"/>
                </a:solidFill>
                <a:latin typeface="+mj-lt"/>
              </a:defRPr>
            </a:lvl1pPr>
          </a:lstStyle>
          <a:p>
            <a:r>
              <a:rPr lang="en-US"/>
              <a:t>Click to add title </a:t>
            </a:r>
          </a:p>
        </p:txBody>
      </p:sp>
      <p:sp>
        <p:nvSpPr>
          <p:cNvPr id="7" name="Rectangle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91695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a:t>Click to add title </a:t>
            </a:r>
          </a:p>
        </p:txBody>
      </p:sp>
      <p:sp>
        <p:nvSpPr>
          <p:cNvPr id="6" name="Picture Placeholder 5">
            <a:extLst>
              <a:ext uri="{FF2B5EF4-FFF2-40B4-BE49-F238E27FC236}">
                <a16:creationId xmlns:a16="http://schemas.microsoft.com/office/drawing/2014/main" id="{A9973BC6-F6E5-0B3B-C8AB-0AC4020D4E8B}"/>
              </a:ext>
            </a:extLst>
          </p:cNvPr>
          <p:cNvSpPr>
            <a:spLocks noGrp="1"/>
          </p:cNvSpPr>
          <p:nvPr>
            <p:ph type="pic" sz="quarter" idx="12"/>
          </p:nvPr>
        </p:nvSpPr>
        <p:spPr>
          <a:xfrm>
            <a:off x="0" y="-11113"/>
            <a:ext cx="5791200" cy="6880226"/>
          </a:xfrm>
        </p:spPr>
        <p:txBody>
          <a:bodyPr>
            <a:normAutofit/>
          </a:bodyPr>
          <a:lstStyle>
            <a:lvl1pPr marL="0" indent="0" algn="ctr">
              <a:buNone/>
              <a:defRPr sz="2000"/>
            </a:lvl1pPr>
          </a:lstStyle>
          <a:p>
            <a:r>
              <a:rPr lang="en-US"/>
              <a:t>Click icon to add picture</a:t>
            </a:r>
          </a:p>
        </p:txBody>
      </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a:t>Click to add text</a:t>
            </a:r>
          </a:p>
        </p:txBody>
      </p:sp>
      <p:cxnSp>
        <p:nvCxnSpPr>
          <p:cNvPr id="7" name="Straight Connector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79140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mmary 2">
    <p:bg>
      <p:bgPr>
        <a:solidFill>
          <a:schemeClr val="tx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reeform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2" name="Freeform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3" name="Freeform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anchor="b" anchorCtr="0">
            <a:noAutofit/>
          </a:bodyPr>
          <a:lstStyle>
            <a:lvl1pPr>
              <a:defRPr sz="4400" b="1" i="0">
                <a:latin typeface="+mj-lt"/>
              </a:defRPr>
            </a:lvl1pPr>
          </a:lstStyle>
          <a:p>
            <a:r>
              <a:rPr lang="en-US"/>
              <a:t>Click to add title </a:t>
            </a:r>
          </a:p>
        </p:txBody>
      </p:sp>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a:normAutofit/>
          </a:bodyPr>
          <a:lstStyle>
            <a:lvl1pPr marL="283464" indent="-283464">
              <a:spcBef>
                <a:spcPts val="1800"/>
              </a:spcBef>
              <a:buFont typeface="Arial" panose="020B0604020202020204" pitchFamily="34" charset="0"/>
              <a:buChar char="•"/>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a:lstStyle/>
          <a:p>
            <a:fld id="{294A09A9-5501-47C1-A89A-A340965A2BE2}" type="slidenum">
              <a:rPr lang="en-US" smtClean="0"/>
              <a:pPr/>
              <a:t>‹#›</a:t>
            </a:fld>
            <a:endParaRPr lang="en-US">
              <a:latin typeface="+mn-lt"/>
            </a:endParaRPr>
          </a:p>
        </p:txBody>
      </p:sp>
      <p:sp>
        <p:nvSpPr>
          <p:cNvPr id="5" name="Date Placeholder 4">
            <a:extLst>
              <a:ext uri="{FF2B5EF4-FFF2-40B4-BE49-F238E27FC236}">
                <a16:creationId xmlns:a16="http://schemas.microsoft.com/office/drawing/2014/main" id="{E9272B8D-F380-9F1A-C8E6-BDD2352B1763}"/>
              </a:ext>
            </a:extLst>
          </p:cNvPr>
          <p:cNvSpPr>
            <a:spLocks noGrp="1"/>
          </p:cNvSpPr>
          <p:nvPr>
            <p:ph type="dt" sz="half" idx="21"/>
          </p:nvPr>
        </p:nvSpPr>
        <p:spPr/>
        <p:txBody>
          <a:bodyPr/>
          <a:lstStyle/>
          <a:p>
            <a:endParaRPr lang="en-US">
              <a:latin typeface="+mn-lt"/>
            </a:endParaRPr>
          </a:p>
        </p:txBody>
      </p:sp>
    </p:spTree>
    <p:extLst>
      <p:ext uri="{BB962C8B-B14F-4D97-AF65-F5344CB8AC3E}">
        <p14:creationId xmlns:p14="http://schemas.microsoft.com/office/powerpoint/2010/main" val="14029641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a:t>Click to add text</a:t>
            </a:r>
          </a:p>
        </p:txBody>
      </p:sp>
    </p:spTree>
    <p:extLst>
      <p:ext uri="{BB962C8B-B14F-4D97-AF65-F5344CB8AC3E}">
        <p14:creationId xmlns:p14="http://schemas.microsoft.com/office/powerpoint/2010/main" val="20271085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2">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anchor="b" anchorCtr="0">
            <a:noAutofit/>
          </a:bodyPr>
          <a:lstStyle>
            <a:lvl1pPr>
              <a:defRPr sz="4400" b="1" i="0">
                <a:solidFill>
                  <a:schemeClr val="bg1"/>
                </a:solidFill>
                <a:latin typeface="+mj-lt"/>
              </a:defRPr>
            </a:lvl1pPr>
          </a:lstStyle>
          <a:p>
            <a:r>
              <a:rPr lang="en-US"/>
              <a:t>Click to add title </a:t>
            </a:r>
          </a:p>
        </p:txBody>
      </p:sp>
      <p:sp>
        <p:nvSpPr>
          <p:cNvPr id="2" name="Content Placeholder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9436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3" name="Content Placeholder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10569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2" name="AutoShape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3" name="Freeform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4" name="Freeform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8" name="Freeform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a:p>
          </p:txBody>
        </p:sp>
        <p:sp>
          <p:nvSpPr>
            <p:cNvPr id="19" name="Freeform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anchor="b" anchorCtr="0">
            <a:noAutofit/>
          </a:bodyPr>
          <a:lstStyle>
            <a:lvl1pPr>
              <a:defRPr sz="4400" b="1" i="0">
                <a:solidFill>
                  <a:schemeClr val="bg1"/>
                </a:solidFill>
                <a:latin typeface="+mj-lt"/>
              </a:defRPr>
            </a:lvl1pPr>
          </a:lstStyle>
          <a:p>
            <a:r>
              <a:rPr lang="en-US"/>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a:normAutofit/>
          </a:bodyPr>
          <a:lstStyle>
            <a:lvl1pPr marL="457200" indent="-457200">
              <a:spcBef>
                <a:spcPts val="1800"/>
              </a:spcBef>
              <a:buFont typeface="+mj-lt"/>
              <a:buAutoNum type="arabicPeriod"/>
              <a:defRPr sz="2000"/>
            </a:lvl1pPr>
            <a:lvl2pPr marL="914400" indent="-457200">
              <a:spcBef>
                <a:spcPts val="1800"/>
              </a:spcBef>
              <a:buFont typeface="+mj-lt"/>
              <a:buAutoNum type="alphaLcPeriod"/>
              <a:defRPr sz="2000"/>
            </a:lvl2pPr>
            <a:lvl3pPr marL="1371600" indent="-457200">
              <a:spcBef>
                <a:spcPts val="1800"/>
              </a:spcBef>
              <a:buFont typeface="+mj-lt"/>
              <a:buAutoNum type="arabicParenR"/>
              <a:defRPr sz="2000"/>
            </a:lvl3pPr>
            <a:lvl4pPr marL="1371600" indent="0">
              <a:spcBef>
                <a:spcPts val="1800"/>
              </a:spcBef>
              <a:buFont typeface="+mj-lt"/>
              <a:buNone/>
              <a:defRPr sz="2000"/>
            </a:lvl4pPr>
            <a:lvl5pPr marL="2286000" indent="-457200">
              <a:spcBef>
                <a:spcPts val="1800"/>
              </a:spcBef>
              <a:buFont typeface="+mj-lt"/>
              <a:buAutoNum type="arabicPeriod"/>
              <a:defRPr sz="2000"/>
            </a:lvl5pPr>
          </a:lstStyle>
          <a:p>
            <a:pPr lvl="0"/>
            <a:r>
              <a:rPr lang="en-US"/>
              <a:t>Click to add content</a:t>
            </a:r>
          </a:p>
          <a:p>
            <a:pPr lvl="1"/>
            <a:r>
              <a:rPr lang="en-US"/>
              <a:t>Second level</a:t>
            </a:r>
          </a:p>
          <a:p>
            <a:pPr lvl="2"/>
            <a:r>
              <a:rPr lang="en-US"/>
              <a:t>Third level</a:t>
            </a:r>
          </a:p>
          <a:p>
            <a:pPr lvl="3"/>
            <a:endParaRPr lang="en-US"/>
          </a:p>
        </p:txBody>
      </p:sp>
      <p:sp>
        <p:nvSpPr>
          <p:cNvPr id="2" name="Content Placeholder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a:latin typeface="+mn-lt"/>
            </a:endParaRPr>
          </a:p>
        </p:txBody>
      </p:sp>
    </p:spTree>
    <p:extLst>
      <p:ext uri="{BB962C8B-B14F-4D97-AF65-F5344CB8AC3E}">
        <p14:creationId xmlns:p14="http://schemas.microsoft.com/office/powerpoint/2010/main" val="5546068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anchor="b" anchorCtr="0">
            <a:noAutofit/>
          </a:bodyPr>
          <a:lstStyle>
            <a:lvl1pPr>
              <a:defRPr sz="4400" b="1" i="0">
                <a:solidFill>
                  <a:schemeClr val="bg1"/>
                </a:solidFill>
                <a:latin typeface="+mj-lt"/>
              </a:defRPr>
            </a:lvl1pPr>
          </a:lstStyle>
          <a:p>
            <a:r>
              <a:rPr lang="en-US"/>
              <a:t>Click to add title </a:t>
            </a:r>
          </a:p>
        </p:txBody>
      </p:sp>
      <p:sp>
        <p:nvSpPr>
          <p:cNvPr id="3" name="Content Placeholder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a:normAutofit/>
          </a:bodyPr>
          <a:lstStyle>
            <a:lvl1pPr marL="0" indent="0">
              <a:spcBef>
                <a:spcPts val="1800"/>
              </a:spcBef>
              <a:buFont typeface="Arial" panose="020B0604020202020204" pitchFamily="34" charset="0"/>
              <a:buNone/>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Picture Placeholder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a:normAutofit/>
          </a:bodyPr>
          <a:lstStyle>
            <a:lvl1pPr marL="0" indent="0" algn="ctr">
              <a:buNone/>
              <a:defRPr sz="2000">
                <a:solidFill>
                  <a:schemeClr val="bg1"/>
                </a:solidFill>
              </a:defRPr>
            </a:lvl1pPr>
          </a:lstStyle>
          <a:p>
            <a:r>
              <a:rPr lang="en-US"/>
              <a:t>Click icon to add picture</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a:latin typeface="+mn-lt"/>
            </a:endParaRPr>
          </a:p>
        </p:txBody>
      </p:sp>
    </p:spTree>
    <p:extLst>
      <p:ext uri="{BB962C8B-B14F-4D97-AF65-F5344CB8AC3E}">
        <p14:creationId xmlns:p14="http://schemas.microsoft.com/office/powerpoint/2010/main" val="14293197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59436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594360" y="365125"/>
            <a:ext cx="10401300" cy="1325563"/>
          </a:xfrm>
          <a:prstGeom prst="rect">
            <a:avLst/>
          </a:prstGeom>
        </p:spPr>
        <p:txBody>
          <a:bodyPr vert="horz" lIns="91440" tIns="45720" rIns="91440" bIns="45720" rtlCol="0" anchor="ctr">
            <a:normAutofit/>
          </a:bodyPr>
          <a:lstStyle/>
          <a:p>
            <a:r>
              <a:rPr lang="en-US"/>
              <a:t>Click to edit Master title style</a:t>
            </a:r>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1133648"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endParaRPr lang="en-US">
              <a:latin typeface="+mn-lt"/>
            </a:endParaRPr>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594360" y="6332220"/>
            <a:ext cx="523240" cy="247651"/>
          </a:xfrm>
          <a:prstGeom prst="rect">
            <a:avLst/>
          </a:prstGeom>
        </p:spPr>
        <p:txBody>
          <a:bodyPr vert="horz" lIns="0" tIns="0" rIns="0" bIns="0" rtlCol="0" anchor="t" anchorCtr="0"/>
          <a:lstStyle>
            <a:lvl1pPr algn="l">
              <a:defRPr sz="1100" b="1" i="0">
                <a:solidFill>
                  <a:schemeClr val="bg1"/>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711" r:id="rId1"/>
    <p:sldLayoutId id="2147483698" r:id="rId2"/>
    <p:sldLayoutId id="2147483710" r:id="rId3"/>
    <p:sldLayoutId id="2147483700" r:id="rId4"/>
    <p:sldLayoutId id="2147483701" r:id="rId5"/>
    <p:sldLayoutId id="2147483659" r:id="rId6"/>
    <p:sldLayoutId id="2147483709" r:id="rId7"/>
    <p:sldLayoutId id="2147483708" r:id="rId8"/>
    <p:sldLayoutId id="2147483707" r:id="rId9"/>
    <p:sldLayoutId id="2147483706" r:id="rId10"/>
    <p:sldLayoutId id="2147483705" r:id="rId11"/>
    <p:sldLayoutId id="2147483704" r:id="rId12"/>
    <p:sldLayoutId id="2147483703" r:id="rId13"/>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dt="0"/>
  <p:txStyles>
    <p:title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D9D6-2977-ABCD-FDF8-51AFA5064E54}"/>
              </a:ext>
            </a:extLst>
          </p:cNvPr>
          <p:cNvSpPr>
            <a:spLocks noGrp="1"/>
          </p:cNvSpPr>
          <p:nvPr>
            <p:ph type="ctrTitle"/>
          </p:nvPr>
        </p:nvSpPr>
        <p:spPr>
          <a:xfrm>
            <a:off x="5835769" y="2921168"/>
            <a:ext cx="3512610" cy="1015664"/>
          </a:xfrm>
        </p:spPr>
        <p:txBody>
          <a:bodyPr/>
          <a:lstStyle/>
          <a:p>
            <a:r>
              <a:rPr lang="en-US" sz="7200" dirty="0"/>
              <a:t>PEPITES</a:t>
            </a:r>
          </a:p>
        </p:txBody>
      </p:sp>
      <p:sp>
        <p:nvSpPr>
          <p:cNvPr id="3" name="TextBox 2">
            <a:extLst>
              <a:ext uri="{FF2B5EF4-FFF2-40B4-BE49-F238E27FC236}">
                <a16:creationId xmlns:a16="http://schemas.microsoft.com/office/drawing/2014/main" id="{1636E521-C05F-EBA3-EA06-F0E497E44456}"/>
              </a:ext>
            </a:extLst>
          </p:cNvPr>
          <p:cNvSpPr txBox="1"/>
          <p:nvPr/>
        </p:nvSpPr>
        <p:spPr>
          <a:xfrm>
            <a:off x="6096000" y="5610479"/>
            <a:ext cx="4941088"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err="1">
                <a:solidFill>
                  <a:schemeClr val="bg1"/>
                </a:solidFill>
                <a:latin typeface="Times New Roman" panose="02020603050405020304" pitchFamily="18" charset="0"/>
                <a:ea typeface="MS Mincho"/>
                <a:cs typeface="Times New Roman" panose="02020603050405020304" pitchFamily="18" charset="0"/>
              </a:rPr>
              <a:t>Tingzhen</a:t>
            </a:r>
            <a:r>
              <a:rPr lang="en-US" sz="2800" dirty="0">
                <a:solidFill>
                  <a:schemeClr val="bg1"/>
                </a:solidFill>
                <a:latin typeface="Times New Roman" panose="02020603050405020304" pitchFamily="18" charset="0"/>
                <a:ea typeface="MS Mincho"/>
                <a:cs typeface="Times New Roman" panose="02020603050405020304" pitchFamily="18" charset="0"/>
              </a:rPr>
              <a:t> Xiao</a:t>
            </a:r>
          </a:p>
          <a:p>
            <a:r>
              <a:rPr lang="en-US" sz="2400" dirty="0">
                <a:solidFill>
                  <a:schemeClr val="bg1"/>
                </a:solidFill>
                <a:latin typeface="Times New Roman" panose="02020603050405020304" pitchFamily="18" charset="0"/>
                <a:ea typeface="MS Mincho"/>
                <a:cs typeface="Times New Roman" panose="02020603050405020304" pitchFamily="18" charset="0"/>
              </a:rPr>
              <a:t>Supervisor: Christophe </a:t>
            </a:r>
            <a:r>
              <a:rPr lang="en-US" sz="2400" dirty="0" err="1">
                <a:solidFill>
                  <a:schemeClr val="bg1"/>
                </a:solidFill>
                <a:latin typeface="Times New Roman" panose="02020603050405020304" pitchFamily="18" charset="0"/>
                <a:ea typeface="MS Mincho"/>
                <a:cs typeface="Times New Roman" panose="02020603050405020304" pitchFamily="18" charset="0"/>
              </a:rPr>
              <a:t>Thiebaux</a:t>
            </a:r>
            <a:endParaRPr lang="en-US" sz="2400" dirty="0">
              <a:solidFill>
                <a:schemeClr val="bg1"/>
              </a:solidFill>
              <a:latin typeface="Times New Roman" panose="02020603050405020304" pitchFamily="18" charset="0"/>
              <a:ea typeface="MS Mincho"/>
              <a:cs typeface="Times New Roman" panose="02020603050405020304" pitchFamily="18" charset="0"/>
            </a:endParaRPr>
          </a:p>
          <a:p>
            <a:r>
              <a:rPr lang="en-US" altLang="zh-CN" sz="2400" dirty="0">
                <a:solidFill>
                  <a:schemeClr val="bg1"/>
                </a:solidFill>
                <a:latin typeface="Times New Roman" panose="02020603050405020304" pitchFamily="18" charset="0"/>
                <a:ea typeface="MS Mincho"/>
                <a:cs typeface="Times New Roman" panose="02020603050405020304" pitchFamily="18" charset="0"/>
              </a:rPr>
              <a:t>Co-supervisor: Alexandre Esper</a:t>
            </a:r>
            <a:endParaRPr lang="en-US" sz="2400" dirty="0">
              <a:solidFill>
                <a:schemeClr val="bg1"/>
              </a:solidFill>
              <a:latin typeface="Times New Roman" panose="02020603050405020304" pitchFamily="18" charset="0"/>
              <a:ea typeface="MS Mincho"/>
              <a:cs typeface="Times New Roman" panose="02020603050405020304" pitchFamily="18" charset="0"/>
            </a:endParaRPr>
          </a:p>
        </p:txBody>
      </p:sp>
      <p:sp>
        <p:nvSpPr>
          <p:cNvPr id="4" name="TextBox 3">
            <a:extLst>
              <a:ext uri="{FF2B5EF4-FFF2-40B4-BE49-F238E27FC236}">
                <a16:creationId xmlns:a16="http://schemas.microsoft.com/office/drawing/2014/main" id="{961D56EB-674E-6C22-CB3B-A2F676A99878}"/>
              </a:ext>
            </a:extLst>
          </p:cNvPr>
          <p:cNvSpPr txBox="1"/>
          <p:nvPr/>
        </p:nvSpPr>
        <p:spPr>
          <a:xfrm>
            <a:off x="5064206" y="4111936"/>
            <a:ext cx="5854895" cy="1323439"/>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latin typeface="Times New Roman" panose="02020603050405020304" pitchFamily="18" charset="0"/>
                <a:cs typeface="Times New Roman" panose="02020603050405020304" pitchFamily="18" charset="0"/>
              </a:rPr>
              <a:t>Measurement of secondary electron emission rates from ultrathin gold foil bombarded by protons at intermediate energies for the development of PEPITES, an ultra-thin beam monitor for hadron therapy.</a:t>
            </a:r>
          </a:p>
        </p:txBody>
      </p:sp>
    </p:spTree>
    <p:extLst>
      <p:ext uri="{BB962C8B-B14F-4D97-AF65-F5344CB8AC3E}">
        <p14:creationId xmlns:p14="http://schemas.microsoft.com/office/powerpoint/2010/main" val="33903042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F3E96-B510-4A95-8BFF-02476E02164E}"/>
              </a:ext>
            </a:extLst>
          </p:cNvPr>
          <p:cNvSpPr>
            <a:spLocks noGrp="1"/>
          </p:cNvSpPr>
          <p:nvPr>
            <p:ph type="title"/>
          </p:nvPr>
        </p:nvSpPr>
        <p:spPr>
          <a:xfrm>
            <a:off x="135923" y="0"/>
            <a:ext cx="11948984" cy="1099751"/>
          </a:xfrm>
        </p:spPr>
        <p:txBody>
          <a:bodyPr/>
          <a:lstStyle/>
          <a:p>
            <a:r>
              <a:rPr lang="en-US" dirty="0"/>
              <a:t>Result: Current values of SEE in forward direction at 68 MeV for Proton beam</a:t>
            </a:r>
          </a:p>
        </p:txBody>
      </p:sp>
      <p:sp>
        <p:nvSpPr>
          <p:cNvPr id="14" name="Content Placeholder 13">
            <a:extLst>
              <a:ext uri="{FF2B5EF4-FFF2-40B4-BE49-F238E27FC236}">
                <a16:creationId xmlns:a16="http://schemas.microsoft.com/office/drawing/2014/main" id="{07378418-B1D7-4D96-954B-934F94EB35F9}"/>
              </a:ext>
            </a:extLst>
          </p:cNvPr>
          <p:cNvSpPr>
            <a:spLocks noGrp="1"/>
          </p:cNvSpPr>
          <p:nvPr>
            <p:ph sz="quarter" idx="16"/>
          </p:nvPr>
        </p:nvSpPr>
        <p:spPr/>
        <p:txBody>
          <a:bodyPr/>
          <a:lstStyle/>
          <a:p>
            <a:endParaRPr lang="en-US"/>
          </a:p>
        </p:txBody>
      </p:sp>
      <p:pic>
        <p:nvPicPr>
          <p:cNvPr id="18" name="Content Placeholder 17">
            <a:extLst>
              <a:ext uri="{FF2B5EF4-FFF2-40B4-BE49-F238E27FC236}">
                <a16:creationId xmlns:a16="http://schemas.microsoft.com/office/drawing/2014/main" id="{40FD8B5D-D74B-4742-AB95-C836BD3A8B15}"/>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0" y="1108364"/>
            <a:ext cx="12192000" cy="5749636"/>
          </a:xfrm>
        </p:spPr>
      </p:pic>
      <p:sp>
        <p:nvSpPr>
          <p:cNvPr id="3" name="Slide Number Placeholder 2">
            <a:extLst>
              <a:ext uri="{FF2B5EF4-FFF2-40B4-BE49-F238E27FC236}">
                <a16:creationId xmlns:a16="http://schemas.microsoft.com/office/drawing/2014/main" id="{065F8140-B8DD-49D6-A986-6CCFEB387282}"/>
              </a:ext>
            </a:extLst>
          </p:cNvPr>
          <p:cNvSpPr>
            <a:spLocks noGrp="1"/>
          </p:cNvSpPr>
          <p:nvPr>
            <p:ph type="sldNum" sz="quarter" idx="12"/>
          </p:nvPr>
        </p:nvSpPr>
        <p:spPr/>
        <p:txBody>
          <a:bodyPr/>
          <a:lstStyle/>
          <a:p>
            <a:fld id="{294A09A9-5501-47C1-A89A-A340965A2BE2}" type="slidenum">
              <a:rPr lang="en-US" smtClean="0"/>
              <a:pPr/>
              <a:t>10</a:t>
            </a:fld>
            <a:endParaRPr lang="en-US">
              <a:latin typeface="+mn-lt"/>
            </a:endParaRPr>
          </a:p>
        </p:txBody>
      </p:sp>
    </p:spTree>
    <p:extLst>
      <p:ext uri="{BB962C8B-B14F-4D97-AF65-F5344CB8AC3E}">
        <p14:creationId xmlns:p14="http://schemas.microsoft.com/office/powerpoint/2010/main" val="3750031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304A422-012D-4C8B-AB61-85EBD0BA3F07}"/>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306050" y="741132"/>
            <a:ext cx="10885950" cy="6116868"/>
          </a:xfrm>
        </p:spPr>
      </p:pic>
      <p:sp>
        <p:nvSpPr>
          <p:cNvPr id="2" name="Title 1">
            <a:extLst>
              <a:ext uri="{FF2B5EF4-FFF2-40B4-BE49-F238E27FC236}">
                <a16:creationId xmlns:a16="http://schemas.microsoft.com/office/drawing/2014/main" id="{7B1C992B-B42B-41EC-BBE6-8D15A7E7A557}"/>
              </a:ext>
            </a:extLst>
          </p:cNvPr>
          <p:cNvSpPr>
            <a:spLocks noGrp="1"/>
          </p:cNvSpPr>
          <p:nvPr>
            <p:ph type="title"/>
          </p:nvPr>
        </p:nvSpPr>
        <p:spPr>
          <a:xfrm>
            <a:off x="114300" y="1"/>
            <a:ext cx="11995152" cy="741131"/>
          </a:xfrm>
        </p:spPr>
        <p:txBody>
          <a:bodyPr/>
          <a:lstStyle/>
          <a:p>
            <a:r>
              <a:rPr lang="en-US" sz="3200" dirty="0"/>
              <a:t>Result: Beam’s current measurements for different current</a:t>
            </a:r>
          </a:p>
        </p:txBody>
      </p:sp>
      <p:sp>
        <p:nvSpPr>
          <p:cNvPr id="3" name="Slide Number Placeholder 2">
            <a:extLst>
              <a:ext uri="{FF2B5EF4-FFF2-40B4-BE49-F238E27FC236}">
                <a16:creationId xmlns:a16="http://schemas.microsoft.com/office/drawing/2014/main" id="{64E5FC33-A36D-4AEF-BB32-D6D12B31811C}"/>
              </a:ext>
            </a:extLst>
          </p:cNvPr>
          <p:cNvSpPr>
            <a:spLocks noGrp="1"/>
          </p:cNvSpPr>
          <p:nvPr>
            <p:ph type="sldNum" sz="quarter" idx="12"/>
          </p:nvPr>
        </p:nvSpPr>
        <p:spPr/>
        <p:txBody>
          <a:bodyPr/>
          <a:lstStyle/>
          <a:p>
            <a:fld id="{294A09A9-5501-47C1-A89A-A340965A2BE2}" type="slidenum">
              <a:rPr lang="en-US" smtClean="0"/>
              <a:pPr/>
              <a:t>11</a:t>
            </a:fld>
            <a:endParaRPr lang="en-US">
              <a:latin typeface="+mn-lt"/>
            </a:endParaRPr>
          </a:p>
        </p:txBody>
      </p:sp>
    </p:spTree>
    <p:extLst>
      <p:ext uri="{BB962C8B-B14F-4D97-AF65-F5344CB8AC3E}">
        <p14:creationId xmlns:p14="http://schemas.microsoft.com/office/powerpoint/2010/main" val="8608791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110E9E6-6EA4-4940-9062-DCD0CEE92A94}"/>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1" y="900416"/>
            <a:ext cx="10255826" cy="5768902"/>
          </a:xfrm>
        </p:spPr>
      </p:pic>
      <p:sp>
        <p:nvSpPr>
          <p:cNvPr id="4" name="Title 1">
            <a:extLst>
              <a:ext uri="{FF2B5EF4-FFF2-40B4-BE49-F238E27FC236}">
                <a16:creationId xmlns:a16="http://schemas.microsoft.com/office/drawing/2014/main" id="{B37C07D7-A9A7-4125-99EB-D1E734AADB27}"/>
              </a:ext>
            </a:extLst>
          </p:cNvPr>
          <p:cNvSpPr>
            <a:spLocks noGrp="1"/>
          </p:cNvSpPr>
          <p:nvPr>
            <p:ph type="title"/>
          </p:nvPr>
        </p:nvSpPr>
        <p:spPr>
          <a:xfrm>
            <a:off x="114300" y="51955"/>
            <a:ext cx="11995152" cy="561109"/>
          </a:xfrm>
        </p:spPr>
        <p:txBody>
          <a:bodyPr/>
          <a:lstStyle/>
          <a:p>
            <a:r>
              <a:rPr lang="en-US" sz="4000" dirty="0"/>
              <a:t>Analysis: SEE(I) Rate Forward vs. Backward</a:t>
            </a:r>
          </a:p>
        </p:txBody>
      </p:sp>
      <p:sp>
        <p:nvSpPr>
          <p:cNvPr id="2" name="Slide Number Placeholder 1">
            <a:extLst>
              <a:ext uri="{FF2B5EF4-FFF2-40B4-BE49-F238E27FC236}">
                <a16:creationId xmlns:a16="http://schemas.microsoft.com/office/drawing/2014/main" id="{0AE2DC83-D082-449E-A713-E78609D7EA28}"/>
              </a:ext>
            </a:extLst>
          </p:cNvPr>
          <p:cNvSpPr>
            <a:spLocks noGrp="1"/>
          </p:cNvSpPr>
          <p:nvPr>
            <p:ph type="sldNum" sz="quarter" idx="12"/>
          </p:nvPr>
        </p:nvSpPr>
        <p:spPr/>
        <p:txBody>
          <a:bodyPr/>
          <a:lstStyle/>
          <a:p>
            <a:fld id="{294A09A9-5501-47C1-A89A-A340965A2BE2}" type="slidenum">
              <a:rPr lang="en-US" smtClean="0"/>
              <a:pPr/>
              <a:t>12</a:t>
            </a:fld>
            <a:endParaRPr lang="en-US">
              <a:latin typeface="+mn-lt"/>
            </a:endParaRPr>
          </a:p>
        </p:txBody>
      </p:sp>
    </p:spTree>
    <p:extLst>
      <p:ext uri="{BB962C8B-B14F-4D97-AF65-F5344CB8AC3E}">
        <p14:creationId xmlns:p14="http://schemas.microsoft.com/office/powerpoint/2010/main" val="19124055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583A2-0546-4E3E-9040-8400A3790C3B}"/>
              </a:ext>
            </a:extLst>
          </p:cNvPr>
          <p:cNvSpPr>
            <a:spLocks noGrp="1"/>
          </p:cNvSpPr>
          <p:nvPr>
            <p:ph type="title"/>
          </p:nvPr>
        </p:nvSpPr>
        <p:spPr>
          <a:xfrm>
            <a:off x="877519" y="79578"/>
            <a:ext cx="10486664" cy="580533"/>
          </a:xfrm>
        </p:spPr>
        <p:txBody>
          <a:bodyPr/>
          <a:lstStyle/>
          <a:p>
            <a:r>
              <a:rPr lang="en-US" sz="4000" dirty="0"/>
              <a:t>A different way measure the rates</a:t>
            </a:r>
          </a:p>
        </p:txBody>
      </p:sp>
      <p:pic>
        <p:nvPicPr>
          <p:cNvPr id="5" name="Content Placeholder 4">
            <a:extLst>
              <a:ext uri="{FF2B5EF4-FFF2-40B4-BE49-F238E27FC236}">
                <a16:creationId xmlns:a16="http://schemas.microsoft.com/office/drawing/2014/main" id="{9EC734FF-F697-4FF0-B0FC-82DC7420FA72}"/>
              </a:ext>
            </a:extLst>
          </p:cNvPr>
          <p:cNvPicPr>
            <a:picLocks noGrp="1" noChangeAspect="1"/>
          </p:cNvPicPr>
          <p:nvPr>
            <p:ph sz="quarter" idx="15"/>
          </p:nvPr>
        </p:nvPicPr>
        <p:blipFill rotWithShape="1">
          <a:blip r:embed="rId3">
            <a:extLst>
              <a:ext uri="{28A0092B-C50C-407E-A947-70E740481C1C}">
                <a14:useLocalDpi xmlns:a14="http://schemas.microsoft.com/office/drawing/2010/main" val="0"/>
              </a:ext>
            </a:extLst>
          </a:blip>
          <a:srcRect t="6108" r="7117" b="3490"/>
          <a:stretch/>
        </p:blipFill>
        <p:spPr>
          <a:xfrm>
            <a:off x="48001" y="2550814"/>
            <a:ext cx="5617580" cy="4307186"/>
          </a:xfrm>
        </p:spPr>
      </p:pic>
      <p:pic>
        <p:nvPicPr>
          <p:cNvPr id="14" name="Content Placeholder 13">
            <a:extLst>
              <a:ext uri="{FF2B5EF4-FFF2-40B4-BE49-F238E27FC236}">
                <a16:creationId xmlns:a16="http://schemas.microsoft.com/office/drawing/2014/main" id="{1C135F92-9BBE-408F-923E-0C86BF46AD35}"/>
              </a:ext>
            </a:extLst>
          </p:cNvPr>
          <p:cNvPicPr>
            <a:picLocks noGrp="1" noChangeAspect="1"/>
          </p:cNvPicPr>
          <p:nvPr>
            <p:ph sz="quarter" idx="16"/>
          </p:nvPr>
        </p:nvPicPr>
        <p:blipFill rotWithShape="1">
          <a:blip r:embed="rId4">
            <a:extLst>
              <a:ext uri="{28A0092B-C50C-407E-A947-70E740481C1C}">
                <a14:useLocalDpi xmlns:a14="http://schemas.microsoft.com/office/drawing/2010/main" val="0"/>
              </a:ext>
            </a:extLst>
          </a:blip>
          <a:srcRect l="2975" t="6106" r="6717" b="3521"/>
          <a:stretch/>
        </p:blipFill>
        <p:spPr>
          <a:xfrm>
            <a:off x="5665580" y="2550814"/>
            <a:ext cx="5698603" cy="4307186"/>
          </a:xfrm>
        </p:spPr>
      </p:pic>
      <p:sp>
        <p:nvSpPr>
          <p:cNvPr id="3" name="Slide Number Placeholder 2">
            <a:extLst>
              <a:ext uri="{FF2B5EF4-FFF2-40B4-BE49-F238E27FC236}">
                <a16:creationId xmlns:a16="http://schemas.microsoft.com/office/drawing/2014/main" id="{1274001B-6107-4EFD-83CA-83E88547DDB4}"/>
              </a:ext>
            </a:extLst>
          </p:cNvPr>
          <p:cNvSpPr>
            <a:spLocks noGrp="1"/>
          </p:cNvSpPr>
          <p:nvPr>
            <p:ph type="sldNum" sz="quarter" idx="12"/>
          </p:nvPr>
        </p:nvSpPr>
        <p:spPr/>
        <p:txBody>
          <a:bodyPr/>
          <a:lstStyle/>
          <a:p>
            <a:fld id="{294A09A9-5501-47C1-A89A-A340965A2BE2}" type="slidenum">
              <a:rPr lang="en-US" smtClean="0"/>
              <a:pPr/>
              <a:t>13</a:t>
            </a:fld>
            <a:endParaRPr lang="en-US">
              <a:latin typeface="+mn-lt"/>
            </a:endParaRPr>
          </a:p>
        </p:txBody>
      </p:sp>
      <p:sp>
        <p:nvSpPr>
          <p:cNvPr id="4" name="ZoneTexte 3">
            <a:extLst>
              <a:ext uri="{FF2B5EF4-FFF2-40B4-BE49-F238E27FC236}">
                <a16:creationId xmlns:a16="http://schemas.microsoft.com/office/drawing/2014/main" id="{4F0FC5D9-7A0E-0315-38DA-86D829A91E01}"/>
              </a:ext>
            </a:extLst>
          </p:cNvPr>
          <p:cNvSpPr txBox="1"/>
          <p:nvPr/>
        </p:nvSpPr>
        <p:spPr>
          <a:xfrm>
            <a:off x="1120322" y="876300"/>
            <a:ext cx="9570356" cy="1200329"/>
          </a:xfrm>
          <a:prstGeom prst="rect">
            <a:avLst/>
          </a:prstGeom>
          <a:noFill/>
        </p:spPr>
        <p:txBody>
          <a:bodyPr wrap="square" rtlCol="0">
            <a:spAutoFit/>
          </a:bodyPr>
          <a:lstStyle/>
          <a:p>
            <a:pPr marL="285750" indent="-285750">
              <a:buFont typeface="Arial" panose="020B0604020202020204" pitchFamily="34" charset="0"/>
              <a:buChar char="•"/>
            </a:pPr>
            <a:r>
              <a:rPr lang="fr-FR" dirty="0">
                <a:solidFill>
                  <a:schemeClr val="bg1"/>
                </a:solidFill>
                <a:latin typeface="Century Schoolbook" panose="02040604050505020304" pitchFamily="18" charset="0"/>
              </a:rPr>
              <a:t>Use of ARRONAX charge (Q) </a:t>
            </a:r>
            <a:r>
              <a:rPr lang="fr-FR" dirty="0" err="1">
                <a:solidFill>
                  <a:schemeClr val="bg1"/>
                </a:solidFill>
                <a:latin typeface="Century Schoolbook" panose="02040604050505020304" pitchFamily="18" charset="0"/>
              </a:rPr>
              <a:t>measurements</a:t>
            </a:r>
            <a:r>
              <a:rPr lang="fr-FR" dirty="0">
                <a:solidFill>
                  <a:schemeClr val="bg1"/>
                </a:solidFill>
                <a:latin typeface="Century Schoolbook" panose="02040604050505020304" pitchFamily="18" charset="0"/>
              </a:rPr>
              <a:t> system </a:t>
            </a:r>
            <a:r>
              <a:rPr lang="fr-FR" dirty="0" err="1">
                <a:solidFill>
                  <a:schemeClr val="bg1"/>
                </a:solidFill>
                <a:latin typeface="Century Schoolbook" panose="02040604050505020304" pitchFamily="18" charset="0"/>
              </a:rPr>
              <a:t>instead</a:t>
            </a:r>
            <a:r>
              <a:rPr lang="fr-FR" dirty="0">
                <a:solidFill>
                  <a:schemeClr val="bg1"/>
                </a:solidFill>
                <a:latin typeface="Century Schoolbook" panose="02040604050505020304" pitchFamily="18" charset="0"/>
              </a:rPr>
              <a:t> of beam stop</a:t>
            </a:r>
          </a:p>
          <a:p>
            <a:pPr marL="742950" lvl="1" indent="-285750">
              <a:buFont typeface="Arial" panose="020B0604020202020204" pitchFamily="34" charset="0"/>
              <a:buChar char="•"/>
            </a:pPr>
            <a:r>
              <a:rPr lang="fr-FR" dirty="0" err="1">
                <a:solidFill>
                  <a:schemeClr val="bg1"/>
                </a:solidFill>
                <a:latin typeface="Century Schoolbook" panose="02040604050505020304" pitchFamily="18" charset="0"/>
              </a:rPr>
              <a:t>Avoid</a:t>
            </a:r>
            <a:r>
              <a:rPr lang="fr-FR" dirty="0">
                <a:solidFill>
                  <a:schemeClr val="bg1"/>
                </a:solidFill>
                <a:latin typeface="Century Schoolbook" panose="02040604050505020304" pitchFamily="18" charset="0"/>
              </a:rPr>
              <a:t> « </a:t>
            </a:r>
            <a:r>
              <a:rPr lang="fr-FR" dirty="0" err="1">
                <a:solidFill>
                  <a:schemeClr val="bg1"/>
                </a:solidFill>
                <a:latin typeface="Century Schoolbook" panose="02040604050505020304" pitchFamily="18" charset="0"/>
              </a:rPr>
              <a:t>bad</a:t>
            </a:r>
            <a:r>
              <a:rPr lang="fr-FR" dirty="0">
                <a:solidFill>
                  <a:schemeClr val="bg1"/>
                </a:solidFill>
                <a:latin typeface="Century Schoolbook" panose="02040604050505020304" pitchFamily="18" charset="0"/>
              </a:rPr>
              <a:t> » Beam Stop </a:t>
            </a:r>
            <a:r>
              <a:rPr lang="fr-FR" dirty="0" err="1">
                <a:solidFill>
                  <a:schemeClr val="bg1"/>
                </a:solidFill>
                <a:latin typeface="Century Schoolbook" panose="02040604050505020304" pitchFamily="18" charset="0"/>
              </a:rPr>
              <a:t>measermet</a:t>
            </a:r>
            <a:r>
              <a:rPr lang="fr-FR" dirty="0">
                <a:solidFill>
                  <a:schemeClr val="bg1"/>
                </a:solidFill>
                <a:latin typeface="Century Schoolbook" panose="02040604050505020304" pitchFamily="18" charset="0"/>
              </a:rPr>
              <a:t> at </a:t>
            </a:r>
            <a:r>
              <a:rPr lang="fr-FR" dirty="0" err="1">
                <a:solidFill>
                  <a:schemeClr val="bg1"/>
                </a:solidFill>
                <a:latin typeface="Century Schoolbook" panose="02040604050505020304" pitchFamily="18" charset="0"/>
              </a:rPr>
              <a:t>low</a:t>
            </a:r>
            <a:r>
              <a:rPr lang="fr-FR" dirty="0">
                <a:solidFill>
                  <a:schemeClr val="bg1"/>
                </a:solidFill>
                <a:latin typeface="Century Schoolbook" panose="02040604050505020304" pitchFamily="18" charset="0"/>
              </a:rPr>
              <a:t> </a:t>
            </a:r>
            <a:r>
              <a:rPr lang="fr-FR" dirty="0" err="1">
                <a:solidFill>
                  <a:schemeClr val="bg1"/>
                </a:solidFill>
                <a:latin typeface="Century Schoolbook" panose="02040604050505020304" pitchFamily="18" charset="0"/>
              </a:rPr>
              <a:t>current</a:t>
            </a:r>
            <a:r>
              <a:rPr lang="fr-FR" dirty="0">
                <a:solidFill>
                  <a:schemeClr val="bg1"/>
                </a:solidFill>
                <a:latin typeface="Century Schoolbook" panose="02040604050505020304" pitchFamily="18" charset="0"/>
              </a:rPr>
              <a:t> </a:t>
            </a:r>
          </a:p>
          <a:p>
            <a:pPr marL="285750" indent="-285750">
              <a:buFont typeface="Arial" panose="020B0604020202020204" pitchFamily="34" charset="0"/>
              <a:buChar char="•"/>
            </a:pPr>
            <a:r>
              <a:rPr lang="fr-FR" dirty="0" err="1">
                <a:solidFill>
                  <a:schemeClr val="bg1"/>
                </a:solidFill>
                <a:latin typeface="Century Schoolbook" panose="02040604050505020304" pitchFamily="18" charset="0"/>
              </a:rPr>
              <a:t>We</a:t>
            </a:r>
            <a:r>
              <a:rPr lang="fr-FR" dirty="0">
                <a:solidFill>
                  <a:schemeClr val="bg1"/>
                </a:solidFill>
                <a:latin typeface="Century Schoolbook" panose="02040604050505020304" pitchFamily="18" charset="0"/>
              </a:rPr>
              <a:t> </a:t>
            </a:r>
            <a:r>
              <a:rPr lang="fr-FR" dirty="0" err="1">
                <a:solidFill>
                  <a:schemeClr val="bg1"/>
                </a:solidFill>
                <a:latin typeface="Century Schoolbook" panose="02040604050505020304" pitchFamily="18" charset="0"/>
              </a:rPr>
              <a:t>need</a:t>
            </a:r>
            <a:r>
              <a:rPr lang="fr-FR" dirty="0">
                <a:solidFill>
                  <a:schemeClr val="bg1"/>
                </a:solidFill>
                <a:latin typeface="Century Schoolbook" panose="02040604050505020304" pitchFamily="18" charset="0"/>
              </a:rPr>
              <a:t> to </a:t>
            </a:r>
            <a:r>
              <a:rPr lang="fr-FR" dirty="0" err="1">
                <a:solidFill>
                  <a:schemeClr val="bg1"/>
                </a:solidFill>
                <a:latin typeface="Century Schoolbook" panose="02040604050505020304" pitchFamily="18" charset="0"/>
              </a:rPr>
              <a:t>transform</a:t>
            </a:r>
            <a:r>
              <a:rPr lang="fr-FR" dirty="0">
                <a:solidFill>
                  <a:schemeClr val="bg1"/>
                </a:solidFill>
                <a:latin typeface="Century Schoolbook" panose="02040604050505020304" pitchFamily="18" charset="0"/>
              </a:rPr>
              <a:t> the </a:t>
            </a:r>
            <a:r>
              <a:rPr lang="fr-FR" dirty="0" err="1">
                <a:solidFill>
                  <a:schemeClr val="bg1"/>
                </a:solidFill>
                <a:latin typeface="Century Schoolbook" panose="02040604050505020304" pitchFamily="18" charset="0"/>
              </a:rPr>
              <a:t>measured</a:t>
            </a:r>
            <a:r>
              <a:rPr lang="fr-FR" dirty="0">
                <a:solidFill>
                  <a:schemeClr val="bg1"/>
                </a:solidFill>
                <a:latin typeface="Century Schoolbook" panose="02040604050505020304" pitchFamily="18" charset="0"/>
              </a:rPr>
              <a:t> </a:t>
            </a:r>
            <a:r>
              <a:rPr lang="fr-FR" dirty="0" err="1">
                <a:solidFill>
                  <a:schemeClr val="bg1"/>
                </a:solidFill>
                <a:latin typeface="Century Schoolbook" panose="02040604050505020304" pitchFamily="18" charset="0"/>
              </a:rPr>
              <a:t>intensity</a:t>
            </a:r>
            <a:r>
              <a:rPr lang="fr-FR" dirty="0">
                <a:solidFill>
                  <a:schemeClr val="bg1"/>
                </a:solidFill>
                <a:latin typeface="Century Schoolbook" panose="02040604050505020304" pitchFamily="18" charset="0"/>
              </a:rPr>
              <a:t> </a:t>
            </a:r>
            <a:r>
              <a:rPr lang="fr-FR" dirty="0" err="1">
                <a:solidFill>
                  <a:schemeClr val="bg1"/>
                </a:solidFill>
                <a:latin typeface="Century Schoolbook" panose="02040604050505020304" pitchFamily="18" charset="0"/>
              </a:rPr>
              <a:t>I_cathode</a:t>
            </a:r>
            <a:r>
              <a:rPr lang="fr-FR" dirty="0">
                <a:solidFill>
                  <a:schemeClr val="bg1"/>
                </a:solidFill>
                <a:latin typeface="Century Schoolbook" panose="02040604050505020304" pitchFamily="18" charset="0"/>
              </a:rPr>
              <a:t> </a:t>
            </a:r>
            <a:r>
              <a:rPr lang="fr-FR" dirty="0" err="1">
                <a:solidFill>
                  <a:schemeClr val="bg1"/>
                </a:solidFill>
                <a:latin typeface="Century Schoolbook" panose="02040604050505020304" pitchFamily="18" charset="0"/>
              </a:rPr>
              <a:t>into</a:t>
            </a:r>
            <a:r>
              <a:rPr lang="fr-FR" dirty="0">
                <a:solidFill>
                  <a:schemeClr val="bg1"/>
                </a:solidFill>
                <a:latin typeface="Century Schoolbook" panose="02040604050505020304" pitchFamily="18" charset="0"/>
              </a:rPr>
              <a:t> a charge </a:t>
            </a:r>
            <a:r>
              <a:rPr lang="fr-FR" dirty="0" err="1">
                <a:solidFill>
                  <a:schemeClr val="bg1"/>
                </a:solidFill>
                <a:latin typeface="Century Schoolbook" panose="02040604050505020304" pitchFamily="18" charset="0"/>
              </a:rPr>
              <a:t>Q_cathode</a:t>
            </a:r>
            <a:endParaRPr lang="fr-FR" dirty="0">
              <a:solidFill>
                <a:schemeClr val="bg1"/>
              </a:solidFill>
              <a:latin typeface="Century Schoolbook" panose="02040604050505020304" pitchFamily="18" charset="0"/>
            </a:endParaRPr>
          </a:p>
          <a:p>
            <a:pPr marL="742950" lvl="1" indent="-285750">
              <a:buFont typeface="Arial" panose="020B0604020202020204" pitchFamily="34" charset="0"/>
              <a:buChar char="•"/>
            </a:pPr>
            <a:r>
              <a:rPr lang="fr-FR" dirty="0">
                <a:solidFill>
                  <a:schemeClr val="bg1"/>
                </a:solidFill>
                <a:latin typeface="Century Schoolbook" panose="02040604050505020304" pitchFamily="18" charset="0"/>
              </a:rPr>
              <a:t>Q = I * </a:t>
            </a:r>
            <a:r>
              <a:rPr lang="fr-FR" dirty="0" err="1">
                <a:solidFill>
                  <a:schemeClr val="bg1"/>
                </a:solidFill>
                <a:latin typeface="Century Schoolbook" panose="02040604050505020304" pitchFamily="18" charset="0"/>
              </a:rPr>
              <a:t>T</a:t>
            </a:r>
            <a:endParaRPr lang="fr-FR" dirty="0">
              <a:solidFill>
                <a:schemeClr val="bg1"/>
              </a:solidFill>
              <a:latin typeface="Century Schoolbook" panose="02040604050505020304" pitchFamily="18" charset="0"/>
            </a:endParaRPr>
          </a:p>
        </p:txBody>
      </p:sp>
    </p:spTree>
    <p:extLst>
      <p:ext uri="{BB962C8B-B14F-4D97-AF65-F5344CB8AC3E}">
        <p14:creationId xmlns:p14="http://schemas.microsoft.com/office/powerpoint/2010/main" val="9975905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4B7BF4C1-EBC4-44F5-94C2-C14AD5251596}"/>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1" y="1089098"/>
            <a:ext cx="10255826" cy="5768901"/>
          </a:xfrm>
        </p:spPr>
      </p:pic>
      <p:sp>
        <p:nvSpPr>
          <p:cNvPr id="3" name="Title 1">
            <a:extLst>
              <a:ext uri="{FF2B5EF4-FFF2-40B4-BE49-F238E27FC236}">
                <a16:creationId xmlns:a16="http://schemas.microsoft.com/office/drawing/2014/main" id="{D4003B6B-4436-41D1-9C26-3A7009645516}"/>
              </a:ext>
            </a:extLst>
          </p:cNvPr>
          <p:cNvSpPr>
            <a:spLocks noGrp="1"/>
          </p:cNvSpPr>
          <p:nvPr>
            <p:ph type="title"/>
          </p:nvPr>
        </p:nvSpPr>
        <p:spPr>
          <a:xfrm>
            <a:off x="114300" y="51955"/>
            <a:ext cx="11995152" cy="561109"/>
          </a:xfrm>
        </p:spPr>
        <p:txBody>
          <a:bodyPr/>
          <a:lstStyle/>
          <a:p>
            <a:r>
              <a:rPr lang="en-US" sz="4000" dirty="0"/>
              <a:t>Analysis: SEE(Q) Rate Forward vs. Backward</a:t>
            </a:r>
          </a:p>
        </p:txBody>
      </p:sp>
      <p:sp>
        <p:nvSpPr>
          <p:cNvPr id="2" name="Slide Number Placeholder 1">
            <a:extLst>
              <a:ext uri="{FF2B5EF4-FFF2-40B4-BE49-F238E27FC236}">
                <a16:creationId xmlns:a16="http://schemas.microsoft.com/office/drawing/2014/main" id="{FEDFEFDD-160B-44B6-A27C-B06647E0B7E5}"/>
              </a:ext>
            </a:extLst>
          </p:cNvPr>
          <p:cNvSpPr>
            <a:spLocks noGrp="1"/>
          </p:cNvSpPr>
          <p:nvPr>
            <p:ph type="sldNum" sz="quarter" idx="12"/>
          </p:nvPr>
        </p:nvSpPr>
        <p:spPr/>
        <p:txBody>
          <a:bodyPr/>
          <a:lstStyle/>
          <a:p>
            <a:fld id="{294A09A9-5501-47C1-A89A-A340965A2BE2}" type="slidenum">
              <a:rPr lang="en-US" smtClean="0"/>
              <a:pPr/>
              <a:t>14</a:t>
            </a:fld>
            <a:endParaRPr lang="en-US">
              <a:latin typeface="+mn-lt"/>
            </a:endParaRPr>
          </a:p>
        </p:txBody>
      </p:sp>
    </p:spTree>
    <p:extLst>
      <p:ext uri="{BB962C8B-B14F-4D97-AF65-F5344CB8AC3E}">
        <p14:creationId xmlns:p14="http://schemas.microsoft.com/office/powerpoint/2010/main" val="40737775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F60BCE-5C1A-4D86-9AAA-C60DB5C0B0CF}"/>
              </a:ext>
            </a:extLst>
          </p:cNvPr>
          <p:cNvPicPr>
            <a:picLocks noChangeAspect="1"/>
          </p:cNvPicPr>
          <p:nvPr/>
        </p:nvPicPr>
        <p:blipFill rotWithShape="1">
          <a:blip r:embed="rId3">
            <a:extLst>
              <a:ext uri="{28A0092B-C50C-407E-A947-70E740481C1C}">
                <a14:useLocalDpi xmlns:a14="http://schemas.microsoft.com/office/drawing/2010/main" val="0"/>
              </a:ext>
            </a:extLst>
          </a:blip>
          <a:srcRect l="7098" t="5466" r="7196"/>
          <a:stretch/>
        </p:blipFill>
        <p:spPr>
          <a:xfrm>
            <a:off x="114300" y="1297213"/>
            <a:ext cx="10162309" cy="5560787"/>
          </a:xfrm>
          <a:prstGeom prst="rect">
            <a:avLst/>
          </a:prstGeom>
        </p:spPr>
      </p:pic>
      <p:sp>
        <p:nvSpPr>
          <p:cNvPr id="6" name="Title 1">
            <a:extLst>
              <a:ext uri="{FF2B5EF4-FFF2-40B4-BE49-F238E27FC236}">
                <a16:creationId xmlns:a16="http://schemas.microsoft.com/office/drawing/2014/main" id="{CE99E662-58B5-4D91-9CEB-6E555C0786B6}"/>
              </a:ext>
            </a:extLst>
          </p:cNvPr>
          <p:cNvSpPr txBox="1">
            <a:spLocks/>
          </p:cNvSpPr>
          <p:nvPr/>
        </p:nvSpPr>
        <p:spPr>
          <a:xfrm>
            <a:off x="114300" y="51955"/>
            <a:ext cx="11995152" cy="561109"/>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t>Analysis: SEE(Q) Rate for different Energies</a:t>
            </a:r>
          </a:p>
        </p:txBody>
      </p:sp>
      <p:sp>
        <p:nvSpPr>
          <p:cNvPr id="2" name="Slide Number Placeholder 1">
            <a:extLst>
              <a:ext uri="{FF2B5EF4-FFF2-40B4-BE49-F238E27FC236}">
                <a16:creationId xmlns:a16="http://schemas.microsoft.com/office/drawing/2014/main" id="{39F1E1EF-3161-43EB-8F18-E567912C6671}"/>
              </a:ext>
            </a:extLst>
          </p:cNvPr>
          <p:cNvSpPr>
            <a:spLocks noGrp="1"/>
          </p:cNvSpPr>
          <p:nvPr>
            <p:ph type="sldNum" sz="quarter" idx="12"/>
          </p:nvPr>
        </p:nvSpPr>
        <p:spPr/>
        <p:txBody>
          <a:bodyPr/>
          <a:lstStyle/>
          <a:p>
            <a:fld id="{294A09A9-5501-47C1-A89A-A340965A2BE2}" type="slidenum">
              <a:rPr lang="en-US" smtClean="0"/>
              <a:pPr/>
              <a:t>15</a:t>
            </a:fld>
            <a:endParaRPr lang="en-US">
              <a:latin typeface="+mn-lt"/>
            </a:endParaRPr>
          </a:p>
        </p:txBody>
      </p:sp>
    </p:spTree>
    <p:extLst>
      <p:ext uri="{BB962C8B-B14F-4D97-AF65-F5344CB8AC3E}">
        <p14:creationId xmlns:p14="http://schemas.microsoft.com/office/powerpoint/2010/main" val="22768789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8B8FB1A-0E8C-4BF1-B166-1C73DDF33C6D}"/>
              </a:ext>
            </a:extLst>
          </p:cNvPr>
          <p:cNvPicPr>
            <a:picLocks noChangeAspect="1"/>
          </p:cNvPicPr>
          <p:nvPr/>
        </p:nvPicPr>
        <p:blipFill rotWithShape="1">
          <a:blip r:embed="rId3">
            <a:extLst>
              <a:ext uri="{28A0092B-C50C-407E-A947-70E740481C1C}">
                <a14:useLocalDpi xmlns:a14="http://schemas.microsoft.com/office/drawing/2010/main" val="0"/>
              </a:ext>
            </a:extLst>
          </a:blip>
          <a:srcRect l="8012" t="9237" r="7698" b="3662"/>
          <a:stretch/>
        </p:blipFill>
        <p:spPr>
          <a:xfrm>
            <a:off x="0" y="1338896"/>
            <a:ext cx="10422305" cy="5342879"/>
          </a:xfrm>
          <a:prstGeom prst="rect">
            <a:avLst/>
          </a:prstGeom>
        </p:spPr>
      </p:pic>
      <p:sp>
        <p:nvSpPr>
          <p:cNvPr id="2" name="Slide Number Placeholder 1">
            <a:extLst>
              <a:ext uri="{FF2B5EF4-FFF2-40B4-BE49-F238E27FC236}">
                <a16:creationId xmlns:a16="http://schemas.microsoft.com/office/drawing/2014/main" id="{62D1F73A-BC98-49C6-A29E-5AD3A78D58A9}"/>
              </a:ext>
            </a:extLst>
          </p:cNvPr>
          <p:cNvSpPr>
            <a:spLocks noGrp="1"/>
          </p:cNvSpPr>
          <p:nvPr>
            <p:ph type="sldNum" sz="quarter" idx="12"/>
          </p:nvPr>
        </p:nvSpPr>
        <p:spPr/>
        <p:txBody>
          <a:bodyPr/>
          <a:lstStyle/>
          <a:p>
            <a:fld id="{294A09A9-5501-47C1-A89A-A340965A2BE2}" type="slidenum">
              <a:rPr lang="en-US" smtClean="0"/>
              <a:pPr/>
              <a:t>16</a:t>
            </a:fld>
            <a:endParaRPr lang="en-US">
              <a:latin typeface="+mn-lt"/>
            </a:endParaRPr>
          </a:p>
        </p:txBody>
      </p:sp>
      <p:sp>
        <p:nvSpPr>
          <p:cNvPr id="3" name="Rectangle 2">
            <a:extLst>
              <a:ext uri="{FF2B5EF4-FFF2-40B4-BE49-F238E27FC236}">
                <a16:creationId xmlns:a16="http://schemas.microsoft.com/office/drawing/2014/main" id="{BF7ABC89-F130-40B6-ADE7-D0D1150D34A4}"/>
              </a:ext>
            </a:extLst>
          </p:cNvPr>
          <p:cNvSpPr/>
          <p:nvPr/>
        </p:nvSpPr>
        <p:spPr>
          <a:xfrm>
            <a:off x="4591049" y="3548670"/>
            <a:ext cx="4681090" cy="923330"/>
          </a:xfrm>
          <a:prstGeom prst="rect">
            <a:avLst/>
          </a:prstGeom>
          <a:noFill/>
        </p:spPr>
        <p:txBody>
          <a:bodyPr wrap="none" lIns="91440" tIns="45720" rIns="91440" bIns="45720">
            <a:spAutoFit/>
          </a:bodyPr>
          <a:lstStyle/>
          <a:p>
            <a:pPr algn="ct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First Time Ever!</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0" name="Title 1">
            <a:extLst>
              <a:ext uri="{FF2B5EF4-FFF2-40B4-BE49-F238E27FC236}">
                <a16:creationId xmlns:a16="http://schemas.microsoft.com/office/drawing/2014/main" id="{3122FCF4-0826-4DE3-9BD2-11AC8E66B263}"/>
              </a:ext>
            </a:extLst>
          </p:cNvPr>
          <p:cNvSpPr txBox="1">
            <a:spLocks/>
          </p:cNvSpPr>
          <p:nvPr/>
        </p:nvSpPr>
        <p:spPr>
          <a:xfrm>
            <a:off x="114300" y="401955"/>
            <a:ext cx="11995152" cy="699481"/>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t>Analysis: SEE(Q) Rate compared with </a:t>
            </a:r>
            <a:r>
              <a:rPr lang="en-US" sz="3200" dirty="0" err="1"/>
              <a:t>Sternglass</a:t>
            </a:r>
            <a:r>
              <a:rPr lang="en-US" sz="3200" dirty="0"/>
              <a:t> calculation </a:t>
            </a:r>
          </a:p>
        </p:txBody>
      </p:sp>
      <p:sp>
        <p:nvSpPr>
          <p:cNvPr id="11" name="ZoneTexte 2">
            <a:extLst>
              <a:ext uri="{FF2B5EF4-FFF2-40B4-BE49-F238E27FC236}">
                <a16:creationId xmlns:a16="http://schemas.microsoft.com/office/drawing/2014/main" id="{F323D627-D1BF-4603-9ADF-46FBD8C13B17}"/>
              </a:ext>
            </a:extLst>
          </p:cNvPr>
          <p:cNvSpPr txBox="1"/>
          <p:nvPr/>
        </p:nvSpPr>
        <p:spPr>
          <a:xfrm>
            <a:off x="679334" y="1516360"/>
            <a:ext cx="2620654" cy="954107"/>
          </a:xfrm>
          <a:prstGeom prst="rect">
            <a:avLst/>
          </a:prstGeom>
          <a:noFill/>
        </p:spPr>
        <p:txBody>
          <a:bodyPr wrap="non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PEPITES</a:t>
            </a:r>
          </a:p>
          <a:p>
            <a:r>
              <a:rPr lang="en-US" sz="2800" dirty="0">
                <a:solidFill>
                  <a:srgbClr val="FF0000"/>
                </a:solidFill>
                <a:latin typeface="Times New Roman" panose="02020603050405020304" pitchFamily="18" charset="0"/>
                <a:cs typeface="Times New Roman" panose="02020603050405020304" pitchFamily="18" charset="0"/>
              </a:rPr>
              <a:t>PRELIMINARY</a:t>
            </a:r>
            <a:endParaRPr lang="fr-FR"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6515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60BEF-3C1E-272C-FC92-E2B862C312CA}"/>
              </a:ext>
            </a:extLst>
          </p:cNvPr>
          <p:cNvSpPr>
            <a:spLocks noGrp="1"/>
          </p:cNvSpPr>
          <p:nvPr>
            <p:ph type="title"/>
          </p:nvPr>
        </p:nvSpPr>
        <p:spPr/>
        <p:txBody>
          <a:bodyPr/>
          <a:lstStyle/>
          <a:p>
            <a:r>
              <a:rPr lang="en-US" dirty="0"/>
              <a:t>Alpha Particles</a:t>
            </a:r>
          </a:p>
        </p:txBody>
      </p:sp>
      <p:pic>
        <p:nvPicPr>
          <p:cNvPr id="12" name="Content Placeholder 11">
            <a:extLst>
              <a:ext uri="{FF2B5EF4-FFF2-40B4-BE49-F238E27FC236}">
                <a16:creationId xmlns:a16="http://schemas.microsoft.com/office/drawing/2014/main" id="{4E758969-1707-456D-9C78-A9599231DB17}"/>
              </a:ext>
            </a:extLst>
          </p:cNvPr>
          <p:cNvPicPr>
            <a:picLocks noGrp="1" noChangeAspect="1"/>
          </p:cNvPicPr>
          <p:nvPr>
            <p:ph sz="quarter" idx="16"/>
          </p:nvPr>
        </p:nvPicPr>
        <p:blipFill>
          <a:blip r:embed="rId3">
            <a:extLst>
              <a:ext uri="{28A0092B-C50C-407E-A947-70E740481C1C}">
                <a14:useLocalDpi xmlns:a14="http://schemas.microsoft.com/office/drawing/2010/main" val="0"/>
              </a:ext>
            </a:extLst>
          </a:blip>
          <a:stretch>
            <a:fillRect/>
          </a:stretch>
        </p:blipFill>
        <p:spPr>
          <a:xfrm>
            <a:off x="0" y="3256176"/>
            <a:ext cx="7260372" cy="3601824"/>
          </a:xfrm>
        </p:spPr>
      </p:pic>
      <p:pic>
        <p:nvPicPr>
          <p:cNvPr id="4" name="Content Placeholder 9">
            <a:extLst>
              <a:ext uri="{FF2B5EF4-FFF2-40B4-BE49-F238E27FC236}">
                <a16:creationId xmlns:a16="http://schemas.microsoft.com/office/drawing/2014/main" id="{41300D91-124A-44DE-BD2C-13621B06AD4B}"/>
              </a:ext>
            </a:extLst>
          </p:cNvPr>
          <p:cNvPicPr>
            <a:picLocks noGrp="1" noChangeAspect="1"/>
          </p:cNvPicPr>
          <p:nvPr>
            <p:ph sz="quarter" idx="15"/>
          </p:nvPr>
        </p:nvPicPr>
        <p:blipFill>
          <a:blip r:embed="rId4">
            <a:extLst>
              <a:ext uri="{28A0092B-C50C-407E-A947-70E740481C1C}">
                <a14:useLocalDpi xmlns:a14="http://schemas.microsoft.com/office/drawing/2010/main" val="0"/>
              </a:ext>
            </a:extLst>
          </a:blip>
          <a:stretch>
            <a:fillRect/>
          </a:stretch>
        </p:blipFill>
        <p:spPr>
          <a:xfrm>
            <a:off x="4931628" y="0"/>
            <a:ext cx="7260372" cy="3601824"/>
          </a:xfrm>
        </p:spPr>
      </p:pic>
      <p:sp>
        <p:nvSpPr>
          <p:cNvPr id="3" name="Slide Number Placeholder 2">
            <a:extLst>
              <a:ext uri="{FF2B5EF4-FFF2-40B4-BE49-F238E27FC236}">
                <a16:creationId xmlns:a16="http://schemas.microsoft.com/office/drawing/2014/main" id="{6FDBB4FB-5799-4FCB-9A45-FE66F74090C0}"/>
              </a:ext>
            </a:extLst>
          </p:cNvPr>
          <p:cNvSpPr>
            <a:spLocks noGrp="1"/>
          </p:cNvSpPr>
          <p:nvPr>
            <p:ph type="sldNum" sz="quarter" idx="12"/>
          </p:nvPr>
        </p:nvSpPr>
        <p:spPr/>
        <p:txBody>
          <a:bodyPr/>
          <a:lstStyle/>
          <a:p>
            <a:fld id="{294A09A9-5501-47C1-A89A-A340965A2BE2}" type="slidenum">
              <a:rPr lang="en-US" smtClean="0"/>
              <a:pPr/>
              <a:t>17</a:t>
            </a:fld>
            <a:endParaRPr lang="en-US">
              <a:latin typeface="+mn-lt"/>
            </a:endParaRPr>
          </a:p>
        </p:txBody>
      </p:sp>
    </p:spTree>
    <p:extLst>
      <p:ext uri="{BB962C8B-B14F-4D97-AF65-F5344CB8AC3E}">
        <p14:creationId xmlns:p14="http://schemas.microsoft.com/office/powerpoint/2010/main" val="8153283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A79299-3D78-4F6E-81B3-95BC44A118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61167"/>
            <a:ext cx="12192000" cy="5196833"/>
          </a:xfrm>
          <a:prstGeom prst="rect">
            <a:avLst/>
          </a:prstGeom>
        </p:spPr>
      </p:pic>
      <p:sp>
        <p:nvSpPr>
          <p:cNvPr id="3" name="ZoneTexte 2">
            <a:extLst>
              <a:ext uri="{FF2B5EF4-FFF2-40B4-BE49-F238E27FC236}">
                <a16:creationId xmlns:a16="http://schemas.microsoft.com/office/drawing/2014/main" id="{B7DE05A0-18FC-4DAA-B162-548153899F3C}"/>
              </a:ext>
            </a:extLst>
          </p:cNvPr>
          <p:cNvSpPr txBox="1"/>
          <p:nvPr/>
        </p:nvSpPr>
        <p:spPr>
          <a:xfrm>
            <a:off x="594360" y="5099984"/>
            <a:ext cx="2620654" cy="954107"/>
          </a:xfrm>
          <a:prstGeom prst="rect">
            <a:avLst/>
          </a:prstGeom>
          <a:noFill/>
        </p:spPr>
        <p:txBody>
          <a:bodyPr wrap="non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PEPITES</a:t>
            </a:r>
          </a:p>
          <a:p>
            <a:r>
              <a:rPr lang="en-US" sz="2800" dirty="0">
                <a:solidFill>
                  <a:srgbClr val="FF0000"/>
                </a:solidFill>
                <a:latin typeface="Times New Roman" panose="02020603050405020304" pitchFamily="18" charset="0"/>
                <a:cs typeface="Times New Roman" panose="02020603050405020304" pitchFamily="18" charset="0"/>
              </a:rPr>
              <a:t>PRELIMINARY</a:t>
            </a:r>
            <a:endParaRPr lang="fr-FR" sz="2800" dirty="0">
              <a:solidFill>
                <a:srgbClr val="FF0000"/>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7DCBD53B-FAB8-47BD-8141-71A9CEEC43EF}"/>
              </a:ext>
            </a:extLst>
          </p:cNvPr>
          <p:cNvSpPr>
            <a:spLocks noGrp="1"/>
          </p:cNvSpPr>
          <p:nvPr>
            <p:ph type="sldNum" sz="quarter" idx="12"/>
          </p:nvPr>
        </p:nvSpPr>
        <p:spPr/>
        <p:txBody>
          <a:bodyPr/>
          <a:lstStyle/>
          <a:p>
            <a:fld id="{294A09A9-5501-47C1-A89A-A340965A2BE2}" type="slidenum">
              <a:rPr lang="en-US" smtClean="0"/>
              <a:pPr/>
              <a:t>18</a:t>
            </a:fld>
            <a:endParaRPr lang="en-US">
              <a:latin typeface="+mn-lt"/>
            </a:endParaRPr>
          </a:p>
        </p:txBody>
      </p:sp>
      <p:sp>
        <p:nvSpPr>
          <p:cNvPr id="10" name="Title 1">
            <a:extLst>
              <a:ext uri="{FF2B5EF4-FFF2-40B4-BE49-F238E27FC236}">
                <a16:creationId xmlns:a16="http://schemas.microsoft.com/office/drawing/2014/main" id="{D67E0B9C-05AB-46C8-8003-8F56728E1BC1}"/>
              </a:ext>
            </a:extLst>
          </p:cNvPr>
          <p:cNvSpPr>
            <a:spLocks noGrp="1"/>
          </p:cNvSpPr>
          <p:nvPr>
            <p:ph type="title"/>
          </p:nvPr>
        </p:nvSpPr>
        <p:spPr>
          <a:xfrm>
            <a:off x="114300" y="51955"/>
            <a:ext cx="11995152" cy="1331083"/>
          </a:xfrm>
        </p:spPr>
        <p:txBody>
          <a:bodyPr/>
          <a:lstStyle/>
          <a:p>
            <a:r>
              <a:rPr lang="en-US" sz="4000" dirty="0"/>
              <a:t>Analysis: SEE(Q) Rate Forward vs. Backward</a:t>
            </a:r>
          </a:p>
        </p:txBody>
      </p:sp>
      <p:sp>
        <p:nvSpPr>
          <p:cNvPr id="4" name="ZoneTexte 3">
            <a:extLst>
              <a:ext uri="{FF2B5EF4-FFF2-40B4-BE49-F238E27FC236}">
                <a16:creationId xmlns:a16="http://schemas.microsoft.com/office/drawing/2014/main" id="{C810DB8E-F92A-BCC8-B507-91E553F8BB7C}"/>
              </a:ext>
            </a:extLst>
          </p:cNvPr>
          <p:cNvSpPr txBox="1"/>
          <p:nvPr/>
        </p:nvSpPr>
        <p:spPr>
          <a:xfrm>
            <a:off x="6576373" y="5099983"/>
            <a:ext cx="2620654" cy="954107"/>
          </a:xfrm>
          <a:prstGeom prst="rect">
            <a:avLst/>
          </a:prstGeom>
          <a:noFill/>
        </p:spPr>
        <p:txBody>
          <a:bodyPr wrap="non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PEPITES</a:t>
            </a:r>
          </a:p>
          <a:p>
            <a:r>
              <a:rPr lang="en-US" sz="2800" dirty="0">
                <a:solidFill>
                  <a:srgbClr val="FF0000"/>
                </a:solidFill>
                <a:latin typeface="Times New Roman" panose="02020603050405020304" pitchFamily="18" charset="0"/>
                <a:cs typeface="Times New Roman" panose="02020603050405020304" pitchFamily="18" charset="0"/>
              </a:rPr>
              <a:t>PRELIMINARY</a:t>
            </a:r>
            <a:endParaRPr lang="fr-FR" sz="2800" dirty="0">
              <a:solidFill>
                <a:srgbClr val="FF000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EFAACF9C-9AD1-4E9D-B73D-42997A20B254}"/>
              </a:ext>
            </a:extLst>
          </p:cNvPr>
          <p:cNvSpPr/>
          <p:nvPr/>
        </p:nvSpPr>
        <p:spPr>
          <a:xfrm>
            <a:off x="5279455" y="2209800"/>
            <a:ext cx="4681090" cy="923330"/>
          </a:xfrm>
          <a:prstGeom prst="rect">
            <a:avLst/>
          </a:prstGeom>
          <a:noFill/>
        </p:spPr>
        <p:txBody>
          <a:bodyPr wrap="none" lIns="91440" tIns="45720" rIns="91440" bIns="45720">
            <a:spAutoFit/>
          </a:bodyPr>
          <a:lstStyle/>
          <a:p>
            <a:pPr algn="ct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First Time Ever!</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40259957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0C1B7-6E4E-3DEE-50C0-1CA3B14303EE}"/>
              </a:ext>
            </a:extLst>
          </p:cNvPr>
          <p:cNvSpPr>
            <a:spLocks noGrp="1"/>
          </p:cNvSpPr>
          <p:nvPr>
            <p:ph type="title"/>
          </p:nvPr>
        </p:nvSpPr>
        <p:spPr>
          <a:xfrm>
            <a:off x="334165" y="1441910"/>
            <a:ext cx="3951007" cy="584311"/>
          </a:xfrm>
        </p:spPr>
        <p:txBody>
          <a:bodyPr/>
          <a:lstStyle/>
          <a:p>
            <a:r>
              <a:rPr lang="en-US" sz="4000" dirty="0"/>
              <a:t>Conclusion</a:t>
            </a:r>
          </a:p>
        </p:txBody>
      </p:sp>
      <p:sp>
        <p:nvSpPr>
          <p:cNvPr id="5" name="Content Placeholder 4">
            <a:extLst>
              <a:ext uri="{FF2B5EF4-FFF2-40B4-BE49-F238E27FC236}">
                <a16:creationId xmlns:a16="http://schemas.microsoft.com/office/drawing/2014/main" id="{02A17C6C-F912-4EB5-B9BF-27D0B4A48B51}"/>
              </a:ext>
            </a:extLst>
          </p:cNvPr>
          <p:cNvSpPr>
            <a:spLocks noGrp="1"/>
          </p:cNvSpPr>
          <p:nvPr>
            <p:ph sz="quarter" idx="13"/>
          </p:nvPr>
        </p:nvSpPr>
        <p:spPr>
          <a:xfrm>
            <a:off x="3293918" y="78654"/>
            <a:ext cx="8898082" cy="5948073"/>
          </a:xfrm>
        </p:spPr>
        <p:txBody>
          <a:bodyPr>
            <a:normAutofit fontScale="92500" lnSpcReduction="10000"/>
          </a:bodyPr>
          <a:lstStyle/>
          <a:p>
            <a:pPr algn="just"/>
            <a:r>
              <a:rPr lang="en-US" b="1" dirty="0">
                <a:solidFill>
                  <a:schemeClr val="tx2"/>
                </a:solidFill>
                <a:latin typeface="Book Antiqua" panose="02040602050305030304" pitchFamily="18" charset="0"/>
              </a:rPr>
              <a:t>Consistency in R_SEE Calculations:</a:t>
            </a:r>
            <a:endParaRPr lang="en-US" dirty="0">
              <a:solidFill>
                <a:schemeClr val="tx2"/>
              </a:solidFill>
              <a:latin typeface="Book Antiqua" panose="02040602050305030304" pitchFamily="18" charset="0"/>
            </a:endParaRPr>
          </a:p>
          <a:p>
            <a:pPr lvl="1" algn="just"/>
            <a:r>
              <a:rPr lang="en-US" dirty="0">
                <a:latin typeface="Book Antiqua" panose="02040602050305030304" pitchFamily="18" charset="0"/>
              </a:rPr>
              <a:t>Both current (I) and charge (Q) based methods provided consistent R_SEE values, Charge-based calculation shows reduce error margins.</a:t>
            </a:r>
          </a:p>
          <a:p>
            <a:pPr algn="just"/>
            <a:r>
              <a:rPr lang="en-US" sz="2100" b="1" dirty="0">
                <a:solidFill>
                  <a:schemeClr val="tx2"/>
                </a:solidFill>
                <a:latin typeface="Book Antiqua" panose="02040602050305030304" pitchFamily="18" charset="0"/>
              </a:rPr>
              <a:t>Linearity</a:t>
            </a:r>
          </a:p>
          <a:p>
            <a:pPr lvl="1" algn="just"/>
            <a:r>
              <a:rPr lang="en-US" dirty="0">
                <a:latin typeface="Book Antiqua" panose="02040602050305030304" pitchFamily="18" charset="0"/>
              </a:rPr>
              <a:t>Secondary electron emission rate does not depend on beam intensities.</a:t>
            </a:r>
          </a:p>
          <a:p>
            <a:pPr lvl="1" algn="just"/>
            <a:r>
              <a:rPr lang="en-US" dirty="0">
                <a:latin typeface="Book Antiqua" panose="02040602050305030304" pitchFamily="18" charset="0"/>
              </a:rPr>
              <a:t>PEPITES could still work with very high beam intensities.</a:t>
            </a:r>
          </a:p>
          <a:p>
            <a:pPr algn="just"/>
            <a:r>
              <a:rPr lang="en-US" b="1" dirty="0">
                <a:solidFill>
                  <a:schemeClr val="tx2"/>
                </a:solidFill>
                <a:latin typeface="Book Antiqua" panose="02040602050305030304" pitchFamily="18" charset="0"/>
              </a:rPr>
              <a:t>SE Directional Flow Dependence:</a:t>
            </a:r>
            <a:endParaRPr lang="en-US" dirty="0">
              <a:solidFill>
                <a:schemeClr val="tx2"/>
              </a:solidFill>
              <a:latin typeface="Book Antiqua" panose="02040602050305030304" pitchFamily="18" charset="0"/>
            </a:endParaRPr>
          </a:p>
          <a:p>
            <a:pPr lvl="1" algn="just"/>
            <a:r>
              <a:rPr lang="en-US" dirty="0">
                <a:latin typeface="Book Antiqua" panose="02040602050305030304" pitchFamily="18" charset="0"/>
              </a:rPr>
              <a:t>For both protons and alpha particles, the R_SEE in the forward direction was consistently higher than in the backward directio</a:t>
            </a:r>
            <a:r>
              <a:rPr lang="en-US" altLang="zh-CN" dirty="0">
                <a:latin typeface="Book Antiqua" panose="02040602050305030304" pitchFamily="18" charset="0"/>
              </a:rPr>
              <a:t>n for all energy levels.</a:t>
            </a:r>
            <a:endParaRPr lang="en-US" dirty="0">
              <a:latin typeface="Book Antiqua" panose="02040602050305030304" pitchFamily="18" charset="0"/>
            </a:endParaRPr>
          </a:p>
          <a:p>
            <a:pPr algn="just"/>
            <a:r>
              <a:rPr lang="en-US" b="1" dirty="0">
                <a:solidFill>
                  <a:schemeClr val="tx2"/>
                </a:solidFill>
                <a:latin typeface="Book Antiqua" panose="02040602050305030304" pitchFamily="18" charset="0"/>
              </a:rPr>
              <a:t>Energy Dependence:</a:t>
            </a:r>
            <a:endParaRPr lang="en-US" dirty="0">
              <a:solidFill>
                <a:schemeClr val="tx2"/>
              </a:solidFill>
              <a:latin typeface="Book Antiqua" panose="02040602050305030304" pitchFamily="18" charset="0"/>
            </a:endParaRPr>
          </a:p>
          <a:p>
            <a:pPr lvl="1" algn="just"/>
            <a:r>
              <a:rPr lang="en-US" dirty="0">
                <a:latin typeface="Book Antiqua" panose="02040602050305030304" pitchFamily="18" charset="0"/>
              </a:rPr>
              <a:t>As the energy increased, the R_SEE values for protons decreased. </a:t>
            </a:r>
          </a:p>
          <a:p>
            <a:pPr algn="just"/>
            <a:r>
              <a:rPr lang="en-US" b="1" dirty="0">
                <a:solidFill>
                  <a:schemeClr val="tx2"/>
                </a:solidFill>
                <a:latin typeface="Book Antiqua" panose="02040602050305030304" pitchFamily="18" charset="0"/>
              </a:rPr>
              <a:t>Particle Type Differences:</a:t>
            </a:r>
            <a:endParaRPr lang="en-US" dirty="0">
              <a:solidFill>
                <a:schemeClr val="tx2"/>
              </a:solidFill>
              <a:latin typeface="Book Antiqua" panose="02040602050305030304" pitchFamily="18" charset="0"/>
            </a:endParaRPr>
          </a:p>
          <a:p>
            <a:pPr lvl="1" algn="just"/>
            <a:r>
              <a:rPr lang="en-US" dirty="0">
                <a:latin typeface="Book Antiqua" panose="02040602050305030304" pitchFamily="18" charset="0"/>
              </a:rPr>
              <a:t>Alpha particles exhibited significantly higher R_SEE values compared to protons at the same energy levels. </a:t>
            </a:r>
            <a:endParaRPr lang="en-US" dirty="0"/>
          </a:p>
        </p:txBody>
      </p:sp>
      <p:sp>
        <p:nvSpPr>
          <p:cNvPr id="4" name="Title 1">
            <a:extLst>
              <a:ext uri="{FF2B5EF4-FFF2-40B4-BE49-F238E27FC236}">
                <a16:creationId xmlns:a16="http://schemas.microsoft.com/office/drawing/2014/main" id="{980D9067-19FA-4BE2-9B3B-78B92EDFA580}"/>
              </a:ext>
            </a:extLst>
          </p:cNvPr>
          <p:cNvSpPr txBox="1">
            <a:spLocks/>
          </p:cNvSpPr>
          <p:nvPr/>
        </p:nvSpPr>
        <p:spPr>
          <a:xfrm>
            <a:off x="8544359" y="6026727"/>
            <a:ext cx="5486400" cy="752620"/>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t>Thank you</a:t>
            </a:r>
          </a:p>
        </p:txBody>
      </p:sp>
      <p:sp>
        <p:nvSpPr>
          <p:cNvPr id="6" name="Slide Number Placeholder 5">
            <a:extLst>
              <a:ext uri="{FF2B5EF4-FFF2-40B4-BE49-F238E27FC236}">
                <a16:creationId xmlns:a16="http://schemas.microsoft.com/office/drawing/2014/main" id="{8724BBDC-DE75-47EF-96D9-E326CC2403A2}"/>
              </a:ext>
            </a:extLst>
          </p:cNvPr>
          <p:cNvSpPr>
            <a:spLocks noGrp="1"/>
          </p:cNvSpPr>
          <p:nvPr>
            <p:ph type="sldNum" sz="quarter" idx="22"/>
          </p:nvPr>
        </p:nvSpPr>
        <p:spPr/>
        <p:txBody>
          <a:bodyPr/>
          <a:lstStyle/>
          <a:p>
            <a:fld id="{294A09A9-5501-47C1-A89A-A340965A2BE2}" type="slidenum">
              <a:rPr lang="en-US" smtClean="0"/>
              <a:pPr/>
              <a:t>19</a:t>
            </a:fld>
            <a:endParaRPr lang="en-US">
              <a:latin typeface="+mn-lt"/>
            </a:endParaRPr>
          </a:p>
        </p:txBody>
      </p:sp>
    </p:spTree>
    <p:extLst>
      <p:ext uri="{BB962C8B-B14F-4D97-AF65-F5344CB8AC3E}">
        <p14:creationId xmlns:p14="http://schemas.microsoft.com/office/powerpoint/2010/main" val="20343137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60BB5-10E2-05DB-3D0F-4F1DE44B2ADD}"/>
              </a:ext>
            </a:extLst>
          </p:cNvPr>
          <p:cNvSpPr>
            <a:spLocks noGrp="1"/>
          </p:cNvSpPr>
          <p:nvPr>
            <p:ph type="title"/>
          </p:nvPr>
        </p:nvSpPr>
        <p:spPr>
          <a:xfrm>
            <a:off x="594360" y="278129"/>
            <a:ext cx="9778365" cy="1494596"/>
          </a:xfrm>
        </p:spPr>
        <p:txBody>
          <a:bodyPr anchor="b">
            <a:normAutofit/>
          </a:bodyPr>
          <a:lstStyle/>
          <a:p>
            <a:r>
              <a:rPr lang="en-US"/>
              <a:t>Context</a:t>
            </a:r>
          </a:p>
        </p:txBody>
      </p:sp>
      <p:pic>
        <p:nvPicPr>
          <p:cNvPr id="4" name="Picture 3">
            <a:extLst>
              <a:ext uri="{FF2B5EF4-FFF2-40B4-BE49-F238E27FC236}">
                <a16:creationId xmlns:a16="http://schemas.microsoft.com/office/drawing/2014/main" id="{A0D7BB69-5518-63CF-0BFF-8B417756A09C}"/>
              </a:ext>
            </a:extLst>
          </p:cNvPr>
          <p:cNvPicPr>
            <a:picLocks noChangeAspect="1"/>
          </p:cNvPicPr>
          <p:nvPr/>
        </p:nvPicPr>
        <p:blipFill rotWithShape="1">
          <a:blip r:embed="rId3"/>
          <a:srcRect r="-1" b="24409"/>
          <a:stretch/>
        </p:blipFill>
        <p:spPr>
          <a:xfrm>
            <a:off x="594360" y="2676525"/>
            <a:ext cx="4490827" cy="3597470"/>
          </a:xfrm>
          <a:prstGeom prst="rect">
            <a:avLst/>
          </a:prstGeom>
          <a:noFill/>
        </p:spPr>
      </p:pic>
      <p:sp>
        <p:nvSpPr>
          <p:cNvPr id="3" name="Content Placeholder 2">
            <a:extLst>
              <a:ext uri="{FF2B5EF4-FFF2-40B4-BE49-F238E27FC236}">
                <a16:creationId xmlns:a16="http://schemas.microsoft.com/office/drawing/2014/main" id="{B9CBA003-5BD7-701C-DE96-C7AC078802B3}"/>
              </a:ext>
            </a:extLst>
          </p:cNvPr>
          <p:cNvSpPr>
            <a:spLocks noGrp="1"/>
          </p:cNvSpPr>
          <p:nvPr>
            <p:ph sz="quarter" idx="16"/>
          </p:nvPr>
        </p:nvSpPr>
        <p:spPr>
          <a:xfrm>
            <a:off x="5881898" y="2676525"/>
            <a:ext cx="5715741" cy="3597470"/>
          </a:xfrm>
        </p:spPr>
        <p:txBody>
          <a:bodyPr vert="horz" lIns="0" tIns="228600" rIns="0" bIns="0" rtlCol="0" anchor="t">
            <a:normAutofit/>
          </a:bodyPr>
          <a:lstStyle/>
          <a:p>
            <a:pPr marL="342900" indent="-342900">
              <a:buFont typeface="Arial" panose="020B0604020202020204" pitchFamily="34" charset="0"/>
              <a:buChar char="•"/>
            </a:pPr>
            <a:r>
              <a:rPr lang="en-US" b="1" dirty="0">
                <a:solidFill>
                  <a:schemeClr val="tx2">
                    <a:lumMod val="75000"/>
                  </a:schemeClr>
                </a:solidFill>
                <a:latin typeface="Century Schoolbook"/>
              </a:rPr>
              <a:t>Hadron therapy</a:t>
            </a:r>
            <a:r>
              <a:rPr lang="en-US" dirty="0">
                <a:latin typeface="Century Schoolbook"/>
              </a:rPr>
              <a:t>: </a:t>
            </a:r>
            <a:r>
              <a:rPr lang="en-US" b="0" dirty="0">
                <a:latin typeface="Century Schoolbook"/>
              </a:rPr>
              <a:t>Cancer treatment with hadron beams at intermediate energy (about 100 MeV).</a:t>
            </a:r>
            <a:endParaRPr lang="en-US" dirty="0">
              <a:latin typeface="Century Schoolbook"/>
            </a:endParaRPr>
          </a:p>
          <a:p>
            <a:pPr marL="342900" indent="-342900">
              <a:buFont typeface="Arial" panose="020B0604020202020204" pitchFamily="34" charset="0"/>
              <a:buChar char="•"/>
            </a:pPr>
            <a:r>
              <a:rPr lang="en-US" b="1" dirty="0">
                <a:solidFill>
                  <a:schemeClr val="tx2">
                    <a:lumMod val="75000"/>
                  </a:schemeClr>
                </a:solidFill>
                <a:latin typeface="Century Schoolbook"/>
                <a:ea typeface="+mn-lt"/>
                <a:cs typeface="+mn-lt"/>
              </a:rPr>
              <a:t>Goal</a:t>
            </a:r>
            <a:r>
              <a:rPr lang="en-US" dirty="0">
                <a:latin typeface="Century Schoolbook"/>
                <a:ea typeface="+mn-lt"/>
                <a:cs typeface="+mn-lt"/>
              </a:rPr>
              <a:t>: Continuous monitoring, minimal beam disturbance.</a:t>
            </a:r>
            <a:endParaRPr lang="en-US" dirty="0">
              <a:latin typeface="Century Schoolbook"/>
            </a:endParaRPr>
          </a:p>
          <a:p>
            <a:pPr marL="342900" indent="-342900">
              <a:buFont typeface="Arial" panose="020B0604020202020204" pitchFamily="34" charset="0"/>
              <a:buChar char="•"/>
            </a:pPr>
            <a:r>
              <a:rPr lang="en-US" b="1" dirty="0">
                <a:solidFill>
                  <a:schemeClr val="tx2">
                    <a:lumMod val="75000"/>
                  </a:schemeClr>
                </a:solidFill>
                <a:latin typeface="Century Schoolbook"/>
              </a:rPr>
              <a:t>Innovative Monitor</a:t>
            </a:r>
            <a:r>
              <a:rPr lang="en-US" b="0" dirty="0">
                <a:latin typeface="Century Schoolbook"/>
              </a:rPr>
              <a:t>: Ultra-thin, radiation-resistant for mid-energy accelerators.</a:t>
            </a:r>
            <a:endParaRPr lang="en-US" dirty="0">
              <a:latin typeface="Century Schoolbook"/>
            </a:endParaRPr>
          </a:p>
          <a:p>
            <a:pPr marL="283210" indent="-283210"/>
            <a:endParaRPr lang="en-US" b="0" dirty="0">
              <a:latin typeface="Century Schoolbook"/>
            </a:endParaRPr>
          </a:p>
          <a:p>
            <a:pPr marL="283210" indent="-283210"/>
            <a:endParaRPr lang="en-US" dirty="0"/>
          </a:p>
        </p:txBody>
      </p:sp>
      <p:sp>
        <p:nvSpPr>
          <p:cNvPr id="5" name="Slide Number Placeholder 4">
            <a:extLst>
              <a:ext uri="{FF2B5EF4-FFF2-40B4-BE49-F238E27FC236}">
                <a16:creationId xmlns:a16="http://schemas.microsoft.com/office/drawing/2014/main" id="{C1645FC9-96BA-4914-BE50-1BBE3ED275B5}"/>
              </a:ext>
            </a:extLst>
          </p:cNvPr>
          <p:cNvSpPr>
            <a:spLocks noGrp="1"/>
          </p:cNvSpPr>
          <p:nvPr>
            <p:ph type="sldNum" sz="quarter" idx="12"/>
          </p:nvPr>
        </p:nvSpPr>
        <p:spPr/>
        <p:txBody>
          <a:bodyPr/>
          <a:lstStyle/>
          <a:p>
            <a:fld id="{294A09A9-5501-47C1-A89A-A340965A2BE2}" type="slidenum">
              <a:rPr lang="en-US" smtClean="0"/>
              <a:pPr/>
              <a:t>2</a:t>
            </a:fld>
            <a:endParaRPr lang="en-US" dirty="0">
              <a:latin typeface="+mn-lt"/>
            </a:endParaRPr>
          </a:p>
        </p:txBody>
      </p:sp>
    </p:spTree>
    <p:extLst>
      <p:ext uri="{BB962C8B-B14F-4D97-AF65-F5344CB8AC3E}">
        <p14:creationId xmlns:p14="http://schemas.microsoft.com/office/powerpoint/2010/main" val="18919016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A5692F-BBC8-659B-C1CB-9B289D7AFC09}"/>
              </a:ext>
            </a:extLst>
          </p:cNvPr>
          <p:cNvSpPr>
            <a:spLocks noGrp="1"/>
          </p:cNvSpPr>
          <p:nvPr>
            <p:ph type="ctrTitle"/>
          </p:nvPr>
        </p:nvSpPr>
        <p:spPr/>
        <p:txBody>
          <a:bodyPr/>
          <a:lstStyle/>
          <a:p>
            <a:r>
              <a:rPr lang="fr-FR" dirty="0"/>
              <a:t>BACKUP SLIDES</a:t>
            </a:r>
          </a:p>
        </p:txBody>
      </p:sp>
    </p:spTree>
    <p:extLst>
      <p:ext uri="{BB962C8B-B14F-4D97-AF65-F5344CB8AC3E}">
        <p14:creationId xmlns:p14="http://schemas.microsoft.com/office/powerpoint/2010/main" val="19983766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9FBFC-FCA1-8A3F-11E8-85A72DBC8ED0}"/>
              </a:ext>
            </a:extLst>
          </p:cNvPr>
          <p:cNvSpPr>
            <a:spLocks noGrp="1"/>
          </p:cNvSpPr>
          <p:nvPr>
            <p:ph type="title"/>
          </p:nvPr>
        </p:nvSpPr>
        <p:spPr>
          <a:xfrm>
            <a:off x="575310" y="278129"/>
            <a:ext cx="5063490" cy="2354026"/>
          </a:xfrm>
        </p:spPr>
        <p:txBody>
          <a:bodyPr anchor="b">
            <a:normAutofit/>
          </a:bodyPr>
          <a:lstStyle/>
          <a:p>
            <a:r>
              <a:rPr lang="en-US"/>
              <a:t>PEPITES Prototype</a:t>
            </a:r>
          </a:p>
          <a:p>
            <a:endParaRPr lang="en-US"/>
          </a:p>
        </p:txBody>
      </p:sp>
      <p:sp>
        <p:nvSpPr>
          <p:cNvPr id="3" name="Content Placeholder 2">
            <a:extLst>
              <a:ext uri="{FF2B5EF4-FFF2-40B4-BE49-F238E27FC236}">
                <a16:creationId xmlns:a16="http://schemas.microsoft.com/office/drawing/2014/main" id="{584D25D9-2E68-B4FB-8993-393048FEDDA7}"/>
              </a:ext>
            </a:extLst>
          </p:cNvPr>
          <p:cNvSpPr>
            <a:spLocks noGrp="1"/>
          </p:cNvSpPr>
          <p:nvPr>
            <p:ph sz="quarter" idx="16"/>
          </p:nvPr>
        </p:nvSpPr>
        <p:spPr>
          <a:xfrm>
            <a:off x="359764" y="2792746"/>
            <a:ext cx="5736236" cy="3502415"/>
          </a:xfrm>
        </p:spPr>
        <p:txBody>
          <a:bodyPr vert="horz" lIns="0" tIns="228600" rIns="0" bIns="0" rtlCol="0" anchor="t">
            <a:noAutofit/>
          </a:bodyPr>
          <a:lstStyle/>
          <a:p>
            <a:pPr marL="0" indent="0">
              <a:buNone/>
            </a:pPr>
            <a:endParaRPr lang="en-US" sz="1800" b="1" dirty="0">
              <a:solidFill>
                <a:schemeClr val="tx2">
                  <a:lumMod val="75000"/>
                </a:schemeClr>
              </a:solidFill>
              <a:latin typeface="Century Schoolbook"/>
            </a:endParaRPr>
          </a:p>
          <a:p>
            <a:pPr marL="283210" indent="-283210"/>
            <a:r>
              <a:rPr lang="en-US" sz="1800" b="1" dirty="0">
                <a:solidFill>
                  <a:schemeClr val="tx2">
                    <a:lumMod val="75000"/>
                  </a:schemeClr>
                </a:solidFill>
                <a:latin typeface="Century Schoolbook"/>
              </a:rPr>
              <a:t>Installation:</a:t>
            </a:r>
            <a:r>
              <a:rPr lang="en-US" sz="1800" b="0" dirty="0">
                <a:latin typeface="Century Schoolbook"/>
              </a:rPr>
              <a:t>  ARRONAX, vacuum chamber with a translation system for beam path engagement.</a:t>
            </a:r>
          </a:p>
          <a:p>
            <a:pPr marL="283210" indent="-283210"/>
            <a:r>
              <a:rPr lang="en-US" sz="1800" b="1" dirty="0">
                <a:solidFill>
                  <a:schemeClr val="tx2">
                    <a:lumMod val="75000"/>
                  </a:schemeClr>
                </a:solidFill>
                <a:latin typeface="Century Schoolbook"/>
              </a:rPr>
              <a:t>Advantage</a:t>
            </a:r>
            <a:r>
              <a:rPr lang="en-US" sz="1800" dirty="0">
                <a:solidFill>
                  <a:srgbClr val="000000"/>
                </a:solidFill>
                <a:latin typeface="Century Schoolbook"/>
              </a:rPr>
              <a:t>: Detector is free of mechanical constraint.</a:t>
            </a:r>
          </a:p>
          <a:p>
            <a:pPr marL="283210" indent="-283210"/>
            <a:r>
              <a:rPr lang="en-US" sz="1800" b="1" dirty="0">
                <a:solidFill>
                  <a:schemeClr val="tx2">
                    <a:lumMod val="75000"/>
                  </a:schemeClr>
                </a:solidFill>
                <a:latin typeface="Century Schoolbook"/>
              </a:rPr>
              <a:t>Implementation</a:t>
            </a:r>
            <a:r>
              <a:rPr lang="en-US" sz="1800" b="0" dirty="0">
                <a:latin typeface="Century Schoolbook"/>
              </a:rPr>
              <a:t>: Proven success at ARRONAX, paving the way for long-term applications.</a:t>
            </a:r>
          </a:p>
          <a:p>
            <a:pPr marL="283210" indent="-283210"/>
            <a:endParaRPr lang="en-US" sz="1700" b="0" dirty="0"/>
          </a:p>
          <a:p>
            <a:pPr marL="283210" indent="-283210"/>
            <a:endParaRPr lang="en-US" sz="1700" b="0" dirty="0"/>
          </a:p>
        </p:txBody>
      </p:sp>
      <p:pic>
        <p:nvPicPr>
          <p:cNvPr id="9" name="Picture 8">
            <a:extLst>
              <a:ext uri="{FF2B5EF4-FFF2-40B4-BE49-F238E27FC236}">
                <a16:creationId xmlns:a16="http://schemas.microsoft.com/office/drawing/2014/main" id="{EA1180A1-CB2D-FA52-84C1-598FFE56D62D}"/>
              </a:ext>
            </a:extLst>
          </p:cNvPr>
          <p:cNvPicPr>
            <a:picLocks noChangeAspect="1"/>
          </p:cNvPicPr>
          <p:nvPr/>
        </p:nvPicPr>
        <p:blipFill rotWithShape="1">
          <a:blip r:embed="rId3"/>
          <a:srcRect t="15371"/>
          <a:stretch/>
        </p:blipFill>
        <p:spPr>
          <a:xfrm>
            <a:off x="6096000" y="10"/>
            <a:ext cx="6097059" cy="6857990"/>
          </a:xfrm>
          <a:prstGeom prst="rect">
            <a:avLst/>
          </a:prstGeom>
          <a:noFill/>
        </p:spPr>
      </p:pic>
      <p:sp>
        <p:nvSpPr>
          <p:cNvPr id="4" name="Slide Number Placeholder 3">
            <a:extLst>
              <a:ext uri="{FF2B5EF4-FFF2-40B4-BE49-F238E27FC236}">
                <a16:creationId xmlns:a16="http://schemas.microsoft.com/office/drawing/2014/main" id="{1CF1A747-3B0C-491F-AA5D-FFAF31D8F1E6}"/>
              </a:ext>
            </a:extLst>
          </p:cNvPr>
          <p:cNvSpPr>
            <a:spLocks noGrp="1"/>
          </p:cNvSpPr>
          <p:nvPr>
            <p:ph type="sldNum" sz="quarter" idx="12"/>
          </p:nvPr>
        </p:nvSpPr>
        <p:spPr/>
        <p:txBody>
          <a:bodyPr/>
          <a:lstStyle/>
          <a:p>
            <a:fld id="{294A09A9-5501-47C1-A89A-A340965A2BE2}" type="slidenum">
              <a:rPr lang="en-US" smtClean="0"/>
              <a:pPr/>
              <a:t>21</a:t>
            </a:fld>
            <a:endParaRPr lang="en-US">
              <a:latin typeface="+mn-lt"/>
            </a:endParaRPr>
          </a:p>
        </p:txBody>
      </p:sp>
    </p:spTree>
    <p:extLst>
      <p:ext uri="{BB962C8B-B14F-4D97-AF65-F5344CB8AC3E}">
        <p14:creationId xmlns:p14="http://schemas.microsoft.com/office/powerpoint/2010/main" val="20474700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61EF8-6847-D82E-7ECC-6466F1580D22}"/>
              </a:ext>
            </a:extLst>
          </p:cNvPr>
          <p:cNvSpPr>
            <a:spLocks noGrp="1"/>
          </p:cNvSpPr>
          <p:nvPr>
            <p:ph type="title"/>
          </p:nvPr>
        </p:nvSpPr>
        <p:spPr>
          <a:xfrm>
            <a:off x="594360" y="102875"/>
            <a:ext cx="10873740" cy="697225"/>
          </a:xfrm>
        </p:spPr>
        <p:txBody>
          <a:bodyPr/>
          <a:lstStyle/>
          <a:p>
            <a:r>
              <a:rPr lang="en-US" dirty="0"/>
              <a:t>Comparing the 2 methods</a:t>
            </a:r>
          </a:p>
        </p:txBody>
      </p:sp>
      <p:pic>
        <p:nvPicPr>
          <p:cNvPr id="8" name="Content Placeholder 7">
            <a:extLst>
              <a:ext uri="{FF2B5EF4-FFF2-40B4-BE49-F238E27FC236}">
                <a16:creationId xmlns:a16="http://schemas.microsoft.com/office/drawing/2014/main" id="{B8B51FE5-E197-490E-B7ED-586C5B363207}"/>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94360" y="800100"/>
            <a:ext cx="10769600" cy="6057900"/>
          </a:xfrm>
        </p:spPr>
      </p:pic>
      <p:sp>
        <p:nvSpPr>
          <p:cNvPr id="3" name="Slide Number Placeholder 2">
            <a:extLst>
              <a:ext uri="{FF2B5EF4-FFF2-40B4-BE49-F238E27FC236}">
                <a16:creationId xmlns:a16="http://schemas.microsoft.com/office/drawing/2014/main" id="{27D85629-CB3D-466A-B216-883796EE9459}"/>
              </a:ext>
            </a:extLst>
          </p:cNvPr>
          <p:cNvSpPr>
            <a:spLocks noGrp="1"/>
          </p:cNvSpPr>
          <p:nvPr>
            <p:ph type="sldNum" sz="quarter" idx="22"/>
          </p:nvPr>
        </p:nvSpPr>
        <p:spPr/>
        <p:txBody>
          <a:bodyPr/>
          <a:lstStyle/>
          <a:p>
            <a:fld id="{294A09A9-5501-47C1-A89A-A340965A2BE2}" type="slidenum">
              <a:rPr lang="en-US" smtClean="0"/>
              <a:pPr/>
              <a:t>22</a:t>
            </a:fld>
            <a:endParaRPr lang="en-US">
              <a:latin typeface="+mn-lt"/>
            </a:endParaRPr>
          </a:p>
        </p:txBody>
      </p:sp>
    </p:spTree>
    <p:extLst>
      <p:ext uri="{BB962C8B-B14F-4D97-AF65-F5344CB8AC3E}">
        <p14:creationId xmlns:p14="http://schemas.microsoft.com/office/powerpoint/2010/main" val="3928740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EC5C934-154F-48EE-AB4C-4FAB4A35FA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327" y="301336"/>
            <a:ext cx="10927774" cy="6556664"/>
          </a:xfrm>
          <a:prstGeom prst="rect">
            <a:avLst/>
          </a:prstGeom>
        </p:spPr>
      </p:pic>
      <p:sp>
        <p:nvSpPr>
          <p:cNvPr id="6" name="Title 1">
            <a:extLst>
              <a:ext uri="{FF2B5EF4-FFF2-40B4-BE49-F238E27FC236}">
                <a16:creationId xmlns:a16="http://schemas.microsoft.com/office/drawing/2014/main" id="{6EEA08CF-BBC7-4590-8A94-4AA1FDAD6EE2}"/>
              </a:ext>
            </a:extLst>
          </p:cNvPr>
          <p:cNvSpPr txBox="1">
            <a:spLocks/>
          </p:cNvSpPr>
          <p:nvPr/>
        </p:nvSpPr>
        <p:spPr>
          <a:xfrm>
            <a:off x="114300" y="51956"/>
            <a:ext cx="11995152" cy="581890"/>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t>Analysis : SEE(I) rate for different Energies</a:t>
            </a:r>
          </a:p>
        </p:txBody>
      </p:sp>
      <p:sp>
        <p:nvSpPr>
          <p:cNvPr id="2" name="Slide Number Placeholder 1">
            <a:extLst>
              <a:ext uri="{FF2B5EF4-FFF2-40B4-BE49-F238E27FC236}">
                <a16:creationId xmlns:a16="http://schemas.microsoft.com/office/drawing/2014/main" id="{3DB69801-4105-4447-8014-D92AC0CCAD55}"/>
              </a:ext>
            </a:extLst>
          </p:cNvPr>
          <p:cNvSpPr>
            <a:spLocks noGrp="1"/>
          </p:cNvSpPr>
          <p:nvPr>
            <p:ph type="sldNum" sz="quarter" idx="22"/>
          </p:nvPr>
        </p:nvSpPr>
        <p:spPr/>
        <p:txBody>
          <a:bodyPr/>
          <a:lstStyle/>
          <a:p>
            <a:fld id="{294A09A9-5501-47C1-A89A-A340965A2BE2}" type="slidenum">
              <a:rPr lang="en-US" smtClean="0"/>
              <a:pPr/>
              <a:t>23</a:t>
            </a:fld>
            <a:endParaRPr lang="en-US">
              <a:latin typeface="+mn-lt"/>
            </a:endParaRPr>
          </a:p>
        </p:txBody>
      </p:sp>
    </p:spTree>
    <p:extLst>
      <p:ext uri="{BB962C8B-B14F-4D97-AF65-F5344CB8AC3E}">
        <p14:creationId xmlns:p14="http://schemas.microsoft.com/office/powerpoint/2010/main" val="20018501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4E4DF-321D-D589-D03C-FB0A1D1F6A1C}"/>
              </a:ext>
            </a:extLst>
          </p:cNvPr>
          <p:cNvSpPr>
            <a:spLocks noGrp="1"/>
          </p:cNvSpPr>
          <p:nvPr>
            <p:ph type="title"/>
          </p:nvPr>
        </p:nvSpPr>
        <p:spPr/>
        <p:txBody>
          <a:bodyPr anchor="b">
            <a:normAutofit/>
          </a:bodyPr>
          <a:lstStyle/>
          <a:p>
            <a:r>
              <a:rPr lang="en-US" dirty="0"/>
              <a:t>Principle</a:t>
            </a:r>
          </a:p>
        </p:txBody>
      </p:sp>
      <p:sp>
        <p:nvSpPr>
          <p:cNvPr id="3" name="Content Placeholder 2">
            <a:extLst>
              <a:ext uri="{FF2B5EF4-FFF2-40B4-BE49-F238E27FC236}">
                <a16:creationId xmlns:a16="http://schemas.microsoft.com/office/drawing/2014/main" id="{5DFE65E4-46A2-5874-98F6-B064B16E335D}"/>
              </a:ext>
            </a:extLst>
          </p:cNvPr>
          <p:cNvSpPr>
            <a:spLocks noGrp="1"/>
          </p:cNvSpPr>
          <p:nvPr>
            <p:ph sz="quarter" idx="13"/>
          </p:nvPr>
        </p:nvSpPr>
        <p:spPr>
          <a:xfrm>
            <a:off x="594358" y="2523281"/>
            <a:ext cx="7333905" cy="3020992"/>
          </a:xfrm>
        </p:spPr>
        <p:txBody>
          <a:bodyPr vert="horz" lIns="0" tIns="228600" rIns="0" bIns="0" rtlCol="0" anchor="t">
            <a:normAutofit/>
          </a:bodyPr>
          <a:lstStyle/>
          <a:p>
            <a:pPr marL="283210" indent="-283210"/>
            <a:r>
              <a:rPr lang="en-US" sz="2000" b="1" dirty="0">
                <a:solidFill>
                  <a:schemeClr val="tx2">
                    <a:lumMod val="75000"/>
                  </a:schemeClr>
                </a:solidFill>
                <a:latin typeface="Century Schoolbook"/>
              </a:rPr>
              <a:t>Signal</a:t>
            </a:r>
            <a:r>
              <a:rPr lang="en-US" sz="2000" b="0" dirty="0">
                <a:latin typeface="Century Schoolbook"/>
              </a:rPr>
              <a:t>: </a:t>
            </a:r>
            <a:r>
              <a:rPr lang="en-US" sz="2000" b="0" dirty="0">
                <a:solidFill>
                  <a:schemeClr val="bg1"/>
                </a:solidFill>
                <a:latin typeface="Century Schoolbook"/>
              </a:rPr>
              <a:t>Utilizes Secondary Electron Emission (SEE) for precise beam profiling which proportional to </a:t>
            </a:r>
            <a:r>
              <a:rPr lang="en-US" sz="2000" b="0" dirty="0" err="1">
                <a:solidFill>
                  <a:schemeClr val="bg1"/>
                </a:solidFill>
                <a:latin typeface="Century Schoolbook"/>
              </a:rPr>
              <a:t>dE</a:t>
            </a:r>
            <a:r>
              <a:rPr lang="en-US" sz="2000" b="0" dirty="0">
                <a:solidFill>
                  <a:schemeClr val="bg1"/>
                </a:solidFill>
                <a:latin typeface="Century Schoolbook"/>
              </a:rPr>
              <a:t>/dx of the charged beam particles since it is a </a:t>
            </a:r>
            <a:r>
              <a:rPr lang="en-US" sz="2000" dirty="0">
                <a:solidFill>
                  <a:schemeClr val="tx2"/>
                </a:solidFill>
                <a:latin typeface="Century Schoolbook"/>
              </a:rPr>
              <a:t>surface phenomenon</a:t>
            </a:r>
            <a:r>
              <a:rPr lang="en-US" sz="2000" b="0" dirty="0">
                <a:solidFill>
                  <a:schemeClr val="bg1"/>
                </a:solidFill>
                <a:latin typeface="Century Schoolbook"/>
              </a:rPr>
              <a:t>.</a:t>
            </a:r>
          </a:p>
          <a:p>
            <a:pPr marL="283210" indent="-283210"/>
            <a:r>
              <a:rPr lang="en-US" sz="2000" b="1" dirty="0">
                <a:solidFill>
                  <a:schemeClr val="tx2">
                    <a:lumMod val="75000"/>
                  </a:schemeClr>
                </a:solidFill>
                <a:latin typeface="Century Schoolbook"/>
              </a:rPr>
              <a:t>Design</a:t>
            </a:r>
            <a:r>
              <a:rPr lang="en-US" sz="2000" b="0" dirty="0">
                <a:latin typeface="Century Schoolbook"/>
              </a:rPr>
              <a:t>: </a:t>
            </a:r>
            <a:r>
              <a:rPr lang="en-US" sz="2000" b="0" dirty="0">
                <a:solidFill>
                  <a:schemeClr val="bg1"/>
                </a:solidFill>
                <a:latin typeface="Century Schoolbook"/>
              </a:rPr>
              <a:t>50 nm Gold as electrodes, since its high Z(79）produces large number of SEE. Proton beam sensitivity, non-oxidizing.</a:t>
            </a:r>
          </a:p>
          <a:p>
            <a:pPr marL="283210" indent="-283210"/>
            <a:r>
              <a:rPr lang="en-US" sz="2000" b="1" dirty="0">
                <a:solidFill>
                  <a:schemeClr val="tx2">
                    <a:lumMod val="75000"/>
                  </a:schemeClr>
                </a:solidFill>
                <a:latin typeface="Century Schoolbook"/>
              </a:rPr>
              <a:t>Substrate</a:t>
            </a:r>
            <a:r>
              <a:rPr lang="en-US" sz="2000" b="0" dirty="0">
                <a:latin typeface="Century Schoolbook"/>
              </a:rPr>
              <a:t>: </a:t>
            </a:r>
            <a:r>
              <a:rPr lang="en-US" sz="2000" b="0" dirty="0">
                <a:solidFill>
                  <a:schemeClr val="bg1"/>
                </a:solidFill>
                <a:latin typeface="Century Schoolbook"/>
              </a:rPr>
              <a:t>1.5 µm CP1 (colorless polyimide) membranes. High radiation tolerance.</a:t>
            </a:r>
          </a:p>
          <a:p>
            <a:pPr marL="283210" indent="-283210"/>
            <a:endParaRPr lang="en-US" b="0" dirty="0">
              <a:latin typeface="Century Schoolbook"/>
            </a:endParaRPr>
          </a:p>
          <a:p>
            <a:pPr marL="283210" indent="-283210"/>
            <a:endParaRPr lang="en-US" sz="1800" b="0" dirty="0"/>
          </a:p>
        </p:txBody>
      </p:sp>
      <p:pic>
        <p:nvPicPr>
          <p:cNvPr id="5" name="Picture 4">
            <a:extLst>
              <a:ext uri="{FF2B5EF4-FFF2-40B4-BE49-F238E27FC236}">
                <a16:creationId xmlns:a16="http://schemas.microsoft.com/office/drawing/2014/main" id="{4B69EE1E-19E5-2BB8-9C1F-17CB4882BB9A}"/>
              </a:ext>
            </a:extLst>
          </p:cNvPr>
          <p:cNvPicPr>
            <a:picLocks noChangeAspect="1"/>
          </p:cNvPicPr>
          <p:nvPr/>
        </p:nvPicPr>
        <p:blipFill>
          <a:blip r:embed="rId3"/>
          <a:stretch>
            <a:fillRect/>
          </a:stretch>
        </p:blipFill>
        <p:spPr>
          <a:xfrm>
            <a:off x="8215483" y="3429000"/>
            <a:ext cx="2822971" cy="2550585"/>
          </a:xfrm>
          <a:prstGeom prst="rect">
            <a:avLst/>
          </a:prstGeom>
        </p:spPr>
      </p:pic>
      <p:sp>
        <p:nvSpPr>
          <p:cNvPr id="4" name="Slide Number Placeholder 3">
            <a:extLst>
              <a:ext uri="{FF2B5EF4-FFF2-40B4-BE49-F238E27FC236}">
                <a16:creationId xmlns:a16="http://schemas.microsoft.com/office/drawing/2014/main" id="{F6AD15A9-15EB-4EEB-A58B-E687F4F11782}"/>
              </a:ext>
            </a:extLst>
          </p:cNvPr>
          <p:cNvSpPr>
            <a:spLocks noGrp="1"/>
          </p:cNvSpPr>
          <p:nvPr>
            <p:ph type="sldNum" sz="quarter" idx="26"/>
          </p:nvPr>
        </p:nvSpPr>
        <p:spPr/>
        <p:txBody>
          <a:bodyPr/>
          <a:lstStyle/>
          <a:p>
            <a:fld id="{294A09A9-5501-47C1-A89A-A340965A2BE2}" type="slidenum">
              <a:rPr lang="en-US" smtClean="0"/>
              <a:pPr/>
              <a:t>3</a:t>
            </a:fld>
            <a:endParaRPr lang="en-US">
              <a:latin typeface="+mn-lt"/>
            </a:endParaRPr>
          </a:p>
        </p:txBody>
      </p:sp>
    </p:spTree>
    <p:extLst>
      <p:ext uri="{BB962C8B-B14F-4D97-AF65-F5344CB8AC3E}">
        <p14:creationId xmlns:p14="http://schemas.microsoft.com/office/powerpoint/2010/main" val="20375180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D3058-BEC5-38D6-8806-AC4FA59394A0}"/>
              </a:ext>
            </a:extLst>
          </p:cNvPr>
          <p:cNvSpPr>
            <a:spLocks noGrp="1"/>
          </p:cNvSpPr>
          <p:nvPr>
            <p:ph type="title"/>
          </p:nvPr>
        </p:nvSpPr>
        <p:spPr>
          <a:xfrm>
            <a:off x="594360" y="1132149"/>
            <a:ext cx="5501639" cy="650930"/>
          </a:xfrm>
        </p:spPr>
        <p:txBody>
          <a:bodyPr/>
          <a:lstStyle/>
          <a:p>
            <a:r>
              <a:rPr lang="en-US" dirty="0"/>
              <a:t>PEPITES Layout</a:t>
            </a:r>
          </a:p>
        </p:txBody>
      </p:sp>
      <p:sp>
        <p:nvSpPr>
          <p:cNvPr id="3" name="Content Placeholder 2">
            <a:extLst>
              <a:ext uri="{FF2B5EF4-FFF2-40B4-BE49-F238E27FC236}">
                <a16:creationId xmlns:a16="http://schemas.microsoft.com/office/drawing/2014/main" id="{5CA8F4B0-78FF-BCCA-DE5B-1BCE1601ADFC}"/>
              </a:ext>
            </a:extLst>
          </p:cNvPr>
          <p:cNvSpPr>
            <a:spLocks noGrp="1"/>
          </p:cNvSpPr>
          <p:nvPr>
            <p:ph sz="quarter" idx="13"/>
          </p:nvPr>
        </p:nvSpPr>
        <p:spPr>
          <a:xfrm>
            <a:off x="594359" y="2614469"/>
            <a:ext cx="6508733" cy="3111382"/>
          </a:xfrm>
        </p:spPr>
        <p:txBody>
          <a:bodyPr vert="horz" lIns="0" tIns="228600" rIns="0" bIns="0" rtlCol="0" anchor="t">
            <a:noAutofit/>
          </a:bodyPr>
          <a:lstStyle/>
          <a:p>
            <a:pPr marL="283210" indent="-283210"/>
            <a:r>
              <a:rPr lang="en-US" sz="1800" dirty="0">
                <a:latin typeface="Century Schoolbook"/>
                <a:ea typeface="+mn-lt"/>
                <a:cs typeface="+mn-lt"/>
              </a:rPr>
              <a:t>Four Electrodes Design</a:t>
            </a:r>
            <a:r>
              <a:rPr lang="en-US" sz="1800" b="0" dirty="0">
                <a:solidFill>
                  <a:srgbClr val="0D0D0D"/>
                </a:solidFill>
                <a:latin typeface="Century Schoolbook"/>
                <a:ea typeface="+mn-lt"/>
                <a:cs typeface="+mn-lt"/>
              </a:rPr>
              <a:t>: Two segmented cathodes, two anodes, 15 mm gap.</a:t>
            </a:r>
            <a:endParaRPr lang="en-US" sz="1800" dirty="0">
              <a:latin typeface="Century Schoolbook"/>
            </a:endParaRPr>
          </a:p>
          <a:p>
            <a:pPr marL="283210" indent="-283210"/>
            <a:r>
              <a:rPr lang="en-US" sz="1800" dirty="0">
                <a:latin typeface="Century Schoolbook"/>
                <a:ea typeface="+mn-lt"/>
                <a:cs typeface="+mn-lt"/>
              </a:rPr>
              <a:t>SEE Collection</a:t>
            </a:r>
            <a:r>
              <a:rPr lang="en-US" sz="1800" b="0" dirty="0">
                <a:solidFill>
                  <a:srgbClr val="0D0D0D"/>
                </a:solidFill>
                <a:latin typeface="Century Schoolbook"/>
                <a:ea typeface="+mn-lt"/>
                <a:cs typeface="+mn-lt"/>
              </a:rPr>
              <a:t>: Anodes biased at 100 V.</a:t>
            </a:r>
            <a:endParaRPr lang="en-US" sz="1800" dirty="0">
              <a:latin typeface="Century Schoolbook"/>
            </a:endParaRPr>
          </a:p>
          <a:p>
            <a:pPr marL="283210" indent="-283210"/>
            <a:r>
              <a:rPr lang="en-US" sz="1800" dirty="0">
                <a:latin typeface="Century Schoolbook"/>
                <a:ea typeface="+mn-lt"/>
                <a:cs typeface="+mn-lt"/>
              </a:rPr>
              <a:t>Sensitive</a:t>
            </a:r>
            <a:r>
              <a:rPr lang="en-US" sz="1800" dirty="0">
                <a:solidFill>
                  <a:srgbClr val="5D7D40"/>
                </a:solidFill>
                <a:latin typeface="Century Schoolbook"/>
                <a:ea typeface="+mn-lt"/>
                <a:cs typeface="+mn-lt"/>
              </a:rPr>
              <a:t> areas</a:t>
            </a:r>
            <a:r>
              <a:rPr lang="en-US" sz="1800" b="0" dirty="0">
                <a:solidFill>
                  <a:srgbClr val="0D0D0D"/>
                </a:solidFill>
                <a:latin typeface="Century Schoolbook"/>
                <a:ea typeface="+mn-lt"/>
                <a:cs typeface="+mn-lt"/>
              </a:rPr>
              <a:t>: 32 gold strips for cathodes, fully metallized anodes. </a:t>
            </a:r>
            <a:endParaRPr lang="en-US" sz="1800" dirty="0">
              <a:latin typeface="Century Schoolbook"/>
            </a:endParaRPr>
          </a:p>
          <a:p>
            <a:pPr marL="283210" indent="-283210"/>
            <a:r>
              <a:rPr lang="en-US" sz="1800" dirty="0">
                <a:latin typeface="Century Schoolbook"/>
                <a:ea typeface="+mn-lt"/>
                <a:cs typeface="+mn-lt"/>
              </a:rPr>
              <a:t>Mechanically Independent Blocks</a:t>
            </a:r>
            <a:r>
              <a:rPr lang="en-US" sz="1800" b="0" dirty="0">
                <a:solidFill>
                  <a:srgbClr val="0D0D0D"/>
                </a:solidFill>
                <a:latin typeface="Century Schoolbook"/>
                <a:ea typeface="+mn-lt"/>
                <a:cs typeface="+mn-lt"/>
              </a:rPr>
              <a:t>: For X and Y beam position and shape measurements..</a:t>
            </a:r>
            <a:endParaRPr lang="en-US" sz="1800" dirty="0">
              <a:latin typeface="Century Schoolbook"/>
            </a:endParaRPr>
          </a:p>
          <a:p>
            <a:pPr marL="283210" indent="-283210"/>
            <a:endParaRPr lang="en-US" sz="1800" b="0" dirty="0">
              <a:solidFill>
                <a:srgbClr val="0D0D0D"/>
              </a:solidFill>
              <a:latin typeface="Century Schoolbook"/>
              <a:ea typeface="+mn-lt"/>
              <a:cs typeface="Arial"/>
            </a:endParaRPr>
          </a:p>
          <a:p>
            <a:pPr marL="283210" indent="-283210"/>
            <a:endParaRPr lang="en-US" sz="1100" dirty="0">
              <a:solidFill>
                <a:srgbClr val="5D7D40"/>
              </a:solidFill>
              <a:latin typeface="Franklin Gothic Book"/>
              <a:cs typeface="Arial"/>
            </a:endParaRPr>
          </a:p>
        </p:txBody>
      </p:sp>
      <p:pic>
        <p:nvPicPr>
          <p:cNvPr id="4" name="Picture 3">
            <a:extLst>
              <a:ext uri="{FF2B5EF4-FFF2-40B4-BE49-F238E27FC236}">
                <a16:creationId xmlns:a16="http://schemas.microsoft.com/office/drawing/2014/main" id="{45251009-E25F-B2B7-7ECD-1B51B31FBF33}"/>
              </a:ext>
            </a:extLst>
          </p:cNvPr>
          <p:cNvPicPr>
            <a:picLocks noChangeAspect="1"/>
          </p:cNvPicPr>
          <p:nvPr/>
        </p:nvPicPr>
        <p:blipFill>
          <a:blip r:embed="rId3"/>
          <a:stretch>
            <a:fillRect/>
          </a:stretch>
        </p:blipFill>
        <p:spPr>
          <a:xfrm>
            <a:off x="8200837" y="3429000"/>
            <a:ext cx="3991163" cy="3429000"/>
          </a:xfrm>
          <a:prstGeom prst="rect">
            <a:avLst/>
          </a:prstGeom>
        </p:spPr>
      </p:pic>
      <p:sp>
        <p:nvSpPr>
          <p:cNvPr id="5" name="Slide Number Placeholder 4">
            <a:extLst>
              <a:ext uri="{FF2B5EF4-FFF2-40B4-BE49-F238E27FC236}">
                <a16:creationId xmlns:a16="http://schemas.microsoft.com/office/drawing/2014/main" id="{C2AA890A-3332-4454-9AEB-176763243B2A}"/>
              </a:ext>
            </a:extLst>
          </p:cNvPr>
          <p:cNvSpPr>
            <a:spLocks noGrp="1"/>
          </p:cNvSpPr>
          <p:nvPr>
            <p:ph type="sldNum" sz="quarter" idx="26"/>
          </p:nvPr>
        </p:nvSpPr>
        <p:spPr/>
        <p:txBody>
          <a:bodyPr/>
          <a:lstStyle/>
          <a:p>
            <a:fld id="{294A09A9-5501-47C1-A89A-A340965A2BE2}" type="slidenum">
              <a:rPr lang="en-US" smtClean="0"/>
              <a:pPr/>
              <a:t>4</a:t>
            </a:fld>
            <a:endParaRPr lang="en-US">
              <a:latin typeface="+mn-lt"/>
            </a:endParaRPr>
          </a:p>
        </p:txBody>
      </p:sp>
    </p:spTree>
    <p:extLst>
      <p:ext uri="{BB962C8B-B14F-4D97-AF65-F5344CB8AC3E}">
        <p14:creationId xmlns:p14="http://schemas.microsoft.com/office/powerpoint/2010/main" val="32882353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0CA5C-8B0E-FEC2-E4C6-70C5F25EA589}"/>
              </a:ext>
            </a:extLst>
          </p:cNvPr>
          <p:cNvSpPr>
            <a:spLocks noGrp="1"/>
          </p:cNvSpPr>
          <p:nvPr>
            <p:ph type="title"/>
          </p:nvPr>
        </p:nvSpPr>
        <p:spPr>
          <a:xfrm>
            <a:off x="594360" y="925795"/>
            <a:ext cx="9778365" cy="846929"/>
          </a:xfrm>
        </p:spPr>
        <p:txBody>
          <a:bodyPr/>
          <a:lstStyle/>
          <a:p>
            <a:r>
              <a:rPr lang="en-US" sz="4000" dirty="0"/>
              <a:t>My Work—Measure SEE Rate</a:t>
            </a:r>
          </a:p>
        </p:txBody>
      </p:sp>
      <p:sp>
        <p:nvSpPr>
          <p:cNvPr id="3" name="Content Placeholder 2">
            <a:extLst>
              <a:ext uri="{FF2B5EF4-FFF2-40B4-BE49-F238E27FC236}">
                <a16:creationId xmlns:a16="http://schemas.microsoft.com/office/drawing/2014/main" id="{1DE8690B-B256-0E16-47B0-C3C14A91D80E}"/>
              </a:ext>
            </a:extLst>
          </p:cNvPr>
          <p:cNvSpPr>
            <a:spLocks noGrp="1"/>
          </p:cNvSpPr>
          <p:nvPr>
            <p:ph sz="quarter" idx="15"/>
          </p:nvPr>
        </p:nvSpPr>
        <p:spPr>
          <a:xfrm>
            <a:off x="594360" y="2472847"/>
            <a:ext cx="6902677" cy="3815939"/>
          </a:xfrm>
        </p:spPr>
        <p:txBody>
          <a:bodyPr vert="horz" lIns="0" tIns="228600" rIns="0" bIns="0" rtlCol="0" anchor="t">
            <a:normAutofit lnSpcReduction="10000"/>
          </a:bodyPr>
          <a:lstStyle/>
          <a:p>
            <a:pPr marL="342900" indent="-342900">
              <a:buFont typeface="Arial" panose="020B0604020202020204" pitchFamily="34" charset="0"/>
              <a:buChar char="•"/>
            </a:pPr>
            <a:r>
              <a:rPr lang="en-US" b="1" dirty="0">
                <a:solidFill>
                  <a:srgbClr val="5D7D40"/>
                </a:solidFill>
                <a:latin typeface="Century Schoolbook"/>
              </a:rPr>
              <a:t>Why?</a:t>
            </a:r>
            <a:r>
              <a:rPr lang="en-US" dirty="0">
                <a:solidFill>
                  <a:srgbClr val="5D7D40"/>
                </a:solidFill>
                <a:latin typeface="Century Schoolbook"/>
              </a:rPr>
              <a:t> </a:t>
            </a:r>
            <a:r>
              <a:rPr lang="en-US" b="0" dirty="0">
                <a:solidFill>
                  <a:schemeClr val="bg1"/>
                </a:solidFill>
                <a:latin typeface="Century Schoolbook"/>
              </a:rPr>
              <a:t>To calibrate the detector and for further development of PEPITES.</a:t>
            </a:r>
          </a:p>
          <a:p>
            <a:pPr marL="342900" indent="-342900">
              <a:buFont typeface="Arial" panose="020B0604020202020204" pitchFamily="34" charset="0"/>
              <a:buChar char="•"/>
            </a:pPr>
            <a:r>
              <a:rPr lang="en-US" b="0" dirty="0">
                <a:solidFill>
                  <a:schemeClr val="bg1"/>
                </a:solidFill>
                <a:latin typeface="Century Schoolbook"/>
                <a:ea typeface="+mn-lt"/>
                <a:cs typeface="+mn-lt"/>
              </a:rPr>
              <a:t>Calculate with the test beam data from 13 and 14 December 2018 at ARRONAX.</a:t>
            </a:r>
          </a:p>
          <a:p>
            <a:pPr marL="342900" indent="-342900">
              <a:buFont typeface="Arial" panose="020B0604020202020204" pitchFamily="34" charset="0"/>
              <a:buChar char="•"/>
            </a:pPr>
            <a:r>
              <a:rPr lang="en-US" dirty="0">
                <a:latin typeface="Century Schoolbook"/>
              </a:rPr>
              <a:t>Electron going the same direction of the beam=</a:t>
            </a:r>
            <a:r>
              <a:rPr lang="en-US" b="1" dirty="0">
                <a:solidFill>
                  <a:schemeClr val="tx2"/>
                </a:solidFill>
                <a:latin typeface="Century Schoolbook"/>
              </a:rPr>
              <a:t>Forward</a:t>
            </a:r>
            <a:endParaRPr lang="en-US" b="0" dirty="0">
              <a:solidFill>
                <a:schemeClr val="bg1"/>
              </a:solidFill>
              <a:latin typeface="Century Schoolbook"/>
              <a:ea typeface="+mn-lt"/>
              <a:cs typeface="+mn-lt"/>
            </a:endParaRPr>
          </a:p>
          <a:p>
            <a:pPr marL="342900" indent="-342900">
              <a:buFont typeface="Arial" panose="020B0604020202020204" pitchFamily="34" charset="0"/>
              <a:buChar char="•"/>
            </a:pPr>
            <a:r>
              <a:rPr lang="en-US" b="0" dirty="0">
                <a:solidFill>
                  <a:schemeClr val="bg1"/>
                </a:solidFill>
                <a:latin typeface="Century Schoolbook"/>
              </a:rPr>
              <a:t>Electron going opposite </a:t>
            </a:r>
            <a:r>
              <a:rPr lang="en-US" dirty="0">
                <a:latin typeface="Century Schoolbook"/>
              </a:rPr>
              <a:t>direction</a:t>
            </a:r>
            <a:r>
              <a:rPr lang="en-US" b="0" dirty="0">
                <a:solidFill>
                  <a:schemeClr val="bg1"/>
                </a:solidFill>
                <a:latin typeface="Century Schoolbook"/>
              </a:rPr>
              <a:t> of the beam=</a:t>
            </a:r>
            <a:r>
              <a:rPr lang="en-US" b="1" dirty="0">
                <a:solidFill>
                  <a:schemeClr val="tx2"/>
                </a:solidFill>
                <a:latin typeface="Century Schoolbook"/>
              </a:rPr>
              <a:t>Backward</a:t>
            </a:r>
          </a:p>
          <a:p>
            <a:pPr marL="342900" indent="-342900">
              <a:buFont typeface="Arial" panose="020B0604020202020204" pitchFamily="34" charset="0"/>
              <a:buChar char="•"/>
            </a:pPr>
            <a:r>
              <a:rPr lang="en-US" b="1" dirty="0">
                <a:solidFill>
                  <a:schemeClr val="tx2"/>
                </a:solidFill>
                <a:latin typeface="Century Schoolbook"/>
              </a:rPr>
              <a:t>No measurement available for E&gt;20MeV.</a:t>
            </a:r>
          </a:p>
          <a:p>
            <a:pPr marL="342900" indent="-342900">
              <a:buFont typeface="Arial" panose="020B0604020202020204" pitchFamily="34" charset="0"/>
              <a:buChar char="•"/>
            </a:pPr>
            <a:r>
              <a:rPr lang="en-US" b="1" dirty="0">
                <a:solidFill>
                  <a:schemeClr val="tx2">
                    <a:lumMod val="75000"/>
                  </a:schemeClr>
                </a:solidFill>
                <a:latin typeface="Century Schoolbook"/>
              </a:rPr>
              <a:t>Rate = </a:t>
            </a:r>
            <a:r>
              <a:rPr lang="en-US" b="1" dirty="0" err="1">
                <a:solidFill>
                  <a:schemeClr val="tx2">
                    <a:lumMod val="75000"/>
                  </a:schemeClr>
                </a:solidFill>
                <a:latin typeface="Century Schoolbook"/>
              </a:rPr>
              <a:t>Nse</a:t>
            </a:r>
            <a:r>
              <a:rPr lang="en-US" b="1" dirty="0">
                <a:solidFill>
                  <a:schemeClr val="tx2">
                    <a:lumMod val="75000"/>
                  </a:schemeClr>
                </a:solidFill>
                <a:latin typeface="Century Schoolbook"/>
              </a:rPr>
              <a:t>/Np</a:t>
            </a:r>
          </a:p>
          <a:p>
            <a:pPr marL="342900" indent="-342900">
              <a:buFont typeface="Arial" panose="020B0604020202020204" pitchFamily="34" charset="0"/>
              <a:buChar char="•"/>
            </a:pPr>
            <a:endParaRPr lang="en-US" b="0" dirty="0">
              <a:solidFill>
                <a:schemeClr val="bg1"/>
              </a:solidFill>
              <a:latin typeface="Century Schoolbook"/>
            </a:endParaRPr>
          </a:p>
        </p:txBody>
      </p:sp>
      <p:grpSp>
        <p:nvGrpSpPr>
          <p:cNvPr id="5" name="Group 4">
            <a:extLst>
              <a:ext uri="{FF2B5EF4-FFF2-40B4-BE49-F238E27FC236}">
                <a16:creationId xmlns:a16="http://schemas.microsoft.com/office/drawing/2014/main" id="{2AB12289-B7DC-46F8-B4EC-8E84CD264DA0}"/>
              </a:ext>
            </a:extLst>
          </p:cNvPr>
          <p:cNvGrpSpPr/>
          <p:nvPr/>
        </p:nvGrpSpPr>
        <p:grpSpPr>
          <a:xfrm>
            <a:off x="7462906" y="1802267"/>
            <a:ext cx="3788127" cy="1901828"/>
            <a:chOff x="5828184" y="3109600"/>
            <a:chExt cx="5156149" cy="2228357"/>
          </a:xfrm>
        </p:grpSpPr>
        <p:sp>
          <p:nvSpPr>
            <p:cNvPr id="17" name="Arrow: Right 16">
              <a:extLst>
                <a:ext uri="{FF2B5EF4-FFF2-40B4-BE49-F238E27FC236}">
                  <a16:creationId xmlns:a16="http://schemas.microsoft.com/office/drawing/2014/main" id="{F45BFB90-F09F-554C-0CDD-F968EA05FECF}"/>
                </a:ext>
              </a:extLst>
            </p:cNvPr>
            <p:cNvSpPr/>
            <p:nvPr/>
          </p:nvSpPr>
          <p:spPr>
            <a:xfrm rot="600000">
              <a:off x="5828184" y="3669194"/>
              <a:ext cx="1244123" cy="38272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a:extLst>
                <a:ext uri="{FF2B5EF4-FFF2-40B4-BE49-F238E27FC236}">
                  <a16:creationId xmlns:a16="http://schemas.microsoft.com/office/drawing/2014/main" id="{3A18510B-89EC-9C00-0D4E-8CEA10C177D1}"/>
                </a:ext>
              </a:extLst>
            </p:cNvPr>
            <p:cNvSpPr/>
            <p:nvPr/>
          </p:nvSpPr>
          <p:spPr>
            <a:xfrm rot="20820000">
              <a:off x="6532201" y="3109600"/>
              <a:ext cx="2177218" cy="1773274"/>
            </a:xfrm>
            <a:prstGeom prst="parallelogram">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1" name="Rectangle 4">
              <a:extLst>
                <a:ext uri="{FF2B5EF4-FFF2-40B4-BE49-F238E27FC236}">
                  <a16:creationId xmlns:a16="http://schemas.microsoft.com/office/drawing/2014/main" id="{BD3242C9-AB21-2473-2AA0-F1A98875A160}"/>
                </a:ext>
              </a:extLst>
            </p:cNvPr>
            <p:cNvSpPr/>
            <p:nvPr/>
          </p:nvSpPr>
          <p:spPr>
            <a:xfrm rot="20820000">
              <a:off x="6784525" y="3174403"/>
              <a:ext cx="1748209" cy="1658457"/>
            </a:xfrm>
            <a:prstGeom prst="parallelogram">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Arrow: Right 20">
              <a:extLst>
                <a:ext uri="{FF2B5EF4-FFF2-40B4-BE49-F238E27FC236}">
                  <a16:creationId xmlns:a16="http://schemas.microsoft.com/office/drawing/2014/main" id="{B5F66CD8-198C-D29D-615B-3BAF82585EFA}"/>
                </a:ext>
              </a:extLst>
            </p:cNvPr>
            <p:cNvSpPr/>
            <p:nvPr/>
          </p:nvSpPr>
          <p:spPr>
            <a:xfrm rot="600000">
              <a:off x="7642896" y="3993920"/>
              <a:ext cx="1362102" cy="42099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4">
              <a:extLst>
                <a:ext uri="{FF2B5EF4-FFF2-40B4-BE49-F238E27FC236}">
                  <a16:creationId xmlns:a16="http://schemas.microsoft.com/office/drawing/2014/main" id="{6444C3DF-B0C7-D8AD-EEED-089987E6B068}"/>
                </a:ext>
              </a:extLst>
            </p:cNvPr>
            <p:cNvSpPr/>
            <p:nvPr/>
          </p:nvSpPr>
          <p:spPr>
            <a:xfrm rot="20820000">
              <a:off x="8300947" y="3559992"/>
              <a:ext cx="2016339" cy="1671214"/>
            </a:xfrm>
            <a:prstGeom prst="parallelogram">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ectangle 4">
              <a:extLst>
                <a:ext uri="{FF2B5EF4-FFF2-40B4-BE49-F238E27FC236}">
                  <a16:creationId xmlns:a16="http://schemas.microsoft.com/office/drawing/2014/main" id="{405AF7D1-F848-DBAC-C43D-5142401BA345}"/>
                </a:ext>
              </a:extLst>
            </p:cNvPr>
            <p:cNvSpPr/>
            <p:nvPr/>
          </p:nvSpPr>
          <p:spPr>
            <a:xfrm rot="20820000">
              <a:off x="8426616" y="3564683"/>
              <a:ext cx="2177218" cy="1773274"/>
            </a:xfrm>
            <a:prstGeom prst="parallelogram">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Arrow: Right 21">
              <a:extLst>
                <a:ext uri="{FF2B5EF4-FFF2-40B4-BE49-F238E27FC236}">
                  <a16:creationId xmlns:a16="http://schemas.microsoft.com/office/drawing/2014/main" id="{B8B3376B-A1D9-34BF-80A2-7C769446D2D3}"/>
                </a:ext>
              </a:extLst>
            </p:cNvPr>
            <p:cNvSpPr/>
            <p:nvPr/>
          </p:nvSpPr>
          <p:spPr>
            <a:xfrm rot="600000">
              <a:off x="9579331" y="4325376"/>
              <a:ext cx="1405002" cy="45926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523CBB94-A558-4960-B1CA-8EC205EB4524}"/>
              </a:ext>
            </a:extLst>
          </p:cNvPr>
          <p:cNvSpPr>
            <a:spLocks noGrp="1"/>
          </p:cNvSpPr>
          <p:nvPr>
            <p:ph type="sldNum" sz="quarter" idx="12"/>
          </p:nvPr>
        </p:nvSpPr>
        <p:spPr/>
        <p:txBody>
          <a:bodyPr/>
          <a:lstStyle/>
          <a:p>
            <a:fld id="{294A09A9-5501-47C1-A89A-A340965A2BE2}" type="slidenum">
              <a:rPr lang="en-US" smtClean="0"/>
              <a:pPr/>
              <a:t>5</a:t>
            </a:fld>
            <a:endParaRPr lang="en-US">
              <a:latin typeface="+mn-lt"/>
            </a:endParaRPr>
          </a:p>
        </p:txBody>
      </p:sp>
      <p:grpSp>
        <p:nvGrpSpPr>
          <p:cNvPr id="14" name="Group 13">
            <a:extLst>
              <a:ext uri="{FF2B5EF4-FFF2-40B4-BE49-F238E27FC236}">
                <a16:creationId xmlns:a16="http://schemas.microsoft.com/office/drawing/2014/main" id="{3A482785-1F16-42B7-8BD2-610FABA9F855}"/>
              </a:ext>
            </a:extLst>
          </p:cNvPr>
          <p:cNvGrpSpPr/>
          <p:nvPr/>
        </p:nvGrpSpPr>
        <p:grpSpPr>
          <a:xfrm>
            <a:off x="7592725" y="4610365"/>
            <a:ext cx="3788127" cy="1901828"/>
            <a:chOff x="5828184" y="3109600"/>
            <a:chExt cx="5156149" cy="2228357"/>
          </a:xfrm>
        </p:grpSpPr>
        <p:sp>
          <p:nvSpPr>
            <p:cNvPr id="16" name="Arrow: Right 15">
              <a:extLst>
                <a:ext uri="{FF2B5EF4-FFF2-40B4-BE49-F238E27FC236}">
                  <a16:creationId xmlns:a16="http://schemas.microsoft.com/office/drawing/2014/main" id="{DE4A832B-E194-43CB-BAE9-4445E3938677}"/>
                </a:ext>
              </a:extLst>
            </p:cNvPr>
            <p:cNvSpPr/>
            <p:nvPr/>
          </p:nvSpPr>
          <p:spPr>
            <a:xfrm rot="600000">
              <a:off x="5828184" y="3669194"/>
              <a:ext cx="1244123" cy="38272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4">
              <a:extLst>
                <a:ext uri="{FF2B5EF4-FFF2-40B4-BE49-F238E27FC236}">
                  <a16:creationId xmlns:a16="http://schemas.microsoft.com/office/drawing/2014/main" id="{07C32EC0-C76E-4C27-B15E-69D490D9863C}"/>
                </a:ext>
              </a:extLst>
            </p:cNvPr>
            <p:cNvSpPr/>
            <p:nvPr/>
          </p:nvSpPr>
          <p:spPr>
            <a:xfrm rot="20820000">
              <a:off x="6532201" y="3109600"/>
              <a:ext cx="2177218" cy="1773274"/>
            </a:xfrm>
            <a:prstGeom prst="parallelogram">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9" name="Rectangle 4">
              <a:extLst>
                <a:ext uri="{FF2B5EF4-FFF2-40B4-BE49-F238E27FC236}">
                  <a16:creationId xmlns:a16="http://schemas.microsoft.com/office/drawing/2014/main" id="{F0BD5427-3924-4F56-A5F1-8CBBBB68A5C8}"/>
                </a:ext>
              </a:extLst>
            </p:cNvPr>
            <p:cNvSpPr/>
            <p:nvPr/>
          </p:nvSpPr>
          <p:spPr>
            <a:xfrm rot="20832774">
              <a:off x="6748613" y="3182566"/>
              <a:ext cx="1785204" cy="1653815"/>
            </a:xfrm>
            <a:prstGeom prst="parallelogram">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0" name="Arrow: Right 19">
              <a:extLst>
                <a:ext uri="{FF2B5EF4-FFF2-40B4-BE49-F238E27FC236}">
                  <a16:creationId xmlns:a16="http://schemas.microsoft.com/office/drawing/2014/main" id="{9F64AF49-A893-46C5-A6F4-9C1AE123C258}"/>
                </a:ext>
              </a:extLst>
            </p:cNvPr>
            <p:cNvSpPr/>
            <p:nvPr/>
          </p:nvSpPr>
          <p:spPr>
            <a:xfrm rot="600000">
              <a:off x="7642896" y="3993920"/>
              <a:ext cx="1362102" cy="42099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4">
              <a:extLst>
                <a:ext uri="{FF2B5EF4-FFF2-40B4-BE49-F238E27FC236}">
                  <a16:creationId xmlns:a16="http://schemas.microsoft.com/office/drawing/2014/main" id="{A94AF854-5815-4036-8A7D-026BA3A51894}"/>
                </a:ext>
              </a:extLst>
            </p:cNvPr>
            <p:cNvSpPr/>
            <p:nvPr/>
          </p:nvSpPr>
          <p:spPr>
            <a:xfrm rot="20820000">
              <a:off x="8300947" y="3559992"/>
              <a:ext cx="2016339" cy="1671214"/>
            </a:xfrm>
            <a:prstGeom prst="parallelogram">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Rectangle 4">
              <a:extLst>
                <a:ext uri="{FF2B5EF4-FFF2-40B4-BE49-F238E27FC236}">
                  <a16:creationId xmlns:a16="http://schemas.microsoft.com/office/drawing/2014/main" id="{19013D43-41B4-4951-86EA-A94209950AB6}"/>
                </a:ext>
              </a:extLst>
            </p:cNvPr>
            <p:cNvSpPr/>
            <p:nvPr/>
          </p:nvSpPr>
          <p:spPr>
            <a:xfrm rot="20820000">
              <a:off x="8426616" y="3564683"/>
              <a:ext cx="2177218" cy="1773274"/>
            </a:xfrm>
            <a:prstGeom prst="parallelogram">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Arrow: Right 24">
              <a:extLst>
                <a:ext uri="{FF2B5EF4-FFF2-40B4-BE49-F238E27FC236}">
                  <a16:creationId xmlns:a16="http://schemas.microsoft.com/office/drawing/2014/main" id="{CA717F85-0B48-4DAF-9C32-B6AC4998BDFB}"/>
                </a:ext>
              </a:extLst>
            </p:cNvPr>
            <p:cNvSpPr/>
            <p:nvPr/>
          </p:nvSpPr>
          <p:spPr>
            <a:xfrm rot="600000">
              <a:off x="9579331" y="4325376"/>
              <a:ext cx="1405002" cy="45926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6A963F8C-55A8-4105-8977-6A09E59B134B}"/>
              </a:ext>
            </a:extLst>
          </p:cNvPr>
          <p:cNvSpPr txBox="1"/>
          <p:nvPr/>
        </p:nvSpPr>
        <p:spPr>
          <a:xfrm>
            <a:off x="7841194" y="6385300"/>
            <a:ext cx="1487847" cy="369332"/>
          </a:xfrm>
          <a:prstGeom prst="rect">
            <a:avLst/>
          </a:prstGeom>
          <a:noFill/>
        </p:spPr>
        <p:txBody>
          <a:bodyPr wrap="square" rtlCol="0">
            <a:spAutoFit/>
          </a:bodyPr>
          <a:lstStyle/>
          <a:p>
            <a:r>
              <a:rPr lang="en-US" dirty="0">
                <a:solidFill>
                  <a:schemeClr val="bg1"/>
                </a:solidFill>
              </a:rPr>
              <a:t>100 V</a:t>
            </a:r>
          </a:p>
        </p:txBody>
      </p:sp>
      <p:sp>
        <p:nvSpPr>
          <p:cNvPr id="26" name="TextBox 25">
            <a:extLst>
              <a:ext uri="{FF2B5EF4-FFF2-40B4-BE49-F238E27FC236}">
                <a16:creationId xmlns:a16="http://schemas.microsoft.com/office/drawing/2014/main" id="{5274FFFD-3662-456B-89EA-9CAA0532E459}"/>
              </a:ext>
            </a:extLst>
          </p:cNvPr>
          <p:cNvSpPr txBox="1"/>
          <p:nvPr/>
        </p:nvSpPr>
        <p:spPr>
          <a:xfrm>
            <a:off x="10233826" y="3731591"/>
            <a:ext cx="1487847" cy="369332"/>
          </a:xfrm>
          <a:prstGeom prst="rect">
            <a:avLst/>
          </a:prstGeom>
          <a:noFill/>
        </p:spPr>
        <p:txBody>
          <a:bodyPr wrap="square" rtlCol="0">
            <a:spAutoFit/>
          </a:bodyPr>
          <a:lstStyle/>
          <a:p>
            <a:r>
              <a:rPr lang="en-US" dirty="0">
                <a:solidFill>
                  <a:schemeClr val="bg1"/>
                </a:solidFill>
              </a:rPr>
              <a:t>100 V</a:t>
            </a:r>
          </a:p>
        </p:txBody>
      </p:sp>
      <p:cxnSp>
        <p:nvCxnSpPr>
          <p:cNvPr id="10" name="Straight Arrow Connector 9">
            <a:extLst>
              <a:ext uri="{FF2B5EF4-FFF2-40B4-BE49-F238E27FC236}">
                <a16:creationId xmlns:a16="http://schemas.microsoft.com/office/drawing/2014/main" id="{4CDFC7AE-3E09-4438-BD9F-3491C2D36920}"/>
              </a:ext>
            </a:extLst>
          </p:cNvPr>
          <p:cNvCxnSpPr>
            <a:cxnSpLocks/>
          </p:cNvCxnSpPr>
          <p:nvPr/>
        </p:nvCxnSpPr>
        <p:spPr>
          <a:xfrm flipH="1" flipV="1">
            <a:off x="8206337" y="3639237"/>
            <a:ext cx="1225517" cy="20872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16B5C61-21AA-4C96-90D0-F9F92600C2E4}"/>
              </a:ext>
            </a:extLst>
          </p:cNvPr>
          <p:cNvCxnSpPr>
            <a:cxnSpLocks/>
          </p:cNvCxnSpPr>
          <p:nvPr/>
        </p:nvCxnSpPr>
        <p:spPr>
          <a:xfrm>
            <a:off x="9592632" y="4520083"/>
            <a:ext cx="1256282" cy="18582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D7C6CFC-3844-44C4-BAB4-50BF70EC70AE}"/>
              </a:ext>
            </a:extLst>
          </p:cNvPr>
          <p:cNvSpPr txBox="1"/>
          <p:nvPr/>
        </p:nvSpPr>
        <p:spPr>
          <a:xfrm>
            <a:off x="8126997" y="3794177"/>
            <a:ext cx="1181633" cy="369332"/>
          </a:xfrm>
          <a:prstGeom prst="rect">
            <a:avLst/>
          </a:prstGeom>
          <a:noFill/>
        </p:spPr>
        <p:txBody>
          <a:bodyPr wrap="square" rtlCol="0">
            <a:spAutoFit/>
          </a:bodyPr>
          <a:lstStyle/>
          <a:p>
            <a:r>
              <a:rPr lang="en-US" dirty="0">
                <a:solidFill>
                  <a:schemeClr val="bg1"/>
                </a:solidFill>
              </a:rPr>
              <a:t>Backward</a:t>
            </a:r>
          </a:p>
        </p:txBody>
      </p:sp>
      <p:sp>
        <p:nvSpPr>
          <p:cNvPr id="31" name="TextBox 30">
            <a:extLst>
              <a:ext uri="{FF2B5EF4-FFF2-40B4-BE49-F238E27FC236}">
                <a16:creationId xmlns:a16="http://schemas.microsoft.com/office/drawing/2014/main" id="{95E418BD-8D07-4B9C-8D96-73A730071CD4}"/>
              </a:ext>
            </a:extLst>
          </p:cNvPr>
          <p:cNvSpPr txBox="1"/>
          <p:nvPr/>
        </p:nvSpPr>
        <p:spPr>
          <a:xfrm>
            <a:off x="9986359" y="4181064"/>
            <a:ext cx="1832100" cy="369332"/>
          </a:xfrm>
          <a:prstGeom prst="rect">
            <a:avLst/>
          </a:prstGeom>
          <a:noFill/>
        </p:spPr>
        <p:txBody>
          <a:bodyPr wrap="square" rtlCol="0">
            <a:spAutoFit/>
          </a:bodyPr>
          <a:lstStyle/>
          <a:p>
            <a:r>
              <a:rPr lang="en-US" dirty="0">
                <a:solidFill>
                  <a:schemeClr val="bg1"/>
                </a:solidFill>
              </a:rPr>
              <a:t>Forward</a:t>
            </a:r>
          </a:p>
        </p:txBody>
      </p:sp>
    </p:spTree>
    <p:extLst>
      <p:ext uri="{BB962C8B-B14F-4D97-AF65-F5344CB8AC3E}">
        <p14:creationId xmlns:p14="http://schemas.microsoft.com/office/powerpoint/2010/main" val="29053014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6FF2205-4552-4E9E-A2AF-2A813A75A64E}"/>
              </a:ext>
            </a:extLst>
          </p:cNvPr>
          <p:cNvSpPr>
            <a:spLocks noGrp="1"/>
          </p:cNvSpPr>
          <p:nvPr>
            <p:ph type="title"/>
          </p:nvPr>
        </p:nvSpPr>
        <p:spPr>
          <a:xfrm>
            <a:off x="111211" y="0"/>
            <a:ext cx="12381470" cy="667265"/>
          </a:xfrm>
        </p:spPr>
        <p:txBody>
          <a:bodyPr/>
          <a:lstStyle/>
          <a:p>
            <a:r>
              <a:rPr lang="en-US" dirty="0"/>
              <a:t>Experimental setup for SEE rate measurement</a:t>
            </a:r>
          </a:p>
        </p:txBody>
      </p:sp>
      <p:pic>
        <p:nvPicPr>
          <p:cNvPr id="4" name="Content Placeholder 3">
            <a:extLst>
              <a:ext uri="{FF2B5EF4-FFF2-40B4-BE49-F238E27FC236}">
                <a16:creationId xmlns:a16="http://schemas.microsoft.com/office/drawing/2014/main" id="{670CC14E-AE30-960E-7E11-6F2FF6300D6D}"/>
              </a:ext>
            </a:extLst>
          </p:cNvPr>
          <p:cNvPicPr>
            <a:picLocks noGrp="1" noChangeAspect="1"/>
          </p:cNvPicPr>
          <p:nvPr>
            <p:ph sz="quarter" idx="13"/>
          </p:nvPr>
        </p:nvPicPr>
        <p:blipFill>
          <a:blip r:embed="rId3"/>
          <a:stretch>
            <a:fillRect/>
          </a:stretch>
        </p:blipFill>
        <p:spPr>
          <a:xfrm>
            <a:off x="1447800" y="1435761"/>
            <a:ext cx="10744200" cy="5422240"/>
          </a:xfrm>
          <a:noFill/>
        </p:spPr>
      </p:pic>
      <p:sp>
        <p:nvSpPr>
          <p:cNvPr id="2" name="TextBox 1">
            <a:extLst>
              <a:ext uri="{FF2B5EF4-FFF2-40B4-BE49-F238E27FC236}">
                <a16:creationId xmlns:a16="http://schemas.microsoft.com/office/drawing/2014/main" id="{FB298DA6-1209-0D71-A803-8080AEB10207}"/>
              </a:ext>
            </a:extLst>
          </p:cNvPr>
          <p:cNvSpPr txBox="1"/>
          <p:nvPr/>
        </p:nvSpPr>
        <p:spPr>
          <a:xfrm>
            <a:off x="2255260" y="1591867"/>
            <a:ext cx="1194522" cy="338554"/>
          </a:xfrm>
          <a:prstGeom prst="rect">
            <a:avLst/>
          </a:prstGeom>
          <a:solidFill>
            <a:schemeClr val="tx1"/>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bg1"/>
                </a:solidFill>
              </a:rPr>
              <a:t>BEAM STOP</a:t>
            </a:r>
          </a:p>
        </p:txBody>
      </p:sp>
      <p:sp>
        <p:nvSpPr>
          <p:cNvPr id="3" name="Slide Number Placeholder 2">
            <a:extLst>
              <a:ext uri="{FF2B5EF4-FFF2-40B4-BE49-F238E27FC236}">
                <a16:creationId xmlns:a16="http://schemas.microsoft.com/office/drawing/2014/main" id="{A7BE3053-464C-4402-92F5-902463274F48}"/>
              </a:ext>
            </a:extLst>
          </p:cNvPr>
          <p:cNvSpPr>
            <a:spLocks noGrp="1"/>
          </p:cNvSpPr>
          <p:nvPr>
            <p:ph type="sldNum" sz="quarter" idx="12"/>
          </p:nvPr>
        </p:nvSpPr>
        <p:spPr/>
        <p:txBody>
          <a:bodyPr/>
          <a:lstStyle/>
          <a:p>
            <a:fld id="{294A09A9-5501-47C1-A89A-A340965A2BE2}" type="slidenum">
              <a:rPr lang="en-US" smtClean="0"/>
              <a:pPr/>
              <a:t>6</a:t>
            </a:fld>
            <a:endParaRPr lang="en-US">
              <a:latin typeface="+mn-lt"/>
            </a:endParaRPr>
          </a:p>
        </p:txBody>
      </p:sp>
      <p:sp>
        <p:nvSpPr>
          <p:cNvPr id="5" name="TextBox 7">
            <a:extLst>
              <a:ext uri="{FF2B5EF4-FFF2-40B4-BE49-F238E27FC236}">
                <a16:creationId xmlns:a16="http://schemas.microsoft.com/office/drawing/2014/main" id="{FBCFC019-5A0D-CBB7-B403-53F98321E5CB}"/>
              </a:ext>
            </a:extLst>
          </p:cNvPr>
          <p:cNvSpPr txBox="1"/>
          <p:nvPr/>
        </p:nvSpPr>
        <p:spPr>
          <a:xfrm>
            <a:off x="6096000" y="1268701"/>
            <a:ext cx="1229591" cy="646331"/>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Vacuum chamber</a:t>
            </a:r>
          </a:p>
        </p:txBody>
      </p:sp>
    </p:spTree>
    <p:extLst>
      <p:ext uri="{BB962C8B-B14F-4D97-AF65-F5344CB8AC3E}">
        <p14:creationId xmlns:p14="http://schemas.microsoft.com/office/powerpoint/2010/main" val="7639765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AE2B2D1-821D-4632-B501-BAEFF99CB8EF}"/>
              </a:ext>
            </a:extLst>
          </p:cNvPr>
          <p:cNvSpPr>
            <a:spLocks noGrp="1"/>
          </p:cNvSpPr>
          <p:nvPr>
            <p:ph type="sldNum" sz="quarter" idx="4294967295"/>
          </p:nvPr>
        </p:nvSpPr>
        <p:spPr>
          <a:xfrm>
            <a:off x="0" y="6332538"/>
            <a:ext cx="523875" cy="247650"/>
          </a:xfrm>
        </p:spPr>
        <p:txBody>
          <a:bodyPr/>
          <a:lstStyle/>
          <a:p>
            <a:fld id="{294A09A9-5501-47C1-A89A-A340965A2BE2}" type="slidenum">
              <a:rPr lang="en-US" smtClean="0"/>
              <a:pPr/>
              <a:t>7</a:t>
            </a:fld>
            <a:endParaRPr lang="en-US">
              <a:latin typeface="+mn-lt"/>
            </a:endParaRPr>
          </a:p>
        </p:txBody>
      </p:sp>
      <p:pic>
        <p:nvPicPr>
          <p:cNvPr id="1028" name="Picture 4" descr="IMG_4486.jpg">
            <a:extLst>
              <a:ext uri="{FF2B5EF4-FFF2-40B4-BE49-F238E27FC236}">
                <a16:creationId xmlns:a16="http://schemas.microsoft.com/office/drawing/2014/main" id="{E3C8413D-3473-4853-BE94-1353DF9313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3881" y="1085850"/>
            <a:ext cx="7696200" cy="57721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FE4C53F-2855-4005-90BA-39285C74F264}"/>
              </a:ext>
            </a:extLst>
          </p:cNvPr>
          <p:cNvSpPr txBox="1"/>
          <p:nvPr/>
        </p:nvSpPr>
        <p:spPr>
          <a:xfrm>
            <a:off x="9660082" y="3429000"/>
            <a:ext cx="1229591" cy="646331"/>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Vacuum chamber</a:t>
            </a:r>
          </a:p>
        </p:txBody>
      </p:sp>
      <p:sp>
        <p:nvSpPr>
          <p:cNvPr id="9" name="Arrow: Right 8">
            <a:extLst>
              <a:ext uri="{FF2B5EF4-FFF2-40B4-BE49-F238E27FC236}">
                <a16:creationId xmlns:a16="http://schemas.microsoft.com/office/drawing/2014/main" id="{67A181FA-D9E1-4F00-A516-15F5EBD7FAAE}"/>
              </a:ext>
            </a:extLst>
          </p:cNvPr>
          <p:cNvSpPr/>
          <p:nvPr/>
        </p:nvSpPr>
        <p:spPr>
          <a:xfrm>
            <a:off x="803563" y="3847234"/>
            <a:ext cx="997527" cy="2493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2793781-DADD-4D4E-A1B5-361123E0E882}"/>
              </a:ext>
            </a:extLst>
          </p:cNvPr>
          <p:cNvSpPr/>
          <p:nvPr/>
        </p:nvSpPr>
        <p:spPr>
          <a:xfrm>
            <a:off x="7136659" y="2119745"/>
            <a:ext cx="2523422" cy="3587461"/>
          </a:xfrm>
          <a:prstGeom prst="ellipse">
            <a:avLst/>
          </a:prstGeom>
          <a:no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063342B5-82ED-4AAB-936B-86EAED4F3AF8}"/>
              </a:ext>
            </a:extLst>
          </p:cNvPr>
          <p:cNvSpPr>
            <a:spLocks noGrp="1"/>
          </p:cNvSpPr>
          <p:nvPr>
            <p:ph type="title"/>
          </p:nvPr>
        </p:nvSpPr>
        <p:spPr>
          <a:xfrm>
            <a:off x="325255" y="666065"/>
            <a:ext cx="9778365" cy="846929"/>
          </a:xfrm>
        </p:spPr>
        <p:txBody>
          <a:bodyPr/>
          <a:lstStyle/>
          <a:p>
            <a:r>
              <a:rPr lang="en-US" sz="4000" dirty="0"/>
              <a:t>ARRONAX experimental setup</a:t>
            </a:r>
            <a:br>
              <a:rPr lang="en-US" sz="4000" dirty="0"/>
            </a:br>
            <a:endParaRPr lang="en-US" sz="4000" dirty="0"/>
          </a:p>
        </p:txBody>
      </p:sp>
      <p:sp>
        <p:nvSpPr>
          <p:cNvPr id="3" name="TextBox 7">
            <a:extLst>
              <a:ext uri="{FF2B5EF4-FFF2-40B4-BE49-F238E27FC236}">
                <a16:creationId xmlns:a16="http://schemas.microsoft.com/office/drawing/2014/main" id="{EB613AD1-43AE-791D-56E6-D6E7CD6E09ED}"/>
              </a:ext>
            </a:extLst>
          </p:cNvPr>
          <p:cNvSpPr txBox="1"/>
          <p:nvPr/>
        </p:nvSpPr>
        <p:spPr>
          <a:xfrm>
            <a:off x="687530" y="4075331"/>
            <a:ext cx="1229591"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protons</a:t>
            </a:r>
          </a:p>
        </p:txBody>
      </p:sp>
      <p:sp>
        <p:nvSpPr>
          <p:cNvPr id="4" name="Oval 9">
            <a:extLst>
              <a:ext uri="{FF2B5EF4-FFF2-40B4-BE49-F238E27FC236}">
                <a16:creationId xmlns:a16="http://schemas.microsoft.com/office/drawing/2014/main" id="{A280DDD4-841E-DFF7-13B5-17B0CB2C5864}"/>
              </a:ext>
            </a:extLst>
          </p:cNvPr>
          <p:cNvSpPr/>
          <p:nvPr/>
        </p:nvSpPr>
        <p:spPr>
          <a:xfrm>
            <a:off x="2933700" y="1749630"/>
            <a:ext cx="2523422" cy="3587461"/>
          </a:xfrm>
          <a:prstGeom prst="ellipse">
            <a:avLst/>
          </a:prstGeom>
          <a:no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7">
            <a:extLst>
              <a:ext uri="{FF2B5EF4-FFF2-40B4-BE49-F238E27FC236}">
                <a16:creationId xmlns:a16="http://schemas.microsoft.com/office/drawing/2014/main" id="{33F4655C-2800-3140-E3F6-56DB7EC96A10}"/>
              </a:ext>
            </a:extLst>
          </p:cNvPr>
          <p:cNvSpPr txBox="1"/>
          <p:nvPr/>
        </p:nvSpPr>
        <p:spPr>
          <a:xfrm>
            <a:off x="1" y="1344487"/>
            <a:ext cx="1937078" cy="923330"/>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Charge measurement systems</a:t>
            </a:r>
          </a:p>
        </p:txBody>
      </p:sp>
      <p:cxnSp>
        <p:nvCxnSpPr>
          <p:cNvPr id="11" name="Connecteur droit avec flèche 10">
            <a:extLst>
              <a:ext uri="{FF2B5EF4-FFF2-40B4-BE49-F238E27FC236}">
                <a16:creationId xmlns:a16="http://schemas.microsoft.com/office/drawing/2014/main" id="{95CA250B-01EE-E416-4A98-483D995A7AB6}"/>
              </a:ext>
            </a:extLst>
          </p:cNvPr>
          <p:cNvCxnSpPr>
            <a:cxnSpLocks/>
          </p:cNvCxnSpPr>
          <p:nvPr/>
        </p:nvCxnSpPr>
        <p:spPr>
          <a:xfrm>
            <a:off x="1520342" y="1749630"/>
            <a:ext cx="1870406" cy="312484"/>
          </a:xfrm>
          <a:prstGeom prst="straightConnector1">
            <a:avLst/>
          </a:prstGeom>
          <a:ln w="25400">
            <a:solidFill>
              <a:srgbClr val="FFFF00"/>
            </a:solidFill>
            <a:headEnd w="lg" len="lg"/>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2504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0A9BA63-86B9-4584-97D2-DD08C805986C}"/>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5139574" y="1568681"/>
            <a:ext cx="7052426" cy="5289319"/>
          </a:xfrm>
        </p:spPr>
      </p:pic>
      <p:pic>
        <p:nvPicPr>
          <p:cNvPr id="9" name="Content Placeholder 8">
            <a:extLst>
              <a:ext uri="{FF2B5EF4-FFF2-40B4-BE49-F238E27FC236}">
                <a16:creationId xmlns:a16="http://schemas.microsoft.com/office/drawing/2014/main" id="{9828AAD7-A131-4DD7-8D5E-FC0DAB7E61D1}"/>
              </a:ext>
            </a:extLst>
          </p:cNvPr>
          <p:cNvPicPr>
            <a:picLocks noGrp="1" noChangeAspect="1"/>
          </p:cNvPicPr>
          <p:nvPr>
            <p:ph sz="quarter" idx="16"/>
          </p:nvPr>
        </p:nvPicPr>
        <p:blipFill>
          <a:blip r:embed="rId3">
            <a:extLst>
              <a:ext uri="{28A0092B-C50C-407E-A947-70E740481C1C}">
                <a14:useLocalDpi xmlns:a14="http://schemas.microsoft.com/office/drawing/2010/main" val="0"/>
              </a:ext>
            </a:extLst>
          </a:blip>
          <a:stretch>
            <a:fillRect/>
          </a:stretch>
        </p:blipFill>
        <p:spPr>
          <a:xfrm>
            <a:off x="-318" y="4810"/>
            <a:ext cx="5139892" cy="6853190"/>
          </a:xfrm>
        </p:spPr>
      </p:pic>
      <p:sp>
        <p:nvSpPr>
          <p:cNvPr id="5" name="Slide Number Placeholder 4">
            <a:extLst>
              <a:ext uri="{FF2B5EF4-FFF2-40B4-BE49-F238E27FC236}">
                <a16:creationId xmlns:a16="http://schemas.microsoft.com/office/drawing/2014/main" id="{711EBED4-07D1-4D95-A909-FC492C29D57F}"/>
              </a:ext>
            </a:extLst>
          </p:cNvPr>
          <p:cNvSpPr>
            <a:spLocks noGrp="1"/>
          </p:cNvSpPr>
          <p:nvPr>
            <p:ph type="sldNum" sz="quarter" idx="12"/>
          </p:nvPr>
        </p:nvSpPr>
        <p:spPr/>
        <p:txBody>
          <a:bodyPr/>
          <a:lstStyle/>
          <a:p>
            <a:fld id="{294A09A9-5501-47C1-A89A-A340965A2BE2}" type="slidenum">
              <a:rPr lang="en-US" smtClean="0"/>
              <a:pPr/>
              <a:t>8</a:t>
            </a:fld>
            <a:endParaRPr lang="en-US">
              <a:latin typeface="+mn-lt"/>
            </a:endParaRPr>
          </a:p>
        </p:txBody>
      </p:sp>
      <p:sp>
        <p:nvSpPr>
          <p:cNvPr id="10" name="Oval 9">
            <a:extLst>
              <a:ext uri="{FF2B5EF4-FFF2-40B4-BE49-F238E27FC236}">
                <a16:creationId xmlns:a16="http://schemas.microsoft.com/office/drawing/2014/main" id="{8B3CDFF6-E842-4D5D-A14D-AA34C9856F2C}"/>
              </a:ext>
            </a:extLst>
          </p:cNvPr>
          <p:cNvSpPr/>
          <p:nvPr/>
        </p:nvSpPr>
        <p:spPr>
          <a:xfrm>
            <a:off x="247259" y="2400300"/>
            <a:ext cx="1548246" cy="1423555"/>
          </a:xfrm>
          <a:prstGeom prst="ellipse">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TextBox 15">
            <a:extLst>
              <a:ext uri="{FF2B5EF4-FFF2-40B4-BE49-F238E27FC236}">
                <a16:creationId xmlns:a16="http://schemas.microsoft.com/office/drawing/2014/main" id="{77C302C8-8EA9-4AAE-84C1-8D89D5F19F74}"/>
              </a:ext>
            </a:extLst>
          </p:cNvPr>
          <p:cNvSpPr txBox="1"/>
          <p:nvPr/>
        </p:nvSpPr>
        <p:spPr>
          <a:xfrm>
            <a:off x="0" y="1937505"/>
            <a:ext cx="1330036"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Beam stop</a:t>
            </a:r>
          </a:p>
        </p:txBody>
      </p:sp>
    </p:spTree>
    <p:extLst>
      <p:ext uri="{BB962C8B-B14F-4D97-AF65-F5344CB8AC3E}">
        <p14:creationId xmlns:p14="http://schemas.microsoft.com/office/powerpoint/2010/main" val="9240649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B1909-C8AB-57B7-C98D-1BE35A3CE570}"/>
              </a:ext>
            </a:extLst>
          </p:cNvPr>
          <p:cNvSpPr>
            <a:spLocks noGrp="1"/>
          </p:cNvSpPr>
          <p:nvPr>
            <p:ph type="title"/>
          </p:nvPr>
        </p:nvSpPr>
        <p:spPr>
          <a:xfrm>
            <a:off x="166254" y="0"/>
            <a:ext cx="11627428" cy="696191"/>
          </a:xfrm>
        </p:spPr>
        <p:txBody>
          <a:bodyPr/>
          <a:lstStyle/>
          <a:p>
            <a:r>
              <a:rPr lang="en-US" dirty="0"/>
              <a:t>Result: Data Taking “History”</a:t>
            </a:r>
          </a:p>
        </p:txBody>
      </p:sp>
      <p:sp>
        <p:nvSpPr>
          <p:cNvPr id="3" name="Ellipse 2">
            <a:extLst>
              <a:ext uri="{FF2B5EF4-FFF2-40B4-BE49-F238E27FC236}">
                <a16:creationId xmlns:a16="http://schemas.microsoft.com/office/drawing/2014/main" id="{7B870507-9768-4291-A906-1527946AFBCF}"/>
              </a:ext>
            </a:extLst>
          </p:cNvPr>
          <p:cNvSpPr/>
          <p:nvPr/>
        </p:nvSpPr>
        <p:spPr>
          <a:xfrm>
            <a:off x="3917691" y="4025699"/>
            <a:ext cx="254000" cy="426720"/>
          </a:xfrm>
          <a:prstGeom prst="ellipse">
            <a:avLst/>
          </a:prstGeom>
          <a:noFill/>
          <a:ln w="222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4"/>
              </a:solidFill>
            </a:endParaRPr>
          </a:p>
        </p:txBody>
      </p:sp>
      <p:pic>
        <p:nvPicPr>
          <p:cNvPr id="5" name="Picture 4">
            <a:extLst>
              <a:ext uri="{FF2B5EF4-FFF2-40B4-BE49-F238E27FC236}">
                <a16:creationId xmlns:a16="http://schemas.microsoft.com/office/drawing/2014/main" id="{03572056-31F1-42CE-A2E2-8F7978E98D69}"/>
              </a:ext>
            </a:extLst>
          </p:cNvPr>
          <p:cNvPicPr>
            <a:picLocks noChangeAspect="1"/>
          </p:cNvPicPr>
          <p:nvPr/>
        </p:nvPicPr>
        <p:blipFill rotWithShape="1">
          <a:blip r:embed="rId3">
            <a:extLst>
              <a:ext uri="{28A0092B-C50C-407E-A947-70E740481C1C}">
                <a14:useLocalDpi xmlns:a14="http://schemas.microsoft.com/office/drawing/2010/main" val="0"/>
              </a:ext>
            </a:extLst>
          </a:blip>
          <a:srcRect l="7972" r="8432"/>
          <a:stretch/>
        </p:blipFill>
        <p:spPr>
          <a:xfrm>
            <a:off x="3013365" y="688451"/>
            <a:ext cx="9178636" cy="6169549"/>
          </a:xfrm>
          <a:prstGeom prst="rect">
            <a:avLst/>
          </a:prstGeom>
        </p:spPr>
      </p:pic>
      <p:sp>
        <p:nvSpPr>
          <p:cNvPr id="6" name="Slide Number Placeholder 5">
            <a:extLst>
              <a:ext uri="{FF2B5EF4-FFF2-40B4-BE49-F238E27FC236}">
                <a16:creationId xmlns:a16="http://schemas.microsoft.com/office/drawing/2014/main" id="{51ABF312-FCD0-49A0-A2A5-50651F05006B}"/>
              </a:ext>
            </a:extLst>
          </p:cNvPr>
          <p:cNvSpPr>
            <a:spLocks noGrp="1"/>
          </p:cNvSpPr>
          <p:nvPr>
            <p:ph type="sldNum" sz="quarter" idx="12"/>
          </p:nvPr>
        </p:nvSpPr>
        <p:spPr/>
        <p:txBody>
          <a:bodyPr/>
          <a:lstStyle/>
          <a:p>
            <a:fld id="{294A09A9-5501-47C1-A89A-A340965A2BE2}" type="slidenum">
              <a:rPr lang="en-US" smtClean="0"/>
              <a:pPr/>
              <a:t>9</a:t>
            </a:fld>
            <a:endParaRPr lang="en-US">
              <a:latin typeface="+mn-lt"/>
            </a:endParaRPr>
          </a:p>
        </p:txBody>
      </p:sp>
    </p:spTree>
    <p:extLst>
      <p:ext uri="{BB962C8B-B14F-4D97-AF65-F5344CB8AC3E}">
        <p14:creationId xmlns:p14="http://schemas.microsoft.com/office/powerpoint/2010/main" val="18637482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Custom">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78853419_Win32_SL_V5" id="{958D2C9E-948D-4354-BF9D-DF8AE3C2B240}" vid="{22D4A967-05D2-4D72-8594-54CFF34148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0FE134-9032-4C7F-BC57-C7DE3F833363}">
  <ds:schemaRefs>
    <ds:schemaRef ds:uri="http://schemas.microsoft.com/sharepoint/v3"/>
    <ds:schemaRef ds:uri="http://purl.org/dc/dcmitype/"/>
    <ds:schemaRef ds:uri="http://schemas.microsoft.com/office/2006/metadata/properties"/>
    <ds:schemaRef ds:uri="http://www.w3.org/XML/1998/namespace"/>
    <ds:schemaRef ds:uri="http://schemas.microsoft.com/office/2006/documentManagement/types"/>
    <ds:schemaRef ds:uri="16c05727-aa75-4e4a-9b5f-8a80a1165891"/>
    <ds:schemaRef ds:uri="http://schemas.microsoft.com/office/infopath/2007/PartnerControls"/>
    <ds:schemaRef ds:uri="http://schemas.openxmlformats.org/package/2006/metadata/core-properties"/>
    <ds:schemaRef ds:uri="http://purl.org/dc/elements/1.1/"/>
    <ds:schemaRef ds:uri="230e9df3-be65-4c73-a93b-d1236ebd677e"/>
    <ds:schemaRef ds:uri="71af3243-3dd4-4a8d-8c0d-dd76da1f02a5"/>
    <ds:schemaRef ds:uri="http://purl.org/dc/terms/"/>
  </ds:schemaRefs>
</ds:datastoreItem>
</file>

<file path=customXml/itemProps2.xml><?xml version="1.0" encoding="utf-8"?>
<ds:datastoreItem xmlns:ds="http://schemas.openxmlformats.org/officeDocument/2006/customXml" ds:itemID="{36D24F1A-6251-4B9A-A918-7D6F3A8F7E2A}">
  <ds:schemaRefs>
    <ds:schemaRef ds:uri="http://schemas.microsoft.com/sharepoint/v3/contenttype/forms"/>
  </ds:schemaRefs>
</ds:datastoreItem>
</file>

<file path=customXml/itemProps3.xml><?xml version="1.0" encoding="utf-8"?>
<ds:datastoreItem xmlns:ds="http://schemas.openxmlformats.org/officeDocument/2006/customXml" ds:itemID="{A8A8ECD1-788F-484B-9043-D957FCFDF1FA}">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24956</TotalTime>
  <Words>3607</Words>
  <Application>Microsoft Office PowerPoint</Application>
  <PresentationFormat>Widescreen</PresentationFormat>
  <Paragraphs>258</Paragraphs>
  <Slides>23</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等线</vt:lpstr>
      <vt:lpstr>MS Mincho</vt:lpstr>
      <vt:lpstr>Arial</vt:lpstr>
      <vt:lpstr>Book Antiqua</vt:lpstr>
      <vt:lpstr>Calibri</vt:lpstr>
      <vt:lpstr>Century Schoolbook</vt:lpstr>
      <vt:lpstr>Franklin Gothic Book</vt:lpstr>
      <vt:lpstr>Franklin Gothic Demi</vt:lpstr>
      <vt:lpstr>Times New Roman</vt:lpstr>
      <vt:lpstr>Custom</vt:lpstr>
      <vt:lpstr>PEPITES</vt:lpstr>
      <vt:lpstr>Context</vt:lpstr>
      <vt:lpstr>Principle</vt:lpstr>
      <vt:lpstr>PEPITES Layout</vt:lpstr>
      <vt:lpstr>My Work—Measure SEE Rate</vt:lpstr>
      <vt:lpstr>Experimental setup for SEE rate measurement</vt:lpstr>
      <vt:lpstr>ARRONAX experimental setup </vt:lpstr>
      <vt:lpstr>PowerPoint Presentation</vt:lpstr>
      <vt:lpstr>Result: Data Taking “History”</vt:lpstr>
      <vt:lpstr>Result: Current values of SEE in forward direction at 68 MeV for Proton beam</vt:lpstr>
      <vt:lpstr>Result: Beam’s current measurements for different current</vt:lpstr>
      <vt:lpstr>Analysis: SEE(I) Rate Forward vs. Backward</vt:lpstr>
      <vt:lpstr>A different way measure the rates</vt:lpstr>
      <vt:lpstr>Analysis: SEE(Q) Rate Forward vs. Backward</vt:lpstr>
      <vt:lpstr>PowerPoint Presentation</vt:lpstr>
      <vt:lpstr>PowerPoint Presentation</vt:lpstr>
      <vt:lpstr>Alpha Particles</vt:lpstr>
      <vt:lpstr>Analysis: SEE(Q) Rate Forward vs. Backward</vt:lpstr>
      <vt:lpstr>Conclusion</vt:lpstr>
      <vt:lpstr>BACKUP SLIDES</vt:lpstr>
      <vt:lpstr>PEPITES Prototype </vt:lpstr>
      <vt:lpstr>Comparing the 2 methods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presentation</dc:title>
  <dc:creator>Tingzhen XIAO</dc:creator>
  <cp:lastModifiedBy>Tingzhen Xiao</cp:lastModifiedBy>
  <cp:revision>243</cp:revision>
  <dcterms:created xsi:type="dcterms:W3CDTF">2024-04-09T14:24:45Z</dcterms:created>
  <dcterms:modified xsi:type="dcterms:W3CDTF">2024-06-23T13:16:37Z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