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701" r:id="rId2"/>
  </p:sldMasterIdLst>
  <p:notesMasterIdLst>
    <p:notesMasterId r:id="rId12"/>
  </p:notesMasterIdLst>
  <p:handoutMasterIdLst>
    <p:handoutMasterId r:id="rId13"/>
  </p:handoutMasterIdLst>
  <p:sldIdLst>
    <p:sldId id="391" r:id="rId3"/>
    <p:sldId id="877" r:id="rId4"/>
    <p:sldId id="873" r:id="rId5"/>
    <p:sldId id="874" r:id="rId6"/>
    <p:sldId id="868" r:id="rId7"/>
    <p:sldId id="871" r:id="rId8"/>
    <p:sldId id="867" r:id="rId9"/>
    <p:sldId id="878" r:id="rId10"/>
    <p:sldId id="86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1EB"/>
    <a:srgbClr val="FF7E79"/>
    <a:srgbClr val="FFEF72"/>
    <a:srgbClr val="00FDFF"/>
    <a:srgbClr val="FFD479"/>
    <a:srgbClr val="00FB92"/>
    <a:srgbClr val="92CFFF"/>
    <a:srgbClr val="9AE2FF"/>
    <a:srgbClr val="FF74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34" autoAdjust="0"/>
    <p:restoredTop sz="87619" autoAdjust="0"/>
  </p:normalViewPr>
  <p:slideViewPr>
    <p:cSldViewPr showGuides="1">
      <p:cViewPr varScale="1">
        <p:scale>
          <a:sx n="111" d="100"/>
          <a:sy n="111" d="100"/>
        </p:scale>
        <p:origin x="1416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50" d="100"/>
          <a:sy n="150" d="100"/>
        </p:scale>
        <p:origin x="4512" y="184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>
                <a:latin typeface="Arial" panose="020B0604020202020204" pitchFamily="34" charset="0"/>
              </a:rPr>
              <a:t>31/05/2024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7DFC18-3D3E-A041-A3F3-D294B7D0CEC9}" type="datetimeFigureOut">
              <a:rPr lang="fr-FR" smtClean="0"/>
              <a:pPr/>
              <a:t>31/05/2024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60B45D8-6FF4-8A4C-9937-2BAD7338C1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07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9F4C8-1344-70A9-9280-71A222A78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8DA4B5-6BAE-2BDE-6EE5-D020C8BC9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4E389D-DBF4-67DA-5858-F9DA8F5E3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3DFFB5-19FD-CAC3-66A1-ABE27763A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37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 envisagé à hauteur de 50% par SD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64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80% budget pour CNRS et Univ, 20% CEA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Avenant pour la poursuite des thèses en cours (avoir un cadre)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 cas d’échec PEPR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Maintenir les recherches académiques qui doit rester loin des </a:t>
            </a:r>
            <a:r>
              <a:rPr lang="fr-FR" dirty="0" err="1"/>
              <a:t>intérets</a:t>
            </a:r>
            <a:r>
              <a:rPr lang="fr-FR" dirty="0"/>
              <a:t> des partenaires industriels (ex CIGEO, pour ne pas remettre en question le creusage de CIGEO)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Lettre d’intention thématiques larges NEEDS =&gt; 30 projets structurants potentiels identifiées (CEA-CNRS-NEEDS-DAS)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APED : 1) pilote A. </a:t>
            </a:r>
            <a:r>
              <a:rPr lang="fr-FR" dirty="0" err="1"/>
              <a:t>Legris</a:t>
            </a:r>
            <a:r>
              <a:rPr lang="fr-FR" dirty="0"/>
              <a:t> 2) comité des partenaires (J. </a:t>
            </a:r>
            <a:r>
              <a:rPr lang="fr-FR" dirty="0" err="1"/>
              <a:t>Maddaluno</a:t>
            </a:r>
            <a:r>
              <a:rPr lang="fr-FR" dirty="0"/>
              <a:t> + 30 partenaires) qui validera les sujets 3) Comité exécutif opérationnel (C. Roy dont Moretto) qui ont proposé ce 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Équilibre envies des équipe sur de la science amont / arbitrage léger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 science tient déjà la route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Ministère choisit 2 ou 3 programmes /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APED sélectionne qlqs sujets pour les AMI sur les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Permettra de financer ce qui n’est pas financé par l’ANR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Les infrastructures peuvent émarger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0" dirty="0"/>
              <a:t>Proposition CNRS (IN2P3+INC+INSU) : 5 sujets (</a:t>
            </a:r>
            <a:r>
              <a:rPr lang="fr-FR" sz="1200" b="0" dirty="0" err="1"/>
              <a:t>dps</a:t>
            </a:r>
            <a:r>
              <a:rPr lang="fr-FR" sz="1200" b="0" dirty="0"/>
              <a:t> 2023) pour structurer autour de la thématique « relance du nucléaire », puis de l’équipement transverse (ex. radiochimie), pas des AAP, arbitrage ministère 24/5 </a:t>
            </a:r>
            <a:br>
              <a:rPr lang="fr-FR" sz="1200" b="0" dirty="0"/>
            </a:br>
            <a:r>
              <a:rPr lang="fr-FR" sz="1200" b="0" dirty="0"/>
              <a:t>–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Sujets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fr-FR" b="1" dirty="0">
                <a:effectLst/>
                <a:latin typeface="Helvetica Neue" panose="02000503000000020004" pitchFamily="2" charset="0"/>
              </a:rPr>
              <a:t>1) données : d’inclure les données sections </a:t>
            </a:r>
            <a:r>
              <a:rPr lang="fr-FR" b="1" dirty="0" err="1">
                <a:effectLst/>
                <a:latin typeface="Helvetica Neue" panose="02000503000000020004" pitchFamily="2" charset="0"/>
              </a:rPr>
              <a:t>eff</a:t>
            </a:r>
            <a:r>
              <a:rPr lang="fr-FR" b="1" dirty="0">
                <a:effectLst/>
                <a:latin typeface="Helvetica Neue" panose="02000503000000020004" pitchFamily="2" charset="0"/>
              </a:rPr>
              <a:t>, données corium, spéciations actinides, matériaux sous irradiation </a:t>
            </a:r>
            <a:endParaRPr lang="fr-FR" dirty="0">
              <a:effectLst/>
              <a:latin typeface="Helvetica Neue" panose="02000503000000020004" pitchFamily="2" charset="0"/>
            </a:endParaRP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fr-FR" b="1" dirty="0">
                <a:effectLst/>
                <a:latin typeface="Helvetica Neue" panose="02000503000000020004" pitchFamily="2" charset="0"/>
              </a:rPr>
              <a:t>2) technico </a:t>
            </a:r>
            <a:r>
              <a:rPr lang="fr-FR" b="1" dirty="0" err="1">
                <a:effectLst/>
                <a:latin typeface="Helvetica Neue" panose="02000503000000020004" pitchFamily="2" charset="0"/>
              </a:rPr>
              <a:t>eco</a:t>
            </a:r>
            <a:r>
              <a:rPr lang="fr-FR" b="1" dirty="0">
                <a:effectLst/>
                <a:latin typeface="Helvetica Neue" panose="02000503000000020004" pitchFamily="2" charset="0"/>
              </a:rPr>
              <a:t> puis transition éco : coupler avec les énergies renouvelables, impact des SMR</a:t>
            </a:r>
            <a:endParaRPr lang="fr-FR" dirty="0">
              <a:effectLst/>
              <a:latin typeface="Helvetica Neue" panose="02000503000000020004" pitchFamily="2" charset="0"/>
            </a:endParaRP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fr-FR" b="1" dirty="0">
                <a:effectLst/>
                <a:latin typeface="Helvetica Neue" panose="02000503000000020004" pitchFamily="2" charset="0"/>
              </a:rPr>
              <a:t>3) volet infrastructure pour faire des upgrade des équipements lourds</a:t>
            </a:r>
            <a:endParaRPr lang="fr-FR" dirty="0">
              <a:effectLst/>
              <a:latin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 </a:t>
            </a:r>
            <a:r>
              <a:rPr lang="fr-FR" dirty="0" err="1"/>
              <a:t>vir</a:t>
            </a:r>
            <a:r>
              <a:rPr lang="fr-FR" dirty="0"/>
              <a:t> pour les autres thématiques de NEEDS non couvertes…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73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025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4B4F27B-09DD-AF97-AFB6-C2F00C74B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5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31/05/2024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366603" cy="2450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11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197" y="476250"/>
            <a:ext cx="53555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1289" y="1746296"/>
            <a:ext cx="535551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197" y="3717040"/>
            <a:ext cx="5355511" cy="25313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99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59A047-36DB-A826-109A-1597E2492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880000"/>
            <a:ext cx="5366603" cy="32878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49267D-13DD-51A2-701E-D4ABC69163E7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96B6B3D-3C2C-7E46-393C-E713ADFE7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DDD54A2B-2650-D070-4575-3801BBC2ED9D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660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752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8752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45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7E47BF2-8D80-A4B8-E233-5F98653FA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11222058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52F0032-4F3D-B893-5B5A-CB5DB0B9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57D0E84-04ED-EDDA-B42A-506F13DA0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03C71A5-6321-FE30-29A6-4B185406F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B760DAB-596C-3421-9734-598CEB600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9265F8B-52C7-4329-E09E-76B2CDFE25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057824"/>
            <a:ext cx="5366603" cy="3110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2C120197-7AD2-7928-9B95-A5FDF73256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1" y="0"/>
            <a:ext cx="3045600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04267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28E351-2498-7473-8821-92115616C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31/05/2024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20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9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B78CB91-D816-3FEA-ABC0-EFE987296ACD}"/>
              </a:ext>
            </a:extLst>
          </p:cNvPr>
          <p:cNvSpPr/>
          <p:nvPr userDrawn="1"/>
        </p:nvSpPr>
        <p:spPr>
          <a:xfrm>
            <a:off x="6432585" y="-500"/>
            <a:ext cx="5759415" cy="6858501"/>
          </a:xfrm>
          <a:prstGeom prst="roundRect">
            <a:avLst>
              <a:gd name="adj" fmla="val 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31/05/2024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iolette, Lilas, capture d’écran, bleu&#10;&#10;Description générée automatiquement">
            <a:extLst>
              <a:ext uri="{FF2B5EF4-FFF2-40B4-BE49-F238E27FC236}">
                <a16:creationId xmlns:a16="http://schemas.microsoft.com/office/drawing/2014/main" id="{A20B5E05-96BC-6F23-E4E7-B5BCC045C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31/05/2024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7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9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70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2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9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03CC443-1394-67C5-FE32-00B318A16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C5E598FE-37BF-4925-B111-45C0F7C55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47737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695" y="2204830"/>
            <a:ext cx="8208934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21073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0423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29610" t="25925" r="17900" b="34347"/>
          <a:stretch/>
        </p:blipFill>
        <p:spPr>
          <a:xfrm>
            <a:off x="179055" y="6159937"/>
            <a:ext cx="594628" cy="636737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AC4F9010-C209-8B30-2F7C-5D82D6381726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1619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4" r:id="rId3"/>
    <p:sldLayoutId id="2147483699" r:id="rId4"/>
    <p:sldLayoutId id="2147483693" r:id="rId5"/>
    <p:sldLayoutId id="2147483704" r:id="rId6"/>
    <p:sldLayoutId id="2147483705" r:id="rId7"/>
    <p:sldLayoutId id="2147483706" r:id="rId8"/>
    <p:sldLayoutId id="2147483707" r:id="rId9"/>
    <p:sldLayoutId id="2147483653" r:id="rId10"/>
    <p:sldLayoutId id="2147483696" r:id="rId11"/>
    <p:sldLayoutId id="2147483665" r:id="rId12"/>
    <p:sldLayoutId id="2147483654" r:id="rId13"/>
    <p:sldLayoutId id="2147483661" r:id="rId14"/>
    <p:sldLayoutId id="2147483695" r:id="rId15"/>
    <p:sldLayoutId id="2147483676" r:id="rId16"/>
    <p:sldLayoutId id="2147483659" r:id="rId17"/>
    <p:sldLayoutId id="2147483666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2p3.cnrs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50ans.in2p3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sip.in2p3.fr/agen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50DEC2F-AF3A-7253-9C76-666786C600A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33227" y="4293120"/>
            <a:ext cx="5616575" cy="1296180"/>
          </a:xfrm>
        </p:spPr>
        <p:txBody>
          <a:bodyPr>
            <a:normAutofit/>
          </a:bodyPr>
          <a:lstStyle/>
          <a:p>
            <a:pPr algn="ctr"/>
            <a:r>
              <a:rPr lang="fr-FR" b="0" dirty="0"/>
              <a:t>CNRS Nucléaire &amp; particules</a:t>
            </a:r>
            <a:br>
              <a:rPr lang="fr-FR" b="0" dirty="0"/>
            </a:br>
            <a:br>
              <a:rPr lang="fr-FR" b="0" dirty="0"/>
            </a:br>
            <a:r>
              <a:rPr lang="fr-FR" b="0" dirty="0"/>
              <a:t>IN2P3</a:t>
            </a:r>
            <a:br>
              <a:rPr lang="fr-FR" sz="2000" b="0" dirty="0"/>
            </a:br>
            <a:br>
              <a:rPr lang="fr-FR" sz="1200" b="0" dirty="0"/>
            </a:br>
            <a:endParaRPr lang="fr-FR" sz="1200" b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A7557FF-166B-CEC3-BA6C-8B9F54EC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870" y="1580108"/>
            <a:ext cx="7020771" cy="1296180"/>
          </a:xfrm>
        </p:spPr>
        <p:txBody>
          <a:bodyPr/>
          <a:lstStyle/>
          <a:p>
            <a:pPr algn="ctr"/>
            <a:r>
              <a:rPr lang="fr-FR" sz="2400" dirty="0"/>
              <a:t>« </a:t>
            </a:r>
            <a:r>
              <a:rPr lang="fr-FR" sz="2400" b="1" dirty="0"/>
              <a:t>Nucléaire pour le bénéfice de la société »</a:t>
            </a:r>
            <a:br>
              <a:rPr lang="fr-FR" sz="2400" b="1" dirty="0"/>
            </a:br>
            <a:r>
              <a:rPr lang="fr-FR" sz="2400" dirty="0"/>
              <a:t>&amp;</a:t>
            </a:r>
            <a:br>
              <a:rPr lang="fr-FR" sz="2400" dirty="0"/>
            </a:br>
            <a:r>
              <a:rPr lang="fr-FR" sz="2400" dirty="0"/>
              <a:t> « </a:t>
            </a:r>
            <a:r>
              <a:rPr lang="fr-FR" sz="2400" b="1" dirty="0"/>
              <a:t>Interdisciplinarité </a:t>
            </a:r>
            <a:r>
              <a:rPr lang="fr-FR" sz="2400" dirty="0"/>
              <a:t>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8BA1BE-5694-4816-706A-B622CF5671FF}"/>
              </a:ext>
            </a:extLst>
          </p:cNvPr>
          <p:cNvSpPr txBox="1"/>
          <p:nvPr/>
        </p:nvSpPr>
        <p:spPr>
          <a:xfrm>
            <a:off x="119170" y="117159"/>
            <a:ext cx="1656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in2p3.cnrs.fr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7E82A7-C83D-70A4-CC05-C422089D47F9}"/>
              </a:ext>
            </a:extLst>
          </p:cNvPr>
          <p:cNvSpPr txBox="1"/>
          <p:nvPr/>
        </p:nvSpPr>
        <p:spPr>
          <a:xfrm rot="16200000">
            <a:off x="11179035" y="5293049"/>
            <a:ext cx="167769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0" i="0" dirty="0">
                <a:solidFill>
                  <a:schemeClr val="bg1"/>
                </a:solidFill>
              </a:rPr>
              <a:t>J. Marteau </a:t>
            </a:r>
            <a:r>
              <a:rPr lang="fr-FR" sz="1050" b="0" i="1" dirty="0">
                <a:solidFill>
                  <a:schemeClr val="bg1"/>
                </a:solidFill>
              </a:rPr>
              <a:t>et al</a:t>
            </a:r>
            <a:r>
              <a:rPr lang="fr-FR" sz="1050" b="0" i="0" dirty="0">
                <a:solidFill>
                  <a:schemeClr val="bg1"/>
                </a:solidFill>
              </a:rPr>
              <a:t>., IP2i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5500E-D41F-C4DC-0FC2-48FC10453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6205797-9567-0B41-F2C2-79363926EFAA}"/>
              </a:ext>
            </a:extLst>
          </p:cNvPr>
          <p:cNvSpPr/>
          <p:nvPr/>
        </p:nvSpPr>
        <p:spPr>
          <a:xfrm>
            <a:off x="8549008" y="351312"/>
            <a:ext cx="3517827" cy="6018554"/>
          </a:xfrm>
          <a:prstGeom prst="rect">
            <a:avLst/>
          </a:prstGeom>
          <a:solidFill>
            <a:schemeClr val="bg1"/>
          </a:solidFill>
          <a:ln w="28575">
            <a:solidFill>
              <a:srgbClr val="6941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AFB154-50AC-C929-CAF5-02B67CE13A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76" y="332950"/>
            <a:ext cx="8213622" cy="1080490"/>
          </a:xfrm>
        </p:spPr>
        <p:txBody>
          <a:bodyPr/>
          <a:lstStyle/>
          <a:p>
            <a:r>
              <a:rPr lang="fr-FR" sz="2800" b="0" dirty="0"/>
              <a:t>« Nucléaire pour le bénéfice de la société »</a:t>
            </a:r>
            <a:br>
              <a:rPr lang="fr-FR" sz="2800" b="1" dirty="0"/>
            </a:br>
            <a:r>
              <a:rPr lang="fr-FR" sz="2800" dirty="0"/>
              <a:t>@ CNRS Nucléaire &amp; particules – IN2P3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50D72D-F35D-4F37-E743-68BEB4DA52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570" y="1493290"/>
            <a:ext cx="8197843" cy="1345112"/>
          </a:xfrm>
        </p:spPr>
        <p:txBody>
          <a:bodyPr/>
          <a:lstStyle/>
          <a:p>
            <a:r>
              <a:rPr lang="fr-FR" sz="1600" dirty="0"/>
              <a:t>Missions</a:t>
            </a:r>
            <a:r>
              <a:rPr lang="fr-FR" sz="1600" b="1" dirty="0"/>
              <a:t> nationales </a:t>
            </a:r>
            <a:r>
              <a:rPr lang="fr-FR" sz="1600" dirty="0"/>
              <a:t>de l’IN2P3 : animer et coordonner la recherche dans les domaines de</a:t>
            </a:r>
            <a:br>
              <a:rPr lang="fr-FR" sz="1600" dirty="0"/>
            </a:br>
            <a:r>
              <a:rPr lang="fr-FR" sz="1600" dirty="0"/>
              <a:t>la physique </a:t>
            </a:r>
            <a:r>
              <a:rPr lang="fr-FR" sz="1600" b="1" dirty="0"/>
              <a:t>nucléaire</a:t>
            </a:r>
            <a:r>
              <a:rPr lang="fr-FR" sz="1600" dirty="0"/>
              <a:t>, la physique des </a:t>
            </a:r>
            <a:r>
              <a:rPr lang="fr-FR" sz="1600" b="1" dirty="0"/>
              <a:t>particules</a:t>
            </a:r>
            <a:r>
              <a:rPr lang="fr-FR" sz="1600" dirty="0"/>
              <a:t> et la physique des </a:t>
            </a:r>
            <a:r>
              <a:rPr lang="fr-FR" sz="1600" b="1" dirty="0"/>
              <a:t>astroparticules</a:t>
            </a: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0AEA7D-BB5C-9D5B-F04B-7E8C757FB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971" y="2420004"/>
            <a:ext cx="8197843" cy="3567738"/>
          </a:xfrm>
        </p:spPr>
        <p:txBody>
          <a:bodyPr/>
          <a:lstStyle/>
          <a:p>
            <a:r>
              <a:rPr lang="fr-FR" sz="1100" dirty="0">
                <a:solidFill>
                  <a:srgbClr val="6941EB"/>
                </a:solidFill>
              </a:rPr>
              <a:t>Expertise disciplinaire </a:t>
            </a:r>
            <a:r>
              <a:rPr lang="fr-FR" sz="1100" b="0" dirty="0">
                <a:solidFill>
                  <a:schemeClr val="accent1"/>
                </a:solidFill>
              </a:rPr>
              <a:t>– scientifique et/ou technologique – et </a:t>
            </a:r>
            <a:r>
              <a:rPr lang="fr-FR" sz="1100" dirty="0">
                <a:solidFill>
                  <a:srgbClr val="6941EB"/>
                </a:solidFill>
              </a:rPr>
              <a:t>plateformes expérimentales</a:t>
            </a:r>
            <a:r>
              <a:rPr lang="fr-FR" sz="1100" b="0" dirty="0"/>
              <a:t>, </a:t>
            </a:r>
            <a:r>
              <a:rPr lang="fr-FR" sz="1100" b="0" dirty="0">
                <a:solidFill>
                  <a:schemeClr val="accent1"/>
                </a:solidFill>
              </a:rPr>
              <a:t>plusieurs projets motivés par leur </a:t>
            </a:r>
            <a:r>
              <a:rPr lang="fr-FR" sz="1100" dirty="0">
                <a:solidFill>
                  <a:srgbClr val="FF0000"/>
                </a:solidFill>
              </a:rPr>
              <a:t>possible impact sociétal </a:t>
            </a:r>
            <a:r>
              <a:rPr lang="fr-FR" sz="1100" b="0" dirty="0">
                <a:solidFill>
                  <a:schemeClr val="accent1"/>
                </a:solidFill>
              </a:rPr>
              <a:t>ont régulièrement vu le jour. Ils impliquent souvent </a:t>
            </a:r>
            <a:r>
              <a:rPr lang="fr-FR" sz="1100" dirty="0">
                <a:solidFill>
                  <a:schemeClr val="accent1"/>
                </a:solidFill>
              </a:rPr>
              <a:t>plusieurs disciplines </a:t>
            </a:r>
            <a:r>
              <a:rPr lang="fr-FR" sz="1100" b="0" dirty="0">
                <a:solidFill>
                  <a:schemeClr val="accent1"/>
                </a:solidFill>
              </a:rPr>
              <a:t>: recherche </a:t>
            </a:r>
            <a:r>
              <a:rPr lang="fr-FR" sz="1100" dirty="0">
                <a:solidFill>
                  <a:srgbClr val="6941EB"/>
                </a:solidFill>
              </a:rPr>
              <a:t>interdisciplinaire</a:t>
            </a:r>
            <a:r>
              <a:rPr lang="fr-FR" sz="1100" b="0" dirty="0">
                <a:solidFill>
                  <a:schemeClr val="accent1"/>
                </a:solidFill>
              </a:rPr>
              <a:t>.</a:t>
            </a:r>
            <a:endParaRPr lang="fr-FR" sz="1100" b="0" dirty="0">
              <a:solidFill>
                <a:srgbClr val="FF0000"/>
              </a:solidFill>
            </a:endParaRPr>
          </a:p>
          <a:p>
            <a:endParaRPr lang="fr-FR" sz="1100" dirty="0">
              <a:solidFill>
                <a:srgbClr val="6941EB"/>
              </a:solidFill>
            </a:endParaRPr>
          </a:p>
          <a:p>
            <a:r>
              <a:rPr lang="fr-FR" sz="1100" dirty="0">
                <a:solidFill>
                  <a:schemeClr val="accent1"/>
                </a:solidFill>
              </a:rPr>
              <a:t>3 thématiques majeures </a:t>
            </a:r>
            <a:r>
              <a:rPr lang="fr-FR" sz="1100" b="0" dirty="0">
                <a:solidFill>
                  <a:schemeClr val="accent1"/>
                </a:solidFill>
              </a:rPr>
              <a:t>« au cœur des deux infinis » : </a:t>
            </a:r>
            <a:br>
              <a:rPr lang="fr-FR" sz="1100" b="0" dirty="0">
                <a:solidFill>
                  <a:schemeClr val="accent1"/>
                </a:solidFill>
              </a:rPr>
            </a:br>
            <a:r>
              <a:rPr lang="fr-FR" sz="1200" dirty="0">
                <a:solidFill>
                  <a:schemeClr val="accent1"/>
                </a:solidFill>
              </a:rPr>
              <a:t>	</a:t>
            </a:r>
            <a:r>
              <a:rPr lang="fr-FR" sz="1200" cap="small" dirty="0">
                <a:solidFill>
                  <a:srgbClr val="FF0000"/>
                </a:solidFill>
              </a:rPr>
              <a:t>Santé</a:t>
            </a:r>
            <a:br>
              <a:rPr lang="fr-FR" sz="1200" cap="small" dirty="0">
                <a:solidFill>
                  <a:srgbClr val="FF0000"/>
                </a:solidFill>
              </a:rPr>
            </a:br>
            <a:r>
              <a:rPr lang="fr-FR" sz="1200" dirty="0">
                <a:solidFill>
                  <a:schemeClr val="accent1"/>
                </a:solidFill>
              </a:rPr>
              <a:t>	</a:t>
            </a:r>
            <a:r>
              <a:rPr lang="fr-FR" sz="1200" cap="small" dirty="0">
                <a:solidFill>
                  <a:srgbClr val="FF0000"/>
                </a:solidFill>
              </a:rPr>
              <a:t>Énergie nucléaire</a:t>
            </a:r>
            <a:br>
              <a:rPr lang="fr-FR" sz="1200" cap="small" dirty="0">
                <a:solidFill>
                  <a:srgbClr val="FF0000"/>
                </a:solidFill>
              </a:rPr>
            </a:br>
            <a:r>
              <a:rPr lang="fr-FR" sz="1200" dirty="0">
                <a:solidFill>
                  <a:schemeClr val="accent1"/>
                </a:solidFill>
              </a:rPr>
              <a:t>	</a:t>
            </a:r>
            <a:r>
              <a:rPr lang="fr-FR" sz="1200" cap="small" dirty="0">
                <a:solidFill>
                  <a:srgbClr val="FF0000"/>
                </a:solidFill>
              </a:rPr>
              <a:t>Environnement</a:t>
            </a:r>
          </a:p>
          <a:p>
            <a:r>
              <a:rPr lang="fr-FR" sz="1100" b="0" dirty="0">
                <a:solidFill>
                  <a:schemeClr val="accent1"/>
                </a:solidFill>
              </a:rPr>
              <a:t>pour répondre à des questions scientifiques portées par l’IN2P3 ou par d’autres organismes</a:t>
            </a:r>
          </a:p>
          <a:p>
            <a:endParaRPr lang="fr-FR" sz="1100" b="0" dirty="0">
              <a:solidFill>
                <a:schemeClr val="accent1"/>
              </a:solidFill>
            </a:endParaRPr>
          </a:p>
          <a:p>
            <a:r>
              <a:rPr lang="fr-FR" sz="1100" b="0" dirty="0">
                <a:solidFill>
                  <a:schemeClr val="accent1"/>
                </a:solidFill>
              </a:rPr>
              <a:t>Couvrent des recherches </a:t>
            </a:r>
            <a:r>
              <a:rPr lang="fr-FR" sz="1100" dirty="0">
                <a:solidFill>
                  <a:schemeClr val="accent1"/>
                </a:solidFill>
              </a:rPr>
              <a:t>fondamentales</a:t>
            </a:r>
            <a:r>
              <a:rPr lang="fr-FR" sz="1100" b="0" dirty="0">
                <a:solidFill>
                  <a:schemeClr val="accent1"/>
                </a:solidFill>
              </a:rPr>
              <a:t> jusqu’à des recherches « plus appliquées » : </a:t>
            </a:r>
            <a:br>
              <a:rPr lang="fr-FR" sz="1100" dirty="0">
                <a:solidFill>
                  <a:schemeClr val="accent1"/>
                </a:solidFill>
              </a:rPr>
            </a:br>
            <a:r>
              <a:rPr lang="fr-FR" sz="1100" dirty="0">
                <a:solidFill>
                  <a:schemeClr val="accent1"/>
                </a:solidFill>
              </a:rPr>
              <a:t>	</a:t>
            </a:r>
            <a:r>
              <a:rPr lang="fr-FR" sz="1100" b="0" dirty="0">
                <a:solidFill>
                  <a:schemeClr val="accent1"/>
                </a:solidFill>
              </a:rPr>
              <a:t>Depuis l’acquisition de </a:t>
            </a:r>
            <a:r>
              <a:rPr lang="fr-FR" sz="1100" dirty="0">
                <a:solidFill>
                  <a:schemeClr val="accent1"/>
                </a:solidFill>
              </a:rPr>
              <a:t>nouvelles connaissances </a:t>
            </a:r>
            <a:r>
              <a:rPr lang="fr-FR" sz="1100" b="0" dirty="0">
                <a:solidFill>
                  <a:schemeClr val="accent1"/>
                </a:solidFill>
              </a:rPr>
              <a:t>(sans nécessairement d’application) </a:t>
            </a:r>
          </a:p>
          <a:p>
            <a:r>
              <a:rPr lang="fr-FR" sz="1100" b="0" dirty="0">
                <a:solidFill>
                  <a:schemeClr val="accent1"/>
                </a:solidFill>
              </a:rPr>
              <a:t>	… jusqu’à la réponse à un </a:t>
            </a:r>
            <a:r>
              <a:rPr lang="fr-FR" sz="1100" dirty="0">
                <a:solidFill>
                  <a:schemeClr val="accent1"/>
                </a:solidFill>
              </a:rPr>
              <a:t>besoin d’une application</a:t>
            </a:r>
            <a:r>
              <a:rPr lang="fr-FR" sz="1100" b="0" dirty="0">
                <a:solidFill>
                  <a:schemeClr val="accent1"/>
                </a:solidFill>
              </a:rPr>
              <a:t> ou de son amélioration</a:t>
            </a:r>
          </a:p>
          <a:p>
            <a:endParaRPr lang="fr-FR" sz="1100" dirty="0">
              <a:solidFill>
                <a:schemeClr val="accent1"/>
              </a:solidFill>
            </a:endParaRPr>
          </a:p>
          <a:p>
            <a:r>
              <a:rPr lang="fr-FR" sz="1100" b="0" dirty="0">
                <a:solidFill>
                  <a:schemeClr val="accent1"/>
                </a:solidFill>
              </a:rPr>
              <a:t>Les premiers projets à impact sociétal remontent à la </a:t>
            </a:r>
            <a:r>
              <a:rPr lang="fr-FR" sz="1100" dirty="0">
                <a:solidFill>
                  <a:schemeClr val="accent1"/>
                </a:solidFill>
              </a:rPr>
              <a:t>création de l’institut </a:t>
            </a:r>
            <a:r>
              <a:rPr lang="fr-FR" sz="1100" b="0" dirty="0">
                <a:solidFill>
                  <a:schemeClr val="accent1"/>
                </a:solidFill>
              </a:rPr>
              <a:t>(cf. site 50 ans*)</a:t>
            </a:r>
          </a:p>
          <a:p>
            <a:r>
              <a:rPr lang="fr-FR" sz="1100" b="0" dirty="0">
                <a:solidFill>
                  <a:schemeClr val="accent1"/>
                </a:solidFill>
              </a:rPr>
              <a:t>	La plupart de nos laboratoires contribuent à ces projets</a:t>
            </a:r>
          </a:p>
          <a:p>
            <a:r>
              <a:rPr lang="fr-FR" sz="1100" b="0" dirty="0">
                <a:solidFill>
                  <a:schemeClr val="accent1"/>
                </a:solidFill>
              </a:rPr>
              <a:t>	</a:t>
            </a:r>
            <a:r>
              <a:rPr lang="fr-FR" sz="1100" dirty="0">
                <a:solidFill>
                  <a:schemeClr val="accent1"/>
                </a:solidFill>
              </a:rPr>
              <a:t>&lt; 15 % tous personnels</a:t>
            </a:r>
            <a:r>
              <a:rPr lang="fr-FR" sz="1100" b="0" dirty="0">
                <a:solidFill>
                  <a:schemeClr val="accent1"/>
                </a:solidFill>
              </a:rPr>
              <a:t>, physiciens, chimistes, biologistes…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94727FB-3E5B-A998-A0E7-8F0E783695D9}"/>
              </a:ext>
            </a:extLst>
          </p:cNvPr>
          <p:cNvSpPr txBox="1"/>
          <p:nvPr/>
        </p:nvSpPr>
        <p:spPr>
          <a:xfrm>
            <a:off x="6697920" y="6369866"/>
            <a:ext cx="16468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https://50ans.in2p3.fr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4BC5-64BA-4D4F-2B9E-DD964BE614B6}"/>
              </a:ext>
            </a:extLst>
          </p:cNvPr>
          <p:cNvSpPr/>
          <p:nvPr/>
        </p:nvSpPr>
        <p:spPr>
          <a:xfrm>
            <a:off x="8544340" y="6525430"/>
            <a:ext cx="432060" cy="14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5D8B738-7D7F-84C5-5D0D-3676C240A199}"/>
              </a:ext>
            </a:extLst>
          </p:cNvPr>
          <p:cNvGrpSpPr/>
          <p:nvPr/>
        </p:nvGrpSpPr>
        <p:grpSpPr>
          <a:xfrm>
            <a:off x="8652285" y="469181"/>
            <a:ext cx="3852605" cy="5480024"/>
            <a:chOff x="1267839" y="507956"/>
            <a:chExt cx="2480369" cy="352812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61F8820-0BBF-0577-FAE8-6ECE0D6F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7839" y="1026890"/>
              <a:ext cx="2119619" cy="209053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49B789A-7522-F0DD-0BA0-9AFFA4492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680" y="3100849"/>
              <a:ext cx="1299043" cy="871752"/>
            </a:xfrm>
            <a:prstGeom prst="rect">
              <a:avLst/>
            </a:prstGeom>
          </p:spPr>
        </p:pic>
        <p:sp>
          <p:nvSpPr>
            <p:cNvPr id="11" name="Étoile à 7 branches 10">
              <a:extLst>
                <a:ext uri="{FF2B5EF4-FFF2-40B4-BE49-F238E27FC236}">
                  <a16:creationId xmlns:a16="http://schemas.microsoft.com/office/drawing/2014/main" id="{2FEFD13E-6C7C-0CF5-8B66-B464B8944631}"/>
                </a:ext>
              </a:extLst>
            </p:cNvPr>
            <p:cNvSpPr/>
            <p:nvPr/>
          </p:nvSpPr>
          <p:spPr>
            <a:xfrm>
              <a:off x="1920893" y="2307800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12" name="Étoile à 7 branches 11">
              <a:extLst>
                <a:ext uri="{FF2B5EF4-FFF2-40B4-BE49-F238E27FC236}">
                  <a16:creationId xmlns:a16="http://schemas.microsoft.com/office/drawing/2014/main" id="{3CA03C74-6D6D-A800-4673-BA7A99B92360}"/>
                </a:ext>
              </a:extLst>
            </p:cNvPr>
            <p:cNvSpPr/>
            <p:nvPr/>
          </p:nvSpPr>
          <p:spPr>
            <a:xfrm>
              <a:off x="1835384" y="1796082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13" name="Étoile à 7 branches 12">
              <a:extLst>
                <a:ext uri="{FF2B5EF4-FFF2-40B4-BE49-F238E27FC236}">
                  <a16:creationId xmlns:a16="http://schemas.microsoft.com/office/drawing/2014/main" id="{B72B0AA3-ACAB-73AA-FDBD-EA766ADDFCBD}"/>
                </a:ext>
              </a:extLst>
            </p:cNvPr>
            <p:cNvSpPr/>
            <p:nvPr/>
          </p:nvSpPr>
          <p:spPr>
            <a:xfrm>
              <a:off x="1826290" y="1492567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14" name="Étoile à 7 branches 13">
              <a:extLst>
                <a:ext uri="{FF2B5EF4-FFF2-40B4-BE49-F238E27FC236}">
                  <a16:creationId xmlns:a16="http://schemas.microsoft.com/office/drawing/2014/main" id="{A06A2469-61C6-C2E7-965E-460D3346715F}"/>
                </a:ext>
              </a:extLst>
            </p:cNvPr>
            <p:cNvSpPr/>
            <p:nvPr/>
          </p:nvSpPr>
          <p:spPr>
            <a:xfrm>
              <a:off x="2558897" y="2033299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15" name="Étoile à 7 branches 14">
              <a:extLst>
                <a:ext uri="{FF2B5EF4-FFF2-40B4-BE49-F238E27FC236}">
                  <a16:creationId xmlns:a16="http://schemas.microsoft.com/office/drawing/2014/main" id="{38B12DE6-70F6-6ECF-45CF-CF12D8A4BCB3}"/>
                </a:ext>
              </a:extLst>
            </p:cNvPr>
            <p:cNvSpPr/>
            <p:nvPr/>
          </p:nvSpPr>
          <p:spPr>
            <a:xfrm>
              <a:off x="2118801" y="2045465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16" name="Étoile à 7 branches 15">
              <a:extLst>
                <a:ext uri="{FF2B5EF4-FFF2-40B4-BE49-F238E27FC236}">
                  <a16:creationId xmlns:a16="http://schemas.microsoft.com/office/drawing/2014/main" id="{3E17CFEC-A66A-A8D2-BAFF-7CFD6AA65BB8}"/>
                </a:ext>
              </a:extLst>
            </p:cNvPr>
            <p:cNvSpPr/>
            <p:nvPr/>
          </p:nvSpPr>
          <p:spPr>
            <a:xfrm>
              <a:off x="2620057" y="2767357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17" name="Étoile à 7 branches 16">
              <a:extLst>
                <a:ext uri="{FF2B5EF4-FFF2-40B4-BE49-F238E27FC236}">
                  <a16:creationId xmlns:a16="http://schemas.microsoft.com/office/drawing/2014/main" id="{BEE88435-3DDA-7A1B-89F7-716536116F84}"/>
                </a:ext>
              </a:extLst>
            </p:cNvPr>
            <p:cNvSpPr/>
            <p:nvPr/>
          </p:nvSpPr>
          <p:spPr>
            <a:xfrm>
              <a:off x="2697059" y="2356292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18" name="Étoile à 7 branches 17">
              <a:extLst>
                <a:ext uri="{FF2B5EF4-FFF2-40B4-BE49-F238E27FC236}">
                  <a16:creationId xmlns:a16="http://schemas.microsoft.com/office/drawing/2014/main" id="{6D944103-4924-AE89-A1BD-3ED1A5781F57}"/>
                </a:ext>
              </a:extLst>
            </p:cNvPr>
            <p:cNvSpPr/>
            <p:nvPr/>
          </p:nvSpPr>
          <p:spPr>
            <a:xfrm>
              <a:off x="3041423" y="1345378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19" name="Étoile à 7 branches 18">
              <a:extLst>
                <a:ext uri="{FF2B5EF4-FFF2-40B4-BE49-F238E27FC236}">
                  <a16:creationId xmlns:a16="http://schemas.microsoft.com/office/drawing/2014/main" id="{DE4785FA-2726-2DA9-1A08-FD1EA070231A}"/>
                </a:ext>
              </a:extLst>
            </p:cNvPr>
            <p:cNvSpPr/>
            <p:nvPr/>
          </p:nvSpPr>
          <p:spPr>
            <a:xfrm>
              <a:off x="1826290" y="1217224"/>
              <a:ext cx="176145" cy="176145"/>
            </a:xfrm>
            <a:prstGeom prst="star7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0" name="Étoile à 7 branches 19">
              <a:extLst>
                <a:ext uri="{FF2B5EF4-FFF2-40B4-BE49-F238E27FC236}">
                  <a16:creationId xmlns:a16="http://schemas.microsoft.com/office/drawing/2014/main" id="{A0C4B274-027C-572C-1C37-AE81989C5F45}"/>
                </a:ext>
              </a:extLst>
            </p:cNvPr>
            <p:cNvSpPr/>
            <p:nvPr/>
          </p:nvSpPr>
          <p:spPr>
            <a:xfrm>
              <a:off x="1592355" y="1655458"/>
              <a:ext cx="176145" cy="176145"/>
            </a:xfrm>
            <a:prstGeom prst="star7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1" name="Étoile à 7 branches 20">
              <a:extLst>
                <a:ext uri="{FF2B5EF4-FFF2-40B4-BE49-F238E27FC236}">
                  <a16:creationId xmlns:a16="http://schemas.microsoft.com/office/drawing/2014/main" id="{7584BB19-2BE3-E479-6680-1C47563F52D8}"/>
                </a:ext>
              </a:extLst>
            </p:cNvPr>
            <p:cNvSpPr/>
            <p:nvPr/>
          </p:nvSpPr>
          <p:spPr>
            <a:xfrm>
              <a:off x="1638546" y="2452231"/>
              <a:ext cx="176145" cy="176145"/>
            </a:xfrm>
            <a:prstGeom prst="star7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2" name="Étoile à 7 branches 21">
              <a:extLst>
                <a:ext uri="{FF2B5EF4-FFF2-40B4-BE49-F238E27FC236}">
                  <a16:creationId xmlns:a16="http://schemas.microsoft.com/office/drawing/2014/main" id="{168DA6A0-544E-F6D6-80FA-6F6BC7DA511A}"/>
                </a:ext>
              </a:extLst>
            </p:cNvPr>
            <p:cNvSpPr/>
            <p:nvPr/>
          </p:nvSpPr>
          <p:spPr>
            <a:xfrm>
              <a:off x="2098515" y="3818526"/>
              <a:ext cx="176145" cy="176145"/>
            </a:xfrm>
            <a:prstGeom prst="star7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3" name="Étoile à 7 branches 22">
              <a:extLst>
                <a:ext uri="{FF2B5EF4-FFF2-40B4-BE49-F238E27FC236}">
                  <a16:creationId xmlns:a16="http://schemas.microsoft.com/office/drawing/2014/main" id="{6740A3FD-BF38-754F-CB8E-7B7E73B6D2E3}"/>
                </a:ext>
              </a:extLst>
            </p:cNvPr>
            <p:cNvSpPr/>
            <p:nvPr/>
          </p:nvSpPr>
          <p:spPr>
            <a:xfrm>
              <a:off x="2687788" y="1975761"/>
              <a:ext cx="176145" cy="176145"/>
            </a:xfrm>
            <a:prstGeom prst="star7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4" name="Étoile à 7 branches 23">
              <a:extLst>
                <a:ext uri="{FF2B5EF4-FFF2-40B4-BE49-F238E27FC236}">
                  <a16:creationId xmlns:a16="http://schemas.microsoft.com/office/drawing/2014/main" id="{8EE09DDA-1ABC-EDF1-9948-725E8A8B5D7D}"/>
                </a:ext>
              </a:extLst>
            </p:cNvPr>
            <p:cNvSpPr/>
            <p:nvPr/>
          </p:nvSpPr>
          <p:spPr>
            <a:xfrm>
              <a:off x="2823866" y="2305108"/>
              <a:ext cx="176145" cy="176145"/>
            </a:xfrm>
            <a:prstGeom prst="star7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5" name="Étoile à 7 branches 24">
              <a:extLst>
                <a:ext uri="{FF2B5EF4-FFF2-40B4-BE49-F238E27FC236}">
                  <a16:creationId xmlns:a16="http://schemas.microsoft.com/office/drawing/2014/main" id="{96EA0A83-BC39-A26C-6E6F-63CD5B69EDDE}"/>
                </a:ext>
              </a:extLst>
            </p:cNvPr>
            <p:cNvSpPr/>
            <p:nvPr/>
          </p:nvSpPr>
          <p:spPr>
            <a:xfrm>
              <a:off x="3050517" y="1616476"/>
              <a:ext cx="176145" cy="176145"/>
            </a:xfrm>
            <a:prstGeom prst="star7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6" name="Étoile à 7 branches 25">
              <a:extLst>
                <a:ext uri="{FF2B5EF4-FFF2-40B4-BE49-F238E27FC236}">
                  <a16:creationId xmlns:a16="http://schemas.microsoft.com/office/drawing/2014/main" id="{ABDAF861-3103-70B9-A7AE-5B0095099CBE}"/>
                </a:ext>
              </a:extLst>
            </p:cNvPr>
            <p:cNvSpPr/>
            <p:nvPr/>
          </p:nvSpPr>
          <p:spPr>
            <a:xfrm>
              <a:off x="1794401" y="2421346"/>
              <a:ext cx="176145" cy="176145"/>
            </a:xfrm>
            <a:prstGeom prst="star7">
              <a:avLst/>
            </a:prstGeom>
            <a:solidFill>
              <a:srgbClr val="FF7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7" name="Étoile à 7 branches 26">
              <a:extLst>
                <a:ext uri="{FF2B5EF4-FFF2-40B4-BE49-F238E27FC236}">
                  <a16:creationId xmlns:a16="http://schemas.microsoft.com/office/drawing/2014/main" id="{67F6B977-4EB8-6A1E-375F-C365DFBF2450}"/>
                </a:ext>
              </a:extLst>
            </p:cNvPr>
            <p:cNvSpPr/>
            <p:nvPr/>
          </p:nvSpPr>
          <p:spPr>
            <a:xfrm>
              <a:off x="2346441" y="2258436"/>
              <a:ext cx="176145" cy="176145"/>
            </a:xfrm>
            <a:prstGeom prst="star7">
              <a:avLst/>
            </a:prstGeom>
            <a:solidFill>
              <a:srgbClr val="FF7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8" name="Étoile à 7 branches 27">
              <a:extLst>
                <a:ext uri="{FF2B5EF4-FFF2-40B4-BE49-F238E27FC236}">
                  <a16:creationId xmlns:a16="http://schemas.microsoft.com/office/drawing/2014/main" id="{424CBB32-3307-2A85-FEC1-100FD9F49BB6}"/>
                </a:ext>
              </a:extLst>
            </p:cNvPr>
            <p:cNvSpPr/>
            <p:nvPr/>
          </p:nvSpPr>
          <p:spPr>
            <a:xfrm>
              <a:off x="2630444" y="1877875"/>
              <a:ext cx="176145" cy="176145"/>
            </a:xfrm>
            <a:prstGeom prst="star7">
              <a:avLst/>
            </a:prstGeom>
            <a:solidFill>
              <a:srgbClr val="FF7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29" name="Étoile à 7 branches 28">
              <a:extLst>
                <a:ext uri="{FF2B5EF4-FFF2-40B4-BE49-F238E27FC236}">
                  <a16:creationId xmlns:a16="http://schemas.microsoft.com/office/drawing/2014/main" id="{F1C1EB2D-69E1-5C34-330A-F0FEF8A4A3CD}"/>
                </a:ext>
              </a:extLst>
            </p:cNvPr>
            <p:cNvSpPr/>
            <p:nvPr/>
          </p:nvSpPr>
          <p:spPr>
            <a:xfrm>
              <a:off x="2791807" y="2794274"/>
              <a:ext cx="176145" cy="176145"/>
            </a:xfrm>
            <a:prstGeom prst="star7">
              <a:avLst/>
            </a:prstGeom>
            <a:solidFill>
              <a:srgbClr val="FF7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30" name="Étoile à 7 branches 29">
              <a:extLst>
                <a:ext uri="{FF2B5EF4-FFF2-40B4-BE49-F238E27FC236}">
                  <a16:creationId xmlns:a16="http://schemas.microsoft.com/office/drawing/2014/main" id="{9DB13052-2084-3C26-DF5F-87284D9DAE1C}"/>
                </a:ext>
              </a:extLst>
            </p:cNvPr>
            <p:cNvSpPr/>
            <p:nvPr/>
          </p:nvSpPr>
          <p:spPr>
            <a:xfrm>
              <a:off x="2781597" y="2410688"/>
              <a:ext cx="176145" cy="176145"/>
            </a:xfrm>
            <a:prstGeom prst="star7">
              <a:avLst/>
            </a:prstGeom>
            <a:solidFill>
              <a:srgbClr val="FF7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31" name="Étoile à 7 branches 30">
              <a:extLst>
                <a:ext uri="{FF2B5EF4-FFF2-40B4-BE49-F238E27FC236}">
                  <a16:creationId xmlns:a16="http://schemas.microsoft.com/office/drawing/2014/main" id="{D5948DBD-5072-EF06-D7DB-530EEA371149}"/>
                </a:ext>
              </a:extLst>
            </p:cNvPr>
            <p:cNvSpPr/>
            <p:nvPr/>
          </p:nvSpPr>
          <p:spPr>
            <a:xfrm>
              <a:off x="1985216" y="3684952"/>
              <a:ext cx="176145" cy="176145"/>
            </a:xfrm>
            <a:prstGeom prst="star7">
              <a:avLst/>
            </a:prstGeom>
            <a:solidFill>
              <a:srgbClr val="FF7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32" name="Étoile à 7 branches 31">
              <a:extLst>
                <a:ext uri="{FF2B5EF4-FFF2-40B4-BE49-F238E27FC236}">
                  <a16:creationId xmlns:a16="http://schemas.microsoft.com/office/drawing/2014/main" id="{AA89E88E-2A2D-A1F6-81A9-48F7E5277424}"/>
                </a:ext>
              </a:extLst>
            </p:cNvPr>
            <p:cNvSpPr/>
            <p:nvPr/>
          </p:nvSpPr>
          <p:spPr>
            <a:xfrm>
              <a:off x="1999059" y="1465310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33" name="Étoile à 7 branches 32">
              <a:extLst>
                <a:ext uri="{FF2B5EF4-FFF2-40B4-BE49-F238E27FC236}">
                  <a16:creationId xmlns:a16="http://schemas.microsoft.com/office/drawing/2014/main" id="{C65160DB-36A0-8684-BC0F-E0C212DAAAE3}"/>
                </a:ext>
              </a:extLst>
            </p:cNvPr>
            <p:cNvSpPr/>
            <p:nvPr/>
          </p:nvSpPr>
          <p:spPr>
            <a:xfrm>
              <a:off x="2161361" y="3646251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5D44BA-14B8-FF0A-4CE0-908BCEE7FB53}"/>
                </a:ext>
              </a:extLst>
            </p:cNvPr>
            <p:cNvSpPr/>
            <p:nvPr/>
          </p:nvSpPr>
          <p:spPr>
            <a:xfrm>
              <a:off x="3226662" y="983573"/>
              <a:ext cx="187082" cy="1399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4CFBB9-2A6F-F78C-0A28-5D34CBEEA0C0}"/>
                </a:ext>
              </a:extLst>
            </p:cNvPr>
            <p:cNvSpPr/>
            <p:nvPr/>
          </p:nvSpPr>
          <p:spPr>
            <a:xfrm>
              <a:off x="1601571" y="3738048"/>
              <a:ext cx="344076" cy="298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AF2073D-5569-44E5-65CA-F7AEFB6D3973}"/>
                </a:ext>
              </a:extLst>
            </p:cNvPr>
            <p:cNvSpPr/>
            <p:nvPr/>
          </p:nvSpPr>
          <p:spPr>
            <a:xfrm>
              <a:off x="1756283" y="872384"/>
              <a:ext cx="1991925" cy="168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fr-FR" sz="1100" b="1" dirty="0">
                  <a:solidFill>
                    <a:srgbClr val="FF7479"/>
                  </a:solidFill>
                </a:rPr>
                <a:t>Environnement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AA13B4-DAF5-6EEC-29EC-FDE43D81D9A3}"/>
                </a:ext>
              </a:extLst>
            </p:cNvPr>
            <p:cNvSpPr/>
            <p:nvPr/>
          </p:nvSpPr>
          <p:spPr>
            <a:xfrm>
              <a:off x="2046065" y="507956"/>
              <a:ext cx="366580" cy="168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rgbClr val="00B050"/>
                  </a:solidFill>
                </a:rPr>
                <a:t>Santé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01F27B-1F3D-6E0F-2C95-CE93CF5D17AA}"/>
                </a:ext>
              </a:extLst>
            </p:cNvPr>
            <p:cNvSpPr/>
            <p:nvPr/>
          </p:nvSpPr>
          <p:spPr>
            <a:xfrm>
              <a:off x="2050520" y="697982"/>
              <a:ext cx="875376" cy="168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rgbClr val="00B0F0"/>
                  </a:solidFill>
                </a:rPr>
                <a:t>Énergie nucléaire</a:t>
              </a:r>
            </a:p>
          </p:txBody>
        </p:sp>
        <p:sp>
          <p:nvSpPr>
            <p:cNvPr id="39" name="Étoile à 7 branches 38">
              <a:extLst>
                <a:ext uri="{FF2B5EF4-FFF2-40B4-BE49-F238E27FC236}">
                  <a16:creationId xmlns:a16="http://schemas.microsoft.com/office/drawing/2014/main" id="{68A1DEA0-7C64-E1E6-19F9-1BD9824C2A88}"/>
                </a:ext>
              </a:extLst>
            </p:cNvPr>
            <p:cNvSpPr/>
            <p:nvPr/>
          </p:nvSpPr>
          <p:spPr>
            <a:xfrm>
              <a:off x="1869400" y="520158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40" name="Étoile à 7 branches 39">
              <a:extLst>
                <a:ext uri="{FF2B5EF4-FFF2-40B4-BE49-F238E27FC236}">
                  <a16:creationId xmlns:a16="http://schemas.microsoft.com/office/drawing/2014/main" id="{46A1DCA8-8588-8C7F-124C-E5E9B03CCBAC}"/>
                </a:ext>
              </a:extLst>
            </p:cNvPr>
            <p:cNvSpPr/>
            <p:nvPr/>
          </p:nvSpPr>
          <p:spPr>
            <a:xfrm>
              <a:off x="1869400" y="695794"/>
              <a:ext cx="176145" cy="176145"/>
            </a:xfrm>
            <a:prstGeom prst="star7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41" name="Étoile à 7 branches 40">
              <a:extLst>
                <a:ext uri="{FF2B5EF4-FFF2-40B4-BE49-F238E27FC236}">
                  <a16:creationId xmlns:a16="http://schemas.microsoft.com/office/drawing/2014/main" id="{C59B0FDF-CB30-BB8F-EC60-D8B8923C49C4}"/>
                </a:ext>
              </a:extLst>
            </p:cNvPr>
            <p:cNvSpPr/>
            <p:nvPr/>
          </p:nvSpPr>
          <p:spPr>
            <a:xfrm>
              <a:off x="1866142" y="871939"/>
              <a:ext cx="176145" cy="176145"/>
            </a:xfrm>
            <a:prstGeom prst="star7">
              <a:avLst/>
            </a:prstGeom>
            <a:solidFill>
              <a:srgbClr val="FF7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42" name="Étoile à 7 branches 41">
              <a:extLst>
                <a:ext uri="{FF2B5EF4-FFF2-40B4-BE49-F238E27FC236}">
                  <a16:creationId xmlns:a16="http://schemas.microsoft.com/office/drawing/2014/main" id="{E4BDB4CB-B8EF-8BB3-1076-592516A4D284}"/>
                </a:ext>
              </a:extLst>
            </p:cNvPr>
            <p:cNvSpPr/>
            <p:nvPr/>
          </p:nvSpPr>
          <p:spPr>
            <a:xfrm>
              <a:off x="2484925" y="3324861"/>
              <a:ext cx="176145" cy="176145"/>
            </a:xfrm>
            <a:prstGeom prst="star7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102508F-50F6-5356-28B3-8DB39BC23547}"/>
              </a:ext>
            </a:extLst>
          </p:cNvPr>
          <p:cNvGrpSpPr/>
          <p:nvPr/>
        </p:nvGrpSpPr>
        <p:grpSpPr>
          <a:xfrm>
            <a:off x="8942178" y="5987742"/>
            <a:ext cx="2799054" cy="291997"/>
            <a:chOff x="8263100" y="6042711"/>
            <a:chExt cx="2799054" cy="291997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2A7F1363-5BFF-C057-52D1-59B1677E2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63100" y="6042711"/>
              <a:ext cx="2514633" cy="29199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B45DE7-F571-E0AA-C064-705909634869}"/>
                </a:ext>
              </a:extLst>
            </p:cNvPr>
            <p:cNvSpPr/>
            <p:nvPr/>
          </p:nvSpPr>
          <p:spPr>
            <a:xfrm>
              <a:off x="8547521" y="6068591"/>
              <a:ext cx="1336703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sz="1000" dirty="0">
                  <a:solidFill>
                    <a:schemeClr val="accent1"/>
                  </a:solidFill>
                </a:rPr>
                <a:t>UMR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0817706-6838-E828-CDED-11F6E1C9AAA9}"/>
                </a:ext>
              </a:extLst>
            </p:cNvPr>
            <p:cNvSpPr/>
            <p:nvPr/>
          </p:nvSpPr>
          <p:spPr>
            <a:xfrm>
              <a:off x="10198950" y="6062404"/>
              <a:ext cx="863204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fr-FR" sz="1000" dirty="0">
                  <a:solidFill>
                    <a:schemeClr val="accent1"/>
                  </a:solidFill>
                </a:rPr>
                <a:t>Plateforme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1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5B3674A-DB79-7F6F-29B0-C23A073C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8213622" cy="1080490"/>
          </a:xfrm>
        </p:spPr>
        <p:txBody>
          <a:bodyPr/>
          <a:lstStyle/>
          <a:p>
            <a:r>
              <a:rPr lang="fr-FR" dirty="0"/>
              <a:t>Pilotage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43720E24-D879-CE0B-0560-403794B2F78D}"/>
              </a:ext>
            </a:extLst>
          </p:cNvPr>
          <p:cNvSpPr txBox="1">
            <a:spLocks/>
          </p:cNvSpPr>
          <p:nvPr/>
        </p:nvSpPr>
        <p:spPr>
          <a:xfrm>
            <a:off x="485257" y="1268700"/>
            <a:ext cx="8197850" cy="45386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accent1"/>
                </a:solidFill>
              </a:rPr>
              <a:t>Réorganisation du portefeuille « interdisciplinaire » via un </a:t>
            </a:r>
            <a:r>
              <a:rPr lang="fr-FR" sz="1400" b="0" dirty="0">
                <a:solidFill>
                  <a:srgbClr val="FF0000"/>
                </a:solidFill>
              </a:rPr>
              <a:t>DAS dédié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rgbClr val="6941EB"/>
                </a:solidFill>
              </a:rPr>
              <a:t>« Santé, Énergie nucléaire, Environnement »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Suivi équipes et projets (MP &amp; P), stratégie institut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rgbClr val="FF0000"/>
                </a:solidFill>
              </a:rPr>
              <a:t>Avec postes et budget</a:t>
            </a:r>
          </a:p>
          <a:p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dirty="0">
                <a:solidFill>
                  <a:schemeClr val="accent1"/>
                </a:solidFill>
              </a:rPr>
              <a:t>Notez le changement d’intitulé « </a:t>
            </a:r>
            <a:r>
              <a:rPr lang="fr-FR" sz="1400" dirty="0">
                <a:solidFill>
                  <a:srgbClr val="6941EB"/>
                </a:solidFill>
              </a:rPr>
              <a:t>Nucléaire pour le bénéfice de la société </a:t>
            </a:r>
            <a:r>
              <a:rPr lang="fr-FR" sz="1400" dirty="0">
                <a:solidFill>
                  <a:schemeClr val="accent1"/>
                </a:solidFill>
              </a:rPr>
              <a:t>» </a:t>
            </a: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chemeClr val="accent1"/>
                </a:solidFill>
              </a:rPr>
              <a:t>(au lieu de « Interdisciplinarité »)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En ligne avec la stratégie CNRS, et plutôt que « au service de… »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dirty="0">
                <a:solidFill>
                  <a:schemeClr val="accent1"/>
                </a:solidFill>
              </a:rPr>
              <a:t>Renforcement du positionnement sur </a:t>
            </a:r>
            <a:r>
              <a:rPr lang="fr-FR" sz="1400" dirty="0">
                <a:solidFill>
                  <a:srgbClr val="6941EB"/>
                </a:solidFill>
              </a:rPr>
              <a:t>l’énergie nucléaire </a:t>
            </a:r>
            <a:r>
              <a:rPr lang="fr-FR" sz="1400" dirty="0">
                <a:solidFill>
                  <a:schemeClr val="accent1"/>
                </a:solidFill>
              </a:rPr>
              <a:t>souhaité par la direction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rgbClr val="FF0000"/>
                </a:solidFill>
              </a:rPr>
              <a:t>2</a:t>
            </a:r>
            <a:r>
              <a:rPr lang="fr-FR" sz="1400" b="0" dirty="0">
                <a:solidFill>
                  <a:schemeClr val="accent1"/>
                </a:solidFill>
              </a:rPr>
              <a:t> </a:t>
            </a:r>
            <a:r>
              <a:rPr lang="fr-FR" sz="1400" b="0" dirty="0">
                <a:solidFill>
                  <a:srgbClr val="FF0000"/>
                </a:solidFill>
              </a:rPr>
              <a:t>Délégués scientifiques</a:t>
            </a:r>
          </a:p>
          <a:p>
            <a:pPr marL="285750" lvl="1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L’un pour la « Coordination des programmes nationaux pour l’énergie nucléaire » : </a:t>
            </a:r>
            <a:r>
              <a:rPr lang="fr-FR" sz="1400" b="0" dirty="0">
                <a:solidFill>
                  <a:srgbClr val="6941EB"/>
                </a:solidFill>
              </a:rPr>
              <a:t>Sylvain David </a:t>
            </a:r>
            <a:r>
              <a:rPr lang="fr-FR" sz="1400" b="0" dirty="0">
                <a:solidFill>
                  <a:schemeClr val="accent1"/>
                </a:solidFill>
              </a:rPr>
              <a:t>(</a:t>
            </a:r>
            <a:r>
              <a:rPr lang="fr-FR" sz="1400" b="0" dirty="0" err="1">
                <a:solidFill>
                  <a:schemeClr val="accent1"/>
                </a:solidFill>
              </a:rPr>
              <a:t>IJCLab</a:t>
            </a:r>
            <a:r>
              <a:rPr lang="fr-FR" sz="1400" b="0" dirty="0">
                <a:solidFill>
                  <a:schemeClr val="accent1"/>
                </a:solidFill>
              </a:rPr>
              <a:t>)</a:t>
            </a:r>
          </a:p>
          <a:p>
            <a:pPr marL="285750" lvl="1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L’autre pour le suivi des équipes et projets : </a:t>
            </a:r>
            <a:r>
              <a:rPr lang="fr-FR" sz="1400" b="0" dirty="0">
                <a:solidFill>
                  <a:srgbClr val="6941EB"/>
                </a:solidFill>
              </a:rPr>
              <a:t>Axel </a:t>
            </a:r>
            <a:r>
              <a:rPr lang="fr-FR" sz="1400" b="0" dirty="0" err="1">
                <a:solidFill>
                  <a:srgbClr val="6941EB"/>
                </a:solidFill>
              </a:rPr>
              <a:t>Laureau</a:t>
            </a:r>
            <a:r>
              <a:rPr lang="fr-FR" sz="1400" b="0" dirty="0">
                <a:solidFill>
                  <a:srgbClr val="6941EB"/>
                </a:solidFill>
              </a:rPr>
              <a:t> </a:t>
            </a:r>
            <a:r>
              <a:rPr lang="fr-FR" sz="1400" b="0" dirty="0">
                <a:solidFill>
                  <a:schemeClr val="accent1"/>
                </a:solidFill>
              </a:rPr>
              <a:t>(LPSC)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dirty="0">
                <a:solidFill>
                  <a:schemeClr val="accent1"/>
                </a:solidFill>
              </a:rPr>
              <a:t>Création du rôle de </a:t>
            </a:r>
            <a:r>
              <a:rPr lang="fr-FR" sz="1400" b="0" dirty="0">
                <a:solidFill>
                  <a:srgbClr val="FF0000"/>
                </a:solidFill>
              </a:rPr>
              <a:t>Délégué scientifique « interdisciplinarité »</a:t>
            </a:r>
          </a:p>
          <a:p>
            <a:pPr marL="285750" indent="-285750">
              <a:buFontTx/>
              <a:buChar char="-"/>
            </a:pPr>
            <a:r>
              <a:rPr lang="fr-FR" sz="1400" b="0" dirty="0">
                <a:solidFill>
                  <a:schemeClr val="accent1"/>
                </a:solidFill>
              </a:rPr>
              <a:t>Principalement pour les liens avec autres instituts du CNRS et organismes</a:t>
            </a:r>
          </a:p>
          <a:p>
            <a:endParaRPr lang="fr-FR" sz="1400" dirty="0">
              <a:solidFill>
                <a:schemeClr val="accent1"/>
              </a:solidFill>
            </a:endParaRPr>
          </a:p>
          <a:p>
            <a:r>
              <a:rPr lang="fr-FR" sz="1400" dirty="0">
                <a:solidFill>
                  <a:schemeClr val="accent1"/>
                </a:solidFill>
              </a:rPr>
              <a:t>Au niveau de l’outil NSIP, introduction des SD Santé de l’exercice de prospective au niveau des programmes</a:t>
            </a:r>
          </a:p>
          <a:p>
            <a:endParaRPr lang="fr-FR" sz="1400" dirty="0">
              <a:solidFill>
                <a:schemeClr val="accent1"/>
              </a:solidFill>
            </a:endParaRPr>
          </a:p>
          <a:p>
            <a:endParaRPr lang="fr-FR" sz="1400" dirty="0">
              <a:solidFill>
                <a:schemeClr val="accent1"/>
              </a:solidFill>
            </a:endParaRPr>
          </a:p>
          <a:p>
            <a:endParaRPr lang="fr-FR" sz="1400" dirty="0">
              <a:solidFill>
                <a:schemeClr val="accent1"/>
              </a:solidFill>
            </a:endParaRPr>
          </a:p>
          <a:p>
            <a:endParaRPr lang="fr-FR" sz="14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accent1"/>
              </a:solidFill>
            </a:endParaRPr>
          </a:p>
          <a:p>
            <a:endParaRPr lang="fr-FR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BB5A556-1C5E-569C-913B-62ED70DE8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Énergie nucléaire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EC27C2-2B7D-3515-1912-B6190EE41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CBB4BE1-0EBD-1E75-38B1-D5933264E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023575"/>
            <a:ext cx="8425170" cy="4971184"/>
          </a:xfrm>
        </p:spPr>
        <p:txBody>
          <a:bodyPr/>
          <a:lstStyle/>
          <a:p>
            <a:r>
              <a:rPr lang="fr-FR" sz="1200" dirty="0">
                <a:solidFill>
                  <a:srgbClr val="FF0000"/>
                </a:solidFill>
              </a:rPr>
              <a:t>Garantir un positionnement fort et stratégique de l’institut dans le contexte de la relance du nucléaire</a:t>
            </a:r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DS « Coordination des programmes nationaux pour l’énergie nucléaire » : </a:t>
            </a:r>
            <a:r>
              <a:rPr lang="fr-FR" sz="1200" b="0" dirty="0">
                <a:solidFill>
                  <a:srgbClr val="6941EB"/>
                </a:solidFill>
              </a:rPr>
              <a:t>Sylvain David </a:t>
            </a:r>
            <a:r>
              <a:rPr lang="fr-FR" sz="1200" b="0" dirty="0">
                <a:solidFill>
                  <a:schemeClr val="accent1"/>
                </a:solidFill>
              </a:rPr>
              <a:t>(</a:t>
            </a:r>
            <a:r>
              <a:rPr lang="fr-FR" sz="1200" b="0" dirty="0" err="1">
                <a:solidFill>
                  <a:schemeClr val="accent1"/>
                </a:solidFill>
              </a:rPr>
              <a:t>IJCLab</a:t>
            </a:r>
            <a:r>
              <a:rPr lang="fr-FR" sz="1200" b="0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Police système Courant"/>
              <a:buChar char="-"/>
            </a:pPr>
            <a:r>
              <a:rPr lang="fr-FR" sz="1200" b="0" dirty="0"/>
              <a:t>Positionnement stratégique du CNRS : vers un programme national de Recherche Amont pour l’Énergie Nucléaire de Fission pour compléter le dispositif de soutien à la relance du nucléaire (« post-NEEDS »*). </a:t>
            </a:r>
            <a:br>
              <a:rPr lang="fr-FR" sz="1200" b="0" dirty="0"/>
            </a:br>
            <a:r>
              <a:rPr lang="fr-FR" sz="1200" b="0" dirty="0"/>
              <a:t>SD désigné par le PDG pour représenter le CNRS, il est rattaché à la directrice de l’IN2P3.</a:t>
            </a:r>
          </a:p>
          <a:p>
            <a:pPr marL="285750" indent="-285750">
              <a:buFont typeface="Police système Courant"/>
              <a:buChar char="-"/>
            </a:pPr>
            <a:r>
              <a:rPr lang="fr-FR" sz="1200" b="0" dirty="0"/>
              <a:t>Création de </a:t>
            </a:r>
            <a:r>
              <a:rPr lang="fr-FR" sz="1200" dirty="0"/>
              <a:t>l’APED / Agence de Programme Energies Décarbonées</a:t>
            </a:r>
            <a:r>
              <a:rPr lang="fr-FR" sz="1200" b="0" dirty="0"/>
              <a:t>, pilotage CEA, direction ex. Alexandre </a:t>
            </a:r>
            <a:r>
              <a:rPr lang="fr-FR" sz="1200" b="0" dirty="0" err="1"/>
              <a:t>Legris</a:t>
            </a:r>
            <a:endParaRPr lang="fr-FR" sz="1200" b="0" dirty="0"/>
          </a:p>
          <a:p>
            <a:pPr marL="1005750" lvl="2">
              <a:buFont typeface="Police système Courant"/>
              <a:buChar char="-"/>
            </a:pPr>
            <a:r>
              <a:rPr lang="fr-FR" sz="1200" b="0" dirty="0"/>
              <a:t>Financement propre de l’APED pour des programmes de recherche</a:t>
            </a:r>
          </a:p>
          <a:p>
            <a:pPr marL="1005750" lvl="2">
              <a:buFont typeface="Police système Courant"/>
              <a:buChar char="-"/>
            </a:pPr>
            <a:r>
              <a:rPr lang="fr-FR" sz="1200" dirty="0"/>
              <a:t>Programme national structurant « recherche amont pour l’énergie nucléaire » est identifié comme prioritaire par l’APED</a:t>
            </a:r>
            <a:r>
              <a:rPr lang="fr-FR" sz="1200" b="0" dirty="0"/>
              <a:t>, complémentaire aux récents financements PIA/BPI…</a:t>
            </a:r>
          </a:p>
          <a:p>
            <a:pPr marL="1005750" lvl="2">
              <a:buFont typeface="Police système Courant"/>
              <a:buChar char="-"/>
            </a:pPr>
            <a:r>
              <a:rPr lang="fr-FR" sz="1200" b="0" dirty="0"/>
              <a:t>Budget envisagé pour ce programme : 25 M€ sur 5 ans, pilotage APED + CNRS &amp; CEA (en définition)</a:t>
            </a:r>
          </a:p>
          <a:p>
            <a:pPr marL="1005750" lvl="2">
              <a:buFont typeface="Police système Courant"/>
              <a:buChar char="-"/>
            </a:pPr>
            <a:r>
              <a:rPr lang="fr-FR" sz="1200" b="0" dirty="0"/>
              <a:t>Thématiques NEEDS &amp; </a:t>
            </a:r>
            <a:r>
              <a:rPr lang="fr-FR" sz="1200" b="0" dirty="0" err="1"/>
              <a:t>SciNÉE</a:t>
            </a:r>
            <a:r>
              <a:rPr lang="fr-FR" sz="1200" b="0" dirty="0"/>
              <a:t> proposées :</a:t>
            </a:r>
          </a:p>
          <a:p>
            <a:pPr lvl="2" indent="0">
              <a:buNone/>
            </a:pPr>
            <a:r>
              <a:rPr lang="fr-FR" sz="1200" i="1" dirty="0"/>
              <a:t>		* Données (sections efficaces, corium, actinides, matériaux sous irradiation)</a:t>
            </a:r>
          </a:p>
          <a:p>
            <a:pPr lvl="2" indent="0">
              <a:buNone/>
            </a:pPr>
            <a:r>
              <a:rPr lang="fr-FR" sz="1200" i="1" dirty="0"/>
              <a:t>		* Couplage énergies renouvelables, impact des SMR</a:t>
            </a:r>
          </a:p>
          <a:p>
            <a:pPr lvl="2" indent="0">
              <a:buNone/>
            </a:pPr>
            <a:r>
              <a:rPr lang="fr-FR" sz="1200" i="1" dirty="0"/>
              <a:t>		* Infrastructures : upgrades (radiochimie, matériaux sous irradiation)</a:t>
            </a:r>
          </a:p>
          <a:p>
            <a:pPr marL="1005750" lvl="2">
              <a:buFont typeface="Police système Courant"/>
              <a:buChar char="-"/>
            </a:pPr>
            <a:r>
              <a:rPr lang="fr-FR" sz="1200" b="0" dirty="0"/>
              <a:t>Enjeu fort : doctorants – </a:t>
            </a:r>
            <a:r>
              <a:rPr lang="fr-FR" sz="1200" b="0" dirty="0" err="1"/>
              <a:t>post-doctorants</a:t>
            </a:r>
            <a:r>
              <a:rPr lang="fr-FR" sz="1200" b="0" dirty="0"/>
              <a:t> – CDD / équipements / infrastructures</a:t>
            </a:r>
          </a:p>
          <a:p>
            <a:endParaRPr lang="fr-FR" sz="1200" dirty="0"/>
          </a:p>
          <a:p>
            <a:r>
              <a:rPr lang="fr-FR" sz="1200" dirty="0"/>
              <a:t>DS « Énergie nucléaire » : </a:t>
            </a:r>
            <a:r>
              <a:rPr lang="fr-FR" sz="1200" b="0" dirty="0">
                <a:solidFill>
                  <a:srgbClr val="6941EB"/>
                </a:solidFill>
              </a:rPr>
              <a:t>Axel </a:t>
            </a:r>
            <a:r>
              <a:rPr lang="fr-FR" sz="1200" b="0" dirty="0" err="1">
                <a:solidFill>
                  <a:srgbClr val="6941EB"/>
                </a:solidFill>
              </a:rPr>
              <a:t>Laureau</a:t>
            </a:r>
            <a:r>
              <a:rPr lang="fr-FR" sz="1200" b="0" dirty="0">
                <a:solidFill>
                  <a:srgbClr val="6941EB"/>
                </a:solidFill>
              </a:rPr>
              <a:t> </a:t>
            </a:r>
            <a:r>
              <a:rPr lang="fr-FR" sz="1200" b="0" dirty="0"/>
              <a:t>(LPSC), à l’échelle des unités de recherche</a:t>
            </a:r>
          </a:p>
          <a:p>
            <a:pPr marL="285750" indent="-285750">
              <a:buFont typeface="Police système Courant"/>
              <a:buChar char="-"/>
            </a:pPr>
            <a:r>
              <a:rPr lang="fr-FR" sz="1200" b="0" dirty="0"/>
              <a:t>Implication dans le suivi régulier des équipes et projets en appui du DAS </a:t>
            </a:r>
          </a:p>
          <a:p>
            <a:pPr marL="285750" indent="-285750">
              <a:buFont typeface="Police système Courant"/>
              <a:buChar char="-"/>
            </a:pPr>
            <a:r>
              <a:rPr lang="fr-FR" sz="1200" b="0" dirty="0"/>
              <a:t>Identifier les divers besoins en ressources humaines et budgétaires, les formations </a:t>
            </a:r>
          </a:p>
          <a:p>
            <a:pPr marL="285750" indent="-285750">
              <a:buFont typeface="Police système Courant"/>
              <a:buChar char="-"/>
            </a:pPr>
            <a:r>
              <a:rPr lang="fr-FR" sz="1200" b="0" dirty="0"/>
              <a:t>Nouvelles opportunités de développement en France ou avec des partenaires étrangers</a:t>
            </a:r>
          </a:p>
          <a:p>
            <a:pPr marL="285750" indent="-285750">
              <a:buFont typeface="Police système Courant"/>
              <a:buChar char="-"/>
            </a:pPr>
            <a:r>
              <a:rPr lang="fr-FR" sz="1200" b="0" dirty="0"/>
              <a:t>Implication dans les activités d’animation scientifique : Groupement de Recherche Sciences Nucléaires pour l’Énergie et l’Environnement (</a:t>
            </a:r>
            <a:r>
              <a:rPr lang="fr-FR" sz="1200" b="0" dirty="0" err="1"/>
              <a:t>SciNÉE</a:t>
            </a:r>
            <a:r>
              <a:rPr lang="fr-FR" sz="1200" b="0" dirty="0"/>
              <a:t>), autres</a:t>
            </a:r>
          </a:p>
          <a:p>
            <a:pPr marL="285750" indent="-285750">
              <a:buFont typeface="Police système Courant"/>
              <a:buChar char="-"/>
            </a:pPr>
            <a:r>
              <a:rPr lang="fr-FR" sz="1200" b="0" dirty="0"/>
              <a:t>Visite annuelle des équipes avec le 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516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A086FF6-1399-224D-A5F9-5A3141F56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20" y="0"/>
            <a:ext cx="11233560" cy="67962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1AB4D5-3C4B-A401-3EE5-9C5AFE80C5B4}"/>
              </a:ext>
            </a:extLst>
          </p:cNvPr>
          <p:cNvSpPr/>
          <p:nvPr/>
        </p:nvSpPr>
        <p:spPr>
          <a:xfrm>
            <a:off x="5951980" y="1035504"/>
            <a:ext cx="5819291" cy="3430050"/>
          </a:xfrm>
          <a:prstGeom prst="rect">
            <a:avLst/>
          </a:prstGeom>
          <a:solidFill>
            <a:srgbClr val="00FB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15A31-25A0-101C-1593-8531A00DDDA6}"/>
              </a:ext>
            </a:extLst>
          </p:cNvPr>
          <p:cNvSpPr/>
          <p:nvPr/>
        </p:nvSpPr>
        <p:spPr>
          <a:xfrm>
            <a:off x="4439770" y="1035504"/>
            <a:ext cx="1440200" cy="4625806"/>
          </a:xfrm>
          <a:prstGeom prst="rect">
            <a:avLst/>
          </a:prstGeom>
          <a:solidFill>
            <a:srgbClr val="FFD4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8C5CE6-D165-1343-0E14-96F1B3EFB83B}"/>
              </a:ext>
            </a:extLst>
          </p:cNvPr>
          <p:cNvSpPr/>
          <p:nvPr/>
        </p:nvSpPr>
        <p:spPr>
          <a:xfrm>
            <a:off x="1725488" y="1035503"/>
            <a:ext cx="2642271" cy="5777967"/>
          </a:xfrm>
          <a:prstGeom prst="rect">
            <a:avLst/>
          </a:prstGeom>
          <a:solidFill>
            <a:srgbClr val="00FD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76849A-F065-BA05-60D2-A42C21C27DFC}"/>
              </a:ext>
            </a:extLst>
          </p:cNvPr>
          <p:cNvSpPr/>
          <p:nvPr/>
        </p:nvSpPr>
        <p:spPr>
          <a:xfrm>
            <a:off x="335200" y="260560"/>
            <a:ext cx="1368190" cy="1008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FCECAD-6ACF-1DBB-211D-FD770880E5EA}"/>
              </a:ext>
            </a:extLst>
          </p:cNvPr>
          <p:cNvSpPr/>
          <p:nvPr/>
        </p:nvSpPr>
        <p:spPr>
          <a:xfrm>
            <a:off x="487600" y="412960"/>
            <a:ext cx="1647850" cy="20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0412CB1-1652-30D5-DC98-07EEEFDE9309}"/>
              </a:ext>
            </a:extLst>
          </p:cNvPr>
          <p:cNvSpPr txBox="1"/>
          <p:nvPr/>
        </p:nvSpPr>
        <p:spPr>
          <a:xfrm>
            <a:off x="6053118" y="1041346"/>
            <a:ext cx="56596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69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Santé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NIMR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Novel irradiation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modalities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radiotherapy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algn="ctr"/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IMEI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Innovative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BEIR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ionising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radiation »</a:t>
            </a:r>
          </a:p>
          <a:p>
            <a:pPr algn="ctr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«  Novel radioisotope production »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3E69982-CB84-421F-AA29-81062BE0668F}"/>
              </a:ext>
            </a:extLst>
          </p:cNvPr>
          <p:cNvSpPr txBox="1"/>
          <p:nvPr/>
        </p:nvSpPr>
        <p:spPr>
          <a:xfrm>
            <a:off x="4444608" y="1556740"/>
            <a:ext cx="15073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rgbClr val="69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</a:p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IREV</a:t>
            </a:r>
            <a:b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Ionising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radiation </a:t>
            </a:r>
            <a:b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FR" sz="1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52299EB-94B3-4E75-7187-DEA59D041F83}"/>
              </a:ext>
            </a:extLst>
          </p:cNvPr>
          <p:cNvSpPr txBox="1"/>
          <p:nvPr/>
        </p:nvSpPr>
        <p:spPr>
          <a:xfrm>
            <a:off x="1822453" y="1523829"/>
            <a:ext cx="24483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69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 nucléaire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NUEN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for the future »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NUEX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extreme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conditions »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82A5F2-153C-ED18-EA9A-C103CAD8C21B}"/>
              </a:ext>
            </a:extLst>
          </p:cNvPr>
          <p:cNvSpPr txBox="1"/>
          <p:nvPr/>
        </p:nvSpPr>
        <p:spPr>
          <a:xfrm>
            <a:off x="6065105" y="5373270"/>
            <a:ext cx="5941050" cy="1223412"/>
          </a:xfrm>
          <a:prstGeom prst="rect">
            <a:avLst/>
          </a:prstGeom>
          <a:solidFill>
            <a:srgbClr val="FFEF72"/>
          </a:solidFill>
          <a:ln w="38100">
            <a:solidFill>
              <a:srgbClr val="6941EB"/>
            </a:solidFill>
          </a:ln>
        </p:spPr>
        <p:txBody>
          <a:bodyPr wrap="none" rtlCol="0">
            <a:spAutoFit/>
          </a:bodyPr>
          <a:lstStyle/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1) Directeur Adjoint Scientifique « Nucléaire pour le bénéfice de la société » : </a:t>
            </a:r>
            <a:r>
              <a:rPr lang="fr-FR" sz="1050" b="1" dirty="0">
                <a:solidFill>
                  <a:srgbClr val="69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 + Délégué Scientifique : </a:t>
            </a:r>
            <a:r>
              <a:rPr lang="fr-FR" sz="1050" b="1" dirty="0">
                <a:solidFill>
                  <a:srgbClr val="69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Axel </a:t>
            </a:r>
            <a:r>
              <a:rPr lang="fr-FR" sz="1050" b="1" dirty="0" err="1">
                <a:solidFill>
                  <a:srgbClr val="69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Laureau</a:t>
            </a: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, LPSC</a:t>
            </a:r>
          </a:p>
          <a:p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 + Délégué Scientifique « Science amont pour l’énergie nucléaire » : </a:t>
            </a:r>
            <a:r>
              <a:rPr lang="fr-FR" sz="1050" b="1" dirty="0">
                <a:solidFill>
                  <a:srgbClr val="69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Sylvain David</a:t>
            </a: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IJCLab</a:t>
            </a:r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2) Délégué Scientifique « </a:t>
            </a:r>
            <a:r>
              <a:rPr lang="fr-FR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interdiscplinarité</a:t>
            </a: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 » : </a:t>
            </a:r>
            <a:r>
              <a:rPr lang="fr-FR" sz="1050" b="1" dirty="0">
                <a:solidFill>
                  <a:srgbClr val="6941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fr-FR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51BC9F-1B3E-3FD8-FCC1-3683D801847E}"/>
              </a:ext>
            </a:extLst>
          </p:cNvPr>
          <p:cNvSpPr txBox="1"/>
          <p:nvPr/>
        </p:nvSpPr>
        <p:spPr>
          <a:xfrm>
            <a:off x="40129" y="1996580"/>
            <a:ext cx="1594587" cy="2862322"/>
          </a:xfrm>
          <a:prstGeom prst="rect">
            <a:avLst/>
          </a:prstGeom>
          <a:solidFill>
            <a:srgbClr val="FFEF72"/>
          </a:solidFill>
          <a:ln w="38100">
            <a:solidFill>
              <a:srgbClr val="6941EB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Domaine « Nucléaire au bénéfice de la société » (NS)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6941EB"/>
                </a:solidFill>
              </a:rPr>
              <a:t>3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sous-domaines</a:t>
            </a:r>
          </a:p>
          <a:p>
            <a:r>
              <a:rPr lang="fr-FR" b="1" dirty="0"/>
              <a:t> </a:t>
            </a:r>
          </a:p>
          <a:p>
            <a:r>
              <a:rPr lang="fr-FR" b="1" dirty="0">
                <a:solidFill>
                  <a:srgbClr val="FF0000"/>
                </a:solidFill>
              </a:rPr>
              <a:t>7</a:t>
            </a:r>
            <a:r>
              <a:rPr lang="fr-FR" b="1" dirty="0"/>
              <a:t> programmes </a:t>
            </a:r>
            <a:br>
              <a:rPr lang="fr-FR" b="1" dirty="0"/>
            </a:br>
            <a:r>
              <a:rPr lang="fr-FR" b="1" dirty="0"/>
              <a:t> (nos SD)</a:t>
            </a:r>
          </a:p>
        </p:txBody>
      </p:sp>
    </p:spTree>
    <p:extLst>
      <p:ext uri="{BB962C8B-B14F-4D97-AF65-F5344CB8AC3E}">
        <p14:creationId xmlns:p14="http://schemas.microsoft.com/office/powerpoint/2010/main" val="23118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3E3BAB0-B177-9518-FB50-582B444D5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0" y="0"/>
            <a:ext cx="11233560" cy="67962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7BD2A1-5940-92DA-F8B3-13816D79531E}"/>
              </a:ext>
            </a:extLst>
          </p:cNvPr>
          <p:cNvSpPr/>
          <p:nvPr/>
        </p:nvSpPr>
        <p:spPr>
          <a:xfrm>
            <a:off x="6174630" y="980660"/>
            <a:ext cx="1361570" cy="1080150"/>
          </a:xfrm>
          <a:prstGeom prst="rect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 physiques &amp; chimiques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70644D-9872-B05A-F861-D3448EA90284}"/>
              </a:ext>
            </a:extLst>
          </p:cNvPr>
          <p:cNvSpPr/>
          <p:nvPr/>
        </p:nvSpPr>
        <p:spPr>
          <a:xfrm>
            <a:off x="6174630" y="2105376"/>
            <a:ext cx="1361570" cy="1384472"/>
          </a:xfrm>
          <a:prstGeom prst="rect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Faisceaux, </a:t>
            </a:r>
            <a:b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spectrométrie, </a:t>
            </a:r>
            <a:b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dosimétrie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AC177-31BD-807D-D1D8-E2924CE93574}"/>
              </a:ext>
            </a:extLst>
          </p:cNvPr>
          <p:cNvSpPr/>
          <p:nvPr/>
        </p:nvSpPr>
        <p:spPr>
          <a:xfrm>
            <a:off x="6174630" y="3502284"/>
            <a:ext cx="1361570" cy="512737"/>
          </a:xfrm>
          <a:prstGeom prst="rect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 d’irradiation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1D5F9-58B0-1D4A-AA2D-D12C9E6D8532}"/>
              </a:ext>
            </a:extLst>
          </p:cNvPr>
          <p:cNvSpPr/>
          <p:nvPr/>
        </p:nvSpPr>
        <p:spPr>
          <a:xfrm>
            <a:off x="7757063" y="980660"/>
            <a:ext cx="1291347" cy="936130"/>
          </a:xfrm>
          <a:prstGeom prst="rect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traitements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C0FC1-D4D8-3D12-4CA4-4D2F56C19876}"/>
              </a:ext>
            </a:extLst>
          </p:cNvPr>
          <p:cNvSpPr/>
          <p:nvPr/>
        </p:nvSpPr>
        <p:spPr>
          <a:xfrm>
            <a:off x="7762753" y="1941450"/>
            <a:ext cx="1285657" cy="1775590"/>
          </a:xfrm>
          <a:prstGeom prst="rect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Imagerie biomédicale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6B46C-1103-07F8-8765-59460DDBDCBE}"/>
              </a:ext>
            </a:extLst>
          </p:cNvPr>
          <p:cNvSpPr/>
          <p:nvPr/>
        </p:nvSpPr>
        <p:spPr>
          <a:xfrm>
            <a:off x="9192430" y="980660"/>
            <a:ext cx="1361570" cy="2846790"/>
          </a:xfrm>
          <a:prstGeom prst="rect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Radiobiologie </a:t>
            </a:r>
            <a:r>
              <a:rPr lang="fr-FR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b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modélisation des effets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016111-2A20-BD88-C1EA-266D9C02CFF1}"/>
              </a:ext>
            </a:extLst>
          </p:cNvPr>
          <p:cNvSpPr/>
          <p:nvPr/>
        </p:nvSpPr>
        <p:spPr>
          <a:xfrm>
            <a:off x="10739425" y="980660"/>
            <a:ext cx="973355" cy="864120"/>
          </a:xfrm>
          <a:prstGeom prst="rect">
            <a:avLst/>
          </a:prstGeom>
          <a:solidFill>
            <a:srgbClr val="00F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 innovants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CF2A2-FC9D-6B3B-3105-2E0DBD9F0984}"/>
              </a:ext>
            </a:extLst>
          </p:cNvPr>
          <p:cNvSpPr/>
          <p:nvPr/>
        </p:nvSpPr>
        <p:spPr>
          <a:xfrm>
            <a:off x="1989637" y="1025226"/>
            <a:ext cx="1291347" cy="2160300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nucléaires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C42A1C-C779-C630-97EA-BE49CA175124}"/>
              </a:ext>
            </a:extLst>
          </p:cNvPr>
          <p:cNvSpPr/>
          <p:nvPr/>
        </p:nvSpPr>
        <p:spPr>
          <a:xfrm>
            <a:off x="1989637" y="3212972"/>
            <a:ext cx="1285657" cy="817058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Cœurs &amp; cycles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6951C-E2E2-089E-9468-FEA9DE3960C8}"/>
              </a:ext>
            </a:extLst>
          </p:cNvPr>
          <p:cNvSpPr/>
          <p:nvPr/>
        </p:nvSpPr>
        <p:spPr>
          <a:xfrm>
            <a:off x="1989637" y="4057476"/>
            <a:ext cx="1285657" cy="523683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Systèmes </a:t>
            </a:r>
            <a:b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8BB83A-FDF6-8DC7-A970-DC056F906C22}"/>
              </a:ext>
            </a:extLst>
          </p:cNvPr>
          <p:cNvSpPr/>
          <p:nvPr/>
        </p:nvSpPr>
        <p:spPr>
          <a:xfrm>
            <a:off x="1989637" y="4598002"/>
            <a:ext cx="1285657" cy="2215468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Systèmes </a:t>
            </a:r>
            <a:b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sels fondus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D00B20-6738-BD06-7BBE-6DD397690EDA}"/>
              </a:ext>
            </a:extLst>
          </p:cNvPr>
          <p:cNvSpPr/>
          <p:nvPr/>
        </p:nvSpPr>
        <p:spPr>
          <a:xfrm>
            <a:off x="3439222" y="1016809"/>
            <a:ext cx="990025" cy="1080150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Matériaux sous irradiation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280EFE-B6D3-D05C-0500-35CCF23EE96C}"/>
              </a:ext>
            </a:extLst>
          </p:cNvPr>
          <p:cNvSpPr/>
          <p:nvPr/>
        </p:nvSpPr>
        <p:spPr>
          <a:xfrm>
            <a:off x="4663886" y="980660"/>
            <a:ext cx="1284191" cy="1080150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b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E04BF2-FC00-EC39-4142-16A3DF75338A}"/>
              </a:ext>
            </a:extLst>
          </p:cNvPr>
          <p:cNvSpPr/>
          <p:nvPr/>
        </p:nvSpPr>
        <p:spPr>
          <a:xfrm>
            <a:off x="4657156" y="2075342"/>
            <a:ext cx="1284191" cy="796412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Capteurs, instruments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1C9B16-4BDF-1B3C-E59E-8F4F32801A16}"/>
              </a:ext>
            </a:extLst>
          </p:cNvPr>
          <p:cNvSpPr/>
          <p:nvPr/>
        </p:nvSpPr>
        <p:spPr>
          <a:xfrm>
            <a:off x="4657156" y="2895936"/>
            <a:ext cx="1284191" cy="1080150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Stockage</a:t>
            </a:r>
            <a:b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contrôle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AE482-749A-FC52-E446-F9790B5CB8A4}"/>
              </a:ext>
            </a:extLst>
          </p:cNvPr>
          <p:cNvSpPr/>
          <p:nvPr/>
        </p:nvSpPr>
        <p:spPr>
          <a:xfrm>
            <a:off x="4670893" y="4015021"/>
            <a:ext cx="1284191" cy="512738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Muographie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94DBB5-B6B4-9FB9-367E-BA3767F7ABCB}"/>
              </a:ext>
            </a:extLst>
          </p:cNvPr>
          <p:cNvSpPr/>
          <p:nvPr/>
        </p:nvSpPr>
        <p:spPr>
          <a:xfrm>
            <a:off x="4663884" y="4551941"/>
            <a:ext cx="1278929" cy="245425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Ultra-basses radioactivités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B254D6-BD5C-4AB7-7A92-0233FFCB6BD3}"/>
              </a:ext>
            </a:extLst>
          </p:cNvPr>
          <p:cNvSpPr/>
          <p:nvPr/>
        </p:nvSpPr>
        <p:spPr>
          <a:xfrm>
            <a:off x="4663885" y="4831566"/>
            <a:ext cx="1278929" cy="512738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 fond., matière planétaire et au-delà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F9D7EF-83FD-42A4-FAE4-034BBB764782}"/>
              </a:ext>
            </a:extLst>
          </p:cNvPr>
          <p:cNvSpPr/>
          <p:nvPr/>
        </p:nvSpPr>
        <p:spPr>
          <a:xfrm>
            <a:off x="4657156" y="5401311"/>
            <a:ext cx="1278929" cy="245425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83661-E05C-CAC3-E507-6469EFC423D5}"/>
              </a:ext>
            </a:extLst>
          </p:cNvPr>
          <p:cNvSpPr/>
          <p:nvPr/>
        </p:nvSpPr>
        <p:spPr>
          <a:xfrm>
            <a:off x="675519" y="1025226"/>
            <a:ext cx="1079480" cy="33198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données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65EBE2-DDA0-7C66-6C42-99350B5DE6B9}"/>
              </a:ext>
            </a:extLst>
          </p:cNvPr>
          <p:cNvSpPr/>
          <p:nvPr/>
        </p:nvSpPr>
        <p:spPr>
          <a:xfrm>
            <a:off x="335200" y="260560"/>
            <a:ext cx="1447792" cy="115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9C94F8-0E55-D6AC-D102-43EB51E2C15A}"/>
              </a:ext>
            </a:extLst>
          </p:cNvPr>
          <p:cNvSpPr/>
          <p:nvPr/>
        </p:nvSpPr>
        <p:spPr>
          <a:xfrm>
            <a:off x="487600" y="412960"/>
            <a:ext cx="1647850" cy="20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6296D9-0ECC-5DCC-2509-4C88F072BEDC}"/>
              </a:ext>
            </a:extLst>
          </p:cNvPr>
          <p:cNvSpPr txBox="1"/>
          <p:nvPr/>
        </p:nvSpPr>
        <p:spPr>
          <a:xfrm>
            <a:off x="40129" y="1996580"/>
            <a:ext cx="1594587" cy="2862322"/>
          </a:xfrm>
          <a:prstGeom prst="rect">
            <a:avLst/>
          </a:prstGeom>
          <a:solidFill>
            <a:srgbClr val="FFEF72"/>
          </a:solidFill>
          <a:ln w="38100">
            <a:solidFill>
              <a:srgbClr val="6941EB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Domaine « Nucléaire au bénéfice de la société » (NS)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6941EB"/>
                </a:solidFill>
              </a:rPr>
              <a:t>3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sous-domaines</a:t>
            </a:r>
          </a:p>
          <a:p>
            <a:r>
              <a:rPr lang="fr-FR" b="1" dirty="0"/>
              <a:t> </a:t>
            </a:r>
          </a:p>
          <a:p>
            <a:r>
              <a:rPr lang="fr-FR" b="1" dirty="0">
                <a:solidFill>
                  <a:srgbClr val="FF0000"/>
                </a:solidFill>
              </a:rPr>
              <a:t>7</a:t>
            </a:r>
            <a:r>
              <a:rPr lang="fr-FR" b="1" dirty="0"/>
              <a:t> programmes </a:t>
            </a:r>
            <a:br>
              <a:rPr lang="fr-FR" b="1" dirty="0"/>
            </a:br>
            <a:r>
              <a:rPr lang="fr-FR" b="1" dirty="0"/>
              <a:t> (nos SD)</a:t>
            </a:r>
          </a:p>
        </p:txBody>
      </p:sp>
    </p:spTree>
    <p:extLst>
      <p:ext uri="{BB962C8B-B14F-4D97-AF65-F5344CB8AC3E}">
        <p14:creationId xmlns:p14="http://schemas.microsoft.com/office/powerpoint/2010/main" val="24264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CAECD93-BEAE-4086-70D6-1B187594F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0" y="0"/>
            <a:ext cx="11233560" cy="6796211"/>
          </a:xfrm>
          <a:prstGeom prst="rect">
            <a:avLst/>
          </a:prstGeom>
        </p:spPr>
      </p:pic>
      <p:sp>
        <p:nvSpPr>
          <p:cNvPr id="8" name="Terminaison 7">
            <a:extLst>
              <a:ext uri="{FF2B5EF4-FFF2-40B4-BE49-F238E27FC236}">
                <a16:creationId xmlns:a16="http://schemas.microsoft.com/office/drawing/2014/main" id="{D203158B-C496-61CB-C3CF-1712FD1AAFCA}"/>
              </a:ext>
            </a:extLst>
          </p:cNvPr>
          <p:cNvSpPr/>
          <p:nvPr/>
        </p:nvSpPr>
        <p:spPr>
          <a:xfrm>
            <a:off x="7608210" y="5013220"/>
            <a:ext cx="1141536" cy="402995"/>
          </a:xfrm>
          <a:prstGeom prst="flowChartTerminator">
            <a:avLst/>
          </a:prstGeom>
          <a:solidFill>
            <a:srgbClr val="FF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 ou CNRS</a:t>
            </a:r>
          </a:p>
        </p:txBody>
      </p:sp>
      <p:sp>
        <p:nvSpPr>
          <p:cNvPr id="9" name="Terminaison 8">
            <a:extLst>
              <a:ext uri="{FF2B5EF4-FFF2-40B4-BE49-F238E27FC236}">
                <a16:creationId xmlns:a16="http://schemas.microsoft.com/office/drawing/2014/main" id="{12A21728-BF05-5564-B24B-1977B271BBC4}"/>
              </a:ext>
            </a:extLst>
          </p:cNvPr>
          <p:cNvSpPr/>
          <p:nvPr/>
        </p:nvSpPr>
        <p:spPr>
          <a:xfrm>
            <a:off x="8245676" y="5458149"/>
            <a:ext cx="1141536" cy="402995"/>
          </a:xfrm>
          <a:prstGeom prst="flowChartTerminator">
            <a:avLst/>
          </a:prstGeom>
          <a:solidFill>
            <a:srgbClr val="7A8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CNRS - IRSN</a:t>
            </a:r>
          </a:p>
        </p:txBody>
      </p:sp>
      <p:sp>
        <p:nvSpPr>
          <p:cNvPr id="10" name="Terminaison 9">
            <a:extLst>
              <a:ext uri="{FF2B5EF4-FFF2-40B4-BE49-F238E27FC236}">
                <a16:creationId xmlns:a16="http://schemas.microsoft.com/office/drawing/2014/main" id="{3D501D38-5EB3-A7AC-9CFD-B64B80822284}"/>
              </a:ext>
            </a:extLst>
          </p:cNvPr>
          <p:cNvSpPr/>
          <p:nvPr/>
        </p:nvSpPr>
        <p:spPr>
          <a:xfrm>
            <a:off x="7104140" y="4569084"/>
            <a:ext cx="1141536" cy="40299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 IN2P3 </a:t>
            </a:r>
            <a:b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PRIME</a:t>
            </a:r>
          </a:p>
        </p:txBody>
      </p:sp>
      <p:sp>
        <p:nvSpPr>
          <p:cNvPr id="11" name="Terminaison 10">
            <a:extLst>
              <a:ext uri="{FF2B5EF4-FFF2-40B4-BE49-F238E27FC236}">
                <a16:creationId xmlns:a16="http://schemas.microsoft.com/office/drawing/2014/main" id="{EC4A66D5-72C5-1464-8D02-D790C29E90D0}"/>
              </a:ext>
            </a:extLst>
          </p:cNvPr>
          <p:cNvSpPr/>
          <p:nvPr/>
        </p:nvSpPr>
        <p:spPr>
          <a:xfrm>
            <a:off x="10272580" y="5458149"/>
            <a:ext cx="1141537" cy="402994"/>
          </a:xfrm>
          <a:prstGeom prst="flowChartTerminator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 : fin en 2024</a:t>
            </a:r>
          </a:p>
        </p:txBody>
      </p:sp>
      <p:sp>
        <p:nvSpPr>
          <p:cNvPr id="12" name="Terminaison 11">
            <a:extLst>
              <a:ext uri="{FF2B5EF4-FFF2-40B4-BE49-F238E27FC236}">
                <a16:creationId xmlns:a16="http://schemas.microsoft.com/office/drawing/2014/main" id="{6337790C-9DE6-A5FC-BBFD-8E0A569017EC}"/>
              </a:ext>
            </a:extLst>
          </p:cNvPr>
          <p:cNvSpPr/>
          <p:nvPr/>
        </p:nvSpPr>
        <p:spPr>
          <a:xfrm>
            <a:off x="10272580" y="4547183"/>
            <a:ext cx="1141538" cy="402995"/>
          </a:xfrm>
          <a:prstGeom prst="flowChartTerminator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en gras : </a:t>
            </a:r>
            <a:r>
              <a:rPr lang="fr-FR" sz="105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</a:t>
            </a:r>
            <a:endParaRPr lang="fr-FR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rminaison 12">
            <a:extLst>
              <a:ext uri="{FF2B5EF4-FFF2-40B4-BE49-F238E27FC236}">
                <a16:creationId xmlns:a16="http://schemas.microsoft.com/office/drawing/2014/main" id="{662E8B71-281F-E0C1-7E62-06D37542CAB5}"/>
              </a:ext>
            </a:extLst>
          </p:cNvPr>
          <p:cNvSpPr/>
          <p:nvPr/>
        </p:nvSpPr>
        <p:spPr>
          <a:xfrm>
            <a:off x="10272580" y="5002666"/>
            <a:ext cx="1141539" cy="402995"/>
          </a:xfrm>
          <a:prstGeom prst="flowChartTerminator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 en italique :  autre Domaine que NS</a:t>
            </a:r>
          </a:p>
        </p:txBody>
      </p:sp>
    </p:spTree>
    <p:extLst>
      <p:ext uri="{BB962C8B-B14F-4D97-AF65-F5344CB8AC3E}">
        <p14:creationId xmlns:p14="http://schemas.microsoft.com/office/powerpoint/2010/main" val="2942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03CC8A-1685-80E6-D9BF-4C85C4A3C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Rappel NSIP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C32DF27-331F-F8F4-72A3-E6BF563C11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11" y="1233465"/>
            <a:ext cx="8197843" cy="1038746"/>
          </a:xfrm>
        </p:spPr>
        <p:txBody>
          <a:bodyPr/>
          <a:lstStyle/>
          <a:p>
            <a:r>
              <a:rPr lang="fr-FR" dirty="0"/>
              <a:t>Déclarer vos temps au niveau </a:t>
            </a:r>
          </a:p>
          <a:p>
            <a:r>
              <a:rPr lang="fr-FR" dirty="0"/>
              <a:t>1 - des MP &amp; P </a:t>
            </a:r>
          </a:p>
          <a:p>
            <a:r>
              <a:rPr lang="fr-FR" dirty="0"/>
              <a:t>2 - des programmes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A53A06-DCDE-9FA1-6CFE-2D90DA45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4" y="2948104"/>
            <a:ext cx="3835070" cy="2547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A9689B1-C3EE-8B98-2269-06821F193C98}"/>
              </a:ext>
            </a:extLst>
          </p:cNvPr>
          <p:cNvSpPr txBox="1"/>
          <p:nvPr/>
        </p:nvSpPr>
        <p:spPr>
          <a:xfrm>
            <a:off x="6384040" y="129003"/>
            <a:ext cx="218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https://nsip.in2p3.fr/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12F1113-1816-C7BC-A9AE-D96A1E17C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779" y="3597220"/>
            <a:ext cx="4095701" cy="24232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E3552A5-43F6-252A-BEDC-F1CB8EFC7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780" y="1076587"/>
            <a:ext cx="4095701" cy="2304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FA0E995-D2DA-10A0-E31F-177AE8C6D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370" y="4437140"/>
            <a:ext cx="3258831" cy="2034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08FD73D-A6D9-8CDF-86BC-666010889C8C}"/>
              </a:ext>
            </a:extLst>
          </p:cNvPr>
          <p:cNvCxnSpPr/>
          <p:nvPr/>
        </p:nvCxnSpPr>
        <p:spPr>
          <a:xfrm flipV="1">
            <a:off x="545624" y="4604334"/>
            <a:ext cx="792110" cy="13681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FE9E1D9-A725-5544-6C26-2DEEEC18413E}"/>
              </a:ext>
            </a:extLst>
          </p:cNvPr>
          <p:cNvCxnSpPr>
            <a:cxnSpLocks/>
          </p:cNvCxnSpPr>
          <p:nvPr/>
        </p:nvCxnSpPr>
        <p:spPr>
          <a:xfrm>
            <a:off x="3908720" y="2348850"/>
            <a:ext cx="772223" cy="261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88155AD-4339-AF3A-0C6E-C38548ECC339}"/>
              </a:ext>
            </a:extLst>
          </p:cNvPr>
          <p:cNvCxnSpPr>
            <a:cxnSpLocks/>
          </p:cNvCxnSpPr>
          <p:nvPr/>
        </p:nvCxnSpPr>
        <p:spPr>
          <a:xfrm flipV="1">
            <a:off x="4067793" y="5019674"/>
            <a:ext cx="658637" cy="813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95C87C5F-8E13-14BA-3D6E-ECCC739A130D}"/>
              </a:ext>
            </a:extLst>
          </p:cNvPr>
          <p:cNvSpPr txBox="1"/>
          <p:nvPr/>
        </p:nvSpPr>
        <p:spPr>
          <a:xfrm>
            <a:off x="3313211" y="2024118"/>
            <a:ext cx="1103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MP &amp; P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50D81E-D320-9286-9E1B-C0CFAB9D9138}"/>
              </a:ext>
            </a:extLst>
          </p:cNvPr>
          <p:cNvSpPr txBox="1"/>
          <p:nvPr/>
        </p:nvSpPr>
        <p:spPr>
          <a:xfrm>
            <a:off x="2561904" y="5783941"/>
            <a:ext cx="1584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Programmes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F28A495-DFFF-7A2D-C85B-929A1A33494C}"/>
              </a:ext>
            </a:extLst>
          </p:cNvPr>
          <p:cNvSpPr txBox="1"/>
          <p:nvPr/>
        </p:nvSpPr>
        <p:spPr>
          <a:xfrm>
            <a:off x="8941820" y="3784465"/>
            <a:ext cx="2992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Pour ajouter vos programmes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F60C95-47DC-E694-A1F6-4A3A0E5BC89C}"/>
              </a:ext>
            </a:extLst>
          </p:cNvPr>
          <p:cNvSpPr txBox="1"/>
          <p:nvPr/>
        </p:nvSpPr>
        <p:spPr>
          <a:xfrm>
            <a:off x="151274" y="2624938"/>
            <a:ext cx="305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Se connecter sur NSIP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35C23B-FCAF-F873-DE9A-3D6D7F86C800}"/>
              </a:ext>
            </a:extLst>
          </p:cNvPr>
          <p:cNvSpPr txBox="1"/>
          <p:nvPr/>
        </p:nvSpPr>
        <p:spPr>
          <a:xfrm>
            <a:off x="697186" y="6381750"/>
            <a:ext cx="8058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Attention : veiller à déclarer de manière </a:t>
            </a:r>
            <a:r>
              <a:rPr lang="fr-FR" sz="1400" dirty="0">
                <a:solidFill>
                  <a:srgbClr val="FF0000"/>
                </a:solidFill>
              </a:rPr>
              <a:t>complémentaire</a:t>
            </a:r>
            <a:r>
              <a:rPr lang="fr-FR" sz="1400" dirty="0"/>
              <a:t> MP &amp; P VS Programmes (pas de doublons)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B0E1942-2B5C-6790-2622-5FB573FDB04A}"/>
              </a:ext>
            </a:extLst>
          </p:cNvPr>
          <p:cNvSpPr/>
          <p:nvPr/>
        </p:nvSpPr>
        <p:spPr>
          <a:xfrm>
            <a:off x="7752230" y="2204831"/>
            <a:ext cx="648090" cy="57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4E4826A-B00A-1C8A-164B-BE2D49E1BD86}"/>
              </a:ext>
            </a:extLst>
          </p:cNvPr>
          <p:cNvSpPr/>
          <p:nvPr/>
        </p:nvSpPr>
        <p:spPr>
          <a:xfrm>
            <a:off x="7507125" y="4715398"/>
            <a:ext cx="648090" cy="338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059148-C44B-8A69-9DA7-8497CC8D2B16}"/>
              </a:ext>
            </a:extLst>
          </p:cNvPr>
          <p:cNvSpPr txBox="1"/>
          <p:nvPr/>
        </p:nvSpPr>
        <p:spPr>
          <a:xfrm>
            <a:off x="7105197" y="1965966"/>
            <a:ext cx="11030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Nombre de semaines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84192E-AC50-6C0E-9238-67FBB44B2FFA}"/>
              </a:ext>
            </a:extLst>
          </p:cNvPr>
          <p:cNvSpPr txBox="1"/>
          <p:nvPr/>
        </p:nvSpPr>
        <p:spPr>
          <a:xfrm>
            <a:off x="7279633" y="5023529"/>
            <a:ext cx="11030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rgbClr val="FF0000"/>
                </a:solidFill>
              </a:rPr>
              <a:t>Pourcentage de temps</a:t>
            </a:r>
          </a:p>
        </p:txBody>
      </p:sp>
    </p:spTree>
    <p:extLst>
      <p:ext uri="{BB962C8B-B14F-4D97-AF65-F5344CB8AC3E}">
        <p14:creationId xmlns:p14="http://schemas.microsoft.com/office/powerpoint/2010/main" val="282103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2BA0623-2EB5-6BF0-DB6A-8D7F955C2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8213622" cy="1080490"/>
          </a:xfrm>
        </p:spPr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2856DC7-18A8-54DB-6C5A-2DF103A96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1628750"/>
            <a:ext cx="8197850" cy="4538688"/>
          </a:xfrm>
        </p:spPr>
        <p:txBody>
          <a:bodyPr/>
          <a:lstStyle/>
          <a:p>
            <a:r>
              <a:rPr lang="fr-FR" sz="1800" dirty="0">
                <a:solidFill>
                  <a:srgbClr val="6941EB"/>
                </a:solidFill>
              </a:rPr>
              <a:t>1) </a:t>
            </a:r>
            <a:r>
              <a:rPr lang="fr-FR" sz="1800" dirty="0"/>
              <a:t>Informations sur les RH, idéalement avec ETPT</a:t>
            </a:r>
          </a:p>
          <a:p>
            <a:br>
              <a:rPr lang="fr-FR" sz="1800" dirty="0"/>
            </a:br>
            <a:r>
              <a:rPr lang="fr-FR" sz="1800" dirty="0">
                <a:solidFill>
                  <a:srgbClr val="6941EB"/>
                </a:solidFill>
              </a:rPr>
              <a:t>2) </a:t>
            </a:r>
            <a:r>
              <a:rPr lang="fr-FR" sz="1800" dirty="0"/>
              <a:t>Faits scientifiques marquants récents, incluant publications &amp; thèses</a:t>
            </a:r>
          </a:p>
          <a:p>
            <a:br>
              <a:rPr lang="fr-FR" sz="1800" dirty="0"/>
            </a:br>
            <a:r>
              <a:rPr lang="fr-FR" sz="1800" dirty="0">
                <a:solidFill>
                  <a:srgbClr val="6941EB"/>
                </a:solidFill>
              </a:rPr>
              <a:t>3) </a:t>
            </a:r>
            <a:r>
              <a:rPr lang="fr-FR" sz="1800" dirty="0"/>
              <a:t>Collaborations en cours (locales, nationales, internationales)</a:t>
            </a:r>
          </a:p>
          <a:p>
            <a:br>
              <a:rPr lang="fr-FR" sz="1800" dirty="0"/>
            </a:br>
            <a:r>
              <a:rPr lang="fr-FR" sz="1800" dirty="0">
                <a:solidFill>
                  <a:srgbClr val="6941EB"/>
                </a:solidFill>
              </a:rPr>
              <a:t>4) </a:t>
            </a:r>
            <a:r>
              <a:rPr lang="fr-FR" sz="1800" dirty="0">
                <a:solidFill>
                  <a:schemeClr val="tx1"/>
                </a:solidFill>
              </a:rPr>
              <a:t>Contrats </a:t>
            </a:r>
            <a:r>
              <a:rPr lang="fr-FR" sz="1800" dirty="0"/>
              <a:t>obtenus (hors IN2P3), liste MP &amp; P, future APED</a:t>
            </a:r>
          </a:p>
          <a:p>
            <a:endParaRPr lang="fr-FR" sz="1800" dirty="0"/>
          </a:p>
          <a:p>
            <a:r>
              <a:rPr lang="fr-FR" sz="1800" dirty="0">
                <a:solidFill>
                  <a:srgbClr val="6941EB"/>
                </a:solidFill>
              </a:rPr>
              <a:t>5) </a:t>
            </a:r>
            <a:r>
              <a:rPr lang="fr-FR" sz="1800" dirty="0"/>
              <a:t>Actions/potentiel de valorisation, liens avec l'industrie</a:t>
            </a:r>
          </a:p>
          <a:p>
            <a:endParaRPr lang="fr-FR" sz="1800" dirty="0"/>
          </a:p>
          <a:p>
            <a:r>
              <a:rPr lang="fr-FR" sz="1800" dirty="0">
                <a:solidFill>
                  <a:srgbClr val="6941EB"/>
                </a:solidFill>
              </a:rPr>
              <a:t>6) </a:t>
            </a:r>
            <a:r>
              <a:rPr lang="fr-FR" sz="1800" dirty="0"/>
              <a:t>Perspectives</a:t>
            </a:r>
          </a:p>
          <a:p>
            <a:endParaRPr lang="fr-FR" sz="1800" dirty="0"/>
          </a:p>
          <a:p>
            <a:r>
              <a:rPr lang="fr-FR" sz="1800" dirty="0">
                <a:solidFill>
                  <a:srgbClr val="6941EB"/>
                </a:solidFill>
              </a:rPr>
              <a:t>7) </a:t>
            </a:r>
            <a:r>
              <a:rPr lang="fr-FR" sz="1800" dirty="0"/>
              <a:t>AOB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Puis </a:t>
            </a:r>
            <a:r>
              <a:rPr lang="fr-FR" sz="1800" dirty="0">
                <a:solidFill>
                  <a:srgbClr val="6941EB"/>
                </a:solidFill>
              </a:rPr>
              <a:t>discussion libre</a:t>
            </a:r>
          </a:p>
        </p:txBody>
      </p:sp>
    </p:spTree>
    <p:extLst>
      <p:ext uri="{BB962C8B-B14F-4D97-AF65-F5344CB8AC3E}">
        <p14:creationId xmlns:p14="http://schemas.microsoft.com/office/powerpoint/2010/main" val="7560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7091</TotalTime>
  <Words>1369</Words>
  <Application>Microsoft Macintosh PowerPoint</Application>
  <PresentationFormat>Grand écran</PresentationFormat>
  <Paragraphs>195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Helvetica Neue</vt:lpstr>
      <vt:lpstr>IBM Plex Sans SemiBold</vt:lpstr>
      <vt:lpstr>Police système Courant</vt:lpstr>
      <vt:lpstr>Wingdings</vt:lpstr>
      <vt:lpstr>Thème Office</vt:lpstr>
      <vt:lpstr>Conception personnalisée</vt:lpstr>
      <vt:lpstr>« Nucléaire pour le bénéfice de la société » &amp;  « Interdisciplinarité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WINTER Laurence</dc:creator>
  <cp:keywords/>
  <dc:description/>
  <cp:lastModifiedBy>Sebastien Incerti</cp:lastModifiedBy>
  <cp:revision>1079</cp:revision>
  <cp:lastPrinted>2024-05-31T06:32:23Z</cp:lastPrinted>
  <dcterms:created xsi:type="dcterms:W3CDTF">2023-11-07T22:06:45Z</dcterms:created>
  <dcterms:modified xsi:type="dcterms:W3CDTF">2024-05-31T06:32:38Z</dcterms:modified>
  <cp:category/>
</cp:coreProperties>
</file>