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sldIdLst>
    <p:sldId id="260" r:id="rId2"/>
    <p:sldId id="458" r:id="rId3"/>
    <p:sldId id="459" r:id="rId4"/>
    <p:sldId id="263" r:id="rId5"/>
    <p:sldId id="265" r:id="rId6"/>
    <p:sldId id="269" r:id="rId7"/>
    <p:sldId id="271" r:id="rId8"/>
    <p:sldId id="272" r:id="rId9"/>
    <p:sldId id="273" r:id="rId10"/>
    <p:sldId id="276" r:id="rId11"/>
    <p:sldId id="277" r:id="rId12"/>
    <p:sldId id="476" r:id="rId13"/>
    <p:sldId id="275" r:id="rId14"/>
    <p:sldId id="469" r:id="rId15"/>
    <p:sldId id="481" r:id="rId16"/>
    <p:sldId id="482" r:id="rId17"/>
    <p:sldId id="483" r:id="rId18"/>
    <p:sldId id="484" r:id="rId19"/>
    <p:sldId id="485" r:id="rId20"/>
    <p:sldId id="486" r:id="rId21"/>
    <p:sldId id="462" r:id="rId22"/>
    <p:sldId id="463" r:id="rId23"/>
    <p:sldId id="477" r:id="rId24"/>
    <p:sldId id="480" r:id="rId25"/>
    <p:sldId id="478" r:id="rId26"/>
    <p:sldId id="464" r:id="rId27"/>
    <p:sldId id="479" r:id="rId28"/>
    <p:sldId id="471" r:id="rId29"/>
  </p:sldIdLst>
  <p:sldSz cx="12192000" cy="6858000"/>
  <p:notesSz cx="7315200" cy="9601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6D25F86-9DBC-144E-81D5-CCE95285367A}" name="Samuel MANEN" initials="SM" userId="S::samuel.manen@uca.fr::4f24a379-b610-49fe-84d5-40ec8d04cff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i CORNAT" initials="RC" lastIdx="1" clrIdx="0">
    <p:extLst>
      <p:ext uri="{19B8F6BF-5375-455C-9EA6-DF929625EA0E}">
        <p15:presenceInfo xmlns:p15="http://schemas.microsoft.com/office/powerpoint/2012/main" userId="S-1-5-21-797923613-1281118716-1210191635-49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5112"/>
    <a:srgbClr val="EF7D00"/>
    <a:srgbClr val="DE540C"/>
    <a:srgbClr val="C4540C"/>
    <a:srgbClr val="164194"/>
    <a:srgbClr val="E9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3"/>
    <p:restoredTop sz="94694"/>
  </p:normalViewPr>
  <p:slideViewPr>
    <p:cSldViewPr snapToGrid="0">
      <p:cViewPr varScale="1">
        <p:scale>
          <a:sx n="96" d="100"/>
          <a:sy n="96" d="100"/>
        </p:scale>
        <p:origin x="200" y="7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38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889A94-EC71-B146-B133-0D8A225A7703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F14C83FB-3C91-4046-94FF-6887F61BB281}">
      <dgm:prSet phldrT="[Texte]"/>
      <dgm:spPr/>
      <dgm:t>
        <a:bodyPr/>
        <a:lstStyle/>
        <a:p>
          <a:r>
            <a:rPr lang="fr-FR" dirty="0"/>
            <a:t>2018</a:t>
          </a:r>
        </a:p>
        <a:p>
          <a:r>
            <a:rPr lang="fr-FR" dirty="0" err="1"/>
            <a:t>Altiroc</a:t>
          </a:r>
          <a:r>
            <a:rPr lang="fr-FR" dirty="0"/>
            <a:t> 0&amp;1</a:t>
          </a:r>
        </a:p>
        <a:p>
          <a:r>
            <a:rPr lang="fr-FR" dirty="0"/>
            <a:t>Blocs simples</a:t>
          </a:r>
        </a:p>
      </dgm:t>
    </dgm:pt>
    <dgm:pt modelId="{510B8DE3-6CAC-944F-9DEC-A61F69CFD95B}" type="parTrans" cxnId="{AE4E2DBA-B116-5442-9145-3860E22CCACD}">
      <dgm:prSet/>
      <dgm:spPr/>
      <dgm:t>
        <a:bodyPr/>
        <a:lstStyle/>
        <a:p>
          <a:endParaRPr lang="fr-FR"/>
        </a:p>
      </dgm:t>
    </dgm:pt>
    <dgm:pt modelId="{56F7B062-6BFC-CE45-987E-9855DA3E6923}" type="sibTrans" cxnId="{AE4E2DBA-B116-5442-9145-3860E22CCACD}">
      <dgm:prSet/>
      <dgm:spPr/>
      <dgm:t>
        <a:bodyPr/>
        <a:lstStyle/>
        <a:p>
          <a:endParaRPr lang="fr-FR"/>
        </a:p>
      </dgm:t>
    </dgm:pt>
    <dgm:pt modelId="{812C283D-FE26-3C49-A317-808C6B3EC75F}">
      <dgm:prSet phldrT="[Texte]"/>
      <dgm:spPr/>
      <dgm:t>
        <a:bodyPr/>
        <a:lstStyle/>
        <a:p>
          <a:r>
            <a:rPr lang="fr-FR" dirty="0"/>
            <a:t>2020</a:t>
          </a:r>
        </a:p>
        <a:p>
          <a:r>
            <a:rPr lang="fr-FR" dirty="0" err="1"/>
            <a:t>Altiroc</a:t>
          </a:r>
          <a:r>
            <a:rPr lang="fr-FR" dirty="0"/>
            <a:t> 2</a:t>
          </a:r>
        </a:p>
        <a:p>
          <a:r>
            <a:rPr lang="fr-FR" dirty="0"/>
            <a:t>Matrice complète</a:t>
          </a:r>
        </a:p>
      </dgm:t>
    </dgm:pt>
    <dgm:pt modelId="{4205A45D-D928-704D-AAEE-B3EC0696B33D}" type="parTrans" cxnId="{C28FDE85-AA9D-EC49-AA98-52254A3D5A19}">
      <dgm:prSet/>
      <dgm:spPr/>
      <dgm:t>
        <a:bodyPr/>
        <a:lstStyle/>
        <a:p>
          <a:endParaRPr lang="fr-FR"/>
        </a:p>
      </dgm:t>
    </dgm:pt>
    <dgm:pt modelId="{6F503E6D-B364-5241-A964-D225F5AA4049}" type="sibTrans" cxnId="{C28FDE85-AA9D-EC49-AA98-52254A3D5A19}">
      <dgm:prSet/>
      <dgm:spPr/>
      <dgm:t>
        <a:bodyPr/>
        <a:lstStyle/>
        <a:p>
          <a:endParaRPr lang="fr-FR"/>
        </a:p>
      </dgm:t>
    </dgm:pt>
    <dgm:pt modelId="{B62850A0-C6AE-FF44-A6FF-EBCF42982E8A}">
      <dgm:prSet phldrT="[Texte]"/>
      <dgm:spPr/>
      <dgm:t>
        <a:bodyPr/>
        <a:lstStyle/>
        <a:p>
          <a:r>
            <a:rPr lang="fr-FR" dirty="0"/>
            <a:t>202-</a:t>
          </a:r>
        </a:p>
        <a:p>
          <a:r>
            <a:rPr lang="fr-FR" dirty="0" err="1"/>
            <a:t>Altriroc</a:t>
          </a:r>
          <a:r>
            <a:rPr lang="fr-FR" dirty="0"/>
            <a:t> A</a:t>
          </a:r>
        </a:p>
        <a:p>
          <a:r>
            <a:rPr lang="fr-FR" dirty="0" err="1"/>
            <a:t>Pré-production</a:t>
          </a:r>
          <a:endParaRPr lang="fr-FR" dirty="0"/>
        </a:p>
      </dgm:t>
    </dgm:pt>
    <dgm:pt modelId="{3BFA94F4-D9CE-524A-846B-802C5D007059}" type="parTrans" cxnId="{05B39AED-FECD-2647-9CD8-B78504C07DFA}">
      <dgm:prSet/>
      <dgm:spPr/>
      <dgm:t>
        <a:bodyPr/>
        <a:lstStyle/>
        <a:p>
          <a:endParaRPr lang="fr-FR"/>
        </a:p>
      </dgm:t>
    </dgm:pt>
    <dgm:pt modelId="{D79366FE-23C2-8B4D-9FA8-70DCE538CF06}" type="sibTrans" cxnId="{05B39AED-FECD-2647-9CD8-B78504C07DFA}">
      <dgm:prSet/>
      <dgm:spPr/>
      <dgm:t>
        <a:bodyPr/>
        <a:lstStyle/>
        <a:p>
          <a:endParaRPr lang="fr-FR"/>
        </a:p>
      </dgm:t>
    </dgm:pt>
    <dgm:pt modelId="{BF3467BF-CAE6-8F4D-9CBA-1C6F1CE2AEFA}">
      <dgm:prSet phldrT="[Texte]"/>
      <dgm:spPr/>
      <dgm:t>
        <a:bodyPr/>
        <a:lstStyle/>
        <a:p>
          <a:r>
            <a:rPr lang="fr-FR" dirty="0"/>
            <a:t>2022</a:t>
          </a:r>
        </a:p>
        <a:p>
          <a:r>
            <a:rPr lang="fr-FR" dirty="0" err="1"/>
            <a:t>Altriroc</a:t>
          </a:r>
          <a:r>
            <a:rPr lang="fr-FR" dirty="0"/>
            <a:t> 3</a:t>
          </a:r>
        </a:p>
        <a:p>
          <a:r>
            <a:rPr lang="fr-FR" dirty="0"/>
            <a:t>Version complète</a:t>
          </a:r>
        </a:p>
      </dgm:t>
    </dgm:pt>
    <dgm:pt modelId="{D34D0B96-0C66-774A-9624-DC083405B551}" type="parTrans" cxnId="{457CB499-634C-754B-A67D-C1B9054068C4}">
      <dgm:prSet/>
      <dgm:spPr/>
      <dgm:t>
        <a:bodyPr/>
        <a:lstStyle/>
        <a:p>
          <a:endParaRPr lang="fr-FR"/>
        </a:p>
      </dgm:t>
    </dgm:pt>
    <dgm:pt modelId="{309D17E9-6986-BC4A-8535-8212F58FD277}" type="sibTrans" cxnId="{457CB499-634C-754B-A67D-C1B9054068C4}">
      <dgm:prSet/>
      <dgm:spPr/>
      <dgm:t>
        <a:bodyPr/>
        <a:lstStyle/>
        <a:p>
          <a:endParaRPr lang="fr-FR"/>
        </a:p>
      </dgm:t>
    </dgm:pt>
    <dgm:pt modelId="{1B704EC7-6A35-A849-9451-9A995344975A}" type="pres">
      <dgm:prSet presAssocID="{30889A94-EC71-B146-B133-0D8A225A7703}" presName="Name0" presStyleCnt="0">
        <dgm:presLayoutVars>
          <dgm:dir/>
          <dgm:resizeHandles val="exact"/>
        </dgm:presLayoutVars>
      </dgm:prSet>
      <dgm:spPr/>
    </dgm:pt>
    <dgm:pt modelId="{15A3AF3C-F805-B841-B41A-A0F13A5DC179}" type="pres">
      <dgm:prSet presAssocID="{F14C83FB-3C91-4046-94FF-6887F61BB281}" presName="parTxOnly" presStyleLbl="node1" presStyleIdx="0" presStyleCnt="4">
        <dgm:presLayoutVars>
          <dgm:bulletEnabled val="1"/>
        </dgm:presLayoutVars>
      </dgm:prSet>
      <dgm:spPr/>
    </dgm:pt>
    <dgm:pt modelId="{5A19A28E-4DE1-CE4E-9679-FDBAAFB66130}" type="pres">
      <dgm:prSet presAssocID="{56F7B062-6BFC-CE45-987E-9855DA3E6923}" presName="parSpace" presStyleCnt="0"/>
      <dgm:spPr/>
    </dgm:pt>
    <dgm:pt modelId="{742838EC-3D81-6F4D-9F4E-D457D36674D0}" type="pres">
      <dgm:prSet presAssocID="{812C283D-FE26-3C49-A317-808C6B3EC75F}" presName="parTxOnly" presStyleLbl="node1" presStyleIdx="1" presStyleCnt="4" custLinFactNeighborX="-8295">
        <dgm:presLayoutVars>
          <dgm:bulletEnabled val="1"/>
        </dgm:presLayoutVars>
      </dgm:prSet>
      <dgm:spPr/>
    </dgm:pt>
    <dgm:pt modelId="{259A2B69-60D6-FD42-A147-A4C0E68FB20D}" type="pres">
      <dgm:prSet presAssocID="{6F503E6D-B364-5241-A964-D225F5AA4049}" presName="parSpace" presStyleCnt="0"/>
      <dgm:spPr/>
    </dgm:pt>
    <dgm:pt modelId="{5C52F1AD-6701-194A-9D01-0FA8AF54D866}" type="pres">
      <dgm:prSet presAssocID="{BF3467BF-CAE6-8F4D-9CBA-1C6F1CE2AEFA}" presName="parTxOnly" presStyleLbl="node1" presStyleIdx="2" presStyleCnt="4">
        <dgm:presLayoutVars>
          <dgm:bulletEnabled val="1"/>
        </dgm:presLayoutVars>
      </dgm:prSet>
      <dgm:spPr/>
    </dgm:pt>
    <dgm:pt modelId="{9EB5111C-8EC6-D54C-B6E3-C91B988FD4D1}" type="pres">
      <dgm:prSet presAssocID="{309D17E9-6986-BC4A-8535-8212F58FD277}" presName="parSpace" presStyleCnt="0"/>
      <dgm:spPr/>
    </dgm:pt>
    <dgm:pt modelId="{9F601C54-B523-1347-8A2B-B1AED86CD023}" type="pres">
      <dgm:prSet presAssocID="{B62850A0-C6AE-FF44-A6FF-EBCF42982E8A}" presName="parTxOnly" presStyleLbl="node1" presStyleIdx="3" presStyleCnt="4">
        <dgm:presLayoutVars>
          <dgm:bulletEnabled val="1"/>
        </dgm:presLayoutVars>
      </dgm:prSet>
      <dgm:spPr/>
    </dgm:pt>
  </dgm:ptLst>
  <dgm:cxnLst>
    <dgm:cxn modelId="{E257B720-06F9-B647-9135-6C68BEA0B86A}" type="presOf" srcId="{BF3467BF-CAE6-8F4D-9CBA-1C6F1CE2AEFA}" destId="{5C52F1AD-6701-194A-9D01-0FA8AF54D866}" srcOrd="0" destOrd="0" presId="urn:microsoft.com/office/officeart/2005/8/layout/hChevron3"/>
    <dgm:cxn modelId="{DBBF3369-0CE3-7743-A8E8-1A5CAEB4310B}" type="presOf" srcId="{30889A94-EC71-B146-B133-0D8A225A7703}" destId="{1B704EC7-6A35-A849-9451-9A995344975A}" srcOrd="0" destOrd="0" presId="urn:microsoft.com/office/officeart/2005/8/layout/hChevron3"/>
    <dgm:cxn modelId="{C28FDE85-AA9D-EC49-AA98-52254A3D5A19}" srcId="{30889A94-EC71-B146-B133-0D8A225A7703}" destId="{812C283D-FE26-3C49-A317-808C6B3EC75F}" srcOrd="1" destOrd="0" parTransId="{4205A45D-D928-704D-AAEE-B3EC0696B33D}" sibTransId="{6F503E6D-B364-5241-A964-D225F5AA4049}"/>
    <dgm:cxn modelId="{457CB499-634C-754B-A67D-C1B9054068C4}" srcId="{30889A94-EC71-B146-B133-0D8A225A7703}" destId="{BF3467BF-CAE6-8F4D-9CBA-1C6F1CE2AEFA}" srcOrd="2" destOrd="0" parTransId="{D34D0B96-0C66-774A-9624-DC083405B551}" sibTransId="{309D17E9-6986-BC4A-8535-8212F58FD277}"/>
    <dgm:cxn modelId="{C56E3FA4-D1F4-3B4F-99EE-C592C89CBB05}" type="presOf" srcId="{F14C83FB-3C91-4046-94FF-6887F61BB281}" destId="{15A3AF3C-F805-B841-B41A-A0F13A5DC179}" srcOrd="0" destOrd="0" presId="urn:microsoft.com/office/officeart/2005/8/layout/hChevron3"/>
    <dgm:cxn modelId="{AE4E2DBA-B116-5442-9145-3860E22CCACD}" srcId="{30889A94-EC71-B146-B133-0D8A225A7703}" destId="{F14C83FB-3C91-4046-94FF-6887F61BB281}" srcOrd="0" destOrd="0" parTransId="{510B8DE3-6CAC-944F-9DEC-A61F69CFD95B}" sibTransId="{56F7B062-6BFC-CE45-987E-9855DA3E6923}"/>
    <dgm:cxn modelId="{71BD0AD4-DAE6-8B4F-B96C-C404ED95E847}" type="presOf" srcId="{B62850A0-C6AE-FF44-A6FF-EBCF42982E8A}" destId="{9F601C54-B523-1347-8A2B-B1AED86CD023}" srcOrd="0" destOrd="0" presId="urn:microsoft.com/office/officeart/2005/8/layout/hChevron3"/>
    <dgm:cxn modelId="{E1D02DEA-52E7-F543-9355-CBB98D3833B6}" type="presOf" srcId="{812C283D-FE26-3C49-A317-808C6B3EC75F}" destId="{742838EC-3D81-6F4D-9F4E-D457D36674D0}" srcOrd="0" destOrd="0" presId="urn:microsoft.com/office/officeart/2005/8/layout/hChevron3"/>
    <dgm:cxn modelId="{05B39AED-FECD-2647-9CD8-B78504C07DFA}" srcId="{30889A94-EC71-B146-B133-0D8A225A7703}" destId="{B62850A0-C6AE-FF44-A6FF-EBCF42982E8A}" srcOrd="3" destOrd="0" parTransId="{3BFA94F4-D9CE-524A-846B-802C5D007059}" sibTransId="{D79366FE-23C2-8B4D-9FA8-70DCE538CF06}"/>
    <dgm:cxn modelId="{A2ABAB77-8AA7-C148-A442-87D92EA7C3E4}" type="presParOf" srcId="{1B704EC7-6A35-A849-9451-9A995344975A}" destId="{15A3AF3C-F805-B841-B41A-A0F13A5DC179}" srcOrd="0" destOrd="0" presId="urn:microsoft.com/office/officeart/2005/8/layout/hChevron3"/>
    <dgm:cxn modelId="{0EADA5CC-4DC4-8B4B-8DD4-5AACE048B847}" type="presParOf" srcId="{1B704EC7-6A35-A849-9451-9A995344975A}" destId="{5A19A28E-4DE1-CE4E-9679-FDBAAFB66130}" srcOrd="1" destOrd="0" presId="urn:microsoft.com/office/officeart/2005/8/layout/hChevron3"/>
    <dgm:cxn modelId="{871EF703-6332-DF45-84D3-9CDA57737698}" type="presParOf" srcId="{1B704EC7-6A35-A849-9451-9A995344975A}" destId="{742838EC-3D81-6F4D-9F4E-D457D36674D0}" srcOrd="2" destOrd="0" presId="urn:microsoft.com/office/officeart/2005/8/layout/hChevron3"/>
    <dgm:cxn modelId="{AA44D7D5-21FD-3C40-B9B0-F5C958B6136B}" type="presParOf" srcId="{1B704EC7-6A35-A849-9451-9A995344975A}" destId="{259A2B69-60D6-FD42-A147-A4C0E68FB20D}" srcOrd="3" destOrd="0" presId="urn:microsoft.com/office/officeart/2005/8/layout/hChevron3"/>
    <dgm:cxn modelId="{061F1356-9504-834F-A14C-966934C2747E}" type="presParOf" srcId="{1B704EC7-6A35-A849-9451-9A995344975A}" destId="{5C52F1AD-6701-194A-9D01-0FA8AF54D866}" srcOrd="4" destOrd="0" presId="urn:microsoft.com/office/officeart/2005/8/layout/hChevron3"/>
    <dgm:cxn modelId="{339F9347-4C3C-CF48-8A22-518A84363030}" type="presParOf" srcId="{1B704EC7-6A35-A849-9451-9A995344975A}" destId="{9EB5111C-8EC6-D54C-B6E3-C91B988FD4D1}" srcOrd="5" destOrd="0" presId="urn:microsoft.com/office/officeart/2005/8/layout/hChevron3"/>
    <dgm:cxn modelId="{14A2967F-9F0F-9C4F-A791-5DB5D2762FD2}" type="presParOf" srcId="{1B704EC7-6A35-A849-9451-9A995344975A}" destId="{9F601C54-B523-1347-8A2B-B1AED86CD023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A3AF3C-F805-B841-B41A-A0F13A5DC179}">
      <dsp:nvSpPr>
        <dsp:cNvPr id="0" name=""/>
        <dsp:cNvSpPr/>
      </dsp:nvSpPr>
      <dsp:spPr>
        <a:xfrm>
          <a:off x="1721" y="2363873"/>
          <a:ext cx="1727298" cy="6909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2018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Altiroc</a:t>
          </a:r>
          <a:r>
            <a:rPr lang="fr-FR" sz="1000" kern="1200" dirty="0"/>
            <a:t> 0&amp;1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Blocs simples</a:t>
          </a:r>
        </a:p>
      </dsp:txBody>
      <dsp:txXfrm>
        <a:off x="1721" y="2363873"/>
        <a:ext cx="1554568" cy="690919"/>
      </dsp:txXfrm>
    </dsp:sp>
    <dsp:sp modelId="{742838EC-3D81-6F4D-9F4E-D457D36674D0}">
      <dsp:nvSpPr>
        <dsp:cNvPr id="0" name=""/>
        <dsp:cNvSpPr/>
      </dsp:nvSpPr>
      <dsp:spPr>
        <a:xfrm>
          <a:off x="1354904" y="2363873"/>
          <a:ext cx="1727298" cy="6909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2020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Altiroc</a:t>
          </a:r>
          <a:r>
            <a:rPr lang="fr-FR" sz="1000" kern="1200" dirty="0"/>
            <a:t> 2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Matrice complète</a:t>
          </a:r>
        </a:p>
      </dsp:txBody>
      <dsp:txXfrm>
        <a:off x="1700364" y="2363873"/>
        <a:ext cx="1036379" cy="690919"/>
      </dsp:txXfrm>
    </dsp:sp>
    <dsp:sp modelId="{5C52F1AD-6701-194A-9D01-0FA8AF54D866}">
      <dsp:nvSpPr>
        <dsp:cNvPr id="0" name=""/>
        <dsp:cNvSpPr/>
      </dsp:nvSpPr>
      <dsp:spPr>
        <a:xfrm>
          <a:off x="2765399" y="2363873"/>
          <a:ext cx="1727298" cy="6909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2022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Altriroc</a:t>
          </a:r>
          <a:r>
            <a:rPr lang="fr-FR" sz="1000" kern="1200" dirty="0"/>
            <a:t> 3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Version complète</a:t>
          </a:r>
        </a:p>
      </dsp:txBody>
      <dsp:txXfrm>
        <a:off x="3110859" y="2363873"/>
        <a:ext cx="1036379" cy="690919"/>
      </dsp:txXfrm>
    </dsp:sp>
    <dsp:sp modelId="{9F601C54-B523-1347-8A2B-B1AED86CD023}">
      <dsp:nvSpPr>
        <dsp:cNvPr id="0" name=""/>
        <dsp:cNvSpPr/>
      </dsp:nvSpPr>
      <dsp:spPr>
        <a:xfrm>
          <a:off x="4147237" y="2363873"/>
          <a:ext cx="1727298" cy="69091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13335" bIns="2667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202-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Altriroc</a:t>
          </a:r>
          <a:r>
            <a:rPr lang="fr-FR" sz="1000" kern="1200" dirty="0"/>
            <a:t> A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 err="1"/>
            <a:t>Pré-production</a:t>
          </a:r>
          <a:endParaRPr lang="fr-FR" sz="1000" kern="1200" dirty="0"/>
        </a:p>
      </dsp:txBody>
      <dsp:txXfrm>
        <a:off x="4492697" y="2363873"/>
        <a:ext cx="1036379" cy="690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C177778-AC03-674F-9450-942D5EBF0917}" type="datetimeFigureOut">
              <a:rPr lang="fr-FR" smtClean="0"/>
              <a:t>30/04/2024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871DCBF-9F6D-3A46-BD7D-C67BC87EC5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179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70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273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968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739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323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+ consommation du circuit, tenue au radiation (chiffres), précision de la mesure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103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251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Demande </a:t>
            </a:r>
            <a:r>
              <a:rPr lang="fr-FR" dirty="0" err="1"/>
              <a:t>edouard</a:t>
            </a:r>
            <a:r>
              <a:rPr lang="fr-FR" dirty="0"/>
              <a:t> photo DUNE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678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Refaire photos, </a:t>
            </a:r>
            <a:r>
              <a:rPr lang="fr-FR" dirty="0" err="1"/>
              <a:t>ponctation</a:t>
            </a:r>
            <a:r>
              <a:rPr lang="fr-FR" dirty="0"/>
              <a:t> inclusive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71DCBF-9F6D-3A46-BD7D-C67BC87EC52D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320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5488D4-8140-7AEA-DF4E-39915C134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271" t="14039" r="11307" b="8347"/>
          <a:stretch/>
        </p:blipFill>
        <p:spPr>
          <a:xfrm>
            <a:off x="4512365" y="0"/>
            <a:ext cx="7679635" cy="6858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95297-51E1-7D0E-338D-759F8F86A682}"/>
              </a:ext>
            </a:extLst>
          </p:cNvPr>
          <p:cNvSpPr/>
          <p:nvPr userDrawn="1"/>
        </p:nvSpPr>
        <p:spPr>
          <a:xfrm>
            <a:off x="2" y="6482926"/>
            <a:ext cx="3797084" cy="379140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0" name="Titre 59">
            <a:extLst>
              <a:ext uri="{FF2B5EF4-FFF2-40B4-BE49-F238E27FC236}">
                <a16:creationId xmlns:a16="http://schemas.microsoft.com/office/drawing/2014/main" id="{8BC12DB9-71F0-897C-1807-A0D009B2EF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30" y="2148645"/>
            <a:ext cx="9247787" cy="1500873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fr-FR" dirty="0"/>
              <a:t>Titre de la présentation sur</a:t>
            </a:r>
            <a:br>
              <a:rPr lang="fr-FR" dirty="0"/>
            </a:br>
            <a:r>
              <a:rPr lang="fr-FR" dirty="0"/>
              <a:t>deux lignes maximum</a:t>
            </a:r>
          </a:p>
        </p:txBody>
      </p:sp>
      <p:sp>
        <p:nvSpPr>
          <p:cNvPr id="65" name="Espace réservé du texte 2">
            <a:extLst>
              <a:ext uri="{FF2B5EF4-FFF2-40B4-BE49-F238E27FC236}">
                <a16:creationId xmlns:a16="http://schemas.microsoft.com/office/drawing/2014/main" id="{D14F6FC6-9608-D7BB-D175-4C2D6F8D64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1331" y="3837916"/>
            <a:ext cx="9247786" cy="3791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Sous-titre sur une ligne</a:t>
            </a:r>
          </a:p>
        </p:txBody>
      </p:sp>
      <p:sp>
        <p:nvSpPr>
          <p:cNvPr id="68" name="Espace réservé du texte 2">
            <a:extLst>
              <a:ext uri="{FF2B5EF4-FFF2-40B4-BE49-F238E27FC236}">
                <a16:creationId xmlns:a16="http://schemas.microsoft.com/office/drawing/2014/main" id="{CAE1E103-15C2-734F-2199-D663A9D70E7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01330" y="6016788"/>
            <a:ext cx="3321155" cy="29016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Prénom Nom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918D52-A40F-00C8-49D3-670676B74978}"/>
              </a:ext>
            </a:extLst>
          </p:cNvPr>
          <p:cNvSpPr/>
          <p:nvPr userDrawn="1"/>
        </p:nvSpPr>
        <p:spPr>
          <a:xfrm rot="10800000">
            <a:off x="0" y="5408341"/>
            <a:ext cx="379142" cy="1449659"/>
          </a:xfrm>
          <a:prstGeom prst="rect">
            <a:avLst/>
          </a:prstGeom>
          <a:solidFill>
            <a:srgbClr val="E7511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DD2DA4-01CC-3C02-3A8A-2503D46C9432}"/>
              </a:ext>
            </a:extLst>
          </p:cNvPr>
          <p:cNvSpPr/>
          <p:nvPr userDrawn="1"/>
        </p:nvSpPr>
        <p:spPr>
          <a:xfrm>
            <a:off x="0" y="6482926"/>
            <a:ext cx="379142" cy="379140"/>
          </a:xfrm>
          <a:prstGeom prst="rect">
            <a:avLst/>
          </a:prstGeom>
          <a:solidFill>
            <a:srgbClr val="C4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E42D829-5158-C60B-F2F5-E73BA0247D7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75930" y="6544708"/>
            <a:ext cx="2743200" cy="255575"/>
          </a:xfrm>
        </p:spPr>
        <p:txBody>
          <a:bodyPr/>
          <a:lstStyle/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4DCDE9B0-3465-3287-2494-77F6777E1D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2" r="370"/>
          <a:stretch/>
        </p:blipFill>
        <p:spPr bwMode="auto">
          <a:xfrm>
            <a:off x="3322613" y="199759"/>
            <a:ext cx="2471530" cy="804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Police, texte, logo, Graphique&#10;&#10;Description générée automatiquement">
            <a:extLst>
              <a:ext uri="{FF2B5EF4-FFF2-40B4-BE49-F238E27FC236}">
                <a16:creationId xmlns:a16="http://schemas.microsoft.com/office/drawing/2014/main" id="{5F9A636E-AE20-68D3-508B-EE7871C160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165" y="67355"/>
            <a:ext cx="2983947" cy="93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B295297-51E1-7D0E-338D-759F8F86A682}"/>
              </a:ext>
            </a:extLst>
          </p:cNvPr>
          <p:cNvSpPr/>
          <p:nvPr userDrawn="1"/>
        </p:nvSpPr>
        <p:spPr>
          <a:xfrm>
            <a:off x="2" y="6482926"/>
            <a:ext cx="3797084" cy="379140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5" name="Espace réservé du texte 2">
            <a:extLst>
              <a:ext uri="{FF2B5EF4-FFF2-40B4-BE49-F238E27FC236}">
                <a16:creationId xmlns:a16="http://schemas.microsoft.com/office/drawing/2014/main" id="{D14F6FC6-9608-D7BB-D175-4C2D6F8D644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5627" y="2808531"/>
            <a:ext cx="3960310" cy="4326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Merci pour votre attention !</a:t>
            </a:r>
          </a:p>
          <a:p>
            <a:pPr lvl="0"/>
            <a:endParaRPr lang="fr-FR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918D52-A40F-00C8-49D3-670676B74978}"/>
              </a:ext>
            </a:extLst>
          </p:cNvPr>
          <p:cNvSpPr/>
          <p:nvPr userDrawn="1"/>
        </p:nvSpPr>
        <p:spPr>
          <a:xfrm rot="10800000">
            <a:off x="0" y="5408341"/>
            <a:ext cx="379142" cy="1449659"/>
          </a:xfrm>
          <a:prstGeom prst="rect">
            <a:avLst/>
          </a:prstGeom>
          <a:solidFill>
            <a:srgbClr val="E7511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9DD2DA4-01CC-3C02-3A8A-2503D46C9432}"/>
              </a:ext>
            </a:extLst>
          </p:cNvPr>
          <p:cNvSpPr/>
          <p:nvPr userDrawn="1"/>
        </p:nvSpPr>
        <p:spPr>
          <a:xfrm>
            <a:off x="0" y="6482926"/>
            <a:ext cx="379142" cy="379140"/>
          </a:xfrm>
          <a:prstGeom prst="rect">
            <a:avLst/>
          </a:prstGeom>
          <a:solidFill>
            <a:srgbClr val="C4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77C56B3-A42E-BF72-8FC6-4F9A16D1EA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627" y="5670194"/>
            <a:ext cx="3244975" cy="730763"/>
          </a:xfrm>
          <a:prstGeom prst="rect">
            <a:avLst/>
          </a:prstGeom>
        </p:spPr>
        <p:txBody>
          <a:bodyPr tIns="0" bIns="0"/>
          <a:lstStyle>
            <a:lvl1pPr>
              <a:lnSpc>
                <a:spcPct val="100000"/>
              </a:lnSpc>
              <a:spcBef>
                <a:spcPts val="0"/>
              </a:spcBef>
              <a:defRPr sz="1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fr-FR" dirty="0">
                <a:effectLst/>
                <a:latin typeface="Source Sans Pro Light" panose="020B0403030403020204" pitchFamily="34" charset="0"/>
              </a:rPr>
              <a:t>3, rue Michel-Ange </a:t>
            </a:r>
            <a:br>
              <a:rPr lang="fr-FR" dirty="0">
                <a:effectLst/>
                <a:latin typeface="Source Sans Pro Light" panose="020B0403030403020204" pitchFamily="34" charset="0"/>
              </a:rPr>
            </a:br>
            <a:r>
              <a:rPr lang="fr-FR" dirty="0">
                <a:effectLst/>
                <a:latin typeface="Source Sans Pro Light" panose="020B0403030403020204" pitchFamily="34" charset="0"/>
              </a:rPr>
              <a:t>75016 Paris</a:t>
            </a:r>
            <a:br>
              <a:rPr lang="fr-FR" dirty="0">
                <a:effectLst/>
                <a:latin typeface="Source Sans Pro Light" panose="020B0403030403020204" pitchFamily="34" charset="0"/>
              </a:rPr>
            </a:br>
            <a:br>
              <a:rPr lang="fr-FR" dirty="0">
                <a:effectLst/>
                <a:latin typeface="Source Sans Pro Light" panose="020B0403030403020204" pitchFamily="34" charset="0"/>
              </a:rPr>
            </a:br>
            <a:r>
              <a:rPr lang="fr-FR" dirty="0">
                <a:effectLst/>
                <a:latin typeface="Source Sans Pro Light" panose="020B0403030403020204" pitchFamily="34" charset="0"/>
              </a:rPr>
              <a:t>Téléphone : 01 44 96 40 00</a:t>
            </a:r>
            <a:br>
              <a:rPr lang="fr-FR" dirty="0">
                <a:effectLst/>
                <a:latin typeface="Source Sans Pro Light" panose="020B0403030403020204" pitchFamily="34" charset="0"/>
              </a:rPr>
            </a:br>
            <a:r>
              <a:rPr lang="fr-FR" dirty="0">
                <a:effectLst/>
                <a:latin typeface="Source Sans Pro Light" panose="020B0403030403020204" pitchFamily="34" charset="0"/>
              </a:rPr>
              <a:t>Télécopie : 01 44 96 53 40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75112"/>
              </a:buClr>
              <a:buSzTx/>
              <a:buFontTx/>
              <a:buNone/>
              <a:tabLst/>
              <a:defRPr/>
            </a:pPr>
            <a:endParaRPr lang="fr-FR" dirty="0">
              <a:solidFill>
                <a:srgbClr val="E84D0E"/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9E07172-DDEB-1643-21CB-A289C728D1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35" y="85882"/>
            <a:ext cx="3619617" cy="988178"/>
          </a:xfrm>
          <a:prstGeom prst="rect">
            <a:avLst/>
          </a:prstGeo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A3DE68E-BB7F-5D4A-B6CD-F691B0B597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627" y="5408341"/>
            <a:ext cx="2647950" cy="241228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75112"/>
              </a:buClr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E84D0E"/>
                </a:solidFill>
                <a:effectLst/>
                <a:latin typeface="Source Sans Pro" panose="020B0503030403020204" pitchFamily="34" charset="0"/>
              </a:rPr>
              <a:t>www.in2p3.cnrs.fr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99243C-BF5A-EE77-6EAD-2362F3440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271" t="14039" r="11307" b="8347"/>
          <a:stretch/>
        </p:blipFill>
        <p:spPr>
          <a:xfrm>
            <a:off x="4512365" y="0"/>
            <a:ext cx="7679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7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21ADE-580C-A68F-1D47-54403E4FE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de la diapositive sur une ligne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712C3B-FED6-42F1-6D3C-BCEA33B5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3F3CF9-5908-1355-3E0E-C0C8B0BA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52EC2D-BE14-B4FE-78F9-03D479EF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4E032EC-5C3A-D076-135E-7BFD112B97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151" y="1403287"/>
            <a:ext cx="10943632" cy="4805008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628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0339A4-8699-C2E0-47B5-C948A00E1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712" y="546410"/>
            <a:ext cx="10940072" cy="521899"/>
          </a:xfrm>
        </p:spPr>
        <p:txBody>
          <a:bodyPr/>
          <a:lstStyle/>
          <a:p>
            <a:r>
              <a:rPr lang="fr-FR" dirty="0"/>
              <a:t>Titre de la diapositive sur une ligne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13E361-DE0C-B509-DC33-8A9BB979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40F5-ED6F-FE42-B29B-6839C2163E51}" type="datetime1">
              <a:rPr lang="fr-FR" smtClean="0"/>
              <a:t>30/04/2024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002A54-02B7-08DB-DED2-3EA53C25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D487F2-585D-3C7D-C7D9-78E865CA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20778EB-0071-161C-0CAD-530CC335F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8711" y="1412341"/>
            <a:ext cx="5336789" cy="474823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8A3D13D9-2D5E-8C19-611E-7BB3883195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1994" y="1412207"/>
            <a:ext cx="5336789" cy="4748369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0533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54F8E5-1129-7CD1-8882-56420412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6102-9EC5-0444-87F6-3768AA7C472A}" type="datetime1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082603-B6DE-34AE-5450-109B1ADD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F6EE08-1CAC-1911-2841-39373B2B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9910B316-D358-3BF4-67D0-0BBB0D102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712" y="553453"/>
            <a:ext cx="10940020" cy="505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sur une ligne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id="{493E5BBE-BD0F-1B43-D9D5-96E7265E45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150" y="1314276"/>
            <a:ext cx="109400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Tx/>
              <a:buNone/>
              <a:defRPr sz="2000" b="0" i="0" baseline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</a:t>
            </a:r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700FBB22-23BB-AD66-87A3-BD52552A0D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5150" y="1846296"/>
            <a:ext cx="10940020" cy="43379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insérer du texte de commentaire</a:t>
            </a:r>
          </a:p>
        </p:txBody>
      </p:sp>
    </p:spTree>
    <p:extLst>
      <p:ext uri="{BB962C8B-B14F-4D97-AF65-F5344CB8AC3E}">
        <p14:creationId xmlns:p14="http://schemas.microsoft.com/office/powerpoint/2010/main" val="396828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21ADE-580C-A68F-1D47-54403E4FE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712C3B-FED6-42F1-6D3C-BCEA33B5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3F3CF9-5908-1355-3E0E-C0C8B0BA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52EC2D-BE14-B4FE-78F9-03D479EF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855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médi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13E361-DE0C-B509-DC33-8A9BB979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40F5-ED6F-FE42-B29B-6839C2163E51}" type="datetime1">
              <a:rPr lang="fr-FR" smtClean="0"/>
              <a:t>30/04/2024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002A54-02B7-08DB-DED2-3EA53C25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D487F2-585D-3C7D-C7D9-78E865CA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86EBED-350C-6816-19E9-E75E5B02A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150" y="2011739"/>
            <a:ext cx="5340350" cy="414934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Wingdings" pitchFamily="2" charset="2"/>
              <a:buChar char="Ø"/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 dirty="0"/>
              <a:t>Changer texte liste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A43C89C2-2098-E4A2-FFF8-E2306CFF23F6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169026" y="2011739"/>
            <a:ext cx="5336194" cy="4149349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13" name="Espace réservé du texte 15">
            <a:extLst>
              <a:ext uri="{FF2B5EF4-FFF2-40B4-BE49-F238E27FC236}">
                <a16:creationId xmlns:a16="http://schemas.microsoft.com/office/drawing/2014/main" id="{C4EC7707-B4FB-2BD4-FBA5-E352A7B826E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40" y="1385288"/>
            <a:ext cx="10651780" cy="379268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1FADD3-B50B-962A-6BD0-CFC70BDC50E0}"/>
              </a:ext>
            </a:extLst>
          </p:cNvPr>
          <p:cNvSpPr/>
          <p:nvPr userDrawn="1"/>
        </p:nvSpPr>
        <p:spPr>
          <a:xfrm>
            <a:off x="629920" y="1412362"/>
            <a:ext cx="223520" cy="223520"/>
          </a:xfrm>
          <a:prstGeom prst="rect">
            <a:avLst/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95BD4080-17C4-A0EB-BA1D-8312ECE12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1469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</p:spTree>
    <p:extLst>
      <p:ext uri="{BB962C8B-B14F-4D97-AF65-F5344CB8AC3E}">
        <p14:creationId xmlns:p14="http://schemas.microsoft.com/office/powerpoint/2010/main" val="293471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médi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C13E361-DE0C-B509-DC33-8A9BB979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40F5-ED6F-FE42-B29B-6839C2163E51}" type="datetime1">
              <a:rPr lang="fr-FR" smtClean="0"/>
              <a:t>30/04/2024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002A54-02B7-08DB-DED2-3EA53C25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D487F2-585D-3C7D-C7D9-78E865CA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B86EBED-350C-6816-19E9-E75E5B02A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150" y="1989541"/>
            <a:ext cx="2743200" cy="417154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Wingdings" pitchFamily="2" charset="2"/>
              <a:buChar char="Ø"/>
              <a:defRPr sz="1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 dirty="0"/>
              <a:t>Changer texte liste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5A0EF33D-C2CE-9333-0C8B-743810F91092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604846" y="1384509"/>
            <a:ext cx="7903937" cy="4776580"/>
          </a:xfrm>
          <a:prstGeom prst="rect">
            <a:avLst/>
          </a:prstGeom>
        </p:spPr>
        <p:txBody>
          <a:bodyPr/>
          <a:lstStyle/>
          <a:p>
            <a:pPr lvl="0"/>
            <a:endParaRPr lang="fr-FR" dirty="0"/>
          </a:p>
        </p:txBody>
      </p:sp>
      <p:sp>
        <p:nvSpPr>
          <p:cNvPr id="6" name="Espace réservé du texte 15">
            <a:extLst>
              <a:ext uri="{FF2B5EF4-FFF2-40B4-BE49-F238E27FC236}">
                <a16:creationId xmlns:a16="http://schemas.microsoft.com/office/drawing/2014/main" id="{4534A6AC-44B1-38E1-A56D-C0A14FE5ABB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40" y="1384508"/>
            <a:ext cx="2454910" cy="385704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D7490A-5C3C-A21B-9DBB-69395C931B9D}"/>
              </a:ext>
            </a:extLst>
          </p:cNvPr>
          <p:cNvSpPr/>
          <p:nvPr userDrawn="1"/>
        </p:nvSpPr>
        <p:spPr>
          <a:xfrm>
            <a:off x="629920" y="1411582"/>
            <a:ext cx="223520" cy="223520"/>
          </a:xfrm>
          <a:prstGeom prst="rect">
            <a:avLst/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843893DF-41A1-B9BC-9033-DA3676C94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5032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</p:spTree>
    <p:extLst>
      <p:ext uri="{BB962C8B-B14F-4D97-AF65-F5344CB8AC3E}">
        <p14:creationId xmlns:p14="http://schemas.microsoft.com/office/powerpoint/2010/main" val="809422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rts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54F8E5-1129-7CD1-8882-56420412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6102-9EC5-0444-87F6-3768AA7C472A}" type="datetime1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082603-B6DE-34AE-5450-109B1ADD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F6EE08-1CAC-1911-2841-39373B2B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700FBB22-23BB-AD66-87A3-BD52552A0D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1588" y="2349878"/>
            <a:ext cx="3414416" cy="1508707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1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2AF89EA4-159F-A17B-D068-BC36370CBA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1587" y="2011740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1</a:t>
            </a:r>
          </a:p>
        </p:txBody>
      </p:sp>
      <p:sp>
        <p:nvSpPr>
          <p:cNvPr id="41" name="Espace réservé du texte 22">
            <a:extLst>
              <a:ext uri="{FF2B5EF4-FFF2-40B4-BE49-F238E27FC236}">
                <a16:creationId xmlns:a16="http://schemas.microsoft.com/office/drawing/2014/main" id="{00BF05BC-65A2-4564-2554-6AC7847C8C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6195" y="2349877"/>
            <a:ext cx="3414416" cy="1508707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2</a:t>
            </a:r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CC5EB7AF-7FE7-8F49-A003-25A9AE76F9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6194" y="2011739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2</a:t>
            </a:r>
          </a:p>
        </p:txBody>
      </p:sp>
      <p:sp>
        <p:nvSpPr>
          <p:cNvPr id="43" name="Espace réservé du texte 22">
            <a:extLst>
              <a:ext uri="{FF2B5EF4-FFF2-40B4-BE49-F238E27FC236}">
                <a16:creationId xmlns:a16="http://schemas.microsoft.com/office/drawing/2014/main" id="{BFDCFAFB-CF89-0A54-043C-F4317A48A2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90804" y="2349877"/>
            <a:ext cx="3414416" cy="1508707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3</a:t>
            </a:r>
          </a:p>
        </p:txBody>
      </p:sp>
      <p:sp>
        <p:nvSpPr>
          <p:cNvPr id="44" name="Espace réservé du texte 39">
            <a:extLst>
              <a:ext uri="{FF2B5EF4-FFF2-40B4-BE49-F238E27FC236}">
                <a16:creationId xmlns:a16="http://schemas.microsoft.com/office/drawing/2014/main" id="{37427606-68AA-CC45-C81B-757E748595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0803" y="2011739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3</a:t>
            </a:r>
          </a:p>
        </p:txBody>
      </p:sp>
      <p:sp>
        <p:nvSpPr>
          <p:cNvPr id="45" name="Espace réservé du texte 22">
            <a:extLst>
              <a:ext uri="{FF2B5EF4-FFF2-40B4-BE49-F238E27FC236}">
                <a16:creationId xmlns:a16="http://schemas.microsoft.com/office/drawing/2014/main" id="{28DD5447-898A-2C07-24B0-8FD9E6B899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8764" y="4508123"/>
            <a:ext cx="3407239" cy="1489710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4</a:t>
            </a:r>
          </a:p>
        </p:txBody>
      </p:sp>
      <p:sp>
        <p:nvSpPr>
          <p:cNvPr id="46" name="Espace réservé du texte 39">
            <a:extLst>
              <a:ext uri="{FF2B5EF4-FFF2-40B4-BE49-F238E27FC236}">
                <a16:creationId xmlns:a16="http://schemas.microsoft.com/office/drawing/2014/main" id="{8C9D545C-625F-02BB-550D-6E9191C13A1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1587" y="4169985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4</a:t>
            </a:r>
          </a:p>
        </p:txBody>
      </p:sp>
      <p:sp>
        <p:nvSpPr>
          <p:cNvPr id="47" name="Espace réservé du texte 22">
            <a:extLst>
              <a:ext uri="{FF2B5EF4-FFF2-40B4-BE49-F238E27FC236}">
                <a16:creationId xmlns:a16="http://schemas.microsoft.com/office/drawing/2014/main" id="{1D05276E-0C60-7379-1A07-37426E32E43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24389" y="4508123"/>
            <a:ext cx="3407240" cy="1489710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5</a:t>
            </a:r>
          </a:p>
        </p:txBody>
      </p:sp>
      <p:sp>
        <p:nvSpPr>
          <p:cNvPr id="48" name="Espace réservé du texte 39">
            <a:extLst>
              <a:ext uri="{FF2B5EF4-FFF2-40B4-BE49-F238E27FC236}">
                <a16:creationId xmlns:a16="http://schemas.microsoft.com/office/drawing/2014/main" id="{E2AAB73A-6C05-DDF2-22D4-3CC77740CA8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24388" y="4169985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5</a:t>
            </a:r>
          </a:p>
        </p:txBody>
      </p:sp>
      <p:sp>
        <p:nvSpPr>
          <p:cNvPr id="49" name="Espace réservé du texte 22">
            <a:extLst>
              <a:ext uri="{FF2B5EF4-FFF2-40B4-BE49-F238E27FC236}">
                <a16:creationId xmlns:a16="http://schemas.microsoft.com/office/drawing/2014/main" id="{9D158C02-2DB7-D94E-6572-97BB2D4F18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94367" y="4508123"/>
            <a:ext cx="3414416" cy="1489710"/>
          </a:xfrm>
          <a:prstGeom prst="rect">
            <a:avLst/>
          </a:prstGeom>
          <a:solidFill>
            <a:srgbClr val="E9E6E6"/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6</a:t>
            </a:r>
          </a:p>
        </p:txBody>
      </p:sp>
      <p:sp>
        <p:nvSpPr>
          <p:cNvPr id="50" name="Espace réservé du texte 39">
            <a:extLst>
              <a:ext uri="{FF2B5EF4-FFF2-40B4-BE49-F238E27FC236}">
                <a16:creationId xmlns:a16="http://schemas.microsoft.com/office/drawing/2014/main" id="{2212B3A1-2461-BDE7-4E94-C472C68C04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87190" y="4169985"/>
            <a:ext cx="3414416" cy="338138"/>
          </a:xfrm>
          <a:prstGeom prst="rect">
            <a:avLst/>
          </a:prstGeom>
          <a:solidFill>
            <a:srgbClr val="E9E6E6"/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6</a:t>
            </a: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4AC867C1-B2FC-6F5D-5D5D-D9273152E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5032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11" name="Espace réservé du texte 15">
            <a:extLst>
              <a:ext uri="{FF2B5EF4-FFF2-40B4-BE49-F238E27FC236}">
                <a16:creationId xmlns:a16="http://schemas.microsoft.com/office/drawing/2014/main" id="{414639D5-DDC6-6527-C640-3DBA4E8E307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40" y="1385288"/>
            <a:ext cx="10651780" cy="379268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93CF16-9E76-9AAF-D2BF-4B8364DDDB5D}"/>
              </a:ext>
            </a:extLst>
          </p:cNvPr>
          <p:cNvSpPr/>
          <p:nvPr userDrawn="1"/>
        </p:nvSpPr>
        <p:spPr>
          <a:xfrm>
            <a:off x="629920" y="1412362"/>
            <a:ext cx="223520" cy="223520"/>
          </a:xfrm>
          <a:prstGeom prst="rect">
            <a:avLst/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0784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s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26E9EA-B4E5-243A-7A6C-6B71F64C3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CE031-C4A5-ACF1-6723-7252A715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F5836B-0670-2933-0784-842F315F0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9">
            <a:extLst>
              <a:ext uri="{FF2B5EF4-FFF2-40B4-BE49-F238E27FC236}">
                <a16:creationId xmlns:a16="http://schemas.microsoft.com/office/drawing/2014/main" id="{6644EC22-F9D9-3A80-7D23-F45219A1C7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1994" y="1384508"/>
            <a:ext cx="2593589" cy="45590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BF1552A5-2474-96F5-CC93-D1850281E4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5150" y="1989541"/>
            <a:ext cx="5340350" cy="4171547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tx1"/>
              </a:buClr>
              <a:buFont typeface="Wingdings" pitchFamily="2" charset="2"/>
              <a:buChar char="Ø"/>
              <a:defRPr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fr-FR" dirty="0"/>
              <a:t>Changer texte liste</a:t>
            </a:r>
          </a:p>
        </p:txBody>
      </p:sp>
      <p:sp>
        <p:nvSpPr>
          <p:cNvPr id="12" name="Espace réservé pour une image  9">
            <a:extLst>
              <a:ext uri="{FF2B5EF4-FFF2-40B4-BE49-F238E27FC236}">
                <a16:creationId xmlns:a16="http://schemas.microsoft.com/office/drawing/2014/main" id="{E4FC81D8-726E-E4FC-0BBF-329E2A1268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15194" y="1384507"/>
            <a:ext cx="2593589" cy="45590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2" name="Espace réservé du texte 15">
            <a:extLst>
              <a:ext uri="{FF2B5EF4-FFF2-40B4-BE49-F238E27FC236}">
                <a16:creationId xmlns:a16="http://schemas.microsoft.com/office/drawing/2014/main" id="{4FB0344D-E1E2-7DCF-B79D-BED6909A32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86502" y="6025070"/>
            <a:ext cx="2479081" cy="180474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D0BA230B-14FE-0CD5-534C-72B9E624C6CE}"/>
              </a:ext>
            </a:extLst>
          </p:cNvPr>
          <p:cNvSpPr/>
          <p:nvPr userDrawn="1"/>
        </p:nvSpPr>
        <p:spPr>
          <a:xfrm>
            <a:off x="6166269" y="6061646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B136DC7A-7354-28F4-1901-9369D7A4BA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035427" y="6023102"/>
            <a:ext cx="2479081" cy="180474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9239AF51-8F3B-2DF4-EBF2-A244410D7319}"/>
              </a:ext>
            </a:extLst>
          </p:cNvPr>
          <p:cNvSpPr/>
          <p:nvPr userDrawn="1"/>
        </p:nvSpPr>
        <p:spPr>
          <a:xfrm>
            <a:off x="8915194" y="6059678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itre 1">
            <a:extLst>
              <a:ext uri="{FF2B5EF4-FFF2-40B4-BE49-F238E27FC236}">
                <a16:creationId xmlns:a16="http://schemas.microsoft.com/office/drawing/2014/main" id="{E57BADC6-1F7C-CA1C-186D-FF0D9378B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5032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93AA01B3-6632-6052-A13D-B33866ED3CE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53440" y="1384508"/>
            <a:ext cx="2454910" cy="385704"/>
          </a:xfrm>
          <a:prstGeom prst="rect">
            <a:avLst/>
          </a:prstGeom>
        </p:spPr>
        <p:txBody>
          <a:bodyPr anchor="t"/>
          <a:lstStyle>
            <a:lvl1pPr marL="0" indent="0">
              <a:buFont typeface="Wingdings" pitchFamily="2" charset="2"/>
              <a:buNone/>
              <a:defRPr sz="1800"/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2DF369-3C0E-14C7-6BB7-FAE78CFFB620}"/>
              </a:ext>
            </a:extLst>
          </p:cNvPr>
          <p:cNvSpPr/>
          <p:nvPr userDrawn="1"/>
        </p:nvSpPr>
        <p:spPr>
          <a:xfrm>
            <a:off x="629920" y="1411582"/>
            <a:ext cx="223520" cy="223520"/>
          </a:xfrm>
          <a:prstGeom prst="rect">
            <a:avLst/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485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rts item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54F8E5-1129-7CD1-8882-564204122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6102-9EC5-0444-87F6-3768AA7C472A}" type="datetime1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082603-B6DE-34AE-5450-109B1ADDE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F6EE08-1CAC-1911-2841-39373B2B1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700FBB22-23BB-AD66-87A3-BD52552A0D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4754" y="5084533"/>
            <a:ext cx="3414416" cy="9969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1 (ajuster le bloc selon la quantité de texte)</a:t>
            </a:r>
          </a:p>
        </p:txBody>
      </p:sp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2AF89EA4-159F-A17B-D068-BC36370CBA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4753" y="4744918"/>
            <a:ext cx="3414416" cy="338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1 </a:t>
            </a:r>
          </a:p>
        </p:txBody>
      </p:sp>
      <p:sp>
        <p:nvSpPr>
          <p:cNvPr id="41" name="Espace réservé du texte 22">
            <a:extLst>
              <a:ext uri="{FF2B5EF4-FFF2-40B4-BE49-F238E27FC236}">
                <a16:creationId xmlns:a16="http://schemas.microsoft.com/office/drawing/2014/main" id="{00BF05BC-65A2-4564-2554-6AC7847C8CE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29214" y="5083057"/>
            <a:ext cx="3414416" cy="9969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2</a:t>
            </a:r>
          </a:p>
        </p:txBody>
      </p:sp>
      <p:sp>
        <p:nvSpPr>
          <p:cNvPr id="42" name="Espace réservé du texte 39">
            <a:extLst>
              <a:ext uri="{FF2B5EF4-FFF2-40B4-BE49-F238E27FC236}">
                <a16:creationId xmlns:a16="http://schemas.microsoft.com/office/drawing/2014/main" id="{CC5EB7AF-7FE7-8F49-A003-25A9AE76F9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9213" y="4744918"/>
            <a:ext cx="3414416" cy="338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2</a:t>
            </a:r>
          </a:p>
        </p:txBody>
      </p:sp>
      <p:sp>
        <p:nvSpPr>
          <p:cNvPr id="43" name="Espace réservé du texte 22">
            <a:extLst>
              <a:ext uri="{FF2B5EF4-FFF2-40B4-BE49-F238E27FC236}">
                <a16:creationId xmlns:a16="http://schemas.microsoft.com/office/drawing/2014/main" id="{BFDCFAFB-CF89-0A54-043C-F4317A48A2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93921" y="5083057"/>
            <a:ext cx="3414416" cy="9969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80000" tIns="180000" rIns="180000" bIns="18000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Clr>
                <a:schemeClr val="accent4"/>
              </a:buClr>
              <a:buFontTx/>
              <a:buNone/>
              <a:defRPr sz="1350" b="0" i="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1350">
                <a:solidFill>
                  <a:schemeClr val="bg2"/>
                </a:solidFill>
                <a:latin typeface="+mn-lt"/>
              </a:defRPr>
            </a:lvl3pPr>
            <a:lvl4pPr marL="1657350" indent="-285750">
              <a:buClr>
                <a:schemeClr val="tx2"/>
              </a:buClr>
              <a:buFont typeface="Wingdings" pitchFamily="2" charset="2"/>
              <a:buChar char="ü"/>
              <a:defRPr sz="1350">
                <a:solidFill>
                  <a:schemeClr val="bg2"/>
                </a:solidFill>
                <a:latin typeface="+mn-lt"/>
              </a:defRPr>
            </a:lvl4pPr>
            <a:lvl5pPr marL="1828800" indent="0">
              <a:buClr>
                <a:schemeClr val="tx2"/>
              </a:buClr>
              <a:buFontTx/>
              <a:buNone/>
              <a:defRPr sz="135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Texte item 3</a:t>
            </a:r>
          </a:p>
        </p:txBody>
      </p:sp>
      <p:sp>
        <p:nvSpPr>
          <p:cNvPr id="44" name="Espace réservé du texte 39">
            <a:extLst>
              <a:ext uri="{FF2B5EF4-FFF2-40B4-BE49-F238E27FC236}">
                <a16:creationId xmlns:a16="http://schemas.microsoft.com/office/drawing/2014/main" id="{37427606-68AA-CC45-C81B-757E7485959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93920" y="4744918"/>
            <a:ext cx="3414416" cy="3381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rIns="180000" anchor="ctr"/>
          <a:lstStyle>
            <a:lvl1pPr>
              <a:defRPr sz="1600" b="0" i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</a:lstStyle>
          <a:p>
            <a:pPr lvl="0"/>
            <a:r>
              <a:rPr lang="fr-FR" dirty="0"/>
              <a:t>TITRE ITEM 3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242991A-56EF-ADDE-E645-06CE5A24F17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65150" y="1391920"/>
            <a:ext cx="3414713" cy="30796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3" name="Espace réservé pour une image  2">
            <a:extLst>
              <a:ext uri="{FF2B5EF4-FFF2-40B4-BE49-F238E27FC236}">
                <a16:creationId xmlns:a16="http://schemas.microsoft.com/office/drawing/2014/main" id="{38F14DBC-A7B8-DEE1-2D45-9F5C613AAB6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329312" y="1391920"/>
            <a:ext cx="3414713" cy="30796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/>
          </a:p>
        </p:txBody>
      </p:sp>
      <p:sp>
        <p:nvSpPr>
          <p:cNvPr id="14" name="Espace réservé pour une image  2">
            <a:extLst>
              <a:ext uri="{FF2B5EF4-FFF2-40B4-BE49-F238E27FC236}">
                <a16:creationId xmlns:a16="http://schemas.microsoft.com/office/drawing/2014/main" id="{DFA05799-3967-AB10-A166-DCFD32FCDD3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94167" y="1391920"/>
            <a:ext cx="3414713" cy="30796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du texte 15">
            <a:extLst>
              <a:ext uri="{FF2B5EF4-FFF2-40B4-BE49-F238E27FC236}">
                <a16:creationId xmlns:a16="http://schemas.microsoft.com/office/drawing/2014/main" id="{8AEEA086-3B94-17E4-7E13-0039463D12C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4986" y="4503959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B286381F-1033-74F4-279D-1235FC00BBFF}"/>
              </a:ext>
            </a:extLst>
          </p:cNvPr>
          <p:cNvSpPr/>
          <p:nvPr userDrawn="1"/>
        </p:nvSpPr>
        <p:spPr>
          <a:xfrm>
            <a:off x="564753" y="4532022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texte 15">
            <a:extLst>
              <a:ext uri="{FF2B5EF4-FFF2-40B4-BE49-F238E27FC236}">
                <a16:creationId xmlns:a16="http://schemas.microsoft.com/office/drawing/2014/main" id="{7A65AEC3-70EE-6569-82EB-0E21081334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40122" y="4503959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25D1FBE3-D237-6C44-AE12-394B365CB317}"/>
              </a:ext>
            </a:extLst>
          </p:cNvPr>
          <p:cNvSpPr/>
          <p:nvPr userDrawn="1"/>
        </p:nvSpPr>
        <p:spPr>
          <a:xfrm>
            <a:off x="4319889" y="4532022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AEA214E8-197C-10E1-AFF3-260DCDF8E23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21025" y="4500349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597A5748-957E-F62B-8285-90D188D9E3F2}"/>
              </a:ext>
            </a:extLst>
          </p:cNvPr>
          <p:cNvSpPr/>
          <p:nvPr userDrawn="1"/>
        </p:nvSpPr>
        <p:spPr>
          <a:xfrm>
            <a:off x="8100792" y="4528412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F600551C-61DC-C559-8BB5-9C2B5078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4585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</p:spTree>
    <p:extLst>
      <p:ext uri="{BB962C8B-B14F-4D97-AF65-F5344CB8AC3E}">
        <p14:creationId xmlns:p14="http://schemas.microsoft.com/office/powerpoint/2010/main" val="871812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21ADE-580C-A68F-1D47-54403E4FE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712C3B-FED6-42F1-6D3C-BCEA33B5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3F3CF9-5908-1355-3E0E-C0C8B0BA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52EC2D-BE14-B4FE-78F9-03D479EF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4E032EC-5C3A-D076-135E-7BFD112B97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152" y="1371600"/>
            <a:ext cx="2469596" cy="45795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pour une image  5">
            <a:extLst>
              <a:ext uri="{FF2B5EF4-FFF2-40B4-BE49-F238E27FC236}">
                <a16:creationId xmlns:a16="http://schemas.microsoft.com/office/drawing/2014/main" id="{0287932F-E435-68A6-D4E1-367257D680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89830" y="1371600"/>
            <a:ext cx="2469596" cy="45795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pour une image  5">
            <a:extLst>
              <a:ext uri="{FF2B5EF4-FFF2-40B4-BE49-F238E27FC236}">
                <a16:creationId xmlns:a16="http://schemas.microsoft.com/office/drawing/2014/main" id="{2CB44C82-CFD6-97D4-F799-623E72024B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4508" y="1371600"/>
            <a:ext cx="2469596" cy="45795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96442EBA-CC6C-BFED-6B0D-ACD876DE4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39187" y="1371600"/>
            <a:ext cx="2469596" cy="45795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du texte 15">
            <a:extLst>
              <a:ext uri="{FF2B5EF4-FFF2-40B4-BE49-F238E27FC236}">
                <a16:creationId xmlns:a16="http://schemas.microsoft.com/office/drawing/2014/main" id="{317E2FF4-E809-ABF7-998F-AF35BE7F67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8009" y="6008896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A6104EE7-82B4-C61B-BCC4-B70B3135AEF2}"/>
              </a:ext>
            </a:extLst>
          </p:cNvPr>
          <p:cNvSpPr/>
          <p:nvPr userDrawn="1"/>
        </p:nvSpPr>
        <p:spPr>
          <a:xfrm>
            <a:off x="547776" y="6036959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texte 15">
            <a:extLst>
              <a:ext uri="{FF2B5EF4-FFF2-40B4-BE49-F238E27FC236}">
                <a16:creationId xmlns:a16="http://schemas.microsoft.com/office/drawing/2014/main" id="{E41BC9E5-7803-91C6-3F0C-05CEDC3EC5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10063" y="6017477"/>
            <a:ext cx="2347197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0E0B51A3-56EE-5888-6118-5C688FEADB4C}"/>
              </a:ext>
            </a:extLst>
          </p:cNvPr>
          <p:cNvSpPr/>
          <p:nvPr userDrawn="1"/>
        </p:nvSpPr>
        <p:spPr>
          <a:xfrm>
            <a:off x="3389830" y="6045540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texte 15">
            <a:extLst>
              <a:ext uri="{FF2B5EF4-FFF2-40B4-BE49-F238E27FC236}">
                <a16:creationId xmlns:a16="http://schemas.microsoft.com/office/drawing/2014/main" id="{A9AADA14-4D93-B172-8D24-747F7E65F9C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4741" y="6017477"/>
            <a:ext cx="2349363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B8CE4E59-67E7-BAAB-394C-9A67ECE93357}"/>
              </a:ext>
            </a:extLst>
          </p:cNvPr>
          <p:cNvSpPr/>
          <p:nvPr userDrawn="1"/>
        </p:nvSpPr>
        <p:spPr>
          <a:xfrm>
            <a:off x="6214508" y="6045540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EADB62E9-ED7A-588E-03A8-69F3CC057CC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2044" y="6009401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22" name="Triangle 21">
            <a:extLst>
              <a:ext uri="{FF2B5EF4-FFF2-40B4-BE49-F238E27FC236}">
                <a16:creationId xmlns:a16="http://schemas.microsoft.com/office/drawing/2014/main" id="{6DAD2659-93DA-AC6A-06F3-EA0DBC364EA6}"/>
              </a:ext>
            </a:extLst>
          </p:cNvPr>
          <p:cNvSpPr/>
          <p:nvPr userDrawn="1"/>
        </p:nvSpPr>
        <p:spPr>
          <a:xfrm>
            <a:off x="9021811" y="6037464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00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qu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321ADE-580C-A68F-1D47-54403E4FE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712C3B-FED6-42F1-6D3C-BCEA33B5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3F3CF9-5908-1355-3E0E-C0C8B0BA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52EC2D-BE14-B4FE-78F9-03D479EF0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4E032EC-5C3A-D076-135E-7BFD112B97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152" y="1381760"/>
            <a:ext cx="5294274" cy="48265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8" name="Espace réservé pour une image  5">
            <a:extLst>
              <a:ext uri="{FF2B5EF4-FFF2-40B4-BE49-F238E27FC236}">
                <a16:creationId xmlns:a16="http://schemas.microsoft.com/office/drawing/2014/main" id="{2CB44C82-CFD6-97D4-F799-623E72024B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05820" y="1395576"/>
            <a:ext cx="2469596" cy="22677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96442EBA-CC6C-BFED-6B0D-ACD876DE4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39187" y="3940525"/>
            <a:ext cx="2469596" cy="226777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7" name="Espace réservé du texte 15">
            <a:extLst>
              <a:ext uri="{FF2B5EF4-FFF2-40B4-BE49-F238E27FC236}">
                <a16:creationId xmlns:a16="http://schemas.microsoft.com/office/drawing/2014/main" id="{06667A75-8391-0343-0CA1-281D781189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08677" y="3713635"/>
            <a:ext cx="2366739" cy="208537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9EB7CE5F-63A8-88E0-301F-14311DCC62A8}"/>
              </a:ext>
            </a:extLst>
          </p:cNvPr>
          <p:cNvSpPr/>
          <p:nvPr userDrawn="1"/>
        </p:nvSpPr>
        <p:spPr>
          <a:xfrm>
            <a:off x="6197132" y="3843647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15">
            <a:extLst>
              <a:ext uri="{FF2B5EF4-FFF2-40B4-BE49-F238E27FC236}">
                <a16:creationId xmlns:a16="http://schemas.microsoft.com/office/drawing/2014/main" id="{F48B2C3F-6934-1179-1D3F-1A232C8677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2044" y="3710407"/>
            <a:ext cx="2366739" cy="180474"/>
          </a:xfrm>
          <a:prstGeom prst="rect">
            <a:avLst/>
          </a:prstGeom>
          <a:noFill/>
        </p:spPr>
        <p:txBody>
          <a:bodyPr lIns="0" anchor="b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 une ligne</a:t>
            </a: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8F719E64-3FC0-CE54-7F46-70FC94855F97}"/>
              </a:ext>
            </a:extLst>
          </p:cNvPr>
          <p:cNvSpPr/>
          <p:nvPr userDrawn="1"/>
        </p:nvSpPr>
        <p:spPr>
          <a:xfrm rot="10800000">
            <a:off x="9021811" y="3740097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3FDFDCFE-479E-EE44-B985-C389D8C343D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79745" y="5962086"/>
            <a:ext cx="1546352" cy="255576"/>
          </a:xfrm>
          <a:prstGeom prst="rect">
            <a:avLst/>
          </a:prstGeom>
          <a:noFill/>
        </p:spPr>
        <p:txBody>
          <a:bodyPr lIns="0" anchor="t"/>
          <a:lstStyle>
            <a:lvl1pPr algn="l">
              <a:defRPr sz="900" b="0" i="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pPr lvl="0"/>
            <a:r>
              <a:rPr lang="fr-FR" dirty="0"/>
              <a:t>Crédit sur</a:t>
            </a:r>
            <a:br>
              <a:rPr lang="fr-FR" dirty="0"/>
            </a:br>
            <a:r>
              <a:rPr lang="fr-FR" dirty="0"/>
              <a:t>deux lignes maximum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39135C60-65EA-833A-9D1B-E9C0061C8AD6}"/>
              </a:ext>
            </a:extLst>
          </p:cNvPr>
          <p:cNvSpPr/>
          <p:nvPr userDrawn="1"/>
        </p:nvSpPr>
        <p:spPr>
          <a:xfrm rot="16200000">
            <a:off x="5937667" y="6125431"/>
            <a:ext cx="90577" cy="112172"/>
          </a:xfrm>
          <a:prstGeom prst="triangle">
            <a:avLst>
              <a:gd name="adj" fmla="val 46274"/>
            </a:avLst>
          </a:prstGeom>
          <a:solidFill>
            <a:srgbClr val="DE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182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D0AE62-B030-07F6-5698-3394A331444A}"/>
              </a:ext>
            </a:extLst>
          </p:cNvPr>
          <p:cNvSpPr/>
          <p:nvPr userDrawn="1"/>
        </p:nvSpPr>
        <p:spPr>
          <a:xfrm>
            <a:off x="0" y="6478859"/>
            <a:ext cx="12192000" cy="379140"/>
          </a:xfrm>
          <a:prstGeom prst="rect">
            <a:avLst/>
          </a:prstGeom>
          <a:solidFill>
            <a:srgbClr val="E751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247ACE-F02B-735B-30DF-33C25A215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751" y="261930"/>
            <a:ext cx="11255032" cy="9032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 </a:t>
            </a:r>
            <a:br>
              <a:rPr lang="fr-FR" dirty="0"/>
            </a:br>
            <a:r>
              <a:rPr lang="fr-FR" dirty="0"/>
              <a:t>sur deux lignes maximum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57ACC7-9A8D-2634-A5B6-67444DEFBB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5150" y="6542789"/>
            <a:ext cx="2743200" cy="255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49DF6C-D7FE-424C-B0E4-21B53074D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62018" y="6540641"/>
            <a:ext cx="4114800" cy="255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fr-FR" dirty="0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926F09-A1E0-1E37-B0F1-30278924B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00747" y="6542789"/>
            <a:ext cx="808036" cy="255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8263C9C6-5E9F-6F45-B91A-B3B4702CA42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3D50CE-B7D7-D22E-8CEA-E4A17A97B453}"/>
              </a:ext>
            </a:extLst>
          </p:cNvPr>
          <p:cNvSpPr/>
          <p:nvPr userDrawn="1"/>
        </p:nvSpPr>
        <p:spPr>
          <a:xfrm rot="10800000">
            <a:off x="11812858" y="5408341"/>
            <a:ext cx="379142" cy="1449659"/>
          </a:xfrm>
          <a:prstGeom prst="rect">
            <a:avLst/>
          </a:prstGeom>
          <a:solidFill>
            <a:srgbClr val="E7511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69EF30-20A2-D750-F7F7-61F33EFCEF99}"/>
              </a:ext>
            </a:extLst>
          </p:cNvPr>
          <p:cNvSpPr/>
          <p:nvPr userDrawn="1"/>
        </p:nvSpPr>
        <p:spPr>
          <a:xfrm>
            <a:off x="11812858" y="6478859"/>
            <a:ext cx="379142" cy="379140"/>
          </a:xfrm>
          <a:prstGeom prst="rect">
            <a:avLst/>
          </a:prstGeom>
          <a:solidFill>
            <a:srgbClr val="C454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C711556-69B1-E68F-2226-C432D13EB8F6}"/>
              </a:ext>
            </a:extLst>
          </p:cNvPr>
          <p:cNvCxnSpPr>
            <a:cxnSpLocks/>
          </p:cNvCxnSpPr>
          <p:nvPr userDrawn="1"/>
        </p:nvCxnSpPr>
        <p:spPr>
          <a:xfrm>
            <a:off x="250190" y="1165179"/>
            <a:ext cx="11258593" cy="0"/>
          </a:xfrm>
          <a:prstGeom prst="line">
            <a:avLst/>
          </a:prstGeom>
          <a:ln w="12700">
            <a:solidFill>
              <a:srgbClr val="16419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EDA82A9D-37B7-D77A-BE7D-A55F75D6F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l="27271" t="14039" r="11307" b="8347"/>
          <a:stretch/>
        </p:blipFill>
        <p:spPr>
          <a:xfrm>
            <a:off x="10883590" y="0"/>
            <a:ext cx="1308410" cy="116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4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3" r:id="rId2"/>
    <p:sldLayoutId id="2147483654" r:id="rId3"/>
    <p:sldLayoutId id="2147483665" r:id="rId4"/>
    <p:sldLayoutId id="2147483650" r:id="rId5"/>
    <p:sldLayoutId id="2147483649" r:id="rId6"/>
    <p:sldLayoutId id="2147483662" r:id="rId7"/>
    <p:sldLayoutId id="2147483663" r:id="rId8"/>
    <p:sldLayoutId id="2147483666" r:id="rId9"/>
    <p:sldLayoutId id="2147483667" r:id="rId10"/>
    <p:sldLayoutId id="2147483678" r:id="rId11"/>
    <p:sldLayoutId id="2147483679" r:id="rId12"/>
    <p:sldLayoutId id="2147483680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rgbClr val="164194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E75112"/>
        </a:buClr>
        <a:buFontTx/>
        <a:buNone/>
        <a:defRPr sz="2400" b="0" i="0" kern="1200">
          <a:solidFill>
            <a:schemeClr val="tx1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511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511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511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7511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5.pn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aemi2i.in2p3.fr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D7BC49-654E-1D4D-F7E8-D2696DA20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2" y="1632278"/>
            <a:ext cx="9247787" cy="1796722"/>
          </a:xfrm>
        </p:spPr>
        <p:txBody>
          <a:bodyPr>
            <a:normAutofit/>
          </a:bodyPr>
          <a:lstStyle/>
          <a:p>
            <a:r>
              <a:rPr lang="fr-FR" sz="3600" dirty="0"/>
              <a:t>Travailler en </a:t>
            </a:r>
            <a:br>
              <a:rPr lang="fr-FR" sz="3600" dirty="0"/>
            </a:br>
            <a:r>
              <a:rPr lang="fr-FR" sz="3600" dirty="0"/>
              <a:t>micro-électronique</a:t>
            </a:r>
            <a:br>
              <a:rPr lang="fr-FR" sz="3600" dirty="0"/>
            </a:br>
            <a:r>
              <a:rPr lang="fr-FR" sz="3600" dirty="0"/>
              <a:t>au CNRS/IN2P3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11A3AED-864C-31EA-A318-8759C7D7B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331" y="3837916"/>
            <a:ext cx="9247786" cy="65878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Version 30 avril 2024</a:t>
            </a:r>
          </a:p>
          <a:p>
            <a:r>
              <a:rPr lang="fr-FR" dirty="0"/>
              <a:t>Document de travail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CD29B0-9ED2-6871-0D5D-BE474935BF6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Auteur, événement</a:t>
            </a:r>
          </a:p>
        </p:txBody>
      </p:sp>
    </p:spTree>
    <p:extLst>
      <p:ext uri="{BB962C8B-B14F-4D97-AF65-F5344CB8AC3E}">
        <p14:creationId xmlns:p14="http://schemas.microsoft.com/office/powerpoint/2010/main" val="3281556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10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Calcul et données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R&amp;D autour du big data et des technologies de calcul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1846296"/>
            <a:ext cx="5976256" cy="4249704"/>
          </a:xfrm>
          <a:solidFill>
            <a:schemeClr val="bg1">
              <a:lumMod val="95000"/>
            </a:schemeClr>
          </a:solidFill>
        </p:spPr>
        <p:txBody>
          <a:bodyPr lIns="576000" tIns="180000" rIns="0"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Data management et Data </a:t>
            </a:r>
            <a:r>
              <a:rPr lang="fr-FR" altLang="fr-FR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mining</a:t>
            </a:r>
            <a:endParaRPr lang="fr-FR" altLang="fr-FR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Émergences de nouvelles technologies de calcul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Interopérabilité des infrastructures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Cloud européen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Calcul LHC, Astroparticules…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2FD1EF-CC6B-DABE-F6CE-1397363F29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743" y="1846296"/>
            <a:ext cx="2799468" cy="20415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0D0693-10B8-0FA5-9C71-30F4F9F19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744" y="3928741"/>
            <a:ext cx="2799467" cy="21672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9C4CF1-F476-68E0-DD34-9EF8A1E4C4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5677" y="1846295"/>
            <a:ext cx="2387739" cy="424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15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11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Liens avec l’industrie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Développements industriels et applications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1846296"/>
            <a:ext cx="5976256" cy="3404577"/>
          </a:xfrm>
          <a:solidFill>
            <a:schemeClr val="bg1">
              <a:lumMod val="95000"/>
            </a:schemeClr>
          </a:solidFill>
        </p:spPr>
        <p:txBody>
          <a:bodyPr lIns="576000" tIns="180000" rIns="0"/>
          <a:lstStyle/>
          <a:p>
            <a:pPr marL="0" indent="0" eaLnBrk="1" hangingPunct="1">
              <a:buNone/>
            </a:pPr>
            <a:r>
              <a:rPr lang="fr-FR" altLang="fr-FR" i="1" dirty="0">
                <a:solidFill>
                  <a:srgbClr val="E75112"/>
                </a:solidFill>
              </a:rPr>
              <a:t>Production des instruments</a:t>
            </a:r>
            <a:br>
              <a:rPr lang="fr-FR" altLang="fr-FR" i="1" dirty="0">
                <a:solidFill>
                  <a:srgbClr val="E75112"/>
                </a:solidFill>
              </a:rPr>
            </a:br>
            <a:r>
              <a:rPr lang="fr-FR" altLang="fr-FR" i="1" dirty="0">
                <a:solidFill>
                  <a:srgbClr val="E75112"/>
                </a:solidFill>
              </a:rPr>
              <a:t>Expertise </a:t>
            </a:r>
            <a:br>
              <a:rPr lang="fr-FR" altLang="fr-FR" i="1" dirty="0">
                <a:solidFill>
                  <a:srgbClr val="E75112"/>
                </a:solidFill>
              </a:rPr>
            </a:br>
            <a:r>
              <a:rPr lang="fr-FR" altLang="fr-FR" i="1" dirty="0">
                <a:solidFill>
                  <a:srgbClr val="E75112"/>
                </a:solidFill>
              </a:rPr>
              <a:t>Transfert industriel de nos compétences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Accélérateurs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Santé (imagerie médicale)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Spatial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Environnement (mesure de faibles radioactivités,</a:t>
            </a:r>
            <a:b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</a:b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réseau Becquerel, </a:t>
            </a:r>
            <a:r>
              <a:rPr lang="fr-FR" altLang="fr-FR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LabCom</a:t>
            </a: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P2R)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Mécanique, Électronique, Micro-électronique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Calcul 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45AD546-D9EA-84D5-D4FE-6DD4B4CD45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742" y="1827126"/>
            <a:ext cx="2593649" cy="19729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87B1144-323B-AE3D-7CBE-0731C56C6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849768" y="1826901"/>
            <a:ext cx="2593648" cy="197292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C00BFEB-976B-3681-0A97-D75D7A1839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743" y="3840480"/>
            <a:ext cx="5227673" cy="225551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90155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12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La place de l’électronique et de l’instrumentation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Capteurs, systèmes embarqués et d’acquisition de données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1846297"/>
            <a:ext cx="5970652" cy="4260305"/>
          </a:xfrm>
          <a:solidFill>
            <a:schemeClr val="bg1">
              <a:lumMod val="95000"/>
            </a:schemeClr>
          </a:solidFill>
        </p:spPr>
        <p:txBody>
          <a:bodyPr lIns="576000" tIns="180000" rIns="180000"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Capteurs silicium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Photo-détecteurs</a:t>
            </a: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, scintillateurs,  détecteurs gazeux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Bolomètres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Microélectronique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Systèmes embarqués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Développements </a:t>
            </a:r>
            <a:r>
              <a:rPr lang="fr-FR" altLang="fr-FR" dirty="0" err="1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pluri-disciplinaires</a:t>
            </a: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(mécanique, chimie, électronique…)</a:t>
            </a:r>
            <a:endParaRPr lang="fr-FR" altLang="fr-FR" sz="1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3A21C4-DA46-6514-03BD-105D0A2CAB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4"/>
          <a:stretch/>
        </p:blipFill>
        <p:spPr>
          <a:xfrm>
            <a:off x="9136185" y="1846295"/>
            <a:ext cx="2368985" cy="215001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E33C01-BF2D-E3F2-82B1-13198E54A8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1348" y="1846297"/>
            <a:ext cx="2871087" cy="21500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45DCCF8-FDDA-B3ED-0684-528BB10286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472" y="4035294"/>
            <a:ext cx="2882963" cy="207705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7A9A7D-08C8-F395-6844-8DFDB4B15D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6185" y="4041939"/>
            <a:ext cx="2368985" cy="20713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EE737C29-B6D3-7AB0-F471-7DE291A25F84}"/>
              </a:ext>
            </a:extLst>
          </p:cNvPr>
          <p:cNvSpPr txBox="1">
            <a:spLocks/>
          </p:cNvSpPr>
          <p:nvPr/>
        </p:nvSpPr>
        <p:spPr>
          <a:xfrm>
            <a:off x="6721990" y="6151328"/>
            <a:ext cx="109400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 baseline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Tx/>
              <a:buNone/>
              <a:defRPr sz="1350" b="0" i="0" kern="1200" baseline="0">
                <a:solidFill>
                  <a:schemeClr val="bg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350" b="0" i="0" kern="1200">
                <a:solidFill>
                  <a:schemeClr val="bg2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ü"/>
              <a:defRPr sz="1350" b="0" i="0" kern="1200">
                <a:solidFill>
                  <a:schemeClr val="bg2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350" b="0" i="0" kern="1200">
                <a:solidFill>
                  <a:schemeClr val="bg2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+ photo pci40</a:t>
            </a:r>
          </a:p>
        </p:txBody>
      </p:sp>
    </p:spTree>
    <p:extLst>
      <p:ext uri="{BB962C8B-B14F-4D97-AF65-F5344CB8AC3E}">
        <p14:creationId xmlns:p14="http://schemas.microsoft.com/office/powerpoint/2010/main" val="1962447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13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La micro-électronique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Une composante fondamentale, au cœur des expériences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1846297"/>
            <a:ext cx="5970652" cy="4260305"/>
          </a:xfrm>
          <a:solidFill>
            <a:schemeClr val="bg1">
              <a:lumMod val="95000"/>
            </a:schemeClr>
          </a:solidFill>
        </p:spPr>
        <p:txBody>
          <a:bodyPr lIns="576000" tIns="180000" rIns="180000"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Intégration au plus proche des détecteurs de toute la chaine de mesures (traitement analogique du signal, numérisation et transfert des données)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Des expériences avec de plus en plus de canaux de mesure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Permet de parvenir à des hautes densités d’intégration avec une dissipation thermique et un coût maitrisé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Développements utilisés dans des applications liées à la santé et à l’environnement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9C67A86B-B96C-7C7C-8AF9-ED472A906A4E}"/>
              </a:ext>
            </a:extLst>
          </p:cNvPr>
          <p:cNvSpPr txBox="1">
            <a:spLocks/>
          </p:cNvSpPr>
          <p:nvPr/>
        </p:nvSpPr>
        <p:spPr>
          <a:xfrm>
            <a:off x="6098244" y="6078857"/>
            <a:ext cx="3047714" cy="33655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800" dirty="0" err="1">
                <a:solidFill>
                  <a:srgbClr val="EF7D00"/>
                </a:solidFill>
              </a:rPr>
              <a:t>Phototèque</a:t>
            </a:r>
            <a:r>
              <a:rPr lang="fr-FR" sz="800" dirty="0">
                <a:solidFill>
                  <a:srgbClr val="EF7D00"/>
                </a:solidFill>
              </a:rPr>
              <a:t> IN2P3</a:t>
            </a:r>
          </a:p>
        </p:txBody>
      </p:sp>
      <p:pic>
        <p:nvPicPr>
          <p:cNvPr id="14" name="Image 13" descr="Une image contenant mur, meubles, intérieur, fenêtre&#10;&#10;Description générée automatiquement">
            <a:extLst>
              <a:ext uri="{FF2B5EF4-FFF2-40B4-BE49-F238E27FC236}">
                <a16:creationId xmlns:a16="http://schemas.microsoft.com/office/drawing/2014/main" id="{5F6127F6-A396-6F49-0FB1-BBAC45A8E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227" y="1846295"/>
            <a:ext cx="2348475" cy="4232562"/>
          </a:xfrm>
          <a:prstGeom prst="rect">
            <a:avLst/>
          </a:prstGeom>
        </p:spPr>
      </p:pic>
      <p:pic>
        <p:nvPicPr>
          <p:cNvPr id="16" name="Image 15" descr="Une image contenant Appareils électroniques, circuit, Composant électronique, Composant de circuit&#10;&#10;Description générée automatiquement">
            <a:extLst>
              <a:ext uri="{FF2B5EF4-FFF2-40B4-BE49-F238E27FC236}">
                <a16:creationId xmlns:a16="http://schemas.microsoft.com/office/drawing/2014/main" id="{744ECD98-8C6B-F7CB-462A-DDD12D150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551" y="1852389"/>
            <a:ext cx="2832847" cy="2106476"/>
          </a:xfrm>
          <a:prstGeom prst="rect">
            <a:avLst/>
          </a:prstGeom>
        </p:spPr>
      </p:pic>
      <p:pic>
        <p:nvPicPr>
          <p:cNvPr id="18" name="Image 17" descr="Une image contenant circuit, Composant électronique, Composant de circuit, Composant de circuit passif&#10;&#10;Description générée automatiquement">
            <a:extLst>
              <a:ext uri="{FF2B5EF4-FFF2-40B4-BE49-F238E27FC236}">
                <a16:creationId xmlns:a16="http://schemas.microsoft.com/office/drawing/2014/main" id="{96AA64B1-4B66-D1AE-6400-21200639D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49" y="4019723"/>
            <a:ext cx="2832847" cy="20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83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E179A-DF9C-D920-63A8-68ECDA68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101" y="2004549"/>
            <a:ext cx="6965986" cy="2848901"/>
          </a:xfrm>
        </p:spPr>
        <p:txBody>
          <a:bodyPr>
            <a:normAutofit/>
          </a:bodyPr>
          <a:lstStyle/>
          <a:p>
            <a:r>
              <a:rPr lang="fr-FR" dirty="0"/>
              <a:t>Des projets aux cœurs de la physique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DC39C1-634F-6641-6968-91808B85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A4A2FA-3D1A-DFED-50CA-9AA82AF7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0D95B5-65F0-E33B-138E-43741102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58784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15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Vue du LHC (@ CERN)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029701" y="3156135"/>
            <a:ext cx="2479081" cy="180474"/>
          </a:xfrm>
        </p:spPr>
        <p:txBody>
          <a:bodyPr/>
          <a:lstStyle/>
          <a:p>
            <a:r>
              <a:rPr lang="fr-FR" dirty="0"/>
              <a:t>Simulation des collisions dans ATLAS (@CERN)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projet en physique des hautes énergies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Le Large Hadron </a:t>
            </a:r>
            <a:r>
              <a:rPr lang="fr-FR" dirty="0" err="1">
                <a:solidFill>
                  <a:srgbClr val="DE540C"/>
                </a:solidFill>
              </a:rPr>
              <a:t>Collider</a:t>
            </a:r>
            <a:r>
              <a:rPr lang="fr-FR" dirty="0">
                <a:solidFill>
                  <a:srgbClr val="DE540C"/>
                </a:solidFill>
              </a:rPr>
              <a:t> (LHC) au CERN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Plus et plus puissant grand collisionneur du monde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27 kilomètres de circonférence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4 expériences principales : ATLAS, CMS, </a:t>
            </a:r>
            <a:r>
              <a:rPr lang="fr-FR" sz="1400" dirty="0" err="1"/>
              <a:t>LHCb</a:t>
            </a:r>
            <a:r>
              <a:rPr lang="fr-FR" sz="1400" dirty="0"/>
              <a:t> et ALICE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Fonctionne depuis 2008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Une mise à jour des expériences est prévue en 2026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Permet d’améliorer la précision des mesures de physique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Chaque interaction du faisceau, toutes les 25 ns, produira en moyenne 200 collisions (au lieu de 30) qu’il faut reconstruire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Développement de nouveaux détecteurs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Intégration de la mesure précise du temps dans les circuits développés</a:t>
            </a: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1D81FF6-1A14-1456-3CA1-3F8306176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194" y="1384507"/>
            <a:ext cx="2593588" cy="1718170"/>
          </a:xfrm>
          <a:prstGeom prst="rect">
            <a:avLst/>
          </a:prstGeom>
        </p:spPr>
      </p:pic>
      <p:pic>
        <p:nvPicPr>
          <p:cNvPr id="19" name="Espace réservé pour une image  14" descr="Une image contenant acier, tuyau, ingénierie, bâtiment&#10;&#10;Description générée automatiquement">
            <a:extLst>
              <a:ext uri="{FF2B5EF4-FFF2-40B4-BE49-F238E27FC236}">
                <a16:creationId xmlns:a16="http://schemas.microsoft.com/office/drawing/2014/main" id="{FC7E8003-0ECC-7E77-8FAD-2695E5A591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034" b="1034"/>
          <a:stretch>
            <a:fillRect/>
          </a:stretch>
        </p:blipFill>
        <p:spPr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5" name="Image 24" descr="Une image contenant intérieur, ingénierie, acier, bâtiment&#10;&#10;Description générée automatiquement">
            <a:extLst>
              <a:ext uri="{FF2B5EF4-FFF2-40B4-BE49-F238E27FC236}">
                <a16:creationId xmlns:a16="http://schemas.microsoft.com/office/drawing/2014/main" id="{EEB814A6-F1F9-776B-1A83-8E698EB35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195" y="3489573"/>
            <a:ext cx="2593588" cy="2454894"/>
          </a:xfrm>
          <a:prstGeom prst="rect">
            <a:avLst/>
          </a:prstGeom>
        </p:spPr>
      </p:pic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1011C173-83DF-A6F0-22AF-030489D10C99}"/>
              </a:ext>
            </a:extLst>
          </p:cNvPr>
          <p:cNvSpPr txBox="1">
            <a:spLocks/>
          </p:cNvSpPr>
          <p:nvPr/>
        </p:nvSpPr>
        <p:spPr>
          <a:xfrm>
            <a:off x="9029701" y="6025070"/>
            <a:ext cx="2479081" cy="180474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Photo d’un des bouchons d’ATLAS (@CERN)</a:t>
            </a:r>
          </a:p>
        </p:txBody>
      </p:sp>
    </p:spTree>
    <p:extLst>
      <p:ext uri="{BB962C8B-B14F-4D97-AF65-F5344CB8AC3E}">
        <p14:creationId xmlns:p14="http://schemas.microsoft.com/office/powerpoint/2010/main" val="1212071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16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ATLAS et le </a:t>
            </a:r>
            <a:r>
              <a:rPr lang="fr-FR" dirty="0" err="1"/>
              <a:t>detecteur</a:t>
            </a:r>
            <a:r>
              <a:rPr lang="fr-FR" dirty="0"/>
              <a:t> HGTD (@ CERN)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FR" dirty="0"/>
              <a:t>Wafer LGAD complet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détecteur HGTD sur ATLAS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Détecteur en silicium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3.6 millions de canaux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Résolution en temps 30 </a:t>
            </a:r>
            <a:r>
              <a:rPr lang="fr-FR" sz="1400" dirty="0" err="1"/>
              <a:t>ps</a:t>
            </a:r>
            <a:r>
              <a:rPr lang="fr-FR" sz="1400" dirty="0"/>
              <a:t>/trace, 50 </a:t>
            </a:r>
            <a:r>
              <a:rPr lang="fr-FR" sz="1400" dirty="0" err="1"/>
              <a:t>ps</a:t>
            </a:r>
            <a:r>
              <a:rPr lang="fr-FR" sz="1400" dirty="0"/>
              <a:t> en fin de vie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Soumis à d’intenses radiations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Basé sur des LGAD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Low Gain Avalanche Detector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Diode (jonction p-n) avec une couche additionnelle dopée p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Taille : 1.3 x 1.3 mm</a:t>
            </a:r>
            <a:r>
              <a:rPr lang="fr-FR" sz="1400" baseline="30000" dirty="0"/>
              <a:t>2</a:t>
            </a:r>
            <a:r>
              <a:rPr lang="fr-FR" sz="1400" dirty="0"/>
              <a:t>   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Le circuit ALTIROC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Développé dans le cadre d’une collaboration internationale IN2P3 / CERN / </a:t>
            </a:r>
            <a:r>
              <a:rPr lang="fr-FR" sz="1400" dirty="0" err="1"/>
              <a:t>Fermilab</a:t>
            </a:r>
            <a:endParaRPr lang="fr-FR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Permet de lire les charges dans les  </a:t>
            </a:r>
            <a:r>
              <a:rPr lang="fr-FR" sz="1400" dirty="0" err="1"/>
              <a:t>LGADs</a:t>
            </a:r>
            <a:r>
              <a:rPr lang="fr-FR" sz="1400" dirty="0"/>
              <a:t> générées par le passage des particules</a:t>
            </a:r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026" name="Picture 2" descr="A High-Granularity Timing Detector for the ATLAS Phase-II Upgrade | EP News">
            <a:extLst>
              <a:ext uri="{FF2B5EF4-FFF2-40B4-BE49-F238E27FC236}">
                <a16:creationId xmlns:a16="http://schemas.microsoft.com/office/drawing/2014/main" id="{D707FB17-482A-EBD4-155D-F8B962D87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84507"/>
            <a:ext cx="5412783" cy="301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93F40C9-B566-04DA-63B3-3B912EE92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427" y="4264635"/>
            <a:ext cx="1801951" cy="1723944"/>
          </a:xfrm>
          <a:prstGeom prst="rect">
            <a:avLst/>
          </a:prstGeom>
        </p:spPr>
      </p:pic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90B098ED-7ED5-B968-6F10-DE157C878A1A}"/>
              </a:ext>
            </a:extLst>
          </p:cNvPr>
          <p:cNvSpPr txBox="1">
            <a:spLocks/>
          </p:cNvSpPr>
          <p:nvPr/>
        </p:nvSpPr>
        <p:spPr>
          <a:xfrm>
            <a:off x="6267985" y="4946725"/>
            <a:ext cx="47027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 baseline="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Tx/>
              <a:buNone/>
              <a:defRPr sz="1350" b="0" i="0" kern="1200" baseline="0">
                <a:solidFill>
                  <a:schemeClr val="bg2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350" b="0" i="0" kern="1200">
                <a:solidFill>
                  <a:schemeClr val="bg2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Wingdings" pitchFamily="2" charset="2"/>
              <a:buChar char="ü"/>
              <a:defRPr sz="1350" b="0" i="0" kern="1200">
                <a:solidFill>
                  <a:schemeClr val="bg2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Tx/>
              <a:buNone/>
              <a:defRPr sz="1350" b="0" i="0" kern="1200">
                <a:solidFill>
                  <a:schemeClr val="bg2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+ photo principe LGAD</a:t>
            </a:r>
          </a:p>
        </p:txBody>
      </p:sp>
    </p:spTree>
    <p:extLst>
      <p:ext uri="{BB962C8B-B14F-4D97-AF65-F5344CB8AC3E}">
        <p14:creationId xmlns:p14="http://schemas.microsoft.com/office/powerpoint/2010/main" val="4282851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17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Schématique du circuit ALTIROC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circuit ALTIROC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Circuit avec une matrice de pixels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Développée en technologie CMOS 130 nm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225 pixels de 1x1 mm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Mesure de la charge déposée et du temps d’arrivée pour chaque pixel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Circuit mixte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Traitement analogique initial du signal (amplification puis discriminateur)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Mesure du temps avec deux TDC (fin et grossier)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Numérique pour le traitement des pixels touchés et la création de trames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Techniques de conception tolérantes aux radiations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La basse consommation est cruciale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Flux de données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Chaque circuit génère jusqu’à 2 Gb/s de données qu’il faut envoyer par fibre optique vers des ordinateurs</a:t>
            </a: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2" name="Espace réservé pour une image  11" descr="Une image contenant texte, capture d’écran, diagramme, Parallèle&#10;&#10;Description générée automatiquement">
            <a:extLst>
              <a:ext uri="{FF2B5EF4-FFF2-40B4-BE49-F238E27FC236}">
                <a16:creationId xmlns:a16="http://schemas.microsoft.com/office/drawing/2014/main" id="{1D29DE75-2600-0B10-EAA9-FEBD9F47B9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470" r="368"/>
          <a:stretch/>
        </p:blipFill>
        <p:spPr>
          <a:xfrm>
            <a:off x="6286502" y="1384508"/>
            <a:ext cx="3922023" cy="455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53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18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L’environnement du circuit ALTIROC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Electronique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Transfert des données de plusieurs circuits vers les fibres optiques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Gestion des alimentations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 des cartes de tests des prototypes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Mécanique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Alignement entre les circuits </a:t>
            </a:r>
            <a:r>
              <a:rPr lang="fr-FR" sz="1400" dirty="0" err="1"/>
              <a:t>ALTIROCs</a:t>
            </a:r>
            <a:r>
              <a:rPr lang="fr-FR" sz="1400" dirty="0"/>
              <a:t> et les </a:t>
            </a:r>
            <a:r>
              <a:rPr lang="fr-FR" sz="1400" dirty="0" err="1"/>
              <a:t>LGADs</a:t>
            </a:r>
            <a:endParaRPr lang="fr-FR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Refroidissement du système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Gestion des masses électroniques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Informatique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Algorithmes de traitements des données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Contrôle expérimental des circuits</a:t>
            </a:r>
            <a:endParaRPr lang="fr-FR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Etudes liées à la physique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Test des performances des circuits soumis à un faisceau test de particules connues</a:t>
            </a: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9" name="Image 18" descr="Une image contenant conception&#10;&#10;Description générée automatiquement avec une confiance moyenne">
            <a:extLst>
              <a:ext uri="{FF2B5EF4-FFF2-40B4-BE49-F238E27FC236}">
                <a16:creationId xmlns:a16="http://schemas.microsoft.com/office/drawing/2014/main" id="{8B0BA437-3223-4CB2-4C19-DDF4CB814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985" y="1303039"/>
            <a:ext cx="3387204" cy="2645984"/>
          </a:xfrm>
          <a:prstGeom prst="rect">
            <a:avLst/>
          </a:prstGeom>
        </p:spPr>
      </p:pic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25B01268-AB96-5B3C-90FE-F5BFD459AD07}"/>
              </a:ext>
            </a:extLst>
          </p:cNvPr>
          <p:cNvSpPr txBox="1">
            <a:spLocks/>
          </p:cNvSpPr>
          <p:nvPr/>
        </p:nvSpPr>
        <p:spPr>
          <a:xfrm>
            <a:off x="6267985" y="3996646"/>
            <a:ext cx="3735824" cy="180474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Détail de la mécanique d’</a:t>
            </a:r>
            <a:r>
              <a:rPr lang="fr-FR" dirty="0" err="1"/>
              <a:t>interconnection</a:t>
            </a:r>
            <a:r>
              <a:rPr lang="fr-FR" dirty="0"/>
              <a:t> entre ALTRIOC et les </a:t>
            </a:r>
            <a:r>
              <a:rPr lang="fr-FR" dirty="0" err="1"/>
              <a:t>LGADs</a:t>
            </a:r>
            <a:endParaRPr lang="fr-FR" dirty="0"/>
          </a:p>
        </p:txBody>
      </p:sp>
      <p:pic>
        <p:nvPicPr>
          <p:cNvPr id="21" name="Image 20" descr="Une image contenant Composant électronique, Composant de circuit, circuit, Composant de circuit passif&#10;&#10;Description générée automatiquement">
            <a:extLst>
              <a:ext uri="{FF2B5EF4-FFF2-40B4-BE49-F238E27FC236}">
                <a16:creationId xmlns:a16="http://schemas.microsoft.com/office/drawing/2014/main" id="{AACBEDD7-0BB8-54FD-42CE-089874E7C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189" y="1966857"/>
            <a:ext cx="2276901" cy="178899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3AA1B02-BE54-6D5C-DCAD-E8BE9AA89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214" y="4440716"/>
            <a:ext cx="5831234" cy="1468177"/>
          </a:xfrm>
          <a:prstGeom prst="rect">
            <a:avLst/>
          </a:prstGeom>
        </p:spPr>
      </p:pic>
      <p:sp>
        <p:nvSpPr>
          <p:cNvPr id="23" name="Espace réservé du texte 7">
            <a:extLst>
              <a:ext uri="{FF2B5EF4-FFF2-40B4-BE49-F238E27FC236}">
                <a16:creationId xmlns:a16="http://schemas.microsoft.com/office/drawing/2014/main" id="{7F762122-22B1-7FAC-D7BC-27DE1E41501F}"/>
              </a:ext>
            </a:extLst>
          </p:cNvPr>
          <p:cNvSpPr txBox="1">
            <a:spLocks/>
          </p:cNvSpPr>
          <p:nvPr/>
        </p:nvSpPr>
        <p:spPr>
          <a:xfrm>
            <a:off x="6295281" y="6022091"/>
            <a:ext cx="3735824" cy="180474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Partie électronique du détecteur</a:t>
            </a:r>
          </a:p>
        </p:txBody>
      </p:sp>
      <p:sp>
        <p:nvSpPr>
          <p:cNvPr id="24" name="Espace réservé du texte 7">
            <a:extLst>
              <a:ext uri="{FF2B5EF4-FFF2-40B4-BE49-F238E27FC236}">
                <a16:creationId xmlns:a16="http://schemas.microsoft.com/office/drawing/2014/main" id="{0E695559-EF9F-8DE4-6FEF-A3C4786B12B3}"/>
              </a:ext>
            </a:extLst>
          </p:cNvPr>
          <p:cNvSpPr txBox="1">
            <a:spLocks/>
          </p:cNvSpPr>
          <p:nvPr/>
        </p:nvSpPr>
        <p:spPr>
          <a:xfrm>
            <a:off x="9655189" y="3797495"/>
            <a:ext cx="2479081" cy="180474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ALTIROC sur sa carte de test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975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19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633634" y="3935024"/>
            <a:ext cx="2479081" cy="180474"/>
          </a:xfrm>
        </p:spPr>
        <p:txBody>
          <a:bodyPr/>
          <a:lstStyle/>
          <a:p>
            <a:r>
              <a:rPr lang="fr-FR" dirty="0"/>
              <a:t>Tests en faisceaux du détecteur HGDT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test du détecteur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Les tests en laboratoire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Caractérisation des performances du circuit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Vérification de la concordance avec les simulations</a:t>
            </a:r>
            <a:endParaRPr lang="fr-FR" sz="1400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Les tests en faisceaux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La détermination des performances du détecteur nécessite des tests dédiés : les tests en faisceaux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Flux de particules connues avec une énergie contrôlée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Uniquement quelques plateformes dans le monde (DESY en Allemagne, le CERN, GANIL en France)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Nécessite un développement spécifique d’une électronique, d’une mécanique et d’un contrôle expérimental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ALTIROC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Plus de 6 ans de développements</a:t>
            </a:r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457DA23D-8999-8375-647E-C581134629B8}"/>
              </a:ext>
            </a:extLst>
          </p:cNvPr>
          <p:cNvSpPr txBox="1">
            <a:spLocks/>
          </p:cNvSpPr>
          <p:nvPr/>
        </p:nvSpPr>
        <p:spPr>
          <a:xfrm>
            <a:off x="8901831" y="3859923"/>
            <a:ext cx="620319" cy="255575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DESY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C00D87-5AA2-214B-93D3-E57FBB308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214" y="4317884"/>
            <a:ext cx="5831234" cy="1468177"/>
          </a:xfrm>
          <a:prstGeom prst="rect">
            <a:avLst/>
          </a:prstGeom>
        </p:spPr>
      </p:pic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26EDED31-802B-DDAF-27EB-13770489DCD2}"/>
              </a:ext>
            </a:extLst>
          </p:cNvPr>
          <p:cNvSpPr txBox="1">
            <a:spLocks/>
          </p:cNvSpPr>
          <p:nvPr/>
        </p:nvSpPr>
        <p:spPr>
          <a:xfrm>
            <a:off x="6295281" y="6022091"/>
            <a:ext cx="3735824" cy="180474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Partie électronique du </a:t>
            </a:r>
            <a:r>
              <a:rPr lang="fr-FR" dirty="0" err="1"/>
              <a:t>detecteur</a:t>
            </a:r>
            <a:endParaRPr lang="fr-FR" dirty="0"/>
          </a:p>
        </p:txBody>
      </p:sp>
      <p:pic>
        <p:nvPicPr>
          <p:cNvPr id="12" name="Image 11" descr="Une image contenant machine, ingénierie, fils électriques, intérieur&#10;&#10;Description générée automatiquement">
            <a:extLst>
              <a:ext uri="{FF2B5EF4-FFF2-40B4-BE49-F238E27FC236}">
                <a16:creationId xmlns:a16="http://schemas.microsoft.com/office/drawing/2014/main" id="{16A76617-1E4B-F571-28FD-A241E8464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" t="15794" r="-476" b="19259"/>
          <a:stretch/>
        </p:blipFill>
        <p:spPr>
          <a:xfrm>
            <a:off x="6057218" y="1289935"/>
            <a:ext cx="5477611" cy="2565947"/>
          </a:xfrm>
          <a:prstGeom prst="rect">
            <a:avLst/>
          </a:prstGeom>
        </p:spPr>
      </p:pic>
      <p:pic>
        <p:nvPicPr>
          <p:cNvPr id="17" name="Image 16" descr="Une image contenant machine, ingénierie, Ingénierie électronique, fils électriques&#10;&#10;Description générée automatiquement">
            <a:extLst>
              <a:ext uri="{FF2B5EF4-FFF2-40B4-BE49-F238E27FC236}">
                <a16:creationId xmlns:a16="http://schemas.microsoft.com/office/drawing/2014/main" id="{01080404-03F0-E9DC-E294-770C73708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395"/>
          <a:stretch/>
        </p:blipFill>
        <p:spPr>
          <a:xfrm>
            <a:off x="5986214" y="4171345"/>
            <a:ext cx="6253003" cy="2192098"/>
          </a:xfrm>
          <a:prstGeom prst="rect">
            <a:avLst/>
          </a:prstGeom>
        </p:spPr>
      </p:pic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A35353C-F097-6EA4-0259-8B5A7D6BBE14}"/>
              </a:ext>
            </a:extLst>
          </p:cNvPr>
          <p:cNvSpPr txBox="1">
            <a:spLocks/>
          </p:cNvSpPr>
          <p:nvPr/>
        </p:nvSpPr>
        <p:spPr>
          <a:xfrm>
            <a:off x="8901831" y="4040313"/>
            <a:ext cx="620319" cy="255575"/>
          </a:xfrm>
          <a:prstGeom prst="rect">
            <a:avLst/>
          </a:prstGeom>
          <a:noFill/>
        </p:spPr>
        <p:txBody>
          <a:bodyPr lIns="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900" b="0" i="0" kern="1200">
                <a:solidFill>
                  <a:srgbClr val="DE540C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CERN</a:t>
            </a: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id="{B7AB21A3-10AD-A75A-F6DF-11070E00BF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6479528"/>
              </p:ext>
            </p:extLst>
          </p:nvPr>
        </p:nvGraphicFramePr>
        <p:xfrm>
          <a:off x="5009" y="2858731"/>
          <a:ext cx="587625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12199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664183-83C7-3B8E-3169-68158BB8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CNRS en quelques chiffres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4969684-DB84-AB09-B032-5BB0A4E91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047C1D-ADAC-CF25-9336-16A2FA5F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Le métier de micro-électronicien à l’IN2P3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1B8C91-CA7D-CFBF-644B-F29157603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49004B7D-F88F-B5B5-C24A-55E9946C297C}"/>
              </a:ext>
            </a:extLst>
          </p:cNvPr>
          <p:cNvSpPr txBox="1">
            <a:spLocks/>
          </p:cNvSpPr>
          <p:nvPr/>
        </p:nvSpPr>
        <p:spPr>
          <a:xfrm>
            <a:off x="5244" y="1260800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Le Centre National de la Recherche Scientifique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Organisme public de recherche pluridisciplinaire 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Sous la tutelle du ministère de l’Enseignement supérieur et de la recherche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10 instituts</a:t>
            </a:r>
          </a:p>
          <a:p>
            <a:pPr>
              <a:spcBef>
                <a:spcPts val="2200"/>
              </a:spcBef>
            </a:pPr>
            <a:endParaRPr lang="fr-FR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endParaRPr lang="fr-FR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endParaRPr lang="fr-FR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endParaRPr lang="fr-FR" dirty="0">
              <a:solidFill>
                <a:srgbClr val="DE540C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D41D78CA-820F-5069-4CD6-0FA633D973E1}"/>
              </a:ext>
            </a:extLst>
          </p:cNvPr>
          <p:cNvSpPr txBox="1">
            <a:spLocks/>
          </p:cNvSpPr>
          <p:nvPr/>
        </p:nvSpPr>
        <p:spPr>
          <a:xfrm>
            <a:off x="6207517" y="1420760"/>
            <a:ext cx="2983135" cy="1119674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4 G€</a:t>
            </a:r>
            <a:b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Budget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B9FA34E3-12E4-6E74-C4D8-FEA7A2AEE788}"/>
              </a:ext>
            </a:extLst>
          </p:cNvPr>
          <p:cNvSpPr txBox="1">
            <a:spLocks/>
          </p:cNvSpPr>
          <p:nvPr/>
        </p:nvSpPr>
        <p:spPr>
          <a:xfrm>
            <a:off x="6207516" y="2628500"/>
            <a:ext cx="2983135" cy="1265550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33 000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Agents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53C8A0FE-179E-F2AC-AC41-6265FF8A6606}"/>
              </a:ext>
            </a:extLst>
          </p:cNvPr>
          <p:cNvSpPr txBox="1">
            <a:spLocks/>
          </p:cNvSpPr>
          <p:nvPr/>
        </p:nvSpPr>
        <p:spPr>
          <a:xfrm>
            <a:off x="6207516" y="3982116"/>
            <a:ext cx="2983135" cy="1050707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28 000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Scientifiques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4CCD9219-EBF4-71FA-93D0-6BBD19226856}"/>
              </a:ext>
            </a:extLst>
          </p:cNvPr>
          <p:cNvSpPr txBox="1">
            <a:spLocks/>
          </p:cNvSpPr>
          <p:nvPr/>
        </p:nvSpPr>
        <p:spPr>
          <a:xfrm>
            <a:off x="6207515" y="5120890"/>
            <a:ext cx="2983135" cy="1050707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1 100</a:t>
            </a:r>
            <a:br>
              <a:rPr lang="fr-FR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Laboratoires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11B944B-1142-951A-0F56-6E07615A38A9}"/>
              </a:ext>
            </a:extLst>
          </p:cNvPr>
          <p:cNvSpPr txBox="1"/>
          <p:nvPr/>
        </p:nvSpPr>
        <p:spPr>
          <a:xfrm>
            <a:off x="9247758" y="5778561"/>
            <a:ext cx="58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CERN</a:t>
            </a:r>
            <a:endParaRPr lang="fr-FR" sz="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3" name="Picture 2" descr="Instituts du CNRS">
            <a:extLst>
              <a:ext uri="{FF2B5EF4-FFF2-40B4-BE49-F238E27FC236}">
                <a16:creationId xmlns:a16="http://schemas.microsoft.com/office/drawing/2014/main" id="{6D0E9E4A-DB6F-ADD9-3D4D-CCD65FE7A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03" y="2657888"/>
            <a:ext cx="3985882" cy="397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D9CFDD-F811-3EEA-5B38-DA4972DC0A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049" y="1410740"/>
            <a:ext cx="1610695" cy="476085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246895E-CDBD-B1A6-509A-8AE938FD5DB3}"/>
              </a:ext>
            </a:extLst>
          </p:cNvPr>
          <p:cNvSpPr txBox="1"/>
          <p:nvPr/>
        </p:nvSpPr>
        <p:spPr>
          <a:xfrm>
            <a:off x="9400158" y="5930961"/>
            <a:ext cx="58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CERN</a:t>
            </a:r>
            <a:endParaRPr lang="fr-FR" sz="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588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9D7C55F-D027-77D0-5038-E3A41C49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F6102-9EC5-0444-87F6-3768AA7C472A}" type="datetime1">
              <a:rPr lang="fr-FR" smtClean="0"/>
              <a:t>30/04/2024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28BD86-404D-369E-EBCF-0BA5E9A55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BC17EA-7B3A-327A-E57F-3B2FCF82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20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8D3470-FEC9-5DB3-4E22-81F58EA964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Circuit de mesure de charge et de temps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9BEE321-BED9-B8C8-E3DD-4FA5E73EA4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 dirty="0"/>
              <a:t>Prototype pour le projet RD53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19AD442-0DA2-AB98-3603-6DC232FF37D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fr-FR" dirty="0"/>
              <a:t>Lecture de capteurs de gaz pour des parking souterrains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BD471B86-1155-77BD-A0F6-FE3A57188E2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FR" dirty="0"/>
              <a:t>Circuit LOGIC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06CC5E3-0136-BC5E-F91E-ADB41325C49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Lecture de capteur LGAD pour l’expérience ATLAS du LHC au CERN</a:t>
            </a:r>
          </a:p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C10674F-2401-74C0-5D76-7F0B8C6B16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dirty="0"/>
              <a:t>Circuit ALTIROC</a:t>
            </a:r>
          </a:p>
        </p:txBody>
      </p:sp>
      <p:pic>
        <p:nvPicPr>
          <p:cNvPr id="19" name="Espace réservé pour une image  18" descr="Une image contenant Appareils électroniques, circuit, Composant électronique, Composant de circuit&#10;&#10;Description générée automatiquement">
            <a:extLst>
              <a:ext uri="{FF2B5EF4-FFF2-40B4-BE49-F238E27FC236}">
                <a16:creationId xmlns:a16="http://schemas.microsoft.com/office/drawing/2014/main" id="{8434C657-AE4C-65CC-9901-98E1BAAB8CDE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/>
          <a:srcRect l="24475" r="24475"/>
          <a:stretch>
            <a:fillRect/>
          </a:stretch>
        </p:blipFill>
        <p:spPr/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F51CD8B-9BEC-B61D-67FF-ECA2D3D64A6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CCPM-Photothèque INP2P3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FB124223-82C2-338C-3481-1AB262059B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 dirty="0"/>
              <a:t>LPCA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97E0214-4C7F-5E70-2AE1-ADA7823EE15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fr-FR" dirty="0"/>
              <a:t>LPCA/IJCLAB</a:t>
            </a:r>
          </a:p>
        </p:txBody>
      </p:sp>
      <p:sp>
        <p:nvSpPr>
          <p:cNvPr id="17" name="Titre 16">
            <a:extLst>
              <a:ext uri="{FF2B5EF4-FFF2-40B4-BE49-F238E27FC236}">
                <a16:creationId xmlns:a16="http://schemas.microsoft.com/office/drawing/2014/main" id="{E3F3209D-896E-77E9-3A2E-7A3C77F6F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de circuits développés à l’IN2P3</a:t>
            </a:r>
          </a:p>
        </p:txBody>
      </p:sp>
      <p:pic>
        <p:nvPicPr>
          <p:cNvPr id="18" name="Espace réservé pour une image  17" descr="Une image contenant vélo, sol&#10;&#10;Description générée automatiquement">
            <a:extLst>
              <a:ext uri="{FF2B5EF4-FFF2-40B4-BE49-F238E27FC236}">
                <a16:creationId xmlns:a16="http://schemas.microsoft.com/office/drawing/2014/main" id="{7BC48CD9-07D4-ECCC-28F9-C99BCD0E5671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/>
          <a:srcRect l="9961" r="996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Espace réservé pour une image  22" descr="Une image contenant circuit, Composant électronique, Composant de circuit, Ingénierie électronique&#10;&#10;Description générée automatiquement">
            <a:extLst>
              <a:ext uri="{FF2B5EF4-FFF2-40B4-BE49-F238E27FC236}">
                <a16:creationId xmlns:a16="http://schemas.microsoft.com/office/drawing/2014/main" id="{E589E4B1-5177-9891-7B1E-1A4A86E5E4C3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5"/>
          <a:srcRect l="428" r="42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54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9E179A-DF9C-D920-63A8-68ECDA68C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84" y="1961638"/>
            <a:ext cx="11255032" cy="903249"/>
          </a:xfrm>
        </p:spPr>
        <p:txBody>
          <a:bodyPr/>
          <a:lstStyle/>
          <a:p>
            <a:r>
              <a:rPr lang="fr-FR" dirty="0"/>
              <a:t>Le métier de micro-électronicienne et de micro-électronicien à l’IN2P3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DDC39C1-634F-6641-6968-91808B85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A4A2FA-3D1A-DFED-50CA-9AA82AF7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E0D95B5-65F0-E33B-138E-437411023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414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22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Détecteur de particule chargées MUST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FR" dirty="0"/>
              <a:t>Photothèque IN2P3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différents acteurs d’un projet technique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>
                <a:solidFill>
                  <a:srgbClr val="DE540C"/>
                </a:solidFill>
              </a:rPr>
              <a:t>Physicien-ne</a:t>
            </a:r>
            <a:r>
              <a:rPr lang="fr-FR" dirty="0">
                <a:solidFill>
                  <a:srgbClr val="DE540C"/>
                </a:solidFill>
              </a:rPr>
              <a:t>(s) </a:t>
            </a:r>
            <a:r>
              <a:rPr lang="fr-FR" dirty="0" err="1">
                <a:solidFill>
                  <a:srgbClr val="DE540C"/>
                </a:solidFill>
              </a:rPr>
              <a:t>référent-e</a:t>
            </a:r>
            <a:r>
              <a:rPr lang="fr-FR" dirty="0">
                <a:solidFill>
                  <a:srgbClr val="DE540C"/>
                </a:solidFill>
              </a:rPr>
              <a:t>(s)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Défini le cahier des charges, suivi du projet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Budget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Service mécanique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Structure, outillage, refroidissement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Service électronique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Systèmes d’acquisition, Intégration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Systèmes embarqués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Service informatique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Système de surveillance et de contrôle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Service micro-électronique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Capteur, mise en forme du signal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Test de circuits</a:t>
            </a: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6" name="Image 5" descr="Une image contenant machine, intérieur, ingénierie, câble&#10;&#10;Description générée automatiquement">
            <a:extLst>
              <a:ext uri="{FF2B5EF4-FFF2-40B4-BE49-F238E27FC236}">
                <a16:creationId xmlns:a16="http://schemas.microsoft.com/office/drawing/2014/main" id="{63C47577-39F6-DA6A-FFFE-1FA13646D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89935"/>
            <a:ext cx="3974757" cy="46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9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23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N. </a:t>
            </a:r>
            <a:r>
              <a:rPr lang="fr-FR" dirty="0" err="1"/>
              <a:t>Arveuf</a:t>
            </a:r>
            <a:r>
              <a:rPr lang="fr-FR" dirty="0"/>
              <a:t> développant un code en VHDL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FR" dirty="0"/>
              <a:t>R. Vandaele travaillant sur un </a:t>
            </a:r>
            <a:r>
              <a:rPr lang="fr-FR" dirty="0" err="1"/>
              <a:t>layout</a:t>
            </a:r>
            <a:endParaRPr lang="fr-FR" dirty="0"/>
          </a:p>
          <a:p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métier de </a:t>
            </a:r>
            <a:r>
              <a:rPr lang="fr-FR" dirty="0" err="1"/>
              <a:t>micro-électronicien·ne</a:t>
            </a:r>
            <a:r>
              <a:rPr lang="fr-FR" dirty="0"/>
              <a:t> à l’IN2P3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Numérique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 de la partie numérique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Synthèse et placement routage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De plus en plus intégration finale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Analogique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 de l’ASIC/capteur 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Conception de la partie frontale du traitement du signal</a:t>
            </a:r>
          </a:p>
          <a:p>
            <a:pPr>
              <a:spcBef>
                <a:spcPts val="2200"/>
              </a:spcBef>
            </a:pPr>
            <a:r>
              <a:rPr lang="fr-FR" dirty="0" err="1">
                <a:solidFill>
                  <a:srgbClr val="DE540C"/>
                </a:solidFill>
              </a:rPr>
              <a:t>Layout</a:t>
            </a:r>
            <a:endParaRPr lang="fr-FR" dirty="0">
              <a:solidFill>
                <a:srgbClr val="DE540C"/>
              </a:solidFill>
            </a:endParaRP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Conception des couches géométriques des masques des parties analogiques</a:t>
            </a:r>
          </a:p>
          <a:p>
            <a:pPr>
              <a:spcBef>
                <a:spcPts val="2200"/>
              </a:spcBef>
            </a:pPr>
            <a:r>
              <a:rPr lang="fr-FR" sz="1600" dirty="0"/>
              <a:t>En plus de ces tâches les membres des services de micro-électronique réalisent </a:t>
            </a:r>
            <a:r>
              <a:rPr lang="fr-FR" sz="1600" dirty="0">
                <a:solidFill>
                  <a:schemeClr val="accent2"/>
                </a:solidFill>
              </a:rPr>
              <a:t>les tests des circuits </a:t>
            </a:r>
            <a:r>
              <a:rPr lang="fr-FR" sz="1600" dirty="0"/>
              <a:t>et participent à </a:t>
            </a:r>
            <a:r>
              <a:rPr lang="fr-FR" sz="1600" dirty="0">
                <a:solidFill>
                  <a:schemeClr val="accent2"/>
                </a:solidFill>
              </a:rPr>
              <a:t>leur intégration </a:t>
            </a:r>
            <a:r>
              <a:rPr lang="fr-FR" sz="1600" dirty="0"/>
              <a:t>sur les sites expérimentaux.</a:t>
            </a:r>
            <a:endParaRPr lang="fr-FR" dirty="0"/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20" name="Espace réservé pour une image  19" descr="Une image contenant personne, intérieur, habits, ordinateur&#10;&#10;Description générée automatiquement">
            <a:extLst>
              <a:ext uri="{FF2B5EF4-FFF2-40B4-BE49-F238E27FC236}">
                <a16:creationId xmlns:a16="http://schemas.microsoft.com/office/drawing/2014/main" id="{4916CDC0-A58E-B774-8402-6E397604DF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92" r="19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Espace réservé pour une image  24" descr="Une image contenant intérieur, personne, Ordinateur personnel, ordinateur&#10;&#10;Description générée automatiquement">
            <a:extLst>
              <a:ext uri="{FF2B5EF4-FFF2-40B4-BE49-F238E27FC236}">
                <a16:creationId xmlns:a16="http://schemas.microsoft.com/office/drawing/2014/main" id="{DBE6E6A2-8F12-F4A1-3035-66B7DEFF1D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/>
          <a:srcRect l="192" r="19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5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24</a:t>
            </a:fld>
            <a:endParaRPr lang="fr-FR"/>
          </a:p>
        </p:txBody>
      </p:sp>
      <p:pic>
        <p:nvPicPr>
          <p:cNvPr id="15" name="Espace réservé pour une image  14" descr="Une image contenant Caractère coloré, motif, Rectangle, circuit&#10;&#10;Description générée automatiquement">
            <a:extLst>
              <a:ext uri="{FF2B5EF4-FFF2-40B4-BE49-F238E27FC236}">
                <a16:creationId xmlns:a16="http://schemas.microsoft.com/office/drawing/2014/main" id="{A24F24EC-0D6F-3E10-B9DF-A3E8793D8A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2290" b="12290"/>
          <a:stretch>
            <a:fillRect/>
          </a:stretch>
        </p:blipFill>
        <p:spPr/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Simulation numérique sous </a:t>
            </a:r>
            <a:r>
              <a:rPr lang="fr-FR" dirty="0" err="1"/>
              <a:t>xcelium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FR" dirty="0" err="1"/>
              <a:t>Layout</a:t>
            </a:r>
            <a:r>
              <a:rPr lang="fr-FR" dirty="0"/>
              <a:t> sous </a:t>
            </a:r>
            <a:r>
              <a:rPr lang="fr-FR" dirty="0" err="1"/>
              <a:t>virtuoso</a:t>
            </a:r>
            <a:endParaRPr lang="fr-FR" dirty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Flot de conception des circuits intégrés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Utilisation du flot de conception Cadence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Analogique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 err="1"/>
              <a:t>Virtuoso</a:t>
            </a:r>
            <a:r>
              <a:rPr lang="fr-FR" sz="1400" dirty="0"/>
              <a:t> 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Simulation Spectre, APS, AMS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Numérique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 err="1"/>
              <a:t>Xcelium</a:t>
            </a:r>
            <a:r>
              <a:rPr lang="fr-FR" sz="1400" dirty="0"/>
              <a:t>, </a:t>
            </a:r>
            <a:r>
              <a:rPr lang="fr-FR" sz="1400" dirty="0" err="1"/>
              <a:t>Genus</a:t>
            </a:r>
            <a:r>
              <a:rPr lang="fr-FR" sz="1400" dirty="0"/>
              <a:t>, </a:t>
            </a:r>
            <a:r>
              <a:rPr lang="fr-FR" sz="1400" dirty="0" err="1"/>
              <a:t>Conformal</a:t>
            </a:r>
            <a:r>
              <a:rPr lang="fr-FR" sz="1400" dirty="0"/>
              <a:t>, </a:t>
            </a:r>
            <a:r>
              <a:rPr lang="fr-FR" sz="1400" dirty="0" err="1"/>
              <a:t>Innovus</a:t>
            </a:r>
            <a:endParaRPr lang="fr-FR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 en VHDL, </a:t>
            </a:r>
            <a:r>
              <a:rPr lang="fr-FR" sz="1400" dirty="0" err="1"/>
              <a:t>systemVerilog</a:t>
            </a:r>
            <a:r>
              <a:rPr lang="fr-FR" sz="1400" dirty="0"/>
              <a:t>, UVM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Travail collaboratif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 err="1"/>
              <a:t>Cliosoft</a:t>
            </a:r>
            <a:r>
              <a:rPr lang="fr-FR" sz="1400" dirty="0"/>
              <a:t> </a:t>
            </a:r>
            <a:r>
              <a:rPr lang="fr-FR" sz="1400" dirty="0" err="1"/>
              <a:t>SoS</a:t>
            </a:r>
            <a:endParaRPr lang="fr-FR" sz="14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endParaRPr lang="fr-FR" sz="1400" dirty="0"/>
          </a:p>
          <a:p>
            <a:pPr>
              <a:spcBef>
                <a:spcPts val="400"/>
              </a:spcBef>
            </a:pPr>
            <a:r>
              <a:rPr lang="fr-FR" sz="1400" dirty="0"/>
              <a:t>Technologies utilisées de 28 nm à 350 nm suivant l’application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9" name="Espace réservé pour une image  18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3F9CE5C1-D73D-C397-488D-DC0DA2ACF1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9617" b="96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573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25</a:t>
            </a:fld>
            <a:endParaRPr lang="fr-FR"/>
          </a:p>
        </p:txBody>
      </p:sp>
      <p:pic>
        <p:nvPicPr>
          <p:cNvPr id="11" name="Espace réservé pour une image  10" descr="Une image contenant habits, personne, plein air, ciel&#10;&#10;Description générée automatiquement">
            <a:extLst>
              <a:ext uri="{FF2B5EF4-FFF2-40B4-BE49-F238E27FC236}">
                <a16:creationId xmlns:a16="http://schemas.microsoft.com/office/drawing/2014/main" id="{04C78996-EC77-4713-4B73-3EE3D90DC4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71" r="-642"/>
          <a:stretch/>
        </p:blipFill>
        <p:spPr>
          <a:xfrm>
            <a:off x="6171993" y="1384508"/>
            <a:ext cx="4964579" cy="4559093"/>
          </a:xfr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86502" y="6025069"/>
            <a:ext cx="4850070" cy="255575"/>
          </a:xfrm>
        </p:spPr>
        <p:txBody>
          <a:bodyPr/>
          <a:lstStyle/>
          <a:p>
            <a:r>
              <a:rPr lang="fr-FR" dirty="0"/>
              <a:t>L. Royer, Ingénieur dans l’équipe de micro-électronique du LPC installant un capteur sur l’ETNA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Différences avec l’industrie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Un environnement décloisonné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Equipes multidisciplinaires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Evolution des rôles au cours du projet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Une </a:t>
            </a:r>
            <a:r>
              <a:rPr lang="fr-FR" dirty="0" err="1">
                <a:solidFill>
                  <a:srgbClr val="DE540C"/>
                </a:solidFill>
              </a:rPr>
              <a:t>comprehension</a:t>
            </a:r>
            <a:r>
              <a:rPr lang="fr-FR" dirty="0">
                <a:solidFill>
                  <a:srgbClr val="DE540C"/>
                </a:solidFill>
              </a:rPr>
              <a:t> globale du projet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De la conception aux tests et à l’installation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Implication pour la société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Recherche publique, bien commun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Enseignement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Condition de travail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Liberté d’entreprendre et d’apprendre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Travail sur le long terme</a:t>
            </a: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77372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26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fr-FR" dirty="0"/>
              <a:t>T2K et BELLE2 (Japon)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fr-FR" dirty="0"/>
              <a:t>JLAB et DUNE (Etats Unis)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environnement de travail international</a:t>
            </a:r>
          </a:p>
        </p:txBody>
      </p:sp>
      <p:pic>
        <p:nvPicPr>
          <p:cNvPr id="14" name="Image 13" descr="T2K.jpg">
            <a:extLst>
              <a:ext uri="{FF2B5EF4-FFF2-40B4-BE49-F238E27FC236}">
                <a16:creationId xmlns:a16="http://schemas.microsoft.com/office/drawing/2014/main" id="{3F9C69F8-7BC7-08F9-478D-8F7E39D84D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1"/>
          <a:stretch/>
        </p:blipFill>
        <p:spPr>
          <a:xfrm>
            <a:off x="6271330" y="1303039"/>
            <a:ext cx="2509424" cy="2273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4000"/>
              </a:srgbClr>
            </a:outerShdw>
          </a:effectLst>
        </p:spPr>
      </p:pic>
      <p:pic>
        <p:nvPicPr>
          <p:cNvPr id="17" name="Image 16" descr="BELLE-2.png">
            <a:extLst>
              <a:ext uri="{FF2B5EF4-FFF2-40B4-BE49-F238E27FC236}">
                <a16:creationId xmlns:a16="http://schemas.microsoft.com/office/drawing/2014/main" id="{5939F879-4FF8-2603-AAD0-A9B29617069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6"/>
          <a:stretch/>
        </p:blipFill>
        <p:spPr>
          <a:xfrm>
            <a:off x="6264985" y="3576734"/>
            <a:ext cx="2509424" cy="2366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4000"/>
              </a:srgbClr>
            </a:outerShdw>
          </a:effectLst>
        </p:spPr>
      </p:pic>
      <p:pic>
        <p:nvPicPr>
          <p:cNvPr id="18" name="Image 17" descr="20c7cdbfb5129a979ed64d10d675bf716fac01ab.jpg">
            <a:extLst>
              <a:ext uri="{FF2B5EF4-FFF2-40B4-BE49-F238E27FC236}">
                <a16:creationId xmlns:a16="http://schemas.microsoft.com/office/drawing/2014/main" id="{B9A9B592-2A08-903A-1F31-5CD8E0972678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8479" y="1323458"/>
            <a:ext cx="2210337" cy="2253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4000"/>
              </a:srgbClr>
            </a:outerShdw>
          </a:effectLst>
        </p:spPr>
      </p:pic>
      <p:pic>
        <p:nvPicPr>
          <p:cNvPr id="19" name="Image 18" descr="15-0257-20.jpg">
            <a:extLst>
              <a:ext uri="{FF2B5EF4-FFF2-40B4-BE49-F238E27FC236}">
                <a16:creationId xmlns:a16="http://schemas.microsoft.com/office/drawing/2014/main" id="{DC21A3C9-60D6-4166-2866-7D8EC400AA9F}"/>
              </a:ext>
            </a:extLst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83"/>
          <a:stretch/>
        </p:blipFill>
        <p:spPr>
          <a:xfrm>
            <a:off x="8868479" y="3596110"/>
            <a:ext cx="2210336" cy="2347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24000"/>
              </a:srgbClr>
            </a:outerShdw>
          </a:effectLst>
        </p:spPr>
      </p:pic>
      <p:sp>
        <p:nvSpPr>
          <p:cNvPr id="20" name="Espace réservé du contenu 5">
            <a:extLst>
              <a:ext uri="{FF2B5EF4-FFF2-40B4-BE49-F238E27FC236}">
                <a16:creationId xmlns:a16="http://schemas.microsoft.com/office/drawing/2014/main" id="{F37A083F-11B3-2667-0D73-6633B38469DD}"/>
              </a:ext>
            </a:extLst>
          </p:cNvPr>
          <p:cNvSpPr txBox="1">
            <a:spLocks/>
          </p:cNvSpPr>
          <p:nvPr/>
        </p:nvSpPr>
        <p:spPr>
          <a:xfrm>
            <a:off x="0" y="127480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Grandes infrastructures de recherche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Développements internationaux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Physique des hautes énergies (ex: JLAB aux Etats Unis), astrophysique (ANTARES dans la méditerranée), spatial (ex. satellite Euclid)…  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Exemple : CERN et LHC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CERN : 23 états membres, 600 instituts et universités du monde entier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Le LHC : Infrastructure internationale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Début du design années 1980, mise en service en 2008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15 ans de construction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6000 utilisateurs</a:t>
            </a:r>
            <a:endParaRPr lang="fr-FR" dirty="0">
              <a:solidFill>
                <a:srgbClr val="DE54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09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27</a:t>
            </a:fld>
            <a:endParaRPr lang="fr-FR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696DED34-0111-DE89-A6AE-90AB0104ED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39AC3F62-6669-1600-014C-5F53F88FA9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37EC1E6-44EE-6A84-89DE-14E199E7B5B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5F742D-D491-B00C-6036-26E1C5E667C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dans le métier</a:t>
            </a:r>
          </a:p>
        </p:txBody>
      </p:sp>
      <p:sp>
        <p:nvSpPr>
          <p:cNvPr id="13" name="Espace réservé du contenu 5">
            <a:extLst>
              <a:ext uri="{FF2B5EF4-FFF2-40B4-BE49-F238E27FC236}">
                <a16:creationId xmlns:a16="http://schemas.microsoft.com/office/drawing/2014/main" id="{8675D1E3-8340-81F2-FC85-5C7152810A1B}"/>
              </a:ext>
            </a:extLst>
          </p:cNvPr>
          <p:cNvSpPr txBox="1">
            <a:spLocks/>
          </p:cNvSpPr>
          <p:nvPr/>
        </p:nvSpPr>
        <p:spPr>
          <a:xfrm>
            <a:off x="-28959" y="1289935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Diversité des profils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Evolution possible dans toutes les facettes des métiers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Exemple : </a:t>
            </a:r>
            <a:br>
              <a:rPr lang="fr-FR" dirty="0">
                <a:solidFill>
                  <a:srgbClr val="DE540C"/>
                </a:solidFill>
              </a:rPr>
            </a:br>
            <a:r>
              <a:rPr lang="fr-FR" sz="1600" dirty="0">
                <a:solidFill>
                  <a:srgbClr val="DE540C"/>
                </a:solidFill>
              </a:rPr>
              <a:t>Hervé </a:t>
            </a:r>
            <a:r>
              <a:rPr lang="fr-FR" sz="1600" dirty="0" err="1">
                <a:solidFill>
                  <a:srgbClr val="DE540C"/>
                </a:solidFill>
              </a:rPr>
              <a:t>Chanal</a:t>
            </a:r>
            <a:r>
              <a:rPr lang="fr-FR" sz="1600" dirty="0">
                <a:solidFill>
                  <a:srgbClr val="DE540C"/>
                </a:solidFill>
              </a:rPr>
              <a:t> </a:t>
            </a:r>
            <a:br>
              <a:rPr lang="fr-FR" sz="1600" dirty="0">
                <a:solidFill>
                  <a:srgbClr val="DE540C"/>
                </a:solidFill>
              </a:rPr>
            </a:br>
            <a:r>
              <a:rPr lang="fr-FR" sz="1600" dirty="0"/>
              <a:t>De la micro-électronique à l’enseignement</a:t>
            </a:r>
            <a:br>
              <a:rPr lang="fr-FR" sz="1600" dirty="0">
                <a:solidFill>
                  <a:srgbClr val="DE540C"/>
                </a:solidFill>
              </a:rPr>
            </a:br>
            <a:br>
              <a:rPr lang="fr-FR" dirty="0">
                <a:solidFill>
                  <a:srgbClr val="DE540C"/>
                </a:solidFill>
              </a:rPr>
            </a:br>
            <a:r>
              <a:rPr lang="fr-FR" sz="1400" dirty="0">
                <a:solidFill>
                  <a:srgbClr val="DE540C"/>
                </a:solidFill>
              </a:rPr>
              <a:t>2002-2005 : </a:t>
            </a:r>
            <a:r>
              <a:rPr lang="fr-FR" sz="1400" dirty="0"/>
              <a:t>Thèse en physique (électromagnétisme) à l’ONERA de Toulouse sur l’analyse de la diffusion par des peintures</a:t>
            </a:r>
            <a:br>
              <a:rPr lang="fr-FR" sz="1400" dirty="0">
                <a:solidFill>
                  <a:srgbClr val="DE540C"/>
                </a:solidFill>
              </a:rPr>
            </a:br>
            <a:br>
              <a:rPr lang="fr-FR" sz="1400" dirty="0">
                <a:solidFill>
                  <a:srgbClr val="DE540C"/>
                </a:solidFill>
              </a:rPr>
            </a:br>
            <a:r>
              <a:rPr lang="fr-FR" sz="1400" dirty="0">
                <a:solidFill>
                  <a:srgbClr val="DE540C"/>
                </a:solidFill>
              </a:rPr>
              <a:t>2006-2008 : </a:t>
            </a:r>
            <a:r>
              <a:rPr lang="fr-FR" sz="1400" dirty="0"/>
              <a:t>CDD en électronique à l’lN2P3 (conception de carte et programmation de </a:t>
            </a:r>
            <a:r>
              <a:rPr lang="fr-FR" sz="1400" dirty="0" err="1"/>
              <a:t>FPGAs</a:t>
            </a:r>
            <a:r>
              <a:rPr lang="fr-FR" sz="1400" dirty="0"/>
              <a:t>)</a:t>
            </a:r>
            <a:br>
              <a:rPr lang="fr-FR" sz="1400" dirty="0"/>
            </a:br>
            <a:br>
              <a:rPr lang="fr-FR" sz="1400" dirty="0">
                <a:solidFill>
                  <a:srgbClr val="DE540C"/>
                </a:solidFill>
              </a:rPr>
            </a:br>
            <a:r>
              <a:rPr lang="fr-FR" sz="1400" dirty="0">
                <a:solidFill>
                  <a:srgbClr val="DE540C"/>
                </a:solidFill>
              </a:rPr>
              <a:t>2009-2017 : </a:t>
            </a:r>
            <a:r>
              <a:rPr lang="fr-FR" sz="1400" dirty="0"/>
              <a:t>Ingénieur de Recherche en micro-électronique à l’IN2P3 (conception de la partie numérique d’</a:t>
            </a:r>
            <a:r>
              <a:rPr lang="fr-FR" sz="1400" dirty="0" err="1"/>
              <a:t>ASICs</a:t>
            </a:r>
            <a:r>
              <a:rPr lang="fr-FR" sz="1400" dirty="0"/>
              <a:t>)</a:t>
            </a:r>
            <a:br>
              <a:rPr lang="fr-FR" sz="1400" dirty="0"/>
            </a:br>
            <a:br>
              <a:rPr lang="fr-FR" sz="1400" dirty="0">
                <a:solidFill>
                  <a:srgbClr val="DE540C"/>
                </a:solidFill>
              </a:rPr>
            </a:br>
            <a:r>
              <a:rPr lang="fr-FR" sz="1400" dirty="0">
                <a:solidFill>
                  <a:srgbClr val="DE540C"/>
                </a:solidFill>
              </a:rPr>
              <a:t>2017-20.. : </a:t>
            </a:r>
            <a:r>
              <a:rPr lang="fr-FR" sz="1400" dirty="0"/>
              <a:t>Maître de conférence attaché à la section Constituants élémentaires à l’Université Clermont-Auvergne (analyses de physique, conception d’instruments et enseignement)</a:t>
            </a:r>
          </a:p>
        </p:txBody>
      </p:sp>
    </p:spTree>
    <p:extLst>
      <p:ext uri="{BB962C8B-B14F-4D97-AF65-F5344CB8AC3E}">
        <p14:creationId xmlns:p14="http://schemas.microsoft.com/office/powerpoint/2010/main" val="543742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F21D21-3996-66F9-F76C-D32D8050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0715-C5E5-7647-A00F-A90547C1BA4B}" type="datetime1">
              <a:rPr lang="fr-FR" smtClean="0"/>
              <a:t>30/04/2024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FF64BD-D6FC-4F83-6474-D129208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726018-B398-1AFA-EB1D-EFBE0EF52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28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9F8F3B8-1FE5-7220-FDA6-A6C40CAF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Rejoignez les </a:t>
            </a:r>
            <a:r>
              <a:rPr lang="fr-FR" dirty="0" err="1"/>
              <a:t>micro-électronicien·ne</a:t>
            </a:r>
            <a:r>
              <a:rPr lang="fr-FR" dirty="0"/>
              <a:t> à l’IN2P3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08F1CA02-FA11-E8D7-C566-9CE3479CBD3C}"/>
              </a:ext>
            </a:extLst>
          </p:cNvPr>
          <p:cNvSpPr txBox="1">
            <a:spLocks/>
          </p:cNvSpPr>
          <p:nvPr/>
        </p:nvSpPr>
        <p:spPr>
          <a:xfrm>
            <a:off x="0" y="1346843"/>
            <a:ext cx="5952976" cy="47482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200"/>
              </a:spcBef>
            </a:pPr>
            <a:endParaRPr lang="fr-FR" dirty="0">
              <a:solidFill>
                <a:srgbClr val="DE540C"/>
              </a:solidFill>
            </a:endParaRP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Pour un emploi, un stage, une thèse ou un apprentissage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La MI2I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Micro-électronique des deux infinis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Le réseau IN2P3 en micro-électronique ouvert à l’international</a:t>
            </a:r>
            <a:endParaRPr lang="fr-FR" sz="1100" dirty="0"/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70 Ingénieurs en micro-électronique et test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Lieu d’échange et d’émulation 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Formation continue et permanente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Site web</a:t>
            </a:r>
          </a:p>
          <a:p>
            <a:r>
              <a:rPr lang="fr-FR" sz="1050" dirty="0">
                <a:hlinkClick r:id="rId2"/>
              </a:rPr>
              <a:t>https://caemi2i.in2p3.fr/</a:t>
            </a:r>
            <a:endParaRPr lang="fr-FR" sz="105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F477CA-C880-43BE-2148-35173B334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18" y="1346843"/>
            <a:ext cx="3251200" cy="107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 descr="Une image contenant ciel, plein air, herbe, personne&#10;&#10;Description générée automatiquement">
            <a:extLst>
              <a:ext uri="{FF2B5EF4-FFF2-40B4-BE49-F238E27FC236}">
                <a16:creationId xmlns:a16="http://schemas.microsoft.com/office/drawing/2014/main" id="{B2156E2D-0636-A20B-5DC3-B20BE6654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45" b="28135"/>
          <a:stretch/>
        </p:blipFill>
        <p:spPr>
          <a:xfrm>
            <a:off x="6096000" y="3193774"/>
            <a:ext cx="5412783" cy="18553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60E6962-F8AC-EBBF-895D-02A563291E1D}"/>
              </a:ext>
            </a:extLst>
          </p:cNvPr>
          <p:cNvSpPr txBox="1"/>
          <p:nvPr/>
        </p:nvSpPr>
        <p:spPr>
          <a:xfrm>
            <a:off x="6022366" y="5049078"/>
            <a:ext cx="5657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Rencontres Micro-électronique IN2P3/CNRS Oléron (2024)</a:t>
            </a:r>
          </a:p>
        </p:txBody>
      </p:sp>
    </p:spTree>
    <p:extLst>
      <p:ext uri="{BB962C8B-B14F-4D97-AF65-F5344CB8AC3E}">
        <p14:creationId xmlns:p14="http://schemas.microsoft.com/office/powerpoint/2010/main" val="4270723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FD5823-101B-C934-7E9F-4C230A16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L’IN2P3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3C20A1C-30B3-E1C6-2AC5-5F450770B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A358D8-5704-5E0F-E488-96767BEA4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EF91D9-E205-CEAD-618C-41CC7BEF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DC5EDB-CAE7-C9E7-8B4A-3276534F2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5136" y="1423542"/>
            <a:ext cx="1610695" cy="4760857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0D39F9-DE32-E63A-85E4-D10E44CDCDA8}"/>
              </a:ext>
            </a:extLst>
          </p:cNvPr>
          <p:cNvSpPr txBox="1">
            <a:spLocks/>
          </p:cNvSpPr>
          <p:nvPr/>
        </p:nvSpPr>
        <p:spPr>
          <a:xfrm>
            <a:off x="6207517" y="1420760"/>
            <a:ext cx="2983135" cy="1119674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1 000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chercheurs</a:t>
            </a:r>
            <a:b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enseignants-chercheurs 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9B0C648-B6FE-1BB3-E6AA-4618BDB110F4}"/>
              </a:ext>
            </a:extLst>
          </p:cNvPr>
          <p:cNvSpPr txBox="1">
            <a:spLocks/>
          </p:cNvSpPr>
          <p:nvPr/>
        </p:nvSpPr>
        <p:spPr>
          <a:xfrm>
            <a:off x="6207516" y="2628500"/>
            <a:ext cx="2983135" cy="1265550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1 600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personnels ingénieurs, techniciens et administratifs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AD9DAD1-52BF-D508-6F32-5540B553A336}"/>
              </a:ext>
            </a:extLst>
          </p:cNvPr>
          <p:cNvSpPr txBox="1">
            <a:spLocks/>
          </p:cNvSpPr>
          <p:nvPr/>
        </p:nvSpPr>
        <p:spPr>
          <a:xfrm>
            <a:off x="6207516" y="3982116"/>
            <a:ext cx="2983135" cy="1050707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300</a:t>
            </a:r>
            <a:br>
              <a:rPr lang="fr-FR" sz="3200" dirty="0">
                <a:solidFill>
                  <a:schemeClr val="bg1"/>
                </a:solidFill>
              </a:rPr>
            </a:br>
            <a:r>
              <a:rPr lang="fr-FR" sz="1600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post-doctorants</a:t>
            </a:r>
            <a:endParaRPr lang="fr-FR" sz="16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01B6F91-7F77-6854-03B8-F668BD243DCF}"/>
              </a:ext>
            </a:extLst>
          </p:cNvPr>
          <p:cNvSpPr txBox="1">
            <a:spLocks/>
          </p:cNvSpPr>
          <p:nvPr/>
        </p:nvSpPr>
        <p:spPr>
          <a:xfrm>
            <a:off x="6207515" y="5120890"/>
            <a:ext cx="2983135" cy="1050707"/>
          </a:xfrm>
          <a:prstGeom prst="rect">
            <a:avLst/>
          </a:prstGeom>
          <a:solidFill>
            <a:srgbClr val="EF7D00"/>
          </a:solidFill>
        </p:spPr>
        <p:txBody>
          <a:bodyPr lIns="180000" tIns="180000" rIns="180000" bIns="18000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>
                <a:solidFill>
                  <a:schemeClr val="bg1"/>
                </a:solidFill>
              </a:rPr>
              <a:t>450</a:t>
            </a:r>
            <a:br>
              <a:rPr lang="fr-FR" sz="32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FR" sz="160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étudiants en thèse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3E5137DE-7168-6468-5579-7279794CAAA2}"/>
              </a:ext>
            </a:extLst>
          </p:cNvPr>
          <p:cNvSpPr txBox="1">
            <a:spLocks/>
          </p:cNvSpPr>
          <p:nvPr/>
        </p:nvSpPr>
        <p:spPr>
          <a:xfrm>
            <a:off x="565149" y="4815725"/>
            <a:ext cx="2198917" cy="135587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txBody>
          <a:bodyPr lIns="180000" tIns="180000" rIns="180000" bIns="18000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/>
              <a:t>25</a:t>
            </a:r>
            <a:br>
              <a:rPr lang="fr-FR" sz="3200" dirty="0"/>
            </a:br>
            <a:r>
              <a:rPr lang="fr-FR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Laboratoires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0A8055C-4984-9A1A-B221-2456129CC5E2}"/>
              </a:ext>
            </a:extLst>
          </p:cNvPr>
          <p:cNvSpPr txBox="1">
            <a:spLocks/>
          </p:cNvSpPr>
          <p:nvPr/>
        </p:nvSpPr>
        <p:spPr>
          <a:xfrm>
            <a:off x="2878668" y="4815725"/>
            <a:ext cx="3098692" cy="135587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txBody>
          <a:bodyPr lIns="180000" tIns="180000" rIns="180000" bIns="18000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0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/>
              <a:t>10</a:t>
            </a:r>
            <a:br>
              <a:rPr lang="fr-FR" sz="3200" dirty="0"/>
            </a:br>
            <a:r>
              <a:rPr lang="fr-FR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plateformes interdisciplinaires</a:t>
            </a:r>
            <a:br>
              <a:rPr lang="fr-FR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fr-FR" sz="16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 recherche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BA42B84-40D5-41A9-7E07-F69CDD430E01}"/>
              </a:ext>
            </a:extLst>
          </p:cNvPr>
          <p:cNvSpPr txBox="1"/>
          <p:nvPr/>
        </p:nvSpPr>
        <p:spPr>
          <a:xfrm>
            <a:off x="9417245" y="5943763"/>
            <a:ext cx="584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CERN</a:t>
            </a:r>
            <a:endParaRPr lang="fr-FR" sz="8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243D7203-1262-5E00-E5EB-CA379D340E66}"/>
              </a:ext>
            </a:extLst>
          </p:cNvPr>
          <p:cNvSpPr txBox="1">
            <a:spLocks/>
          </p:cNvSpPr>
          <p:nvPr/>
        </p:nvSpPr>
        <p:spPr>
          <a:xfrm>
            <a:off x="5244" y="1260800"/>
            <a:ext cx="5952976" cy="34172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1200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75112"/>
              </a:buClr>
              <a:buFontTx/>
              <a:buNone/>
              <a:defRPr sz="2400" b="0" i="0" kern="1200">
                <a:solidFill>
                  <a:schemeClr val="tx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E7511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DE540C"/>
                </a:solidFill>
              </a:rPr>
              <a:t>L’</a:t>
            </a:r>
            <a:r>
              <a:rPr lang="fr-FR" b="1" i="0" u="none" strike="noStrike" dirty="0">
                <a:solidFill>
                  <a:srgbClr val="DE540C"/>
                </a:solidFill>
                <a:effectLst/>
                <a:latin typeface="Chivo"/>
              </a:rPr>
              <a:t>Institut National de Physique </a:t>
            </a:r>
            <a:r>
              <a:rPr lang="fr-FR" b="1" dirty="0">
                <a:solidFill>
                  <a:srgbClr val="DE540C"/>
                </a:solidFill>
                <a:latin typeface="Chivo"/>
              </a:rPr>
              <a:t>N</a:t>
            </a:r>
            <a:r>
              <a:rPr lang="fr-FR" b="1" i="0" u="none" strike="noStrike" dirty="0">
                <a:solidFill>
                  <a:srgbClr val="DE540C"/>
                </a:solidFill>
                <a:effectLst/>
                <a:latin typeface="Chivo"/>
              </a:rPr>
              <a:t>ucléaire et de Physique des Particules</a:t>
            </a:r>
          </a:p>
          <a:p>
            <a:endParaRPr lang="fr-FR" sz="1400" dirty="0">
              <a:solidFill>
                <a:srgbClr val="DE540C"/>
              </a:solidFill>
            </a:endParaRP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Mission nationale : </a:t>
            </a:r>
            <a:r>
              <a:rPr lang="fr-FR" sz="1400" dirty="0">
                <a:solidFill>
                  <a:srgbClr val="EF7D00"/>
                </a:solidFill>
              </a:rPr>
              <a:t>animation</a:t>
            </a:r>
            <a:r>
              <a:rPr lang="fr-FR" sz="1400" dirty="0"/>
              <a:t> et de </a:t>
            </a:r>
            <a:r>
              <a:rPr lang="fr-FR" sz="1400" dirty="0">
                <a:solidFill>
                  <a:srgbClr val="EF7D00"/>
                </a:solidFill>
              </a:rPr>
              <a:t>coordination</a:t>
            </a:r>
            <a:r>
              <a:rPr lang="fr-FR" sz="1400" dirty="0"/>
              <a:t> dans les domaines de la </a:t>
            </a:r>
            <a:r>
              <a:rPr lang="fr-FR" sz="1400" dirty="0">
                <a:solidFill>
                  <a:srgbClr val="EF7D00"/>
                </a:solidFill>
              </a:rPr>
              <a:t>physique nucléaire</a:t>
            </a:r>
            <a:r>
              <a:rPr lang="fr-FR" sz="1400" dirty="0"/>
              <a:t>, de la </a:t>
            </a:r>
            <a:r>
              <a:rPr lang="fr-FR" sz="1400" dirty="0">
                <a:solidFill>
                  <a:srgbClr val="EF7D00"/>
                </a:solidFill>
              </a:rPr>
              <a:t>physique des particules</a:t>
            </a:r>
            <a:r>
              <a:rPr lang="fr-FR" sz="1400" dirty="0"/>
              <a:t> et des </a:t>
            </a:r>
            <a:r>
              <a:rPr lang="fr-FR" sz="1400" dirty="0">
                <a:solidFill>
                  <a:srgbClr val="EF7D00"/>
                </a:solidFill>
              </a:rPr>
              <a:t>astroparticules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Développement des technologies et applications associées, notamment dans le champ de la </a:t>
            </a:r>
            <a:r>
              <a:rPr lang="fr-FR" sz="1400" dirty="0">
                <a:solidFill>
                  <a:srgbClr val="EF7D00"/>
                </a:solidFill>
              </a:rPr>
              <a:t>santé</a:t>
            </a:r>
            <a:r>
              <a:rPr lang="fr-FR" sz="1400" dirty="0"/>
              <a:t> et de </a:t>
            </a:r>
            <a:r>
              <a:rPr lang="fr-FR" sz="1400" dirty="0">
                <a:solidFill>
                  <a:srgbClr val="EF7D00"/>
                </a:solidFill>
              </a:rPr>
              <a:t>l’énergie</a:t>
            </a:r>
          </a:p>
          <a:p>
            <a:pPr>
              <a:spcBef>
                <a:spcPts val="400"/>
              </a:spcBef>
            </a:pPr>
            <a:r>
              <a:rPr lang="fr-FR" sz="1400" dirty="0"/>
              <a:t>Ces recherches visent à explorer la physique des particules et des noyaux atomiques, les interactions fondamentales et les connexions entre l’infiniment petit et l’infiniment grand</a:t>
            </a:r>
            <a:endParaRPr lang="fr-FR" sz="1400" dirty="0">
              <a:solidFill>
                <a:srgbClr val="DE540C"/>
              </a:solidFill>
            </a:endParaRPr>
          </a:p>
          <a:p>
            <a:pPr>
              <a:spcBef>
                <a:spcPts val="400"/>
              </a:spcBef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24501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160FAC-3090-0C02-BD87-79495D20D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laboratoires de l’IN2P3 en France 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604BDD6-86BD-ECC4-0E25-B4E043CE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A94DA0B-6E9E-0921-7745-97D067C77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32E024-0137-D849-E554-B88082034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2B10BCD9-650D-ECFA-5760-FD8EEBF1232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10" t="-1371" r="-1311" b="-1381"/>
          <a:stretch/>
        </p:blipFill>
        <p:spPr>
          <a:xfrm>
            <a:off x="0" y="1403287"/>
            <a:ext cx="11508783" cy="4805008"/>
          </a:xfr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40102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Espace réservé pour une image  33">
            <a:extLst>
              <a:ext uri="{FF2B5EF4-FFF2-40B4-BE49-F238E27FC236}">
                <a16:creationId xmlns:a16="http://schemas.microsoft.com/office/drawing/2014/main" id="{600FA74D-B15D-3892-15E4-5B923B9CDC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643" t="-548" r="-60171" b="-1072"/>
          <a:stretch/>
        </p:blipFill>
        <p:spPr>
          <a:xfrm>
            <a:off x="407435" y="1403045"/>
            <a:ext cx="10943632" cy="4805008"/>
          </a:xfr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107C0C-1D54-7073-B754-75F0CA5D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grandes infrastructures de recherche en France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9660277-0396-80B9-D46D-CBA47DC71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C8C-16CE-964B-B35A-B431C493D0DA}" type="datetime1">
              <a:rPr lang="fr-FR" smtClean="0"/>
              <a:pPr/>
              <a:t>30/04/2024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FC39DD-E056-3C0C-0CE5-EF6FDFDC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4402A19-2F4C-D599-CBFA-46E09BB50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68EE7B-753C-A785-A80C-4072C66F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8"/>
          <a:stretch/>
        </p:blipFill>
        <p:spPr>
          <a:xfrm>
            <a:off x="840933" y="1394159"/>
            <a:ext cx="1494652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437AA04-5BA4-7D8B-A035-7CC5EE4DF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1"/>
          <a:stretch/>
        </p:blipFill>
        <p:spPr>
          <a:xfrm>
            <a:off x="2554202" y="4813383"/>
            <a:ext cx="1508296" cy="1432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2AAD78C-A80D-9BF0-5A26-BDAD8FC197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111" y="3913155"/>
            <a:ext cx="1508296" cy="1432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C5D5E3A-F2D6-683E-DAC4-8242BC4D54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413" y="3011280"/>
            <a:ext cx="1494652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69E09DE-97F4-BDE8-2CB7-9879F799CE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4"/>
          <a:stretch/>
        </p:blipFill>
        <p:spPr>
          <a:xfrm>
            <a:off x="8359624" y="4625657"/>
            <a:ext cx="1494652" cy="1432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801DB8A-7BD6-DAA0-223C-4D2FB0F495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6"/>
          <a:stretch/>
        </p:blipFill>
        <p:spPr>
          <a:xfrm>
            <a:off x="10000486" y="4625657"/>
            <a:ext cx="1508297" cy="1432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6D6CFA-5672-4AF6-E3E1-D9F390817D51}"/>
              </a:ext>
            </a:extLst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5979" y="1388488"/>
            <a:ext cx="1508297" cy="14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A8B1FD8-A398-ACCC-E891-B8256B875EDF}"/>
              </a:ext>
            </a:extLst>
          </p:cNvPr>
          <p:cNvCxnSpPr>
            <a:cxnSpLocks/>
          </p:cNvCxnSpPr>
          <p:nvPr/>
        </p:nvCxnSpPr>
        <p:spPr>
          <a:xfrm>
            <a:off x="2335585" y="2082535"/>
            <a:ext cx="2314338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14D949FD-29EE-FF3D-0BE7-4E4B1E7D5E34}"/>
              </a:ext>
            </a:extLst>
          </p:cNvPr>
          <p:cNvCxnSpPr>
            <a:cxnSpLocks/>
          </p:cNvCxnSpPr>
          <p:nvPr/>
        </p:nvCxnSpPr>
        <p:spPr>
          <a:xfrm>
            <a:off x="4649923" y="2082535"/>
            <a:ext cx="351179" cy="50252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1C8DFDB1-FFEC-0FF9-286F-9E94A314B569}"/>
              </a:ext>
            </a:extLst>
          </p:cNvPr>
          <p:cNvCxnSpPr>
            <a:cxnSpLocks/>
          </p:cNvCxnSpPr>
          <p:nvPr/>
        </p:nvCxnSpPr>
        <p:spPr>
          <a:xfrm>
            <a:off x="5881169" y="2887383"/>
            <a:ext cx="13911" cy="842454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EBD30160-9D0E-89F4-82D9-0E499D860BA6}"/>
              </a:ext>
            </a:extLst>
          </p:cNvPr>
          <p:cNvCxnSpPr>
            <a:cxnSpLocks/>
          </p:cNvCxnSpPr>
          <p:nvPr/>
        </p:nvCxnSpPr>
        <p:spPr>
          <a:xfrm>
            <a:off x="4105065" y="3729836"/>
            <a:ext cx="1793650" cy="3587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9532690D-ABC3-CDD9-F0A6-69A3314E4276}"/>
              </a:ext>
            </a:extLst>
          </p:cNvPr>
          <p:cNvCxnSpPr>
            <a:cxnSpLocks/>
          </p:cNvCxnSpPr>
          <p:nvPr/>
        </p:nvCxnSpPr>
        <p:spPr>
          <a:xfrm>
            <a:off x="4062498" y="5529798"/>
            <a:ext cx="2998536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60C1F6BE-3C3A-36C1-B9A5-194F2DCC10D8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6599048" y="2108488"/>
            <a:ext cx="1746931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12FC166E-2CD1-46D4-5CCC-BA80F6856AEF}"/>
              </a:ext>
            </a:extLst>
          </p:cNvPr>
          <p:cNvCxnSpPr>
            <a:cxnSpLocks/>
          </p:cNvCxnSpPr>
          <p:nvPr/>
        </p:nvCxnSpPr>
        <p:spPr>
          <a:xfrm flipH="1">
            <a:off x="7524681" y="5354489"/>
            <a:ext cx="834943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FB3ED77-53F5-46A4-9FF0-E7FCD36855E8}"/>
              </a:ext>
            </a:extLst>
          </p:cNvPr>
          <p:cNvCxnSpPr>
            <a:cxnSpLocks/>
          </p:cNvCxnSpPr>
          <p:nvPr/>
        </p:nvCxnSpPr>
        <p:spPr>
          <a:xfrm flipH="1" flipV="1">
            <a:off x="7061034" y="4813383"/>
            <a:ext cx="463647" cy="541106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Image 68">
            <a:extLst>
              <a:ext uri="{FF2B5EF4-FFF2-40B4-BE49-F238E27FC236}">
                <a16:creationId xmlns:a16="http://schemas.microsoft.com/office/drawing/2014/main" id="{78F8792F-D931-6D31-C9B3-EEA31981726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2368" y="3009835"/>
            <a:ext cx="1508296" cy="1440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37000"/>
              </a:srgbClr>
            </a:outerShdw>
          </a:effectLst>
        </p:spPr>
      </p:pic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5B8733F8-8B32-217A-9031-D74533885C4F}"/>
              </a:ext>
            </a:extLst>
          </p:cNvPr>
          <p:cNvCxnSpPr>
            <a:cxnSpLocks/>
          </p:cNvCxnSpPr>
          <p:nvPr/>
        </p:nvCxnSpPr>
        <p:spPr>
          <a:xfrm>
            <a:off x="7395793" y="3773181"/>
            <a:ext cx="0" cy="80000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>
            <a:extLst>
              <a:ext uri="{FF2B5EF4-FFF2-40B4-BE49-F238E27FC236}">
                <a16:creationId xmlns:a16="http://schemas.microsoft.com/office/drawing/2014/main" id="{61F303BA-7D65-2B85-AB53-2A5F84AEE9E8}"/>
              </a:ext>
            </a:extLst>
          </p:cNvPr>
          <p:cNvCxnSpPr>
            <a:cxnSpLocks/>
          </p:cNvCxnSpPr>
          <p:nvPr/>
        </p:nvCxnSpPr>
        <p:spPr>
          <a:xfrm>
            <a:off x="7395793" y="3773181"/>
            <a:ext cx="2604693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7B6347F1-EB55-CE0F-8681-8E697D4CFF04}"/>
              </a:ext>
            </a:extLst>
          </p:cNvPr>
          <p:cNvCxnSpPr>
            <a:cxnSpLocks/>
          </p:cNvCxnSpPr>
          <p:nvPr/>
        </p:nvCxnSpPr>
        <p:spPr>
          <a:xfrm>
            <a:off x="2328960" y="4625657"/>
            <a:ext cx="4120392" cy="0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01DD4961-A7EC-E81A-EC04-90213477D3C3}"/>
              </a:ext>
            </a:extLst>
          </p:cNvPr>
          <p:cNvCxnSpPr>
            <a:cxnSpLocks/>
          </p:cNvCxnSpPr>
          <p:nvPr/>
        </p:nvCxnSpPr>
        <p:spPr>
          <a:xfrm flipH="1">
            <a:off x="6444179" y="4173181"/>
            <a:ext cx="329738" cy="452476"/>
          </a:xfrm>
          <a:prstGeom prst="line">
            <a:avLst/>
          </a:prstGeom>
          <a:ln w="19050">
            <a:solidFill>
              <a:srgbClr val="E751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756685EE-E39D-CD60-6F63-18F255530FC4}"/>
              </a:ext>
            </a:extLst>
          </p:cNvPr>
          <p:cNvSpPr txBox="1"/>
          <p:nvPr/>
        </p:nvSpPr>
        <p:spPr>
          <a:xfrm>
            <a:off x="729541" y="5315729"/>
            <a:ext cx="8739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CC IN2P3/CNRS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7CBD634-164D-91DF-1E68-F3B1721B108A}"/>
              </a:ext>
            </a:extLst>
          </p:cNvPr>
          <p:cNvSpPr txBox="1"/>
          <p:nvPr/>
        </p:nvSpPr>
        <p:spPr>
          <a:xfrm>
            <a:off x="9908465" y="4430063"/>
            <a:ext cx="8739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J.L. Baudet/ILL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F6D7D8-CF58-1317-83B4-2C3430509C08}"/>
              </a:ext>
            </a:extLst>
          </p:cNvPr>
          <p:cNvSpPr txBox="1"/>
          <p:nvPr/>
        </p:nvSpPr>
        <p:spPr>
          <a:xfrm>
            <a:off x="3218870" y="6076935"/>
            <a:ext cx="100548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Edward </a:t>
            </a:r>
            <a:r>
              <a:rPr lang="fr-FR" sz="5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Berbee</a:t>
            </a:r>
            <a:r>
              <a:rPr lang="fr-FR" sz="5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fr-FR" sz="5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Nikhef</a:t>
            </a:r>
            <a:endParaRPr lang="fr-FR" sz="5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08090B-A81B-399A-F6BB-CA34D23F3722}"/>
              </a:ext>
            </a:extLst>
          </p:cNvPr>
          <p:cNvSpPr txBox="1"/>
          <p:nvPr/>
        </p:nvSpPr>
        <p:spPr>
          <a:xfrm>
            <a:off x="8304396" y="6048787"/>
            <a:ext cx="87397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Mathis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Koroglu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EFAA59-99F4-5682-29C6-716AB836FA18}"/>
              </a:ext>
            </a:extLst>
          </p:cNvPr>
          <p:cNvSpPr txBox="1"/>
          <p:nvPr/>
        </p:nvSpPr>
        <p:spPr>
          <a:xfrm>
            <a:off x="9900268" y="6050991"/>
            <a:ext cx="112709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SuperNEMO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Collaboration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CB4A5B9-7876-CE06-5C33-82DCD13F5ABD}"/>
              </a:ext>
            </a:extLst>
          </p:cNvPr>
          <p:cNvSpPr txBox="1"/>
          <p:nvPr/>
        </p:nvSpPr>
        <p:spPr>
          <a:xfrm>
            <a:off x="2567397" y="4290565"/>
            <a:ext cx="100548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D. </a:t>
            </a:r>
            <a:r>
              <a:rPr lang="fr-FR" sz="5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Longieras</a:t>
            </a:r>
            <a:r>
              <a:rPr lang="fr-FR" sz="5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fr-FR" sz="500" dirty="0" err="1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IJCLab</a:t>
            </a:r>
            <a:endParaRPr lang="fr-FR" sz="500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6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FC8F04-241F-B386-13DA-950BE81B5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L’IN2P3 :</a:t>
            </a:r>
            <a:br>
              <a:rPr lang="fr-FR" dirty="0"/>
            </a:br>
            <a:r>
              <a:rPr lang="fr-FR" dirty="0"/>
              <a:t>5 domaines de recherche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45147C-6024-7C2C-2962-7F701E4C6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40F5-ED6F-FE42-B29B-6839C2163E51}" type="datetime1">
              <a:rPr lang="fr-FR" smtClean="0"/>
              <a:t>30/04/2024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D5E12C-CC3D-A833-3FEC-926C4F6D5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8AE5CCD-CE06-6AF1-2B16-0A5E6D981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6</a:t>
            </a:fld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A1B6F91-9656-D167-311C-D6E173B13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1412341"/>
            <a:ext cx="5952976" cy="4748235"/>
          </a:xfrm>
          <a:solidFill>
            <a:schemeClr val="bg1">
              <a:lumMod val="95000"/>
            </a:schemeClr>
          </a:solidFill>
        </p:spPr>
        <p:txBody>
          <a:bodyPr lIns="612000" anchor="ctr"/>
          <a:lstStyle/>
          <a:p>
            <a:r>
              <a:rPr lang="fr-FR" dirty="0">
                <a:solidFill>
                  <a:srgbClr val="DE540C"/>
                </a:solidFill>
              </a:rPr>
              <a:t>Physique des particules &amp; hadronique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Constituants élémentaires 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Interactions fondamentales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Physique nucléaire &amp; applications sociétales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Structure de la matière nucléaire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Energie nucléaire et applications médicales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Physique des astroparticules &amp; cosmologie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Composition de l’Univers et son évolution</a:t>
            </a:r>
            <a:endParaRPr lang="fr-FR" dirty="0"/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Accélérateurs et technologies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Recherche et développement</a:t>
            </a:r>
          </a:p>
          <a:p>
            <a:pPr>
              <a:spcBef>
                <a:spcPts val="2200"/>
              </a:spcBef>
            </a:pPr>
            <a:r>
              <a:rPr lang="fr-FR" dirty="0">
                <a:solidFill>
                  <a:srgbClr val="DE540C"/>
                </a:solidFill>
              </a:rPr>
              <a:t>Calcul &amp; données</a:t>
            </a:r>
          </a:p>
          <a:p>
            <a:pPr marL="285750" indent="-285750">
              <a:spcBef>
                <a:spcPts val="400"/>
              </a:spcBef>
              <a:buFont typeface="Wingdings" pitchFamily="2" charset="2"/>
              <a:buChar char="§"/>
            </a:pPr>
            <a:r>
              <a:rPr lang="fr-FR" sz="1400" dirty="0"/>
              <a:t>Sciences des données et du calcul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C75AB498-5981-DE1D-765C-8A0D088299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9"/>
          <a:stretch/>
        </p:blipFill>
        <p:spPr>
          <a:xfrm>
            <a:off x="6239025" y="2070983"/>
            <a:ext cx="2599864" cy="2018612"/>
          </a:xfr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2BF0B6A-2A86-176A-DBF6-B8B4E9D750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025" y="0"/>
            <a:ext cx="2599864" cy="201861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0D99841-C458-56D7-1011-2F56EFEBE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025" y="4141964"/>
            <a:ext cx="2599864" cy="201861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4579ECD-36EE-1060-A930-AE7FEA2A88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596" y="2070982"/>
            <a:ext cx="2571187" cy="2018612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C7213CB-4C70-AD5E-4043-68F025C7F9B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0795" y="-2"/>
            <a:ext cx="2577988" cy="2018611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A025E64-576A-8303-E845-20D0A74F1E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7596" y="4141962"/>
            <a:ext cx="2571187" cy="201861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7CBA803-4B1E-1608-7271-D1912C712C7E}"/>
              </a:ext>
            </a:extLst>
          </p:cNvPr>
          <p:cNvSpPr txBox="1"/>
          <p:nvPr/>
        </p:nvSpPr>
        <p:spPr>
          <a:xfrm>
            <a:off x="6140317" y="6142313"/>
            <a:ext cx="427903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CERN, © Patrick Dumas / CNRS, © ESA-S.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Corvaja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© Vincent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Moncorgé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/ CC IN2P3 / CNRS , 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© CERN, © Philippe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Stroppa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/ CEA / CNRS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779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7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>
            <a:normAutofit/>
          </a:bodyPr>
          <a:lstStyle/>
          <a:p>
            <a:r>
              <a:rPr lang="fr-FR" dirty="0"/>
              <a:t>Physique des particules et physique hadronique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Composants ultimes et interactions fondamentales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FD9639-F769-A692-7730-2CABF5E4D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9314" y="1846295"/>
            <a:ext cx="2575855" cy="423954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730F91-FA76-5E76-7C0E-22261F3CC7E4}"/>
              </a:ext>
            </a:extLst>
          </p:cNvPr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6"/>
          <a:stretch/>
        </p:blipFill>
        <p:spPr>
          <a:xfrm>
            <a:off x="6203074" y="1846296"/>
            <a:ext cx="2666812" cy="204421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8E2156-A7EB-2F60-0D2A-C21238C332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7"/>
          <a:stretch/>
        </p:blipFill>
        <p:spPr>
          <a:xfrm>
            <a:off x="6203074" y="3830128"/>
            <a:ext cx="2666812" cy="2255712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9495E898-0A90-F4E9-37FD-8609EB41CE7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1846295"/>
            <a:ext cx="5988927" cy="4239545"/>
          </a:xfrm>
          <a:solidFill>
            <a:schemeClr val="bg1">
              <a:lumMod val="95000"/>
            </a:schemeClr>
          </a:solidFill>
        </p:spPr>
        <p:txBody>
          <a:bodyPr lIns="576000" tIns="180000" bIns="180000"/>
          <a:lstStyle/>
          <a:p>
            <a:pPr eaLnBrk="1" hangingPunct="1"/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Recherche de nouvelle physique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Boson de Higgs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Interactions quarks-gluons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Symétrie matière/antimatière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Supersymétrie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Neutrinos issus des accélérateurs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Mesures de précisions</a:t>
            </a:r>
          </a:p>
          <a:p>
            <a:pPr marL="0" indent="0">
              <a:buNone/>
            </a:pPr>
            <a:endParaRPr lang="fr-FR" dirty="0">
              <a:solidFill>
                <a:srgbClr val="E75112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1A5A64-0AB4-5D03-91EF-EA62CDA8D0E8}"/>
              </a:ext>
            </a:extLst>
          </p:cNvPr>
          <p:cNvSpPr txBox="1"/>
          <p:nvPr/>
        </p:nvSpPr>
        <p:spPr>
          <a:xfrm>
            <a:off x="6100269" y="6054289"/>
            <a:ext cx="4728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© CERN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81E538A-3A31-AFFF-4D5D-46086B48354F}"/>
              </a:ext>
            </a:extLst>
          </p:cNvPr>
          <p:cNvSpPr txBox="1"/>
          <p:nvPr/>
        </p:nvSpPr>
        <p:spPr>
          <a:xfrm>
            <a:off x="8825217" y="6054289"/>
            <a:ext cx="47280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© CERN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450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8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Physique nucléaire et applications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Noyaux atomiques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" y="1846296"/>
            <a:ext cx="5978105" cy="4252580"/>
          </a:xfrm>
          <a:solidFill>
            <a:schemeClr val="bg1">
              <a:lumMod val="95000"/>
            </a:schemeClr>
          </a:solidFill>
        </p:spPr>
        <p:txBody>
          <a:bodyPr lIns="540000" tIns="180000" bIns="180000"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Structure nucléaire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Noyaux exotiques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Astrophysique nucléaire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Neutrinos auprès des réacteurs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Énergie nucléaire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Applications médicales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Radiochimie, radiobiologie, radiothérapie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Dosimétrie / R&amp;D moniteurs de faisceau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Imagerie, simulations</a:t>
            </a:r>
          </a:p>
          <a:p>
            <a:pPr marL="0" indent="0" eaLnBrk="1" hangingPunct="1">
              <a:buNone/>
            </a:pPr>
            <a:endParaRPr lang="fr-FR" altLang="fr-FR" sz="1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1D504A-12A7-5E89-7BEF-D7311EAAFD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895" y="3971260"/>
            <a:ext cx="3378680" cy="21276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68B40E-F83A-E400-7002-3370911FE0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4039" y="1846295"/>
            <a:ext cx="1871131" cy="20875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B1A1199-C9E2-1396-AD1E-B0BA9AAE89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894" y="1846295"/>
            <a:ext cx="3378680" cy="208759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49542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8E8AEC-F788-B9AE-5A84-BF2953775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B84E-4AD4-4747-BFA4-ED1C0957763A}" type="datetime1">
              <a:rPr lang="fr-FR" smtClean="0"/>
              <a:t>30/04/2024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34121A-7E6B-52D1-1C90-EB7C6FEB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Titre du document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87962-A2D6-2D5B-1D83-D05EFC258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3C9C6-5E9F-6F45-B91A-B3B4702CA42D}" type="slidenum">
              <a:rPr lang="fr-FR" smtClean="0"/>
              <a:t>9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A104E1C-B5B4-43C1-223E-9B408896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96" y="553453"/>
            <a:ext cx="10940020" cy="505802"/>
          </a:xfrm>
        </p:spPr>
        <p:txBody>
          <a:bodyPr/>
          <a:lstStyle/>
          <a:p>
            <a:r>
              <a:rPr lang="fr-FR" dirty="0"/>
              <a:t>Astroparticules et cosmologie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2738469-08A8-0D77-7E4C-1B754D1B22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150" y="1314276"/>
            <a:ext cx="10940020" cy="276999"/>
          </a:xfrm>
        </p:spPr>
        <p:txBody>
          <a:bodyPr/>
          <a:lstStyle/>
          <a:p>
            <a:r>
              <a:rPr lang="fr-FR" dirty="0"/>
              <a:t>Composition et comportement de l’univers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5D02BF7-3F22-6017-8458-973B6D03B6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1846295"/>
            <a:ext cx="5974079" cy="4259865"/>
          </a:xfrm>
          <a:solidFill>
            <a:schemeClr val="bg1">
              <a:lumMod val="95000"/>
            </a:schemeClr>
          </a:solidFill>
        </p:spPr>
        <p:txBody>
          <a:bodyPr lIns="576000" tIns="180000" rIns="0" bIns="180000"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Evolution et histoire de l’Univers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Matière noire et énergie noire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Ondes gravitationnelles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Rayons cosmiques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Astronomie gamma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Neutrinos cosmiques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fr-FR" altLang="fr-FR" dirty="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Désintégration Double Beta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sz="1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sz="1400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C996B2-D6A0-20E9-4D60-A6A9367F3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828" y="1866892"/>
            <a:ext cx="3059732" cy="214522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E0153D-13A1-4E1E-13AA-E5148BE5EB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0"/>
          <a:stretch/>
        </p:blipFill>
        <p:spPr>
          <a:xfrm>
            <a:off x="9353933" y="1846296"/>
            <a:ext cx="2096741" cy="216582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98F3D6B-9C85-63AB-1725-EE44C41FB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6828" y="4058239"/>
            <a:ext cx="3059732" cy="20479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F40AD7-8AF0-95C5-0F4C-B5965487CE7F}"/>
              </a:ext>
            </a:extLst>
          </p:cNvPr>
          <p:cNvSpPr txBox="1"/>
          <p:nvPr/>
        </p:nvSpPr>
        <p:spPr>
          <a:xfrm>
            <a:off x="6146277" y="6076418"/>
            <a:ext cx="427903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© CTA 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omohiro</a:t>
            </a:r>
            <a:r>
              <a:rPr lang="fr-FR" sz="5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fr-FR" sz="5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Inada</a:t>
            </a:r>
            <a:endParaRPr lang="fr-FR" sz="500" dirty="0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57863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15039</TotalTime>
  <Words>1931</Words>
  <Application>Microsoft Macintosh PowerPoint</Application>
  <PresentationFormat>Grand écran</PresentationFormat>
  <Paragraphs>400</Paragraphs>
  <Slides>28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Chivo</vt:lpstr>
      <vt:lpstr>Helvetica Neue</vt:lpstr>
      <vt:lpstr>Helvetica Neue Light</vt:lpstr>
      <vt:lpstr>Helvetica Neue Medium</vt:lpstr>
      <vt:lpstr>Source Sans Pro</vt:lpstr>
      <vt:lpstr>Source Sans Pro Light</vt:lpstr>
      <vt:lpstr>Wingdings</vt:lpstr>
      <vt:lpstr>Thème Office</vt:lpstr>
      <vt:lpstr>Travailler en  micro-électronique au CNRS/IN2P3</vt:lpstr>
      <vt:lpstr>Le CNRS en quelques chiffres</vt:lpstr>
      <vt:lpstr>L’IN2P3</vt:lpstr>
      <vt:lpstr>Les laboratoires de l’IN2P3 en France </vt:lpstr>
      <vt:lpstr>Les grandes infrastructures de recherche en France</vt:lpstr>
      <vt:lpstr>L’IN2P3 : 5 domaines de recherche</vt:lpstr>
      <vt:lpstr>Physique des particules et physique hadronique</vt:lpstr>
      <vt:lpstr>Physique nucléaire et applications</vt:lpstr>
      <vt:lpstr>Astroparticules et cosmologie</vt:lpstr>
      <vt:lpstr>Calcul et données</vt:lpstr>
      <vt:lpstr>Liens avec l’industrie</vt:lpstr>
      <vt:lpstr>La place de l’électronique et de l’instrumentation</vt:lpstr>
      <vt:lpstr>La micro-électronique</vt:lpstr>
      <vt:lpstr>Des projets aux cœurs de la physique</vt:lpstr>
      <vt:lpstr>Un projet en physique des hautes énergies</vt:lpstr>
      <vt:lpstr>Le détecteur HGTD sur ATLAS</vt:lpstr>
      <vt:lpstr>Le circuit ALTIROC</vt:lpstr>
      <vt:lpstr>L’environnement du circuit ALTIROC</vt:lpstr>
      <vt:lpstr>Le test du détecteur</vt:lpstr>
      <vt:lpstr>Exemple de circuits développés à l’IN2P3</vt:lpstr>
      <vt:lpstr>Le métier de micro-électronicienne et de micro-électronicien à l’IN2P3</vt:lpstr>
      <vt:lpstr>Les différents acteurs d’un projet technique</vt:lpstr>
      <vt:lpstr>Le métier de micro-électronicien·ne à l’IN2P3</vt:lpstr>
      <vt:lpstr>Flot de conception des circuits intégrés</vt:lpstr>
      <vt:lpstr>Différences avec l’industrie</vt:lpstr>
      <vt:lpstr>Un environnement de travail international</vt:lpstr>
      <vt:lpstr>Evolution dans le métier</vt:lpstr>
      <vt:lpstr>Rejoignez les micro-électronicien·ne à l’IN2P3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Herve CHANAL</cp:lastModifiedBy>
  <cp:revision>319</cp:revision>
  <cp:lastPrinted>2023-09-11T09:54:38Z</cp:lastPrinted>
  <dcterms:created xsi:type="dcterms:W3CDTF">2023-03-07T16:13:39Z</dcterms:created>
  <dcterms:modified xsi:type="dcterms:W3CDTF">2024-04-30T13:34:57Z</dcterms:modified>
</cp:coreProperties>
</file>