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8B5F11-FAA0-4825-871C-AC65A2B2FB1D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D75E8-2765-4F83-9BF1-7EB54B1CFCC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386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764000"/>
            <a:ext cx="12192000" cy="324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pic>
        <p:nvPicPr>
          <p:cNvPr id="6" name="Picture 24" descr="IPH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816" y="372161"/>
            <a:ext cx="1403601" cy="9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4310" y="370160"/>
            <a:ext cx="2571690" cy="109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874800" y="1764000"/>
            <a:ext cx="10440000" cy="3240000"/>
          </a:xfr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effectLst>
                  <a:glow rad="127000">
                    <a:schemeClr val="tx2">
                      <a:lumMod val="60000"/>
                      <a:lumOff val="40000"/>
                      <a:alpha val="40000"/>
                    </a:schemeClr>
                  </a:glow>
                </a:effectLst>
              </a:defRPr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en-GB" altLang="fr-FR" noProof="0" dirty="0" smtClean="0"/>
          </a:p>
        </p:txBody>
      </p:sp>
      <p:sp>
        <p:nvSpPr>
          <p:cNvPr id="153617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874800" y="5184000"/>
            <a:ext cx="10440000" cy="1044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en-GB" altLang="fr-FR" noProof="0" dirty="0" smtClean="0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FC7105-34A4-4A64-A38F-4ADED2BB5F63}" type="slidenum">
              <a:rPr lang="en-GB" smtClean="0"/>
              <a:t>‹N°›</a:t>
            </a:fld>
            <a:endParaRPr lang="en-GB"/>
          </a:p>
        </p:txBody>
      </p:sp>
      <p:sp>
        <p:nvSpPr>
          <p:cNvPr id="13" name="Rectangle 2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14/15 mai 24</a:t>
            </a:r>
            <a:endParaRPr lang="en-GB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" y="370160"/>
            <a:ext cx="970003" cy="975164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231" y="370160"/>
            <a:ext cx="2685938" cy="97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983" y="370160"/>
            <a:ext cx="98551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315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pic>
        <p:nvPicPr>
          <p:cNvPr id="10" name="Imag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764000"/>
            <a:ext cx="12192000" cy="324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876000" y="1764000"/>
            <a:ext cx="10440000" cy="3240000"/>
          </a:xfr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effectLst>
                  <a:glow rad="127000">
                    <a:schemeClr val="bg2">
                      <a:lumMod val="75000"/>
                      <a:alpha val="40000"/>
                    </a:schemeClr>
                  </a:glow>
                </a:effectLst>
              </a:defRPr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en-GB" altLang="fr-FR" noProof="0" dirty="0" smtClean="0"/>
          </a:p>
        </p:txBody>
      </p:sp>
      <p:sp>
        <p:nvSpPr>
          <p:cNvPr id="153617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876000" y="5184000"/>
            <a:ext cx="10440000" cy="1044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en-GB" altLang="fr-FR" noProof="0" dirty="0" smtClean="0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lang="en-GB" sz="1100" b="0" kern="1200">
                <a:solidFill>
                  <a:srgbClr val="3C3C65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FC7105-34A4-4A64-A38F-4ADED2BB5F63}" type="slidenum">
              <a:rPr lang="en-GB" smtClean="0"/>
              <a:t>‹N°›</a:t>
            </a:fld>
            <a:endParaRPr lang="en-GB"/>
          </a:p>
        </p:txBody>
      </p:sp>
      <p:sp>
        <p:nvSpPr>
          <p:cNvPr id="13" name="Rectangle 2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lang="en-GB" sz="1100" b="0" kern="1200" smtClean="0">
                <a:solidFill>
                  <a:srgbClr val="3C3C65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14/15 mai 24</a:t>
            </a:r>
            <a:endParaRPr lang="en-GB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134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000" y="972000"/>
            <a:ext cx="11760000" cy="5400000"/>
          </a:xfrm>
        </p:spPr>
        <p:txBody>
          <a:bodyPr/>
          <a:lstStyle>
            <a:lvl1pPr marL="360363" indent="-360363">
              <a:buClr>
                <a:schemeClr val="tx2"/>
              </a:buClr>
              <a:defRPr sz="2400">
                <a:solidFill>
                  <a:schemeClr val="tx2"/>
                </a:solidFill>
              </a:defRPr>
            </a:lvl1pPr>
            <a:lvl2pPr marL="720725" indent="-360363">
              <a:buClr>
                <a:schemeClr val="tx2"/>
              </a:buClr>
              <a:defRPr sz="2000">
                <a:solidFill>
                  <a:schemeClr val="tx2"/>
                </a:solidFill>
              </a:defRPr>
            </a:lvl2pPr>
            <a:lvl3pPr marL="1081088" indent="-361950">
              <a:buClr>
                <a:schemeClr val="tx2"/>
              </a:buClr>
              <a:defRPr sz="1800">
                <a:solidFill>
                  <a:schemeClr val="tx2"/>
                </a:solidFill>
              </a:defRPr>
            </a:lvl3pPr>
            <a:lvl4pPr marL="1431925" indent="-352425">
              <a:buClr>
                <a:schemeClr val="tx2"/>
              </a:buClr>
              <a:defRPr sz="1800">
                <a:solidFill>
                  <a:schemeClr val="tx2"/>
                </a:solidFill>
              </a:defRPr>
            </a:lvl4pPr>
            <a:lvl5pPr marL="1790700" indent="-358775">
              <a:buClr>
                <a:schemeClr val="tx2"/>
              </a:buClr>
              <a:defRPr sz="1600">
                <a:solidFill>
                  <a:schemeClr val="tx2"/>
                </a:solidFill>
              </a:defRPr>
            </a:lvl5pPr>
            <a:lvl6pPr>
              <a:defRPr sz="800"/>
            </a:lvl6pPr>
          </a:lstStyle>
          <a:p>
            <a:pPr lvl="0"/>
            <a:r>
              <a:rPr lang="fr-FR" noProof="0" smtClean="0"/>
              <a:t>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GB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" y="162000"/>
            <a:ext cx="12192000" cy="504000"/>
          </a:xfrm>
        </p:spPr>
        <p:txBody>
          <a:bodyPr/>
          <a:lstStyle>
            <a:lvl1pPr>
              <a:defRPr sz="2800"/>
            </a:lvl1pPr>
          </a:lstStyle>
          <a:p>
            <a:r>
              <a:rPr lang="fr-FR" noProof="0" smtClean="0"/>
              <a:t>Modifiez le style du titre</a:t>
            </a:r>
            <a:endParaRPr lang="en-GB" noProof="0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FC7105-34A4-4A64-A38F-4ADED2BB5F63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14/15 mai 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2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" y="162000"/>
            <a:ext cx="12192000" cy="504000"/>
          </a:xfrm>
        </p:spPr>
        <p:txBody>
          <a:bodyPr/>
          <a:lstStyle/>
          <a:p>
            <a:r>
              <a:rPr lang="fr-FR" noProof="0" smtClean="0"/>
              <a:t>Modifiez le style du titre</a:t>
            </a:r>
            <a:endParaRPr lang="en-GB" noProof="0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FC7105-34A4-4A64-A38F-4ADED2BB5F63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14/15 mai 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359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27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5" b="60897"/>
          <a:stretch/>
        </p:blipFill>
        <p:spPr bwMode="auto">
          <a:xfrm>
            <a:off x="0" y="0"/>
            <a:ext cx="12192000" cy="828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56000" y="6624000"/>
            <a:ext cx="64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lang="en-GB" sz="1100" b="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96000" y="6624000"/>
            <a:ext cx="10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lang="en-GB" sz="1100" b="0" kern="120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fld id="{01FC7105-34A4-4A64-A38F-4ADED2BB5F63}" type="slidenum">
              <a:rPr lang="en-GB" smtClean="0"/>
              <a:t>‹N°›</a:t>
            </a:fld>
            <a:endParaRPr lang="en-GB"/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00" y="972000"/>
            <a:ext cx="11761200" cy="5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noProof="0" dirty="0" smtClean="0"/>
              <a:t>Cliques pour modifier les styles du </a:t>
            </a:r>
            <a:r>
              <a:rPr lang="en-GB" altLang="fr-FR" noProof="0" dirty="0" err="1" smtClean="0"/>
              <a:t>texte</a:t>
            </a:r>
            <a:r>
              <a:rPr lang="en-GB" altLang="fr-FR" noProof="0" dirty="0" smtClean="0"/>
              <a:t> du masque</a:t>
            </a:r>
          </a:p>
          <a:p>
            <a:pPr lvl="1"/>
            <a:r>
              <a:rPr lang="en-GB" altLang="fr-FR" noProof="0" dirty="0" err="1" smtClean="0"/>
              <a:t>Deuxième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2"/>
            <a:r>
              <a:rPr lang="en-GB" altLang="fr-FR" noProof="0" dirty="0" err="1" smtClean="0"/>
              <a:t>Troisième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3"/>
            <a:r>
              <a:rPr lang="en-GB" altLang="fr-FR" noProof="0" dirty="0" err="1" smtClean="0"/>
              <a:t>Quatrième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4"/>
            <a:r>
              <a:rPr lang="en-GB" altLang="fr-FR" noProof="0" dirty="0" err="1" smtClean="0"/>
              <a:t>Cinquième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</p:txBody>
      </p:sp>
      <p:sp>
        <p:nvSpPr>
          <p:cNvPr id="152602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6000" y="6624000"/>
            <a:ext cx="10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1030" name="Text Box 28"/>
          <p:cNvSpPr txBox="1">
            <a:spLocks noChangeArrowheads="1"/>
          </p:cNvSpPr>
          <p:nvPr/>
        </p:nvSpPr>
        <p:spPr bwMode="auto">
          <a:xfrm>
            <a:off x="4449234" y="6469064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1031" name="Text Box 29"/>
          <p:cNvSpPr txBox="1">
            <a:spLocks noChangeArrowheads="1"/>
          </p:cNvSpPr>
          <p:nvPr/>
        </p:nvSpPr>
        <p:spPr bwMode="auto">
          <a:xfrm>
            <a:off x="4449234" y="6469064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1033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0" y="162718"/>
            <a:ext cx="12192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noProof="0" dirty="0" err="1" smtClean="0"/>
              <a:t>Cliquez</a:t>
            </a:r>
            <a:r>
              <a:rPr lang="en-GB" altLang="fr-FR" noProof="0" dirty="0" smtClean="0"/>
              <a:t> pour modifier le style du titre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023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60363" indent="-3603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1pPr>
      <a:lvl2pPr marL="720725" indent="-3603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2pPr>
      <a:lvl3pPr marL="1081088" indent="-3619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n"/>
        <a:defRPr sz="18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3pPr>
      <a:lvl4pPr marL="1431925" indent="-3524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¨"/>
        <a:defRPr sz="18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4pPr>
      <a:lvl5pPr marL="1790700" indent="-3587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AXE2 MI2I</a:t>
            </a:r>
            <a:br>
              <a:rPr lang="fr-FR" dirty="0" smtClean="0"/>
            </a:br>
            <a:r>
              <a:rPr lang="fr-FR" dirty="0" smtClean="0"/>
              <a:t>Outils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COMEX présentiel Marseille</a:t>
            </a:r>
            <a:br>
              <a:rPr lang="fr-FR" dirty="0" smtClean="0"/>
            </a:br>
            <a:r>
              <a:rPr lang="fr-FR" dirty="0" smtClean="0"/>
              <a:t>Mai 2024</a:t>
            </a: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9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responsables : Grégory Bertolone et Frédéric Morel</a:t>
            </a:r>
          </a:p>
          <a:p>
            <a:r>
              <a:rPr lang="fr-FR" dirty="0" smtClean="0"/>
              <a:t>3 sous-axes identifiés</a:t>
            </a:r>
          </a:p>
          <a:p>
            <a:pPr lvl="1"/>
            <a:r>
              <a:rPr lang="fr-FR" dirty="0" smtClean="0"/>
              <a:t>Infrastructure Informatique</a:t>
            </a:r>
          </a:p>
          <a:p>
            <a:pPr lvl="1"/>
            <a:r>
              <a:rPr lang="fr-FR" dirty="0" smtClean="0"/>
              <a:t>EDA</a:t>
            </a:r>
          </a:p>
          <a:p>
            <a:pPr lvl="1"/>
            <a:r>
              <a:rPr lang="fr-FR" dirty="0" smtClean="0"/>
              <a:t>Fonderies</a:t>
            </a:r>
          </a:p>
          <a:p>
            <a:r>
              <a:rPr lang="fr-FR" dirty="0" smtClean="0"/>
              <a:t>Beaucoup de relations avec l’axe synergie souhaitées</a:t>
            </a:r>
          </a:p>
          <a:p>
            <a:pPr lvl="1"/>
            <a:r>
              <a:rPr lang="fr-FR" dirty="0" smtClean="0"/>
              <a:t>Attention au recouvrement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2: Outils, Introduction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566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Infrastructure Informatique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9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Interlocuteurs </a:t>
            </a:r>
            <a:r>
              <a:rPr lang="fr-FR" dirty="0"/>
              <a:t>: Nicolas Pillet, Edouard Bechetoille, Thierry </a:t>
            </a:r>
            <a:r>
              <a:rPr lang="fr-FR" dirty="0" err="1"/>
              <a:t>Descombes</a:t>
            </a:r>
            <a:r>
              <a:rPr lang="fr-FR" dirty="0"/>
              <a:t> et tout utilisateur/</a:t>
            </a:r>
            <a:r>
              <a:rPr lang="fr-FR" dirty="0" err="1"/>
              <a:t>debugeur</a:t>
            </a:r>
            <a:r>
              <a:rPr lang="fr-FR" dirty="0"/>
              <a:t> de </a:t>
            </a:r>
            <a:r>
              <a:rPr lang="fr-FR" dirty="0" smtClean="0"/>
              <a:t>OMMIC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Principale tâche : </a:t>
            </a:r>
          </a:p>
          <a:p>
            <a:pPr lvl="1"/>
            <a:r>
              <a:rPr lang="fr-FR" dirty="0"/>
              <a:t>Interface entre COMEX/MI2I et </a:t>
            </a:r>
            <a:r>
              <a:rPr lang="fr-FR" dirty="0" smtClean="0"/>
              <a:t>OMMIC</a:t>
            </a:r>
          </a:p>
          <a:p>
            <a:pPr marL="360362" lvl="1" indent="0">
              <a:buNone/>
            </a:pPr>
            <a:endParaRPr lang="fr-FR" dirty="0"/>
          </a:p>
          <a:p>
            <a:r>
              <a:rPr lang="fr-FR" dirty="0" smtClean="0"/>
              <a:t>Statut :</a:t>
            </a:r>
          </a:p>
          <a:p>
            <a:pPr marL="0" indent="0">
              <a:buNone/>
            </a:pPr>
            <a:r>
              <a:rPr lang="fr-FR" dirty="0" smtClean="0"/>
              <a:t>	A </a:t>
            </a:r>
            <a:r>
              <a:rPr lang="fr-FR" dirty="0" smtClean="0"/>
              <a:t>l’</a:t>
            </a:r>
            <a:r>
              <a:rPr lang="fr-FR" dirty="0" err="1" smtClean="0"/>
              <a:t>arret</a:t>
            </a:r>
            <a:r>
              <a:rPr lang="fr-FR" dirty="0" smtClean="0"/>
              <a:t> </a:t>
            </a:r>
            <a:r>
              <a:rPr lang="fr-FR" dirty="0" smtClean="0"/>
              <a:t>pour l’instant (N. Pillet indisponible)</a:t>
            </a:r>
            <a:endParaRPr lang="en-GB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Infrastructure Informatique</a:t>
            </a:r>
            <a:br>
              <a:rPr lang="fr-FR" dirty="0"/>
            </a:b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68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EDA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4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Interlocuteur </a:t>
            </a:r>
            <a:r>
              <a:rPr lang="fr-FR" dirty="0"/>
              <a:t>: Claude </a:t>
            </a:r>
            <a:r>
              <a:rPr lang="fr-FR" dirty="0" smtClean="0"/>
              <a:t>Colledani + installateurs CAO dans les labo</a:t>
            </a:r>
            <a:endParaRPr lang="fr-FR" dirty="0"/>
          </a:p>
          <a:p>
            <a:r>
              <a:rPr lang="fr-FR" dirty="0"/>
              <a:t>Principales tâches : </a:t>
            </a:r>
            <a:r>
              <a:rPr lang="fr-FR" dirty="0"/>
              <a:t>Marchés Outils et Formation</a:t>
            </a:r>
          </a:p>
          <a:p>
            <a:pPr lvl="1"/>
            <a:r>
              <a:rPr lang="fr-FR" dirty="0" smtClean="0"/>
              <a:t>Marchés </a:t>
            </a:r>
            <a:r>
              <a:rPr lang="fr-FR" dirty="0" smtClean="0"/>
              <a:t>outils 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 </a:t>
            </a:r>
            <a:r>
              <a:rPr lang="fr-FR" dirty="0" smtClean="0"/>
              <a:t>renouvelé en </a:t>
            </a:r>
            <a:r>
              <a:rPr lang="fr-FR" dirty="0" smtClean="0"/>
              <a:t>2023</a:t>
            </a:r>
          </a:p>
          <a:p>
            <a:pPr lvl="2"/>
            <a:r>
              <a:rPr lang="fr-FR" dirty="0" smtClean="0"/>
              <a:t>Bilan à </a:t>
            </a:r>
            <a:r>
              <a:rPr lang="fr-FR" dirty="0" err="1" smtClean="0"/>
              <a:t>mi-marché</a:t>
            </a:r>
            <a:r>
              <a:rPr lang="fr-FR" dirty="0" smtClean="0"/>
              <a:t> prévu en juin 2024</a:t>
            </a:r>
          </a:p>
          <a:p>
            <a:pPr marL="719138" lvl="2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Formations CDS :</a:t>
            </a:r>
          </a:p>
          <a:p>
            <a:pPr lvl="2"/>
            <a:r>
              <a:rPr lang="fr-FR" dirty="0" smtClean="0"/>
              <a:t>Recensement </a:t>
            </a:r>
            <a:r>
              <a:rPr lang="fr-FR" dirty="0" smtClean="0"/>
              <a:t>des besoins auprès des RS </a:t>
            </a:r>
            <a:r>
              <a:rPr lang="fr-FR" dirty="0" smtClean="0"/>
              <a:t>en janvier 2024 (GB + Claude)</a:t>
            </a:r>
          </a:p>
          <a:p>
            <a:pPr lvl="2">
              <a:buFont typeface="Symbol" panose="05050102010706020507" pitchFamily="18" charset="2"/>
              <a:buChar char="Þ"/>
            </a:pPr>
            <a:r>
              <a:rPr lang="fr-FR" dirty="0" smtClean="0"/>
              <a:t>~210 demandes (~400 jours de formations) / 90 jours dans le contrat IN2P3</a:t>
            </a:r>
          </a:p>
          <a:p>
            <a:pPr lvl="2"/>
            <a:r>
              <a:rPr lang="fr-FR" dirty="0" err="1" smtClean="0"/>
              <a:t>Rque</a:t>
            </a:r>
            <a:r>
              <a:rPr lang="fr-FR" dirty="0" smtClean="0"/>
              <a:t> </a:t>
            </a:r>
            <a:r>
              <a:rPr lang="fr-FR" dirty="0" smtClean="0"/>
              <a:t>: format « </a:t>
            </a:r>
            <a:r>
              <a:rPr lang="fr-FR" dirty="0" err="1" smtClean="0"/>
              <a:t>blended</a:t>
            </a:r>
            <a:r>
              <a:rPr lang="fr-FR" dirty="0" smtClean="0"/>
              <a:t> » (</a:t>
            </a:r>
            <a:r>
              <a:rPr lang="fr-FR" dirty="0" err="1" smtClean="0"/>
              <a:t>distanciel</a:t>
            </a:r>
            <a:r>
              <a:rPr lang="fr-FR" dirty="0" smtClean="0"/>
              <a:t> ) privilégié par Cadence </a:t>
            </a:r>
          </a:p>
          <a:p>
            <a:pPr marL="728663" lvl="2" indent="0">
              <a:buNone/>
            </a:pPr>
            <a:r>
              <a:rPr lang="fr-FR" dirty="0" smtClean="0"/>
              <a:t>	=&gt;  besoin d’installations des outils du training dans les labo </a:t>
            </a:r>
            <a:r>
              <a:rPr lang="fr-FR" dirty="0" smtClean="0"/>
              <a:t>!</a:t>
            </a:r>
            <a:endParaRPr lang="fr-FR" dirty="0" smtClean="0"/>
          </a:p>
          <a:p>
            <a:pPr lvl="2"/>
            <a:r>
              <a:rPr lang="fr-FR" dirty="0" smtClean="0"/>
              <a:t>Négociation marché formation Cadence : Q3 2024</a:t>
            </a:r>
          </a:p>
          <a:p>
            <a:pPr marL="728663" lvl="2" indent="0">
              <a:buNone/>
            </a:pPr>
            <a:r>
              <a:rPr lang="fr-FR" dirty="0" smtClean="0"/>
              <a:t>	+ Participation Ecole DAQ intelligente (Q4 2024) ?</a:t>
            </a:r>
          </a:p>
          <a:p>
            <a:pPr marL="728663" lvl="2" indent="0">
              <a:buNone/>
            </a:pPr>
            <a:r>
              <a:rPr lang="fr-FR" dirty="0" smtClean="0"/>
              <a:t>	+ Partic</a:t>
            </a:r>
            <a:r>
              <a:rPr lang="fr-FR" dirty="0" smtClean="0"/>
              <a:t>ipation Ecole µ</a:t>
            </a:r>
            <a:r>
              <a:rPr lang="fr-FR" dirty="0" err="1" smtClean="0"/>
              <a:t>elec</a:t>
            </a:r>
            <a:r>
              <a:rPr lang="fr-FR" dirty="0" smtClean="0"/>
              <a:t> (2025) ? </a:t>
            </a:r>
            <a:endParaRPr lang="fr-FR" dirty="0"/>
          </a:p>
          <a:p>
            <a:endParaRPr lang="en-GB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EDA</a:t>
            </a:r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5" y="4019686"/>
            <a:ext cx="576779" cy="480349"/>
          </a:xfrm>
          <a:prstGeom prst="rect">
            <a:avLst/>
          </a:prstGeom>
        </p:spPr>
      </p:pic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57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Relation </a:t>
            </a:r>
            <a:r>
              <a:rPr lang="fr-FR" dirty="0"/>
              <a:t>avec </a:t>
            </a:r>
            <a:r>
              <a:rPr lang="fr-FR" dirty="0" smtClean="0"/>
              <a:t>Cadence</a:t>
            </a:r>
          </a:p>
          <a:p>
            <a:pPr lvl="2"/>
            <a:r>
              <a:rPr lang="fr-FR" dirty="0"/>
              <a:t>Contacts réguliers pour des prêt de licence temporaires ASIC +PCB (évaluation de produits + formation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Gestion opérationnelle des licences CDS IN2P3 (GB)</a:t>
            </a:r>
          </a:p>
          <a:p>
            <a:pPr marL="1079500" lvl="3" indent="0">
              <a:buNone/>
            </a:pPr>
            <a:r>
              <a:rPr lang="fr-FR" dirty="0" smtClean="0"/>
              <a:t>Licences MMSIM souvent </a:t>
            </a:r>
            <a:r>
              <a:rPr lang="fr-FR" dirty="0" smtClean="0"/>
              <a:t>saturées </a:t>
            </a:r>
            <a:r>
              <a:rPr lang="fr-FR" dirty="0" smtClean="0"/>
              <a:t>!</a:t>
            </a:r>
          </a:p>
          <a:p>
            <a:pPr lvl="2"/>
            <a:r>
              <a:rPr lang="fr-FR" dirty="0" smtClean="0"/>
              <a:t>Sur sollicitation de </a:t>
            </a:r>
            <a:r>
              <a:rPr lang="fr-FR" dirty="0" smtClean="0"/>
              <a:t>Cadence France, </a:t>
            </a:r>
            <a:r>
              <a:rPr lang="fr-FR" dirty="0" smtClean="0"/>
              <a:t>participation de FM +GB aux « </a:t>
            </a:r>
            <a:r>
              <a:rPr lang="fr-FR" dirty="0" err="1"/>
              <a:t>T</a:t>
            </a:r>
            <a:r>
              <a:rPr lang="fr-FR" dirty="0" err="1" smtClean="0"/>
              <a:t>echDays</a:t>
            </a:r>
            <a:r>
              <a:rPr lang="fr-FR" dirty="0" smtClean="0"/>
              <a:t> </a:t>
            </a:r>
            <a:r>
              <a:rPr lang="fr-FR" dirty="0" smtClean="0"/>
              <a:t>Cadence</a:t>
            </a:r>
            <a:r>
              <a:rPr lang="fr-FR" dirty="0" smtClean="0"/>
              <a:t> » (Grenoble, 6 juin 2024)</a:t>
            </a:r>
          </a:p>
          <a:p>
            <a:pPr marL="728663" lvl="2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Relation </a:t>
            </a:r>
            <a:r>
              <a:rPr lang="fr-FR" dirty="0"/>
              <a:t>avec </a:t>
            </a:r>
            <a:r>
              <a:rPr lang="fr-FR" dirty="0" err="1"/>
              <a:t>Europractice</a:t>
            </a:r>
            <a:r>
              <a:rPr lang="fr-FR" dirty="0"/>
              <a:t> </a:t>
            </a:r>
            <a:r>
              <a:rPr lang="fr-FR" dirty="0" smtClean="0"/>
              <a:t>software</a:t>
            </a:r>
          </a:p>
          <a:p>
            <a:pPr lvl="2"/>
            <a:r>
              <a:rPr lang="fr-FR" dirty="0" smtClean="0"/>
              <a:t>A </a:t>
            </a:r>
            <a:r>
              <a:rPr lang="fr-FR" dirty="0" smtClean="0"/>
              <a:t>construire</a:t>
            </a:r>
            <a:endParaRPr lang="fr-FR" dirty="0" smtClean="0"/>
          </a:p>
          <a:p>
            <a:pPr lvl="2"/>
            <a:r>
              <a:rPr lang="fr-FR" dirty="0" smtClean="0"/>
              <a:t>To Do : recensement des labo ayant un package </a:t>
            </a:r>
            <a:r>
              <a:rPr lang="fr-FR" dirty="0" err="1" smtClean="0"/>
              <a:t>Europractice</a:t>
            </a:r>
            <a:r>
              <a:rPr lang="fr-FR" dirty="0" smtClean="0"/>
              <a:t> ASIC</a:t>
            </a:r>
          </a:p>
          <a:p>
            <a:pPr marL="1079500" lvl="3" indent="0">
              <a:buNone/>
            </a:pPr>
            <a:endParaRPr lang="fr-FR" dirty="0" smtClean="0"/>
          </a:p>
          <a:p>
            <a:pPr lvl="1"/>
            <a:r>
              <a:rPr lang="fr-FR" dirty="0"/>
              <a:t>Support National CAO ASIC</a:t>
            </a:r>
          </a:p>
          <a:p>
            <a:pPr lvl="2"/>
            <a:r>
              <a:rPr lang="fr-FR" dirty="0"/>
              <a:t>Mise en place d’un groupe de </a:t>
            </a:r>
            <a:r>
              <a:rPr lang="fr-FR" dirty="0" smtClean="0"/>
              <a:t>Retour d’Expérience </a:t>
            </a:r>
            <a:r>
              <a:rPr lang="fr-FR" dirty="0"/>
              <a:t>pour la migration des OS (Centos7 -&gt; Redhat8 </a:t>
            </a:r>
            <a:r>
              <a:rPr lang="fr-FR" dirty="0" err="1"/>
              <a:t>like</a:t>
            </a:r>
            <a:r>
              <a:rPr lang="fr-FR" dirty="0"/>
              <a:t>)</a:t>
            </a:r>
          </a:p>
          <a:p>
            <a:pPr lvl="3"/>
            <a:r>
              <a:rPr lang="fr-FR" dirty="0"/>
              <a:t>~15 participants , 10 labos </a:t>
            </a:r>
          </a:p>
          <a:p>
            <a:pPr lvl="3"/>
            <a:r>
              <a:rPr lang="fr-FR" dirty="0"/>
              <a:t>Réunions mensuelles, 1 groupe </a:t>
            </a:r>
            <a:r>
              <a:rPr lang="fr-FR" dirty="0" smtClean="0"/>
              <a:t>Osmose </a:t>
            </a:r>
            <a:endParaRPr lang="fr-FR" dirty="0"/>
          </a:p>
          <a:p>
            <a:pPr lvl="2"/>
            <a:r>
              <a:rPr lang="fr-FR" dirty="0"/>
              <a:t>To Do : mise à jours / recensement liste « </a:t>
            </a:r>
            <a:r>
              <a:rPr lang="fr-FR" dirty="0" smtClean="0"/>
              <a:t>experts </a:t>
            </a:r>
            <a:r>
              <a:rPr lang="fr-FR" dirty="0"/>
              <a:t>CAO »</a:t>
            </a:r>
          </a:p>
          <a:p>
            <a:pPr marL="1079500" lvl="3" indent="0">
              <a:buNone/>
            </a:pPr>
            <a:r>
              <a:rPr lang="fr-FR" dirty="0" smtClean="0"/>
              <a:t>= &gt; site </a:t>
            </a:r>
            <a:r>
              <a:rPr lang="fr-FR" dirty="0"/>
              <a:t>de la MI2I ?</a:t>
            </a:r>
          </a:p>
          <a:p>
            <a:pPr marL="1079500" lvl="3" indent="0">
              <a:buNone/>
            </a:pPr>
            <a:endParaRPr lang="fr-FR" dirty="0"/>
          </a:p>
          <a:p>
            <a:endParaRPr lang="en-GB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63" y="1909823"/>
            <a:ext cx="544009" cy="453058"/>
          </a:xfrm>
          <a:prstGeom prst="rect">
            <a:avLst/>
          </a:prstGeom>
        </p:spPr>
      </p:pic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299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Fonderies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14/15 mai 24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4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/>
              <a:t>Responsable : Grégory Bertolone</a:t>
            </a:r>
          </a:p>
          <a:p>
            <a:pPr lvl="1"/>
            <a:r>
              <a:rPr lang="fr-FR" dirty="0"/>
              <a:t>Intervenants : Edouard Bechetoille, autres personnes à identifier</a:t>
            </a:r>
          </a:p>
          <a:p>
            <a:pPr lvl="1"/>
            <a:r>
              <a:rPr lang="fr-FR" dirty="0" smtClean="0"/>
              <a:t>Fonderies : NDA + </a:t>
            </a:r>
            <a:r>
              <a:rPr lang="fr-FR" dirty="0" err="1" smtClean="0"/>
              <a:t>run</a:t>
            </a:r>
            <a:r>
              <a:rPr lang="fr-FR" dirty="0" smtClean="0"/>
              <a:t> </a:t>
            </a:r>
            <a:endParaRPr lang="fr-FR" dirty="0"/>
          </a:p>
          <a:p>
            <a:pPr lvl="2"/>
            <a:r>
              <a:rPr lang="fr-FR" dirty="0" smtClean="0"/>
              <a:t>TSMC :</a:t>
            </a:r>
          </a:p>
          <a:p>
            <a:pPr lvl="3"/>
            <a:r>
              <a:rPr lang="fr-FR" dirty="0" smtClean="0"/>
              <a:t>Renouvellement NDA TSMC « national » en cours (Edouard </a:t>
            </a:r>
            <a:r>
              <a:rPr lang="fr-FR" dirty="0"/>
              <a:t>Bechetoille</a:t>
            </a:r>
            <a:r>
              <a:rPr lang="fr-FR" dirty="0" smtClean="0"/>
              <a:t>). </a:t>
            </a:r>
          </a:p>
          <a:p>
            <a:pPr marL="1079500" lvl="3" indent="0">
              <a:buNone/>
            </a:pPr>
            <a:endParaRPr lang="fr-FR" dirty="0" smtClean="0"/>
          </a:p>
          <a:p>
            <a:pPr lvl="2"/>
            <a:r>
              <a:rPr lang="fr-FR" dirty="0" smtClean="0"/>
              <a:t>TOWER 180 nm</a:t>
            </a:r>
          </a:p>
          <a:p>
            <a:pPr lvl="3"/>
            <a:r>
              <a:rPr lang="fr-FR" dirty="0" smtClean="0"/>
              <a:t>Mise en relation et signature de NDA pour l’APC, l’IP2I et le LPSC</a:t>
            </a:r>
          </a:p>
          <a:p>
            <a:pPr lvl="3"/>
            <a:r>
              <a:rPr lang="fr-FR" dirty="0" smtClean="0"/>
              <a:t>2 </a:t>
            </a:r>
            <a:r>
              <a:rPr lang="fr-FR" dirty="0" err="1" smtClean="0"/>
              <a:t>runs</a:t>
            </a:r>
            <a:r>
              <a:rPr lang="fr-FR" dirty="0"/>
              <a:t> </a:t>
            </a:r>
            <a:r>
              <a:rPr lang="fr-FR" dirty="0" smtClean="0"/>
              <a:t>d’</a:t>
            </a:r>
            <a:r>
              <a:rPr lang="fr-FR" dirty="0" err="1" smtClean="0"/>
              <a:t>ingeniéries</a:t>
            </a:r>
            <a:r>
              <a:rPr lang="fr-FR" dirty="0" smtClean="0"/>
              <a:t> </a:t>
            </a:r>
            <a:r>
              <a:rPr lang="fr-FR" dirty="0" smtClean="0"/>
              <a:t>multi-labo IN2P3 cette année</a:t>
            </a:r>
          </a:p>
          <a:p>
            <a:pPr lvl="4"/>
            <a:r>
              <a:rPr lang="fr-FR" dirty="0" smtClean="0"/>
              <a:t>Projet OBELIX-1 pour Belle2 (IPHC + CPPM + autres)</a:t>
            </a:r>
          </a:p>
          <a:p>
            <a:pPr lvl="4"/>
            <a:r>
              <a:rPr lang="fr-FR" dirty="0" smtClean="0"/>
              <a:t>MPW QuartPic2 (IPHC + IP2I </a:t>
            </a:r>
            <a:r>
              <a:rPr lang="fr-FR" smtClean="0"/>
              <a:t>+ autres)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dirty="0" smtClean="0"/>
              <a:t>14/15 </a:t>
            </a:r>
            <a:r>
              <a:rPr lang="en-US" dirty="0" err="1" smtClean="0"/>
              <a:t>mai</a:t>
            </a:r>
            <a:r>
              <a:rPr lang="en-US" dirty="0" smtClean="0"/>
              <a:t> 24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gregory.bertolone@iphc.cnrs.fr et frederic.morel@iphc.cnrs.fr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C7105-34A4-4A64-A38F-4ADED2BB5F6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027958"/>
      </p:ext>
    </p:extLst>
  </p:cSld>
  <p:clrMapOvr>
    <a:masterClrMapping/>
  </p:clrMapOvr>
</p:sld>
</file>

<file path=ppt/theme/theme1.xml><?xml version="1.0" encoding="utf-8"?>
<a:theme xmlns:a="http://schemas.openxmlformats.org/drawingml/2006/main" name="c4pi_large_5log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ReS_LEPSI_NEW_ble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3525" marR="0" indent="-263525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anose="05000000000000000000" pitchFamily="2" charset="2"/>
          <a:buChar char="n"/>
          <a:tabLst/>
          <a:defRPr kumimoji="0" lang="fr-FR" altLang="fr-FR" sz="9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3525" marR="0" indent="-263525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anose="05000000000000000000" pitchFamily="2" charset="2"/>
          <a:buChar char="n"/>
          <a:tabLst/>
          <a:defRPr kumimoji="0" lang="fr-FR" altLang="fr-FR" sz="9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IReS_LEPSI_NEW_bleu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4pi_large_5logos" id="{ABBE78D7-CC91-4213-AB6A-A14D69FFAD72}" vid="{862CC7A2-C2CF-477D-B08D-D5C22C92580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c4pi_large_5logos</Template>
  <TotalTime>124</TotalTime>
  <Words>477</Words>
  <Application>Microsoft Office PowerPoint</Application>
  <PresentationFormat>Grand écran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Wingdings</vt:lpstr>
      <vt:lpstr>c4pi_large_5logos</vt:lpstr>
      <vt:lpstr>AXE2 MI2I Outils</vt:lpstr>
      <vt:lpstr>Axe 2: Outils, Introduction</vt:lpstr>
      <vt:lpstr>Infrastructure Informatique</vt:lpstr>
      <vt:lpstr>Infrastructure Informatique </vt:lpstr>
      <vt:lpstr>EDA</vt:lpstr>
      <vt:lpstr>EDA</vt:lpstr>
      <vt:lpstr>Présentation PowerPoint</vt:lpstr>
      <vt:lpstr>Fonderies</vt:lpstr>
      <vt:lpstr>Présentation PowerPoint</vt:lpstr>
    </vt:vector>
  </TitlesOfParts>
  <Company>IPHC IN2P3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Bertolone</dc:creator>
  <cp:lastModifiedBy>Bertolone</cp:lastModifiedBy>
  <cp:revision>14</cp:revision>
  <dcterms:created xsi:type="dcterms:W3CDTF">2024-05-13T13:06:16Z</dcterms:created>
  <dcterms:modified xsi:type="dcterms:W3CDTF">2024-05-14T05:33:55Z</dcterms:modified>
</cp:coreProperties>
</file>