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7"/>
  </p:notesMasterIdLst>
  <p:sldIdLst>
    <p:sldId id="256" r:id="rId2"/>
    <p:sldId id="262" r:id="rId3"/>
    <p:sldId id="444" r:id="rId4"/>
    <p:sldId id="462" r:id="rId5"/>
    <p:sldId id="260" r:id="rId6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697"/>
    <p:restoredTop sz="94559"/>
  </p:normalViewPr>
  <p:slideViewPr>
    <p:cSldViewPr snapToGrid="0">
      <p:cViewPr varScale="1">
        <p:scale>
          <a:sx n="159" d="100"/>
          <a:sy n="159" d="100"/>
        </p:scale>
        <p:origin x="280" y="1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2E48B92-27D4-40D6-BCBE-B1A7833D59D4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1373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2a57bc9cda6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2a57bc9cda6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asque hors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Connecteur droit 8"/>
          <p:cNvCxnSpPr>
            <a:cxnSpLocks/>
          </p:cNvCxnSpPr>
          <p:nvPr userDrawn="1"/>
        </p:nvCxnSpPr>
        <p:spPr bwMode="auto">
          <a:xfrm flipH="1" flipV="1">
            <a:off x="1687764" y="399871"/>
            <a:ext cx="7470601" cy="1"/>
          </a:xfrm>
          <a:prstGeom prst="line">
            <a:avLst/>
          </a:prstGeom>
          <a:ln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20" name="Espace réservé du numéro de diapositive 5"/>
          <p:cNvSpPr>
            <a:spLocks noGrp="1"/>
          </p:cNvSpPr>
          <p:nvPr>
            <p:ph type="sldNum" sz="quarter" idx="4"/>
          </p:nvPr>
        </p:nvSpPr>
        <p:spPr bwMode="auto">
          <a:xfrm>
            <a:off x="8077200" y="4945071"/>
            <a:ext cx="1066800" cy="195263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9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8ECBF993-0C26-42CE-B6CC-A847CA7D06C3}" type="slidenum">
              <a:rPr lang="en-US" smtClean="0"/>
              <a:pPr>
                <a:defRPr/>
              </a:pPr>
              <a:t>‹n°›</a:t>
            </a:fld>
            <a:endParaRPr lang="en-US" dirty="0"/>
          </a:p>
        </p:txBody>
      </p:sp>
      <p:pic>
        <p:nvPicPr>
          <p:cNvPr id="6" name="Imag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"/>
            <a:ext cx="886407" cy="886407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2749" y="68810"/>
            <a:ext cx="1527542" cy="552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73145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60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s://indico.in2p3.fr/category/1129/" TargetMode="Externa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0" y="1726850"/>
            <a:ext cx="8520600" cy="1349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6000" dirty="0"/>
              <a:t>Infos générales</a:t>
            </a:r>
            <a:endParaRPr dirty="0"/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311700" y="3076550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lnSpc>
                <a:spcPct val="98181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45833"/>
              <a:buFont typeface="Arial"/>
              <a:buNone/>
            </a:pPr>
            <a:r>
              <a:rPr lang="fr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MI2I</a:t>
            </a:r>
            <a:endParaRPr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98675" y="273575"/>
            <a:ext cx="3233626" cy="1173850"/>
          </a:xfrm>
          <a:prstGeom prst="rect">
            <a:avLst/>
          </a:prstGeom>
          <a:noFill/>
          <a:ln>
            <a:noFill/>
          </a:ln>
        </p:spPr>
      </p:pic>
      <p:pic>
        <p:nvPicPr>
          <p:cNvPr id="57" name="Google Shape;57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1700" y="273575"/>
            <a:ext cx="1367100" cy="10655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6AFDB7E2-7FA4-45BF-BF71-81984C07E8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>
            <a:normAutofit fontScale="92500" lnSpcReduction="20000"/>
          </a:bodyPr>
          <a:lstStyle/>
          <a:p>
            <a:pPr>
              <a:defRPr/>
            </a:pPr>
            <a:fld id="{8ECBF993-0C26-42CE-B6CC-A847CA7D06C3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grpSp>
        <p:nvGrpSpPr>
          <p:cNvPr id="4" name="Groupe 3">
            <a:extLst>
              <a:ext uri="{FF2B5EF4-FFF2-40B4-BE49-F238E27FC236}">
                <a16:creationId xmlns:a16="http://schemas.microsoft.com/office/drawing/2014/main" id="{ECF04E1E-DBF8-A39F-F6BC-61CFAAF2054C}"/>
              </a:ext>
            </a:extLst>
          </p:cNvPr>
          <p:cNvGrpSpPr/>
          <p:nvPr/>
        </p:nvGrpSpPr>
        <p:grpSpPr>
          <a:xfrm>
            <a:off x="493024" y="852981"/>
            <a:ext cx="8492837" cy="3049673"/>
            <a:chOff x="592132" y="1158793"/>
            <a:chExt cx="11323783" cy="4066231"/>
          </a:xfrm>
        </p:grpSpPr>
        <p:sp>
          <p:nvSpPr>
            <p:cNvPr id="145" name="Organigramme : Procédé 144">
              <a:extLst>
                <a:ext uri="{FF2B5EF4-FFF2-40B4-BE49-F238E27FC236}">
                  <a16:creationId xmlns:a16="http://schemas.microsoft.com/office/drawing/2014/main" id="{5D264AC0-9B12-4409-9282-D19AC405679E}"/>
                </a:ext>
              </a:extLst>
            </p:cNvPr>
            <p:cNvSpPr/>
            <p:nvPr/>
          </p:nvSpPr>
          <p:spPr bwMode="auto">
            <a:xfrm>
              <a:off x="592132" y="1158793"/>
              <a:ext cx="8953002" cy="4066231"/>
            </a:xfrm>
            <a:prstGeom prst="flowChartProcess">
              <a:avLst/>
            </a:prstGeom>
            <a:gradFill flip="none" rotWithShape="1">
              <a:gsLst>
                <a:gs pos="0">
                  <a:srgbClr val="44546A">
                    <a:lumMod val="60000"/>
                    <a:lumOff val="40000"/>
                    <a:tint val="66000"/>
                    <a:satMod val="160000"/>
                  </a:srgbClr>
                </a:gs>
                <a:gs pos="7950">
                  <a:srgbClr val="B8C5D8"/>
                </a:gs>
                <a:gs pos="50000">
                  <a:srgbClr val="44546A">
                    <a:lumMod val="60000"/>
                    <a:lumOff val="40000"/>
                    <a:tint val="44500"/>
                    <a:satMod val="160000"/>
                  </a:srgbClr>
                </a:gs>
                <a:gs pos="100000">
                  <a:srgbClr val="44546A">
                    <a:lumMod val="60000"/>
                    <a:lumOff val="40000"/>
                    <a:tint val="23500"/>
                    <a:satMod val="160000"/>
                  </a:srgbClr>
                </a:gs>
              </a:gsLst>
              <a:lin ang="2700000" scaled="1"/>
              <a:tileRect/>
            </a:gradFill>
            <a:ln w="15875" cap="flat" cmpd="sng" algn="ctr">
              <a:solidFill>
                <a:srgbClr val="4472C4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defTabSz="685800">
                <a:buClrTx/>
                <a:defRPr/>
              </a:pPr>
              <a:endParaRPr lang="fr-FR" sz="1350" dirty="0">
                <a:solidFill>
                  <a:srgbClr val="4472C4">
                    <a:lumMod val="50000"/>
                  </a:srgbClr>
                </a:solidFill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46" name="Rectangle 145">
              <a:extLst>
                <a:ext uri="{FF2B5EF4-FFF2-40B4-BE49-F238E27FC236}">
                  <a16:creationId xmlns:a16="http://schemas.microsoft.com/office/drawing/2014/main" id="{2D168DA8-42B6-4EA7-A0F9-129F865A7224}"/>
                </a:ext>
              </a:extLst>
            </p:cNvPr>
            <p:cNvSpPr/>
            <p:nvPr/>
          </p:nvSpPr>
          <p:spPr>
            <a:xfrm>
              <a:off x="608979" y="1175959"/>
              <a:ext cx="6010275" cy="1027003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rgbClr val="4472C4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685800">
                <a:buClrTx/>
                <a:defRPr/>
              </a:pPr>
              <a:endParaRPr lang="fr-FR" sz="1350">
                <a:solidFill>
                  <a:prstClr val="white"/>
                </a:solidFill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3" name="Flèche : double flèche verticale 152">
              <a:extLst>
                <a:ext uri="{FF2B5EF4-FFF2-40B4-BE49-F238E27FC236}">
                  <a16:creationId xmlns:a16="http://schemas.microsoft.com/office/drawing/2014/main" id="{61FFD8B3-451D-4B26-937D-51879C23F857}"/>
                </a:ext>
              </a:extLst>
            </p:cNvPr>
            <p:cNvSpPr/>
            <p:nvPr/>
          </p:nvSpPr>
          <p:spPr>
            <a:xfrm>
              <a:off x="4872477" y="2003852"/>
              <a:ext cx="231178" cy="830997"/>
            </a:xfrm>
            <a:prstGeom prst="upDownArrow">
              <a:avLst/>
            </a:prstGeom>
            <a:solidFill>
              <a:srgbClr val="4472C4">
                <a:lumMod val="60000"/>
                <a:lumOff val="40000"/>
              </a:srgbClr>
            </a:solidFill>
            <a:ln w="22225" cap="flat" cmpd="sng" algn="ctr">
              <a:solidFill>
                <a:srgbClr val="4472C4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685800">
                <a:buClrTx/>
                <a:defRPr/>
              </a:pPr>
              <a:endParaRPr lang="fr-FR" sz="1350">
                <a:solidFill>
                  <a:prstClr val="white"/>
                </a:solidFill>
                <a:latin typeface="Calibri" panose="020F0502020204030204"/>
                <a:ea typeface="+mn-ea"/>
                <a:cs typeface="+mn-cs"/>
              </a:endParaRPr>
            </a:p>
          </p:txBody>
        </p:sp>
        <p:cxnSp>
          <p:nvCxnSpPr>
            <p:cNvPr id="156" name="Connecteur droit 155">
              <a:extLst>
                <a:ext uri="{FF2B5EF4-FFF2-40B4-BE49-F238E27FC236}">
                  <a16:creationId xmlns:a16="http://schemas.microsoft.com/office/drawing/2014/main" id="{4F0AC6BA-13E6-4FDE-9138-CAF2F423473B}"/>
                </a:ext>
              </a:extLst>
            </p:cNvPr>
            <p:cNvCxnSpPr>
              <a:cxnSpLocks/>
              <a:stCxn id="158" idx="1"/>
            </p:cNvCxnSpPr>
            <p:nvPr/>
          </p:nvCxnSpPr>
          <p:spPr>
            <a:xfrm flipH="1" flipV="1">
              <a:off x="5976022" y="1617654"/>
              <a:ext cx="1060286" cy="0"/>
            </a:xfrm>
            <a:prstGeom prst="line">
              <a:avLst/>
            </a:prstGeom>
            <a:noFill/>
            <a:ln w="57150" cap="flat" cmpd="sng" algn="ctr">
              <a:solidFill>
                <a:srgbClr val="4472C4"/>
              </a:solidFill>
              <a:prstDash val="solid"/>
              <a:miter lim="800000"/>
              <a:headEnd type="triangle"/>
              <a:tailEnd type="triangle"/>
            </a:ln>
            <a:effectLst/>
          </p:spPr>
        </p:cxnSp>
        <p:sp>
          <p:nvSpPr>
            <p:cNvPr id="158" name="Rectangle 157">
              <a:extLst>
                <a:ext uri="{FF2B5EF4-FFF2-40B4-BE49-F238E27FC236}">
                  <a16:creationId xmlns:a16="http://schemas.microsoft.com/office/drawing/2014/main" id="{0040A7A8-A40B-4BFF-891E-FF6B5D5722B5}"/>
                </a:ext>
              </a:extLst>
            </p:cNvPr>
            <p:cNvSpPr/>
            <p:nvPr/>
          </p:nvSpPr>
          <p:spPr>
            <a:xfrm>
              <a:off x="7036308" y="1298756"/>
              <a:ext cx="1988820" cy="656852"/>
            </a:xfrm>
            <a:prstGeom prst="rect">
              <a:avLst/>
            </a:prstGeom>
            <a:solidFill>
              <a:srgbClr val="70AD47">
                <a:lumMod val="60000"/>
                <a:lumOff val="40000"/>
              </a:srgbClr>
            </a:solidFill>
            <a:ln w="38100" cap="flat" cmpd="sng" algn="ctr">
              <a:solidFill>
                <a:srgbClr val="4472C4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685800">
                <a:buClrTx/>
                <a:defRPr/>
              </a:pPr>
              <a:r>
                <a:rPr lang="fr-FR" sz="1350" dirty="0">
                  <a:solidFill>
                    <a:prstClr val="black"/>
                  </a:solidFill>
                  <a:latin typeface="Calibri" panose="020F0502020204030204"/>
                  <a:ea typeface="+mn-ea"/>
                  <a:cs typeface="+mn-cs"/>
                </a:rPr>
                <a:t>Commission</a:t>
              </a:r>
            </a:p>
            <a:p>
              <a:pPr algn="ctr" defTabSz="685800">
                <a:buClrTx/>
                <a:defRPr/>
              </a:pPr>
              <a:r>
                <a:rPr lang="fr-FR" sz="1350" dirty="0">
                  <a:solidFill>
                    <a:prstClr val="black"/>
                  </a:solidFill>
                  <a:latin typeface="Calibri" panose="020F0502020204030204"/>
                  <a:ea typeface="+mn-ea"/>
                  <a:cs typeface="+mn-cs"/>
                </a:rPr>
                <a:t>Microélectronique</a:t>
              </a:r>
            </a:p>
          </p:txBody>
        </p:sp>
        <p:sp>
          <p:nvSpPr>
            <p:cNvPr id="163" name="Rectangle 162">
              <a:extLst>
                <a:ext uri="{FF2B5EF4-FFF2-40B4-BE49-F238E27FC236}">
                  <a16:creationId xmlns:a16="http://schemas.microsoft.com/office/drawing/2014/main" id="{339B5176-1645-448C-B6F7-8D59A7284782}"/>
                </a:ext>
              </a:extLst>
            </p:cNvPr>
            <p:cNvSpPr/>
            <p:nvPr/>
          </p:nvSpPr>
          <p:spPr>
            <a:xfrm>
              <a:off x="9954873" y="2088969"/>
              <a:ext cx="1808579" cy="2946821"/>
            </a:xfrm>
            <a:prstGeom prst="rect">
              <a:avLst/>
            </a:prstGeom>
            <a:solidFill>
              <a:sysClr val="window" lastClr="FFFFFF"/>
            </a:solidFill>
            <a:ln w="15875" cap="flat" cmpd="sng" algn="ctr">
              <a:solidFill>
                <a:srgbClr val="4472C4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685800">
                <a:buClrTx/>
                <a:defRPr/>
              </a:pPr>
              <a:endParaRPr lang="fr-FR" sz="1350">
                <a:solidFill>
                  <a:prstClr val="white"/>
                </a:solidFill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4" name="ZoneTexte 163">
              <a:extLst>
                <a:ext uri="{FF2B5EF4-FFF2-40B4-BE49-F238E27FC236}">
                  <a16:creationId xmlns:a16="http://schemas.microsoft.com/office/drawing/2014/main" id="{F1E62C19-FCC1-4756-B6D6-FD5C080792E5}"/>
                </a:ext>
              </a:extLst>
            </p:cNvPr>
            <p:cNvSpPr txBox="1"/>
            <p:nvPr/>
          </p:nvSpPr>
          <p:spPr>
            <a:xfrm>
              <a:off x="9973926" y="2108633"/>
              <a:ext cx="1775809" cy="677108"/>
            </a:xfrm>
            <a:prstGeom prst="rect">
              <a:avLst/>
            </a:prstGeom>
            <a:solidFill>
              <a:srgbClr val="FFC000">
                <a:lumMod val="20000"/>
                <a:lumOff val="80000"/>
              </a:srgbClr>
            </a:solidFill>
          </p:spPr>
          <p:txBody>
            <a:bodyPr wrap="square" rtlCol="0">
              <a:spAutoFit/>
            </a:bodyPr>
            <a:lstStyle>
              <a:defPPr>
                <a:defRPr lang="fr-FR"/>
              </a:defPPr>
              <a:lvl1pPr>
                <a:defRPr b="1">
                  <a:solidFill>
                    <a:schemeClr val="bg1"/>
                  </a:solidFill>
                </a:defRPr>
              </a:lvl1pPr>
            </a:lstStyle>
            <a:p>
              <a:pPr algn="ctr" defTabSz="685800">
                <a:buClrTx/>
                <a:defRPr/>
              </a:pPr>
              <a:r>
                <a:rPr lang="fr-FR" sz="1350" b="0" dirty="0">
                  <a:solidFill>
                    <a:prstClr val="black"/>
                  </a:solidFill>
                  <a:latin typeface="Calibri" panose="020F0502020204030204"/>
                  <a:cs typeface="+mn-cs"/>
                </a:rPr>
                <a:t>Interlocuteurs directs </a:t>
              </a:r>
            </a:p>
          </p:txBody>
        </p:sp>
        <p:sp>
          <p:nvSpPr>
            <p:cNvPr id="165" name="ZoneTexte 164">
              <a:extLst>
                <a:ext uri="{FF2B5EF4-FFF2-40B4-BE49-F238E27FC236}">
                  <a16:creationId xmlns:a16="http://schemas.microsoft.com/office/drawing/2014/main" id="{25852658-8303-4E10-B244-F0CE3F0165C7}"/>
                </a:ext>
              </a:extLst>
            </p:cNvPr>
            <p:cNvSpPr txBox="1"/>
            <p:nvPr/>
          </p:nvSpPr>
          <p:spPr>
            <a:xfrm>
              <a:off x="9900482" y="2540816"/>
              <a:ext cx="2015433" cy="233910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fr-FR" sz="1350" dirty="0">
                <a:solidFill>
                  <a:srgbClr val="4472C4">
                    <a:lumMod val="50000"/>
                  </a:srgbClr>
                </a:solidFill>
                <a:latin typeface="Calibri" panose="020F0502020204030204"/>
                <a:cs typeface="+mn-cs"/>
              </a:endParaRPr>
            </a:p>
            <a:p>
              <a:pPr marL="214313" indent="-214313">
                <a:buFont typeface="Wingdings" panose="05000000000000000000" pitchFamily="2" charset="2"/>
                <a:buChar char="§"/>
              </a:pPr>
              <a:r>
                <a:rPr lang="fr-FR" sz="1350" dirty="0">
                  <a:solidFill>
                    <a:srgbClr val="4472C4">
                      <a:lumMod val="50000"/>
                    </a:srgbClr>
                  </a:solidFill>
                  <a:latin typeface="Calibri" panose="020F0502020204030204"/>
                  <a:cs typeface="+mn-cs"/>
                </a:rPr>
                <a:t>DAT &amp; DAS</a:t>
              </a:r>
            </a:p>
            <a:p>
              <a:pPr marL="214313" indent="-214313">
                <a:buFont typeface="Wingdings" panose="05000000000000000000" pitchFamily="2" charset="2"/>
                <a:buChar char="§"/>
              </a:pPr>
              <a:r>
                <a:rPr lang="fr-FR" sz="1350" dirty="0" err="1">
                  <a:solidFill>
                    <a:srgbClr val="4472C4">
                      <a:lumMod val="50000"/>
                    </a:srgbClr>
                  </a:solidFill>
                  <a:latin typeface="Calibri" panose="020F0502020204030204"/>
                  <a:cs typeface="+mn-cs"/>
                </a:rPr>
                <a:t>CdM</a:t>
              </a:r>
              <a:r>
                <a:rPr lang="fr-FR" sz="1350" dirty="0">
                  <a:solidFill>
                    <a:srgbClr val="4472C4">
                      <a:lumMod val="50000"/>
                    </a:srgbClr>
                  </a:solidFill>
                  <a:latin typeface="Calibri" panose="020F0502020204030204"/>
                  <a:cs typeface="+mn-cs"/>
                </a:rPr>
                <a:t>-E</a:t>
              </a:r>
            </a:p>
            <a:p>
              <a:pPr marL="214313" indent="-214313">
                <a:buFont typeface="Wingdings" panose="05000000000000000000" pitchFamily="2" charset="2"/>
                <a:buChar char="§"/>
              </a:pPr>
              <a:r>
                <a:rPr lang="fr-FR" sz="1350" dirty="0">
                  <a:solidFill>
                    <a:srgbClr val="4472C4">
                      <a:lumMod val="50000"/>
                    </a:srgbClr>
                  </a:solidFill>
                  <a:latin typeface="Calibri" panose="020F0502020204030204"/>
                  <a:cs typeface="+mn-cs"/>
                </a:rPr>
                <a:t>Directeur de plateformes </a:t>
              </a:r>
            </a:p>
            <a:p>
              <a:pPr marL="214313" indent="-214313">
                <a:buFont typeface="Wingdings" panose="05000000000000000000" pitchFamily="2" charset="2"/>
                <a:buChar char="§"/>
              </a:pPr>
              <a:r>
                <a:rPr lang="fr-FR" sz="1350" dirty="0">
                  <a:solidFill>
                    <a:srgbClr val="4472C4">
                      <a:lumMod val="50000"/>
                    </a:srgbClr>
                  </a:solidFill>
                  <a:latin typeface="Calibri" panose="020F0502020204030204"/>
                  <a:cs typeface="+mn-cs"/>
                </a:rPr>
                <a:t>Responsables de Services des laboratoires</a:t>
              </a:r>
            </a:p>
          </p:txBody>
        </p:sp>
        <p:pic>
          <p:nvPicPr>
            <p:cNvPr id="166" name="Image 165">
              <a:extLst>
                <a:ext uri="{FF2B5EF4-FFF2-40B4-BE49-F238E27FC236}">
                  <a16:creationId xmlns:a16="http://schemas.microsoft.com/office/drawing/2014/main" id="{EF4620F9-C788-4E83-9C56-259F2A854D8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62589" y="1251561"/>
              <a:ext cx="616265" cy="821120"/>
            </a:xfrm>
            <a:prstGeom prst="rect">
              <a:avLst/>
            </a:prstGeom>
          </p:spPr>
        </p:pic>
        <p:sp>
          <p:nvSpPr>
            <p:cNvPr id="167" name="Rectangle 166">
              <a:extLst>
                <a:ext uri="{FF2B5EF4-FFF2-40B4-BE49-F238E27FC236}">
                  <a16:creationId xmlns:a16="http://schemas.microsoft.com/office/drawing/2014/main" id="{BE9B23E6-2E49-4D5A-B2CC-D8EC7AC4B31B}"/>
                </a:ext>
              </a:extLst>
            </p:cNvPr>
            <p:cNvSpPr/>
            <p:nvPr/>
          </p:nvSpPr>
          <p:spPr>
            <a:xfrm>
              <a:off x="3885604" y="1295934"/>
              <a:ext cx="2099610" cy="659134"/>
            </a:xfrm>
            <a:prstGeom prst="rect">
              <a:avLst/>
            </a:prstGeom>
            <a:solidFill>
              <a:srgbClr val="FFC000"/>
            </a:solidFill>
            <a:ln w="50800" cap="flat" cmpd="sng" algn="ctr">
              <a:solidFill>
                <a:srgbClr val="4472C4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685800">
                <a:buClrTx/>
                <a:defRPr/>
              </a:pPr>
              <a:r>
                <a:rPr lang="fr-FR" sz="1500" dirty="0">
                  <a:solidFill>
                    <a:prstClr val="black"/>
                  </a:solidFill>
                  <a:latin typeface="Calibri" panose="020F0502020204030204"/>
                  <a:ea typeface="+mn-ea"/>
                  <a:cs typeface="+mn-cs"/>
                </a:rPr>
                <a:t>Comité Exécutif</a:t>
              </a:r>
            </a:p>
          </p:txBody>
        </p:sp>
        <p:sp>
          <p:nvSpPr>
            <p:cNvPr id="168" name="Rectangle 167">
              <a:extLst>
                <a:ext uri="{FF2B5EF4-FFF2-40B4-BE49-F238E27FC236}">
                  <a16:creationId xmlns:a16="http://schemas.microsoft.com/office/drawing/2014/main" id="{2FC02574-9D70-437D-A9BE-EDFDCE690877}"/>
                </a:ext>
              </a:extLst>
            </p:cNvPr>
            <p:cNvSpPr/>
            <p:nvPr/>
          </p:nvSpPr>
          <p:spPr>
            <a:xfrm>
              <a:off x="7438444" y="2622964"/>
              <a:ext cx="1982249" cy="20928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2060"/>
                  </a:solidFill>
                  <a:latin typeface="Calibri" panose="020F0502020204030204"/>
                  <a:cs typeface="+mn-cs"/>
                </a:rPr>
                <a:t>Organe consultatif, de surveillance et de conseils :</a:t>
              </a:r>
            </a:p>
            <a:p>
              <a:pPr algn="ctr"/>
              <a:r>
                <a:rPr lang="fr-FR" sz="1200" dirty="0">
                  <a:solidFill>
                    <a:srgbClr val="002060"/>
                  </a:solidFill>
                  <a:latin typeface="Calibri" panose="020F0502020204030204"/>
                  <a:cs typeface="+mn-cs"/>
                </a:rPr>
                <a:t> 5 chercheurs </a:t>
              </a:r>
            </a:p>
            <a:p>
              <a:pPr algn="ctr"/>
              <a:r>
                <a:rPr lang="fr-FR" sz="1200" dirty="0">
                  <a:solidFill>
                    <a:srgbClr val="002060"/>
                  </a:solidFill>
                  <a:latin typeface="Calibri" panose="020F0502020204030204"/>
                  <a:cs typeface="+mn-cs"/>
                </a:rPr>
                <a:t>+ 5 ingénieurs </a:t>
              </a:r>
            </a:p>
            <a:p>
              <a:pPr algn="ctr"/>
              <a:r>
                <a:rPr lang="fr-FR" sz="1200" dirty="0">
                  <a:solidFill>
                    <a:srgbClr val="002060"/>
                  </a:solidFill>
                  <a:latin typeface="Calibri" panose="020F0502020204030204"/>
                  <a:cs typeface="+mn-cs"/>
                </a:rPr>
                <a:t>+ </a:t>
              </a:r>
              <a:r>
                <a:rPr lang="fr-FR" sz="1200" dirty="0" err="1">
                  <a:solidFill>
                    <a:srgbClr val="002060"/>
                  </a:solidFill>
                  <a:latin typeface="Calibri" panose="020F0502020204030204"/>
                  <a:cs typeface="+mn-cs"/>
                </a:rPr>
                <a:t>CdM</a:t>
              </a:r>
              <a:r>
                <a:rPr lang="fr-FR" sz="1200" dirty="0">
                  <a:solidFill>
                    <a:srgbClr val="002060"/>
                  </a:solidFill>
                  <a:latin typeface="Calibri" panose="020F0502020204030204"/>
                  <a:cs typeface="+mn-cs"/>
                </a:rPr>
                <a:t>-E </a:t>
              </a:r>
            </a:p>
            <a:p>
              <a:pPr algn="ctr"/>
              <a:r>
                <a:rPr lang="fr-FR" sz="1200" dirty="0">
                  <a:solidFill>
                    <a:srgbClr val="002060"/>
                  </a:solidFill>
                  <a:latin typeface="Calibri" panose="020F0502020204030204"/>
                  <a:cs typeface="+mn-cs"/>
                </a:rPr>
                <a:t>+ DAT </a:t>
              </a:r>
            </a:p>
            <a:p>
              <a:endParaRPr lang="fr-FR" sz="1200" dirty="0">
                <a:solidFill>
                  <a:srgbClr val="002060"/>
                </a:solidFill>
                <a:latin typeface="Calibri" panose="020F0502020204030204"/>
                <a:cs typeface="+mn-cs"/>
              </a:endParaRPr>
            </a:p>
          </p:txBody>
        </p:sp>
        <p:grpSp>
          <p:nvGrpSpPr>
            <p:cNvPr id="3" name="Groupe 2">
              <a:extLst>
                <a:ext uri="{FF2B5EF4-FFF2-40B4-BE49-F238E27FC236}">
                  <a16:creationId xmlns:a16="http://schemas.microsoft.com/office/drawing/2014/main" id="{185EF370-A830-48BF-9ECF-7C9A22064D40}"/>
                </a:ext>
              </a:extLst>
            </p:cNvPr>
            <p:cNvGrpSpPr/>
            <p:nvPr/>
          </p:nvGrpSpPr>
          <p:grpSpPr>
            <a:xfrm>
              <a:off x="2500161" y="2430079"/>
              <a:ext cx="4997039" cy="2623556"/>
              <a:chOff x="2558747" y="3294374"/>
              <a:chExt cx="4997039" cy="2623556"/>
            </a:xfrm>
          </p:grpSpPr>
          <p:sp>
            <p:nvSpPr>
              <p:cNvPr id="147" name="Organigramme : Procédé 146">
                <a:extLst>
                  <a:ext uri="{FF2B5EF4-FFF2-40B4-BE49-F238E27FC236}">
                    <a16:creationId xmlns:a16="http://schemas.microsoft.com/office/drawing/2014/main" id="{CA1D743D-BE67-43B1-8A43-D066B7DC43D6}"/>
                  </a:ext>
                </a:extLst>
              </p:cNvPr>
              <p:cNvSpPr/>
              <p:nvPr/>
            </p:nvSpPr>
            <p:spPr bwMode="auto">
              <a:xfrm>
                <a:off x="2558747" y="3367515"/>
                <a:ext cx="4832012" cy="2550415"/>
              </a:xfrm>
              <a:prstGeom prst="flowChartProcess">
                <a:avLst/>
              </a:prstGeom>
              <a:noFill/>
              <a:ln w="25400" cap="flat" cmpd="sng" algn="ctr">
                <a:solidFill>
                  <a:srgbClr val="FF6600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68580" tIns="34290" rIns="68580" bIns="3429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 defTabSz="685800" eaLnBrk="0" hangingPunct="0">
                  <a:buClrTx/>
                  <a:defRPr/>
                </a:pPr>
                <a:endParaRPr lang="fr-FR" sz="135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148" name="Rectangle 147">
                <a:extLst>
                  <a:ext uri="{FF2B5EF4-FFF2-40B4-BE49-F238E27FC236}">
                    <a16:creationId xmlns:a16="http://schemas.microsoft.com/office/drawing/2014/main" id="{C0C68242-6706-47C0-83F6-59C26D5C87F9}"/>
                  </a:ext>
                </a:extLst>
              </p:cNvPr>
              <p:cNvSpPr/>
              <p:nvPr/>
            </p:nvSpPr>
            <p:spPr>
              <a:xfrm>
                <a:off x="5263683" y="3294374"/>
                <a:ext cx="1968084" cy="861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fr-FR" sz="1200" dirty="0">
                    <a:solidFill>
                      <a:srgbClr val="FF6600"/>
                    </a:solidFill>
                    <a:latin typeface="Calibri" panose="020F0502020204030204"/>
                    <a:cs typeface="+mn-cs"/>
                  </a:rPr>
                  <a:t>Ressources Microélectroniques @IN2P3</a:t>
                </a:r>
              </a:p>
            </p:txBody>
          </p:sp>
          <p:sp>
            <p:nvSpPr>
              <p:cNvPr id="149" name="Rectangle 148">
                <a:extLst>
                  <a:ext uri="{FF2B5EF4-FFF2-40B4-BE49-F238E27FC236}">
                    <a16:creationId xmlns:a16="http://schemas.microsoft.com/office/drawing/2014/main" id="{E9446612-3FED-4E85-9CBF-C873D7DAB32B}"/>
                  </a:ext>
                </a:extLst>
              </p:cNvPr>
              <p:cNvSpPr/>
              <p:nvPr/>
            </p:nvSpPr>
            <p:spPr>
              <a:xfrm>
                <a:off x="5589647" y="4446980"/>
                <a:ext cx="1642120" cy="623681"/>
              </a:xfrm>
              <a:prstGeom prst="rect">
                <a:avLst/>
              </a:prstGeom>
              <a:solidFill>
                <a:srgbClr val="DACCD9"/>
              </a:solidFill>
              <a:ln w="41275" cap="flat" cmpd="sng" algn="ctr">
                <a:solidFill>
                  <a:srgbClr val="4472C4">
                    <a:shade val="50000"/>
                  </a:srgbClr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algn="ctr" defTabSz="685800">
                  <a:buClrTx/>
                  <a:defRPr/>
                </a:pPr>
                <a:r>
                  <a:rPr lang="fr-FR" sz="1350" dirty="0">
                    <a:solidFill>
                      <a:prstClr val="black"/>
                    </a:solidFill>
                    <a:latin typeface="Calibri" panose="020F0502020204030204"/>
                    <a:ea typeface="+mn-ea"/>
                    <a:cs typeface="+mn-cs"/>
                  </a:rPr>
                  <a:t>Laboratoires</a:t>
                </a:r>
              </a:p>
            </p:txBody>
          </p:sp>
          <p:cxnSp>
            <p:nvCxnSpPr>
              <p:cNvPr id="150" name="Connecteur droit 149">
                <a:extLst>
                  <a:ext uri="{FF2B5EF4-FFF2-40B4-BE49-F238E27FC236}">
                    <a16:creationId xmlns:a16="http://schemas.microsoft.com/office/drawing/2014/main" id="{D075BB39-0482-4C46-A051-82A0FD95B8A2}"/>
                  </a:ext>
                </a:extLst>
              </p:cNvPr>
              <p:cNvCxnSpPr>
                <a:cxnSpLocks/>
                <a:stCxn id="149" idx="1"/>
                <a:endCxn id="5" idx="6"/>
              </p:cNvCxnSpPr>
              <p:nvPr/>
            </p:nvCxnSpPr>
            <p:spPr>
              <a:xfrm flipH="1">
                <a:off x="4854058" y="4758822"/>
                <a:ext cx="735589" cy="56228"/>
              </a:xfrm>
              <a:prstGeom prst="line">
                <a:avLst/>
              </a:prstGeom>
              <a:noFill/>
              <a:ln w="15875" cap="flat" cmpd="sng" algn="ctr">
                <a:solidFill>
                  <a:srgbClr val="4472C4"/>
                </a:solidFill>
                <a:prstDash val="solid"/>
                <a:miter lim="800000"/>
              </a:ln>
              <a:effectLst/>
            </p:spPr>
          </p:cxnSp>
          <p:cxnSp>
            <p:nvCxnSpPr>
              <p:cNvPr id="151" name="Connecteur droit 150">
                <a:extLst>
                  <a:ext uri="{FF2B5EF4-FFF2-40B4-BE49-F238E27FC236}">
                    <a16:creationId xmlns:a16="http://schemas.microsoft.com/office/drawing/2014/main" id="{0ED491DE-3DBB-410A-A143-2F449B2C2F6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075543" y="4198779"/>
                <a:ext cx="16018" cy="1154146"/>
              </a:xfrm>
              <a:prstGeom prst="line">
                <a:avLst/>
              </a:prstGeom>
              <a:noFill/>
              <a:ln w="15875" cap="flat" cmpd="sng" algn="ctr">
                <a:solidFill>
                  <a:srgbClr val="4472C4"/>
                </a:solidFill>
                <a:prstDash val="solid"/>
                <a:miter lim="800000"/>
              </a:ln>
              <a:effectLst/>
            </p:spPr>
          </p:cxnSp>
          <p:cxnSp>
            <p:nvCxnSpPr>
              <p:cNvPr id="152" name="Connecteur droit 151">
                <a:extLst>
                  <a:ext uri="{FF2B5EF4-FFF2-40B4-BE49-F238E27FC236}">
                    <a16:creationId xmlns:a16="http://schemas.microsoft.com/office/drawing/2014/main" id="{75CFBB2C-CE16-4943-8B53-458201857B7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4499543" y="5352925"/>
                <a:ext cx="576000" cy="0"/>
              </a:xfrm>
              <a:prstGeom prst="line">
                <a:avLst/>
              </a:prstGeom>
              <a:noFill/>
              <a:ln w="15875" cap="flat" cmpd="sng" algn="ctr">
                <a:solidFill>
                  <a:srgbClr val="4472C4"/>
                </a:solidFill>
                <a:prstDash val="solid"/>
                <a:miter lim="800000"/>
              </a:ln>
              <a:effectLst/>
            </p:spPr>
          </p:cxnSp>
          <p:sp>
            <p:nvSpPr>
              <p:cNvPr id="155" name="Ellipse 154">
                <a:extLst>
                  <a:ext uri="{FF2B5EF4-FFF2-40B4-BE49-F238E27FC236}">
                    <a16:creationId xmlns:a16="http://schemas.microsoft.com/office/drawing/2014/main" id="{4AFC5158-7B3C-4C90-A0C9-B124815151EE}"/>
                  </a:ext>
                </a:extLst>
              </p:cNvPr>
              <p:cNvSpPr/>
              <p:nvPr/>
            </p:nvSpPr>
            <p:spPr>
              <a:xfrm>
                <a:off x="3016607" y="4945501"/>
                <a:ext cx="1492461" cy="776748"/>
              </a:xfrm>
              <a:prstGeom prst="ellipse">
                <a:avLst/>
              </a:prstGeom>
              <a:solidFill>
                <a:srgbClr val="ED7D31">
                  <a:lumMod val="60000"/>
                  <a:lumOff val="40000"/>
                </a:srgbClr>
              </a:solidFill>
              <a:ln w="38100" cap="flat" cmpd="sng" algn="ctr">
                <a:solidFill>
                  <a:srgbClr val="4472C4">
                    <a:shade val="50000"/>
                  </a:srgbClr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algn="ctr" defTabSz="685800">
                  <a:buClrTx/>
                  <a:defRPr/>
                </a:pPr>
                <a:r>
                  <a:rPr lang="fr-FR" sz="1050" dirty="0">
                    <a:solidFill>
                      <a:prstClr val="black"/>
                    </a:solidFill>
                    <a:latin typeface="Calibri" panose="020F0502020204030204"/>
                    <a:ea typeface="+mn-ea"/>
                    <a:cs typeface="+mn-cs"/>
                  </a:rPr>
                  <a:t>Plateforme </a:t>
                </a:r>
              </a:p>
              <a:p>
                <a:pPr algn="ctr" defTabSz="685800">
                  <a:buClrTx/>
                  <a:defRPr/>
                </a:pPr>
                <a:r>
                  <a:rPr lang="fr-FR" sz="1050" dirty="0">
                    <a:solidFill>
                      <a:prstClr val="black"/>
                    </a:solidFill>
                    <a:latin typeface="Calibri" panose="020F0502020204030204"/>
                    <a:ea typeface="+mn-ea"/>
                    <a:cs typeface="+mn-cs"/>
                  </a:rPr>
                  <a:t>OMEGA</a:t>
                </a:r>
              </a:p>
            </p:txBody>
          </p:sp>
          <p:sp>
            <p:nvSpPr>
              <p:cNvPr id="159" name="Rectangle 158">
                <a:extLst>
                  <a:ext uri="{FF2B5EF4-FFF2-40B4-BE49-F238E27FC236}">
                    <a16:creationId xmlns:a16="http://schemas.microsoft.com/office/drawing/2014/main" id="{39F1CF6C-1910-4512-86B9-527AB6B3E192}"/>
                  </a:ext>
                </a:extLst>
              </p:cNvPr>
              <p:cNvSpPr/>
              <p:nvPr/>
            </p:nvSpPr>
            <p:spPr>
              <a:xfrm>
                <a:off x="5567273" y="4017587"/>
                <a:ext cx="152007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fr-FR" sz="1200" dirty="0">
                    <a:solidFill>
                      <a:prstClr val="black"/>
                    </a:solidFill>
                    <a:latin typeface="Calibri" panose="020F0502020204030204"/>
                    <a:cs typeface="+mn-cs"/>
                  </a:rPr>
                  <a:t>≡ 50 ingénieurs</a:t>
                </a:r>
                <a:endParaRPr lang="fr-FR" sz="1200" dirty="0">
                  <a:solidFill>
                    <a:prstClr val="white"/>
                  </a:solidFill>
                  <a:latin typeface="Calibri" panose="020F0502020204030204"/>
                  <a:cs typeface="+mn-cs"/>
                </a:endParaRPr>
              </a:p>
            </p:txBody>
          </p:sp>
          <p:sp>
            <p:nvSpPr>
              <p:cNvPr id="160" name="Rectangle 159">
                <a:extLst>
                  <a:ext uri="{FF2B5EF4-FFF2-40B4-BE49-F238E27FC236}">
                    <a16:creationId xmlns:a16="http://schemas.microsoft.com/office/drawing/2014/main" id="{C7FD63CA-DAB2-41E9-AE6B-A7D6668CCE0B}"/>
                  </a:ext>
                </a:extLst>
              </p:cNvPr>
              <p:cNvSpPr/>
              <p:nvPr/>
            </p:nvSpPr>
            <p:spPr>
              <a:xfrm>
                <a:off x="4939664" y="5074314"/>
                <a:ext cx="2616122" cy="80021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1"/>
                <a:r>
                  <a:rPr lang="fr-FR" sz="1050" dirty="0">
                    <a:solidFill>
                      <a:prstClr val="black"/>
                    </a:solidFill>
                    <a:latin typeface="Calibri" panose="020F0502020204030204"/>
                    <a:cs typeface="+mn-cs"/>
                  </a:rPr>
                  <a:t>APC, CPPM, </a:t>
                </a:r>
                <a:r>
                  <a:rPr lang="fr-FR" sz="1050" dirty="0" err="1">
                    <a:solidFill>
                      <a:prstClr val="black"/>
                    </a:solidFill>
                    <a:latin typeface="Calibri" panose="020F0502020204030204"/>
                    <a:cs typeface="+mn-cs"/>
                  </a:rPr>
                  <a:t>IJCLab</a:t>
                </a:r>
                <a:r>
                  <a:rPr lang="fr-FR" sz="1050" dirty="0">
                    <a:solidFill>
                      <a:prstClr val="black"/>
                    </a:solidFill>
                    <a:latin typeface="Calibri" panose="020F0502020204030204"/>
                    <a:cs typeface="+mn-cs"/>
                  </a:rPr>
                  <a:t>, IP2I, LPC, LPCC, LPNHE, LPSC, </a:t>
                </a:r>
                <a:r>
                  <a:rPr lang="fr-FR" sz="1050" dirty="0" err="1">
                    <a:solidFill>
                      <a:prstClr val="black"/>
                    </a:solidFill>
                    <a:latin typeface="Calibri" panose="020F0502020204030204"/>
                    <a:cs typeface="+mn-cs"/>
                  </a:rPr>
                  <a:t>Subatech</a:t>
                </a:r>
                <a:endParaRPr lang="fr-FR" sz="1050" dirty="0">
                  <a:solidFill>
                    <a:prstClr val="black"/>
                  </a:solidFill>
                  <a:latin typeface="Calibri" panose="020F0502020204030204"/>
                  <a:cs typeface="+mn-cs"/>
                </a:endParaRPr>
              </a:p>
              <a:p>
                <a:pPr lvl="1"/>
                <a:endParaRPr lang="fr-FR" sz="1200" dirty="0">
                  <a:ln>
                    <a:solidFill>
                      <a:srgbClr val="A5A5A5">
                        <a:lumMod val="75000"/>
                      </a:srgbClr>
                    </a:solidFill>
                  </a:ln>
                  <a:solidFill>
                    <a:srgbClr val="DACCD9"/>
                  </a:solidFill>
                  <a:latin typeface="Calibri" panose="020F0502020204030204"/>
                  <a:cs typeface="+mn-cs"/>
                </a:endParaRPr>
              </a:p>
            </p:txBody>
          </p:sp>
          <p:cxnSp>
            <p:nvCxnSpPr>
              <p:cNvPr id="169" name="Connecteur droit 168">
                <a:extLst>
                  <a:ext uri="{FF2B5EF4-FFF2-40B4-BE49-F238E27FC236}">
                    <a16:creationId xmlns:a16="http://schemas.microsoft.com/office/drawing/2014/main" id="{68DBE98A-4D06-4477-A691-37890C80BBA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4493190" y="4186079"/>
                <a:ext cx="576000" cy="0"/>
              </a:xfrm>
              <a:prstGeom prst="line">
                <a:avLst/>
              </a:prstGeom>
              <a:noFill/>
              <a:ln w="15875" cap="flat" cmpd="sng" algn="ctr">
                <a:solidFill>
                  <a:srgbClr val="4472C4"/>
                </a:solidFill>
                <a:prstDash val="solid"/>
                <a:miter lim="800000"/>
              </a:ln>
              <a:effectLst/>
            </p:spPr>
          </p:cxnSp>
          <p:sp>
            <p:nvSpPr>
              <p:cNvPr id="170" name="Ellipse 169">
                <a:extLst>
                  <a:ext uri="{FF2B5EF4-FFF2-40B4-BE49-F238E27FC236}">
                    <a16:creationId xmlns:a16="http://schemas.microsoft.com/office/drawing/2014/main" id="{64D0AB20-30FC-4B08-A8BA-FC5A7087666C}"/>
                  </a:ext>
                </a:extLst>
              </p:cNvPr>
              <p:cNvSpPr/>
              <p:nvPr/>
            </p:nvSpPr>
            <p:spPr>
              <a:xfrm>
                <a:off x="3016607" y="3810405"/>
                <a:ext cx="1492461" cy="776748"/>
              </a:xfrm>
              <a:prstGeom prst="ellipse">
                <a:avLst/>
              </a:prstGeom>
              <a:solidFill>
                <a:srgbClr val="ED7D31">
                  <a:lumMod val="60000"/>
                  <a:lumOff val="40000"/>
                </a:srgbClr>
              </a:solidFill>
              <a:ln w="38100" cap="flat" cmpd="sng" algn="ctr">
                <a:solidFill>
                  <a:srgbClr val="4472C4">
                    <a:shade val="50000"/>
                  </a:srgbClr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algn="ctr" defTabSz="685800">
                  <a:buClrTx/>
                  <a:defRPr/>
                </a:pPr>
                <a:r>
                  <a:rPr lang="fr-FR" sz="1050" dirty="0">
                    <a:solidFill>
                      <a:prstClr val="black"/>
                    </a:solidFill>
                    <a:latin typeface="Calibri" panose="020F0502020204030204"/>
                    <a:ea typeface="+mn-ea"/>
                    <a:cs typeface="+mn-cs"/>
                  </a:rPr>
                  <a:t>Plateforme </a:t>
                </a:r>
              </a:p>
              <a:p>
                <a:pPr algn="ctr" defTabSz="685800">
                  <a:buClrTx/>
                  <a:defRPr/>
                </a:pPr>
                <a:r>
                  <a:rPr lang="fr-FR" sz="1050" dirty="0">
                    <a:solidFill>
                      <a:prstClr val="black"/>
                    </a:solidFill>
                    <a:latin typeface="Calibri" panose="020F0502020204030204"/>
                    <a:ea typeface="+mn-ea"/>
                    <a:cs typeface="+mn-cs"/>
                  </a:rPr>
                  <a:t>C4PI</a:t>
                </a:r>
              </a:p>
              <a:p>
                <a:pPr algn="ctr" defTabSz="685800">
                  <a:buClrTx/>
                  <a:defRPr/>
                </a:pPr>
                <a:r>
                  <a:rPr lang="fr-FR" sz="1050" dirty="0">
                    <a:solidFill>
                      <a:prstClr val="black"/>
                    </a:solidFill>
                    <a:latin typeface="Calibri" panose="020F0502020204030204"/>
                    <a:ea typeface="+mn-ea"/>
                    <a:cs typeface="+mn-cs"/>
                  </a:rPr>
                  <a:t>IPHC</a:t>
                </a:r>
              </a:p>
            </p:txBody>
          </p:sp>
        </p:grpSp>
        <p:grpSp>
          <p:nvGrpSpPr>
            <p:cNvPr id="171" name="Groupe 170">
              <a:extLst>
                <a:ext uri="{FF2B5EF4-FFF2-40B4-BE49-F238E27FC236}">
                  <a16:creationId xmlns:a16="http://schemas.microsoft.com/office/drawing/2014/main" id="{B78C8321-823D-4F38-B5F0-29222FD5065D}"/>
                </a:ext>
              </a:extLst>
            </p:cNvPr>
            <p:cNvGrpSpPr/>
            <p:nvPr/>
          </p:nvGrpSpPr>
          <p:grpSpPr>
            <a:xfrm>
              <a:off x="726513" y="1187300"/>
              <a:ext cx="2760945" cy="784492"/>
              <a:chOff x="6396547" y="2198921"/>
              <a:chExt cx="2760945" cy="784492"/>
            </a:xfrm>
          </p:grpSpPr>
          <p:sp>
            <p:nvSpPr>
              <p:cNvPr id="172" name="ZoneTexte 171">
                <a:extLst>
                  <a:ext uri="{FF2B5EF4-FFF2-40B4-BE49-F238E27FC236}">
                    <a16:creationId xmlns:a16="http://schemas.microsoft.com/office/drawing/2014/main" id="{E21ECFEF-F51B-4229-A459-5B5CC643B32E}"/>
                  </a:ext>
                </a:extLst>
              </p:cNvPr>
              <p:cNvSpPr txBox="1"/>
              <p:nvPr/>
            </p:nvSpPr>
            <p:spPr>
              <a:xfrm>
                <a:off x="7067075" y="2198921"/>
                <a:ext cx="2090417" cy="738664"/>
              </a:xfrm>
              <a:prstGeom prst="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</p:spPr>
            <p:txBody>
              <a:bodyPr wrap="square" rtlCol="0">
                <a:spAutoFit/>
              </a:bodyPr>
              <a:lstStyle/>
              <a:p>
                <a:pPr algn="ctr" defTabSz="685800">
                  <a:buClrTx/>
                  <a:defRPr/>
                </a:pPr>
                <a:r>
                  <a:rPr lang="fr-FR" sz="1500" dirty="0">
                    <a:solidFill>
                      <a:prstClr val="black"/>
                    </a:solidFill>
                    <a:latin typeface="Calibri" panose="020F0502020204030204"/>
                    <a:cs typeface="+mn-cs"/>
                  </a:rPr>
                  <a:t> Responsables du  </a:t>
                </a:r>
              </a:p>
              <a:p>
                <a:pPr algn="ctr" defTabSz="685800">
                  <a:buClrTx/>
                  <a:defRPr/>
                </a:pPr>
                <a:r>
                  <a:rPr lang="fr-FR" sz="1500" dirty="0">
                    <a:solidFill>
                      <a:prstClr val="black"/>
                    </a:solidFill>
                    <a:latin typeface="Calibri" panose="020F0502020204030204"/>
                    <a:cs typeface="+mn-cs"/>
                  </a:rPr>
                  <a:t>Comité Exécutif </a:t>
                </a:r>
              </a:p>
            </p:txBody>
          </p:sp>
          <p:pic>
            <p:nvPicPr>
              <p:cNvPr id="173" name="Image 172">
                <a:extLst>
                  <a:ext uri="{FF2B5EF4-FFF2-40B4-BE49-F238E27FC236}">
                    <a16:creationId xmlns:a16="http://schemas.microsoft.com/office/drawing/2014/main" id="{98A6E851-B58A-4ECA-BAA5-AA67EDC9EF71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/>
            </p:blipFill>
            <p:spPr>
              <a:xfrm>
                <a:off x="6396547" y="2269500"/>
                <a:ext cx="670527" cy="713913"/>
              </a:xfrm>
              <a:prstGeom prst="rect">
                <a:avLst/>
              </a:prstGeom>
            </p:spPr>
          </p:pic>
        </p:grpSp>
        <p:pic>
          <p:nvPicPr>
            <p:cNvPr id="174" name="Image 173">
              <a:extLst>
                <a:ext uri="{FF2B5EF4-FFF2-40B4-BE49-F238E27FC236}">
                  <a16:creationId xmlns:a16="http://schemas.microsoft.com/office/drawing/2014/main" id="{4D97ACD3-0EE0-4D30-BDC7-00526B14D98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0474053" y="1235273"/>
              <a:ext cx="782835" cy="833487"/>
            </a:xfrm>
            <a:prstGeom prst="rect">
              <a:avLst/>
            </a:prstGeom>
          </p:spPr>
        </p:pic>
        <p:sp>
          <p:nvSpPr>
            <p:cNvPr id="175" name="Rectangle 174">
              <a:extLst>
                <a:ext uri="{FF2B5EF4-FFF2-40B4-BE49-F238E27FC236}">
                  <a16:creationId xmlns:a16="http://schemas.microsoft.com/office/drawing/2014/main" id="{B96B06B8-6735-4DD6-911F-6B02FC5D158A}"/>
                </a:ext>
              </a:extLst>
            </p:cNvPr>
            <p:cNvSpPr/>
            <p:nvPr/>
          </p:nvSpPr>
          <p:spPr>
            <a:xfrm>
              <a:off x="638341" y="2807146"/>
              <a:ext cx="1827769" cy="233910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fr-FR" sz="1350" dirty="0">
                  <a:latin typeface="Calibri" panose="020F0502020204030204" pitchFamily="34" charset="0"/>
                  <a:cs typeface="+mn-cs"/>
                </a:rPr>
                <a:t>Mission : élaborer et mettre en œuvre le plan d’actions de la MI2I en phase avec la stratégie de l’institut</a:t>
              </a:r>
            </a:p>
          </p:txBody>
        </p:sp>
        <p:grpSp>
          <p:nvGrpSpPr>
            <p:cNvPr id="176" name="Groupe 175">
              <a:extLst>
                <a:ext uri="{FF2B5EF4-FFF2-40B4-BE49-F238E27FC236}">
                  <a16:creationId xmlns:a16="http://schemas.microsoft.com/office/drawing/2014/main" id="{73D606ED-B2DC-4640-9141-B502DBF91B68}"/>
                </a:ext>
              </a:extLst>
            </p:cNvPr>
            <p:cNvGrpSpPr/>
            <p:nvPr/>
          </p:nvGrpSpPr>
          <p:grpSpPr>
            <a:xfrm>
              <a:off x="8142769" y="2086462"/>
              <a:ext cx="326406" cy="557722"/>
              <a:chOff x="2507364" y="481942"/>
              <a:chExt cx="326406" cy="648185"/>
            </a:xfrm>
          </p:grpSpPr>
          <p:sp>
            <p:nvSpPr>
              <p:cNvPr id="177" name="Flèche : bas 176">
                <a:extLst>
                  <a:ext uri="{FF2B5EF4-FFF2-40B4-BE49-F238E27FC236}">
                    <a16:creationId xmlns:a16="http://schemas.microsoft.com/office/drawing/2014/main" id="{97BCCF9C-F32E-4898-ABB3-78DD244FA86E}"/>
                  </a:ext>
                </a:extLst>
              </p:cNvPr>
              <p:cNvSpPr/>
              <p:nvPr/>
            </p:nvSpPr>
            <p:spPr>
              <a:xfrm>
                <a:off x="2507364" y="481942"/>
                <a:ext cx="326406" cy="648185"/>
              </a:xfrm>
              <a:prstGeom prst="downArrow">
                <a:avLst>
                  <a:gd name="adj1" fmla="val 55000"/>
                  <a:gd name="adj2" fmla="val 45000"/>
                </a:avLst>
              </a:prstGeom>
              <a:solidFill>
                <a:srgbClr val="FFC000">
                  <a:lumMod val="60000"/>
                  <a:lumOff val="40000"/>
                  <a:alpha val="90000"/>
                </a:srgbClr>
              </a:solidFill>
              <a:ln w="12700" cap="flat" cmpd="sng" algn="ctr">
                <a:solidFill>
                  <a:sysClr val="windowText" lastClr="000000">
                    <a:alpha val="90000"/>
                  </a:sysClr>
                </a:solidFill>
                <a:prstDash val="solid"/>
                <a:miter lim="800000"/>
              </a:ln>
              <a:effectLst/>
            </p:spPr>
            <p:txBody>
              <a:bodyPr/>
              <a:lstStyle/>
              <a:p>
                <a:endParaRPr lang="fr-FR" sz="1050"/>
              </a:p>
            </p:txBody>
          </p:sp>
          <p:sp>
            <p:nvSpPr>
              <p:cNvPr id="178" name="Flèche : bas 4">
                <a:extLst>
                  <a:ext uri="{FF2B5EF4-FFF2-40B4-BE49-F238E27FC236}">
                    <a16:creationId xmlns:a16="http://schemas.microsoft.com/office/drawing/2014/main" id="{F5D1A4CE-257D-4BAA-88D3-CC4F9B057808}"/>
                  </a:ext>
                </a:extLst>
              </p:cNvPr>
              <p:cNvSpPr txBox="1"/>
              <p:nvPr/>
            </p:nvSpPr>
            <p:spPr>
              <a:xfrm>
                <a:off x="2580805" y="481942"/>
                <a:ext cx="179524" cy="567400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 spcFirstLastPara="0" vert="horz" wrap="square" lIns="26670" tIns="26670" rIns="26670" bIns="26670" numCol="1" spcCol="1270" anchor="ctr" anchorCtr="0">
                <a:noAutofit/>
              </a:bodyPr>
              <a:lstStyle/>
              <a:p>
                <a:pPr defTabSz="933450">
                  <a:lnSpc>
                    <a:spcPct val="90000"/>
                  </a:lnSpc>
                  <a:spcAft>
                    <a:spcPct val="35000"/>
                  </a:spcAft>
                  <a:buClrTx/>
                  <a:defRPr/>
                </a:pPr>
                <a:endParaRPr lang="fr-FR" sz="2100">
                  <a:solidFill>
                    <a:prstClr val="black"/>
                  </a:solidFill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grpSp>
          <p:nvGrpSpPr>
            <p:cNvPr id="179" name="Groupe 178">
              <a:extLst>
                <a:ext uri="{FF2B5EF4-FFF2-40B4-BE49-F238E27FC236}">
                  <a16:creationId xmlns:a16="http://schemas.microsoft.com/office/drawing/2014/main" id="{5FBCD420-5DFD-4E7F-AAE7-37455EAD4F9D}"/>
                </a:ext>
              </a:extLst>
            </p:cNvPr>
            <p:cNvGrpSpPr/>
            <p:nvPr/>
          </p:nvGrpSpPr>
          <p:grpSpPr>
            <a:xfrm>
              <a:off x="1482706" y="2238422"/>
              <a:ext cx="326406" cy="568725"/>
              <a:chOff x="2507364" y="481942"/>
              <a:chExt cx="326406" cy="648185"/>
            </a:xfrm>
          </p:grpSpPr>
          <p:sp>
            <p:nvSpPr>
              <p:cNvPr id="180" name="Flèche : bas 179">
                <a:extLst>
                  <a:ext uri="{FF2B5EF4-FFF2-40B4-BE49-F238E27FC236}">
                    <a16:creationId xmlns:a16="http://schemas.microsoft.com/office/drawing/2014/main" id="{5A3E6F80-8DC0-42E4-BE70-DA7099EF8E28}"/>
                  </a:ext>
                </a:extLst>
              </p:cNvPr>
              <p:cNvSpPr/>
              <p:nvPr/>
            </p:nvSpPr>
            <p:spPr>
              <a:xfrm>
                <a:off x="2507364" y="481942"/>
                <a:ext cx="326406" cy="648185"/>
              </a:xfrm>
              <a:prstGeom prst="downArrow">
                <a:avLst>
                  <a:gd name="adj1" fmla="val 55000"/>
                  <a:gd name="adj2" fmla="val 45000"/>
                </a:avLst>
              </a:prstGeom>
              <a:solidFill>
                <a:srgbClr val="FFC000">
                  <a:lumMod val="60000"/>
                  <a:lumOff val="40000"/>
                  <a:alpha val="90000"/>
                </a:srgbClr>
              </a:solidFill>
              <a:ln w="12700" cap="flat" cmpd="sng" algn="ctr">
                <a:solidFill>
                  <a:sysClr val="windowText" lastClr="000000">
                    <a:alpha val="90000"/>
                  </a:sysClr>
                </a:solidFill>
                <a:prstDash val="solid"/>
                <a:miter lim="800000"/>
              </a:ln>
              <a:effectLst/>
            </p:spPr>
            <p:txBody>
              <a:bodyPr/>
              <a:lstStyle/>
              <a:p>
                <a:endParaRPr lang="fr-FR" sz="1050"/>
              </a:p>
            </p:txBody>
          </p:sp>
          <p:sp>
            <p:nvSpPr>
              <p:cNvPr id="181" name="Flèche : bas 4">
                <a:extLst>
                  <a:ext uri="{FF2B5EF4-FFF2-40B4-BE49-F238E27FC236}">
                    <a16:creationId xmlns:a16="http://schemas.microsoft.com/office/drawing/2014/main" id="{8E10111E-AB47-493F-8C4D-639927D42B5B}"/>
                  </a:ext>
                </a:extLst>
              </p:cNvPr>
              <p:cNvSpPr txBox="1"/>
              <p:nvPr/>
            </p:nvSpPr>
            <p:spPr>
              <a:xfrm>
                <a:off x="2580805" y="481942"/>
                <a:ext cx="179524" cy="567400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 spcFirstLastPara="0" vert="horz" wrap="square" lIns="26670" tIns="26670" rIns="26670" bIns="26670" numCol="1" spcCol="1270" anchor="ctr" anchorCtr="0">
                <a:noAutofit/>
              </a:bodyPr>
              <a:lstStyle/>
              <a:p>
                <a:pPr defTabSz="933450">
                  <a:lnSpc>
                    <a:spcPct val="90000"/>
                  </a:lnSpc>
                  <a:spcAft>
                    <a:spcPct val="35000"/>
                  </a:spcAft>
                  <a:buClrTx/>
                  <a:defRPr/>
                </a:pPr>
                <a:endParaRPr lang="fr-FR" sz="2100">
                  <a:solidFill>
                    <a:prstClr val="black"/>
                  </a:solidFill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</p:grpSp>
      <p:sp>
        <p:nvSpPr>
          <p:cNvPr id="183" name="ZoneTexte 182">
            <a:extLst>
              <a:ext uri="{FF2B5EF4-FFF2-40B4-BE49-F238E27FC236}">
                <a16:creationId xmlns:a16="http://schemas.microsoft.com/office/drawing/2014/main" id="{2BDF300A-C7AF-44A9-A7A7-BEF06E5FE08B}"/>
              </a:ext>
            </a:extLst>
          </p:cNvPr>
          <p:cNvSpPr txBox="1"/>
          <p:nvPr/>
        </p:nvSpPr>
        <p:spPr>
          <a:xfrm>
            <a:off x="1708196" y="-4934"/>
            <a:ext cx="5037423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100" dirty="0">
                <a:solidFill>
                  <a:srgbClr val="0070C0"/>
                </a:solidFill>
                <a:latin typeface="Times New Roman" pitchFamily="18" charset="0"/>
              </a:rPr>
              <a:t>Structuration de la MI2I </a:t>
            </a:r>
          </a:p>
        </p:txBody>
      </p:sp>
      <p:sp>
        <p:nvSpPr>
          <p:cNvPr id="42" name="ZoneTexte 41">
            <a:extLst>
              <a:ext uri="{FF2B5EF4-FFF2-40B4-BE49-F238E27FC236}">
                <a16:creationId xmlns:a16="http://schemas.microsoft.com/office/drawing/2014/main" id="{7A87AA28-9966-4CBF-B798-9E4156F7E42E}"/>
              </a:ext>
            </a:extLst>
          </p:cNvPr>
          <p:cNvSpPr txBox="1"/>
          <p:nvPr/>
        </p:nvSpPr>
        <p:spPr>
          <a:xfrm>
            <a:off x="436262" y="4090029"/>
            <a:ext cx="8055329" cy="71558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257175" indent="-257175">
              <a:buFont typeface="Wingdings" panose="05000000000000000000" pitchFamily="2" charset="2"/>
              <a:buChar char="ü"/>
            </a:pPr>
            <a:r>
              <a:rPr lang="fr-FR" sz="1350" dirty="0"/>
              <a:t>73 (-&gt;MAJ?) ingénieurs recensés en 2020 (16 ingénieurs travaillant sur la caractérisation des </a:t>
            </a:r>
            <a:r>
              <a:rPr lang="fr-FR" sz="1350" dirty="0" err="1"/>
              <a:t>Asics</a:t>
            </a:r>
            <a:r>
              <a:rPr lang="fr-FR" sz="1350" dirty="0"/>
              <a:t>)</a:t>
            </a:r>
          </a:p>
          <a:p>
            <a:pPr lvl="1"/>
            <a:r>
              <a:rPr lang="fr-FR" sz="1350" dirty="0">
                <a:solidFill>
                  <a:srgbClr val="FF0000"/>
                </a:solidFill>
              </a:rPr>
              <a:t>-&gt; Récupérer le nouvel inventaire ? Voir les évolutions et ajouter une estimation % (%relatif à la µ + évolution dans le métier genre ana -&gt; </a:t>
            </a:r>
            <a:r>
              <a:rPr lang="fr-FR" sz="1350" dirty="0" err="1">
                <a:solidFill>
                  <a:srgbClr val="FF0000"/>
                </a:solidFill>
              </a:rPr>
              <a:t>num</a:t>
            </a:r>
            <a:r>
              <a:rPr lang="fr-FR" sz="1350" dirty="0">
                <a:solidFill>
                  <a:srgbClr val="FF0000"/>
                </a:solidFill>
              </a:rPr>
              <a:t> ou design -&gt; test</a:t>
            </a:r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A2ADE302-ECDA-872D-BABB-0ED3ECD532D8}"/>
              </a:ext>
            </a:extLst>
          </p:cNvPr>
          <p:cNvSpPr/>
          <p:nvPr/>
        </p:nvSpPr>
        <p:spPr>
          <a:xfrm>
            <a:off x="2526183" y="2655671"/>
            <a:ext cx="1119346" cy="582561"/>
          </a:xfrm>
          <a:prstGeom prst="ellipse">
            <a:avLst/>
          </a:prstGeom>
          <a:solidFill>
            <a:srgbClr val="ED7D31">
              <a:lumMod val="60000"/>
              <a:lumOff val="40000"/>
            </a:srgbClr>
          </a:solidFill>
          <a:ln w="381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685800">
              <a:buClrTx/>
              <a:defRPr/>
            </a:pPr>
            <a:r>
              <a:rPr lang="fr-FR" sz="105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Plateforme </a:t>
            </a:r>
          </a:p>
          <a:p>
            <a:pPr algn="ctr" defTabSz="685800">
              <a:buClrTx/>
              <a:defRPr/>
            </a:pPr>
            <a:r>
              <a:rPr lang="fr-FR" sz="105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LPC</a:t>
            </a:r>
          </a:p>
        </p:txBody>
      </p:sp>
    </p:spTree>
    <p:extLst>
      <p:ext uri="{BB962C8B-B14F-4D97-AF65-F5344CB8AC3E}">
        <p14:creationId xmlns:p14="http://schemas.microsoft.com/office/powerpoint/2010/main" val="17526594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4"/>
          </p:nvPr>
        </p:nvSpPr>
        <p:spPr/>
        <p:txBody>
          <a:bodyPr>
            <a:normAutofit fontScale="92500" lnSpcReduction="20000"/>
          </a:bodyPr>
          <a:lstStyle/>
          <a:p>
            <a:pPr>
              <a:defRPr/>
            </a:pPr>
            <a:fld id="{8ECBF993-0C26-42CE-B6CC-A847CA7D06C3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81435" y="710278"/>
            <a:ext cx="8063345" cy="29084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57175" indent="-257175">
              <a:buFont typeface="Wingdings" panose="05000000000000000000" pitchFamily="2" charset="2"/>
              <a:buChar char="ü"/>
            </a:pPr>
            <a:r>
              <a:rPr lang="fr-FR" sz="1500" dirty="0"/>
              <a:t>1 responsable, 1 adjoint,  6 membres </a:t>
            </a:r>
            <a:r>
              <a:rPr lang="fr-FR" sz="1500" dirty="0">
                <a:solidFill>
                  <a:srgbClr val="C00000"/>
                </a:solidFill>
              </a:rPr>
              <a:t>1/2 FTE au total</a:t>
            </a:r>
            <a:endParaRPr lang="fr-FR" sz="1500" dirty="0"/>
          </a:p>
          <a:p>
            <a:pPr lvl="1"/>
            <a:r>
              <a:rPr lang="fr-FR" sz="1350" dirty="0">
                <a:solidFill>
                  <a:srgbClr val="002060"/>
                </a:solidFill>
              </a:rPr>
              <a:t>						</a:t>
            </a:r>
            <a:endParaRPr lang="fr-FR" sz="1350" dirty="0">
              <a:solidFill>
                <a:srgbClr val="C00000"/>
              </a:solidFill>
            </a:endParaRPr>
          </a:p>
          <a:p>
            <a:pPr marL="257175" indent="-257175">
              <a:buFont typeface="Wingdings" panose="05000000000000000000" pitchFamily="2" charset="2"/>
              <a:buChar char="ü"/>
            </a:pPr>
            <a:r>
              <a:rPr lang="fr-FR" sz="1500" dirty="0">
                <a:solidFill>
                  <a:srgbClr val="C00000"/>
                </a:solidFill>
              </a:rPr>
              <a:t>Cadre</a:t>
            </a:r>
            <a:r>
              <a:rPr lang="fr-FR" sz="1500" dirty="0">
                <a:solidFill>
                  <a:srgbClr val="002060"/>
                </a:solidFill>
              </a:rPr>
              <a:t>, </a:t>
            </a:r>
            <a:r>
              <a:rPr lang="fr-FR" sz="1500" dirty="0">
                <a:solidFill>
                  <a:srgbClr val="C00000"/>
                </a:solidFill>
              </a:rPr>
              <a:t>Jalons</a:t>
            </a:r>
            <a:r>
              <a:rPr lang="fr-FR" sz="1500" dirty="0">
                <a:solidFill>
                  <a:srgbClr val="002060"/>
                </a:solidFill>
              </a:rPr>
              <a:t> et des </a:t>
            </a:r>
            <a:r>
              <a:rPr lang="fr-FR" sz="1500" dirty="0">
                <a:solidFill>
                  <a:srgbClr val="C00000"/>
                </a:solidFill>
              </a:rPr>
              <a:t>Ponts</a:t>
            </a:r>
            <a:r>
              <a:rPr lang="fr-FR" sz="1500" dirty="0">
                <a:solidFill>
                  <a:srgbClr val="002060"/>
                </a:solidFill>
              </a:rPr>
              <a:t> entre ingénieurs</a:t>
            </a:r>
            <a:r>
              <a:rPr lang="fr-FR" sz="1350" dirty="0">
                <a:solidFill>
                  <a:srgbClr val="002060"/>
                </a:solidFill>
              </a:rPr>
              <a:t> </a:t>
            </a:r>
            <a:endParaRPr lang="fr-FR" sz="1350" i="1" dirty="0">
              <a:solidFill>
                <a:srgbClr val="002060"/>
              </a:solidFill>
            </a:endParaRPr>
          </a:p>
          <a:p>
            <a:pPr lvl="1"/>
            <a:endParaRPr lang="fr-FR" sz="1350" dirty="0">
              <a:solidFill>
                <a:srgbClr val="002060"/>
              </a:solidFill>
            </a:endParaRPr>
          </a:p>
          <a:p>
            <a:pPr marL="257175" indent="-257175">
              <a:buFont typeface="Wingdings" panose="05000000000000000000" pitchFamily="2" charset="2"/>
              <a:buChar char="ü"/>
            </a:pPr>
            <a:r>
              <a:rPr lang="fr-FR" sz="1500" dirty="0">
                <a:solidFill>
                  <a:srgbClr val="C00000"/>
                </a:solidFill>
              </a:rPr>
              <a:t>Réunions régulières </a:t>
            </a:r>
            <a:r>
              <a:rPr lang="fr-FR" sz="1500" dirty="0">
                <a:solidFill>
                  <a:srgbClr val="002060"/>
                </a:solidFill>
              </a:rPr>
              <a:t>-&gt; </a:t>
            </a:r>
            <a:r>
              <a:rPr lang="fr-FR" sz="1500" i="1" dirty="0">
                <a:solidFill>
                  <a:srgbClr val="002060"/>
                </a:solidFill>
              </a:rPr>
              <a:t>dynamique</a:t>
            </a:r>
          </a:p>
          <a:p>
            <a:pPr marL="685800" lvl="1" indent="-342900">
              <a:buFont typeface="Wingdings" panose="05000000000000000000" pitchFamily="2" charset="2"/>
              <a:buChar char="ü"/>
            </a:pPr>
            <a:r>
              <a:rPr lang="fr-FR" sz="1350" dirty="0">
                <a:solidFill>
                  <a:srgbClr val="002060"/>
                </a:solidFill>
              </a:rPr>
              <a:t>Mensuelles du </a:t>
            </a:r>
            <a:r>
              <a:rPr lang="fr-FR" sz="1350" dirty="0" err="1">
                <a:solidFill>
                  <a:srgbClr val="002060"/>
                </a:solidFill>
              </a:rPr>
              <a:t>ComEx</a:t>
            </a:r>
            <a:r>
              <a:rPr lang="fr-FR" sz="1350" dirty="0">
                <a:solidFill>
                  <a:srgbClr val="002060"/>
                </a:solidFill>
              </a:rPr>
              <a:t> : point sur l’état d’avancement des </a:t>
            </a:r>
            <a:r>
              <a:rPr lang="fr-FR" sz="1350" dirty="0" err="1">
                <a:solidFill>
                  <a:srgbClr val="002060"/>
                </a:solidFill>
              </a:rPr>
              <a:t>WPs</a:t>
            </a:r>
            <a:endParaRPr lang="fr-FR" sz="1350" dirty="0">
              <a:solidFill>
                <a:srgbClr val="002060"/>
              </a:solidFill>
            </a:endParaRPr>
          </a:p>
          <a:p>
            <a:pPr marL="1028700" lvl="2" indent="-342900">
              <a:buFont typeface="Wingdings" panose="05000000000000000000" pitchFamily="2" charset="2"/>
              <a:buChar char="ü"/>
            </a:pPr>
            <a:r>
              <a:rPr lang="fr-FR" sz="1350" dirty="0" err="1">
                <a:solidFill>
                  <a:srgbClr val="002060"/>
                </a:solidFill>
              </a:rPr>
              <a:t>Indico</a:t>
            </a:r>
            <a:r>
              <a:rPr lang="fr-FR" sz="1350" dirty="0">
                <a:solidFill>
                  <a:srgbClr val="002060"/>
                </a:solidFill>
              </a:rPr>
              <a:t> MI2I: </a:t>
            </a:r>
            <a:r>
              <a:rPr lang="fr-FR" sz="1350" dirty="0">
                <a:solidFill>
                  <a:srgbClr val="FF0000"/>
                </a:solidFill>
                <a:hlinkClick r:id="rId2"/>
              </a:rPr>
              <a:t>https://indico.in2p3.fr/category/1129/</a:t>
            </a:r>
            <a:endParaRPr lang="fr-FR" sz="1350" dirty="0">
              <a:solidFill>
                <a:srgbClr val="FF0000"/>
              </a:solidFill>
            </a:endParaRPr>
          </a:p>
          <a:p>
            <a:pPr marL="685800" lvl="1" indent="-342900">
              <a:buFont typeface="Wingdings" panose="05000000000000000000" pitchFamily="2" charset="2"/>
              <a:buChar char="ü"/>
            </a:pPr>
            <a:r>
              <a:rPr lang="fr-FR" sz="1350" dirty="0">
                <a:solidFill>
                  <a:srgbClr val="FFC000"/>
                </a:solidFill>
              </a:rPr>
              <a:t>Mensuelles avec DAT et </a:t>
            </a:r>
            <a:r>
              <a:rPr lang="fr-FR" sz="1350" dirty="0" err="1">
                <a:solidFill>
                  <a:srgbClr val="FFC000"/>
                </a:solidFill>
              </a:rPr>
              <a:t>CdM</a:t>
            </a:r>
            <a:r>
              <a:rPr lang="fr-FR" sz="1350" dirty="0">
                <a:solidFill>
                  <a:srgbClr val="FFC000"/>
                </a:solidFill>
              </a:rPr>
              <a:t>-E pour transmission d’informations</a:t>
            </a:r>
          </a:p>
          <a:p>
            <a:pPr marL="685800" lvl="1" indent="-342900">
              <a:buFont typeface="Wingdings" panose="05000000000000000000" pitchFamily="2" charset="2"/>
              <a:buChar char="ü"/>
            </a:pPr>
            <a:r>
              <a:rPr lang="fr-FR" sz="1350" dirty="0">
                <a:solidFill>
                  <a:srgbClr val="002060"/>
                </a:solidFill>
              </a:rPr>
              <a:t>Qd nécessaire avec les responsables des 2 plateformes</a:t>
            </a:r>
          </a:p>
          <a:p>
            <a:pPr marL="685800" lvl="1" indent="-342900">
              <a:buFont typeface="Wingdings" panose="05000000000000000000" pitchFamily="2" charset="2"/>
              <a:buChar char="ü"/>
            </a:pPr>
            <a:r>
              <a:rPr lang="fr-FR" sz="1350" dirty="0" err="1">
                <a:solidFill>
                  <a:srgbClr val="002060"/>
                </a:solidFill>
              </a:rPr>
              <a:t>Bi-annuelles</a:t>
            </a:r>
            <a:r>
              <a:rPr lang="fr-FR" sz="1350" dirty="0">
                <a:solidFill>
                  <a:srgbClr val="002060"/>
                </a:solidFill>
              </a:rPr>
              <a:t> avec la </a:t>
            </a:r>
            <a:r>
              <a:rPr lang="fr-FR" sz="1350" dirty="0" err="1">
                <a:solidFill>
                  <a:srgbClr val="002060"/>
                </a:solidFill>
              </a:rPr>
              <a:t>Com’Mic</a:t>
            </a:r>
            <a:endParaRPr lang="fr-FR" sz="1350" dirty="0">
              <a:solidFill>
                <a:srgbClr val="002060"/>
              </a:solidFill>
            </a:endParaRPr>
          </a:p>
          <a:p>
            <a:pPr marL="342900" lvl="3"/>
            <a:endParaRPr lang="fr-FR" sz="1350" dirty="0">
              <a:solidFill>
                <a:srgbClr val="0070C0"/>
              </a:solidFill>
            </a:endParaRPr>
          </a:p>
          <a:p>
            <a:pPr marL="257175" indent="-257175">
              <a:buFont typeface="Wingdings" panose="05000000000000000000" pitchFamily="2" charset="2"/>
              <a:buChar char="ü"/>
            </a:pPr>
            <a:endParaRPr lang="fr-FR" sz="1500" dirty="0"/>
          </a:p>
          <a:p>
            <a:pPr marL="257175" indent="-257175">
              <a:buFont typeface="Wingdings" panose="05000000000000000000" pitchFamily="2" charset="2"/>
              <a:buChar char="ü"/>
            </a:pPr>
            <a:r>
              <a:rPr lang="fr-FR" sz="1500" dirty="0"/>
              <a:t>Budget de fonctionnement, dotation DAT 18 k€ ? - ~4-5k€ (meeting Marseille) – gestion?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58BD1B1D-DC21-4362-B5A9-4E999F68F155}"/>
              </a:ext>
            </a:extLst>
          </p:cNvPr>
          <p:cNvSpPr txBox="1"/>
          <p:nvPr/>
        </p:nvSpPr>
        <p:spPr>
          <a:xfrm>
            <a:off x="1604036" y="17686"/>
            <a:ext cx="5037423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100" dirty="0">
                <a:solidFill>
                  <a:srgbClr val="0070C0"/>
                </a:solidFill>
                <a:latin typeface="Times New Roman" pitchFamily="18" charset="0"/>
              </a:rPr>
              <a:t>Comité Exécutif de la MI2I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312E37E8-E5E3-7A39-346A-8300A0975D3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2582" y="1106231"/>
            <a:ext cx="1139984" cy="1098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8637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4"/>
          </p:nvPr>
        </p:nvSpPr>
        <p:spPr/>
        <p:txBody>
          <a:bodyPr>
            <a:normAutofit fontScale="92500" lnSpcReduction="20000"/>
          </a:bodyPr>
          <a:lstStyle/>
          <a:p>
            <a:pPr defTabSz="685800"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fld id="{8ECBF993-0C26-42CE-B6CC-A847CA7D06C3}" type="slidenum">
              <a:rPr lang="en-US" kern="1200">
                <a:solidFill>
                  <a:srgbClr val="000000"/>
                </a:solidFill>
                <a:latin typeface="Arial" charset="0"/>
                <a:ea typeface="Arial Unicode MS" pitchFamily="34" charset="-128"/>
              </a:rPr>
              <a:pPr defTabSz="685800" fontAlgn="base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t>4</a:t>
            </a:fld>
            <a:endParaRPr lang="en-US" kern="1200" dirty="0">
              <a:solidFill>
                <a:srgbClr val="000000"/>
              </a:solidFill>
              <a:latin typeface="Arial" charset="0"/>
              <a:ea typeface="Arial Unicode MS" pitchFamily="34" charset="-128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ECBDE476-E823-4C48-B599-2047B1021FF0}"/>
              </a:ext>
            </a:extLst>
          </p:cNvPr>
          <p:cNvSpPr txBox="1"/>
          <p:nvPr/>
        </p:nvSpPr>
        <p:spPr>
          <a:xfrm>
            <a:off x="1420091" y="-4934"/>
            <a:ext cx="58674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r>
              <a:rPr lang="fr-FR" sz="2100" kern="1200" dirty="0">
                <a:solidFill>
                  <a:srgbClr val="0070C0"/>
                </a:solidFill>
                <a:latin typeface="Times New Roman" pitchFamily="18" charset="0"/>
                <a:ea typeface="Arial Unicode MS" pitchFamily="34" charset="-128"/>
              </a:rPr>
              <a:t>Axes de travail pour le mandat 2023-2025</a:t>
            </a:r>
            <a:endParaRPr lang="fr-FR" sz="2100" b="1" kern="1200" dirty="0">
              <a:solidFill>
                <a:srgbClr val="0070C0"/>
              </a:solidFill>
              <a:latin typeface="Times New Roman" pitchFamily="18" charset="0"/>
              <a:ea typeface="Arial Unicode MS" pitchFamily="34" charset="-128"/>
            </a:endParaRPr>
          </a:p>
        </p:txBody>
      </p:sp>
      <p:grpSp>
        <p:nvGrpSpPr>
          <p:cNvPr id="5" name="Groupe 4">
            <a:extLst>
              <a:ext uri="{FF2B5EF4-FFF2-40B4-BE49-F238E27FC236}">
                <a16:creationId xmlns:a16="http://schemas.microsoft.com/office/drawing/2014/main" id="{63B01721-B210-73A8-0C64-B74AD2E57374}"/>
              </a:ext>
            </a:extLst>
          </p:cNvPr>
          <p:cNvGrpSpPr/>
          <p:nvPr/>
        </p:nvGrpSpPr>
        <p:grpSpPr>
          <a:xfrm>
            <a:off x="4196003" y="1700318"/>
            <a:ext cx="4875071" cy="2550782"/>
            <a:chOff x="1045586" y="1606005"/>
            <a:chExt cx="10030445" cy="5190518"/>
          </a:xfrm>
        </p:grpSpPr>
        <p:sp>
          <p:nvSpPr>
            <p:cNvPr id="15" name="Ellipse 14">
              <a:extLst>
                <a:ext uri="{FF2B5EF4-FFF2-40B4-BE49-F238E27FC236}">
                  <a16:creationId xmlns:a16="http://schemas.microsoft.com/office/drawing/2014/main" id="{A72BDDDD-0EC2-A12E-5074-4FA8511B6DE3}"/>
                </a:ext>
              </a:extLst>
            </p:cNvPr>
            <p:cNvSpPr/>
            <p:nvPr/>
          </p:nvSpPr>
          <p:spPr>
            <a:xfrm>
              <a:off x="4183157" y="4283840"/>
              <a:ext cx="3704683" cy="2512683"/>
            </a:xfrm>
            <a:prstGeom prst="ellipse">
              <a:avLst/>
            </a:prstGeom>
            <a:noFill/>
            <a:ln w="127000">
              <a:solidFill>
                <a:srgbClr val="1F94B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800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Techno</a:t>
              </a:r>
            </a:p>
            <a:p>
              <a:pPr algn="ctr"/>
              <a:r>
                <a:rPr lang="fr-FR" sz="1050" dirty="0">
                  <a:solidFill>
                    <a:srgbClr val="002060"/>
                  </a:solidFill>
                </a:rPr>
                <a:t>- Roadmap techno</a:t>
              </a:r>
            </a:p>
            <a:p>
              <a:pPr marL="214313" indent="-214313" algn="ctr">
                <a:buFontTx/>
                <a:buChar char="-"/>
              </a:pPr>
              <a:r>
                <a:rPr lang="fr-FR" sz="1050" dirty="0">
                  <a:solidFill>
                    <a:srgbClr val="002060"/>
                  </a:solidFill>
                </a:rPr>
                <a:t>R&amp;T « design » : ADC TDC Briques Technos Alt</a:t>
              </a:r>
            </a:p>
            <a:p>
              <a:pPr algn="ctr"/>
              <a:endParaRPr lang="fr-FR" sz="788" dirty="0">
                <a:solidFill>
                  <a:srgbClr val="002060"/>
                </a:solidFill>
              </a:endParaRPr>
            </a:p>
          </p:txBody>
        </p:sp>
        <p:sp>
          <p:nvSpPr>
            <p:cNvPr id="16" name="Ellipse 15">
              <a:extLst>
                <a:ext uri="{FF2B5EF4-FFF2-40B4-BE49-F238E27FC236}">
                  <a16:creationId xmlns:a16="http://schemas.microsoft.com/office/drawing/2014/main" id="{C917C4E8-CCFF-C290-481F-5FDFB06D1B46}"/>
                </a:ext>
              </a:extLst>
            </p:cNvPr>
            <p:cNvSpPr/>
            <p:nvPr/>
          </p:nvSpPr>
          <p:spPr>
            <a:xfrm>
              <a:off x="7371348" y="1606005"/>
              <a:ext cx="3704683" cy="2677833"/>
            </a:xfrm>
            <a:prstGeom prst="ellipse">
              <a:avLst/>
            </a:prstGeom>
            <a:noFill/>
            <a:ln w="127000">
              <a:solidFill>
                <a:srgbClr val="F7A627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800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Outils</a:t>
              </a:r>
            </a:p>
            <a:p>
              <a:pPr marL="214313" indent="-214313" algn="ctr">
                <a:buFontTx/>
                <a:buChar char="-"/>
              </a:pPr>
              <a:r>
                <a:rPr lang="fr-FR" sz="1050" dirty="0">
                  <a:solidFill>
                    <a:srgbClr val="002060"/>
                  </a:solidFill>
                </a:rPr>
                <a:t>OMMIC</a:t>
              </a:r>
            </a:p>
            <a:p>
              <a:pPr marL="214313" indent="-214313" algn="ctr">
                <a:buFontTx/>
                <a:buChar char="-"/>
              </a:pPr>
              <a:r>
                <a:rPr lang="fr-FR" sz="1050" dirty="0">
                  <a:solidFill>
                    <a:srgbClr val="002060"/>
                  </a:solidFill>
                </a:rPr>
                <a:t>Cadence</a:t>
              </a:r>
            </a:p>
            <a:p>
              <a:pPr marL="214313" indent="-214313" algn="ctr">
                <a:buFontTx/>
                <a:buChar char="-"/>
              </a:pPr>
              <a:r>
                <a:rPr lang="fr-FR" sz="1050" dirty="0">
                  <a:solidFill>
                    <a:srgbClr val="002060"/>
                  </a:solidFill>
                </a:rPr>
                <a:t>NDA</a:t>
              </a:r>
            </a:p>
            <a:p>
              <a:pPr marL="214313" indent="-214313" algn="ctr">
                <a:buFontTx/>
                <a:buChar char="-"/>
              </a:pPr>
              <a:r>
                <a:rPr lang="fr-FR" sz="1050" dirty="0">
                  <a:solidFill>
                    <a:srgbClr val="002060"/>
                  </a:solidFill>
                </a:rPr>
                <a:t>DK</a:t>
              </a:r>
            </a:p>
            <a:p>
              <a:pPr algn="ctr"/>
              <a:endParaRPr lang="fr-FR" sz="788" dirty="0">
                <a:solidFill>
                  <a:srgbClr val="002060"/>
                </a:solidFill>
              </a:endParaRPr>
            </a:p>
          </p:txBody>
        </p:sp>
        <p:sp>
          <p:nvSpPr>
            <p:cNvPr id="19" name="Ellipse 18">
              <a:extLst>
                <a:ext uri="{FF2B5EF4-FFF2-40B4-BE49-F238E27FC236}">
                  <a16:creationId xmlns:a16="http://schemas.microsoft.com/office/drawing/2014/main" id="{C9C8BD03-0812-CD9F-FD3B-A4120EE06774}"/>
                </a:ext>
              </a:extLst>
            </p:cNvPr>
            <p:cNvSpPr/>
            <p:nvPr/>
          </p:nvSpPr>
          <p:spPr>
            <a:xfrm>
              <a:off x="1045586" y="1606005"/>
              <a:ext cx="3747154" cy="2718996"/>
            </a:xfrm>
            <a:prstGeom prst="ellipse">
              <a:avLst/>
            </a:prstGeom>
            <a:noFill/>
            <a:ln w="127000">
              <a:solidFill>
                <a:srgbClr val="77C9DD"/>
              </a:solidFill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800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Synergie</a:t>
              </a:r>
            </a:p>
            <a:p>
              <a:pPr marL="214313" indent="-214313" algn="ctr">
                <a:buFontTx/>
                <a:buChar char="-"/>
              </a:pPr>
              <a:r>
                <a:rPr lang="fr-FR" sz="1050" dirty="0">
                  <a:solidFill>
                    <a:srgbClr val="002060"/>
                  </a:solidFill>
                </a:rPr>
                <a:t>Communication</a:t>
              </a:r>
            </a:p>
            <a:p>
              <a:pPr marL="214313" indent="-214313" algn="ctr">
                <a:buFontTx/>
                <a:buChar char="-"/>
              </a:pPr>
              <a:r>
                <a:rPr lang="fr-FR" sz="1050" dirty="0">
                  <a:solidFill>
                    <a:srgbClr val="002060"/>
                  </a:solidFill>
                </a:rPr>
                <a:t>Site web</a:t>
              </a:r>
            </a:p>
            <a:p>
              <a:pPr marL="214313" indent="-214313" algn="ctr">
                <a:buFontTx/>
                <a:buChar char="-"/>
              </a:pPr>
              <a:r>
                <a:rPr lang="fr-FR" sz="1050" dirty="0">
                  <a:solidFill>
                    <a:srgbClr val="002060"/>
                  </a:solidFill>
                </a:rPr>
                <a:t>Partage d’infos VLSI</a:t>
              </a:r>
            </a:p>
            <a:p>
              <a:pPr marL="214313" indent="-214313" algn="ctr">
                <a:buFontTx/>
                <a:buChar char="-"/>
              </a:pPr>
              <a:r>
                <a:rPr lang="fr-FR" sz="1050" dirty="0">
                  <a:solidFill>
                    <a:srgbClr val="002060"/>
                  </a:solidFill>
                </a:rPr>
                <a:t>Ecoles</a:t>
              </a:r>
            </a:p>
            <a:p>
              <a:pPr marL="214313" indent="-214313" algn="ctr">
                <a:buFontTx/>
                <a:buChar char="-"/>
              </a:pPr>
              <a:r>
                <a:rPr lang="fr-FR" sz="1050" dirty="0">
                  <a:solidFill>
                    <a:srgbClr val="002060"/>
                  </a:solidFill>
                </a:rPr>
                <a:t>Enseignement …</a:t>
              </a:r>
            </a:p>
            <a:p>
              <a:pPr algn="ctr"/>
              <a:endParaRPr lang="fr-FR" sz="788" dirty="0">
                <a:solidFill>
                  <a:srgbClr val="002060"/>
                </a:solidFill>
              </a:endParaRPr>
            </a:p>
          </p:txBody>
        </p:sp>
        <p:pic>
          <p:nvPicPr>
            <p:cNvPr id="20" name="Image 19">
              <a:extLst>
                <a:ext uri="{FF2B5EF4-FFF2-40B4-BE49-F238E27FC236}">
                  <a16:creationId xmlns:a16="http://schemas.microsoft.com/office/drawing/2014/main" id="{D2940864-40A4-4DF2-C83F-15A32AE3B0A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009375" y="1739866"/>
              <a:ext cx="2145334" cy="2145335"/>
            </a:xfrm>
            <a:prstGeom prst="rect">
              <a:avLst/>
            </a:prstGeom>
          </p:spPr>
        </p:pic>
      </p:grpSp>
      <p:sp>
        <p:nvSpPr>
          <p:cNvPr id="3" name="ZoneTexte 2">
            <a:extLst>
              <a:ext uri="{FF2B5EF4-FFF2-40B4-BE49-F238E27FC236}">
                <a16:creationId xmlns:a16="http://schemas.microsoft.com/office/drawing/2014/main" id="{A68B44F7-5793-64D7-26B0-E78CB88BD341}"/>
              </a:ext>
            </a:extLst>
          </p:cNvPr>
          <p:cNvSpPr txBox="1"/>
          <p:nvPr/>
        </p:nvSpPr>
        <p:spPr>
          <a:xfrm>
            <a:off x="4675281" y="3004753"/>
            <a:ext cx="872542" cy="334835"/>
          </a:xfrm>
          <a:prstGeom prst="rect">
            <a:avLst/>
          </a:prstGeom>
          <a:solidFill>
            <a:srgbClr val="77C9DD"/>
          </a:solidFill>
        </p:spPr>
        <p:txBody>
          <a:bodyPr wrap="square" rtlCol="0">
            <a:spAutoFit/>
          </a:bodyPr>
          <a:lstStyle/>
          <a:p>
            <a:r>
              <a:rPr lang="fr-FR" sz="788" dirty="0"/>
              <a:t>10 contributeurs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E14CE77C-6208-6F94-7ACE-DB8899332A55}"/>
              </a:ext>
            </a:extLst>
          </p:cNvPr>
          <p:cNvSpPr txBox="1"/>
          <p:nvPr/>
        </p:nvSpPr>
        <p:spPr>
          <a:xfrm>
            <a:off x="7808199" y="2973421"/>
            <a:ext cx="841983" cy="334835"/>
          </a:xfrm>
          <a:prstGeom prst="rect">
            <a:avLst/>
          </a:prstGeom>
          <a:solidFill>
            <a:srgbClr val="F7A627"/>
          </a:solidFill>
        </p:spPr>
        <p:txBody>
          <a:bodyPr wrap="square" rtlCol="0">
            <a:spAutoFit/>
          </a:bodyPr>
          <a:lstStyle/>
          <a:p>
            <a:r>
              <a:rPr lang="fr-FR" sz="788" dirty="0"/>
              <a:t>7 contributeurs 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1CF32D89-1B5D-C39D-C92B-79D52C97954F}"/>
              </a:ext>
            </a:extLst>
          </p:cNvPr>
          <p:cNvSpPr txBox="1"/>
          <p:nvPr/>
        </p:nvSpPr>
        <p:spPr>
          <a:xfrm>
            <a:off x="6165455" y="4215184"/>
            <a:ext cx="911564" cy="213585"/>
          </a:xfrm>
          <a:prstGeom prst="rect">
            <a:avLst/>
          </a:prstGeom>
          <a:solidFill>
            <a:srgbClr val="1F94BC"/>
          </a:solidFill>
        </p:spPr>
        <p:txBody>
          <a:bodyPr wrap="square" rtlCol="0">
            <a:spAutoFit/>
          </a:bodyPr>
          <a:lstStyle/>
          <a:p>
            <a:r>
              <a:rPr lang="fr-FR" sz="788" dirty="0"/>
              <a:t>10 contributeurs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025B59BF-E900-CD88-E4A1-EF9941E450F9}"/>
              </a:ext>
            </a:extLst>
          </p:cNvPr>
          <p:cNvSpPr txBox="1"/>
          <p:nvPr/>
        </p:nvSpPr>
        <p:spPr>
          <a:xfrm>
            <a:off x="1056559" y="607540"/>
            <a:ext cx="678085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57175" indent="-257175">
              <a:buFont typeface="Wingdings" panose="05000000000000000000" pitchFamily="2" charset="2"/>
              <a:buChar char="ü"/>
              <a:defRPr/>
            </a:pPr>
            <a:r>
              <a:rPr lang="fr-FR" sz="1500" dirty="0">
                <a:solidFill>
                  <a:srgbClr val="C00000"/>
                </a:solidFill>
              </a:rPr>
              <a:t>Groupe et axes de travail resserrés </a:t>
            </a:r>
            <a:r>
              <a:rPr lang="fr-FR" sz="1500" dirty="0"/>
              <a:t>pour gagner en efficacité et lisibilité</a:t>
            </a:r>
          </a:p>
          <a:p>
            <a:pPr marL="257175" indent="-257175">
              <a:buFont typeface="Wingdings" panose="05000000000000000000" pitchFamily="2" charset="2"/>
              <a:buChar char="ü"/>
              <a:defRPr/>
            </a:pPr>
            <a:r>
              <a:rPr lang="fr-FR" sz="1500" dirty="0">
                <a:solidFill>
                  <a:srgbClr val="C00000"/>
                </a:solidFill>
              </a:rPr>
              <a:t>Fiches de tâches </a:t>
            </a:r>
            <a:r>
              <a:rPr lang="fr-FR" sz="1500" dirty="0"/>
              <a:t>pour les pilotes à rédiger</a:t>
            </a:r>
          </a:p>
        </p:txBody>
      </p:sp>
      <p:sp>
        <p:nvSpPr>
          <p:cNvPr id="11" name="Rectangle : coins arrondis 10">
            <a:extLst>
              <a:ext uri="{FF2B5EF4-FFF2-40B4-BE49-F238E27FC236}">
                <a16:creationId xmlns:a16="http://schemas.microsoft.com/office/drawing/2014/main" id="{18F80172-C68E-2F74-478B-AE5D7EA2D5DA}"/>
              </a:ext>
            </a:extLst>
          </p:cNvPr>
          <p:cNvSpPr/>
          <p:nvPr/>
        </p:nvSpPr>
        <p:spPr>
          <a:xfrm>
            <a:off x="303134" y="2840101"/>
            <a:ext cx="3754516" cy="1877942"/>
          </a:xfrm>
          <a:prstGeom prst="roundRect">
            <a:avLst/>
          </a:prstGeom>
          <a:noFill/>
          <a:ln w="34925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defTabSz="685800">
              <a:buClrTx/>
              <a:defRPr/>
            </a:pPr>
            <a:r>
              <a:rPr lang="fr-FR" sz="1350" u="sng" dirty="0">
                <a:solidFill>
                  <a:srgbClr val="4472C4">
                    <a:lumMod val="50000"/>
                  </a:srgbClr>
                </a:solidFill>
                <a:latin typeface="Calibri" panose="020F0502020204030204"/>
                <a:ea typeface="+mn-ea"/>
                <a:cs typeface="Arial" panose="020B0604020202020204" pitchFamily="34" charset="0"/>
              </a:rPr>
              <a:t>OBJECTIF de l’Institut:</a:t>
            </a:r>
            <a:r>
              <a:rPr lang="fr-FR" sz="1350" dirty="0">
                <a:solidFill>
                  <a:srgbClr val="4472C4">
                    <a:lumMod val="50000"/>
                  </a:srgbClr>
                </a:solidFill>
                <a:latin typeface="Calibri" panose="020F0502020204030204"/>
                <a:ea typeface="+mn-ea"/>
                <a:cs typeface="Arial" panose="020B0604020202020204" pitchFamily="34" charset="0"/>
              </a:rPr>
              <a:t>  laboratoires en mode proche </a:t>
            </a:r>
            <a:r>
              <a:rPr lang="fr-FR" sz="1350" dirty="0">
                <a:solidFill>
                  <a:srgbClr val="C00000"/>
                </a:solidFill>
                <a:latin typeface="Calibri" panose="020F0502020204030204"/>
                <a:ea typeface="+mn-ea"/>
                <a:cs typeface="Arial" panose="020B0604020202020204" pitchFamily="34" charset="0"/>
              </a:rPr>
              <a:t>service commun multisite</a:t>
            </a:r>
            <a:r>
              <a:rPr lang="fr-FR" sz="1350" dirty="0">
                <a:solidFill>
                  <a:srgbClr val="4472C4">
                    <a:lumMod val="50000"/>
                  </a:srgbClr>
                </a:solidFill>
                <a:latin typeface="Calibri" panose="020F0502020204030204"/>
                <a:ea typeface="+mn-ea"/>
                <a:cs typeface="Arial" panose="020B0604020202020204" pitchFamily="34" charset="0"/>
              </a:rPr>
              <a:t> (11 laboratoires - 50 ingénieurs (FTE))</a:t>
            </a:r>
          </a:p>
          <a:p>
            <a:pPr defTabSz="685800">
              <a:buClrTx/>
              <a:defRPr/>
            </a:pPr>
            <a:r>
              <a:rPr lang="fr-FR" sz="1200" dirty="0">
                <a:solidFill>
                  <a:srgbClr val="4472C4">
                    <a:lumMod val="50000"/>
                  </a:srgbClr>
                </a:solidFill>
                <a:latin typeface="Calibri" panose="020F0502020204030204"/>
                <a:ea typeface="+mn-ea"/>
                <a:cs typeface="Arial" panose="020B0604020202020204" pitchFamily="34" charset="0"/>
              </a:rPr>
              <a:t>→ </a:t>
            </a:r>
            <a:r>
              <a:rPr lang="fr-FR" sz="1350" dirty="0">
                <a:solidFill>
                  <a:srgbClr val="4472C4">
                    <a:lumMod val="50000"/>
                  </a:srgbClr>
                </a:solidFill>
                <a:latin typeface="Calibri" panose="020F0502020204030204"/>
                <a:ea typeface="+mn-ea"/>
                <a:cs typeface="Arial" panose="020B0604020202020204" pitchFamily="34" charset="0"/>
              </a:rPr>
              <a:t>Gestion transverse des </a:t>
            </a:r>
            <a:r>
              <a:rPr lang="fr-FR" sz="1350" dirty="0">
                <a:solidFill>
                  <a:srgbClr val="C00000"/>
                </a:solidFill>
                <a:latin typeface="Calibri" panose="020F0502020204030204"/>
                <a:ea typeface="+mn-ea"/>
                <a:cs typeface="Arial" panose="020B0604020202020204" pitchFamily="34" charset="0"/>
              </a:rPr>
              <a:t>moyens communs</a:t>
            </a:r>
            <a:endParaRPr lang="fr-FR" sz="1350" dirty="0">
              <a:solidFill>
                <a:srgbClr val="4472C4">
                  <a:lumMod val="50000"/>
                </a:srgbClr>
              </a:solidFill>
              <a:latin typeface="Calibri" panose="020F0502020204030204"/>
              <a:ea typeface="+mn-ea"/>
              <a:cs typeface="Arial" panose="020B0604020202020204" pitchFamily="34" charset="0"/>
            </a:endParaRPr>
          </a:p>
          <a:p>
            <a:pPr defTabSz="685800">
              <a:buClrTx/>
              <a:defRPr/>
            </a:pPr>
            <a:r>
              <a:rPr lang="fr-FR" sz="1350" dirty="0">
                <a:solidFill>
                  <a:srgbClr val="4472C4">
                    <a:lumMod val="50000"/>
                  </a:srgbClr>
                </a:solidFill>
                <a:latin typeface="Calibri" panose="020F0502020204030204"/>
                <a:ea typeface="+mn-ea"/>
                <a:cs typeface="Arial" panose="020B0604020202020204" pitchFamily="34" charset="0"/>
              </a:rPr>
              <a:t>→ Expertises, synergies et collaboration -&gt;  </a:t>
            </a:r>
            <a:r>
              <a:rPr lang="fr-FR" sz="1350" dirty="0">
                <a:solidFill>
                  <a:srgbClr val="C00000"/>
                </a:solidFill>
                <a:latin typeface="Calibri" panose="020F0502020204030204"/>
                <a:ea typeface="+mn-ea"/>
                <a:cs typeface="Arial" panose="020B0604020202020204" pitchFamily="34" charset="0"/>
              </a:rPr>
              <a:t>accroitre notre force de frappe </a:t>
            </a:r>
            <a:r>
              <a:rPr lang="fr-FR" sz="1350" dirty="0">
                <a:solidFill>
                  <a:srgbClr val="4472C4">
                    <a:lumMod val="50000"/>
                  </a:srgbClr>
                </a:solidFill>
                <a:latin typeface="Calibri" panose="020F0502020204030204"/>
                <a:ea typeface="+mn-ea"/>
                <a:cs typeface="Arial" panose="020B0604020202020204" pitchFamily="34" charset="0"/>
              </a:rPr>
              <a:t>sur les projets</a:t>
            </a:r>
          </a:p>
        </p:txBody>
      </p:sp>
      <p:sp>
        <p:nvSpPr>
          <p:cNvPr id="12" name="Rectangle : coins arrondis 11">
            <a:extLst>
              <a:ext uri="{FF2B5EF4-FFF2-40B4-BE49-F238E27FC236}">
                <a16:creationId xmlns:a16="http://schemas.microsoft.com/office/drawing/2014/main" id="{2BC1946C-5224-E010-3CAD-8DFE6704D3E4}"/>
              </a:ext>
            </a:extLst>
          </p:cNvPr>
          <p:cNvSpPr/>
          <p:nvPr/>
        </p:nvSpPr>
        <p:spPr>
          <a:xfrm>
            <a:off x="303134" y="1244432"/>
            <a:ext cx="3754515" cy="1059958"/>
          </a:xfrm>
          <a:prstGeom prst="roundRect">
            <a:avLst/>
          </a:prstGeom>
          <a:noFill/>
          <a:ln w="34925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defTabSz="685800">
              <a:buClrTx/>
              <a:defRPr/>
            </a:pPr>
            <a:r>
              <a:rPr lang="fr-FR" sz="1350" u="sng" dirty="0">
                <a:solidFill>
                  <a:srgbClr val="4472C4">
                    <a:lumMod val="50000"/>
                  </a:srgbClr>
                </a:solidFill>
                <a:latin typeface="Calibri" panose="020F0502020204030204"/>
                <a:ea typeface="+mn-ea"/>
                <a:cs typeface="Arial" panose="020B0604020202020204" pitchFamily="34" charset="0"/>
              </a:rPr>
              <a:t>ENJEU:</a:t>
            </a:r>
            <a:r>
              <a:rPr lang="fr-FR" sz="1350" dirty="0">
                <a:solidFill>
                  <a:srgbClr val="4472C4">
                    <a:lumMod val="50000"/>
                  </a:srgbClr>
                </a:solidFill>
                <a:latin typeface="Calibri" panose="020F0502020204030204"/>
                <a:ea typeface="+mn-ea"/>
                <a:cs typeface="Arial" panose="020B0604020202020204" pitchFamily="34" charset="0"/>
              </a:rPr>
              <a:t> Répondre au mieux à l’évolution des expériences de physique :</a:t>
            </a:r>
          </a:p>
          <a:p>
            <a:pPr defTabSz="685800">
              <a:buClrTx/>
              <a:defRPr/>
            </a:pPr>
            <a:r>
              <a:rPr lang="fr-FR" sz="1350" dirty="0">
                <a:solidFill>
                  <a:srgbClr val="4472C4">
                    <a:lumMod val="50000"/>
                  </a:srgbClr>
                </a:solidFill>
                <a:latin typeface="Calibri" panose="020F0502020204030204"/>
                <a:ea typeface="+mn-ea"/>
                <a:cs typeface="Arial" panose="020B0604020202020204" pitchFamily="34" charset="0"/>
              </a:rPr>
              <a:t>→ </a:t>
            </a:r>
            <a:r>
              <a:rPr lang="fr-FR" sz="1350" dirty="0">
                <a:solidFill>
                  <a:srgbClr val="C00000"/>
                </a:solidFill>
                <a:latin typeface="Calibri" panose="020F0502020204030204"/>
                <a:ea typeface="+mn-ea"/>
                <a:cs typeface="Arial" panose="020B0604020202020204" pitchFamily="34" charset="0"/>
              </a:rPr>
              <a:t>architectures et technologies + complexes </a:t>
            </a:r>
          </a:p>
          <a:p>
            <a:pPr defTabSz="685800">
              <a:buClrTx/>
              <a:defRPr/>
            </a:pPr>
            <a:r>
              <a:rPr lang="fr-FR" sz="1350" dirty="0">
                <a:solidFill>
                  <a:srgbClr val="C00000"/>
                </a:solidFill>
                <a:latin typeface="Calibri" panose="020F0502020204030204"/>
                <a:ea typeface="+mn-ea"/>
                <a:cs typeface="Arial" panose="020B0604020202020204" pitchFamily="34" charset="0"/>
              </a:rPr>
              <a:t>dans un contexte de baisse des effectifs</a:t>
            </a:r>
          </a:p>
        </p:txBody>
      </p:sp>
      <p:grpSp>
        <p:nvGrpSpPr>
          <p:cNvPr id="13" name="Groupe 12">
            <a:extLst>
              <a:ext uri="{FF2B5EF4-FFF2-40B4-BE49-F238E27FC236}">
                <a16:creationId xmlns:a16="http://schemas.microsoft.com/office/drawing/2014/main" id="{2C887A51-4CEC-79BA-1BCC-4D5E058BD07B}"/>
              </a:ext>
            </a:extLst>
          </p:cNvPr>
          <p:cNvGrpSpPr/>
          <p:nvPr/>
        </p:nvGrpSpPr>
        <p:grpSpPr>
          <a:xfrm>
            <a:off x="1974604" y="2317882"/>
            <a:ext cx="244805" cy="493769"/>
            <a:chOff x="2507364" y="481942"/>
            <a:chExt cx="326406" cy="648185"/>
          </a:xfrm>
        </p:grpSpPr>
        <p:sp>
          <p:nvSpPr>
            <p:cNvPr id="14" name="Flèche : bas 13">
              <a:extLst>
                <a:ext uri="{FF2B5EF4-FFF2-40B4-BE49-F238E27FC236}">
                  <a16:creationId xmlns:a16="http://schemas.microsoft.com/office/drawing/2014/main" id="{A3C8D02A-4980-CA82-D6FF-9A9AFB6225FC}"/>
                </a:ext>
              </a:extLst>
            </p:cNvPr>
            <p:cNvSpPr/>
            <p:nvPr/>
          </p:nvSpPr>
          <p:spPr>
            <a:xfrm>
              <a:off x="2507364" y="481942"/>
              <a:ext cx="326406" cy="648185"/>
            </a:xfrm>
            <a:prstGeom prst="downArrow">
              <a:avLst>
                <a:gd name="adj1" fmla="val 55000"/>
                <a:gd name="adj2" fmla="val 45000"/>
              </a:avLst>
            </a:prstGeom>
            <a:solidFill>
              <a:srgbClr val="FFC000">
                <a:lumMod val="60000"/>
                <a:lumOff val="40000"/>
                <a:alpha val="90000"/>
              </a:srgbClr>
            </a:solidFill>
            <a:ln w="12700" cap="flat" cmpd="sng" algn="ctr">
              <a:solidFill>
                <a:sysClr val="windowText" lastClr="000000">
                  <a:alpha val="90000"/>
                </a:sysClr>
              </a:solidFill>
              <a:prstDash val="solid"/>
              <a:miter lim="800000"/>
            </a:ln>
            <a:effectLst/>
          </p:spPr>
          <p:txBody>
            <a:bodyPr/>
            <a:lstStyle/>
            <a:p>
              <a:endParaRPr lang="fr-FR" sz="1050"/>
            </a:p>
          </p:txBody>
        </p:sp>
        <p:sp>
          <p:nvSpPr>
            <p:cNvPr id="17" name="Flèche : bas 4">
              <a:extLst>
                <a:ext uri="{FF2B5EF4-FFF2-40B4-BE49-F238E27FC236}">
                  <a16:creationId xmlns:a16="http://schemas.microsoft.com/office/drawing/2014/main" id="{D6AF20E3-C504-E790-829D-7EDE8B4F259D}"/>
                </a:ext>
              </a:extLst>
            </p:cNvPr>
            <p:cNvSpPr txBox="1"/>
            <p:nvPr/>
          </p:nvSpPr>
          <p:spPr>
            <a:xfrm>
              <a:off x="2580805" y="481942"/>
              <a:ext cx="179524" cy="56740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spcFirstLastPara="0" vert="horz" wrap="square" lIns="26670" tIns="26670" rIns="26670" bIns="26670" numCol="1" spcCol="1270" anchor="ctr" anchorCtr="0">
              <a:noAutofit/>
            </a:bodyPr>
            <a:lstStyle/>
            <a:p>
              <a:pPr defTabSz="933450">
                <a:lnSpc>
                  <a:spcPct val="90000"/>
                </a:lnSpc>
                <a:spcAft>
                  <a:spcPct val="35000"/>
                </a:spcAft>
                <a:buClrTx/>
                <a:defRPr/>
              </a:pPr>
              <a:endParaRPr lang="fr-FR" sz="210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1" name="ZoneTexte 20">
            <a:extLst>
              <a:ext uri="{FF2B5EF4-FFF2-40B4-BE49-F238E27FC236}">
                <a16:creationId xmlns:a16="http://schemas.microsoft.com/office/drawing/2014/main" id="{7998A21A-E767-E2E8-14A7-769D6274F2C6}"/>
              </a:ext>
            </a:extLst>
          </p:cNvPr>
          <p:cNvSpPr txBox="1"/>
          <p:nvPr/>
        </p:nvSpPr>
        <p:spPr>
          <a:xfrm>
            <a:off x="4196003" y="1555308"/>
            <a:ext cx="1821220" cy="213585"/>
          </a:xfrm>
          <a:prstGeom prst="rect">
            <a:avLst/>
          </a:prstGeom>
          <a:solidFill>
            <a:srgbClr val="77C9DD"/>
          </a:solidFill>
        </p:spPr>
        <p:txBody>
          <a:bodyPr wrap="square" rtlCol="0">
            <a:spAutoFit/>
          </a:bodyPr>
          <a:lstStyle/>
          <a:p>
            <a:r>
              <a:rPr lang="fr-FR" sz="788" dirty="0"/>
              <a:t>Pilotes: Laurent, Hervé et Samuel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15A6189C-CB59-399D-6C90-6705316AF818}"/>
              </a:ext>
            </a:extLst>
          </p:cNvPr>
          <p:cNvSpPr txBox="1"/>
          <p:nvPr/>
        </p:nvSpPr>
        <p:spPr>
          <a:xfrm>
            <a:off x="7770929" y="1555308"/>
            <a:ext cx="841983" cy="456087"/>
          </a:xfrm>
          <a:prstGeom prst="rect">
            <a:avLst/>
          </a:prstGeom>
          <a:solidFill>
            <a:srgbClr val="F7A627"/>
          </a:solidFill>
        </p:spPr>
        <p:txBody>
          <a:bodyPr wrap="square" rtlCol="0">
            <a:spAutoFit/>
          </a:bodyPr>
          <a:lstStyle/>
          <a:p>
            <a:r>
              <a:rPr lang="fr-FR" sz="788" dirty="0"/>
              <a:t>Pilote: Frédéric et Greg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5F81A01C-BD7C-2CC5-40A8-A29BFEB59D47}"/>
              </a:ext>
            </a:extLst>
          </p:cNvPr>
          <p:cNvSpPr txBox="1"/>
          <p:nvPr/>
        </p:nvSpPr>
        <p:spPr>
          <a:xfrm>
            <a:off x="5898772" y="2861769"/>
            <a:ext cx="1490174" cy="213585"/>
          </a:xfrm>
          <a:prstGeom prst="rect">
            <a:avLst/>
          </a:prstGeom>
          <a:solidFill>
            <a:srgbClr val="1F94BC"/>
          </a:solidFill>
        </p:spPr>
        <p:txBody>
          <a:bodyPr wrap="square" rtlCol="0">
            <a:spAutoFit/>
          </a:bodyPr>
          <a:lstStyle/>
          <a:p>
            <a:r>
              <a:rPr lang="fr-FR" sz="788" dirty="0"/>
              <a:t>Pilotes: </a:t>
            </a:r>
            <a:r>
              <a:rPr lang="fr-FR" sz="788" dirty="0" err="1"/>
              <a:t>Mohsine</a:t>
            </a:r>
            <a:r>
              <a:rPr lang="fr-FR" sz="788" dirty="0"/>
              <a:t> et Damien</a:t>
            </a:r>
          </a:p>
        </p:txBody>
      </p:sp>
    </p:spTree>
    <p:extLst>
      <p:ext uri="{BB962C8B-B14F-4D97-AF65-F5344CB8AC3E}">
        <p14:creationId xmlns:p14="http://schemas.microsoft.com/office/powerpoint/2010/main" val="7795759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7"/>
          <p:cNvSpPr/>
          <p:nvPr/>
        </p:nvSpPr>
        <p:spPr>
          <a:xfrm>
            <a:off x="2666675" y="1474025"/>
            <a:ext cx="3655500" cy="2861100"/>
          </a:xfrm>
          <a:prstGeom prst="snip2DiagRect">
            <a:avLst>
              <a:gd name="adj1" fmla="val 0"/>
              <a:gd name="adj2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1800" b="1"/>
              <a:t>Objectifs opérationnels</a:t>
            </a:r>
            <a:endParaRPr sz="1800" b="1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1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"/>
              <a:t>Analyse des compétences Recommandations de structuration</a:t>
            </a:r>
            <a:endParaRPr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"/>
              <a:t>Analyse des contextes projets Prospectives technologiques</a:t>
            </a:r>
            <a:endParaRPr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"/>
              <a:t>Outils communs</a:t>
            </a:r>
            <a:endParaRPr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"/>
              <a:t>R&amp;T proposer au moins 1 sujet /an </a:t>
            </a:r>
            <a:endParaRPr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"/>
              <a:t>Réseau : rencontres annuelles, Formations commune...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84;p17"/>
          <p:cNvSpPr txBox="1">
            <a:spLocks noGrp="1"/>
          </p:cNvSpPr>
          <p:nvPr>
            <p:ph type="title"/>
          </p:nvPr>
        </p:nvSpPr>
        <p:spPr>
          <a:xfrm>
            <a:off x="64525" y="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/>
              <a:t>Les attentes entendues de l’institut /DT</a:t>
            </a:r>
            <a:endParaRPr/>
          </a:p>
        </p:txBody>
      </p:sp>
      <p:sp>
        <p:nvSpPr>
          <p:cNvPr id="85" name="Google Shape;85;p17"/>
          <p:cNvSpPr/>
          <p:nvPr/>
        </p:nvSpPr>
        <p:spPr>
          <a:xfrm>
            <a:off x="5969075" y="436600"/>
            <a:ext cx="3151500" cy="2429400"/>
          </a:xfrm>
          <a:prstGeom prst="snip2DiagRect">
            <a:avLst>
              <a:gd name="adj1" fmla="val 0"/>
              <a:gd name="adj2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1800" b="1"/>
              <a:t>Missions</a:t>
            </a:r>
            <a:endParaRPr sz="1800" b="1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"/>
              <a:t>Idées, Theses, stages, viviers</a:t>
            </a:r>
            <a:endParaRPr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"/>
              <a:t>Formaliser méthodes, savoir-faire : conservation et transmission </a:t>
            </a:r>
            <a:endParaRPr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"/>
              <a:t>Structuration : montages des équipes projets, point de contact Outils communs</a:t>
            </a:r>
            <a:endParaRPr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"/>
              <a:t>Réseau : interne/externe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7"/>
          <p:cNvSpPr/>
          <p:nvPr/>
        </p:nvSpPr>
        <p:spPr>
          <a:xfrm>
            <a:off x="64525" y="515950"/>
            <a:ext cx="2867700" cy="1847400"/>
          </a:xfrm>
          <a:prstGeom prst="snip2DiagRect">
            <a:avLst>
              <a:gd name="adj1" fmla="val 0"/>
              <a:gd name="adj2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1800" b="1"/>
              <a:t>Sens</a:t>
            </a:r>
            <a:endParaRPr sz="1800" b="1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"/>
              <a:t>Visibilité</a:t>
            </a:r>
            <a:endParaRPr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"/>
              <a:t>Tailles critiques Efficience-Productivité Compétences/connaissances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7"/>
          <p:cNvSpPr/>
          <p:nvPr/>
        </p:nvSpPr>
        <p:spPr>
          <a:xfrm>
            <a:off x="64525" y="2571750"/>
            <a:ext cx="2867700" cy="2338800"/>
          </a:xfrm>
          <a:prstGeom prst="snip2DiagRect">
            <a:avLst>
              <a:gd name="adj1" fmla="val 0"/>
              <a:gd name="adj2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1800" b="1"/>
              <a:t>Indicateurs</a:t>
            </a:r>
            <a:endParaRPr sz="1800" b="1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"/>
              <a:t>Nombres de projets </a:t>
            </a:r>
            <a:endParaRPr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"/>
              <a:t>Nombre de partenariats externes (AAP, valo, workshops...)</a:t>
            </a:r>
            <a:endParaRPr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"/>
              <a:t>Nombre d’actions concertées (R&amp;T, thèses, ...)</a:t>
            </a:r>
            <a:endParaRPr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"/>
              <a:t>Activités plateformes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17"/>
          <p:cNvSpPr/>
          <p:nvPr/>
        </p:nvSpPr>
        <p:spPr>
          <a:xfrm>
            <a:off x="5969075" y="3075900"/>
            <a:ext cx="2759100" cy="2067600"/>
          </a:xfrm>
          <a:prstGeom prst="snip2DiagRect">
            <a:avLst>
              <a:gd name="adj1" fmla="val 0"/>
              <a:gd name="adj2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1800" b="1"/>
              <a:t>Outils de pilotage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"/>
              <a:t>Plateformes-Plateaux Thèses</a:t>
            </a:r>
            <a:endParaRPr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"/>
              <a:t>DAS/R&amp;T-instrumentation (GDR)</a:t>
            </a:r>
            <a:endParaRPr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"/>
              <a:t> 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2157</TotalTime>
  <Words>527</Words>
  <Application>Microsoft Macintosh PowerPoint</Application>
  <PresentationFormat>Affichage à l'écran (16:9)</PresentationFormat>
  <Paragraphs>106</Paragraphs>
  <Slides>5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0" baseType="lpstr">
      <vt:lpstr>Arial</vt:lpstr>
      <vt:lpstr>Calibri</vt:lpstr>
      <vt:lpstr>Times New Roman</vt:lpstr>
      <vt:lpstr>Wingdings</vt:lpstr>
      <vt:lpstr>Simple Light</vt:lpstr>
      <vt:lpstr>Infos générales</vt:lpstr>
      <vt:lpstr>Présentation PowerPoint</vt:lpstr>
      <vt:lpstr>Présentation PowerPoint</vt:lpstr>
      <vt:lpstr>Présentation PowerPoint</vt:lpstr>
      <vt:lpstr>Les attentes entendues de l’institut /DT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Infos générales</dc:title>
  <cp:lastModifiedBy>Microsoft Office User</cp:lastModifiedBy>
  <cp:revision>3</cp:revision>
  <dcterms:modified xsi:type="dcterms:W3CDTF">2024-05-15T20:59:40Z</dcterms:modified>
</cp:coreProperties>
</file>