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98" r:id="rId11"/>
    <p:sldId id="291" r:id="rId12"/>
    <p:sldId id="292" r:id="rId13"/>
    <p:sldId id="293" r:id="rId14"/>
    <p:sldId id="295" r:id="rId15"/>
    <p:sldId id="294" r:id="rId16"/>
    <p:sldId id="296" r:id="rId17"/>
    <p:sldId id="297" r:id="rId18"/>
    <p:sldId id="290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10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4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1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EA6DE63-5C00-4D5D-B735-3B606D05C8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0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9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6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4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1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3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7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B230-B88D-458F-A31E-23E3D79CFA23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64BA-E6E2-47B1-9441-41D4F952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302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danak.uz/telescopes.php#si60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telescope for follow-up observations at Maidanak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3285" y="3752509"/>
            <a:ext cx="7758897" cy="1655762"/>
          </a:xfrm>
        </p:spPr>
        <p:txBody>
          <a:bodyPr>
            <a:normAutofit/>
          </a:bodyPr>
          <a:lstStyle/>
          <a:p>
            <a:r>
              <a:rPr lang="en-US" dirty="0"/>
              <a:t>Yusuf Tillayev</a:t>
            </a:r>
          </a:p>
          <a:p>
            <a:r>
              <a:rPr lang="en-US" dirty="0"/>
              <a:t>Ulugh Beg Astronomical Institute</a:t>
            </a:r>
          </a:p>
          <a:p>
            <a:r>
              <a:rPr lang="en-US" dirty="0"/>
              <a:t>(UBAI</a:t>
            </a:r>
            <a:r>
              <a:rPr lang="en-US" dirty="0" smtClean="0"/>
              <a:t>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9" y="215132"/>
            <a:ext cx="1766676" cy="17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4392" y="5559627"/>
            <a:ext cx="818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talk (Wednesday, July 03)</a:t>
            </a:r>
            <a:endParaRPr lang="uz-Latn-UZ" dirty="0"/>
          </a:p>
          <a:p>
            <a:pPr algn="ctr"/>
            <a:r>
              <a:rPr lang="uz-Latn-UZ" b="1" dirty="0" smtClean="0">
                <a:hlinkClick r:id="rId3"/>
              </a:rPr>
              <a:t>GRANDMA </a:t>
            </a:r>
            <a:r>
              <a:rPr lang="uz-Latn-UZ" b="1" dirty="0">
                <a:hlinkClick r:id="rId3"/>
              </a:rPr>
              <a:t>Workshop</a:t>
            </a:r>
            <a:endParaRPr lang="uz-Latn-UZ" b="1" dirty="0"/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1–4 Jul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2024 IPHC</a:t>
            </a:r>
            <a:endParaRPr lang="uz-Latn-U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9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New telescope project</a:t>
            </a:r>
            <a:endParaRPr lang="uz-Latn-UZ" sz="4800" dirty="0"/>
          </a:p>
        </p:txBody>
      </p:sp>
    </p:spTree>
    <p:extLst>
      <p:ext uri="{BB962C8B-B14F-4D97-AF65-F5344CB8AC3E}">
        <p14:creationId xmlns:p14="http://schemas.microsoft.com/office/powerpoint/2010/main" val="1191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27688" cy="2007685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EQ800PF f2.26 prime </a:t>
            </a:r>
            <a:r>
              <a:rPr lang="en-US" sz="3200" smtClean="0"/>
              <a:t>focus telescope</a:t>
            </a:r>
            <a:endParaRPr lang="uz-Latn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212939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ASA </a:t>
            </a:r>
            <a:r>
              <a:rPr lang="en-US" dirty="0"/>
              <a:t>EQ800 </a:t>
            </a:r>
            <a:r>
              <a:rPr lang="en-US" dirty="0" smtClean="0"/>
              <a:t>f2.26</a:t>
            </a:r>
          </a:p>
          <a:p>
            <a:r>
              <a:rPr lang="en-US" dirty="0" smtClean="0"/>
              <a:t>Full FOV is more than 3 degrees</a:t>
            </a:r>
          </a:p>
          <a:p>
            <a:r>
              <a:rPr lang="en-US" dirty="0" smtClean="0"/>
              <a:t>With a chip Sony IMX411 the FOV will be 2x2 degrees</a:t>
            </a:r>
            <a:endParaRPr lang="uz-Latn-U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88" y="289368"/>
            <a:ext cx="7326112" cy="620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362" y="6307647"/>
            <a:ext cx="327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Credits:	</a:t>
            </a:r>
            <a:r>
              <a:rPr lang="en-US" dirty="0" err="1" smtClean="0"/>
              <a:t>Astrosysteme</a:t>
            </a:r>
            <a:r>
              <a:rPr lang="en-US" dirty="0" smtClean="0"/>
              <a:t>-Austria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20709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EQ800PF f2.26</a:t>
            </a:r>
            <a:endParaRPr lang="uz-Latn-UZ" dirty="0"/>
          </a:p>
        </p:txBody>
      </p:sp>
      <p:sp>
        <p:nvSpPr>
          <p:cNvPr id="4" name="TextBox 3"/>
          <p:cNvSpPr txBox="1"/>
          <p:nvPr/>
        </p:nvSpPr>
        <p:spPr>
          <a:xfrm>
            <a:off x="856527" y="3738623"/>
            <a:ext cx="327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Credits:	</a:t>
            </a:r>
            <a:r>
              <a:rPr lang="en-US" dirty="0" err="1" smtClean="0"/>
              <a:t>Astrosysteme</a:t>
            </a:r>
            <a:r>
              <a:rPr lang="en-US" dirty="0" smtClean="0"/>
              <a:t>-Austria</a:t>
            </a:r>
            <a:endParaRPr lang="uz-Latn-U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04" y="568891"/>
            <a:ext cx="7140796" cy="60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EQ800PF f2.26</a:t>
            </a:r>
            <a:endParaRPr lang="uz-Latn-UZ" dirty="0"/>
          </a:p>
        </p:txBody>
      </p:sp>
      <p:sp>
        <p:nvSpPr>
          <p:cNvPr id="4" name="TextBox 3"/>
          <p:cNvSpPr txBox="1"/>
          <p:nvPr/>
        </p:nvSpPr>
        <p:spPr>
          <a:xfrm>
            <a:off x="567160" y="6215605"/>
            <a:ext cx="327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Credits:	</a:t>
            </a:r>
            <a:r>
              <a:rPr lang="en-US" dirty="0" err="1" smtClean="0"/>
              <a:t>Astrosysteme</a:t>
            </a:r>
            <a:r>
              <a:rPr lang="en-US" dirty="0" smtClean="0"/>
              <a:t>-Austria</a:t>
            </a:r>
            <a:endParaRPr lang="uz-Latn-U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6" y="1685442"/>
            <a:ext cx="9707714" cy="363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342" y="365125"/>
            <a:ext cx="4058433" cy="1325563"/>
          </a:xfrm>
        </p:spPr>
        <p:txBody>
          <a:bodyPr/>
          <a:lstStyle/>
          <a:p>
            <a:r>
              <a:rPr lang="en-US" dirty="0" smtClean="0"/>
              <a:t>Camera – </a:t>
            </a:r>
            <a:br>
              <a:rPr lang="en-US" dirty="0" smtClean="0"/>
            </a:br>
            <a:r>
              <a:rPr lang="en-US" dirty="0" smtClean="0"/>
              <a:t>QHY 411</a:t>
            </a:r>
            <a:endParaRPr lang="uz-Latn-U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3" y="3345507"/>
            <a:ext cx="3571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69" y="13509"/>
            <a:ext cx="4884516" cy="672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wheel</a:t>
            </a:r>
            <a:endParaRPr lang="uz-Latn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90863" cy="4351338"/>
          </a:xfrm>
        </p:spPr>
        <p:txBody>
          <a:bodyPr/>
          <a:lstStyle/>
          <a:p>
            <a:r>
              <a:rPr lang="en-US" i="1" dirty="0" smtClean="0"/>
              <a:t>Obscuration </a:t>
            </a:r>
            <a:r>
              <a:rPr lang="en-US" i="1" dirty="0"/>
              <a:t>of the pupil due to the camera and the filter wheel in the primary focus</a:t>
            </a:r>
            <a:r>
              <a:rPr lang="en-US" dirty="0"/>
              <a:t> </a:t>
            </a:r>
            <a:br>
              <a:rPr lang="en-US" dirty="0"/>
            </a:br>
            <a:endParaRPr lang="uz-Latn-U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8" y="1969324"/>
            <a:ext cx="46577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23" y="2944913"/>
            <a:ext cx="36480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Photometric system</a:t>
            </a:r>
            <a:endParaRPr lang="uz-Latn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UBVRI was planned</a:t>
            </a:r>
          </a:p>
          <a:p>
            <a:r>
              <a:rPr lang="en-US" dirty="0" smtClean="0"/>
              <a:t>Sloan filter (s) will be used</a:t>
            </a:r>
          </a:p>
        </p:txBody>
      </p:sp>
    </p:spTree>
    <p:extLst>
      <p:ext uri="{BB962C8B-B14F-4D97-AF65-F5344CB8AC3E}">
        <p14:creationId xmlns:p14="http://schemas.microsoft.com/office/powerpoint/2010/main" val="184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uz-Latn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Antonio via Zoom (thanks!)</a:t>
            </a:r>
          </a:p>
          <a:p>
            <a:r>
              <a:rPr lang="en-US" dirty="0" smtClean="0"/>
              <a:t>With ASA and QHY representatives during the SPIE Yokohama symposium</a:t>
            </a:r>
          </a:p>
          <a:p>
            <a:endParaRPr lang="en-US" dirty="0"/>
          </a:p>
          <a:p>
            <a:r>
              <a:rPr lang="en-US" dirty="0" smtClean="0"/>
              <a:t>The distance between the chip and filters must be minimal</a:t>
            </a:r>
          </a:p>
          <a:p>
            <a:r>
              <a:rPr lang="en-US" dirty="0" smtClean="0"/>
              <a:t>QHY can produce a custom made filter wheel, just we need to provide our requirements about distances</a:t>
            </a:r>
          </a:p>
          <a:p>
            <a:r>
              <a:rPr lang="en-US" dirty="0" smtClean="0"/>
              <a:t>Minimal </a:t>
            </a:r>
            <a:r>
              <a:rPr lang="en-US" i="1" dirty="0" smtClean="0"/>
              <a:t>obscuration </a:t>
            </a:r>
            <a:r>
              <a:rPr lang="en-US" dirty="0" smtClean="0"/>
              <a:t>caused by the WF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37374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uz-Latn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ASA EQ800 wide field prime focus telescope with </a:t>
            </a:r>
          </a:p>
          <a:p>
            <a:r>
              <a:rPr lang="en-US" dirty="0" smtClean="0"/>
              <a:t>CMOS camera, the most probably QHY411</a:t>
            </a:r>
          </a:p>
          <a:p>
            <a:r>
              <a:rPr lang="en-US" dirty="0" smtClean="0"/>
              <a:t>Custom made filter wheel, or no wheel at all</a:t>
            </a:r>
          </a:p>
          <a:p>
            <a:r>
              <a:rPr lang="en-US" dirty="0" smtClean="0"/>
              <a:t>One or a few Sloan filters</a:t>
            </a:r>
          </a:p>
          <a:p>
            <a:r>
              <a:rPr lang="en-US" dirty="0" smtClean="0"/>
              <a:t>An agreement has been signed for </a:t>
            </a:r>
            <a:r>
              <a:rPr lang="en-US" dirty="0" smtClean="0"/>
              <a:t>purchase and installation last week</a:t>
            </a:r>
            <a:endParaRPr lang="en-US" dirty="0" smtClean="0"/>
          </a:p>
          <a:p>
            <a:r>
              <a:rPr lang="en-US" dirty="0" smtClean="0"/>
              <a:t>Expected first light date – June 2026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37600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1028" descr="PC18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-514350"/>
            <a:ext cx="14224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65522" y="10279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Thanks for your attention!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28972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</a:p>
          <a:p>
            <a:pPr lvl="1"/>
            <a:r>
              <a:rPr lang="en-US" sz="3200" dirty="0" smtClean="0"/>
              <a:t>UBAI and Maidanak observatory</a:t>
            </a:r>
          </a:p>
          <a:p>
            <a:pPr marL="342900" lvl="1" indent="-342900"/>
            <a:r>
              <a:rPr lang="en-US" sz="3200" dirty="0" smtClean="0"/>
              <a:t>New telescope – ASA EQ800 f2.26 prime focus telescope</a:t>
            </a:r>
          </a:p>
          <a:p>
            <a:pPr marL="342900" lvl="1" indent="-342900"/>
            <a:r>
              <a:rPr lang="en-US" sz="3200" dirty="0" smtClean="0"/>
              <a:t>CMOS camera</a:t>
            </a:r>
          </a:p>
          <a:p>
            <a:pPr marL="342900" lvl="1" indent="-342900"/>
            <a:r>
              <a:rPr lang="en-US" sz="3200" dirty="0" smtClean="0"/>
              <a:t>Filter wheel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Conclusion</a:t>
            </a:r>
            <a:endParaRPr lang="en-US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113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Ulugh Beg Astronomical Institute</a:t>
            </a:r>
            <a:br>
              <a:rPr lang="en-US" dirty="0" smtClean="0"/>
            </a:br>
            <a:r>
              <a:rPr lang="en-US" dirty="0" smtClean="0"/>
              <a:t>(UBAI)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UBAI is one of the oldest institutions of Uzbekistan</a:t>
            </a:r>
          </a:p>
          <a:p>
            <a:r>
              <a:rPr lang="en-US" dirty="0" smtClean="0"/>
              <a:t>It was founded in 1873 as the Tashkent Astronomical Observatory. </a:t>
            </a:r>
          </a:p>
          <a:p>
            <a:r>
              <a:rPr lang="en-US" dirty="0" smtClean="0"/>
              <a:t>Main observational facility is </a:t>
            </a:r>
            <a:r>
              <a:rPr lang="en-US" dirty="0" smtClean="0"/>
              <a:t>Maidanak.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5475" y="908719"/>
            <a:ext cx="2356772" cy="22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1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UBAI: main </a:t>
            </a:r>
            <a:r>
              <a:rPr lang="en-US" dirty="0"/>
              <a:t>fields of </a:t>
            </a:r>
            <a:r>
              <a:rPr lang="en-US" dirty="0" smtClean="0"/>
              <a:t>research</a:t>
            </a:r>
            <a:endParaRPr lang="ru-RU" dirty="0"/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physics, helioseismology </a:t>
            </a:r>
          </a:p>
          <a:p>
            <a:r>
              <a:rPr lang="en-US" dirty="0" smtClean="0"/>
              <a:t>Theoretical astrophysics (compact objects, GR, etc.)</a:t>
            </a:r>
            <a:endParaRPr lang="en-US" dirty="0"/>
          </a:p>
          <a:p>
            <a:r>
              <a:rPr lang="en-US" dirty="0" smtClean="0"/>
              <a:t>Minor planets </a:t>
            </a:r>
          </a:p>
          <a:p>
            <a:r>
              <a:rPr lang="en-US" dirty="0" smtClean="0"/>
              <a:t>Physical </a:t>
            </a:r>
            <a:r>
              <a:rPr lang="en-US" dirty="0" smtClean="0"/>
              <a:t>variable stars, close binary systems and exoplanets </a:t>
            </a:r>
            <a:endParaRPr lang="en-US" dirty="0"/>
          </a:p>
          <a:p>
            <a:r>
              <a:rPr lang="en-US" dirty="0" smtClean="0"/>
              <a:t>Extragalactic objects (AGN, GLS)</a:t>
            </a:r>
          </a:p>
          <a:p>
            <a:r>
              <a:rPr lang="en-US" dirty="0" smtClean="0"/>
              <a:t>Space geodynamics</a:t>
            </a:r>
            <a:endParaRPr lang="en-US" dirty="0" smtClean="0"/>
          </a:p>
          <a:p>
            <a:r>
              <a:rPr lang="en-US" dirty="0" smtClean="0"/>
              <a:t>Site testing (aka astroclimate)</a:t>
            </a:r>
            <a:endParaRPr lang="en-US" dirty="0"/>
          </a:p>
          <a:p>
            <a:pPr>
              <a:buFont typeface="Wingdings" pitchFamily="80" charset="2"/>
              <a:buNone/>
            </a:pPr>
            <a:endParaRPr lang="en-US" dirty="0"/>
          </a:p>
          <a:p>
            <a:pPr>
              <a:buFont typeface="Wingdings" pitchFamily="80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3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/>
          <a:lstStyle/>
          <a:p>
            <a:r>
              <a:rPr lang="en-GB" dirty="0" smtClean="0"/>
              <a:t>Uzbekistan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3" y="1323977"/>
            <a:ext cx="111633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5" y="1018573"/>
            <a:ext cx="11163300" cy="58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6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07" y="998316"/>
            <a:ext cx="106718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Maidanak, 2700 </a:t>
            </a:r>
            <a:r>
              <a:rPr lang="en-US" dirty="0" err="1" smtClean="0"/>
              <a:t>a.s.l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2273" y="5058137"/>
            <a:ext cx="686378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Total 7 telescopes: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1.5 m, 1m, three 0.6 m, refractor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One remotely controlled telescope of 40 cm</a:t>
            </a:r>
            <a:endParaRPr lang="uz-Latn-U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72"/>
          </a:xfrm>
        </p:spPr>
        <p:txBody>
          <a:bodyPr/>
          <a:lstStyle/>
          <a:p>
            <a:r>
              <a:rPr lang="en-US" dirty="0" smtClean="0"/>
              <a:t>AZT-22 – 1.5m telescope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33508" y="1045351"/>
            <a:ext cx="8523992" cy="55464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882" y="1613891"/>
            <a:ext cx="3329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Optical configuration: </a:t>
            </a:r>
            <a:br>
              <a:rPr lang="en-US" sz="2800" dirty="0"/>
            </a:br>
            <a:r>
              <a:rPr lang="en-US" sz="2800" dirty="0"/>
              <a:t>Ritchey-Chretien f/7.74, D=1.5m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Equipment: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SI 600</a:t>
            </a:r>
            <a:r>
              <a:rPr lang="en-US" sz="2800" dirty="0"/>
              <a:t> Series 4096x4096 CCD (SNUCAM)</a:t>
            </a:r>
            <a:endParaRPr lang="uz-Latn-UZ" sz="2800" dirty="0"/>
          </a:p>
        </p:txBody>
      </p:sp>
    </p:spTree>
    <p:extLst>
      <p:ext uri="{BB962C8B-B14F-4D97-AF65-F5344CB8AC3E}">
        <p14:creationId xmlns:p14="http://schemas.microsoft.com/office/powerpoint/2010/main" val="13282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5651" y="258502"/>
            <a:ext cx="9114420" cy="6172200"/>
          </a:xfrm>
        </p:spPr>
      </p:pic>
    </p:spTree>
    <p:extLst>
      <p:ext uri="{BB962C8B-B14F-4D97-AF65-F5344CB8AC3E}">
        <p14:creationId xmlns:p14="http://schemas.microsoft.com/office/powerpoint/2010/main" val="16889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93134" y="286474"/>
            <a:ext cx="9380638" cy="6324600"/>
          </a:xfrm>
        </p:spPr>
      </p:pic>
    </p:spTree>
    <p:extLst>
      <p:ext uri="{BB962C8B-B14F-4D97-AF65-F5344CB8AC3E}">
        <p14:creationId xmlns:p14="http://schemas.microsoft.com/office/powerpoint/2010/main" val="3095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341</Words>
  <Application>Microsoft Office PowerPoint</Application>
  <PresentationFormat>Произвольный</PresentationFormat>
  <Paragraphs>69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New telescope for follow-up observations at Maidanak</vt:lpstr>
      <vt:lpstr>Outline</vt:lpstr>
      <vt:lpstr>Ulugh Beg Astronomical Institute (UBAI)</vt:lpstr>
      <vt:lpstr>UBAI: main fields of research</vt:lpstr>
      <vt:lpstr>Uzbekistan</vt:lpstr>
      <vt:lpstr>Презентация PowerPoint</vt:lpstr>
      <vt:lpstr>AZT-22 – 1.5m telescope </vt:lpstr>
      <vt:lpstr>Презентация PowerPoint</vt:lpstr>
      <vt:lpstr>Презентация PowerPoint</vt:lpstr>
      <vt:lpstr>Презентация PowerPoint</vt:lpstr>
      <vt:lpstr>EQ800PF f2.26 prime focus telescope</vt:lpstr>
      <vt:lpstr>EQ800PF f2.26</vt:lpstr>
      <vt:lpstr>EQ800PF f2.26</vt:lpstr>
      <vt:lpstr>Camera –  QHY 411</vt:lpstr>
      <vt:lpstr>Filter wheel</vt:lpstr>
      <vt:lpstr>Photometric system</vt:lpstr>
      <vt:lpstr>Discussions</vt:lpstr>
      <vt:lpstr>Conclusions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Yusuf</cp:lastModifiedBy>
  <cp:revision>62</cp:revision>
  <dcterms:created xsi:type="dcterms:W3CDTF">2024-05-15T12:18:43Z</dcterms:created>
  <dcterms:modified xsi:type="dcterms:W3CDTF">2024-07-03T13:24:11Z</dcterms:modified>
</cp:coreProperties>
</file>