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g"/>
  <Override PartName="/ppt/media/image29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149" r:id="rId2"/>
    <p:sldId id="2311" r:id="rId3"/>
    <p:sldId id="260" r:id="rId4"/>
    <p:sldId id="259" r:id="rId5"/>
    <p:sldId id="2319" r:id="rId6"/>
    <p:sldId id="2249" r:id="rId7"/>
    <p:sldId id="2126" r:id="rId8"/>
    <p:sldId id="306" r:id="rId9"/>
    <p:sldId id="2285" r:id="rId10"/>
    <p:sldId id="2316" r:id="rId11"/>
    <p:sldId id="2308" r:id="rId12"/>
    <p:sldId id="2190" r:id="rId13"/>
    <p:sldId id="2255" r:id="rId14"/>
    <p:sldId id="767" r:id="rId15"/>
    <p:sldId id="2317" r:id="rId16"/>
    <p:sldId id="2318" r:id="rId17"/>
    <p:sldId id="267" r:id="rId18"/>
    <p:sldId id="282" r:id="rId19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4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Fanny Farget" initials="FF" lastIdx="6" clrIdx="1">
    <p:extLst>
      <p:ext uri="{19B8F6BF-5375-455C-9EA6-DF929625EA0E}">
        <p15:presenceInfo xmlns:p15="http://schemas.microsoft.com/office/powerpoint/2012/main" userId="080a1e382ac5ee39" providerId="Windows Live"/>
      </p:ext>
    </p:extLst>
  </p:cmAuthor>
  <p:cmAuthor id="3" name="Clement Emmanuel" initials="CE" lastIdx="3" clrIdx="2">
    <p:extLst>
      <p:ext uri="{19B8F6BF-5375-455C-9EA6-DF929625EA0E}">
        <p15:presenceInfo xmlns:p15="http://schemas.microsoft.com/office/powerpoint/2012/main" userId="S-1-5-21-4214520284-2192796274-1834499735-1934" providerId="AD"/>
      </p:ext>
    </p:extLst>
  </p:cmAuthor>
  <p:cmAuthor id="4" name="chomaz" initials="c" lastIdx="1" clrIdx="3">
    <p:extLst>
      <p:ext uri="{19B8F6BF-5375-455C-9EA6-DF929625EA0E}">
        <p15:presenceInfo xmlns:p15="http://schemas.microsoft.com/office/powerpoint/2012/main" userId="choma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0"/>
    <p:restoredTop sz="94531"/>
  </p:normalViewPr>
  <p:slideViewPr>
    <p:cSldViewPr snapToGrid="0" showGuides="1">
      <p:cViewPr varScale="1">
        <p:scale>
          <a:sx n="100" d="100"/>
          <a:sy n="100" d="100"/>
        </p:scale>
        <p:origin x="105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10-11T23:59:59.803" idx="1">
    <p:pos x="10" y="10"/>
    <p:text>Chiffre à discuter , pas cohérent avec celui d'Emmanuel 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6AB1A-9A22-5B4A-B10B-E099B27A9DE2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60F8-B822-F447-B9A5-26D1E12E6D42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9381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fr-FR" sz="1200" dirty="0"/>
              <a:t>More </a:t>
            </a:r>
            <a:r>
              <a:rPr lang="fr-FR" sz="1200" dirty="0" err="1"/>
              <a:t>accurate</a:t>
            </a:r>
            <a:r>
              <a:rPr lang="fr-FR" sz="1200" dirty="0"/>
              <a:t> and </a:t>
            </a:r>
            <a:r>
              <a:rPr lang="fr-FR" sz="1200" dirty="0" err="1"/>
              <a:t>holystique</a:t>
            </a:r>
            <a:r>
              <a:rPr lang="fr-FR" sz="1200" dirty="0"/>
              <a:t> description </a:t>
            </a:r>
            <a:r>
              <a:rPr lang="fr-FR" sz="1200" dirty="0" err="1"/>
              <a:t>from</a:t>
            </a:r>
            <a:r>
              <a:rPr lang="fr-FR" sz="1200" dirty="0"/>
              <a:t> MUGAST-AGATA data, </a:t>
            </a:r>
          </a:p>
          <a:p>
            <a:r>
              <a:rPr lang="fr-FR" sz="1200" dirty="0"/>
              <a:t>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Lett</a:t>
            </a:r>
            <a:r>
              <a:rPr lang="fr-FR" sz="1200" dirty="0"/>
              <a:t>. 131, 262501 (2023), I. Zanon, E. Clément, et al. </a:t>
            </a:r>
          </a:p>
          <a:p>
            <a:endParaRPr lang="fr-FR" sz="1200" dirty="0">
              <a:cs typeface="Calibri" panose="020F0502020204030204" pitchFamily="34" charset="0"/>
            </a:endParaRPr>
          </a:p>
          <a:p>
            <a:endParaRPr lang="fr-FR" altLang="fr-FR" dirty="0">
              <a:latin typeface="Times New Roman" charset="0"/>
            </a:endParaRPr>
          </a:p>
        </p:txBody>
      </p:sp>
      <p:sp>
        <p:nvSpPr>
          <p:cNvPr id="1126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fld id="{7697D4FE-FA72-6540-A950-38BDFDE6BC2D}" type="slidenum">
              <a:rPr lang="en-GB" altLang="fr-FR"/>
              <a:pPr>
                <a:spcBef>
                  <a:spcPct val="0"/>
                </a:spcBef>
                <a:buClr>
                  <a:srgbClr val="000000"/>
                </a:buClr>
                <a:buFont typeface="Times New Roman" charset="0"/>
                <a:buNone/>
              </a:pPr>
              <a:t>5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63556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060F8-B822-F447-B9A5-26D1E12E6D42}" type="slidenum">
              <a:rPr lang="en-FR" smtClean="0"/>
              <a:t>12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8573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293E-6BFE-4AC5-8AEE-0F065DF98C2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35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</a:t>
            </a:r>
            <a:r>
              <a:rPr lang="en-FR" dirty="0"/>
              <a:t>ettres : 7/13 letters 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B5BF4-1EC6-4037-BEEB-E981721DEE2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09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871F-E882-C9B2-0F8A-3BFC1909E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CBE98-A6C8-899B-FEB6-E2EB48D75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32034-3B12-09E3-6FB4-7FF87DD3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986F9-5861-292C-CACB-E72F0077C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0C784-C1CC-068E-75F0-35B3927A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47011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5942-13A8-7E17-7993-E593C7488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F9DA3-9425-C0B0-9548-1176B2EAF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3525-F2E0-C905-C241-9DF0E442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ED69D-9682-2DCC-56C3-7E958C74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4DD34-B635-C370-8440-E5538CA5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9240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6E599-84D3-F77F-E324-0380E8885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1A638-1125-236A-276E-D488E12A7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D8A1E-5B23-8FBD-FE73-82DC1041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273D-DE0A-E785-C319-23DEFBFA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A846E-E8BE-DEC3-8AE3-01370684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7235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72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732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1200" y="1905000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9448800" y="6611144"/>
            <a:ext cx="2743200" cy="261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850E00-453A-4CCB-80B0-161D42C55E8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DDBAAC-4AA4-52B4-3DFF-9868AE159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4333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B34-26BF-4BF1-B8C2-7EDA001C22CC}" type="datetime1">
              <a:rPr lang="fr-FR" smtClean="0"/>
              <a:t>11/09/2024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73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3695733" y="6516000"/>
            <a:ext cx="6912000" cy="3600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IN2P3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1"/>
          </p:nvPr>
        </p:nvSpPr>
        <p:spPr>
          <a:xfrm>
            <a:off x="1967541" y="6516000"/>
            <a:ext cx="1536000" cy="360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B2512-6CE3-6548-932C-EB4AA599411C}" type="datetime1">
              <a:rPr lang="fr-FR" smtClean="0"/>
              <a:t>11/09/2024</a:t>
            </a:fld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637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D938-EEBD-A498-6413-7C1A75B54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32C46-8A55-4ED9-E16A-F3D1A9055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E2189-D4E9-51D2-D0C7-DFD8A3C4F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683CA-9855-34BA-F303-26CB42C9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D51E3-3F0E-2DE8-4825-5B0F20B7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0C21E9F-9F8E-3E71-BCF4-0C6D011995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27384"/>
            <a:ext cx="2025650" cy="4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292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15C8-4F08-C728-E78B-3114F302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99380-8A27-04A0-6A3C-9A78980DB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78EF0-B4DC-8B8B-CC2F-25405AED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95095-19CC-D517-3A22-96FEF60C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9DF97-DC35-8348-15B3-26FBC132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9422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DC52-946A-7C74-B2CA-6EA7C97C0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0EA7E-EA29-6A8E-890B-5F5484EDE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4C835-A5E1-7683-3926-BE406E03E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9A7F0-78A9-C180-F817-14781D45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CC0C4-6B4F-9E4E-6CD9-48078823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07CE2-6C5D-C5F3-4293-B763DDC0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9886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4C16-E422-8B12-E4C1-F21F8F9D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E20AF-E26F-4F25-1B5B-E879659F3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9EDB6-E1B1-87CE-66CA-1AA98A2C5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F4370-0961-AB0C-5651-7ABF2E3A6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78B6F-1F6C-B6AB-9992-B55DB8355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11FB8-4505-5CFD-3EDE-216FC64E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3AD9F-AC8F-5152-FE16-40701AC2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4EE6C-985A-B98B-7DE1-1ADED47C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56092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1BF8-592A-193C-4776-659DF2A79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A7FF4-09D6-ECFC-4B84-945A71A0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FE526-4C69-AD23-A93D-0C5F0A07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3FA67-54C6-87DA-B17E-3E92D2F0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27319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42CC9-7DE5-9798-1A47-CFD30BE1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F07D2-2236-088E-2F7B-02EA1EFB5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0CBEF-FACF-59A7-39D0-CE467D9C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898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FE63-E7D7-9B7D-8D3E-0EAAEA0C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65625-EB4A-2701-03EF-22DF5BF27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07CF7-9C35-557D-0396-AA66E7AD7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4591-488F-AE6F-4263-3472D7D8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8AD8C-BE4F-7B5C-995A-5FE1C61A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42B6F-8603-5E3A-EB51-4D42DE5B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73345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4DBD8-CAF7-0830-8271-0952DFD2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C3F3F-4ED7-6618-2F8E-08E81961C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1AE1A-A360-557E-BEC4-7D44D5278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88116-2E07-D519-0894-226F85A9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54FBE-4536-AFC8-911A-21A3ADB2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D9231-6201-4C04-9F7C-6A6F405D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2858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3674F-53DF-D87D-7A7D-F620D079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7C28A-5C2B-4FA4-71C7-9092DF40C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C2B8B-B940-9737-235A-B6A1C0A33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08DBE-0921-864D-ACAE-6007B6DC10E4}" type="datetimeFigureOut">
              <a:rPr lang="en-FR" smtClean="0"/>
              <a:t>11/09/2024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580F9-B97F-D416-76C1-34A8E4EA8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91926-586B-5F52-4CDD-CAACE27C8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78255-2C0A-2B4E-9F30-C168DAC15734}" type="slidenum">
              <a:rPr lang="en-FR" smtClean="0"/>
              <a:t>‹#›</a:t>
            </a:fld>
            <a:endParaRPr lang="en-F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E2A19C8-D7B5-0C1D-88B6-275CF4144F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27384"/>
            <a:ext cx="2025650" cy="4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98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5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jpg"/><Relationship Id="rId12" Type="http://schemas.openxmlformats.org/officeDocument/2006/relationships/image" Target="../media/image6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jpg"/><Relationship Id="rId11" Type="http://schemas.openxmlformats.org/officeDocument/2006/relationships/image" Target="../media/image61.GIF"/><Relationship Id="rId5" Type="http://schemas.openxmlformats.org/officeDocument/2006/relationships/image" Target="../media/image55.JPG"/><Relationship Id="rId10" Type="http://schemas.openxmlformats.org/officeDocument/2006/relationships/image" Target="../media/image60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9.GIF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agata.org/list_of_publications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hyperlink" Target="https://www.nature.com/ncom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gif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AB173F-CF47-2AA3-B1FA-2E351A173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2"/>
            <a:ext cx="12390120" cy="69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9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 actuel+desir+newgain">
            <a:extLst>
              <a:ext uri="{FF2B5EF4-FFF2-40B4-BE49-F238E27FC236}">
                <a16:creationId xmlns:a16="http://schemas.microsoft.com/office/drawing/2014/main" id="{63AEEA3B-ADC9-2A43-B2AC-F935D9117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813" y="707799"/>
            <a:ext cx="8611869" cy="532447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977A2D-380E-0543-8C78-1D7257B920CD}"/>
              </a:ext>
            </a:extLst>
          </p:cNvPr>
          <p:cNvSpPr txBox="1">
            <a:spLocks/>
          </p:cNvSpPr>
          <p:nvPr/>
        </p:nvSpPr>
        <p:spPr>
          <a:xfrm>
            <a:off x="2317826" y="4350927"/>
            <a:ext cx="6430782" cy="1447801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GANIL</a:t>
            </a:r>
          </a:p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CYCLOTRONS</a:t>
            </a:r>
          </a:p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and </a:t>
            </a:r>
            <a:r>
              <a:rPr lang="fr-FR" sz="3600" b="1" i="1" kern="0" dirty="0" err="1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experimental</a:t>
            </a:r>
            <a:r>
              <a:rPr lang="fr-FR" sz="3600" b="1" i="1" kern="0" dirty="0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fr-FR" sz="3600" b="1" i="1" kern="0" dirty="0" err="1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rooms</a:t>
            </a:r>
            <a:endParaRPr lang="fr-FR" sz="3600" b="1" i="1" kern="0" dirty="0">
              <a:ln>
                <a:prstDash val="solid"/>
              </a:ln>
              <a:solidFill>
                <a:srgbClr val="C95827"/>
              </a:solidFill>
              <a:effectLst>
                <a:outerShdw blurRad="88000" dist="50800" dir="5040000" algn="tl">
                  <a:srgbClr val="4A66AC">
                    <a:tint val="80000"/>
                    <a:satMod val="250000"/>
                    <a:alpha val="45000"/>
                  </a:srgbClr>
                </a:outerShdw>
              </a:effectLst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3955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1E8DD823-AF88-5EA7-7B56-DE5081EF49C0}"/>
              </a:ext>
            </a:extLst>
          </p:cNvPr>
          <p:cNvSpPr/>
          <p:nvPr/>
        </p:nvSpPr>
        <p:spPr>
          <a:xfrm>
            <a:off x="1606080" y="76320"/>
            <a:ext cx="7176173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GANIL : a constant upgrade to </a:t>
            </a:r>
            <a:r>
              <a:rPr lang="fr-FR" sz="2800" spc="-1" dirty="0" err="1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meet</a:t>
            </a:r>
            <a:r>
              <a:rPr lang="fr-FR" sz="2800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spc="-1" dirty="0" err="1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users</a:t>
            </a:r>
            <a:r>
              <a:rPr lang="fr-FR" sz="2800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spc="-1" dirty="0" err="1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needs</a:t>
            </a:r>
            <a:endParaRPr lang="fr-FR" sz="2800" spc="-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BE12BA-A6AA-0CFD-D8D6-B3C01B5887A7}"/>
              </a:ext>
            </a:extLst>
          </p:cNvPr>
          <p:cNvGrpSpPr/>
          <p:nvPr/>
        </p:nvGrpSpPr>
        <p:grpSpPr>
          <a:xfrm>
            <a:off x="154800" y="759417"/>
            <a:ext cx="4169227" cy="3026761"/>
            <a:chOff x="170845" y="637953"/>
            <a:chExt cx="4679348" cy="3409845"/>
          </a:xfrm>
        </p:grpSpPr>
        <p:pic>
          <p:nvPicPr>
            <p:cNvPr id="5" name="8467006A-6AFC-402C-AFB6-8E0CBAE94C84" descr="IMG_0110.jpg">
              <a:extLst>
                <a:ext uri="{FF2B5EF4-FFF2-40B4-BE49-F238E27FC236}">
                  <a16:creationId xmlns:a16="http://schemas.microsoft.com/office/drawing/2014/main" id="{1CE1AD1B-D49E-8229-DDE6-46DE91A5F8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11" r="9954"/>
            <a:stretch/>
          </p:blipFill>
          <p:spPr bwMode="auto">
            <a:xfrm>
              <a:off x="170845" y="637953"/>
              <a:ext cx="4679348" cy="3409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15E0C8-6052-21E1-8680-7FFD2AE83768}"/>
                </a:ext>
              </a:extLst>
            </p:cNvPr>
            <p:cNvSpPr txBox="1"/>
            <p:nvPr/>
          </p:nvSpPr>
          <p:spPr>
            <a:xfrm>
              <a:off x="183646" y="660327"/>
              <a:ext cx="3675057" cy="45075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FR" sz="2000" dirty="0">
                  <a:solidFill>
                    <a:schemeClr val="bg1"/>
                  </a:solidFill>
                </a:rPr>
                <a:t>LISE ZDD line-up experiments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F51167-A613-B638-A1C2-3C6516CB0B91}"/>
              </a:ext>
            </a:extLst>
          </p:cNvPr>
          <p:cNvGrpSpPr/>
          <p:nvPr/>
        </p:nvGrpSpPr>
        <p:grpSpPr>
          <a:xfrm>
            <a:off x="5106710" y="723322"/>
            <a:ext cx="6732423" cy="3285460"/>
            <a:chOff x="-233916" y="3572540"/>
            <a:chExt cx="6732423" cy="328546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46B3F24-B084-A4FB-54AA-F04266ADF448}"/>
                </a:ext>
              </a:extLst>
            </p:cNvPr>
            <p:cNvGrpSpPr/>
            <p:nvPr/>
          </p:nvGrpSpPr>
          <p:grpSpPr>
            <a:xfrm>
              <a:off x="-233916" y="4019107"/>
              <a:ext cx="6732423" cy="2838893"/>
              <a:chOff x="0" y="4019107"/>
              <a:chExt cx="6732423" cy="2838893"/>
            </a:xfrm>
            <a:solidFill>
              <a:schemeClr val="accent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E7AEA5-CEBD-05DE-3660-DD53EDA21CE4}"/>
                  </a:ext>
                </a:extLst>
              </p:cNvPr>
              <p:cNvSpPr/>
              <p:nvPr/>
            </p:nvSpPr>
            <p:spPr>
              <a:xfrm>
                <a:off x="255181" y="4019107"/>
                <a:ext cx="6337005" cy="2838893"/>
              </a:xfrm>
              <a:prstGeom prst="rect">
                <a:avLst/>
              </a:prstGeom>
              <a:grpFill/>
              <a:ln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pic>
            <p:nvPicPr>
              <p:cNvPr id="19" name="Grupo_1" descr="Grupo">
                <a:extLst>
                  <a:ext uri="{FF2B5EF4-FFF2-40B4-BE49-F238E27FC236}">
                    <a16:creationId xmlns:a16="http://schemas.microsoft.com/office/drawing/2014/main" id="{1040628C-CFA2-9E7D-718C-38CA40CBFF17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0" y="4914253"/>
                <a:ext cx="2715486" cy="1943747"/>
              </a:xfrm>
              <a:prstGeom prst="rect">
                <a:avLst/>
              </a:prstGeom>
              <a:grpFill/>
              <a:ln w="1260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  <p:pic>
            <p:nvPicPr>
              <p:cNvPr id="20" name="Image 5_1">
                <a:extLst>
                  <a:ext uri="{FF2B5EF4-FFF2-40B4-BE49-F238E27FC236}">
                    <a16:creationId xmlns:a16="http://schemas.microsoft.com/office/drawing/2014/main" id="{D1457FE8-FA5B-F991-7168-C4BB42E1B578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3696218" y="4914253"/>
                <a:ext cx="3036205" cy="194374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  <p:pic>
            <p:nvPicPr>
              <p:cNvPr id="21" name="Espace réservé du contenu 3_0">
                <a:extLst>
                  <a:ext uri="{FF2B5EF4-FFF2-40B4-BE49-F238E27FC236}">
                    <a16:creationId xmlns:a16="http://schemas.microsoft.com/office/drawing/2014/main" id="{FC7855C6-57C9-AE38-557E-0B2A933055FD}"/>
                  </a:ext>
                </a:extLst>
              </p:cNvPr>
              <p:cNvPicPr/>
              <p:nvPr/>
            </p:nvPicPr>
            <p:blipFill>
              <a:blip r:embed="rId5"/>
              <a:srcRect l="2508" r="1318" b="17308"/>
              <a:stretch/>
            </p:blipFill>
            <p:spPr>
              <a:xfrm>
                <a:off x="1604486" y="4171943"/>
                <a:ext cx="1933308" cy="14210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  <p:sp>
            <p:nvSpPr>
              <p:cNvPr id="25" name="Line 5">
                <a:extLst>
                  <a:ext uri="{FF2B5EF4-FFF2-40B4-BE49-F238E27FC236}">
                    <a16:creationId xmlns:a16="http://schemas.microsoft.com/office/drawing/2014/main" id="{5103252E-92A3-A672-4691-5D6240624657}"/>
                  </a:ext>
                </a:extLst>
              </p:cNvPr>
              <p:cNvSpPr/>
              <p:nvPr/>
            </p:nvSpPr>
            <p:spPr>
              <a:xfrm>
                <a:off x="2695245" y="6300861"/>
                <a:ext cx="1151850" cy="0"/>
              </a:xfrm>
              <a:prstGeom prst="line">
                <a:avLst/>
              </a:prstGeom>
              <a:grpFill/>
              <a:ln w="144000">
                <a:solidFill>
                  <a:srgbClr val="191919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pic>
            <p:nvPicPr>
              <p:cNvPr id="26" name="Image 1">
                <a:extLst>
                  <a:ext uri="{FF2B5EF4-FFF2-40B4-BE49-F238E27FC236}">
                    <a16:creationId xmlns:a16="http://schemas.microsoft.com/office/drawing/2014/main" id="{A1CA5B48-9D5F-3FC9-F876-C03588DC7944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3591310" y="4125433"/>
                <a:ext cx="1554848" cy="146182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80E5D9D-B349-9255-E06B-0651E093675E}"/>
                </a:ext>
              </a:extLst>
            </p:cNvPr>
            <p:cNvSpPr/>
            <p:nvPr/>
          </p:nvSpPr>
          <p:spPr>
            <a:xfrm>
              <a:off x="0" y="3572540"/>
              <a:ext cx="6379535" cy="489097"/>
            </a:xfrm>
            <a:prstGeom prst="rect">
              <a:avLst/>
            </a:pr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2"/>
                  </a:solidFill>
                </a:rPr>
                <a:t>Improvement of target-point detection set-up at  VAMOS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29EFFE-E1CE-CCD5-90A1-5922C9078686}"/>
              </a:ext>
            </a:extLst>
          </p:cNvPr>
          <p:cNvGrpSpPr/>
          <p:nvPr/>
        </p:nvGrpSpPr>
        <p:grpSpPr>
          <a:xfrm>
            <a:off x="164354" y="3612255"/>
            <a:ext cx="4899979" cy="3245745"/>
            <a:chOff x="1403498" y="2445633"/>
            <a:chExt cx="4899979" cy="3245745"/>
          </a:xfrm>
        </p:grpSpPr>
        <p:pic>
          <p:nvPicPr>
            <p:cNvPr id="40" name="Image 12">
              <a:extLst>
                <a:ext uri="{FF2B5EF4-FFF2-40B4-BE49-F238E27FC236}">
                  <a16:creationId xmlns:a16="http://schemas.microsoft.com/office/drawing/2014/main" id="{5D7374A3-03C3-44C0-DD17-020B57F54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98" y="2445633"/>
              <a:ext cx="4899979" cy="3245745"/>
            </a:xfrm>
            <a:prstGeom prst="rect">
              <a:avLst/>
            </a:pr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A73FC0A-A4CD-8F35-8D29-5A591A5974AE}"/>
                </a:ext>
              </a:extLst>
            </p:cNvPr>
            <p:cNvSpPr txBox="1"/>
            <p:nvPr/>
          </p:nvSpPr>
          <p:spPr>
            <a:xfrm>
              <a:off x="1431247" y="2458831"/>
              <a:ext cx="2334122" cy="92333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83662528">
                    <a:custGeom>
                      <a:avLst/>
                      <a:gdLst>
                        <a:gd name="connsiteX0" fmla="*/ 0 w 3085588"/>
                        <a:gd name="connsiteY0" fmla="*/ 0 h 646331"/>
                        <a:gd name="connsiteX1" fmla="*/ 421697 w 3085588"/>
                        <a:gd name="connsiteY1" fmla="*/ 0 h 646331"/>
                        <a:gd name="connsiteX2" fmla="*/ 997673 w 3085588"/>
                        <a:gd name="connsiteY2" fmla="*/ 0 h 646331"/>
                        <a:gd name="connsiteX3" fmla="*/ 1481082 w 3085588"/>
                        <a:gd name="connsiteY3" fmla="*/ 0 h 646331"/>
                        <a:gd name="connsiteX4" fmla="*/ 2026203 w 3085588"/>
                        <a:gd name="connsiteY4" fmla="*/ 0 h 646331"/>
                        <a:gd name="connsiteX5" fmla="*/ 2478756 w 3085588"/>
                        <a:gd name="connsiteY5" fmla="*/ 0 h 646331"/>
                        <a:gd name="connsiteX6" fmla="*/ 3085588 w 3085588"/>
                        <a:gd name="connsiteY6" fmla="*/ 0 h 646331"/>
                        <a:gd name="connsiteX7" fmla="*/ 3085588 w 3085588"/>
                        <a:gd name="connsiteY7" fmla="*/ 303776 h 646331"/>
                        <a:gd name="connsiteX8" fmla="*/ 3085588 w 3085588"/>
                        <a:gd name="connsiteY8" fmla="*/ 646331 h 646331"/>
                        <a:gd name="connsiteX9" fmla="*/ 2663891 w 3085588"/>
                        <a:gd name="connsiteY9" fmla="*/ 646331 h 646331"/>
                        <a:gd name="connsiteX10" fmla="*/ 2118770 w 3085588"/>
                        <a:gd name="connsiteY10" fmla="*/ 646331 h 646331"/>
                        <a:gd name="connsiteX11" fmla="*/ 1573650 w 3085588"/>
                        <a:gd name="connsiteY11" fmla="*/ 646331 h 646331"/>
                        <a:gd name="connsiteX12" fmla="*/ 1028529 w 3085588"/>
                        <a:gd name="connsiteY12" fmla="*/ 646331 h 646331"/>
                        <a:gd name="connsiteX13" fmla="*/ 514265 w 3085588"/>
                        <a:gd name="connsiteY13" fmla="*/ 646331 h 646331"/>
                        <a:gd name="connsiteX14" fmla="*/ 0 w 3085588"/>
                        <a:gd name="connsiteY14" fmla="*/ 646331 h 646331"/>
                        <a:gd name="connsiteX15" fmla="*/ 0 w 3085588"/>
                        <a:gd name="connsiteY15" fmla="*/ 310239 h 646331"/>
                        <a:gd name="connsiteX16" fmla="*/ 0 w 3085588"/>
                        <a:gd name="connsiteY16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085588" h="646331" fill="none" extrusionOk="0">
                          <a:moveTo>
                            <a:pt x="0" y="0"/>
                          </a:moveTo>
                          <a:cubicBezTo>
                            <a:pt x="135725" y="-15784"/>
                            <a:pt x="282950" y="11179"/>
                            <a:pt x="421697" y="0"/>
                          </a:cubicBezTo>
                          <a:cubicBezTo>
                            <a:pt x="560444" y="-11179"/>
                            <a:pt x="792153" y="4826"/>
                            <a:pt x="997673" y="0"/>
                          </a:cubicBezTo>
                          <a:cubicBezTo>
                            <a:pt x="1203193" y="-4826"/>
                            <a:pt x="1296433" y="52228"/>
                            <a:pt x="1481082" y="0"/>
                          </a:cubicBezTo>
                          <a:cubicBezTo>
                            <a:pt x="1665731" y="-52228"/>
                            <a:pt x="1812325" y="41675"/>
                            <a:pt x="2026203" y="0"/>
                          </a:cubicBezTo>
                          <a:cubicBezTo>
                            <a:pt x="2240081" y="-41675"/>
                            <a:pt x="2353002" y="50372"/>
                            <a:pt x="2478756" y="0"/>
                          </a:cubicBezTo>
                          <a:cubicBezTo>
                            <a:pt x="2604510" y="-50372"/>
                            <a:pt x="2807500" y="11100"/>
                            <a:pt x="3085588" y="0"/>
                          </a:cubicBezTo>
                          <a:cubicBezTo>
                            <a:pt x="3104720" y="68072"/>
                            <a:pt x="3069817" y="190819"/>
                            <a:pt x="3085588" y="303776"/>
                          </a:cubicBezTo>
                          <a:cubicBezTo>
                            <a:pt x="3101359" y="416733"/>
                            <a:pt x="3052227" y="484809"/>
                            <a:pt x="3085588" y="646331"/>
                          </a:cubicBezTo>
                          <a:cubicBezTo>
                            <a:pt x="2901638" y="662223"/>
                            <a:pt x="2839681" y="636227"/>
                            <a:pt x="2663891" y="646331"/>
                          </a:cubicBezTo>
                          <a:cubicBezTo>
                            <a:pt x="2488101" y="656435"/>
                            <a:pt x="2347788" y="592655"/>
                            <a:pt x="2118770" y="646331"/>
                          </a:cubicBezTo>
                          <a:cubicBezTo>
                            <a:pt x="1889752" y="700007"/>
                            <a:pt x="1719261" y="598396"/>
                            <a:pt x="1573650" y="646331"/>
                          </a:cubicBezTo>
                          <a:cubicBezTo>
                            <a:pt x="1428039" y="694266"/>
                            <a:pt x="1187193" y="608308"/>
                            <a:pt x="1028529" y="646331"/>
                          </a:cubicBezTo>
                          <a:cubicBezTo>
                            <a:pt x="869865" y="684354"/>
                            <a:pt x="620100" y="615377"/>
                            <a:pt x="514265" y="646331"/>
                          </a:cubicBezTo>
                          <a:cubicBezTo>
                            <a:pt x="408430" y="677285"/>
                            <a:pt x="214422" y="620985"/>
                            <a:pt x="0" y="646331"/>
                          </a:cubicBezTo>
                          <a:cubicBezTo>
                            <a:pt x="-40111" y="483664"/>
                            <a:pt x="13557" y="432597"/>
                            <a:pt x="0" y="310239"/>
                          </a:cubicBezTo>
                          <a:cubicBezTo>
                            <a:pt x="-13557" y="187881"/>
                            <a:pt x="5561" y="144283"/>
                            <a:pt x="0" y="0"/>
                          </a:cubicBezTo>
                          <a:close/>
                        </a:path>
                        <a:path w="3085588" h="646331" stroke="0" extrusionOk="0">
                          <a:moveTo>
                            <a:pt x="0" y="0"/>
                          </a:moveTo>
                          <a:cubicBezTo>
                            <a:pt x="156067" y="-7057"/>
                            <a:pt x="233841" y="31126"/>
                            <a:pt x="452553" y="0"/>
                          </a:cubicBezTo>
                          <a:cubicBezTo>
                            <a:pt x="671265" y="-31126"/>
                            <a:pt x="765193" y="22136"/>
                            <a:pt x="905106" y="0"/>
                          </a:cubicBezTo>
                          <a:cubicBezTo>
                            <a:pt x="1045019" y="-22136"/>
                            <a:pt x="1158651" y="6298"/>
                            <a:pt x="1357659" y="0"/>
                          </a:cubicBezTo>
                          <a:cubicBezTo>
                            <a:pt x="1556667" y="-6298"/>
                            <a:pt x="1690816" y="27704"/>
                            <a:pt x="1810212" y="0"/>
                          </a:cubicBezTo>
                          <a:cubicBezTo>
                            <a:pt x="1929608" y="-27704"/>
                            <a:pt x="2087995" y="9002"/>
                            <a:pt x="2293620" y="0"/>
                          </a:cubicBezTo>
                          <a:cubicBezTo>
                            <a:pt x="2499245" y="-9002"/>
                            <a:pt x="2822834" y="35302"/>
                            <a:pt x="3085588" y="0"/>
                          </a:cubicBezTo>
                          <a:cubicBezTo>
                            <a:pt x="3101396" y="65064"/>
                            <a:pt x="3075631" y="207640"/>
                            <a:pt x="3085588" y="303776"/>
                          </a:cubicBezTo>
                          <a:cubicBezTo>
                            <a:pt x="3095545" y="399912"/>
                            <a:pt x="3057733" y="552316"/>
                            <a:pt x="3085588" y="646331"/>
                          </a:cubicBezTo>
                          <a:cubicBezTo>
                            <a:pt x="2979029" y="694572"/>
                            <a:pt x="2781466" y="636241"/>
                            <a:pt x="2633035" y="646331"/>
                          </a:cubicBezTo>
                          <a:cubicBezTo>
                            <a:pt x="2484604" y="656421"/>
                            <a:pt x="2304034" y="636894"/>
                            <a:pt x="2087915" y="646331"/>
                          </a:cubicBezTo>
                          <a:cubicBezTo>
                            <a:pt x="1871796" y="655768"/>
                            <a:pt x="1706911" y="611905"/>
                            <a:pt x="1511938" y="646331"/>
                          </a:cubicBezTo>
                          <a:cubicBezTo>
                            <a:pt x="1316965" y="680757"/>
                            <a:pt x="1233509" y="611150"/>
                            <a:pt x="1059385" y="646331"/>
                          </a:cubicBezTo>
                          <a:cubicBezTo>
                            <a:pt x="885261" y="681512"/>
                            <a:pt x="704036" y="589133"/>
                            <a:pt x="575976" y="646331"/>
                          </a:cubicBezTo>
                          <a:cubicBezTo>
                            <a:pt x="447916" y="703529"/>
                            <a:pt x="237217" y="607464"/>
                            <a:pt x="0" y="646331"/>
                          </a:cubicBezTo>
                          <a:cubicBezTo>
                            <a:pt x="-7644" y="519466"/>
                            <a:pt x="39057" y="410527"/>
                            <a:pt x="0" y="310239"/>
                          </a:cubicBezTo>
                          <a:cubicBezTo>
                            <a:pt x="-39057" y="209951"/>
                            <a:pt x="24988" y="10322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New </a:t>
              </a:r>
              <a:r>
                <a:rPr lang="fr-FR" dirty="0" err="1">
                  <a:solidFill>
                    <a:schemeClr val="bg1"/>
                  </a:solidFill>
                </a:rPr>
                <a:t>beam</a:t>
              </a:r>
              <a:r>
                <a:rPr lang="fr-FR" dirty="0">
                  <a:solidFill>
                    <a:schemeClr val="bg1"/>
                  </a:solidFill>
                </a:rPr>
                <a:t>-line for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low-energy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astrophysics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endParaRPr lang="en-FR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6E0CFF2-0655-627C-87F9-D9A172B0E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6153" y="4046243"/>
            <a:ext cx="5804654" cy="2770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3F355-BB1C-9D84-7A03-A0CC5DF182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8766" y="486745"/>
            <a:ext cx="7795648" cy="59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>
            <a:extLst>
              <a:ext uri="{FF2B5EF4-FFF2-40B4-BE49-F238E27FC236}">
                <a16:creationId xmlns:a16="http://schemas.microsoft.com/office/drawing/2014/main" id="{5393185D-D329-0292-A996-1BEDBCCAD49A}"/>
              </a:ext>
            </a:extLst>
          </p:cNvPr>
          <p:cNvSpPr/>
          <p:nvPr/>
        </p:nvSpPr>
        <p:spPr>
          <a:xfrm>
            <a:off x="1606080" y="76320"/>
            <a:ext cx="2642688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SPIRAL1 upgrade</a:t>
            </a:r>
            <a:endParaRPr lang="fr-FR" sz="2800" spc="-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64AF3E-99F2-120D-0061-071F6A1B6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7" y="848890"/>
            <a:ext cx="5528369" cy="18831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C421C-007F-B3F4-E135-39EEED9B5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70" y="639472"/>
            <a:ext cx="3538629" cy="219058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D1CD261-7365-CAD3-E28E-95329F4A0083}"/>
              </a:ext>
            </a:extLst>
          </p:cNvPr>
          <p:cNvSpPr txBox="1"/>
          <p:nvPr/>
        </p:nvSpPr>
        <p:spPr>
          <a:xfrm>
            <a:off x="9339978" y="3607785"/>
            <a:ext cx="2686707" cy="19389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50 new isomers/isotopes</a:t>
            </a:r>
          </a:p>
          <a:p>
            <a:r>
              <a:rPr lang="en-AU" sz="2000" dirty="0"/>
              <a:t>with intensities suitable for acceleration</a:t>
            </a:r>
          </a:p>
          <a:p>
            <a:endParaRPr lang="en-AU" sz="2000" dirty="0"/>
          </a:p>
          <a:p>
            <a:endParaRPr lang="en-AU" sz="2000" dirty="0"/>
          </a:p>
        </p:txBody>
      </p:sp>
      <p:grpSp>
        <p:nvGrpSpPr>
          <p:cNvPr id="2" name="Groupe 35">
            <a:extLst>
              <a:ext uri="{FF2B5EF4-FFF2-40B4-BE49-F238E27FC236}">
                <a16:creationId xmlns:a16="http://schemas.microsoft.com/office/drawing/2014/main" id="{930110B0-2D08-08D7-18E8-83DD866EFA29}"/>
              </a:ext>
            </a:extLst>
          </p:cNvPr>
          <p:cNvGrpSpPr/>
          <p:nvPr/>
        </p:nvGrpSpPr>
        <p:grpSpPr>
          <a:xfrm>
            <a:off x="0" y="3625408"/>
            <a:ext cx="3233648" cy="2521409"/>
            <a:chOff x="233562" y="620688"/>
            <a:chExt cx="8658918" cy="5925639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B25D1000-8677-3CD1-1E2E-F41A2306D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62" y="620688"/>
              <a:ext cx="8658918" cy="5925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ZoneTexte 37">
              <a:extLst>
                <a:ext uri="{FF2B5EF4-FFF2-40B4-BE49-F238E27FC236}">
                  <a16:creationId xmlns:a16="http://schemas.microsoft.com/office/drawing/2014/main" id="{B2C3C0B3-BC85-56B7-CF3C-39F4889B9D74}"/>
                </a:ext>
              </a:extLst>
            </p:cNvPr>
            <p:cNvSpPr txBox="1"/>
            <p:nvPr/>
          </p:nvSpPr>
          <p:spPr>
            <a:xfrm>
              <a:off x="755574" y="1052736"/>
              <a:ext cx="4997329" cy="1120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- 35 isotopes &gt; 1</a:t>
              </a:r>
              <a:r>
                <a:rPr lang="fr-FR" sz="900" baseline="30000" dirty="0"/>
                <a:t>E</a:t>
              </a:r>
              <a:r>
                <a:rPr lang="fr-FR" sz="900" dirty="0"/>
                <a:t>+4pps</a:t>
              </a:r>
            </a:p>
            <a:p>
              <a:r>
                <a:rPr lang="fr-FR" sz="900" dirty="0"/>
                <a:t>- 7 </a:t>
              </a:r>
              <a:r>
                <a:rPr lang="fr-FR" sz="900" dirty="0" err="1"/>
                <a:t>chemical</a:t>
              </a:r>
              <a:r>
                <a:rPr lang="fr-FR" sz="900" dirty="0"/>
                <a:t> </a:t>
              </a:r>
              <a:r>
                <a:rPr lang="fr-FR" sz="900" dirty="0" err="1"/>
                <a:t>elements</a:t>
              </a:r>
              <a:endParaRPr lang="fr-FR" sz="900" dirty="0"/>
            </a:p>
            <a:p>
              <a:r>
                <a:rPr lang="fr-FR" sz="900" dirty="0"/>
                <a:t>- T</a:t>
              </a:r>
              <a:r>
                <a:rPr lang="fr-FR" sz="900" baseline="-25000" dirty="0"/>
                <a:t>1/2</a:t>
              </a:r>
              <a:r>
                <a:rPr lang="fr-FR" sz="900" dirty="0"/>
                <a:t>min : 100ms (8He) </a:t>
              </a:r>
            </a:p>
          </p:txBody>
        </p:sp>
      </p:grpSp>
      <p:sp>
        <p:nvSpPr>
          <p:cNvPr id="5" name="Line 2">
            <a:extLst>
              <a:ext uri="{FF2B5EF4-FFF2-40B4-BE49-F238E27FC236}">
                <a16:creationId xmlns:a16="http://schemas.microsoft.com/office/drawing/2014/main" id="{07DD014D-AD40-2C2B-C458-8C3D700388D8}"/>
              </a:ext>
            </a:extLst>
          </p:cNvPr>
          <p:cNvSpPr/>
          <p:nvPr/>
        </p:nvSpPr>
        <p:spPr>
          <a:xfrm>
            <a:off x="6103493" y="1729581"/>
            <a:ext cx="1151850" cy="0"/>
          </a:xfrm>
          <a:prstGeom prst="line">
            <a:avLst/>
          </a:prstGeom>
          <a:ln w="144000">
            <a:solidFill>
              <a:srgbClr val="19191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70D08927-1D62-8BDF-2BBF-DB406054BB7E}"/>
              </a:ext>
            </a:extLst>
          </p:cNvPr>
          <p:cNvSpPr/>
          <p:nvPr/>
        </p:nvSpPr>
        <p:spPr>
          <a:xfrm>
            <a:off x="2857601" y="5771593"/>
            <a:ext cx="1151850" cy="0"/>
          </a:xfrm>
          <a:prstGeom prst="line">
            <a:avLst/>
          </a:prstGeom>
          <a:ln w="144000">
            <a:solidFill>
              <a:srgbClr val="19191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1B7C4A9-B28C-687C-D785-D5780384055F}"/>
              </a:ext>
            </a:extLst>
          </p:cNvPr>
          <p:cNvGrpSpPr>
            <a:grpSpLocks noChangeAspect="1"/>
          </p:cNvGrpSpPr>
          <p:nvPr/>
        </p:nvGrpSpPr>
        <p:grpSpPr>
          <a:xfrm>
            <a:off x="3380281" y="3467595"/>
            <a:ext cx="5918748" cy="3135086"/>
            <a:chOff x="826168" y="2962961"/>
            <a:chExt cx="5454535" cy="288919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FEA9F9B-EBFA-0FD6-7F4A-92C226A1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168" y="2962961"/>
              <a:ext cx="5454535" cy="2889199"/>
            </a:xfrm>
            <a:prstGeom prst="rect">
              <a:avLst/>
            </a:prstGeom>
          </p:spPr>
        </p:pic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06A2F77-EE74-4075-0934-8C7107A0C521}"/>
                </a:ext>
              </a:extLst>
            </p:cNvPr>
            <p:cNvSpPr/>
            <p:nvPr/>
          </p:nvSpPr>
          <p:spPr>
            <a:xfrm>
              <a:off x="3740948" y="3519233"/>
              <a:ext cx="2530738" cy="847296"/>
            </a:xfrm>
            <a:custGeom>
              <a:avLst/>
              <a:gdLst>
                <a:gd name="connsiteX0" fmla="*/ 2882900 w 2882900"/>
                <a:gd name="connsiteY0" fmla="*/ 0 h 965200"/>
                <a:gd name="connsiteX1" fmla="*/ 2882900 w 2882900"/>
                <a:gd name="connsiteY1" fmla="*/ 965200 h 965200"/>
                <a:gd name="connsiteX2" fmla="*/ 0 w 2882900"/>
                <a:gd name="connsiteY2" fmla="*/ 965200 h 965200"/>
                <a:gd name="connsiteX3" fmla="*/ 0 w 2882900"/>
                <a:gd name="connsiteY3" fmla="*/ 647700 h 965200"/>
                <a:gd name="connsiteX4" fmla="*/ 965200 w 2882900"/>
                <a:gd name="connsiteY4" fmla="*/ 647700 h 965200"/>
                <a:gd name="connsiteX5" fmla="*/ 965200 w 2882900"/>
                <a:gd name="connsiteY5" fmla="*/ 330200 h 965200"/>
                <a:gd name="connsiteX6" fmla="*/ 1282700 w 2882900"/>
                <a:gd name="connsiteY6" fmla="*/ 330200 h 965200"/>
                <a:gd name="connsiteX7" fmla="*/ 1282700 w 2882900"/>
                <a:gd name="connsiteY7" fmla="*/ 647700 h 965200"/>
                <a:gd name="connsiteX8" fmla="*/ 1924050 w 2882900"/>
                <a:gd name="connsiteY8" fmla="*/ 647700 h 965200"/>
                <a:gd name="connsiteX9" fmla="*/ 1924050 w 2882900"/>
                <a:gd name="connsiteY9" fmla="*/ 19050 h 965200"/>
                <a:gd name="connsiteX10" fmla="*/ 2882900 w 2882900"/>
                <a:gd name="connsiteY10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2900" h="965200">
                  <a:moveTo>
                    <a:pt x="2882900" y="0"/>
                  </a:moveTo>
                  <a:lnTo>
                    <a:pt x="2882900" y="965200"/>
                  </a:lnTo>
                  <a:lnTo>
                    <a:pt x="0" y="965200"/>
                  </a:lnTo>
                  <a:lnTo>
                    <a:pt x="0" y="647700"/>
                  </a:lnTo>
                  <a:lnTo>
                    <a:pt x="965200" y="647700"/>
                  </a:lnTo>
                  <a:lnTo>
                    <a:pt x="965200" y="330200"/>
                  </a:lnTo>
                  <a:lnTo>
                    <a:pt x="1282700" y="330200"/>
                  </a:lnTo>
                  <a:lnTo>
                    <a:pt x="1282700" y="647700"/>
                  </a:lnTo>
                  <a:lnTo>
                    <a:pt x="1924050" y="647700"/>
                  </a:lnTo>
                  <a:lnTo>
                    <a:pt x="1924050" y="19050"/>
                  </a:lnTo>
                  <a:lnTo>
                    <a:pt x="2882900" y="0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C6863F4-670D-51BA-EF82-84D8B8100A5A}"/>
                </a:ext>
              </a:extLst>
            </p:cNvPr>
            <p:cNvSpPr/>
            <p:nvPr/>
          </p:nvSpPr>
          <p:spPr>
            <a:xfrm>
              <a:off x="1115446" y="3519233"/>
              <a:ext cx="563006" cy="1131586"/>
            </a:xfrm>
            <a:custGeom>
              <a:avLst/>
              <a:gdLst>
                <a:gd name="connsiteX0" fmla="*/ 0 w 641350"/>
                <a:gd name="connsiteY0" fmla="*/ 0 h 1289050"/>
                <a:gd name="connsiteX1" fmla="*/ 0 w 641350"/>
                <a:gd name="connsiteY1" fmla="*/ 1289050 h 1289050"/>
                <a:gd name="connsiteX2" fmla="*/ 323850 w 641350"/>
                <a:gd name="connsiteY2" fmla="*/ 1289050 h 1289050"/>
                <a:gd name="connsiteX3" fmla="*/ 323850 w 641350"/>
                <a:gd name="connsiteY3" fmla="*/ 647700 h 1289050"/>
                <a:gd name="connsiteX4" fmla="*/ 641350 w 641350"/>
                <a:gd name="connsiteY4" fmla="*/ 647700 h 1289050"/>
                <a:gd name="connsiteX5" fmla="*/ 641350 w 641350"/>
                <a:gd name="connsiteY5" fmla="*/ 317500 h 1289050"/>
                <a:gd name="connsiteX6" fmla="*/ 323850 w 641350"/>
                <a:gd name="connsiteY6" fmla="*/ 317500 h 1289050"/>
                <a:gd name="connsiteX7" fmla="*/ 323850 w 641350"/>
                <a:gd name="connsiteY7" fmla="*/ 0 h 1289050"/>
                <a:gd name="connsiteX8" fmla="*/ 0 w 641350"/>
                <a:gd name="connsiteY8" fmla="*/ 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350" h="1289050">
                  <a:moveTo>
                    <a:pt x="0" y="0"/>
                  </a:moveTo>
                  <a:lnTo>
                    <a:pt x="0" y="1289050"/>
                  </a:lnTo>
                  <a:lnTo>
                    <a:pt x="323850" y="1289050"/>
                  </a:lnTo>
                  <a:lnTo>
                    <a:pt x="323850" y="647700"/>
                  </a:lnTo>
                  <a:lnTo>
                    <a:pt x="641350" y="647700"/>
                  </a:lnTo>
                  <a:lnTo>
                    <a:pt x="641350" y="317500"/>
                  </a:lnTo>
                  <a:lnTo>
                    <a:pt x="323850" y="317500"/>
                  </a:lnTo>
                  <a:lnTo>
                    <a:pt x="3238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2">
              <a:extLst>
                <a:ext uri="{FF2B5EF4-FFF2-40B4-BE49-F238E27FC236}">
                  <a16:creationId xmlns:a16="http://schemas.microsoft.com/office/drawing/2014/main" id="{11C26DEC-5F7A-3B6F-DD0E-D08BB5145D8A}"/>
                </a:ext>
              </a:extLst>
            </p:cNvPr>
            <p:cNvSpPr txBox="1"/>
            <p:nvPr/>
          </p:nvSpPr>
          <p:spPr>
            <a:xfrm>
              <a:off x="1817175" y="3211038"/>
              <a:ext cx="3472521" cy="6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Elements</a:t>
              </a:r>
              <a:r>
                <a:rPr lang="fr-FR" sz="1400" dirty="0"/>
                <a:t> for </a:t>
              </a:r>
              <a:r>
                <a:rPr lang="fr-FR" sz="1400" dirty="0" err="1"/>
                <a:t>which</a:t>
              </a:r>
              <a:r>
                <a:rPr lang="fr-FR" sz="1400" dirty="0"/>
                <a:t> </a:t>
              </a:r>
              <a:r>
                <a:rPr lang="fr-FR" sz="1400" dirty="0" err="1"/>
                <a:t>we</a:t>
              </a:r>
              <a:r>
                <a:rPr lang="fr-FR" sz="1400" dirty="0"/>
                <a:t> </a:t>
              </a:r>
              <a:r>
                <a:rPr lang="fr-FR" sz="1400" b="1" dirty="0" err="1"/>
                <a:t>observed</a:t>
              </a:r>
              <a:r>
                <a:rPr lang="fr-FR" sz="1400" dirty="0"/>
                <a:t> a radioactive isotope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9D68EE-53EA-F985-4D7B-5E803D61828F}"/>
                </a:ext>
              </a:extLst>
            </p:cNvPr>
            <p:cNvSpPr/>
            <p:nvPr/>
          </p:nvSpPr>
          <p:spPr>
            <a:xfrm>
              <a:off x="2622884" y="4078705"/>
              <a:ext cx="529390" cy="287824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5329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re 1"/>
          <p:cNvSpPr txBox="1">
            <a:spLocks/>
          </p:cNvSpPr>
          <p:nvPr/>
        </p:nvSpPr>
        <p:spPr>
          <a:xfrm>
            <a:off x="0" y="230229"/>
            <a:ext cx="9699250" cy="734517"/>
          </a:xfrm>
          <a:prstGeom prst="rect">
            <a:avLst/>
          </a:prstGeom>
          <a:noFill/>
        </p:spPr>
        <p:txBody>
          <a:bodyPr vert="horz" wrap="square" lIns="324000" tIns="45720" rIns="18000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 cap="all" baseline="0">
                <a:solidFill>
                  <a:schemeClr val="accent5"/>
                </a:solidFill>
                <a:latin typeface="+mj-lt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defRPr/>
            </a:pPr>
            <a:r>
              <a:rPr lang="fr-FR" sz="3200" cap="none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CYREN : a </a:t>
            </a:r>
            <a:r>
              <a:rPr lang="fr-FR" sz="3200" cap="none" spc="-1" dirty="0" err="1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deep</a:t>
            </a:r>
            <a:r>
              <a:rPr lang="fr-FR" sz="3200" cap="none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3200" cap="none" spc="-1" dirty="0" err="1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renovation</a:t>
            </a:r>
            <a:r>
              <a:rPr lang="fr-FR" sz="3200" cap="none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ambition for GANIL </a:t>
            </a:r>
          </a:p>
          <a:p>
            <a:pPr>
              <a:defRPr/>
            </a:pPr>
            <a:r>
              <a:rPr lang="fr-FR" sz="3200" cap="none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to </a:t>
            </a:r>
            <a:r>
              <a:rPr lang="fr-FR" sz="3200" cap="none" spc="-1" dirty="0" err="1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maintain</a:t>
            </a:r>
            <a:r>
              <a:rPr lang="fr-FR" sz="3200" cap="none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3200" cap="none" spc="-1" dirty="0" err="1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scientific</a:t>
            </a:r>
            <a:r>
              <a:rPr lang="fr-FR" sz="3200" cap="none" spc="-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objectives at the best </a:t>
            </a:r>
            <a:r>
              <a:rPr lang="fr-FR" sz="3200" cap="none" spc="-1" dirty="0" err="1">
                <a:solidFill>
                  <a:schemeClr val="accent2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level</a:t>
            </a:r>
            <a:endParaRPr lang="fr-FR" sz="3200" cap="none" spc="-1" dirty="0">
              <a:solidFill>
                <a:schemeClr val="accent2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623EC8-AA72-587B-32BC-80180B9097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5181" r="4180"/>
          <a:stretch/>
        </p:blipFill>
        <p:spPr>
          <a:xfrm rot="5400000">
            <a:off x="7179247" y="1928592"/>
            <a:ext cx="2483568" cy="19836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8E3680-EF08-C92F-C842-615BA7F841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r="10193"/>
          <a:stretch/>
        </p:blipFill>
        <p:spPr>
          <a:xfrm rot="5400000">
            <a:off x="4719199" y="1538483"/>
            <a:ext cx="2533103" cy="269056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0B3E5B09-3FC4-9154-7B35-0AF8A24DEE82}"/>
              </a:ext>
            </a:extLst>
          </p:cNvPr>
          <p:cNvGrpSpPr/>
          <p:nvPr/>
        </p:nvGrpSpPr>
        <p:grpSpPr>
          <a:xfrm>
            <a:off x="9799199" y="1496577"/>
            <a:ext cx="1050958" cy="1430824"/>
            <a:chOff x="2156604" y="3269406"/>
            <a:chExt cx="1298684" cy="178298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B2C63EC-4413-C7DD-2AB5-2DA2B8883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604" y="3269406"/>
              <a:ext cx="527743" cy="162103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8E7997-6911-2277-9E9E-4435CD173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347" y="3966066"/>
              <a:ext cx="770941" cy="1086326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21C7733-9786-F8DE-479B-E96AF035698C}"/>
              </a:ext>
            </a:extLst>
          </p:cNvPr>
          <p:cNvGrpSpPr/>
          <p:nvPr/>
        </p:nvGrpSpPr>
        <p:grpSpPr>
          <a:xfrm>
            <a:off x="9535413" y="3005599"/>
            <a:ext cx="1859752" cy="1481261"/>
            <a:chOff x="838298" y="3465512"/>
            <a:chExt cx="2128979" cy="168159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F955684-50C6-EE77-5534-EE629624A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98" y="3465512"/>
              <a:ext cx="1025571" cy="81318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8ECE1E5-4A39-5E3D-11FF-A75EF452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98" y="4344837"/>
              <a:ext cx="1025571" cy="8022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34EF14A-C220-38C6-9307-7E4B142AE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976" y="4344838"/>
              <a:ext cx="1028819" cy="80226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4A24469-CF4E-4B89-55CA-FDFAA4146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424" y="3465514"/>
              <a:ext cx="1039853" cy="81318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569756-3A9E-5F2B-C99F-1B9BDD11959F}"/>
              </a:ext>
            </a:extLst>
          </p:cNvPr>
          <p:cNvSpPr txBox="1"/>
          <p:nvPr/>
        </p:nvSpPr>
        <p:spPr>
          <a:xfrm>
            <a:off x="4973814" y="1148792"/>
            <a:ext cx="191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A70D7-65A9-FBAD-B66C-BFF3641F36D1}"/>
              </a:ext>
            </a:extLst>
          </p:cNvPr>
          <p:cNvSpPr txBox="1"/>
          <p:nvPr/>
        </p:nvSpPr>
        <p:spPr>
          <a:xfrm>
            <a:off x="985651" y="1092530"/>
            <a:ext cx="1597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/>
              <a:t>cyclotrons</a:t>
            </a:r>
          </a:p>
        </p:txBody>
      </p:sp>
      <p:pic>
        <p:nvPicPr>
          <p:cNvPr id="5" name="IMG_2297_50BEE53A-F3E6-463B-ACDF-713B045E07BA.mp4">
            <a:hlinkClick r:id="" action="ppaction://media"/>
            <a:extLst>
              <a:ext uri="{FF2B5EF4-FFF2-40B4-BE49-F238E27FC236}">
                <a16:creationId xmlns:a16="http://schemas.microsoft.com/office/drawing/2014/main" id="{35249862-E567-E41D-E64C-3D862EF9A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1515" y="1624675"/>
            <a:ext cx="4402153" cy="2476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8396B-2B8E-EE35-FF22-4B706CCD601D}"/>
              </a:ext>
            </a:extLst>
          </p:cNvPr>
          <p:cNvSpPr txBox="1"/>
          <p:nvPr/>
        </p:nvSpPr>
        <p:spPr>
          <a:xfrm>
            <a:off x="8562109" y="1163781"/>
            <a:ext cx="2425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/>
              <a:t>Safety supervision</a:t>
            </a:r>
          </a:p>
        </p:txBody>
      </p:sp>
      <p:pic>
        <p:nvPicPr>
          <p:cNvPr id="7" name="Picture 6" descr="part1">
            <a:extLst>
              <a:ext uri="{FF2B5EF4-FFF2-40B4-BE49-F238E27FC236}">
                <a16:creationId xmlns:a16="http://schemas.microsoft.com/office/drawing/2014/main" id="{E2CCE4EC-02D2-7DD1-283F-CB410C78B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5" y="4229100"/>
            <a:ext cx="212418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58CBCE-920F-32C8-EDA8-92037F8506F1}"/>
              </a:ext>
            </a:extLst>
          </p:cNvPr>
          <p:cNvSpPr txBox="1"/>
          <p:nvPr/>
        </p:nvSpPr>
        <p:spPr>
          <a:xfrm>
            <a:off x="3224052" y="4290719"/>
            <a:ext cx="25747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fr-FR" sz="1800" i="1" u="sng" kern="0" dirty="0" err="1"/>
              <a:t>Minister</a:t>
            </a:r>
            <a:r>
              <a:rPr lang="fr-FR" sz="1800" i="1" u="sng" kern="0" dirty="0"/>
              <a:t> for </a:t>
            </a:r>
            <a:r>
              <a:rPr lang="fr-FR" sz="1800" i="1" u="sng" kern="0" dirty="0" err="1"/>
              <a:t>Research</a:t>
            </a:r>
            <a:r>
              <a:rPr lang="fr-FR" sz="1800" i="1" u="sng" kern="0" dirty="0"/>
              <a:t> </a:t>
            </a:r>
          </a:p>
          <a:p>
            <a:pPr marL="0" indent="0">
              <a:buNone/>
            </a:pPr>
            <a:r>
              <a:rPr lang="fr-FR" sz="1800" i="1" u="sng" kern="0" dirty="0" err="1"/>
              <a:t>confirmed</a:t>
            </a:r>
            <a:r>
              <a:rPr lang="fr-FR" sz="1800" i="1" u="sng" kern="0" dirty="0"/>
              <a:t> an </a:t>
            </a:r>
          </a:p>
          <a:p>
            <a:pPr marL="0" indent="0">
              <a:buNone/>
            </a:pPr>
            <a:r>
              <a:rPr lang="fr-FR" sz="1800" i="1" u="sng" kern="0" dirty="0" err="1"/>
              <a:t>endowment</a:t>
            </a:r>
            <a:r>
              <a:rPr lang="fr-FR" sz="1800" i="1" u="sng" kern="0" dirty="0"/>
              <a:t> of </a:t>
            </a:r>
            <a:r>
              <a:rPr lang="fr-FR" sz="1800" b="1" i="1" kern="0" dirty="0"/>
              <a:t>40 M€ </a:t>
            </a:r>
          </a:p>
          <a:p>
            <a:pPr marL="0" indent="0">
              <a:buNone/>
            </a:pPr>
            <a:r>
              <a:rPr lang="fr-FR" sz="1800" b="1" i="1" kern="0" dirty="0"/>
              <a:t>for GANIL </a:t>
            </a:r>
            <a:r>
              <a:rPr lang="fr-FR" sz="1800" b="1" i="1" kern="0" dirty="0" err="1"/>
              <a:t>projects</a:t>
            </a:r>
            <a:r>
              <a:rPr lang="fr-FR" sz="1800" b="1" i="1" kern="0" dirty="0"/>
              <a:t>:</a:t>
            </a:r>
          </a:p>
          <a:p>
            <a:pPr marL="0" indent="0">
              <a:buNone/>
            </a:pPr>
            <a:r>
              <a:rPr lang="fr-FR" sz="1800" b="1" i="1" kern="0" dirty="0"/>
              <a:t>DESIR, NEWGAIN, CYREN</a:t>
            </a:r>
          </a:p>
          <a:p>
            <a:pPr marL="0" indent="0">
              <a:buNone/>
            </a:pPr>
            <a:r>
              <a:rPr lang="fr-FR" b="1" i="1" kern="0" dirty="0"/>
              <a:t>(11,2 ; 7,4 ; 21,4 )</a:t>
            </a:r>
            <a:endParaRPr lang="fr-FR" sz="1800" b="1" i="1" kern="0" dirty="0"/>
          </a:p>
          <a:p>
            <a:endParaRPr lang="en-F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DD16-6393-B754-B5F0-93B477404774}"/>
              </a:ext>
            </a:extLst>
          </p:cNvPr>
          <p:cNvSpPr txBox="1"/>
          <p:nvPr/>
        </p:nvSpPr>
        <p:spPr>
          <a:xfrm>
            <a:off x="7113319" y="5450774"/>
            <a:ext cx="390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2024-2033 renovation programme</a:t>
            </a:r>
          </a:p>
        </p:txBody>
      </p:sp>
    </p:spTree>
    <p:extLst>
      <p:ext uri="{BB962C8B-B14F-4D97-AF65-F5344CB8AC3E}">
        <p14:creationId xmlns:p14="http://schemas.microsoft.com/office/powerpoint/2010/main" val="13832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7E37-D2A4-F713-F51A-F6C7DFF3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/>
          <a:lstStyle/>
          <a:p>
            <a:r>
              <a:rPr lang="en-FR" b="1" dirty="0">
                <a:solidFill>
                  <a:schemeClr val="accent2"/>
                </a:solidFill>
              </a:rPr>
              <a:t>Operation perspectives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92E46-8414-F3F6-6D4F-7B89B13E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08C02AFC-B483-4A1C-17CE-3D1574FC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9" y="1823473"/>
            <a:ext cx="11058888" cy="29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88792-C2C0-C251-ADFE-C8068F92DA4C}"/>
              </a:ext>
            </a:extLst>
          </p:cNvPr>
          <p:cNvSpPr txBox="1"/>
          <p:nvPr/>
        </p:nvSpPr>
        <p:spPr>
          <a:xfrm>
            <a:off x="1900052" y="5628904"/>
            <a:ext cx="6205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17 annual weeks of GANIL cyclotrons operation until 2031</a:t>
            </a:r>
          </a:p>
          <a:p>
            <a:r>
              <a:rPr lang="en-GB" sz="2000" dirty="0"/>
              <a:t>I</a:t>
            </a:r>
            <a:r>
              <a:rPr lang="en-FR" sz="2000" dirty="0"/>
              <a:t>ncreasing beam-time for SPIRAL2 </a:t>
            </a:r>
          </a:p>
        </p:txBody>
      </p:sp>
    </p:spTree>
    <p:extLst>
      <p:ext uri="{BB962C8B-B14F-4D97-AF65-F5344CB8AC3E}">
        <p14:creationId xmlns:p14="http://schemas.microsoft.com/office/powerpoint/2010/main" val="33749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0F653-51B5-FF1D-319F-BE5293EB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90" y="1394361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FR" dirty="0"/>
              <a:t>40 participants</a:t>
            </a:r>
          </a:p>
          <a:p>
            <a:r>
              <a:rPr lang="en-FR" dirty="0"/>
              <a:t>Rich physics cases :</a:t>
            </a:r>
          </a:p>
          <a:p>
            <a:pPr lvl="1"/>
            <a:r>
              <a:rPr lang="en-GB" dirty="0"/>
              <a:t>Resonance and near threshold spectroscopy including cluster</a:t>
            </a:r>
          </a:p>
          <a:p>
            <a:pPr lvl="1"/>
            <a:r>
              <a:rPr lang="en-GB" dirty="0"/>
              <a:t>Charge exchange and pair transfer</a:t>
            </a:r>
          </a:p>
          <a:p>
            <a:pPr lvl="1"/>
            <a:r>
              <a:rPr lang="en-GB" dirty="0"/>
              <a:t>Nuclear structure of light exotic nuclei and ab-initio calculations </a:t>
            </a:r>
          </a:p>
          <a:p>
            <a:pPr lvl="1"/>
            <a:r>
              <a:rPr lang="en-GB" dirty="0"/>
              <a:t>Spectroscopy of exotic nuclei of interest for nuclear astrophysics </a:t>
            </a:r>
          </a:p>
          <a:p>
            <a:pPr lvl="1"/>
            <a:r>
              <a:rPr lang="en-GB" dirty="0"/>
              <a:t>Hauser-</a:t>
            </a:r>
            <a:r>
              <a:rPr lang="en-GB" dirty="0" err="1"/>
              <a:t>Feshbach</a:t>
            </a:r>
            <a:r>
              <a:rPr lang="en-GB" dirty="0"/>
              <a:t> formalism in exotic nuclei using surrogate reactions </a:t>
            </a:r>
          </a:p>
          <a:p>
            <a:pPr lvl="1"/>
            <a:r>
              <a:rPr lang="en-GB" dirty="0"/>
              <a:t>Nuclear deformation from low to high angular momentum using Coulomb excitation or fusion</a:t>
            </a:r>
          </a:p>
          <a:p>
            <a:pPr lvl="1"/>
            <a:r>
              <a:rPr lang="en-GB" dirty="0"/>
              <a:t>Multi-Nucleon Transfer with heavy beams for Super Heavy Elements</a:t>
            </a:r>
          </a:p>
          <a:p>
            <a:pPr lvl="1"/>
            <a:r>
              <a:rPr lang="en-GB" dirty="0"/>
              <a:t>Lifetimes of excited states using Doppler Shift Attenuation Methods in exotic nuclei produced in transfer reactions</a:t>
            </a:r>
            <a:endParaRPr lang="en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CF0158-5BD7-F537-FE77-12655F99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FR" dirty="0">
                <a:solidFill>
                  <a:schemeClr val="accent2"/>
                </a:solidFill>
              </a:rPr>
              <a:t>AGATA Workshop, GANIL, May 2024</a:t>
            </a:r>
          </a:p>
        </p:txBody>
      </p:sp>
    </p:spTree>
    <p:extLst>
      <p:ext uri="{BB962C8B-B14F-4D97-AF65-F5344CB8AC3E}">
        <p14:creationId xmlns:p14="http://schemas.microsoft.com/office/powerpoint/2010/main" val="12691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743" y="297280"/>
            <a:ext cx="8467725" cy="603885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4307301" y="5646821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459631" y="5801275"/>
            <a:ext cx="3064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Ab-Initio test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 by DSAM on the 2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E. Clément et 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45" y="3429010"/>
            <a:ext cx="2831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Clustering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in medium-mass proton-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(Ar)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Li-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stripping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D Beaumel et al </a:t>
            </a:r>
          </a:p>
        </p:txBody>
      </p:sp>
      <p:sp>
        <p:nvSpPr>
          <p:cNvPr id="7" name="Ellipse 6"/>
          <p:cNvSpPr/>
          <p:nvPr/>
        </p:nvSpPr>
        <p:spPr>
          <a:xfrm>
            <a:off x="4307300" y="5185156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>
            <a:cxnSpLocks/>
            <a:stCxn id="6" idx="3"/>
            <a:endCxn id="7" idx="1"/>
          </p:cNvCxnSpPr>
          <p:nvPr/>
        </p:nvCxnSpPr>
        <p:spPr>
          <a:xfrm>
            <a:off x="2956955" y="3906064"/>
            <a:ext cx="1393807" cy="132255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  <a:stCxn id="5" idx="1"/>
            <a:endCxn id="4" idx="5"/>
          </p:cNvCxnSpPr>
          <p:nvPr/>
        </p:nvCxnSpPr>
        <p:spPr>
          <a:xfrm flipH="1" flipV="1">
            <a:off x="4560618" y="5900138"/>
            <a:ext cx="1899013" cy="16274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4767389" y="4821852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93170" y="2530220"/>
            <a:ext cx="33138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Neutron-proton pairs in the self-conjugate Nuclei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Ti,Ni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of the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-shell through two-nucleon;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M. Assié, et al </a:t>
            </a:r>
          </a:p>
        </p:txBody>
      </p:sp>
      <p:cxnSp>
        <p:nvCxnSpPr>
          <p:cNvPr id="16" name="Connecteur droit avec flèche 15"/>
          <p:cNvCxnSpPr>
            <a:cxnSpLocks/>
            <a:stCxn id="15" idx="2"/>
            <a:endCxn id="13" idx="0"/>
          </p:cNvCxnSpPr>
          <p:nvPr/>
        </p:nvCxnSpPr>
        <p:spPr>
          <a:xfrm>
            <a:off x="2250076" y="3268884"/>
            <a:ext cx="2665703" cy="155296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35632" y="818147"/>
            <a:ext cx="1426111" cy="1459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088138" y="1815813"/>
            <a:ext cx="3125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Coulomb excitation of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 and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Zn,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K.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Hadynska-Klek et al </a:t>
            </a:r>
          </a:p>
        </p:txBody>
      </p:sp>
      <p:sp>
        <p:nvSpPr>
          <p:cNvPr id="21" name="Ellipse 20"/>
          <p:cNvSpPr/>
          <p:nvPr/>
        </p:nvSpPr>
        <p:spPr>
          <a:xfrm>
            <a:off x="5184016" y="4488883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/>
          <p:cNvCxnSpPr>
            <a:endCxn id="21" idx="0"/>
          </p:cNvCxnSpPr>
          <p:nvPr/>
        </p:nvCxnSpPr>
        <p:spPr>
          <a:xfrm>
            <a:off x="4455689" y="2125804"/>
            <a:ext cx="876717" cy="236307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427491" y="5118631"/>
            <a:ext cx="31763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AGATA extract an average lifetime 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multiple states? S. Ota et al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92000" y="1070388"/>
            <a:ext cx="4584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Probing mixed-spin np pairing in the super-collective Z~60 and A~130 region, J. Dudouet  al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6745353" y="3262835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/>
          <p:cNvCxnSpPr>
            <a:endCxn id="30" idx="2"/>
          </p:cNvCxnSpPr>
          <p:nvPr/>
        </p:nvCxnSpPr>
        <p:spPr>
          <a:xfrm>
            <a:off x="4866670" y="1482844"/>
            <a:ext cx="1878683" cy="192838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/>
          <p:cNvGrpSpPr/>
          <p:nvPr/>
        </p:nvGrpSpPr>
        <p:grpSpPr>
          <a:xfrm>
            <a:off x="10084209" y="5662776"/>
            <a:ext cx="2143276" cy="645873"/>
            <a:chOff x="8815137" y="5260232"/>
            <a:chExt cx="2143276" cy="645873"/>
          </a:xfrm>
          <a:solidFill>
            <a:schemeClr val="bg1"/>
          </a:solidFill>
        </p:grpSpPr>
        <p:cxnSp>
          <p:nvCxnSpPr>
            <p:cNvPr id="36" name="Connecteur droit 35"/>
            <p:cNvCxnSpPr/>
            <p:nvPr/>
          </p:nvCxnSpPr>
          <p:spPr>
            <a:xfrm>
              <a:off x="8815137" y="5456063"/>
              <a:ext cx="336884" cy="0"/>
            </a:xfrm>
            <a:prstGeom prst="lin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8823158" y="5733436"/>
              <a:ext cx="336884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9160042" y="5536773"/>
              <a:ext cx="135043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Stable </a:t>
              </a:r>
              <a:r>
                <a:rPr lang="fr-FR" dirty="0" err="1"/>
                <a:t>beam</a:t>
              </a:r>
              <a:endParaRPr lang="fr-FR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9152021" y="5260232"/>
              <a:ext cx="180639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RIB </a:t>
              </a:r>
              <a:r>
                <a:rPr lang="fr-FR" dirty="0" err="1"/>
                <a:t>from</a:t>
              </a:r>
              <a:r>
                <a:rPr lang="fr-FR" dirty="0"/>
                <a:t> SPIRAL1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89718" y="4557538"/>
            <a:ext cx="3104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of proton-rich nuclei using 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charge-exchange 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proton 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Fernandez-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Dominguez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</a:p>
        </p:txBody>
      </p:sp>
      <p:sp>
        <p:nvSpPr>
          <p:cNvPr id="44" name="Ellipse 43"/>
          <p:cNvSpPr/>
          <p:nvPr/>
        </p:nvSpPr>
        <p:spPr>
          <a:xfrm>
            <a:off x="3933978" y="5468183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/>
          <p:cNvCxnSpPr>
            <a:cxnSpLocks/>
            <a:stCxn id="42" idx="3"/>
            <a:endCxn id="44" idx="1"/>
          </p:cNvCxnSpPr>
          <p:nvPr/>
        </p:nvCxnSpPr>
        <p:spPr>
          <a:xfrm>
            <a:off x="3194462" y="5034592"/>
            <a:ext cx="782978" cy="47705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6023" y="5672964"/>
            <a:ext cx="32846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SPECTROSCOPIC PROSPECTS IN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 above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400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F. De Oliveira et al</a:t>
            </a:r>
          </a:p>
        </p:txBody>
      </p:sp>
      <p:cxnSp>
        <p:nvCxnSpPr>
          <p:cNvPr id="50" name="Connecteur droit avec flèche 49"/>
          <p:cNvCxnSpPr>
            <a:endCxn id="44" idx="2"/>
          </p:cNvCxnSpPr>
          <p:nvPr/>
        </p:nvCxnSpPr>
        <p:spPr>
          <a:xfrm flipV="1">
            <a:off x="2824664" y="5616573"/>
            <a:ext cx="1109314" cy="2039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>
            <a:endCxn id="13" idx="0"/>
          </p:cNvCxnSpPr>
          <p:nvPr/>
        </p:nvCxnSpPr>
        <p:spPr>
          <a:xfrm>
            <a:off x="4455689" y="2177860"/>
            <a:ext cx="460090" cy="26439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929711" y="303088"/>
            <a:ext cx="6989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the Heavy Fragment survival in Multi Nucleon Transfer reaction 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Stefan et al</a:t>
            </a:r>
          </a:p>
        </p:txBody>
      </p:sp>
      <p:sp>
        <p:nvSpPr>
          <p:cNvPr id="60" name="Ellipse 59"/>
          <p:cNvSpPr/>
          <p:nvPr/>
        </p:nvSpPr>
        <p:spPr>
          <a:xfrm>
            <a:off x="9955872" y="1668380"/>
            <a:ext cx="465221" cy="3782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/>
          <p:cNvCxnSpPr>
            <a:endCxn id="60" idx="1"/>
          </p:cNvCxnSpPr>
          <p:nvPr/>
        </p:nvCxnSpPr>
        <p:spPr>
          <a:xfrm>
            <a:off x="8602210" y="579560"/>
            <a:ext cx="1421792" cy="1144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605643" y="6428220"/>
            <a:ext cx="3041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of unbound states in light nuclei. I Stefan et al 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Connecteur droit avec flèche 67"/>
          <p:cNvCxnSpPr>
            <a:cxnSpLocks/>
            <a:stCxn id="66" idx="0"/>
            <a:endCxn id="44" idx="3"/>
          </p:cNvCxnSpPr>
          <p:nvPr/>
        </p:nvCxnSpPr>
        <p:spPr>
          <a:xfrm flipV="1">
            <a:off x="2126190" y="5721500"/>
            <a:ext cx="1851250" cy="70672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3910227" y="6550223"/>
            <a:ext cx="6060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Studying X-ray Bursts with the AGATA-GRIT-VAMOS Setup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Lotay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</a:p>
        </p:txBody>
      </p:sp>
      <p:cxnSp>
        <p:nvCxnSpPr>
          <p:cNvPr id="78" name="Connecteur droit avec flèche 77"/>
          <p:cNvCxnSpPr>
            <a:endCxn id="44" idx="4"/>
          </p:cNvCxnSpPr>
          <p:nvPr/>
        </p:nvCxnSpPr>
        <p:spPr>
          <a:xfrm flipV="1">
            <a:off x="4082367" y="5764962"/>
            <a:ext cx="1" cy="88195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/>
          <p:cNvSpPr/>
          <p:nvPr/>
        </p:nvSpPr>
        <p:spPr>
          <a:xfrm>
            <a:off x="6126443" y="3792813"/>
            <a:ext cx="319941" cy="3059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9008469" y="3175258"/>
            <a:ext cx="31907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Attacking the quasi-continuum &amp; the entry distribution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AGATA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Hyperdeformation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Superdeformation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revisiting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A. Korichi et al</a:t>
            </a:r>
          </a:p>
        </p:txBody>
      </p:sp>
      <p:cxnSp>
        <p:nvCxnSpPr>
          <p:cNvPr id="86" name="Connecteur droit avec flèche 85"/>
          <p:cNvCxnSpPr>
            <a:endCxn id="84" idx="6"/>
          </p:cNvCxnSpPr>
          <p:nvPr/>
        </p:nvCxnSpPr>
        <p:spPr>
          <a:xfrm flipH="1">
            <a:off x="6446384" y="3559614"/>
            <a:ext cx="2560253" cy="3861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Imag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3" y="76579"/>
            <a:ext cx="810554" cy="977767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99" y="26788"/>
            <a:ext cx="898647" cy="838737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410" y="209547"/>
            <a:ext cx="964196" cy="602623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3" y="1070388"/>
            <a:ext cx="698834" cy="67659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066" y="984028"/>
            <a:ext cx="981200" cy="697742"/>
          </a:xfrm>
          <a:prstGeom prst="rect">
            <a:avLst/>
          </a:prstGeom>
        </p:spPr>
      </p:pic>
      <p:sp>
        <p:nvSpPr>
          <p:cNvPr id="95" name="Ellipse 94"/>
          <p:cNvSpPr/>
          <p:nvPr/>
        </p:nvSpPr>
        <p:spPr>
          <a:xfrm>
            <a:off x="6569524" y="4062519"/>
            <a:ext cx="319941" cy="3059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068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84714" y="118196"/>
            <a:ext cx="7709457" cy="84523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fr-FR" sz="2400" dirty="0">
                <a:solidFill>
                  <a:schemeClr val="accent2"/>
                </a:solidFill>
                <a:latin typeface="Bahnschrift Light" panose="020B0502040204020203" pitchFamily="34" charset="0"/>
              </a:rPr>
              <a:t>AGATA opportunities @GANIL : </a:t>
            </a:r>
          </a:p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 Data taking » between : March 2028 – July 2030</a:t>
            </a:r>
          </a:p>
          <a:p>
            <a:pPr>
              <a:defRPr/>
            </a:pPr>
            <a:endParaRPr lang="en-US" altLang="fr-FR" sz="1800" dirty="0">
              <a:solidFill>
                <a:schemeClr val="accent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284" y="1138938"/>
            <a:ext cx="11725210" cy="5098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Very successful previous campaign with high-impact publications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GANIL is an important partner of AGATA collaboration 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50% of French contribution to AGATA is from GANIL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GANIL staff  trained and operational on AGATA duties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Most of the campaign#1 infrastructures are still available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High-quality and new RIB from SPIRAL1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High-intensity and high-quality stable heavy-ion beams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State-of-the-art spectrometer and instrumentation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Surrounding collaborations with active and cryogenic targets (ATRACT) or particle detectors (MUGAST/GRIT)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Commitment of the GANIL management to dedicate at least 50% of the CYCLOTRON beam-time (when approved by PAC) : ~ 100 UT yearly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: 2500 hours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of beam on target !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16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solidFill>
                  <a:srgbClr val="002060"/>
                </a:solidFill>
              </a:rPr>
              <a:t>Thank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you</a:t>
            </a:r>
            <a:r>
              <a:rPr lang="fr-FR" dirty="0">
                <a:solidFill>
                  <a:srgbClr val="002060"/>
                </a:solidFill>
              </a:rPr>
              <a:t> for </a:t>
            </a:r>
            <a:r>
              <a:rPr lang="fr-FR" dirty="0" err="1">
                <a:solidFill>
                  <a:srgbClr val="002060"/>
                </a:solidFill>
              </a:rPr>
              <a:t>your</a:t>
            </a:r>
            <a:r>
              <a:rPr lang="fr-FR" dirty="0">
                <a:solidFill>
                  <a:srgbClr val="002060"/>
                </a:solidFill>
              </a:rPr>
              <a:t> attention</a:t>
            </a:r>
            <a:br>
              <a:rPr lang="fr-FR" dirty="0">
                <a:solidFill>
                  <a:srgbClr val="002060"/>
                </a:solidFill>
              </a:rPr>
            </a:br>
            <a:r>
              <a:rPr lang="fr-FR" dirty="0" err="1">
                <a:solidFill>
                  <a:srgbClr val="002060"/>
                </a:solidFill>
              </a:rPr>
              <a:t>Welcome</a:t>
            </a:r>
            <a:r>
              <a:rPr lang="fr-FR" dirty="0">
                <a:solidFill>
                  <a:srgbClr val="002060"/>
                </a:solidFill>
              </a:rPr>
              <a:t> in GANIL 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87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F4E812-D270-DD93-8E1C-7564D8979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43" y="145288"/>
            <a:ext cx="9326468" cy="71958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OPPORTUNITIES FOR AGATA @</a:t>
            </a:r>
          </a:p>
        </p:txBody>
      </p:sp>
      <p:pic>
        <p:nvPicPr>
          <p:cNvPr id="2" name="Image 13">
            <a:extLst>
              <a:ext uri="{FF2B5EF4-FFF2-40B4-BE49-F238E27FC236}">
                <a16:creationId xmlns:a16="http://schemas.microsoft.com/office/drawing/2014/main" id="{8698001D-BC9D-4847-CA26-D35EF837FE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35" y="1057854"/>
            <a:ext cx="8705334" cy="580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0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90" y="1088152"/>
            <a:ext cx="2549035" cy="38232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52" y="1046324"/>
            <a:ext cx="2270269" cy="34054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713"/>
            <a:ext cx="3321917" cy="22110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9828" y="95143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2015-2017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32043" y="4938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19122" y="47910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677" y="1682780"/>
            <a:ext cx="2544219" cy="357891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99015" y="118196"/>
            <a:ext cx="8856662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fr-FR" sz="2400" b="1" dirty="0">
                <a:solidFill>
                  <a:schemeClr val="accent2"/>
                </a:solidFill>
                <a:latin typeface="Bahnschrift Light" panose="020B0502040204020203" pitchFamily="34" charset="0"/>
              </a:rPr>
              <a:t>AGATA@GANIL.1 were many sub-campaigns</a:t>
            </a:r>
            <a:endParaRPr lang="en-US" altLang="fr-FR" sz="1800" b="1" dirty="0">
              <a:solidFill>
                <a:schemeClr val="accent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195" y="3871729"/>
            <a:ext cx="298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VAMOS, FATIMA, PARIS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495296" y="4449820"/>
            <a:ext cx="22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NEDA- DIAMANT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77990" y="4938530"/>
            <a:ext cx="22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 MUGAST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956807" y="5334712"/>
            <a:ext cx="295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VAMOS, EXOGAM, 2</a:t>
            </a:r>
            <a:r>
              <a:rPr lang="fr-FR" baseline="30000" dirty="0"/>
              <a:t>nd</a:t>
            </a:r>
            <a:r>
              <a:rPr lang="fr-FR" dirty="0"/>
              <a:t> Arm, LEPS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977997" y="98918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70738" y="5879948"/>
            <a:ext cx="5778120" cy="584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927 UT have been approved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821 UT have been performed over 29 experiments  ( 90 % done)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4660" y="4463110"/>
            <a:ext cx="3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Exotic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MNT </a:t>
            </a:r>
            <a:r>
              <a:rPr lang="fr-FR" dirty="0" err="1">
                <a:solidFill>
                  <a:srgbClr val="0070C0"/>
                </a:solidFill>
              </a:rPr>
              <a:t>transfer</a:t>
            </a:r>
            <a:r>
              <a:rPr lang="fr-FR" dirty="0">
                <a:solidFill>
                  <a:srgbClr val="0070C0"/>
                </a:solidFill>
              </a:rPr>
              <a:t> and fission </a:t>
            </a:r>
            <a:r>
              <a:rPr lang="fr-FR" dirty="0" err="1">
                <a:solidFill>
                  <a:srgbClr val="0070C0"/>
                </a:solidFill>
              </a:rPr>
              <a:t>reaction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636325" y="4076709"/>
            <a:ext cx="126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36 capsules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77990" y="550014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40-41 capsules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191499" y="4892363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40-41 capsules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95296" y="5022591"/>
            <a:ext cx="2455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N~Z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fusion </a:t>
            </a:r>
            <a:r>
              <a:rPr lang="fr-FR" dirty="0" err="1">
                <a:solidFill>
                  <a:srgbClr val="0070C0"/>
                </a:solidFill>
              </a:rPr>
              <a:t>evaporation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89345" y="5823305"/>
            <a:ext cx="2472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Exotic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</a:t>
            </a:r>
            <a:r>
              <a:rPr lang="fr-FR" dirty="0" err="1">
                <a:solidFill>
                  <a:srgbClr val="0070C0"/>
                </a:solidFill>
              </a:rPr>
              <a:t>transfer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reaction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using</a:t>
            </a:r>
            <a:r>
              <a:rPr lang="fr-FR" dirty="0">
                <a:solidFill>
                  <a:srgbClr val="0070C0"/>
                </a:solidFill>
              </a:rPr>
              <a:t> RIB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956807" y="5957673"/>
            <a:ext cx="2827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Exotic nuclei spectroscopy by MNT transfer 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E2EEC4-5B03-584D-FFE8-565E84E7A4BE}"/>
              </a:ext>
            </a:extLst>
          </p:cNvPr>
          <p:cNvSpPr txBox="1"/>
          <p:nvPr/>
        </p:nvSpPr>
        <p:spPr>
          <a:xfrm>
            <a:off x="74660" y="3448289"/>
            <a:ext cx="3381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24-34 capsules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E2DE4-0744-27E8-064A-95F0469C9709}"/>
              </a:ext>
            </a:extLst>
          </p:cNvPr>
          <p:cNvSpPr txBox="1"/>
          <p:nvPr/>
        </p:nvSpPr>
        <p:spPr>
          <a:xfrm>
            <a:off x="6642464" y="4257718"/>
            <a:ext cx="2549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40-41 capsules</a:t>
            </a:r>
          </a:p>
        </p:txBody>
      </p:sp>
    </p:spTree>
    <p:extLst>
      <p:ext uri="{BB962C8B-B14F-4D97-AF65-F5344CB8AC3E}">
        <p14:creationId xmlns:p14="http://schemas.microsoft.com/office/powerpoint/2010/main" val="24536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42" y="-242792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PRODUCTION GANIL.1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36388" y="1298586"/>
            <a:ext cx="4251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https://www.agata.org/list_of_publications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278945" y="3256311"/>
            <a:ext cx="3990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Integrated in-</a:t>
            </a:r>
            <a:r>
              <a:rPr lang="fr-FR" sz="2400" dirty="0" err="1"/>
              <a:t>beam</a:t>
            </a:r>
            <a:r>
              <a:rPr lang="fr-FR" sz="2400" dirty="0"/>
              <a:t> </a:t>
            </a:r>
          </a:p>
          <a:p>
            <a:r>
              <a:rPr lang="fr-FR" sz="2400" dirty="0" err="1"/>
              <a:t>peer-review</a:t>
            </a:r>
            <a:r>
              <a:rPr lang="fr-FR" sz="2400" dirty="0"/>
              <a:t> publications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9B5BC-12E8-A1DD-482C-2F90FB91BA4F}"/>
              </a:ext>
            </a:extLst>
          </p:cNvPr>
          <p:cNvSpPr txBox="1"/>
          <p:nvPr/>
        </p:nvSpPr>
        <p:spPr>
          <a:xfrm>
            <a:off x="3705101" y="6139543"/>
            <a:ext cx="2915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Year after first experiment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CDA401-CA45-3C5E-0BFA-9B1A74F1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898" y="1651809"/>
            <a:ext cx="8042915" cy="43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3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re 1"/>
          <p:cNvSpPr>
            <a:spLocks noGrp="1"/>
          </p:cNvSpPr>
          <p:nvPr>
            <p:ph type="title" idx="4294967295"/>
          </p:nvPr>
        </p:nvSpPr>
        <p:spPr>
          <a:xfrm>
            <a:off x="0" y="58738"/>
            <a:ext cx="8856663" cy="5524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/>
          </a:bodyPr>
          <a:lstStyle/>
          <a:p>
            <a:pPr algn="l">
              <a:defRPr/>
            </a:pPr>
            <a:r>
              <a:rPr lang="en-US" altLang="fr-FR" sz="2400" dirty="0">
                <a:solidFill>
                  <a:schemeClr val="accent2"/>
                </a:solidFill>
                <a:latin typeface="Bahnschrift Light" panose="020B0502040204020203" pitchFamily="34" charset="0"/>
              </a:rPr>
              <a:t>Some highlights of AGATA@GANIL.1</a:t>
            </a:r>
            <a:endParaRPr lang="en-US" altLang="fr-FR" sz="1800" dirty="0">
              <a:solidFill>
                <a:schemeClr val="accent2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924876" y="1079043"/>
            <a:ext cx="4232044" cy="2762120"/>
            <a:chOff x="6332560" y="928767"/>
            <a:chExt cx="4232044" cy="2762120"/>
          </a:xfrm>
        </p:grpSpPr>
        <p:grpSp>
          <p:nvGrpSpPr>
            <p:cNvPr id="6" name="Groupe 5"/>
            <p:cNvGrpSpPr/>
            <p:nvPr/>
          </p:nvGrpSpPr>
          <p:grpSpPr>
            <a:xfrm>
              <a:off x="6332560" y="928767"/>
              <a:ext cx="4232044" cy="2762120"/>
              <a:chOff x="6332560" y="928767"/>
              <a:chExt cx="4232044" cy="2762120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28249" y="928767"/>
                <a:ext cx="2236355" cy="276212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6332560" y="1121512"/>
                <a:ext cx="2078721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 observation of a “delayed” rotational alignment in a deformed N = Z nucleus (</a:t>
                </a:r>
                <a:r>
                  <a:rPr lang="en-US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88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Ru), in agreement with theoretical predictions related to the presence of strong </a:t>
                </a:r>
                <a:r>
                  <a:rPr lang="en-US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isoscalar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neutron-proton pair correlations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fr-FR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361079" y="2712618"/>
                <a:ext cx="2028949" cy="477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B. </a:t>
                </a:r>
                <a:r>
                  <a:rPr lang="fr-FR" sz="1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Cederwall</a:t>
                </a:r>
                <a:r>
                  <a:rPr lang="fr-FR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et al, Phys. </a:t>
                </a:r>
                <a:r>
                  <a:rPr lang="fr-FR" sz="1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Rev</a:t>
                </a:r>
                <a:r>
                  <a:rPr lang="fr-FR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fr-FR" sz="1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Lett</a:t>
                </a:r>
                <a:r>
                  <a:rPr lang="fr-FR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124,062501 (2020)</a:t>
                </a:r>
              </a:p>
            </p:txBody>
          </p:sp>
        </p:grpSp>
        <p:sp>
          <p:nvSpPr>
            <p:cNvPr id="22" name="Ellipse 21"/>
            <p:cNvSpPr/>
            <p:nvPr/>
          </p:nvSpPr>
          <p:spPr bwMode="auto">
            <a:xfrm>
              <a:off x="9840416" y="1556792"/>
              <a:ext cx="503734" cy="498949"/>
            </a:xfrm>
            <a:prstGeom prst="ellipse">
              <a:avLst/>
            </a:prstGeom>
            <a:solidFill>
              <a:schemeClr val="accent1">
                <a:alpha val="4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latin typeface="Arial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39497" y="601612"/>
            <a:ext cx="4104455" cy="2987159"/>
            <a:chOff x="1631505" y="980728"/>
            <a:chExt cx="4104455" cy="2987159"/>
          </a:xfrm>
        </p:grpSpPr>
        <p:grpSp>
          <p:nvGrpSpPr>
            <p:cNvPr id="4" name="Groupe 3"/>
            <p:cNvGrpSpPr/>
            <p:nvPr/>
          </p:nvGrpSpPr>
          <p:grpSpPr>
            <a:xfrm>
              <a:off x="1631505" y="980728"/>
              <a:ext cx="4104455" cy="2987159"/>
              <a:chOff x="1631505" y="980728"/>
              <a:chExt cx="4104455" cy="29871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631505" y="980728"/>
                <a:ext cx="410445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Evidence of </a:t>
                </a: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octupole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-phonon at high spin in </a:t>
                </a:r>
                <a:r>
                  <a:rPr lang="en-US" sz="14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207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Pb : Study of the </a:t>
                </a: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octupole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phonon in the </a:t>
                </a:r>
                <a:r>
                  <a:rPr lang="en-US" sz="14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208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Pb region.</a:t>
                </a:r>
              </a:p>
              <a:p>
                <a:endParaRPr lang="en-US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" name="Groupe 2"/>
              <p:cNvGrpSpPr/>
              <p:nvPr/>
            </p:nvGrpSpPr>
            <p:grpSpPr>
              <a:xfrm>
                <a:off x="1651364" y="1628802"/>
                <a:ext cx="3292508" cy="2339085"/>
                <a:chOff x="179512" y="2060848"/>
                <a:chExt cx="3744416" cy="2675491"/>
              </a:xfrm>
            </p:grpSpPr>
            <p:pic>
              <p:nvPicPr>
                <p:cNvPr id="19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79512" y="2060848"/>
                  <a:ext cx="3744416" cy="2318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ZoneTexte 19"/>
                <p:cNvSpPr txBox="1"/>
                <p:nvPr/>
              </p:nvSpPr>
              <p:spPr>
                <a:xfrm>
                  <a:off x="181224" y="4419502"/>
                  <a:ext cx="3545265" cy="316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Calibri" panose="020F0502020204030204"/>
                    </a:rPr>
                    <a:t>D. </a:t>
                  </a:r>
                  <a:r>
                    <a:rPr lang="en-US" sz="1200" b="1" dirty="0" err="1">
                      <a:latin typeface="Calibri" panose="020F0502020204030204"/>
                    </a:rPr>
                    <a:t>Ralet</a:t>
                  </a:r>
                  <a:r>
                    <a:rPr lang="en-US" sz="1200" b="1" dirty="0">
                      <a:latin typeface="Calibri" panose="020F0502020204030204"/>
                    </a:rPr>
                    <a:t> et al Phys. Lett. B 797, 134797 (2019),</a:t>
                  </a:r>
                </a:p>
              </p:txBody>
            </p:sp>
            <p:sp>
              <p:nvSpPr>
                <p:cNvPr id="2" name="ZoneTexte 1"/>
                <p:cNvSpPr txBox="1"/>
                <p:nvPr/>
              </p:nvSpPr>
              <p:spPr>
                <a:xfrm>
                  <a:off x="2176736" y="2272192"/>
                  <a:ext cx="1500419" cy="31683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B(E3) = 40 (8) </a:t>
                  </a:r>
                  <a:r>
                    <a:rPr lang="fr-FR" sz="1200" dirty="0" err="1"/>
                    <a:t>w.u</a:t>
                  </a:r>
                  <a:r>
                    <a:rPr lang="fr-FR" sz="1200" dirty="0"/>
                    <a:t>.</a:t>
                  </a:r>
                </a:p>
              </p:txBody>
            </p:sp>
          </p:grpSp>
        </p:grpSp>
        <p:pic>
          <p:nvPicPr>
            <p:cNvPr id="28" name="Immagine 75" descr="exotic-shapes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7405" y="2126095"/>
              <a:ext cx="721170" cy="1094579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0" y="3915086"/>
            <a:ext cx="3702337" cy="2851126"/>
            <a:chOff x="264649" y="3738001"/>
            <a:chExt cx="3702337" cy="285112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649" y="4000911"/>
              <a:ext cx="3193445" cy="2202432"/>
            </a:xfrm>
            <a:prstGeom prst="rect">
              <a:avLst/>
            </a:prstGeom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319" y="5310148"/>
              <a:ext cx="700658" cy="491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354813" y="3738001"/>
              <a:ext cx="1612173" cy="2489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5913" y="6127282"/>
              <a:ext cx="2561726" cy="461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M. </a:t>
              </a:r>
              <a:r>
                <a:rPr lang="fr-FR" sz="1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Ciemala</a:t>
              </a:r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et al, Phys. </a:t>
              </a:r>
              <a:r>
                <a:rPr lang="fr-FR" sz="1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Rev</a:t>
              </a:r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C101, 021303(R) (2020)</a:t>
              </a:r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61733" y="4426167"/>
              <a:ext cx="1735012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Calibri" panose="020F0502020204030204" pitchFamily="34" charset="0"/>
                </a:rPr>
                <a:t>results agree well with predictions from ab initio VS-IMSRG for </a:t>
              </a:r>
              <a:r>
                <a:rPr lang="en-US" sz="1200" baseline="30000" dirty="0">
                  <a:cs typeface="Calibri" panose="020F0502020204030204" pitchFamily="34" charset="0"/>
                </a:rPr>
                <a:t>20</a:t>
              </a:r>
              <a:r>
                <a:rPr lang="en-US" sz="1200" dirty="0">
                  <a:cs typeface="Calibri" panose="020F0502020204030204" pitchFamily="34" charset="0"/>
                </a:rPr>
                <a:t>O, showing that 3N interactions are needed to accurately describe electromagnetic observables</a:t>
              </a:r>
              <a:endParaRPr lang="fr-FR" sz="1200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7687063" y="3795532"/>
            <a:ext cx="4469857" cy="1866387"/>
            <a:chOff x="6896723" y="2115799"/>
            <a:chExt cx="5090563" cy="2085223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723" y="2115799"/>
              <a:ext cx="1753709" cy="208522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161" y="2251697"/>
              <a:ext cx="2819125" cy="1813426"/>
            </a:xfrm>
            <a:prstGeom prst="rect">
              <a:avLst/>
            </a:prstGeom>
          </p:spPr>
        </p:pic>
        <p:sp>
          <p:nvSpPr>
            <p:cNvPr id="32" name="Flèche droite 31"/>
            <p:cNvSpPr/>
            <p:nvPr/>
          </p:nvSpPr>
          <p:spPr>
            <a:xfrm>
              <a:off x="8775354" y="2412150"/>
              <a:ext cx="420877" cy="265021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7408310" y="5563809"/>
            <a:ext cx="35541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M.Siciliano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et al, Physics Letters B 806 (2020) 135474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7682" y="2178433"/>
            <a:ext cx="3216925" cy="20491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952" y="568272"/>
            <a:ext cx="3481330" cy="61694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564660" y="1809101"/>
            <a:ext cx="3357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Fougère et al 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Nature Communications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volume 14,  4536 (2023)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69957" y="1171729"/>
            <a:ext cx="2901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the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 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reaction  from the spectroscopy of the 7785.0(7)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resonance in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Mg. 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332096" y="4553885"/>
            <a:ext cx="366556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High-Precision Spectroscopy of 20O Benchmarking </a:t>
            </a:r>
            <a:r>
              <a:rPr lang="en-GB" sz="1200" i="1" dirty="0"/>
              <a:t>Ab Initio Calculations</a:t>
            </a:r>
            <a:r>
              <a:rPr lang="en-GB" sz="1200" b="1" i="1" dirty="0"/>
              <a:t>, </a:t>
            </a:r>
            <a:r>
              <a:rPr lang="fr-FR" sz="1200" dirty="0"/>
              <a:t>I. </a:t>
            </a:r>
            <a:r>
              <a:rPr lang="fr-FR" sz="1200" dirty="0" err="1"/>
              <a:t>Zanon</a:t>
            </a:r>
            <a:r>
              <a:rPr lang="fr-FR" sz="1200" dirty="0"/>
              <a:t>, E. Clément, et al. </a:t>
            </a:r>
            <a:endParaRPr lang="en-GB" sz="1200" b="1" dirty="0"/>
          </a:p>
          <a:p>
            <a:r>
              <a:rPr lang="fr-FR" sz="1200" b="1" dirty="0"/>
              <a:t>Phys. </a:t>
            </a:r>
            <a:r>
              <a:rPr lang="fr-FR" sz="1200" b="1" dirty="0" err="1"/>
              <a:t>Rev</a:t>
            </a:r>
            <a:r>
              <a:rPr lang="fr-FR" sz="1200" b="1" dirty="0"/>
              <a:t>. </a:t>
            </a:r>
            <a:r>
              <a:rPr lang="fr-FR" sz="1200" b="1" dirty="0" err="1"/>
              <a:t>Lett</a:t>
            </a:r>
            <a:r>
              <a:rPr lang="fr-FR" sz="1200" b="1" dirty="0"/>
              <a:t>. 131, 262501 (2023), I. </a:t>
            </a:r>
            <a:r>
              <a:rPr lang="fr-FR" sz="1200" b="1" dirty="0" err="1"/>
              <a:t>Zanon</a:t>
            </a:r>
            <a:r>
              <a:rPr lang="fr-FR" sz="1200" b="1" dirty="0"/>
              <a:t>, E. Clément, et al,. </a:t>
            </a:r>
          </a:p>
          <a:p>
            <a:endParaRPr lang="fr-FR" sz="1400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6919" y="5157254"/>
            <a:ext cx="4338213" cy="1686142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408310" y="6647494"/>
            <a:ext cx="3793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R.M. Pérez-Vidal et al, Phys. </a:t>
            </a:r>
            <a:r>
              <a:rPr lang="fr-FR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 129, 112501 (2022)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408310" y="6442055"/>
            <a:ext cx="8243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Investigation of the Seniority Conservation in the </a:t>
            </a:r>
            <a:r>
              <a:rPr 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9/2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shell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921800" y="5785944"/>
            <a:ext cx="565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 function is dominated by the p-n quadrupole interaction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 wave function is a balance between p-n quadrupole and pairing interactions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Revisit our predictions on the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structure to be investigated at S3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95883-28D9-91DA-9B16-666C664A9CD0}"/>
              </a:ext>
            </a:extLst>
          </p:cNvPr>
          <p:cNvSpPr txBox="1"/>
          <p:nvPr/>
        </p:nvSpPr>
        <p:spPr>
          <a:xfrm>
            <a:off x="3603467" y="2443565"/>
            <a:ext cx="4496103" cy="1569660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Success also thanks to </a:t>
            </a:r>
          </a:p>
          <a:p>
            <a:r>
              <a:rPr lang="en-GB" sz="2400" dirty="0">
                <a:solidFill>
                  <a:schemeClr val="bg1"/>
                </a:solidFill>
              </a:rPr>
              <a:t>S</a:t>
            </a:r>
            <a:r>
              <a:rPr lang="en-FR" sz="2400" dirty="0">
                <a:solidFill>
                  <a:schemeClr val="bg1"/>
                </a:solidFill>
              </a:rPr>
              <a:t>urrounding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400" dirty="0">
                <a:solidFill>
                  <a:schemeClr val="bg1"/>
                </a:solidFill>
              </a:rPr>
              <a:t>Auxillary collaborative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400" dirty="0">
                <a:solidFill>
                  <a:schemeClr val="bg1"/>
                </a:solidFill>
              </a:rPr>
              <a:t>GANIL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414076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 actuel+desir+newgain">
            <a:extLst>
              <a:ext uri="{FF2B5EF4-FFF2-40B4-BE49-F238E27FC236}">
                <a16:creationId xmlns:a16="http://schemas.microsoft.com/office/drawing/2014/main" id="{63AEEA3B-ADC9-2A43-B2AC-F935D9117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065" y="707800"/>
            <a:ext cx="8611869" cy="532447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977A2D-380E-0543-8C78-1D7257B920CD}"/>
              </a:ext>
            </a:extLst>
          </p:cNvPr>
          <p:cNvSpPr txBox="1">
            <a:spLocks/>
          </p:cNvSpPr>
          <p:nvPr/>
        </p:nvSpPr>
        <p:spPr>
          <a:xfrm>
            <a:off x="2384086" y="4655726"/>
            <a:ext cx="6430782" cy="1447801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News of </a:t>
            </a:r>
          </a:p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GANIL-SPIRAL2 </a:t>
            </a:r>
          </a:p>
          <a:p>
            <a:pPr algn="ctr">
              <a:defRPr/>
            </a:pPr>
            <a:r>
              <a:rPr lang="fr-FR" sz="3600" b="1" i="1" kern="0" dirty="0" err="1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since</a:t>
            </a:r>
            <a:r>
              <a:rPr lang="fr-FR" sz="3600" b="1" i="1" kern="0" dirty="0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 AGATA </a:t>
            </a:r>
            <a:r>
              <a:rPr lang="fr-FR" sz="3600" b="1" i="1" kern="0" dirty="0" err="1">
                <a:ln>
                  <a:prstDash val="solid"/>
                </a:ln>
                <a:solidFill>
                  <a:srgbClr val="C95827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left</a:t>
            </a:r>
            <a:endParaRPr lang="fr-FR" sz="3600" b="1" i="1" kern="0" dirty="0">
              <a:ln>
                <a:prstDash val="solid"/>
              </a:ln>
              <a:solidFill>
                <a:srgbClr val="C95827"/>
              </a:solidFill>
              <a:effectLst>
                <a:outerShdw blurRad="88000" dist="50800" dir="5040000" algn="tl">
                  <a:srgbClr val="4A66AC">
                    <a:tint val="80000"/>
                    <a:satMod val="250000"/>
                    <a:alpha val="45000"/>
                  </a:srgbClr>
                </a:outerShdw>
              </a:effectLst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330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8;p16">
            <a:extLst>
              <a:ext uri="{FF2B5EF4-FFF2-40B4-BE49-F238E27FC236}">
                <a16:creationId xmlns:a16="http://schemas.microsoft.com/office/drawing/2014/main" id="{2498FAE9-B3CE-B467-CC64-7192AB6D450D}"/>
              </a:ext>
            </a:extLst>
          </p:cNvPr>
          <p:cNvSpPr txBox="1"/>
          <p:nvPr/>
        </p:nvSpPr>
        <p:spPr>
          <a:xfrm>
            <a:off x="-1" y="0"/>
            <a:ext cx="77887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fr-FR" sz="3600" dirty="0">
                <a:solidFill>
                  <a:srgbClr val="C95827"/>
                </a:solidFill>
                <a:latin typeface="+mj-lt"/>
                <a:ea typeface="Calibri"/>
                <a:cs typeface="Calibri"/>
                <a:sym typeface="Calibri"/>
              </a:rPr>
              <a:t>2022-23 NFS </a:t>
            </a:r>
            <a:r>
              <a:rPr lang="fr-FR" sz="3600" dirty="0" err="1">
                <a:solidFill>
                  <a:srgbClr val="C95827"/>
                </a:solidFill>
                <a:latin typeface="+mj-lt"/>
                <a:ea typeface="Calibri"/>
                <a:cs typeface="Calibri"/>
                <a:sym typeface="Calibri"/>
              </a:rPr>
              <a:t>Experiments</a:t>
            </a:r>
            <a:endParaRPr lang="fr-FR" sz="3600" dirty="0">
              <a:solidFill>
                <a:srgbClr val="C95827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348B45-A8D9-C6BB-4FF6-1B658CCE5393}"/>
              </a:ext>
            </a:extLst>
          </p:cNvPr>
          <p:cNvSpPr txBox="1"/>
          <p:nvPr/>
        </p:nvSpPr>
        <p:spPr>
          <a:xfrm>
            <a:off x="100345" y="752698"/>
            <a:ext cx="31823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LIONS: Light ions production </a:t>
            </a:r>
            <a:r>
              <a:rPr lang="fr-FR" sz="1600" dirty="0" err="1"/>
              <a:t>studies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MEDLEY, Diego </a:t>
            </a:r>
            <a:r>
              <a:rPr lang="fr-FR" sz="1600" dirty="0" err="1"/>
              <a:t>Tarrio</a:t>
            </a:r>
            <a:r>
              <a:rPr lang="fr-FR" sz="1600" dirty="0"/>
              <a:t> et al</a:t>
            </a:r>
          </a:p>
          <a:p>
            <a:pPr algn="l"/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GARIC: Gas </a:t>
            </a:r>
            <a:r>
              <a:rPr lang="fr-FR" sz="1600" dirty="0" err="1"/>
              <a:t>pRoduction</a:t>
            </a:r>
            <a:r>
              <a:rPr lang="fr-FR" sz="1600" dirty="0"/>
              <a:t> in </a:t>
            </a:r>
            <a:r>
              <a:rPr lang="fr-FR" sz="1600" dirty="0" err="1"/>
              <a:t>Chromium</a:t>
            </a:r>
            <a:r>
              <a:rPr lang="fr-FR" sz="1600" dirty="0"/>
              <a:t>, </a:t>
            </a:r>
            <a:r>
              <a:rPr lang="fr-FR" sz="1600" dirty="0" err="1"/>
              <a:t>Iron</a:t>
            </a:r>
            <a:r>
              <a:rPr lang="fr-FR" sz="1600" dirty="0"/>
              <a:t> by neutrons, Diego </a:t>
            </a:r>
            <a:r>
              <a:rPr lang="fr-FR" sz="1600" dirty="0" err="1"/>
              <a:t>Tarrio</a:t>
            </a:r>
            <a:r>
              <a:rPr lang="fr-FR" sz="1600" dirty="0"/>
              <a:t> et al</a:t>
            </a:r>
          </a:p>
          <a:p>
            <a:pPr algn="l"/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(</a:t>
            </a:r>
            <a:r>
              <a:rPr lang="fr-FR" sz="1600" dirty="0" err="1"/>
              <a:t>n,xn</a:t>
            </a:r>
            <a:r>
              <a:rPr lang="fr-FR" sz="1600" dirty="0"/>
              <a:t> </a:t>
            </a:r>
            <a:r>
              <a:rPr lang="fr-FR" sz="1600" dirty="0">
                <a:latin typeface="Symbol" pitchFamily="2" charset="2"/>
              </a:rPr>
              <a:t>g</a:t>
            </a:r>
            <a:r>
              <a:rPr lang="fr-FR" sz="1600" dirty="0"/>
              <a:t>) </a:t>
            </a:r>
            <a:r>
              <a:rPr lang="fr-FR" sz="1600" dirty="0" err="1"/>
              <a:t>reaction</a:t>
            </a:r>
            <a:r>
              <a:rPr lang="fr-FR" sz="1600" dirty="0"/>
              <a:t> cross section </a:t>
            </a:r>
            <a:r>
              <a:rPr lang="fr-FR" sz="1600" dirty="0" err="1"/>
              <a:t>measurements</a:t>
            </a:r>
            <a:r>
              <a:rPr lang="fr-FR" sz="1600" dirty="0"/>
              <a:t> for </a:t>
            </a: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/>
              <a:t>energy</a:t>
            </a:r>
            <a:r>
              <a:rPr lang="fr-FR" sz="1600" dirty="0"/>
              <a:t>, M. </a:t>
            </a:r>
            <a:r>
              <a:rPr lang="fr-FR" sz="1600" dirty="0" err="1"/>
              <a:t>Kerveno</a:t>
            </a:r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Pygmy</a:t>
            </a:r>
            <a:r>
              <a:rPr lang="fr-FR" sz="1600" dirty="0"/>
              <a:t> </a:t>
            </a:r>
            <a:r>
              <a:rPr lang="fr-FR" sz="1600" dirty="0" err="1"/>
              <a:t>dipole</a:t>
            </a:r>
            <a:r>
              <a:rPr lang="fr-FR" sz="1600" dirty="0"/>
              <a:t> </a:t>
            </a:r>
            <a:r>
              <a:rPr lang="fr-FR" sz="1600" dirty="0" err="1"/>
              <a:t>resonance</a:t>
            </a:r>
            <a:r>
              <a:rPr lang="fr-FR" sz="1600" dirty="0"/>
              <a:t> in </a:t>
            </a:r>
            <a:r>
              <a:rPr lang="fr-FR" sz="1600" baseline="30000" dirty="0"/>
              <a:t>140</a:t>
            </a:r>
            <a:r>
              <a:rPr lang="fr-FR" sz="1600" dirty="0"/>
              <a:t>Ce </a:t>
            </a:r>
            <a:r>
              <a:rPr lang="fr-FR" sz="1600" dirty="0" err="1"/>
              <a:t>using</a:t>
            </a:r>
            <a:r>
              <a:rPr lang="fr-FR" sz="1600" dirty="0"/>
              <a:t> the (</a:t>
            </a:r>
            <a:r>
              <a:rPr lang="fr-FR" sz="1600" dirty="0" err="1"/>
              <a:t>n,n’</a:t>
            </a:r>
            <a:r>
              <a:rPr lang="fr-FR" sz="1600" dirty="0" err="1">
                <a:latin typeface="Symbol" pitchFamily="2" charset="2"/>
              </a:rPr>
              <a:t>g</a:t>
            </a:r>
            <a:r>
              <a:rPr lang="fr-FR" sz="1600" dirty="0"/>
              <a:t>) </a:t>
            </a:r>
            <a:r>
              <a:rPr lang="fr-FR" sz="1600" dirty="0" err="1"/>
              <a:t>reaction</a:t>
            </a:r>
            <a:r>
              <a:rPr lang="fr-FR" sz="1600" dirty="0"/>
              <a:t>, Marine </a:t>
            </a:r>
            <a:r>
              <a:rPr lang="fr-FR" sz="1600" dirty="0" err="1"/>
              <a:t>Vandebrouck</a:t>
            </a:r>
            <a:r>
              <a:rPr lang="fr-FR" sz="1600" dirty="0"/>
              <a:t> et al</a:t>
            </a:r>
          </a:p>
          <a:p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0DFFDC-76F1-DA3F-C56A-C38E9256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070" y="2723787"/>
            <a:ext cx="2314339" cy="17357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C56E01-50A3-A31A-50AA-99B36900A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6" y="4530771"/>
            <a:ext cx="3949946" cy="25377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1E18A38-49DD-50A4-7974-953153A4DE6F}"/>
              </a:ext>
            </a:extLst>
          </p:cNvPr>
          <p:cNvSpPr txBox="1"/>
          <p:nvPr/>
        </p:nvSpPr>
        <p:spPr>
          <a:xfrm>
            <a:off x="10008062" y="3364500"/>
            <a:ext cx="8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MEDLEY</a:t>
            </a:r>
          </a:p>
        </p:txBody>
      </p:sp>
      <p:pic>
        <p:nvPicPr>
          <p:cNvPr id="2" name="Image 7">
            <a:extLst>
              <a:ext uri="{FF2B5EF4-FFF2-40B4-BE49-F238E27FC236}">
                <a16:creationId xmlns:a16="http://schemas.microsoft.com/office/drawing/2014/main" id="{65B8AB44-DFE4-C2F3-A071-6A053D291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28" y="4166865"/>
            <a:ext cx="2018351" cy="2691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C806DE-2BD8-27FD-DED3-9D1EC7AAF769}"/>
              </a:ext>
            </a:extLst>
          </p:cNvPr>
          <p:cNvSpPr txBox="1"/>
          <p:nvPr/>
        </p:nvSpPr>
        <p:spPr>
          <a:xfrm>
            <a:off x="7406779" y="5181101"/>
            <a:ext cx="24224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 err="1"/>
              <a:t>Shedding</a:t>
            </a:r>
            <a:r>
              <a:rPr lang="fr-FR" sz="1800" dirty="0"/>
              <a:t> new light</a:t>
            </a:r>
          </a:p>
          <a:p>
            <a:r>
              <a:rPr lang="fr-FR" sz="1800" dirty="0"/>
              <a:t> on the structure of </a:t>
            </a:r>
          </a:p>
          <a:p>
            <a:r>
              <a:rPr lang="fr-FR" sz="1800" baseline="30000" dirty="0"/>
              <a:t>56</a:t>
            </a:r>
            <a:r>
              <a:rPr lang="fr-FR" sz="1800" dirty="0"/>
              <a:t>Ni </a:t>
            </a:r>
            <a:r>
              <a:rPr lang="fr-FR" sz="1800" dirty="0" err="1"/>
              <a:t>using</a:t>
            </a:r>
            <a:r>
              <a:rPr lang="fr-FR" sz="1800" dirty="0"/>
              <a:t> (n,3n) </a:t>
            </a:r>
          </a:p>
          <a:p>
            <a:r>
              <a:rPr lang="fr-FR" sz="1800" dirty="0" err="1"/>
              <a:t>reaction</a:t>
            </a:r>
            <a:r>
              <a:rPr lang="fr-FR" sz="1800" dirty="0"/>
              <a:t> at NFS, </a:t>
            </a:r>
          </a:p>
          <a:p>
            <a:r>
              <a:rPr lang="fr-FR" sz="1800" dirty="0"/>
              <a:t>E. </a:t>
            </a:r>
            <a:r>
              <a:rPr lang="fr-FR" sz="1800" dirty="0" err="1"/>
              <a:t>Clement</a:t>
            </a:r>
            <a:r>
              <a:rPr lang="fr-FR" sz="1800" dirty="0"/>
              <a:t> et al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800" dirty="0"/>
          </a:p>
          <a:p>
            <a:endParaRPr lang="en-FR" dirty="0"/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F1004128-047B-1C50-0349-B2D7C17D90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19" b="7798"/>
          <a:stretch/>
        </p:blipFill>
        <p:spPr>
          <a:xfrm>
            <a:off x="7367882" y="974296"/>
            <a:ext cx="3053267" cy="1731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2D34D8-E8E4-027C-5BEF-C1460A2687A6}"/>
              </a:ext>
            </a:extLst>
          </p:cNvPr>
          <p:cNvSpPr txBox="1"/>
          <p:nvPr/>
        </p:nvSpPr>
        <p:spPr>
          <a:xfrm>
            <a:off x="10402600" y="1300216"/>
            <a:ext cx="17519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aseline="30000" dirty="0"/>
              <a:t>235</a:t>
            </a:r>
            <a:r>
              <a:rPr lang="fr-FR" sz="1800" dirty="0"/>
              <a:t>U </a:t>
            </a:r>
          </a:p>
          <a:p>
            <a:r>
              <a:rPr lang="fr-FR" sz="1800" dirty="0"/>
              <a:t>fission fragment </a:t>
            </a:r>
          </a:p>
          <a:p>
            <a:r>
              <a:rPr lang="fr-FR" sz="1800" dirty="0" err="1"/>
              <a:t>study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</a:p>
          <a:p>
            <a:r>
              <a:rPr lang="fr-FR" sz="1800" dirty="0"/>
              <a:t>FALSTAFF </a:t>
            </a:r>
          </a:p>
          <a:p>
            <a:r>
              <a:rPr lang="fr-FR" sz="1800" dirty="0"/>
              <a:t>D. Doré et al.</a:t>
            </a:r>
          </a:p>
          <a:p>
            <a:endParaRPr lang="en-FR" dirty="0"/>
          </a:p>
        </p:txBody>
      </p:sp>
      <p:pic>
        <p:nvPicPr>
          <p:cNvPr id="8" name="Picture 10" descr="compa_flux_tof">
            <a:extLst>
              <a:ext uri="{FF2B5EF4-FFF2-40B4-BE49-F238E27FC236}">
                <a16:creationId xmlns:a16="http://schemas.microsoft.com/office/drawing/2014/main" id="{08E8C2B7-60F3-4A33-F232-70A57C7A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7590"/>
          <a:stretch>
            <a:fillRect/>
          </a:stretch>
        </p:blipFill>
        <p:spPr bwMode="auto">
          <a:xfrm>
            <a:off x="2945997" y="806450"/>
            <a:ext cx="4065964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062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90B253F-24EA-5276-6F16-306501C2C6F5}"/>
              </a:ext>
            </a:extLst>
          </p:cNvPr>
          <p:cNvGrpSpPr/>
          <p:nvPr/>
        </p:nvGrpSpPr>
        <p:grpSpPr>
          <a:xfrm>
            <a:off x="212741" y="859248"/>
            <a:ext cx="5543482" cy="3155007"/>
            <a:chOff x="0" y="770021"/>
            <a:chExt cx="9081478" cy="5008064"/>
          </a:xfrm>
        </p:grpSpPr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11502B39-E1F9-41E2-4630-191E8DE66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12043"/>
              <a:ext cx="9081478" cy="4966042"/>
            </a:xfrm>
            <a:prstGeom prst="rect">
              <a:avLst/>
            </a:prstGeom>
          </p:spPr>
        </p:pic>
        <p:sp>
          <p:nvSpPr>
            <p:cNvPr id="13" name="Forme libre 2">
              <a:extLst>
                <a:ext uri="{FF2B5EF4-FFF2-40B4-BE49-F238E27FC236}">
                  <a16:creationId xmlns:a16="http://schemas.microsoft.com/office/drawing/2014/main" id="{1609EB43-16A7-C477-C83A-79EFB4B8B0F2}"/>
                </a:ext>
              </a:extLst>
            </p:cNvPr>
            <p:cNvSpPr/>
            <p:nvPr/>
          </p:nvSpPr>
          <p:spPr>
            <a:xfrm>
              <a:off x="2903621" y="770021"/>
              <a:ext cx="3048000" cy="2362200"/>
            </a:xfrm>
            <a:custGeom>
              <a:avLst/>
              <a:gdLst>
                <a:gd name="connsiteX0" fmla="*/ 0 w 3048000"/>
                <a:gd name="connsiteY0" fmla="*/ 1993232 h 2362200"/>
                <a:gd name="connsiteX1" fmla="*/ 930442 w 3048000"/>
                <a:gd name="connsiteY1" fmla="*/ 1102895 h 2362200"/>
                <a:gd name="connsiteX2" fmla="*/ 1078832 w 3048000"/>
                <a:gd name="connsiteY2" fmla="*/ 1106905 h 2362200"/>
                <a:gd name="connsiteX3" fmla="*/ 2217821 w 3048000"/>
                <a:gd name="connsiteY3" fmla="*/ 0 h 2362200"/>
                <a:gd name="connsiteX4" fmla="*/ 3048000 w 3048000"/>
                <a:gd name="connsiteY4" fmla="*/ 437147 h 2362200"/>
                <a:gd name="connsiteX5" fmla="*/ 1796716 w 3048000"/>
                <a:gd name="connsiteY5" fmla="*/ 1804737 h 2362200"/>
                <a:gd name="connsiteX6" fmla="*/ 1423737 w 3048000"/>
                <a:gd name="connsiteY6" fmla="*/ 1604211 h 2362200"/>
                <a:gd name="connsiteX7" fmla="*/ 1159042 w 3048000"/>
                <a:gd name="connsiteY7" fmla="*/ 1985211 h 2362200"/>
                <a:gd name="connsiteX8" fmla="*/ 910390 w 3048000"/>
                <a:gd name="connsiteY8" fmla="*/ 1800726 h 2362200"/>
                <a:gd name="connsiteX9" fmla="*/ 344905 w 3048000"/>
                <a:gd name="connsiteY9" fmla="*/ 2362200 h 2362200"/>
                <a:gd name="connsiteX10" fmla="*/ 0 w 3048000"/>
                <a:gd name="connsiteY10" fmla="*/ 1993232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0" h="2362200">
                  <a:moveTo>
                    <a:pt x="0" y="1993232"/>
                  </a:moveTo>
                  <a:lnTo>
                    <a:pt x="930442" y="1102895"/>
                  </a:lnTo>
                  <a:lnTo>
                    <a:pt x="1078832" y="1106905"/>
                  </a:lnTo>
                  <a:lnTo>
                    <a:pt x="2217821" y="0"/>
                  </a:lnTo>
                  <a:lnTo>
                    <a:pt x="3048000" y="437147"/>
                  </a:lnTo>
                  <a:lnTo>
                    <a:pt x="1796716" y="1804737"/>
                  </a:lnTo>
                  <a:lnTo>
                    <a:pt x="1423737" y="1604211"/>
                  </a:lnTo>
                  <a:lnTo>
                    <a:pt x="1159042" y="1985211"/>
                  </a:lnTo>
                  <a:lnTo>
                    <a:pt x="910390" y="1800726"/>
                  </a:lnTo>
                  <a:lnTo>
                    <a:pt x="344905" y="2362200"/>
                  </a:lnTo>
                  <a:lnTo>
                    <a:pt x="0" y="1993232"/>
                  </a:lnTo>
                  <a:close/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1F0CD1-6349-827E-10A6-F9B4676C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/>
          <a:lstStyle/>
          <a:p>
            <a:r>
              <a:rPr lang="en-FR" dirty="0">
                <a:solidFill>
                  <a:schemeClr val="accent2"/>
                </a:solidFill>
              </a:rPr>
              <a:t>SPIRAL2 : on the way to heavy-ion beams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AC1F8-971C-47BA-E2BB-D023AC55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0B46ED-DE04-13C8-6255-637B3D335855}"/>
              </a:ext>
            </a:extLst>
          </p:cNvPr>
          <p:cNvSpPr/>
          <p:nvPr/>
        </p:nvSpPr>
        <p:spPr>
          <a:xfrm>
            <a:off x="5163763" y="2046331"/>
            <a:ext cx="648119" cy="5776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491D6-4EE7-3947-1390-51C4CB41AF89}"/>
              </a:ext>
            </a:extLst>
          </p:cNvPr>
          <p:cNvSpPr/>
          <p:nvPr/>
        </p:nvSpPr>
        <p:spPr>
          <a:xfrm>
            <a:off x="5136571" y="1493036"/>
            <a:ext cx="648119" cy="577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22D17311-26A8-0EDD-7B41-CDB54DF81ECD}"/>
              </a:ext>
            </a:extLst>
          </p:cNvPr>
          <p:cNvSpPr txBox="1"/>
          <p:nvPr/>
        </p:nvSpPr>
        <p:spPr>
          <a:xfrm>
            <a:off x="5863488" y="1322074"/>
            <a:ext cx="111791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Existing</a:t>
            </a: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B5F619B2-C454-02F2-1545-85438AD83FE7}"/>
              </a:ext>
            </a:extLst>
          </p:cNvPr>
          <p:cNvSpPr txBox="1"/>
          <p:nvPr/>
        </p:nvSpPr>
        <p:spPr>
          <a:xfrm>
            <a:off x="5811882" y="183337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NEWGAIN 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F6C4D37C-A5AF-3C19-DEF7-5968BAB5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B63599-5DA0-BE42-AE37-88D1760620F1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C1002E-4DC0-504B-3481-082A873A6453}"/>
              </a:ext>
            </a:extLst>
          </p:cNvPr>
          <p:cNvSpPr/>
          <p:nvPr/>
        </p:nvSpPr>
        <p:spPr>
          <a:xfrm>
            <a:off x="5163763" y="2354734"/>
            <a:ext cx="648119" cy="5776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0176F14C-E845-AE71-24B7-1D3F283C7A26}"/>
              </a:ext>
            </a:extLst>
          </p:cNvPr>
          <p:cNvSpPr txBox="1"/>
          <p:nvPr/>
        </p:nvSpPr>
        <p:spPr>
          <a:xfrm>
            <a:off x="5824425" y="2198733"/>
            <a:ext cx="263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Main User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A117CE2-3288-D2C3-DE52-9007B93F0DE2}"/>
                  </a:ext>
                </a:extLst>
              </p:cNvPr>
              <p:cNvSpPr/>
              <p:nvPr/>
            </p:nvSpPr>
            <p:spPr>
              <a:xfrm>
                <a:off x="7645881" y="862360"/>
                <a:ext cx="3361561" cy="66941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685800"/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sym typeface="Symbol" pitchFamily="18" charset="2"/>
                  </a:rPr>
                  <a:t>beam 	    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  <a:sym typeface="Symbol" pitchFamily="18" charset="2"/>
                  </a:rPr>
                  <a:t>injector1		            (injector2) </a:t>
                </a:r>
                <a:endParaRPr lang="en-US" sz="1200" i="1" dirty="0">
                  <a:solidFill>
                    <a:srgbClr val="FF0000"/>
                  </a:solidFill>
                  <a:latin typeface="Calibri" panose="020F0502020204030204"/>
                  <a:sym typeface="Symbol" pitchFamily="18" charset="2"/>
                </a:endParaRPr>
              </a:p>
              <a:p>
                <a:pPr defTabSz="685800"/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sym typeface="Symbol" pitchFamily="18" charset="2"/>
                  </a:rPr>
                  <a:t>intensities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  <a:sym typeface="Symbol" pitchFamily="18" charset="2"/>
                  </a:rPr>
                  <a:t>	    </a:t>
                </a:r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sym typeface="Symbol" pitchFamily="18" charset="2"/>
                  </a:rPr>
                  <a:t>2023	         2028	       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   ≥</m:t>
                    </m:r>
                  </m:oMath>
                </a14:m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sym typeface="Symbol" pitchFamily="18" charset="2"/>
                  </a:rPr>
                  <a:t> 2030</a:t>
                </a:r>
                <a:endParaRPr lang="en-US" sz="1200" i="1" dirty="0">
                  <a:solidFill>
                    <a:prstClr val="black"/>
                  </a:solidFill>
                  <a:latin typeface="Calibri" panose="020F0502020204030204"/>
                  <a:sym typeface="Symbol" pitchFamily="18" charset="2"/>
                </a:endParaRPr>
              </a:p>
              <a:p>
                <a:pPr defTabSz="685800"/>
                <a:endParaRPr lang="en-GB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A117CE2-3288-D2C3-DE52-9007B93F0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81" y="862360"/>
                <a:ext cx="3361561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Tableau 17">
            <a:extLst>
              <a:ext uri="{FF2B5EF4-FFF2-40B4-BE49-F238E27FC236}">
                <a16:creationId xmlns:a16="http://schemas.microsoft.com/office/drawing/2014/main" id="{21252AC7-0482-68E7-CC68-02D09F1F4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500449"/>
              </p:ext>
            </p:extLst>
          </p:nvPr>
        </p:nvGraphicFramePr>
        <p:xfrm>
          <a:off x="7622005" y="1363395"/>
          <a:ext cx="3348255" cy="3184944"/>
        </p:xfrm>
        <a:graphic>
          <a:graphicData uri="http://schemas.openxmlformats.org/drawingml/2006/table">
            <a:tbl>
              <a:tblPr/>
              <a:tblGrid>
                <a:gridCol w="65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422">
                  <a:extLst>
                    <a:ext uri="{9D8B030D-6E8A-4147-A177-3AD203B41FA5}">
                      <a16:colId xmlns:a16="http://schemas.microsoft.com/office/drawing/2014/main" val="782020392"/>
                    </a:ext>
                  </a:extLst>
                </a:gridCol>
                <a:gridCol w="924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9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Ions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12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12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Phoenix</a:t>
                      </a:r>
                      <a:r>
                        <a:rPr lang="fr-FR" sz="12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12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RFQ A/Q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≤</a:t>
                      </a:r>
                      <a:r>
                        <a:rPr lang="fr-FR" sz="12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2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12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12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Phoenix</a:t>
                      </a:r>
                      <a:r>
                        <a:rPr lang="fr-FR" sz="12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12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2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12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2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 </a:t>
                      </a: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2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pµA</a:t>
                      </a: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1200" b="1" i="0" u="none" strike="noStrike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SC Ion Source</a:t>
                      </a:r>
                      <a:endParaRPr lang="en-US" sz="12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fr-FR" sz="12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12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2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&gt;15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3.6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4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58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Ni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84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139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Xe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&gt;10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238</a:t>
                      </a:r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&lt;&lt;0.001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" name="ZoneTexte 15">
            <a:extLst>
              <a:ext uri="{FF2B5EF4-FFF2-40B4-BE49-F238E27FC236}">
                <a16:creationId xmlns:a16="http://schemas.microsoft.com/office/drawing/2014/main" id="{C16463BC-2586-1872-60C0-E26C1547844E}"/>
              </a:ext>
            </a:extLst>
          </p:cNvPr>
          <p:cNvSpPr txBox="1"/>
          <p:nvPr/>
        </p:nvSpPr>
        <p:spPr>
          <a:xfrm>
            <a:off x="11023689" y="2328723"/>
            <a:ext cx="13798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* -&gt; no estimation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4E7673-FBFD-854F-2104-C3D50349B5D2}"/>
              </a:ext>
            </a:extLst>
          </p:cNvPr>
          <p:cNvSpPr/>
          <p:nvPr/>
        </p:nvSpPr>
        <p:spPr>
          <a:xfrm>
            <a:off x="11188319" y="1578754"/>
            <a:ext cx="746847" cy="2119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900" dirty="0">
                <a:solidFill>
                  <a:prstClr val="black"/>
                </a:solidFill>
                <a:latin typeface="Calibri" panose="020F0502020204030204"/>
              </a:rPr>
              <a:t>Measured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0AA5E4-7950-47A8-2201-BD03B90ECCD2}"/>
              </a:ext>
            </a:extLst>
          </p:cNvPr>
          <p:cNvSpPr/>
          <p:nvPr/>
        </p:nvSpPr>
        <p:spPr>
          <a:xfrm>
            <a:off x="11220211" y="1966211"/>
            <a:ext cx="746847" cy="211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900" dirty="0" err="1">
                <a:solidFill>
                  <a:prstClr val="black"/>
                </a:solidFill>
                <a:latin typeface="Calibri" panose="020F0502020204030204"/>
              </a:rPr>
              <a:t>Estimated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5" descr="venus">
            <a:extLst>
              <a:ext uri="{FF2B5EF4-FFF2-40B4-BE49-F238E27FC236}">
                <a16:creationId xmlns:a16="http://schemas.microsoft.com/office/drawing/2014/main" id="{122CACAA-47FD-073E-72AA-37C33CD5B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3227" y="4001469"/>
            <a:ext cx="1992977" cy="1435277"/>
          </a:xfrm>
          <a:prstGeom prst="rect">
            <a:avLst/>
          </a:prstGeom>
          <a:noFill/>
        </p:spPr>
      </p:pic>
      <p:sp>
        <p:nvSpPr>
          <p:cNvPr id="25" name="object 2">
            <a:extLst>
              <a:ext uri="{FF2B5EF4-FFF2-40B4-BE49-F238E27FC236}">
                <a16:creationId xmlns:a16="http://schemas.microsoft.com/office/drawing/2014/main" id="{BF9A116A-2573-A5C6-15D1-FF8F33D05D5F}"/>
              </a:ext>
            </a:extLst>
          </p:cNvPr>
          <p:cNvSpPr/>
          <p:nvPr/>
        </p:nvSpPr>
        <p:spPr>
          <a:xfrm>
            <a:off x="2127908" y="4079467"/>
            <a:ext cx="1093398" cy="12432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BB8AADC2-5382-3C45-4F74-7FAA98B9A4C6}"/>
              </a:ext>
            </a:extLst>
          </p:cNvPr>
          <p:cNvSpPr/>
          <p:nvPr/>
        </p:nvSpPr>
        <p:spPr>
          <a:xfrm>
            <a:off x="249087" y="4102222"/>
            <a:ext cx="1890949" cy="1276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9DF8143-BD73-1FDD-31F5-FDBCF4EAF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579" y="5471721"/>
            <a:ext cx="1880843" cy="13862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F40075-41C7-22BB-67E4-A4A1DE93B7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374" y="6029085"/>
            <a:ext cx="2457834" cy="6818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8A9204D-B2D3-BFF1-4E77-C011C70D8ABB}"/>
              </a:ext>
            </a:extLst>
          </p:cNvPr>
          <p:cNvSpPr txBox="1"/>
          <p:nvPr/>
        </p:nvSpPr>
        <p:spPr>
          <a:xfrm>
            <a:off x="701744" y="5444225"/>
            <a:ext cx="3008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supraconducting Source ASTERICS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8FE049-5766-2234-ECDF-C76B19705B24}"/>
              </a:ext>
            </a:extLst>
          </p:cNvPr>
          <p:cNvSpPr txBox="1"/>
          <p:nvPr/>
        </p:nvSpPr>
        <p:spPr>
          <a:xfrm>
            <a:off x="774366" y="5712227"/>
            <a:ext cx="174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RFQ for heavy 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4D1D2C-5D6A-BC46-3948-62DC356840A5}"/>
              </a:ext>
            </a:extLst>
          </p:cNvPr>
          <p:cNvSpPr txBox="1"/>
          <p:nvPr/>
        </p:nvSpPr>
        <p:spPr>
          <a:xfrm>
            <a:off x="5434739" y="4196906"/>
            <a:ext cx="2451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NEWGAIN</a:t>
            </a:r>
          </a:p>
          <a:p>
            <a:r>
              <a:rPr lang="fr-FR" dirty="0">
                <a:solidFill>
                  <a:schemeClr val="accent2"/>
                </a:solidFill>
              </a:rPr>
              <a:t>World-record </a:t>
            </a:r>
            <a:r>
              <a:rPr lang="fr-FR" dirty="0" err="1">
                <a:solidFill>
                  <a:schemeClr val="accent2"/>
                </a:solidFill>
              </a:rPr>
              <a:t>intensities</a:t>
            </a:r>
            <a:endParaRPr lang="en-FR" dirty="0">
              <a:solidFill>
                <a:schemeClr val="accent2"/>
              </a:solidFill>
            </a:endParaRPr>
          </a:p>
        </p:txBody>
      </p:sp>
      <p:pic>
        <p:nvPicPr>
          <p:cNvPr id="3" name="Image 13">
            <a:extLst>
              <a:ext uri="{FF2B5EF4-FFF2-40B4-BE49-F238E27FC236}">
                <a16:creationId xmlns:a16="http://schemas.microsoft.com/office/drawing/2014/main" id="{B3A50990-AA1C-7503-024C-7032CC882F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6" y="5349231"/>
            <a:ext cx="497952" cy="488674"/>
          </a:xfrm>
          <a:prstGeom prst="rect">
            <a:avLst/>
          </a:prstGeom>
        </p:spPr>
      </p:pic>
      <p:pic>
        <p:nvPicPr>
          <p:cNvPr id="9" name="Image 11">
            <a:extLst>
              <a:ext uri="{FF2B5EF4-FFF2-40B4-BE49-F238E27FC236}">
                <a16:creationId xmlns:a16="http://schemas.microsoft.com/office/drawing/2014/main" id="{5A2DC4A1-C07D-7C33-9C56-381EA7D474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96" y="4948005"/>
            <a:ext cx="3788553" cy="1801507"/>
          </a:xfrm>
          <a:prstGeom prst="rect">
            <a:avLst/>
          </a:prstGeom>
        </p:spPr>
      </p:pic>
      <p:sp>
        <p:nvSpPr>
          <p:cNvPr id="16" name="ZoneTexte 13">
            <a:extLst>
              <a:ext uri="{FF2B5EF4-FFF2-40B4-BE49-F238E27FC236}">
                <a16:creationId xmlns:a16="http://schemas.microsoft.com/office/drawing/2014/main" id="{7ECB23D9-3559-8759-BF6D-24C86E7DA850}"/>
              </a:ext>
            </a:extLst>
          </p:cNvPr>
          <p:cNvSpPr txBox="1"/>
          <p:nvPr/>
        </p:nvSpPr>
        <p:spPr>
          <a:xfrm>
            <a:off x="9768010" y="5773800"/>
            <a:ext cx="225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aseline="30000" dirty="0"/>
              <a:t>18</a:t>
            </a:r>
            <a:r>
              <a:rPr lang="fr-FR" sz="1800" dirty="0"/>
              <a:t>O</a:t>
            </a:r>
            <a:r>
              <a:rPr lang="fr-FR" sz="1800" baseline="30000" dirty="0"/>
              <a:t>6+</a:t>
            </a:r>
            <a:r>
              <a:rPr lang="fr-FR" sz="1800" dirty="0"/>
              <a:t> 50</a:t>
            </a:r>
            <a:r>
              <a:rPr lang="fr-FR" sz="1800" dirty="0">
                <a:latin typeface="Symbol" pitchFamily="2" charset="2"/>
              </a:rPr>
              <a:t>m</a:t>
            </a:r>
            <a:r>
              <a:rPr lang="fr-FR" sz="1800" dirty="0"/>
              <a:t>A,   7 MeV/u</a:t>
            </a:r>
          </a:p>
          <a:p>
            <a:r>
              <a:rPr lang="fr-FR" sz="1800" baseline="30000" dirty="0"/>
              <a:t>40</a:t>
            </a:r>
            <a:r>
              <a:rPr lang="fr-FR" sz="1800" dirty="0"/>
              <a:t>Ar</a:t>
            </a:r>
            <a:r>
              <a:rPr lang="fr-FR" sz="1800" baseline="30000" dirty="0"/>
              <a:t>14+ </a:t>
            </a:r>
            <a:r>
              <a:rPr lang="fr-FR" sz="1800" dirty="0"/>
              <a:t>80</a:t>
            </a:r>
            <a:r>
              <a:rPr lang="fr-FR" sz="1800" dirty="0">
                <a:latin typeface="Symbol" pitchFamily="2" charset="2"/>
              </a:rPr>
              <a:t>m</a:t>
            </a:r>
            <a:r>
              <a:rPr lang="fr-FR" sz="1800" dirty="0"/>
              <a:t>A, 7 MeV/</a:t>
            </a:r>
            <a:r>
              <a:rPr lang="fr-FR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315514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72E95AAC-B9D5-CFD2-A483-A417A8361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6" y="771123"/>
            <a:ext cx="497952" cy="4886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58D6DA7-1420-6690-00A6-D50919711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/>
          <a:lstStyle/>
          <a:p>
            <a:r>
              <a:rPr lang="en-FR" dirty="0">
                <a:solidFill>
                  <a:schemeClr val="accent2"/>
                </a:solidFill>
              </a:rPr>
              <a:t>DESIR hall under construction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3D1EBE-7C4D-8502-53CB-0F8E296CE62C}"/>
              </a:ext>
            </a:extLst>
          </p:cNvPr>
          <p:cNvGrpSpPr/>
          <p:nvPr/>
        </p:nvGrpSpPr>
        <p:grpSpPr>
          <a:xfrm>
            <a:off x="2794110" y="4909567"/>
            <a:ext cx="3531367" cy="1762453"/>
            <a:chOff x="4131438" y="3490399"/>
            <a:chExt cx="5012562" cy="24578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100532-E793-03F9-58BF-B083C7AA5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438" y="3490399"/>
              <a:ext cx="5012562" cy="2457850"/>
            </a:xfrm>
            <a:prstGeom prst="rect">
              <a:avLst/>
            </a:prstGeom>
          </p:spPr>
        </p:pic>
        <p:pic>
          <p:nvPicPr>
            <p:cNvPr id="13" name="Picture 2" descr="LP2i Bordeaux">
              <a:extLst>
                <a:ext uri="{FF2B5EF4-FFF2-40B4-BE49-F238E27FC236}">
                  <a16:creationId xmlns:a16="http://schemas.microsoft.com/office/drawing/2014/main" id="{73D63B4C-0619-5C77-75A6-8370D3B4A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4732" y="5361230"/>
              <a:ext cx="981950" cy="5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BF5C6C-F956-0CE5-D752-AE2BCE182421}"/>
              </a:ext>
            </a:extLst>
          </p:cNvPr>
          <p:cNvGrpSpPr/>
          <p:nvPr/>
        </p:nvGrpSpPr>
        <p:grpSpPr>
          <a:xfrm>
            <a:off x="0" y="4897465"/>
            <a:ext cx="2780056" cy="1827754"/>
            <a:chOff x="-166009" y="2615621"/>
            <a:chExt cx="3946121" cy="2548917"/>
          </a:xfrm>
        </p:grpSpPr>
        <p:pic>
          <p:nvPicPr>
            <p:cNvPr id="31" name="Image 15">
              <a:extLst>
                <a:ext uri="{FF2B5EF4-FFF2-40B4-BE49-F238E27FC236}">
                  <a16:creationId xmlns:a16="http://schemas.microsoft.com/office/drawing/2014/main" id="{905D63B6-843D-3C57-AADF-3AD6D4EF7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6725" y="2627244"/>
              <a:ext cx="1843387" cy="24578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27A1D1-6C2D-D126-7393-DBC5D711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15621"/>
              <a:ext cx="1981406" cy="2457851"/>
            </a:xfrm>
            <a:prstGeom prst="rect">
              <a:avLst/>
            </a:prstGeom>
          </p:spPr>
        </p:pic>
        <p:pic>
          <p:nvPicPr>
            <p:cNvPr id="33" name="Picture 4" descr="IJCLab">
              <a:extLst>
                <a:ext uri="{FF2B5EF4-FFF2-40B4-BE49-F238E27FC236}">
                  <a16:creationId xmlns:a16="http://schemas.microsoft.com/office/drawing/2014/main" id="{D535BD0C-E7A5-72B0-03E0-18AD5C831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009" y="4392153"/>
              <a:ext cx="1555137" cy="77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F32E8E-2F39-6EB9-643F-FC840A7CB0E5}"/>
              </a:ext>
            </a:extLst>
          </p:cNvPr>
          <p:cNvGrpSpPr/>
          <p:nvPr/>
        </p:nvGrpSpPr>
        <p:grpSpPr>
          <a:xfrm>
            <a:off x="108488" y="3306349"/>
            <a:ext cx="2473135" cy="1525168"/>
            <a:chOff x="5633535" y="632451"/>
            <a:chExt cx="3510465" cy="2126942"/>
          </a:xfrm>
        </p:grpSpPr>
        <p:pic>
          <p:nvPicPr>
            <p:cNvPr id="35" name="Image 20">
              <a:extLst>
                <a:ext uri="{FF2B5EF4-FFF2-40B4-BE49-F238E27FC236}">
                  <a16:creationId xmlns:a16="http://schemas.microsoft.com/office/drawing/2014/main" id="{D0C0A39D-BC7F-D565-9BCD-19BFCDD4C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86"/>
            <a:stretch/>
          </p:blipFill>
          <p:spPr>
            <a:xfrm>
              <a:off x="5633535" y="692695"/>
              <a:ext cx="3351219" cy="2066698"/>
            </a:xfrm>
            <a:prstGeom prst="rect">
              <a:avLst/>
            </a:prstGeom>
          </p:spPr>
        </p:pic>
        <p:pic>
          <p:nvPicPr>
            <p:cNvPr id="36" name="Picture 6" descr="LPCCAEN logo">
              <a:extLst>
                <a:ext uri="{FF2B5EF4-FFF2-40B4-BE49-F238E27FC236}">
                  <a16:creationId xmlns:a16="http://schemas.microsoft.com/office/drawing/2014/main" id="{08A5631D-AFAA-DEBB-3CD7-BA816A6CD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9854" y="632451"/>
              <a:ext cx="1224146" cy="640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6A11AD9-F544-A6B6-E470-41861D02EBA8}"/>
              </a:ext>
            </a:extLst>
          </p:cNvPr>
          <p:cNvSpPr txBox="1"/>
          <p:nvPr/>
        </p:nvSpPr>
        <p:spPr>
          <a:xfrm>
            <a:off x="7222210" y="6106331"/>
            <a:ext cx="446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>
                <a:solidFill>
                  <a:schemeClr val="accent2"/>
                </a:solidFill>
              </a:rPr>
              <a:t>First experiments in 2027</a:t>
            </a:r>
          </a:p>
        </p:txBody>
      </p:sp>
      <p:pic>
        <p:nvPicPr>
          <p:cNvPr id="38" name="Image 7">
            <a:extLst>
              <a:ext uri="{FF2B5EF4-FFF2-40B4-BE49-F238E27FC236}">
                <a16:creationId xmlns:a16="http://schemas.microsoft.com/office/drawing/2014/main" id="{E417BF2B-0A9C-F657-8AAA-3F448D9686CD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82" y="923093"/>
            <a:ext cx="5806237" cy="32455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4AAB41-3486-1C8F-1254-AFEAF4DCD5CC}"/>
              </a:ext>
            </a:extLst>
          </p:cNvPr>
          <p:cNvSpPr txBox="1">
            <a:spLocks/>
          </p:cNvSpPr>
          <p:nvPr/>
        </p:nvSpPr>
        <p:spPr>
          <a:xfrm>
            <a:off x="4101885" y="924732"/>
            <a:ext cx="2141349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b="1" dirty="0">
                <a:solidFill>
                  <a:schemeClr val="accent2"/>
                </a:solidFill>
              </a:rPr>
              <a:t>SPIRAL1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8F160E-0AF4-FDA1-30AE-666EACE3EFDB}"/>
              </a:ext>
            </a:extLst>
          </p:cNvPr>
          <p:cNvSpPr txBox="1">
            <a:spLocks/>
          </p:cNvSpPr>
          <p:nvPr/>
        </p:nvSpPr>
        <p:spPr>
          <a:xfrm>
            <a:off x="7607086" y="2151680"/>
            <a:ext cx="2141349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b="1" dirty="0">
                <a:solidFill>
                  <a:schemeClr val="accent2"/>
                </a:solidFill>
              </a:rPr>
              <a:t>SPIRAL2</a:t>
            </a:r>
          </a:p>
        </p:txBody>
      </p:sp>
      <p:sp>
        <p:nvSpPr>
          <p:cNvPr id="15" name="ZoneTexte 42">
            <a:extLst>
              <a:ext uri="{FF2B5EF4-FFF2-40B4-BE49-F238E27FC236}">
                <a16:creationId xmlns:a16="http://schemas.microsoft.com/office/drawing/2014/main" id="{B33E8D7B-F737-5402-248A-9359048D749F}"/>
              </a:ext>
            </a:extLst>
          </p:cNvPr>
          <p:cNvSpPr txBox="1"/>
          <p:nvPr/>
        </p:nvSpPr>
        <p:spPr>
          <a:xfrm>
            <a:off x="6349805" y="3563725"/>
            <a:ext cx="6172825" cy="2062103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Low-energy radioactive-ion-beam facility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Beams from SPIRAL1 and S</a:t>
            </a:r>
            <a:r>
              <a:rPr lang="en-US" sz="1600" baseline="30000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3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Important beam preparation and purification capabilities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High resolution/precision experiments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Study of fundamental properties of nuclei : mass, life time, decay modes, spin, magnetic and quadrupolar moments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Nucleosynthesis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Fundamental interactions, tests of weak interaction standard model </a:t>
            </a:r>
          </a:p>
        </p:txBody>
      </p:sp>
      <p:grpSp>
        <p:nvGrpSpPr>
          <p:cNvPr id="19" name="Groupe 60">
            <a:extLst>
              <a:ext uri="{FF2B5EF4-FFF2-40B4-BE49-F238E27FC236}">
                <a16:creationId xmlns:a16="http://schemas.microsoft.com/office/drawing/2014/main" id="{BB3B1221-EDB8-1850-307B-65D4C679376B}"/>
              </a:ext>
            </a:extLst>
          </p:cNvPr>
          <p:cNvGrpSpPr/>
          <p:nvPr/>
        </p:nvGrpSpPr>
        <p:grpSpPr>
          <a:xfrm>
            <a:off x="3855361" y="1548035"/>
            <a:ext cx="4108522" cy="2864874"/>
            <a:chOff x="1825902" y="1988841"/>
            <a:chExt cx="7554090" cy="4536504"/>
          </a:xfrm>
          <a:noFill/>
        </p:grpSpPr>
        <p:pic>
          <p:nvPicPr>
            <p:cNvPr id="20" name="Picture 2" descr="C:\Documents and Settings\thomasjc\Bureau\DESIR\Meetings\2011\Symposium_Fr_Jp\Screen shot 2011-01-03 at 13.29.34.png">
              <a:extLst>
                <a:ext uri="{FF2B5EF4-FFF2-40B4-BE49-F238E27FC236}">
                  <a16:creationId xmlns:a16="http://schemas.microsoft.com/office/drawing/2014/main" id="{69F52941-D4C5-EF40-F68D-1B13741F2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0" t="912" r="1544" b="456"/>
            <a:stretch>
              <a:fillRect/>
            </a:stretch>
          </p:blipFill>
          <p:spPr bwMode="auto">
            <a:xfrm>
              <a:off x="1835695" y="1988841"/>
              <a:ext cx="6737383" cy="45365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Ellipse 62">
              <a:extLst>
                <a:ext uri="{FF2B5EF4-FFF2-40B4-BE49-F238E27FC236}">
                  <a16:creationId xmlns:a16="http://schemas.microsoft.com/office/drawing/2014/main" id="{4CE27CB9-075C-D87A-ADE7-5B42B4C68342}"/>
                </a:ext>
              </a:extLst>
            </p:cNvPr>
            <p:cNvSpPr/>
            <p:nvPr/>
          </p:nvSpPr>
          <p:spPr bwMode="auto">
            <a:xfrm rot="19631431">
              <a:off x="7152190" y="2200707"/>
              <a:ext cx="1714868" cy="460212"/>
            </a:xfrm>
            <a:prstGeom prst="ellipse">
              <a:avLst/>
            </a:prstGeom>
            <a:grp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2" name="Ellipse 63">
              <a:extLst>
                <a:ext uri="{FF2B5EF4-FFF2-40B4-BE49-F238E27FC236}">
                  <a16:creationId xmlns:a16="http://schemas.microsoft.com/office/drawing/2014/main" id="{AA353A9E-9E90-A4D9-B213-8FAF7F5CA4B1}"/>
                </a:ext>
              </a:extLst>
            </p:cNvPr>
            <p:cNvSpPr/>
            <p:nvPr/>
          </p:nvSpPr>
          <p:spPr bwMode="auto">
            <a:xfrm rot="19552545">
              <a:off x="3179838" y="4093378"/>
              <a:ext cx="2263155" cy="329982"/>
            </a:xfrm>
            <a:prstGeom prst="ellipse">
              <a:avLst/>
            </a:prstGeom>
            <a:grp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3" name="ZoneTexte 64">
              <a:extLst>
                <a:ext uri="{FF2B5EF4-FFF2-40B4-BE49-F238E27FC236}">
                  <a16:creationId xmlns:a16="http://schemas.microsoft.com/office/drawing/2014/main" id="{7557D7C4-54A7-8F49-9C7A-65D0FEE3701E}"/>
                </a:ext>
              </a:extLst>
            </p:cNvPr>
            <p:cNvSpPr txBox="1"/>
            <p:nvPr/>
          </p:nvSpPr>
          <p:spPr>
            <a:xfrm>
              <a:off x="7632928" y="2906059"/>
              <a:ext cx="1002492" cy="365656"/>
            </a:xfrm>
            <a:prstGeom prst="rect">
              <a:avLst/>
            </a:prstGeom>
            <a:grpFill/>
            <a:ln w="38100" cmpd="sng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7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-LEB</a:t>
              </a:r>
            </a:p>
          </p:txBody>
        </p:sp>
        <p:sp>
          <p:nvSpPr>
            <p:cNvPr id="24" name="Ellipse 65">
              <a:extLst>
                <a:ext uri="{FF2B5EF4-FFF2-40B4-BE49-F238E27FC236}">
                  <a16:creationId xmlns:a16="http://schemas.microsoft.com/office/drawing/2014/main" id="{6E3EACAD-7D5A-7835-9E83-E8C5110C8598}"/>
                </a:ext>
              </a:extLst>
            </p:cNvPr>
            <p:cNvSpPr/>
            <p:nvPr/>
          </p:nvSpPr>
          <p:spPr bwMode="auto">
            <a:xfrm rot="19380000">
              <a:off x="1825902" y="5494877"/>
              <a:ext cx="1982235" cy="330142"/>
            </a:xfrm>
            <a:prstGeom prst="ellipse">
              <a:avLst/>
            </a:prstGeom>
            <a:grpFill/>
            <a:ln w="38100" cap="flat" cmpd="sng" algn="ctr">
              <a:solidFill>
                <a:srgbClr val="00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5" name="ZoneTexte 66">
              <a:extLst>
                <a:ext uri="{FF2B5EF4-FFF2-40B4-BE49-F238E27FC236}">
                  <a16:creationId xmlns:a16="http://schemas.microsoft.com/office/drawing/2014/main" id="{35809F82-C982-5823-B6F3-C998AA0C8111}"/>
                </a:ext>
              </a:extLst>
            </p:cNvPr>
            <p:cNvSpPr txBox="1"/>
            <p:nvPr/>
          </p:nvSpPr>
          <p:spPr>
            <a:xfrm>
              <a:off x="3145055" y="5608277"/>
              <a:ext cx="2280458" cy="365656"/>
            </a:xfrm>
            <a:prstGeom prst="rect">
              <a:avLst/>
            </a:prstGeom>
            <a:grpFill/>
            <a:ln w="38100" cmpd="sng">
              <a:solidFill>
                <a:srgbClr val="3366FF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33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SPIRAL 1 Upgrade</a:t>
              </a:r>
            </a:p>
          </p:txBody>
        </p:sp>
        <p:cxnSp>
          <p:nvCxnSpPr>
            <p:cNvPr id="26" name="Connecteur droit avec flèche 67">
              <a:extLst>
                <a:ext uri="{FF2B5EF4-FFF2-40B4-BE49-F238E27FC236}">
                  <a16:creationId xmlns:a16="http://schemas.microsoft.com/office/drawing/2014/main" id="{8CD08C0C-42C5-200C-3209-11A1EF581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704" y="4325815"/>
              <a:ext cx="2113311" cy="2055513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BF5CAC7-3CD7-5F55-98F3-A03A21D4F9F0}"/>
                </a:ext>
              </a:extLst>
            </p:cNvPr>
            <p:cNvSpPr/>
            <p:nvPr/>
          </p:nvSpPr>
          <p:spPr>
            <a:xfrm>
              <a:off x="7108274" y="3334245"/>
              <a:ext cx="2271718" cy="7594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266700" lvl="1" indent="-266700"/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Fusion-evaporation</a:t>
              </a:r>
            </a:p>
            <a:p>
              <a:pPr marL="266700" lvl="1" indent="-266700"/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(Multi-)nucleon Transfer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48962BB-2C1C-D675-F19C-14071F128901}"/>
                </a:ext>
              </a:extLst>
            </p:cNvPr>
            <p:cNvSpPr/>
            <p:nvPr/>
          </p:nvSpPr>
          <p:spPr>
            <a:xfrm>
              <a:off x="3315266" y="5969632"/>
              <a:ext cx="3888433" cy="3656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266700" lvl="1" indent="-266700"/>
              <a:r>
                <a:rPr lang="en-US" sz="700" b="1" dirty="0">
                  <a:solidFill>
                    <a:srgbClr val="00B0F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Beam &amp; target fragmentation</a:t>
              </a:r>
            </a:p>
          </p:txBody>
        </p:sp>
        <p:sp>
          <p:nvSpPr>
            <p:cNvPr id="29" name="ZoneTexte 70">
              <a:extLst>
                <a:ext uri="{FF2B5EF4-FFF2-40B4-BE49-F238E27FC236}">
                  <a16:creationId xmlns:a16="http://schemas.microsoft.com/office/drawing/2014/main" id="{68F6491A-E432-CA89-BC2D-C96E06A950FF}"/>
                </a:ext>
              </a:extLst>
            </p:cNvPr>
            <p:cNvSpPr txBox="1"/>
            <p:nvPr/>
          </p:nvSpPr>
          <p:spPr>
            <a:xfrm>
              <a:off x="3267794" y="3594750"/>
              <a:ext cx="963308" cy="365656"/>
            </a:xfrm>
            <a:prstGeom prst="rect">
              <a:avLst/>
            </a:prstGeom>
            <a:grpFill/>
            <a:ln w="38100" cmpd="sng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7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-LEB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7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23002</TotalTime>
  <Words>1399</Words>
  <Application>Microsoft Macintosh PowerPoint</Application>
  <PresentationFormat>Widescreen</PresentationFormat>
  <Paragraphs>240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Bahnschrift Light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SCIENTIFIC OPPORTUNITIES FOR AGATA @</vt:lpstr>
      <vt:lpstr>PowerPoint Presentation</vt:lpstr>
      <vt:lpstr>PRODUCTION GANIL.1</vt:lpstr>
      <vt:lpstr>Some highlights of AGATA@GANIL.1</vt:lpstr>
      <vt:lpstr>PowerPoint Presentation</vt:lpstr>
      <vt:lpstr>PowerPoint Presentation</vt:lpstr>
      <vt:lpstr>SPIRAL2 : on the way to heavy-ion beams</vt:lpstr>
      <vt:lpstr>DESIR hall under construction</vt:lpstr>
      <vt:lpstr>PowerPoint Presentation</vt:lpstr>
      <vt:lpstr>PowerPoint Presentation</vt:lpstr>
      <vt:lpstr>PowerPoint Presentation</vt:lpstr>
      <vt:lpstr>PowerPoint Presentation</vt:lpstr>
      <vt:lpstr>Operation perspectives</vt:lpstr>
      <vt:lpstr>AGATA Workshop, GANIL, May 2024</vt:lpstr>
      <vt:lpstr>PowerPoint Presentation</vt:lpstr>
      <vt:lpstr>PowerPoint Presentation</vt:lpstr>
      <vt:lpstr>Thank you for your attention Welcome in GANIL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Fanny Farget</dc:creator>
  <cp:lastModifiedBy>Fanny Farget</cp:lastModifiedBy>
  <cp:revision>215</cp:revision>
  <dcterms:created xsi:type="dcterms:W3CDTF">2024-01-25T19:12:34Z</dcterms:created>
  <dcterms:modified xsi:type="dcterms:W3CDTF">2024-09-12T10:35:47Z</dcterms:modified>
</cp:coreProperties>
</file>