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392" r:id="rId3"/>
    <p:sldId id="394" r:id="rId4"/>
    <p:sldId id="383" r:id="rId5"/>
    <p:sldId id="399" r:id="rId6"/>
    <p:sldId id="401" r:id="rId7"/>
    <p:sldId id="407" r:id="rId8"/>
    <p:sldId id="384" r:id="rId9"/>
    <p:sldId id="395" r:id="rId10"/>
    <p:sldId id="267" r:id="rId11"/>
    <p:sldId id="396" r:id="rId12"/>
    <p:sldId id="402" r:id="rId13"/>
    <p:sldId id="387" r:id="rId14"/>
    <p:sldId id="403" r:id="rId15"/>
    <p:sldId id="408" r:id="rId16"/>
    <p:sldId id="404" r:id="rId17"/>
    <p:sldId id="406" r:id="rId18"/>
    <p:sldId id="405" r:id="rId19"/>
    <p:sldId id="261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61" autoAdjust="0"/>
    <p:restoredTop sz="94660"/>
  </p:normalViewPr>
  <p:slideViewPr>
    <p:cSldViewPr snapToGrid="0">
      <p:cViewPr>
        <p:scale>
          <a:sx n="127" d="100"/>
          <a:sy n="127" d="100"/>
        </p:scale>
        <p:origin x="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A024C-764D-4E51-A50C-0A03D3BC7E6F}" type="datetimeFigureOut">
              <a:rPr lang="fr-FR" smtClean="0"/>
              <a:t>10/09/2024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0A047-37F7-4B87-9E38-E92272E523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819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Après une phase de </a:t>
            </a:r>
            <a:r>
              <a:rPr lang="fr-FR" dirty="0" err="1"/>
              <a:t>déomnstration</a:t>
            </a:r>
            <a:r>
              <a:rPr lang="fr-FR" dirty="0"/>
              <a:t> de 2003 à 2008:</a:t>
            </a:r>
          </a:p>
          <a:p>
            <a:r>
              <a:rPr lang="fr-FR" dirty="0"/>
              <a:t>Photo of GANIL </a:t>
            </a:r>
            <a:r>
              <a:rPr lang="fr-FR" dirty="0" err="1"/>
              <a:t>fall</a:t>
            </a:r>
            <a:r>
              <a:rPr lang="fr-FR" dirty="0"/>
              <a:t> 2016 </a:t>
            </a:r>
            <a:r>
              <a:rPr lang="fr-FR" dirty="0" err="1"/>
              <a:t>with</a:t>
            </a:r>
            <a:r>
              <a:rPr lang="fr-FR" dirty="0"/>
              <a:t> 32 detectors – </a:t>
            </a:r>
            <a:r>
              <a:rPr lang="fr-FR" dirty="0" err="1"/>
              <a:t>procurement</a:t>
            </a:r>
            <a:r>
              <a:rPr lang="fr-FR" baseline="0" dirty="0"/>
              <a:t> of ~60 capsules by 2022. </a:t>
            </a:r>
            <a:r>
              <a:rPr lang="fr-FR" baseline="0" dirty="0" err="1"/>
              <a:t>Already</a:t>
            </a:r>
            <a:r>
              <a:rPr lang="fr-FR" baseline="0" dirty="0"/>
              <a:t> 47 in 2019 (</a:t>
            </a:r>
            <a:r>
              <a:rPr lang="fr-FR" baseline="0" dirty="0" err="1"/>
              <a:t>Finalnd</a:t>
            </a:r>
            <a:r>
              <a:rPr lang="fr-FR" baseline="0" dirty="0"/>
              <a:t> and </a:t>
            </a:r>
            <a:r>
              <a:rPr lang="fr-FR" baseline="0" dirty="0" err="1"/>
              <a:t>Hungary</a:t>
            </a:r>
            <a:r>
              <a:rPr lang="fr-FR" baseline="0" dirty="0"/>
              <a:t> have </a:t>
            </a:r>
            <a:r>
              <a:rPr lang="fr-FR" baseline="0" dirty="0" err="1"/>
              <a:t>ordered</a:t>
            </a:r>
            <a:r>
              <a:rPr lang="fr-FR" baseline="0" dirty="0"/>
              <a:t> – </a:t>
            </a:r>
            <a:r>
              <a:rPr lang="fr-FR" baseline="0" dirty="0" err="1"/>
              <a:t>delivery</a:t>
            </a:r>
            <a:r>
              <a:rPr lang="fr-FR" baseline="0" dirty="0"/>
              <a:t> 2019 of 4 capsules + UK </a:t>
            </a:r>
            <a:r>
              <a:rPr lang="fr-FR" baseline="0" dirty="0" err="1"/>
              <a:t>should</a:t>
            </a:r>
            <a:r>
              <a:rPr lang="fr-FR" baseline="0" dirty="0"/>
              <a:t> </a:t>
            </a:r>
            <a:r>
              <a:rPr lang="fr-FR" baseline="0" dirty="0" err="1"/>
              <a:t>order</a:t>
            </a:r>
            <a:r>
              <a:rPr lang="fr-FR" baseline="0" dirty="0"/>
              <a:t> 2 ATC if </a:t>
            </a:r>
            <a:r>
              <a:rPr lang="fr-FR" baseline="0" dirty="0" err="1"/>
              <a:t>successful</a:t>
            </a:r>
            <a:r>
              <a:rPr lang="fr-FR" baseline="0" dirty="0"/>
              <a:t> </a:t>
            </a:r>
            <a:r>
              <a:rPr lang="fr-FR" baseline="0" dirty="0" err="1"/>
              <a:t>grant</a:t>
            </a:r>
            <a:r>
              <a:rPr lang="fr-FR" baseline="0" dirty="0"/>
              <a:t>…)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D046C-6886-B74C-9FEA-D806F1F1D7D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589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9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N. Karkour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Agata Week Milano 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lang="fr-FR" sz="2037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2" name="Picture 4" descr="logo-amzal">
            <a:extLst>
              <a:ext uri="{FF2B5EF4-FFF2-40B4-BE49-F238E27FC236}">
                <a16:creationId xmlns:a16="http://schemas.microsoft.com/office/drawing/2014/main" id="{6E55D95C-A255-0440-8E8D-140C723191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085" y="142944"/>
            <a:ext cx="833768" cy="112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26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FB3DF-E996-444C-97A6-629CCF62B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35AB020-DD7B-4536-B419-06C8D14FC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4D8A88-DA03-4818-B1F8-6DB3393F1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5700A6-7BB4-45D3-B0D3-01E79FE0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385D34-83AE-4F8C-9BD1-383637EEA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67AD75-B117-4850-B1AD-A1F547BA9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50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C2280B-DFB4-4520-9EA2-B34508B3F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EA70F58-573B-4D06-BDA3-A36BAB4B0D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F7B8D6-C3E3-4344-9E34-F05E90D65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734165-E8C5-46B4-A415-44410A8F6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7C88AC-213E-4A34-8ECA-228C7816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205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4C3D652-57C4-4692-9AE4-ABB6C7480F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154B8D8-6644-4DE1-8249-F9A42DE48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40423C-F5BD-403C-A662-C188D60BE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E8F49A-36F0-4772-B67F-06C0B891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2DCA83-4F92-47E7-A343-918B8778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280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CDF33B-9221-44E1-9EC1-2AC03124C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BD1A5EE-E358-401B-B76E-3F44C3EA8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C490EB-396E-46EB-87D7-A11697C8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D8C885-5686-46F9-867F-F706DA5C9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36E4E6-309D-419F-AD95-D6E878B9F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41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5CD38BC-598D-9B44-9FEB-23D255C525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1599" cy="68579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6726BA7-2CD8-4A12-BFBD-2667F8F5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426" y="254425"/>
            <a:ext cx="6900746" cy="42661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 sz="2037" b="1" dirty="0">
                <a:solidFill>
                  <a:srgbClr val="00294B"/>
                </a:solidFill>
              </a:defRPr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DA5CF9-12C3-436F-817F-5D713473E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44AD8E-C13D-40A2-B8BE-C7E1778C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6402" y="645670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9BC524-FF43-4FBB-9CE6-BACEA7DB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709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38625F-D75B-4109-B084-FCD14288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9306" y="645670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DFA049-F982-41CE-9F12-6F08E4FC77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9" name="Picture 4" descr="logo-amzal">
            <a:extLst>
              <a:ext uri="{FF2B5EF4-FFF2-40B4-BE49-F238E27FC236}">
                <a16:creationId xmlns:a16="http://schemas.microsoft.com/office/drawing/2014/main" id="{4A266C77-5562-F147-A8AD-492DF6C04E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085" y="142944"/>
            <a:ext cx="833768" cy="112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43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8D7829-4905-4D21-ADC5-04A9D8441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F4D4C0-54E8-441B-A618-7B19062B3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802951-CEA9-44BD-BC81-192AE6807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79370D-2A26-4E76-8303-D210FB6F5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1F1939-33CB-4C6A-BD42-C4B9E6EA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142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2EA496-E955-4C88-9DE3-7AAAFC89D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0A01E0-6259-46A9-A001-36385A35E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5DBDF5-6D1F-4EF4-BA51-667B24B80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5570A7-D0AB-46AC-91B4-69FFD7186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D89AA0-5E9A-44D7-B194-81E636576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23D06C-77E9-46E4-8B66-B79C5B30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82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AA8AFD-A7A7-4836-9766-C68506B5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0BACD9-B8B5-41BC-BC9E-F3C6F6ABC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3EF99A-BE87-482F-B730-886C25EA1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9132F87-8ACE-42B4-BC1F-088087631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B22A081-036A-45E9-BB78-2A5C59BB16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784563C-F2B0-496B-88A3-19A17ECDB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7163F1E-EF27-40DC-871A-A7891D8C4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24CD025-7A23-4303-AD81-CDEB679F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82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55A573-4718-4B54-96FC-78A3FECF5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090A23E-9491-4262-9997-7B0A24FE4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9E3A5F-ADDA-4189-AFC0-C0AE88FAC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FEA876-71D0-4ACF-95F4-49545A54E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59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FF8F8BB-F1D3-46D6-A872-A084145F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D4C5A5A-A26F-435F-85CA-A502095DA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D26829-2291-4B9F-BE5A-147DF4890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7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5E9F9-9B6F-4756-89AE-D90B19FD9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216F89-A050-4C7E-ACBD-95B73C04E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FD07A88-9A90-46D2-A689-839837347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E45B37-F3CA-466B-A8DD-D2B1A3A91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AAF724-39BA-4E8E-9EAC-46190ACEB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563BA6-8810-4939-9979-58BF2C1B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741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9795B42-FD5E-48C0-A36C-5632D30EA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EB36ED-29A1-4F06-B789-3DEEBB3D8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C6CBF7-DE1A-4469-8780-C1A6F6082A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091967-D77B-4B28-BDF2-C64A9F80F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055FC4-8883-4958-BC1D-BA7902425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FA049-F982-41CE-9F12-6F08E4FC77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54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2112634" y="4272855"/>
            <a:ext cx="7243252" cy="4775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/>
              <a:t>N. </a:t>
            </a:r>
            <a:r>
              <a:rPr lang="fr-FR" b="1" dirty="0" err="1"/>
              <a:t>Karkour</a:t>
            </a:r>
            <a:r>
              <a:rPr lang="fr-FR" b="1" dirty="0"/>
              <a:t> and and R. M. PÉREZ VIDAL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6AEBCB-0187-344B-864D-D4FF557E0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ACFBFF-B382-0C40-A953-02F17414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Agata Week Milano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9FE5A4-D9A7-424A-BEA3-842A92203ED3}"/>
              </a:ext>
            </a:extLst>
          </p:cNvPr>
          <p:cNvSpPr txBox="1"/>
          <p:nvPr/>
        </p:nvSpPr>
        <p:spPr>
          <a:xfrm>
            <a:off x="1812969" y="1657523"/>
            <a:ext cx="7923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/>
              <a:t>AGATA Project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07BE67-06CC-8C4C-AA0E-53069B5A064E}"/>
              </a:ext>
            </a:extLst>
          </p:cNvPr>
          <p:cNvSpPr txBox="1"/>
          <p:nvPr/>
        </p:nvSpPr>
        <p:spPr>
          <a:xfrm>
            <a:off x="2623735" y="3137400"/>
            <a:ext cx="524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EMC </a:t>
            </a:r>
            <a:r>
              <a:rPr lang="fr-FR" sz="3200" dirty="0" err="1"/>
              <a:t>Visit</a:t>
            </a:r>
            <a:r>
              <a:rPr lang="fr-FR" sz="3200" dirty="0"/>
              <a:t> @ LNL </a:t>
            </a:r>
            <a:r>
              <a:rPr lang="fr-FR" sz="3200" dirty="0" err="1"/>
              <a:t>January</a:t>
            </a:r>
            <a:r>
              <a:rPr lang="fr-FR" sz="320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977760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63BC6C-10A6-46F9-BDFA-C04E1AA14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EMC @ LNL </a:t>
            </a:r>
            <a:r>
              <a:rPr lang="fr-FR" sz="2000" dirty="0" err="1"/>
              <a:t>January</a:t>
            </a:r>
            <a:r>
              <a:rPr lang="fr-FR" sz="2000" dirty="0"/>
              <a:t> 2024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3F9A00D-B941-FC28-5B8F-9BB9159F9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88A7ACD-5B7D-C6F5-72DB-17AD3985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F76D554-BC12-9D86-A0C2-6AA32ACBA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81B1B0-89AF-A74A-E10D-3A97845A4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38"/>
          <a:stretch/>
        </p:blipFill>
        <p:spPr>
          <a:xfrm>
            <a:off x="606918" y="1709442"/>
            <a:ext cx="5225793" cy="34391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9B08E7A-AAC1-3DA2-627D-D3B5EA784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961" y="1306792"/>
            <a:ext cx="6372892" cy="384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23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CB7D76-5BCD-D14C-809E-C5DF93B35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EMC @ LNL </a:t>
            </a:r>
            <a:r>
              <a:rPr lang="fr-FR" sz="2000" dirty="0" err="1"/>
              <a:t>January</a:t>
            </a:r>
            <a:r>
              <a:rPr lang="fr-FR" sz="2000" dirty="0"/>
              <a:t> 2024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405C66-3427-4444-9F87-CAD27EBA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18D304-23F3-5146-89AD-80E923880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F70C52-C2A0-F849-828E-86E50E14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46C4BD-DC82-8102-3175-F19FD9691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65" y="1597900"/>
            <a:ext cx="9077035" cy="427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82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CB7D76-5BCD-D14C-809E-C5DF93B35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EMC @ LNL </a:t>
            </a:r>
            <a:r>
              <a:rPr lang="fr-FR" sz="2000" dirty="0" err="1"/>
              <a:t>January</a:t>
            </a:r>
            <a:r>
              <a:rPr lang="fr-FR" sz="2000" dirty="0"/>
              <a:t> 2024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405C66-3427-4444-9F87-CAD27EBA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18D304-23F3-5146-89AD-80E923880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F70C52-C2A0-F849-828E-86E50E14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6ADFE4-3FDC-CFDF-C834-D8BB13613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253"/>
            <a:ext cx="11608532" cy="492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66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CB7D76-5BCD-D14C-809E-C5DF93B35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EMC @ LNL </a:t>
            </a:r>
            <a:r>
              <a:rPr lang="fr-FR" sz="2000" dirty="0" err="1"/>
              <a:t>January</a:t>
            </a:r>
            <a:r>
              <a:rPr lang="fr-FR" sz="2000" dirty="0"/>
              <a:t> 2024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405C66-3427-4444-9F87-CAD27EBA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18D304-23F3-5146-89AD-80E923880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F70C52-C2A0-F849-828E-86E50E14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7B13859-1626-50CD-F7A7-D38E3C93A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904" y="612436"/>
            <a:ext cx="6900746" cy="627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93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CB7D76-5BCD-D14C-809E-C5DF93B35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EMC @ LNL </a:t>
            </a:r>
            <a:r>
              <a:rPr lang="fr-FR" sz="2000" dirty="0" err="1"/>
              <a:t>January</a:t>
            </a:r>
            <a:r>
              <a:rPr lang="fr-FR" sz="2000" dirty="0"/>
              <a:t> 2024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405C66-3427-4444-9F87-CAD27EBA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18D304-23F3-5146-89AD-80E923880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F70C52-C2A0-F849-828E-86E50E14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464182-CE1E-F5AE-B255-8D30C6EA3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12" y="1241970"/>
            <a:ext cx="11232394" cy="470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44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98BF4-F30C-5043-9BDB-2AA0E847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EMC @ LNL </a:t>
            </a:r>
            <a:r>
              <a:rPr lang="fr-FR" sz="2400" dirty="0" err="1"/>
              <a:t>January</a:t>
            </a:r>
            <a:r>
              <a:rPr lang="fr-FR" sz="2400" dirty="0"/>
              <a:t>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C0F082-E81A-5B44-BEA5-0431C2F3F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227" y="1251857"/>
            <a:ext cx="9230249" cy="52048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GB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Noise origin is not known sometimes and sometimes after changing different modules or cables things might work.</a:t>
            </a:r>
          </a:p>
          <a:p>
            <a:pPr algn="just"/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Using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passive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lemo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spy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board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while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MDR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cable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disconnected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not good.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Impedance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matching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issues,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risk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damaging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opamps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while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disconnecting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 MDR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cables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AGATA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becoming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huge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not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easy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manipulate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diagnose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either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during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experiments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or in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between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experiments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GB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EC3874-0C29-C847-B0BE-0C47B2D24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8AEC5E-DDB1-5344-8852-84176A2D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918DA9-BC3A-784A-9BB3-9904F979D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4743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98BF4-F30C-5043-9BDB-2AA0E847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EMC @ LNL </a:t>
            </a:r>
            <a:r>
              <a:rPr lang="fr-FR" sz="2400" dirty="0" err="1"/>
              <a:t>January</a:t>
            </a:r>
            <a:r>
              <a:rPr lang="fr-FR" sz="2400" dirty="0"/>
              <a:t>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C0F082-E81A-5B44-BEA5-0431C2F3F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228" y="1251857"/>
            <a:ext cx="8240486" cy="5204852"/>
          </a:xfrm>
        </p:spPr>
        <p:txBody>
          <a:bodyPr>
            <a:normAutofit/>
          </a:bodyPr>
          <a:lstStyle/>
          <a:p>
            <a:r>
              <a:rPr lang="fr-FR" sz="2000" dirty="0"/>
              <a:t>Long traces and Scope signal monitoring </a:t>
            </a:r>
            <a:r>
              <a:rPr lang="fr-FR" sz="2000" dirty="0" err="1"/>
              <a:t>is</a:t>
            </a:r>
            <a:r>
              <a:rPr lang="fr-FR" sz="2000" dirty="0"/>
              <a:t> crucial, as </a:t>
            </a:r>
            <a:r>
              <a:rPr lang="fr-FR" sz="2000" dirty="0" err="1"/>
              <a:t>well</a:t>
            </a:r>
            <a:r>
              <a:rPr lang="fr-FR" sz="2000" dirty="0"/>
              <a:t> as </a:t>
            </a:r>
            <a:r>
              <a:rPr lang="fr-FR" sz="2000" dirty="0" err="1"/>
              <a:t>other</a:t>
            </a:r>
            <a:r>
              <a:rPr lang="fr-FR" sz="2000" dirty="0"/>
              <a:t> </a:t>
            </a:r>
            <a:r>
              <a:rPr lang="fr-FR" sz="2000" dirty="0" err="1"/>
              <a:t>parameters</a:t>
            </a:r>
            <a:r>
              <a:rPr lang="fr-FR" sz="2000" dirty="0"/>
              <a:t> like LVPS or HVPS or </a:t>
            </a:r>
            <a:r>
              <a:rPr lang="fr-FR" sz="2000" dirty="0" err="1"/>
              <a:t>other</a:t>
            </a:r>
            <a:r>
              <a:rPr lang="fr-FR" sz="2000" dirty="0"/>
              <a:t> </a:t>
            </a:r>
            <a:r>
              <a:rPr lang="fr-FR" sz="2000" dirty="0" err="1"/>
              <a:t>parameters</a:t>
            </a:r>
            <a:r>
              <a:rPr lang="fr-FR" sz="2000" dirty="0"/>
              <a:t> to </a:t>
            </a:r>
            <a:r>
              <a:rPr lang="fr-FR" sz="2000" dirty="0" err="1"/>
              <a:t>measure</a:t>
            </a:r>
            <a:r>
              <a:rPr lang="fr-FR" sz="2000" dirty="0"/>
              <a:t>.</a:t>
            </a:r>
          </a:p>
          <a:p>
            <a:r>
              <a:rPr lang="fr-FR" sz="2000" dirty="0" err="1"/>
              <a:t>We</a:t>
            </a:r>
            <a:r>
              <a:rPr lang="fr-FR" sz="2000" dirty="0"/>
              <a:t> must have an </a:t>
            </a:r>
            <a:r>
              <a:rPr lang="fr-FR" sz="2000" dirty="0" err="1"/>
              <a:t>eye</a:t>
            </a:r>
            <a:r>
              <a:rPr lang="fr-FR" sz="2000" dirty="0"/>
              <a:t> on </a:t>
            </a:r>
            <a:r>
              <a:rPr lang="fr-FR" sz="2000" dirty="0" err="1"/>
              <a:t>each</a:t>
            </a:r>
            <a:r>
              <a:rPr lang="fr-FR" sz="2000" dirty="0"/>
              <a:t> part of AGATA </a:t>
            </a:r>
            <a:r>
              <a:rPr lang="fr-FR" sz="2000" dirty="0" err="1"/>
              <a:t>without</a:t>
            </a:r>
            <a:r>
              <a:rPr lang="fr-FR" sz="2000" dirty="0"/>
              <a:t> </a:t>
            </a:r>
            <a:r>
              <a:rPr lang="fr-FR" sz="2000" dirty="0" err="1"/>
              <a:t>touching</a:t>
            </a:r>
            <a:r>
              <a:rPr lang="fr-FR" sz="2000" dirty="0"/>
              <a:t> the instrument.</a:t>
            </a:r>
          </a:p>
          <a:p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Monitoring MUST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made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physically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on the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signals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without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generating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noise</a:t>
            </a:r>
          </a:p>
          <a:p>
            <a:r>
              <a:rPr lang="fr-FR" sz="2000" dirty="0" err="1"/>
              <a:t>We</a:t>
            </a:r>
            <a:r>
              <a:rPr lang="fr-FR" sz="2000" dirty="0"/>
              <a:t> </a:t>
            </a:r>
            <a:r>
              <a:rPr lang="fr-FR" sz="2000" dirty="0" err="1"/>
              <a:t>need</a:t>
            </a:r>
            <a:r>
              <a:rPr lang="fr-FR" sz="2000" dirty="0"/>
              <a:t> </a:t>
            </a:r>
            <a:r>
              <a:rPr lang="fr-FR" sz="2000" dirty="0" err="1"/>
              <a:t>detailed</a:t>
            </a:r>
            <a:r>
              <a:rPr lang="fr-FR" sz="2000" dirty="0"/>
              <a:t> and </a:t>
            </a:r>
            <a:r>
              <a:rPr lang="fr-FR" sz="2000" dirty="0" err="1"/>
              <a:t>synchronised</a:t>
            </a:r>
            <a:r>
              <a:rPr lang="fr-FR" sz="2000" dirty="0"/>
              <a:t> monitoring of :</a:t>
            </a:r>
          </a:p>
          <a:p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Low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Voltage Power supplies for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Preamps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High Voltage Power supplies for detector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biaising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(Discussion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started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with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CAEN).</a:t>
            </a:r>
          </a:p>
          <a:p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ADC Long Traces and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Preamplifier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outputs.</a:t>
            </a:r>
          </a:p>
          <a:p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Other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parameters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are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needed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why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peak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shift for Co).</a:t>
            </a:r>
          </a:p>
          <a:p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Many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answers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could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hidden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within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experts long time qualification and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experiences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EC3874-0C29-C847-B0BE-0C47B2D24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8AEC5E-DDB1-5344-8852-84176A2D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918DA9-BC3A-784A-9BB3-9904F979D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4530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98BF4-F30C-5043-9BDB-2AA0E847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EMC @ LNL </a:t>
            </a:r>
            <a:r>
              <a:rPr lang="fr-FR" sz="2400" dirty="0" err="1"/>
              <a:t>January</a:t>
            </a:r>
            <a:r>
              <a:rPr lang="fr-FR" sz="2400" dirty="0"/>
              <a:t>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C0F082-E81A-5B44-BEA5-0431C2F3F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228" y="1251857"/>
            <a:ext cx="8240486" cy="5204852"/>
          </a:xfrm>
        </p:spPr>
        <p:txBody>
          <a:bodyPr>
            <a:normAutofit/>
          </a:bodyPr>
          <a:lstStyle/>
          <a:p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Preamplifier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signals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must not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disconnected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from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crates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ACTIVE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spy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modules to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keep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impedance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matching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needed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or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analog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inspection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lines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without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disturbing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 signal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integrity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since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are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looking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at few mV of noise.</a:t>
            </a:r>
          </a:p>
          <a:p>
            <a:endParaRPr lang="fr-F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ALL monitoring must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synchronised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 check the LVPS HVPS and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Preamplifiers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at the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same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time.</a:t>
            </a:r>
          </a:p>
          <a:p>
            <a:endParaRPr lang="fr-F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Long traces are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needed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(8, 16 ? ..)</a:t>
            </a:r>
          </a:p>
          <a:p>
            <a:endParaRPr lang="fr-F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When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more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crystals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are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installed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more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random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noise inspection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will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appear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fr-F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EC3874-0C29-C847-B0BE-0C47B2D24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8AEC5E-DDB1-5344-8852-84176A2D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918DA9-BC3A-784A-9BB3-9904F979D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840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98BF4-F30C-5043-9BDB-2AA0E847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EMC @ LNL </a:t>
            </a:r>
            <a:r>
              <a:rPr lang="fr-FR" sz="2400" dirty="0" err="1"/>
              <a:t>January</a:t>
            </a:r>
            <a:r>
              <a:rPr lang="fr-FR" sz="2400" dirty="0"/>
              <a:t>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C0F082-E81A-5B44-BEA5-0431C2F3F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228" y="1251857"/>
            <a:ext cx="9320684" cy="5204852"/>
          </a:xfrm>
        </p:spPr>
        <p:txBody>
          <a:bodyPr>
            <a:normAutofit/>
          </a:bodyPr>
          <a:lstStyle/>
          <a:p>
            <a:r>
              <a:rPr lang="fr-FR" sz="2400" dirty="0"/>
              <a:t>ACTIVE SPY modules for LVPS and HVPS</a:t>
            </a:r>
          </a:p>
          <a:p>
            <a:endParaRPr lang="fr-F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LVPS module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near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detector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should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stay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place and SPY module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inseted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between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 LVPS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cable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the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receiving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module</a:t>
            </a:r>
          </a:p>
          <a:p>
            <a:endParaRPr lang="fr-F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HVPS SPY module must switch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from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one voltage to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another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reducing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 time and not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changing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cable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position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fr-F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Installed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cables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position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should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slightly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change to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avoid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false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analysis</a:t>
            </a:r>
            <a:endParaRPr lang="fr-F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EC3874-0C29-C847-B0BE-0C47B2D24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8AEC5E-DDB1-5344-8852-84176A2D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918DA9-BC3A-784A-9BB3-9904F979D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7462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F2AC3954-EF57-584D-AD58-CC5512CD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t>19</a:t>
            </a:fld>
            <a:endParaRPr lang="fr-FR"/>
          </a:p>
        </p:txBody>
      </p:sp>
      <p:sp>
        <p:nvSpPr>
          <p:cNvPr id="25" name="Espace réservé de la date 24">
            <a:extLst>
              <a:ext uri="{FF2B5EF4-FFF2-40B4-BE49-F238E27FC236}">
                <a16:creationId xmlns:a16="http://schemas.microsoft.com/office/drawing/2014/main" id="{3954CB00-BB45-EE47-80A2-05ED640196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639" y="6462253"/>
            <a:ext cx="2743200" cy="365125"/>
          </a:xfrm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N. Karkour</a:t>
            </a: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6B6CACCC-B8BF-C04A-A8E1-F2466F381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BC67C5D-925F-E14A-B55D-8364BF8D66D2}"/>
              </a:ext>
            </a:extLst>
          </p:cNvPr>
          <p:cNvSpPr txBox="1"/>
          <p:nvPr/>
        </p:nvSpPr>
        <p:spPr>
          <a:xfrm>
            <a:off x="1885740" y="2402282"/>
            <a:ext cx="97563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Merci and </a:t>
            </a:r>
            <a:r>
              <a:rPr lang="fr-FR" sz="4800" dirty="0" err="1"/>
              <a:t>Many</a:t>
            </a:r>
            <a:r>
              <a:rPr lang="fr-FR" sz="4800" dirty="0"/>
              <a:t> </a:t>
            </a:r>
            <a:r>
              <a:rPr lang="fr-FR" sz="4800" dirty="0" err="1"/>
              <a:t>thanks</a:t>
            </a:r>
            <a:r>
              <a:rPr lang="fr-FR" sz="4800" dirty="0"/>
              <a:t> to Rosa </a:t>
            </a:r>
            <a:r>
              <a:rPr lang="fr-FR" sz="4800" dirty="0" err="1"/>
              <a:t>without</a:t>
            </a:r>
            <a:r>
              <a:rPr lang="fr-FR" sz="4800" dirty="0"/>
              <a:t> </a:t>
            </a:r>
            <a:r>
              <a:rPr lang="fr-FR" sz="4800" dirty="0" err="1"/>
              <a:t>her</a:t>
            </a:r>
            <a:r>
              <a:rPr lang="fr-FR" sz="4800" dirty="0"/>
              <a:t> </a:t>
            </a:r>
            <a:r>
              <a:rPr lang="fr-FR" sz="4800" dirty="0" err="1"/>
              <a:t>these</a:t>
            </a:r>
            <a:r>
              <a:rPr lang="fr-FR" sz="4800" dirty="0"/>
              <a:t> </a:t>
            </a:r>
            <a:r>
              <a:rPr lang="fr-FR" sz="4800" dirty="0" err="1"/>
              <a:t>measurement</a:t>
            </a:r>
            <a:r>
              <a:rPr lang="fr-FR" sz="4800" dirty="0"/>
              <a:t> </a:t>
            </a:r>
            <a:r>
              <a:rPr lang="fr-FR" sz="4800" dirty="0" err="1"/>
              <a:t>wouldn’t</a:t>
            </a:r>
            <a:r>
              <a:rPr lang="fr-FR" sz="4800" dirty="0"/>
              <a:t> </a:t>
            </a:r>
            <a:r>
              <a:rPr lang="fr-FR" sz="4800" dirty="0" err="1"/>
              <a:t>be</a:t>
            </a:r>
            <a:r>
              <a:rPr lang="fr-FR" sz="4800" dirty="0"/>
              <a:t> possible</a:t>
            </a:r>
          </a:p>
          <a:p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1527381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98BF4-F30C-5043-9BDB-2AA0E847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EMC @ LNL </a:t>
            </a:r>
            <a:r>
              <a:rPr lang="fr-FR" sz="2400" dirty="0" err="1"/>
              <a:t>January</a:t>
            </a:r>
            <a:r>
              <a:rPr lang="fr-FR" sz="2400" dirty="0"/>
              <a:t>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C0F082-E81A-5B44-BEA5-0431C2F3F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228" y="1251857"/>
            <a:ext cx="8240486" cy="5204852"/>
          </a:xfrm>
        </p:spPr>
        <p:txBody>
          <a:bodyPr>
            <a:normAutofit/>
          </a:bodyPr>
          <a:lstStyle/>
          <a:p>
            <a:endParaRPr lang="fr-FR" sz="1800" dirty="0"/>
          </a:p>
          <a:p>
            <a:r>
              <a:rPr lang="fr-FR" sz="1800" dirty="0"/>
              <a:t>4 </a:t>
            </a:r>
            <a:r>
              <a:rPr lang="fr-FR" sz="1800" dirty="0" err="1"/>
              <a:t>Visits</a:t>
            </a:r>
            <a:r>
              <a:rPr lang="fr-FR" sz="1800" dirty="0"/>
              <a:t> @LNL . July 2021, </a:t>
            </a:r>
            <a:r>
              <a:rPr lang="fr-FR" sz="1800" dirty="0" err="1"/>
              <a:t>November</a:t>
            </a:r>
            <a:r>
              <a:rPr lang="fr-FR" sz="1800" dirty="0"/>
              <a:t> 2021 and April 2022 </a:t>
            </a:r>
            <a:r>
              <a:rPr lang="fr-FR" sz="1800" dirty="0" err="1"/>
              <a:t>January</a:t>
            </a:r>
            <a:r>
              <a:rPr lang="fr-FR" sz="1800" dirty="0"/>
              <a:t> 2024.</a:t>
            </a:r>
          </a:p>
          <a:p>
            <a:endParaRPr lang="fr-FR" sz="1800" dirty="0"/>
          </a:p>
          <a:p>
            <a:r>
              <a:rPr lang="fr-FR" sz="1800" dirty="0"/>
              <a:t>More </a:t>
            </a:r>
            <a:r>
              <a:rPr lang="fr-FR" sz="1800" dirty="0" err="1"/>
              <a:t>than</a:t>
            </a:r>
            <a:r>
              <a:rPr lang="fr-FR" sz="1800" dirty="0"/>
              <a:t> 100 test points per test</a:t>
            </a:r>
          </a:p>
          <a:p>
            <a:endParaRPr lang="fr-FR" sz="1800" dirty="0"/>
          </a:p>
          <a:p>
            <a:r>
              <a:rPr lang="fr-FR" sz="1800" dirty="0"/>
              <a:t>3 types of tests (4Wire </a:t>
            </a:r>
            <a:r>
              <a:rPr lang="fr-FR" sz="1800" dirty="0" err="1"/>
              <a:t>resistance</a:t>
            </a:r>
            <a:r>
              <a:rPr lang="fr-FR" sz="1800" dirty="0"/>
              <a:t>, Direct and indirect injection).</a:t>
            </a:r>
          </a:p>
          <a:p>
            <a:endParaRPr lang="fr-FR" sz="1800" dirty="0"/>
          </a:p>
          <a:p>
            <a:r>
              <a:rPr lang="fr-FR" sz="1800" dirty="0"/>
              <a:t>ALL 3 </a:t>
            </a:r>
            <a:r>
              <a:rPr lang="fr-FR" sz="1800" dirty="0" err="1"/>
              <a:t>visits</a:t>
            </a:r>
            <a:r>
              <a:rPr lang="fr-FR" sz="1800" dirty="0"/>
              <a:t> gave </a:t>
            </a:r>
            <a:r>
              <a:rPr lang="fr-FR" sz="1800" dirty="0" err="1"/>
              <a:t>successful</a:t>
            </a:r>
            <a:r>
              <a:rPr lang="fr-FR" sz="1800" dirty="0"/>
              <a:t> </a:t>
            </a:r>
            <a:r>
              <a:rPr lang="fr-FR" sz="1800" dirty="0" err="1"/>
              <a:t>results</a:t>
            </a:r>
            <a:r>
              <a:rPr lang="fr-FR" sz="1800" dirty="0"/>
              <a:t>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EC3874-0C29-C847-B0BE-0C47B2D24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8AEC5E-DDB1-5344-8852-84176A2D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918DA9-BC3A-784A-9BB3-9904F979D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4696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98BF4-F30C-5043-9BDB-2AA0E847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EMC @ LNL April 2022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EC3874-0C29-C847-B0BE-0C47B2D24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8AEC5E-DDB1-5344-8852-84176A2D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918DA9-BC3A-784A-9BB3-9904F979D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529A8D4-A133-8842-8FC1-924419A23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276" y="636379"/>
            <a:ext cx="7809815" cy="58649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EDB5A7-0E7B-8042-83D3-8A7DE48E6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636" y="842760"/>
            <a:ext cx="4205527" cy="560007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D05D64A-D59C-014E-BD83-B5EB6A4A3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280" y="681036"/>
            <a:ext cx="4326977" cy="576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98BF4-F30C-5043-9BDB-2AA0E847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EMC @ LNL </a:t>
            </a:r>
            <a:r>
              <a:rPr lang="fr-FR" sz="2400" dirty="0" err="1"/>
              <a:t>January</a:t>
            </a:r>
            <a:r>
              <a:rPr lang="fr-FR" sz="2400" dirty="0"/>
              <a:t> 2024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EC3874-0C29-C847-B0BE-0C47B2D24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8AEC5E-DDB1-5344-8852-84176A2D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918DA9-BC3A-784A-9BB3-9904F979D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660EB7-3D93-67CC-3EDD-47C97E1D0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69279" y="681037"/>
            <a:ext cx="7750378" cy="58134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C65556-00E6-0B05-C1A2-7869E426F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25" t="21142" r="44271" b="25554"/>
          <a:stretch/>
        </p:blipFill>
        <p:spPr bwMode="auto">
          <a:xfrm>
            <a:off x="6095799" y="909996"/>
            <a:ext cx="5414532" cy="63791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44D4127-54C7-3B94-4841-6184DF365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730" y="662481"/>
            <a:ext cx="7750378" cy="581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7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98BF4-F30C-5043-9BDB-2AA0E847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EMC @ LNL </a:t>
            </a:r>
            <a:r>
              <a:rPr lang="fr-FR" sz="2400" dirty="0" err="1"/>
              <a:t>January</a:t>
            </a:r>
            <a:r>
              <a:rPr lang="fr-FR" sz="2400" dirty="0"/>
              <a:t> 2024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EC3874-0C29-C847-B0BE-0C47B2D24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8AEC5E-DDB1-5344-8852-84176A2D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918DA9-BC3A-784A-9BB3-9904F979D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1D57745-A8C4-FF60-B81C-A487B4BAA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60"/>
          <a:stretch/>
        </p:blipFill>
        <p:spPr>
          <a:xfrm>
            <a:off x="1605281" y="975360"/>
            <a:ext cx="9545022" cy="5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64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98BF4-F30C-5043-9BDB-2AA0E847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EMC @ LNL </a:t>
            </a:r>
            <a:r>
              <a:rPr lang="fr-FR" sz="2400" dirty="0" err="1"/>
              <a:t>January</a:t>
            </a:r>
            <a:r>
              <a:rPr lang="fr-FR" sz="2400" dirty="0"/>
              <a:t>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C0F082-E81A-5B44-BEA5-0431C2F3F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228" y="1251857"/>
            <a:ext cx="8240486" cy="5204852"/>
          </a:xfrm>
        </p:spPr>
        <p:txBody>
          <a:bodyPr>
            <a:normAutofit lnSpcReduction="10000"/>
          </a:bodyPr>
          <a:lstStyle/>
          <a:p>
            <a:r>
              <a:rPr lang="fr-FR" sz="2400" dirty="0"/>
              <a:t>More </a:t>
            </a:r>
            <a:r>
              <a:rPr lang="fr-FR" sz="2400" dirty="0" err="1"/>
              <a:t>Crystals</a:t>
            </a:r>
            <a:r>
              <a:rPr lang="fr-FR" sz="2400" dirty="0"/>
              <a:t> are </a:t>
            </a:r>
            <a:r>
              <a:rPr lang="fr-FR" sz="2400" dirty="0" err="1"/>
              <a:t>installed</a:t>
            </a:r>
            <a:r>
              <a:rPr lang="fr-FR" sz="2400" dirty="0"/>
              <a:t> (40) in April 2022 (21).</a:t>
            </a:r>
          </a:p>
          <a:p>
            <a:endParaRPr lang="fr-FR" sz="2400" dirty="0"/>
          </a:p>
          <a:p>
            <a:r>
              <a:rPr lang="fr-FR" sz="2400" dirty="0"/>
              <a:t>More </a:t>
            </a:r>
            <a:r>
              <a:rPr lang="fr-FR" sz="2400" dirty="0" err="1"/>
              <a:t>cables</a:t>
            </a:r>
            <a:r>
              <a:rPr lang="fr-FR" sz="2400" dirty="0"/>
              <a:t> and more power -&gt; more noise </a:t>
            </a:r>
            <a:r>
              <a:rPr lang="fr-FR" sz="2400" dirty="0" err="1"/>
              <a:t>risk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Capacitive injection tests on gamma or flat </a:t>
            </a:r>
            <a:r>
              <a:rPr lang="fr-FR" sz="2400" dirty="0" err="1"/>
              <a:t>cables</a:t>
            </a:r>
            <a:r>
              <a:rPr lang="fr-FR" sz="2400" dirty="0"/>
              <a:t> (lot of noise)</a:t>
            </a:r>
          </a:p>
          <a:p>
            <a:endParaRPr lang="fr-FR" sz="2400" dirty="0"/>
          </a:p>
          <a:p>
            <a:r>
              <a:rPr lang="fr-FR" sz="2400" dirty="0"/>
              <a:t>Direct injection noise 07B (lot of noise) </a:t>
            </a:r>
            <a:r>
              <a:rPr lang="fr-FR" sz="2400" dirty="0" err="1"/>
              <a:t>since</a:t>
            </a:r>
            <a:r>
              <a:rPr lang="fr-FR" sz="2400" dirty="0"/>
              <a:t> </a:t>
            </a:r>
            <a:r>
              <a:rPr lang="fr-FR" sz="2400" dirty="0" err="1"/>
              <a:t>it</a:t>
            </a:r>
            <a:r>
              <a:rPr lang="fr-FR" sz="2400" dirty="0"/>
              <a:t> </a:t>
            </a:r>
            <a:r>
              <a:rPr lang="fr-FR" sz="2400" dirty="0" err="1"/>
              <a:t>was</a:t>
            </a:r>
            <a:r>
              <a:rPr lang="fr-FR" sz="2400" dirty="0"/>
              <a:t> </a:t>
            </a:r>
            <a:r>
              <a:rPr lang="fr-FR" sz="2400" dirty="0" err="1"/>
              <a:t>reported</a:t>
            </a:r>
            <a:r>
              <a:rPr lang="fr-FR" sz="2400" dirty="0"/>
              <a:t> as </a:t>
            </a:r>
            <a:r>
              <a:rPr lang="fr-FR" sz="2400" dirty="0" err="1"/>
              <a:t>noisy</a:t>
            </a:r>
            <a:r>
              <a:rPr lang="fr-FR" sz="2400" dirty="0"/>
              <a:t>. </a:t>
            </a:r>
          </a:p>
          <a:p>
            <a:endParaRPr lang="fr-FR" sz="2400" dirty="0"/>
          </a:p>
          <a:p>
            <a:r>
              <a:rPr lang="fr-FR" sz="2400" dirty="0"/>
              <a:t>No data set </a:t>
            </a:r>
            <a:r>
              <a:rPr lang="fr-FR" sz="2400" dirty="0" err="1"/>
              <a:t>from</a:t>
            </a:r>
            <a:r>
              <a:rPr lang="fr-FR" sz="2400" dirty="0"/>
              <a:t> April 2022 to 07B.</a:t>
            </a:r>
          </a:p>
          <a:p>
            <a:pPr algn="just"/>
            <a:endParaRPr lang="en-GB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reference detector, 01A, was evaluated in 2022.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EC3874-0C29-C847-B0BE-0C47B2D24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8AEC5E-DDB1-5344-8852-84176A2D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918DA9-BC3A-784A-9BB3-9904F979D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3832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98BF4-F30C-5043-9BDB-2AA0E847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EMC @ LNL </a:t>
            </a:r>
            <a:r>
              <a:rPr lang="fr-FR" sz="2400" dirty="0" err="1"/>
              <a:t>January</a:t>
            </a:r>
            <a:r>
              <a:rPr lang="fr-FR" sz="2400" dirty="0"/>
              <a:t>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C0F082-E81A-5B44-BEA5-0431C2F3F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227" y="1251857"/>
            <a:ext cx="9230249" cy="520485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Several tests to show noise effects in the signals of 07B (core and segment) are made </a:t>
            </a:r>
          </a:p>
          <a:p>
            <a:pPr algn="just"/>
            <a:endParaRPr lang="en-GB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GB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tests injecting 2kV in direct mode in the same position as reference detector continued being different to the reference measurements in 2022. </a:t>
            </a:r>
          </a:p>
          <a:p>
            <a:pPr algn="just"/>
            <a:endParaRPr lang="en-GB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GB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Very similar effects to the previous tests in 2022 were found in detector 01A as expected.</a:t>
            </a:r>
            <a:endParaRPr lang="fr-F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GB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GB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conclusion of these tests is that the effect of the injected noise depends on the position of the detector. </a:t>
            </a:r>
          </a:p>
          <a:p>
            <a:pPr algn="just"/>
            <a:endParaRPr lang="en-GB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GB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Moreover other direct injection tests were performed on detectors 05C and 11C. </a:t>
            </a:r>
            <a:endParaRPr lang="fr-F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EC3874-0C29-C847-B0BE-0C47B2D24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8AEC5E-DDB1-5344-8852-84176A2D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918DA9-BC3A-784A-9BB3-9904F979D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2451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53DDF8-92C0-0F49-913D-05FE10E5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426" y="254425"/>
            <a:ext cx="2849287" cy="426612"/>
          </a:xfrm>
        </p:spPr>
        <p:txBody>
          <a:bodyPr>
            <a:normAutofit fontScale="90000"/>
          </a:bodyPr>
          <a:lstStyle/>
          <a:p>
            <a:r>
              <a:rPr lang="fr-FR" sz="2000" dirty="0"/>
              <a:t>EMC @ LNL </a:t>
            </a:r>
            <a:r>
              <a:rPr lang="fr-FR" sz="2000" dirty="0" err="1"/>
              <a:t>January</a:t>
            </a:r>
            <a:r>
              <a:rPr lang="fr-FR" sz="2000" dirty="0"/>
              <a:t> 2024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46C179-DC5B-BA48-931F-1F994E50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460EE0-ACBC-C345-B22F-E388B06EC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885372-0B83-C841-84A6-D45DF0AAE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24ECA0-B964-C9BD-8EAB-4A1CC881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726" y="622399"/>
            <a:ext cx="4490822" cy="64857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5491ED-F2CC-261E-E15B-1E6F477D2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38" y="943284"/>
            <a:ext cx="5957914" cy="315937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56A68EF-196B-993E-1298-571375AE3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650" y="3429000"/>
            <a:ext cx="5798618" cy="307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92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CB7D76-5BCD-D14C-809E-C5DF93B35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EMC @ LNL </a:t>
            </a:r>
            <a:r>
              <a:rPr lang="fr-FR" sz="2000" dirty="0" err="1"/>
              <a:t>January</a:t>
            </a:r>
            <a:r>
              <a:rPr lang="fr-FR" sz="2000" dirty="0"/>
              <a:t> 2024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405C66-3427-4444-9F87-CAD27EBA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N. Karkour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18D304-23F3-5146-89AD-80E923880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Agata Week Milano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F70C52-C2A0-F849-828E-86E50E14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FA049-F982-41CE-9F12-6F08E4FC7763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D142157-2CDB-EBD0-413C-052DF1D20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11658"/>
            <a:ext cx="7772400" cy="403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712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12742</TotalTime>
  <Words>838</Words>
  <Application>Microsoft Macintosh PowerPoint</Application>
  <PresentationFormat>Grand écran</PresentationFormat>
  <Paragraphs>139</Paragraphs>
  <Slides>19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EMC @ LNL January 2024</vt:lpstr>
      <vt:lpstr>EMC @ LNL April 2022</vt:lpstr>
      <vt:lpstr>EMC @ LNL January 2024</vt:lpstr>
      <vt:lpstr>EMC @ LNL January 2024</vt:lpstr>
      <vt:lpstr>EMC @ LNL January 2024</vt:lpstr>
      <vt:lpstr>EMC @ LNL January 2024</vt:lpstr>
      <vt:lpstr>EMC @ LNL January 2024</vt:lpstr>
      <vt:lpstr>EMC @ LNL January 2024</vt:lpstr>
      <vt:lpstr>EMC @ LNL January 2024</vt:lpstr>
      <vt:lpstr>EMC @ LNL January 2024</vt:lpstr>
      <vt:lpstr>EMC @ LNL January 2024</vt:lpstr>
      <vt:lpstr>EMC @ LNL January 2024</vt:lpstr>
      <vt:lpstr>EMC @ LNL January 2024</vt:lpstr>
      <vt:lpstr>EMC @ LNL January 2024</vt:lpstr>
      <vt:lpstr>EMC @ LNL January 2024</vt:lpstr>
      <vt:lpstr>EMC @ LNL January 2024</vt:lpstr>
      <vt:lpstr>EMC @ LNL January 2024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Vallerand</dc:creator>
  <cp:lastModifiedBy>Nabil Karkour</cp:lastModifiedBy>
  <cp:revision>117</cp:revision>
  <dcterms:created xsi:type="dcterms:W3CDTF">2020-09-09T20:26:51Z</dcterms:created>
  <dcterms:modified xsi:type="dcterms:W3CDTF">2024-09-10T22:49:32Z</dcterms:modified>
</cp:coreProperties>
</file>