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7" r:id="rId2"/>
    <p:sldId id="259" r:id="rId3"/>
    <p:sldId id="258" r:id="rId4"/>
    <p:sldId id="406" r:id="rId5"/>
    <p:sldId id="260" r:id="rId6"/>
    <p:sldId id="424" r:id="rId7"/>
    <p:sldId id="331" r:id="rId8"/>
    <p:sldId id="417" r:id="rId9"/>
    <p:sldId id="404" r:id="rId10"/>
    <p:sldId id="423" r:id="rId11"/>
    <p:sldId id="427" r:id="rId12"/>
    <p:sldId id="426" r:id="rId13"/>
    <p:sldId id="418" r:id="rId14"/>
    <p:sldId id="419" r:id="rId15"/>
    <p:sldId id="420" r:id="rId16"/>
    <p:sldId id="421" r:id="rId17"/>
    <p:sldId id="422" r:id="rId18"/>
    <p:sldId id="425" r:id="rId19"/>
    <p:sldId id="330" r:id="rId20"/>
    <p:sldId id="401" r:id="rId21"/>
    <p:sldId id="414" r:id="rId22"/>
    <p:sldId id="413" r:id="rId23"/>
    <p:sldId id="416" r:id="rId24"/>
    <p:sldId id="415" r:id="rId25"/>
    <p:sldId id="26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024C-764D-4E51-A50C-0A03D3BC7E6F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0A047-37F7-4B87-9E38-E92272E52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81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Après une phase de </a:t>
            </a:r>
            <a:r>
              <a:rPr lang="fr-FR" dirty="0" err="1"/>
              <a:t>déomnstration</a:t>
            </a:r>
            <a:r>
              <a:rPr lang="fr-FR" dirty="0"/>
              <a:t> de 2003 à 2008:</a:t>
            </a:r>
          </a:p>
          <a:p>
            <a:r>
              <a:rPr lang="fr-FR" dirty="0"/>
              <a:t>Photo of GANIL </a:t>
            </a:r>
            <a:r>
              <a:rPr lang="fr-FR" dirty="0" err="1"/>
              <a:t>fall</a:t>
            </a:r>
            <a:r>
              <a:rPr lang="fr-FR" dirty="0"/>
              <a:t> 2016 </a:t>
            </a:r>
            <a:r>
              <a:rPr lang="fr-FR" dirty="0" err="1"/>
              <a:t>with</a:t>
            </a:r>
            <a:r>
              <a:rPr lang="fr-FR" dirty="0"/>
              <a:t> 32 detectors – </a:t>
            </a:r>
            <a:r>
              <a:rPr lang="fr-FR" dirty="0" err="1"/>
              <a:t>procurement</a:t>
            </a:r>
            <a:r>
              <a:rPr lang="fr-FR" baseline="0" dirty="0"/>
              <a:t> of ~60 capsules by 2022. </a:t>
            </a:r>
            <a:r>
              <a:rPr lang="fr-FR" baseline="0" dirty="0" err="1"/>
              <a:t>Already</a:t>
            </a:r>
            <a:r>
              <a:rPr lang="fr-FR" baseline="0" dirty="0"/>
              <a:t> 47 in 2019 (</a:t>
            </a:r>
            <a:r>
              <a:rPr lang="fr-FR" baseline="0" dirty="0" err="1"/>
              <a:t>Finalnd</a:t>
            </a:r>
            <a:r>
              <a:rPr lang="fr-FR" baseline="0" dirty="0"/>
              <a:t> and </a:t>
            </a:r>
            <a:r>
              <a:rPr lang="fr-FR" baseline="0" dirty="0" err="1"/>
              <a:t>Hungary</a:t>
            </a:r>
            <a:r>
              <a:rPr lang="fr-FR" baseline="0" dirty="0"/>
              <a:t> have </a:t>
            </a:r>
            <a:r>
              <a:rPr lang="fr-FR" baseline="0" dirty="0" err="1"/>
              <a:t>ordered</a:t>
            </a:r>
            <a:r>
              <a:rPr lang="fr-FR" baseline="0" dirty="0"/>
              <a:t> – </a:t>
            </a:r>
            <a:r>
              <a:rPr lang="fr-FR" baseline="0" dirty="0" err="1"/>
              <a:t>delivery</a:t>
            </a:r>
            <a:r>
              <a:rPr lang="fr-FR" baseline="0" dirty="0"/>
              <a:t> 2019 of 4 capsules + UK </a:t>
            </a:r>
            <a:r>
              <a:rPr lang="fr-FR" baseline="0" dirty="0" err="1"/>
              <a:t>should</a:t>
            </a:r>
            <a:r>
              <a:rPr lang="fr-FR" baseline="0" dirty="0"/>
              <a:t> </a:t>
            </a:r>
            <a:r>
              <a:rPr lang="fr-FR" baseline="0" dirty="0" err="1"/>
              <a:t>order</a:t>
            </a:r>
            <a:r>
              <a:rPr lang="fr-FR" baseline="0" dirty="0"/>
              <a:t> 2 ATC if </a:t>
            </a:r>
            <a:r>
              <a:rPr lang="fr-FR" baseline="0" dirty="0" err="1"/>
              <a:t>successful</a:t>
            </a:r>
            <a:r>
              <a:rPr lang="fr-FR" baseline="0" dirty="0"/>
              <a:t> </a:t>
            </a:r>
            <a:r>
              <a:rPr lang="fr-FR" baseline="0" dirty="0" err="1"/>
              <a:t>grant</a:t>
            </a:r>
            <a:r>
              <a:rPr lang="fr-FR" baseline="0" dirty="0"/>
              <a:t>…)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D046C-6886-B74C-9FEA-D806F1F1D7D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8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Week Milano September 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Picture 4" descr="logo-amzal">
            <a:extLst>
              <a:ext uri="{FF2B5EF4-FFF2-40B4-BE49-F238E27FC236}">
                <a16:creationId xmlns:a16="http://schemas.microsoft.com/office/drawing/2014/main" id="{6E55D95C-A255-0440-8E8D-140C723191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26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5E9F9-9B6F-4756-89AE-D90B19FD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16F89-A050-4C7E-ACBD-95B73C04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D07A88-9A90-46D2-A689-839837347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E45B37-F3CA-466B-A8DD-D2B1A3A9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AAF724-39BA-4E8E-9EAC-46190ACE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563BA6-8810-4939-9979-58BF2C1B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74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FB3DF-E996-444C-97A6-629CCF62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5AB020-DD7B-4536-B419-06C8D14FC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4D8A88-DA03-4818-B1F8-6DB3393F1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5700A6-7BB4-45D3-B0D3-01E79FE0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385D34-83AE-4F8C-9BD1-383637EE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7AD75-B117-4850-B1AD-A1F547BA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501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2280B-DFB4-4520-9EA2-B34508B3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A70F58-573B-4D06-BDA3-A36BAB4B0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7B8D6-C3E3-4344-9E34-F05E90D6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734165-E8C5-46B4-A415-44410A8F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7C88AC-213E-4A34-8ECA-228C7816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205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4C3D652-57C4-4692-9AE4-ABB6C7480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54B8D8-6644-4DE1-8249-F9A42DE48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40423C-F5BD-403C-A662-C188D60B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E8F49A-36F0-4772-B67F-06C0B89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2DCA83-4F92-47E7-A343-918B8778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28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" y="25357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Week Milano September 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Picture 4" descr="logo-amzal">
            <a:extLst>
              <a:ext uri="{FF2B5EF4-FFF2-40B4-BE49-F238E27FC236}">
                <a16:creationId xmlns:a16="http://schemas.microsoft.com/office/drawing/2014/main" id="{5C18DE88-E314-734A-821D-8F0CE5205B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74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DF33B-9221-44E1-9EC1-2AC03124C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D1A5EE-E358-401B-B76E-3F44C3EA8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C490EB-396E-46EB-87D7-A11697C8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D8C885-5686-46F9-867F-F706DA5C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36E4E6-309D-419F-AD95-D6E878B9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41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5CD38BC-598D-9B44-9FEB-23D255C525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1599" cy="68579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726BA7-2CD8-4A12-BFBD-2667F8F5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426" y="254425"/>
            <a:ext cx="6900746" cy="42661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37" b="1" dirty="0">
                <a:solidFill>
                  <a:srgbClr val="00294B"/>
                </a:solidFill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DA5CF9-12C3-436F-817F-5D713473E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44AD8E-C13D-40A2-B8BE-C7E1778C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6402" y="645670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BC524-FF43-4FBB-9CE6-BACEA7DB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70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38625F-D75B-4109-B084-FCD14288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306" y="645670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DFA049-F982-41CE-9F12-6F08E4FC77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Picture 4" descr="logo-amzal">
            <a:extLst>
              <a:ext uri="{FF2B5EF4-FFF2-40B4-BE49-F238E27FC236}">
                <a16:creationId xmlns:a16="http://schemas.microsoft.com/office/drawing/2014/main" id="{4A266C77-5562-F147-A8AD-492DF6C04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43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D7829-4905-4D21-ADC5-04A9D844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F4D4C0-54E8-441B-A618-7B19062B3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802951-CEA9-44BD-BC81-192AE680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9370D-2A26-4E76-8303-D210FB6F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F1939-33CB-4C6A-BD42-C4B9E6EA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14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2EA496-E955-4C88-9DE3-7AAAFC89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0A01E0-6259-46A9-A001-36385A35E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5DBDF5-6D1F-4EF4-BA51-667B24B80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5570A7-D0AB-46AC-91B4-69FFD718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D89AA0-5E9A-44D7-B194-81E63657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23D06C-77E9-46E4-8B66-B79C5B30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82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A8AFD-A7A7-4836-9766-C68506B5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0BACD9-B8B5-41BC-BC9E-F3C6F6AB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3EF99A-BE87-482F-B730-886C25EA1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132F87-8ACE-42B4-BC1F-088087631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22A081-036A-45E9-BB78-2A5C59BB1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84563C-F2B0-496B-88A3-19A17ECD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163F1E-EF27-40DC-871A-A7891D8C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24CD025-7A23-4303-AD81-CDEB679F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8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5A573-4718-4B54-96FC-78A3FECF5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90A23E-9491-4262-9997-7B0A24FE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9E3A5F-ADDA-4189-AFC0-C0AE88FAC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FEA876-71D0-4ACF-95F4-49545A54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59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F8F8BB-F1D3-46D6-A872-A08414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4C5A5A-A26F-435F-85CA-A502095D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D26829-2291-4B9F-BE5A-147DF489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7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795B42-FD5E-48C0-A36C-5632D30E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EB36ED-29A1-4F06-B789-3DEEBB3D8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C6CBF7-DE1A-4469-8780-C1A6F6082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091967-D77B-4B28-BDF2-C64A9F80F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55FC4-8883-4958-BC1D-BA7902425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54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153274" y="3376882"/>
            <a:ext cx="7243252" cy="276368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/>
              <a:t>N. </a:t>
            </a:r>
            <a:r>
              <a:rPr lang="fr-FR" b="1" dirty="0" err="1"/>
              <a:t>Karkour</a:t>
            </a:r>
            <a:r>
              <a:rPr lang="fr-FR" b="1" dirty="0"/>
              <a:t> X. Lafay et al.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12160C-9422-48E2-B33F-19D4560B926E}"/>
              </a:ext>
            </a:extLst>
          </p:cNvPr>
          <p:cNvSpPr txBox="1"/>
          <p:nvPr/>
        </p:nvSpPr>
        <p:spPr>
          <a:xfrm>
            <a:off x="1812969" y="1464483"/>
            <a:ext cx="79238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AGATA Project</a:t>
            </a:r>
          </a:p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STARE (Serial Transfer And </a:t>
            </a:r>
            <a:r>
              <a:rPr lang="fr-FR" sz="4000" b="1" dirty="0" err="1"/>
              <a:t>Readout</a:t>
            </a:r>
            <a:r>
              <a:rPr lang="fr-FR" sz="4000" b="1" dirty="0"/>
              <a:t> over Ethernet)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AEBCB-0187-344B-864D-D4FF557E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ACFBFF-B382-0C40-A953-02F17414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76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10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STARE  Production 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A175029-97CA-8141-8CCC-834E9CAF4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724" y="875836"/>
            <a:ext cx="9114275" cy="5479808"/>
          </a:xfrm>
        </p:spPr>
        <p:txBody>
          <a:bodyPr>
            <a:norm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Pre production validated : no modification for production. </a:t>
            </a:r>
          </a:p>
          <a:p>
            <a:r>
              <a:rPr lang="en-GB" dirty="0">
                <a:sym typeface="Wingdings" panose="05000000000000000000" pitchFamily="2" charset="2"/>
              </a:rPr>
              <a:t>Production started March 2024. 150 STARE </a:t>
            </a:r>
            <a:r>
              <a:rPr lang="en-GB" dirty="0" err="1">
                <a:sym typeface="Wingdings" panose="05000000000000000000" pitchFamily="2" charset="2"/>
              </a:rPr>
              <a:t>pcbs</a:t>
            </a:r>
            <a:r>
              <a:rPr lang="en-GB" dirty="0">
                <a:sym typeface="Wingdings" panose="05000000000000000000" pitchFamily="2" charset="2"/>
              </a:rPr>
              <a:t> were ordered.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Only 37 SOM given to manufacturer.</a:t>
            </a:r>
          </a:p>
          <a:p>
            <a:endParaRPr lang="en-US" dirty="0"/>
          </a:p>
          <a:p>
            <a:r>
              <a:rPr lang="en-US" dirty="0"/>
              <a:t>error of packaging resistor : 100 ohms instead of 10K ohms, 8 resistor per card have been changed (1200 all done)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2 first SOM mounted, SFP UDP optical </a:t>
            </a:r>
            <a:r>
              <a:rPr lang="en-GB" dirty="0" err="1">
                <a:sym typeface="Wingdings" panose="05000000000000000000" pitchFamily="2" charset="2"/>
              </a:rPr>
              <a:t>fibers</a:t>
            </a:r>
            <a:r>
              <a:rPr lang="en-GB" dirty="0">
                <a:sym typeface="Wingdings" panose="05000000000000000000" pitchFamily="2" charset="2"/>
              </a:rPr>
              <a:t> output automatic test failed.</a:t>
            </a:r>
          </a:p>
        </p:txBody>
      </p:sp>
    </p:spTree>
    <p:extLst>
      <p:ext uri="{BB962C8B-B14F-4D97-AF65-F5344CB8AC3E}">
        <p14:creationId xmlns:p14="http://schemas.microsoft.com/office/powerpoint/2010/main" val="13721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11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STARE  Production 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A175029-97CA-8141-8CCC-834E9CAF4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724" y="875836"/>
            <a:ext cx="9114275" cy="5479808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ym typeface="Wingdings" panose="05000000000000000000" pitchFamily="2" charset="2"/>
              </a:rPr>
              <a:t>ALL Hardware tests were done by the manufacturer: Power supply OK ; enable/disable signal OK</a:t>
            </a:r>
          </a:p>
          <a:p>
            <a:r>
              <a:rPr lang="en-GB" sz="2400" dirty="0">
                <a:sym typeface="Wingdings" panose="05000000000000000000" pitchFamily="2" charset="2"/>
              </a:rPr>
              <a:t>One card sent to Orsay : FPGA’s internal PLL doesn’t lock using the same firmware as the preproduction which locks on all boards plus prototype boards.</a:t>
            </a:r>
          </a:p>
          <a:p>
            <a:r>
              <a:rPr lang="en-GB" sz="2400" dirty="0">
                <a:sym typeface="Wingdings" panose="05000000000000000000" pitchFamily="2" charset="2"/>
              </a:rPr>
              <a:t>The problem is not HARDWARE from STARE components or assembly or </a:t>
            </a:r>
            <a:r>
              <a:rPr lang="en-GB" sz="2400" dirty="0" err="1">
                <a:sym typeface="Wingdings" panose="05000000000000000000" pitchFamily="2" charset="2"/>
              </a:rPr>
              <a:t>pcb</a:t>
            </a:r>
            <a:r>
              <a:rPr lang="en-GB" sz="2400" dirty="0">
                <a:sym typeface="Wingdings" panose="05000000000000000000" pitchFamily="2" charset="2"/>
              </a:rPr>
              <a:t> production. It’s an internal firmware problem </a:t>
            </a:r>
          </a:p>
          <a:p>
            <a:r>
              <a:rPr lang="en-GB" sz="2400" dirty="0">
                <a:sym typeface="Wingdings" panose="05000000000000000000" pitchFamily="2" charset="2"/>
              </a:rPr>
              <a:t>It’s under investigation (change clock path inside FPGA). First tests are done the PLL locks again and the card test is ok now.</a:t>
            </a:r>
          </a:p>
          <a:p>
            <a:r>
              <a:rPr lang="en-GB" sz="2400" dirty="0">
                <a:sym typeface="Wingdings" panose="05000000000000000000" pitchFamily="2" charset="2"/>
              </a:rPr>
              <a:t>Need long time validation of 2 weeks to make sure that it is not only this board.</a:t>
            </a:r>
          </a:p>
          <a:p>
            <a:r>
              <a:rPr lang="en-GB" sz="2400" dirty="0">
                <a:sym typeface="Wingdings" panose="05000000000000000000" pitchFamily="2" charset="2"/>
              </a:rPr>
              <a:t>Possible reason for the issue is the timing tolerances in the different production date for the SOMs. Purchased over 3 years from different labs.</a:t>
            </a:r>
          </a:p>
          <a:p>
            <a:r>
              <a:rPr lang="en-GB" sz="2400" dirty="0">
                <a:sym typeface="Wingdings" panose="05000000000000000000" pitchFamily="2" charset="2"/>
              </a:rPr>
              <a:t>Tests will restart end </a:t>
            </a:r>
            <a:r>
              <a:rPr lang="en-GB" sz="2400" dirty="0" err="1">
                <a:sym typeface="Wingdings" panose="05000000000000000000" pitchFamily="2" charset="2"/>
              </a:rPr>
              <a:t>Septembre</a:t>
            </a:r>
            <a:r>
              <a:rPr lang="en-GB" sz="2400" dirty="0">
                <a:sym typeface="Wingdings" panose="05000000000000000000" pitchFamily="2" charset="2"/>
              </a:rPr>
              <a:t> for delivery mid October 2024.</a:t>
            </a:r>
          </a:p>
        </p:txBody>
      </p:sp>
    </p:spTree>
    <p:extLst>
      <p:ext uri="{BB962C8B-B14F-4D97-AF65-F5344CB8AC3E}">
        <p14:creationId xmlns:p14="http://schemas.microsoft.com/office/powerpoint/2010/main" val="25913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12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STARE  Production 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A175029-97CA-8141-8CCC-834E9CAF4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724" y="875836"/>
            <a:ext cx="9114275" cy="5575502"/>
          </a:xfrm>
        </p:spPr>
        <p:txBody>
          <a:bodyPr>
            <a:norm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Todays STATUS: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ALL 150 STARES </a:t>
            </a:r>
            <a:r>
              <a:rPr lang="en-GB" dirty="0" err="1">
                <a:sym typeface="Wingdings" panose="05000000000000000000" pitchFamily="2" charset="2"/>
              </a:rPr>
              <a:t>pcbs</a:t>
            </a:r>
            <a:r>
              <a:rPr lang="en-GB" dirty="0">
                <a:sym typeface="Wingdings" panose="05000000000000000000" pitchFamily="2" charset="2"/>
              </a:rPr>
              <a:t> are produced.</a:t>
            </a:r>
          </a:p>
          <a:p>
            <a:r>
              <a:rPr lang="en-GB" dirty="0">
                <a:sym typeface="Wingdings" panose="05000000000000000000" pitchFamily="2" charset="2"/>
              </a:rPr>
              <a:t>ONLY 37 SOMS are @ the manufacturers</a:t>
            </a:r>
          </a:p>
          <a:p>
            <a:r>
              <a:rPr lang="en-GB" dirty="0">
                <a:sym typeface="Wingdings" panose="05000000000000000000" pitchFamily="2" charset="2"/>
              </a:rPr>
              <a:t>Only 37 equipped STARES (</a:t>
            </a:r>
            <a:r>
              <a:rPr lang="en-GB" dirty="0" err="1">
                <a:sym typeface="Wingdings" panose="05000000000000000000" pitchFamily="2" charset="2"/>
              </a:rPr>
              <a:t>pcb</a:t>
            </a:r>
            <a:r>
              <a:rPr lang="en-GB" dirty="0">
                <a:sym typeface="Wingdings" panose="05000000000000000000" pitchFamily="2" charset="2"/>
              </a:rPr>
              <a:t> plus SOM) can be tested and delivered mid </a:t>
            </a:r>
            <a:r>
              <a:rPr lang="en-GB" dirty="0" err="1">
                <a:sym typeface="Wingdings" panose="05000000000000000000" pitchFamily="2" charset="2"/>
              </a:rPr>
              <a:t>octobre</a:t>
            </a:r>
            <a:r>
              <a:rPr lang="en-GB" dirty="0">
                <a:sym typeface="Wingdings" panose="05000000000000000000" pitchFamily="2" charset="2"/>
              </a:rPr>
              <a:t> 2024</a:t>
            </a:r>
          </a:p>
          <a:p>
            <a:r>
              <a:rPr lang="en-GB" dirty="0">
                <a:sym typeface="Wingdings" panose="05000000000000000000" pitchFamily="2" charset="2"/>
              </a:rPr>
              <a:t>The rest of the STARE </a:t>
            </a:r>
            <a:r>
              <a:rPr lang="en-GB" dirty="0" err="1">
                <a:sym typeface="Wingdings" panose="05000000000000000000" pitchFamily="2" charset="2"/>
              </a:rPr>
              <a:t>pcbs</a:t>
            </a:r>
            <a:r>
              <a:rPr lang="en-GB" dirty="0">
                <a:sym typeface="Wingdings" panose="05000000000000000000" pitchFamily="2" charset="2"/>
              </a:rPr>
              <a:t> will stay at the manufacturer.</a:t>
            </a:r>
          </a:p>
          <a:p>
            <a:r>
              <a:rPr lang="en-GB" dirty="0">
                <a:sym typeface="Wingdings" panose="05000000000000000000" pitchFamily="2" charset="2"/>
              </a:rPr>
              <a:t>The manufacturer will launch the bills to all labs who ordered even if the </a:t>
            </a:r>
            <a:r>
              <a:rPr lang="en-GB" dirty="0" err="1">
                <a:sym typeface="Wingdings" panose="05000000000000000000" pitchFamily="2" charset="2"/>
              </a:rPr>
              <a:t>pcbs</a:t>
            </a:r>
            <a:r>
              <a:rPr lang="en-GB" dirty="0">
                <a:sym typeface="Wingdings" panose="05000000000000000000" pitchFamily="2" charset="2"/>
              </a:rPr>
              <a:t> are not ready.</a:t>
            </a:r>
          </a:p>
          <a:p>
            <a:r>
              <a:rPr lang="en-GB" dirty="0">
                <a:sym typeface="Wingdings" panose="05000000000000000000" pitchFamily="2" charset="2"/>
              </a:rPr>
              <a:t>To deliver the STARE we need to mount the SOM on it.</a:t>
            </a:r>
          </a:p>
          <a:p>
            <a:r>
              <a:rPr lang="en-GB" dirty="0">
                <a:sym typeface="Wingdings" panose="05000000000000000000" pitchFamily="2" charset="2"/>
              </a:rPr>
              <a:t>Once the SOM is mounted you never dismount.</a:t>
            </a:r>
          </a:p>
        </p:txBody>
      </p:sp>
    </p:spTree>
    <p:extLst>
      <p:ext uri="{BB962C8B-B14F-4D97-AF65-F5344CB8AC3E}">
        <p14:creationId xmlns:p14="http://schemas.microsoft.com/office/powerpoint/2010/main" val="28356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97F91-EDF6-4718-9C1D-A711AC0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Firmware</a:t>
            </a:r>
            <a:r>
              <a:rPr lang="fr-FR" dirty="0"/>
              <a:t> : data </a:t>
            </a:r>
            <a:r>
              <a:rPr lang="fr-FR" dirty="0" err="1"/>
              <a:t>path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8CD94-49F9-40C4-B8DA-66A04BC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8C885B-2867-417D-ACC4-6CD449BA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3976-7D2E-421D-964F-4CBC180D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Rectangle à coins arrondis 45">
            <a:extLst>
              <a:ext uri="{FF2B5EF4-FFF2-40B4-BE49-F238E27FC236}">
                <a16:creationId xmlns:a16="http://schemas.microsoft.com/office/drawing/2014/main" id="{C9DFF37F-3322-403E-9A12-2A07A931B564}"/>
              </a:ext>
            </a:extLst>
          </p:cNvPr>
          <p:cNvSpPr/>
          <p:nvPr/>
        </p:nvSpPr>
        <p:spPr>
          <a:xfrm>
            <a:off x="7835107" y="1737759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UDP interface</a:t>
            </a:r>
          </a:p>
          <a:p>
            <a:pPr algn="ctr"/>
            <a:r>
              <a:rPr lang="fr-FR" sz="2000" dirty="0"/>
              <a:t>(David </a:t>
            </a:r>
            <a:r>
              <a:rPr lang="fr-FR" sz="2000" dirty="0" err="1"/>
              <a:t>Zidler</a:t>
            </a:r>
            <a:r>
              <a:rPr lang="fr-FR" sz="2000" dirty="0"/>
              <a:t> – Munich)</a:t>
            </a:r>
          </a:p>
        </p:txBody>
      </p:sp>
      <p:sp>
        <p:nvSpPr>
          <p:cNvPr id="9" name="Rectangle à coins arrondis 45">
            <a:extLst>
              <a:ext uri="{FF2B5EF4-FFF2-40B4-BE49-F238E27FC236}">
                <a16:creationId xmlns:a16="http://schemas.microsoft.com/office/drawing/2014/main" id="{9BA5A7EF-64F1-4DE9-8EDD-755A1122B20E}"/>
              </a:ext>
            </a:extLst>
          </p:cNvPr>
          <p:cNvSpPr/>
          <p:nvPr/>
        </p:nvSpPr>
        <p:spPr>
          <a:xfrm>
            <a:off x="4639439" y="1757685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Data manger</a:t>
            </a:r>
          </a:p>
          <a:p>
            <a:pPr algn="ctr"/>
            <a:r>
              <a:rPr lang="fr-FR" sz="2000" dirty="0" err="1"/>
              <a:t>Splicer</a:t>
            </a:r>
            <a:endParaRPr lang="fr-FR" sz="2000" dirty="0"/>
          </a:p>
        </p:txBody>
      </p:sp>
      <p:sp>
        <p:nvSpPr>
          <p:cNvPr id="10" name="Rectangle à coins arrondis 45">
            <a:extLst>
              <a:ext uri="{FF2B5EF4-FFF2-40B4-BE49-F238E27FC236}">
                <a16:creationId xmlns:a16="http://schemas.microsoft.com/office/drawing/2014/main" id="{91ACB9D0-9654-44C5-86C3-C3E711CF8F54}"/>
              </a:ext>
            </a:extLst>
          </p:cNvPr>
          <p:cNvSpPr/>
          <p:nvPr/>
        </p:nvSpPr>
        <p:spPr>
          <a:xfrm>
            <a:off x="1605488" y="1757685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Aurora interface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29FEA667-9918-4E17-B72C-0EBE088A576C}"/>
              </a:ext>
            </a:extLst>
          </p:cNvPr>
          <p:cNvSpPr/>
          <p:nvPr/>
        </p:nvSpPr>
        <p:spPr>
          <a:xfrm>
            <a:off x="3062813" y="2386571"/>
            <a:ext cx="1577389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9FF2AC-8C1F-4D96-90DB-E7F53A80A13C}"/>
              </a:ext>
            </a:extLst>
          </p:cNvPr>
          <p:cNvSpPr txBox="1"/>
          <p:nvPr/>
        </p:nvSpPr>
        <p:spPr>
          <a:xfrm>
            <a:off x="3013679" y="1849229"/>
            <a:ext cx="149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64 bit</a:t>
            </a:r>
          </a:p>
          <a:p>
            <a:r>
              <a:rPr lang="fr-FR" dirty="0"/>
              <a:t>@156,25 Mhz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9E241A-ED97-40AD-8301-E662C794F0F9}"/>
              </a:ext>
            </a:extLst>
          </p:cNvPr>
          <p:cNvSpPr txBox="1"/>
          <p:nvPr/>
        </p:nvSpPr>
        <p:spPr>
          <a:xfrm>
            <a:off x="3001411" y="2476615"/>
            <a:ext cx="176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Paquets of </a:t>
            </a:r>
            <a:r>
              <a:rPr lang="fr-FR" sz="2800" dirty="0"/>
              <a:t>X</a:t>
            </a:r>
            <a:r>
              <a:rPr lang="fr-FR" dirty="0"/>
              <a:t> KB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4C15F4AE-9FF1-413E-AB42-E7C776174976}"/>
              </a:ext>
            </a:extLst>
          </p:cNvPr>
          <p:cNvSpPr/>
          <p:nvPr/>
        </p:nvSpPr>
        <p:spPr>
          <a:xfrm>
            <a:off x="6079786" y="2359767"/>
            <a:ext cx="1755321" cy="28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1A44EC-F937-4096-B8A0-9D43FD2F149E}"/>
              </a:ext>
            </a:extLst>
          </p:cNvPr>
          <p:cNvSpPr txBox="1"/>
          <p:nvPr/>
        </p:nvSpPr>
        <p:spPr>
          <a:xfrm>
            <a:off x="6052982" y="1853452"/>
            <a:ext cx="149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64 bit</a:t>
            </a:r>
          </a:p>
          <a:p>
            <a:r>
              <a:rPr lang="fr-FR" dirty="0"/>
              <a:t>@156,25 Mhz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6EEEF8-9D25-4163-9096-11B5F0F682F3}"/>
              </a:ext>
            </a:extLst>
          </p:cNvPr>
          <p:cNvSpPr txBox="1"/>
          <p:nvPr/>
        </p:nvSpPr>
        <p:spPr>
          <a:xfrm>
            <a:off x="6039774" y="2476615"/>
            <a:ext cx="193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Y</a:t>
            </a:r>
            <a:r>
              <a:rPr lang="fr-FR" dirty="0"/>
              <a:t> Paquets of 8 KB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A84B9714-D4E2-4AAF-A2EE-0CAE67E7A2CB}"/>
              </a:ext>
            </a:extLst>
          </p:cNvPr>
          <p:cNvSpPr/>
          <p:nvPr/>
        </p:nvSpPr>
        <p:spPr>
          <a:xfrm>
            <a:off x="9306550" y="2441598"/>
            <a:ext cx="912644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046B11-342A-49A0-9E19-E20CED23E9F7}"/>
              </a:ext>
            </a:extLst>
          </p:cNvPr>
          <p:cNvSpPr txBox="1"/>
          <p:nvPr/>
        </p:nvSpPr>
        <p:spPr>
          <a:xfrm>
            <a:off x="9289615" y="2206356"/>
            <a:ext cx="138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Gb/s</a:t>
            </a:r>
          </a:p>
          <a:p>
            <a:endParaRPr lang="fr-FR" dirty="0"/>
          </a:p>
          <a:p>
            <a:r>
              <a:rPr lang="fr-FR" dirty="0"/>
              <a:t>Ethernet SFP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F547BB-E2E1-4554-A44E-6055230ED6F3}"/>
              </a:ext>
            </a:extLst>
          </p:cNvPr>
          <p:cNvSpPr txBox="1"/>
          <p:nvPr/>
        </p:nvSpPr>
        <p:spPr>
          <a:xfrm>
            <a:off x="4499692" y="4765205"/>
            <a:ext cx="2917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_ Slow control</a:t>
            </a:r>
          </a:p>
          <a:p>
            <a:r>
              <a:rPr lang="fr-FR" dirty="0"/>
              <a:t>_ EEPROM</a:t>
            </a:r>
          </a:p>
          <a:p>
            <a:r>
              <a:rPr lang="fr-FR" dirty="0"/>
              <a:t>_ </a:t>
            </a:r>
            <a:r>
              <a:rPr lang="fr-FR" dirty="0" err="1"/>
              <a:t>Clock</a:t>
            </a:r>
            <a:r>
              <a:rPr lang="fr-FR" dirty="0"/>
              <a:t> manager</a:t>
            </a:r>
          </a:p>
          <a:p>
            <a:r>
              <a:rPr lang="fr-FR" dirty="0"/>
              <a:t>_ Event </a:t>
            </a:r>
            <a:r>
              <a:rPr lang="fr-FR" dirty="0" err="1"/>
              <a:t>emulator</a:t>
            </a:r>
            <a:endParaRPr lang="fr-FR" dirty="0"/>
          </a:p>
          <a:p>
            <a:r>
              <a:rPr lang="fr-FR" dirty="0"/>
              <a:t>_ </a:t>
            </a:r>
            <a:r>
              <a:rPr lang="fr-FR" dirty="0" err="1"/>
              <a:t>Spare</a:t>
            </a:r>
            <a:r>
              <a:rPr lang="fr-FR" dirty="0"/>
              <a:t> LVDS links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192854F-EFE0-4735-BC1F-CF23B5F31820}"/>
              </a:ext>
            </a:extLst>
          </p:cNvPr>
          <p:cNvCxnSpPr>
            <a:cxnSpLocks/>
          </p:cNvCxnSpPr>
          <p:nvPr/>
        </p:nvCxnSpPr>
        <p:spPr>
          <a:xfrm>
            <a:off x="1238536" y="2351407"/>
            <a:ext cx="497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203BD775-F86A-4E0F-970A-54565070E631}"/>
              </a:ext>
            </a:extLst>
          </p:cNvPr>
          <p:cNvSpPr txBox="1"/>
          <p:nvPr/>
        </p:nvSpPr>
        <p:spPr>
          <a:xfrm>
            <a:off x="767746" y="1975627"/>
            <a:ext cx="91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Gb/s</a:t>
            </a:r>
          </a:p>
          <a:p>
            <a:endParaRPr lang="fr-FR" dirty="0"/>
          </a:p>
          <a:p>
            <a:r>
              <a:rPr lang="fr-FR" dirty="0"/>
              <a:t>Aurora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3954AD1-376A-45AD-A325-AE97F0A7BC0D}"/>
              </a:ext>
            </a:extLst>
          </p:cNvPr>
          <p:cNvCxnSpPr>
            <a:cxnSpLocks/>
          </p:cNvCxnSpPr>
          <p:nvPr/>
        </p:nvCxnSpPr>
        <p:spPr>
          <a:xfrm flipH="1">
            <a:off x="1275967" y="2516870"/>
            <a:ext cx="4574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E2AD9DC0-77CC-4A97-BE8F-B4DC368FDD0A}"/>
              </a:ext>
            </a:extLst>
          </p:cNvPr>
          <p:cNvSpPr txBox="1"/>
          <p:nvPr/>
        </p:nvSpPr>
        <p:spPr>
          <a:xfrm>
            <a:off x="4721989" y="3527026"/>
            <a:ext cx="1291460" cy="5232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Standalone</a:t>
            </a:r>
            <a:br>
              <a:rPr lang="fr-FR" sz="1400" dirty="0"/>
            </a:br>
            <a:r>
              <a:rPr lang="fr-FR" sz="1400" dirty="0"/>
              <a:t>data </a:t>
            </a:r>
            <a:r>
              <a:rPr lang="fr-FR" sz="1400" dirty="0" err="1"/>
              <a:t>generator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341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97F91-EDF6-4718-9C1D-A711AC0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Firmware</a:t>
            </a:r>
            <a:r>
              <a:rPr lang="fr-FR" dirty="0"/>
              <a:t> : Aurora interface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8CD94-49F9-40C4-B8DA-66A04BC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8C885B-2867-417D-ACC4-6CD449BA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3976-7D2E-421D-964F-4CBC180D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7DD51D-7853-4040-B1E4-896D28209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01" y="1691489"/>
            <a:ext cx="7301932" cy="1557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AF4E32-65BF-41CF-9981-3E541319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296" y="4259496"/>
            <a:ext cx="7351945" cy="15932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048B30-7395-46FC-9C5A-43B79CF970D4}"/>
              </a:ext>
            </a:extLst>
          </p:cNvPr>
          <p:cNvSpPr txBox="1"/>
          <p:nvPr/>
        </p:nvSpPr>
        <p:spPr>
          <a:xfrm>
            <a:off x="9835159" y="3249044"/>
            <a:ext cx="21965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50" dirty="0"/>
              <a:t>Serial </a:t>
            </a:r>
            <a:r>
              <a:rPr lang="fr-FR" sz="1350" dirty="0" err="1"/>
              <a:t>link</a:t>
            </a:r>
            <a:endParaRPr lang="fr-FR" sz="1350" dirty="0"/>
          </a:p>
          <a:p>
            <a:r>
              <a:rPr lang="fr-FR" sz="1350" dirty="0" err="1"/>
              <a:t>Tlast</a:t>
            </a:r>
            <a:r>
              <a:rPr lang="fr-FR" sz="1350" dirty="0"/>
              <a:t> signal = End of </a:t>
            </a:r>
            <a:r>
              <a:rPr lang="fr-FR" sz="1350" dirty="0" err="1"/>
              <a:t>event</a:t>
            </a:r>
            <a:endParaRPr lang="fr-FR" sz="1350" dirty="0"/>
          </a:p>
          <a:p>
            <a:r>
              <a:rPr lang="fr-FR" sz="1350" dirty="0" err="1"/>
              <a:t>Tested</a:t>
            </a:r>
            <a:r>
              <a:rPr lang="fr-FR" sz="1350" dirty="0"/>
              <a:t> on 4 </a:t>
            </a:r>
            <a:r>
              <a:rPr lang="fr-FR" sz="1350" dirty="0" err="1"/>
              <a:t>lines</a:t>
            </a:r>
            <a:r>
              <a:rPr lang="fr-FR" sz="1350" dirty="0"/>
              <a:t> @10Gb/s</a:t>
            </a:r>
          </a:p>
          <a:p>
            <a:r>
              <a:rPr lang="fr-FR" sz="1350" dirty="0"/>
              <a:t>20 </a:t>
            </a:r>
            <a:r>
              <a:rPr lang="fr-FR" sz="1350" dirty="0" err="1"/>
              <a:t>hours</a:t>
            </a:r>
            <a:r>
              <a:rPr lang="fr-FR" sz="1350" dirty="0"/>
              <a:t> =&gt; No </a:t>
            </a:r>
            <a:r>
              <a:rPr lang="fr-FR" sz="1350" dirty="0" err="1"/>
              <a:t>error</a:t>
            </a:r>
            <a:endParaRPr lang="fr-FR" sz="135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9D54B6-10C7-424B-8B67-88F73FCDDC07}"/>
              </a:ext>
            </a:extLst>
          </p:cNvPr>
          <p:cNvSpPr txBox="1"/>
          <p:nvPr/>
        </p:nvSpPr>
        <p:spPr>
          <a:xfrm>
            <a:off x="69745" y="2367490"/>
            <a:ext cx="219653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err="1"/>
              <a:t>Transmitter</a:t>
            </a:r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      </a:t>
            </a:r>
            <a:r>
              <a:rPr lang="fr-FR" sz="3200" dirty="0" err="1"/>
              <a:t>Receiver</a:t>
            </a:r>
            <a:endParaRPr lang="fr-FR" sz="32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9A47C6E-DF7B-4524-A2A7-5AAC040BC8DD}"/>
              </a:ext>
            </a:extLst>
          </p:cNvPr>
          <p:cNvSpPr/>
          <p:nvPr/>
        </p:nvSpPr>
        <p:spPr>
          <a:xfrm>
            <a:off x="4704008" y="2453076"/>
            <a:ext cx="241035" cy="279294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70CB4C5-B6BC-49CF-BA91-12DFD5236A9B}"/>
              </a:ext>
            </a:extLst>
          </p:cNvPr>
          <p:cNvSpPr/>
          <p:nvPr/>
        </p:nvSpPr>
        <p:spPr>
          <a:xfrm>
            <a:off x="4819231" y="5349929"/>
            <a:ext cx="241035" cy="279294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294BEBF-918D-437A-A9B6-76B869A1F006}"/>
              </a:ext>
            </a:extLst>
          </p:cNvPr>
          <p:cNvCxnSpPr>
            <a:cxnSpLocks/>
          </p:cNvCxnSpPr>
          <p:nvPr/>
        </p:nvCxnSpPr>
        <p:spPr>
          <a:xfrm flipV="1">
            <a:off x="5033433" y="3698231"/>
            <a:ext cx="299348" cy="16926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03BE3A4-142E-4C47-8621-B9ED9438B5C2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4909744" y="2691468"/>
            <a:ext cx="423037" cy="1006763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638F025-142F-4E75-876A-CACFA283C73C}"/>
              </a:ext>
            </a:extLst>
          </p:cNvPr>
          <p:cNvCxnSpPr>
            <a:cxnSpLocks/>
          </p:cNvCxnSpPr>
          <p:nvPr/>
        </p:nvCxnSpPr>
        <p:spPr>
          <a:xfrm>
            <a:off x="5332781" y="3698232"/>
            <a:ext cx="253102" cy="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64CDC73-D44B-4EFD-9B14-EE13CC597790}"/>
              </a:ext>
            </a:extLst>
          </p:cNvPr>
          <p:cNvSpPr txBox="1"/>
          <p:nvPr/>
        </p:nvSpPr>
        <p:spPr>
          <a:xfrm>
            <a:off x="5521265" y="3513565"/>
            <a:ext cx="406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End of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event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=&gt;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receiver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deduces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the size</a:t>
            </a:r>
          </a:p>
        </p:txBody>
      </p:sp>
    </p:spTree>
    <p:extLst>
      <p:ext uri="{BB962C8B-B14F-4D97-AF65-F5344CB8AC3E}">
        <p14:creationId xmlns:p14="http://schemas.microsoft.com/office/powerpoint/2010/main" val="1647004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97F91-EDF6-4718-9C1D-A711AC0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8CD94-49F9-40C4-B8DA-66A04BC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8C885B-2867-417D-ACC4-6CD449BA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3976-7D2E-421D-964F-4CBC180D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76B5AE-023E-4E7A-8542-95D5ACBA8F5B}"/>
              </a:ext>
            </a:extLst>
          </p:cNvPr>
          <p:cNvSpPr txBox="1"/>
          <p:nvPr/>
        </p:nvSpPr>
        <p:spPr>
          <a:xfrm>
            <a:off x="-29263" y="1590666"/>
            <a:ext cx="51821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750" dirty="0" err="1"/>
              <a:t>Splice</a:t>
            </a:r>
            <a:r>
              <a:rPr lang="fr-FR" sz="1750" dirty="0"/>
              <a:t> X KB of one </a:t>
            </a:r>
            <a:r>
              <a:rPr lang="fr-FR" sz="1750" dirty="0" err="1"/>
              <a:t>event</a:t>
            </a:r>
            <a:r>
              <a:rPr lang="fr-FR" sz="1750" dirty="0"/>
              <a:t> on paquets of 8 KB</a:t>
            </a:r>
          </a:p>
          <a:p>
            <a:r>
              <a:rPr lang="fr-FR" sz="1750" dirty="0" err="1"/>
              <a:t>Add</a:t>
            </a:r>
            <a:r>
              <a:rPr lang="fr-FR" sz="1750" dirty="0"/>
              <a:t> header</a:t>
            </a:r>
          </a:p>
          <a:p>
            <a:r>
              <a:rPr lang="fr-FR" sz="1750" dirty="0"/>
              <a:t>Sent paquets to UDP </a:t>
            </a:r>
            <a:r>
              <a:rPr lang="fr-FR" sz="1750" dirty="0" err="1"/>
              <a:t>transmiter</a:t>
            </a:r>
            <a:r>
              <a:rPr lang="fr-FR" sz="1750" dirty="0"/>
              <a:t> IP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C35E2B-1C7C-4EDB-BD67-D75A984E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954054"/>
            <a:ext cx="4257675" cy="4429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F0D7CD-E63A-4E57-A72C-E3B339AC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9554"/>
            <a:ext cx="3869267" cy="2333625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634352D-2F10-490D-9E0A-2C2634BE1F28}"/>
              </a:ext>
            </a:extLst>
          </p:cNvPr>
          <p:cNvSpPr/>
          <p:nvPr/>
        </p:nvSpPr>
        <p:spPr>
          <a:xfrm>
            <a:off x="3045567" y="3041086"/>
            <a:ext cx="1104900" cy="733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A9B668-F261-4D0E-8779-1A97E7182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794" y="2018737"/>
            <a:ext cx="4114800" cy="4143375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359616AE-9343-4FD7-85AB-8EF05BDFD476}"/>
              </a:ext>
            </a:extLst>
          </p:cNvPr>
          <p:cNvSpPr/>
          <p:nvPr/>
        </p:nvSpPr>
        <p:spPr>
          <a:xfrm>
            <a:off x="4737101" y="942735"/>
            <a:ext cx="5657850" cy="5438775"/>
          </a:xfrm>
          <a:custGeom>
            <a:avLst/>
            <a:gdLst>
              <a:gd name="connsiteX0" fmla="*/ 0 w 5724525"/>
              <a:gd name="connsiteY0" fmla="*/ 4730442 h 5792077"/>
              <a:gd name="connsiteX1" fmla="*/ 3352800 w 5724525"/>
              <a:gd name="connsiteY1" fmla="*/ 5482917 h 5792077"/>
              <a:gd name="connsiteX2" fmla="*/ 3409950 w 5724525"/>
              <a:gd name="connsiteY2" fmla="*/ 244167 h 5792077"/>
              <a:gd name="connsiteX3" fmla="*/ 5724525 w 5724525"/>
              <a:gd name="connsiteY3" fmla="*/ 1349067 h 5792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4525" h="5792077">
                <a:moveTo>
                  <a:pt x="0" y="4730442"/>
                </a:moveTo>
                <a:cubicBezTo>
                  <a:pt x="1392237" y="5480536"/>
                  <a:pt x="2784475" y="6230630"/>
                  <a:pt x="3352800" y="5482917"/>
                </a:cubicBezTo>
                <a:cubicBezTo>
                  <a:pt x="3921125" y="4735204"/>
                  <a:pt x="3014663" y="933142"/>
                  <a:pt x="3409950" y="244167"/>
                </a:cubicBezTo>
                <a:cubicBezTo>
                  <a:pt x="3805237" y="-444808"/>
                  <a:pt x="4764881" y="452129"/>
                  <a:pt x="5724525" y="1349067"/>
                </a:cubicBezTo>
              </a:path>
            </a:pathLst>
          </a:custGeom>
          <a:noFill/>
          <a:ln w="22225">
            <a:prstDash val="dash"/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760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97F91-EDF6-4718-9C1D-A711AC0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Firmware</a:t>
            </a:r>
            <a:r>
              <a:rPr lang="fr-FR" dirty="0"/>
              <a:t> : UDP interface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8CD94-49F9-40C4-B8DA-66A04BC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8C885B-2867-417D-ACC4-6CD449BA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3976-7D2E-421D-964F-4CBC180D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2C54C5B-37F1-4429-A33A-EF88763C1ADB}"/>
              </a:ext>
            </a:extLst>
          </p:cNvPr>
          <p:cNvGrpSpPr/>
          <p:nvPr/>
        </p:nvGrpSpPr>
        <p:grpSpPr>
          <a:xfrm>
            <a:off x="6384220" y="1521561"/>
            <a:ext cx="4448877" cy="2359009"/>
            <a:chOff x="6445180" y="1957917"/>
            <a:chExt cx="4448877" cy="2359009"/>
          </a:xfrm>
        </p:grpSpPr>
        <p:sp>
          <p:nvSpPr>
            <p:cNvPr id="8" name="Rectangle à coins arrondis 45">
              <a:extLst>
                <a:ext uri="{FF2B5EF4-FFF2-40B4-BE49-F238E27FC236}">
                  <a16:creationId xmlns:a16="http://schemas.microsoft.com/office/drawing/2014/main" id="{1BA09EAB-E365-4745-B3A6-CD7F33CC4614}"/>
                </a:ext>
              </a:extLst>
            </p:cNvPr>
            <p:cNvSpPr/>
            <p:nvPr/>
          </p:nvSpPr>
          <p:spPr>
            <a:xfrm>
              <a:off x="8054939" y="1957917"/>
              <a:ext cx="1456561" cy="235900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/>
                <a:t>UDP interface</a:t>
              </a:r>
            </a:p>
            <a:p>
              <a:pPr algn="ctr"/>
              <a:r>
                <a:rPr lang="fr-FR" sz="2000" dirty="0"/>
                <a:t>(David </a:t>
              </a:r>
              <a:r>
                <a:rPr lang="fr-FR" sz="2000" dirty="0" err="1"/>
                <a:t>Zidler</a:t>
              </a:r>
              <a:r>
                <a:rPr lang="fr-FR" sz="2000" dirty="0"/>
                <a:t> – Zurich)</a:t>
              </a:r>
            </a:p>
          </p:txBody>
        </p:sp>
        <p:sp>
          <p:nvSpPr>
            <p:cNvPr id="9" name="Flèche : droite 8">
              <a:extLst>
                <a:ext uri="{FF2B5EF4-FFF2-40B4-BE49-F238E27FC236}">
                  <a16:creationId xmlns:a16="http://schemas.microsoft.com/office/drawing/2014/main" id="{1555C0EC-4138-4CB4-9AF0-E59FA3A670E5}"/>
                </a:ext>
              </a:extLst>
            </p:cNvPr>
            <p:cNvSpPr/>
            <p:nvPr/>
          </p:nvSpPr>
          <p:spPr>
            <a:xfrm>
              <a:off x="6639350" y="2579925"/>
              <a:ext cx="1415589" cy="2839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301330C-1986-4DDB-8D2D-A4A0E2924ADA}"/>
                </a:ext>
              </a:extLst>
            </p:cNvPr>
            <p:cNvSpPr txBox="1"/>
            <p:nvPr/>
          </p:nvSpPr>
          <p:spPr>
            <a:xfrm>
              <a:off x="6506140" y="2043674"/>
              <a:ext cx="1497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64 bit</a:t>
              </a:r>
            </a:p>
            <a:p>
              <a:r>
                <a:rPr lang="fr-FR" dirty="0"/>
                <a:t>@156,25 Mhz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5741052-AA0D-4CFA-AE46-A367C2005D75}"/>
                </a:ext>
              </a:extLst>
            </p:cNvPr>
            <p:cNvSpPr txBox="1"/>
            <p:nvPr/>
          </p:nvSpPr>
          <p:spPr>
            <a:xfrm>
              <a:off x="6445180" y="3162485"/>
              <a:ext cx="1930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Y</a:t>
              </a:r>
              <a:r>
                <a:rPr lang="fr-FR" dirty="0"/>
                <a:t> Paquets de 8 KB</a:t>
              </a:r>
            </a:p>
          </p:txBody>
        </p:sp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F7D3C86D-91C2-409A-A2ED-56658A49F8C4}"/>
                </a:ext>
              </a:extLst>
            </p:cNvPr>
            <p:cNvSpPr/>
            <p:nvPr/>
          </p:nvSpPr>
          <p:spPr>
            <a:xfrm>
              <a:off x="9526382" y="2661756"/>
              <a:ext cx="912644" cy="2264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A19E443-4D4F-424B-8EF6-33985410C38C}"/>
                </a:ext>
              </a:extLst>
            </p:cNvPr>
            <p:cNvSpPr txBox="1"/>
            <p:nvPr/>
          </p:nvSpPr>
          <p:spPr>
            <a:xfrm>
              <a:off x="9509447" y="2426514"/>
              <a:ext cx="13846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10 Gb/s</a:t>
              </a:r>
            </a:p>
            <a:p>
              <a:endParaRPr lang="fr-FR" dirty="0"/>
            </a:p>
            <a:p>
              <a:r>
                <a:rPr lang="fr-FR" dirty="0"/>
                <a:t>Ethernet SFP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7544419-73EE-40F8-A4C1-FBB2B9FB0C3D}"/>
              </a:ext>
            </a:extLst>
          </p:cNvPr>
          <p:cNvSpPr txBox="1"/>
          <p:nvPr/>
        </p:nvSpPr>
        <p:spPr>
          <a:xfrm>
            <a:off x="491655" y="1521561"/>
            <a:ext cx="595352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Reuse</a:t>
            </a:r>
            <a:r>
              <a:rPr lang="fr-FR" dirty="0"/>
              <a:t> of </a:t>
            </a:r>
            <a:r>
              <a:rPr lang="fr-FR" dirty="0" err="1"/>
              <a:t>D.Zidler’s</a:t>
            </a:r>
            <a:r>
              <a:rPr lang="fr-FR" dirty="0"/>
              <a:t> code</a:t>
            </a:r>
          </a:p>
          <a:p>
            <a:r>
              <a:rPr lang="fr-FR" dirty="0"/>
              <a:t>Modification of frame size (</a:t>
            </a:r>
            <a:r>
              <a:rPr lang="fr-FR" dirty="0" err="1"/>
              <a:t>JumboFrame</a:t>
            </a:r>
            <a:r>
              <a:rPr lang="fr-FR" dirty="0"/>
              <a:t>)</a:t>
            </a:r>
          </a:p>
          <a:p>
            <a:r>
              <a:rPr lang="fr-FR" dirty="0" err="1"/>
              <a:t>Managed</a:t>
            </a:r>
            <a:r>
              <a:rPr lang="fr-FR" dirty="0"/>
              <a:t> by </a:t>
            </a:r>
            <a:r>
              <a:rPr lang="fr-FR" dirty="0" err="1"/>
              <a:t>slowcontrol</a:t>
            </a:r>
            <a:r>
              <a:rPr lang="fr-FR" dirty="0"/>
              <a:t> (via EEPROM) :</a:t>
            </a:r>
          </a:p>
          <a:p>
            <a:r>
              <a:rPr lang="fr-FR" dirty="0"/>
              <a:t>	_ MAC @ of </a:t>
            </a:r>
            <a:r>
              <a:rPr lang="fr-FR" dirty="0" err="1"/>
              <a:t>each</a:t>
            </a:r>
            <a:r>
              <a:rPr lang="fr-FR" dirty="0"/>
              <a:t> SFP</a:t>
            </a:r>
          </a:p>
          <a:p>
            <a:r>
              <a:rPr lang="fr-FR" dirty="0"/>
              <a:t>	_ IP @ of </a:t>
            </a:r>
            <a:r>
              <a:rPr lang="fr-FR" dirty="0" err="1"/>
              <a:t>each</a:t>
            </a:r>
            <a:r>
              <a:rPr lang="fr-FR" dirty="0"/>
              <a:t> SFP (no DHCP)</a:t>
            </a:r>
          </a:p>
          <a:p>
            <a:r>
              <a:rPr lang="fr-FR" dirty="0"/>
              <a:t>	_ </a:t>
            </a:r>
            <a:r>
              <a:rPr lang="fr-FR" dirty="0" err="1"/>
              <a:t>other</a:t>
            </a:r>
            <a:r>
              <a:rPr lang="fr-FR" dirty="0"/>
              <a:t> network </a:t>
            </a:r>
            <a:r>
              <a:rPr lang="fr-FR" dirty="0" err="1"/>
              <a:t>stuff</a:t>
            </a:r>
            <a:r>
              <a:rPr lang="fr-FR" dirty="0"/>
              <a:t> (IP server, port, </a:t>
            </a:r>
            <a:r>
              <a:rPr lang="fr-FR" dirty="0" err="1"/>
              <a:t>gateway</a:t>
            </a:r>
            <a:r>
              <a:rPr lang="fr-FR" dirty="0"/>
              <a:t>,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: RUDP : </a:t>
            </a:r>
            <a:r>
              <a:rPr lang="fr-FR" dirty="0" err="1"/>
              <a:t>resent</a:t>
            </a:r>
            <a:r>
              <a:rPr lang="fr-FR" dirty="0"/>
              <a:t> </a:t>
            </a:r>
            <a:r>
              <a:rPr lang="fr-FR" dirty="0" err="1"/>
              <a:t>lost</a:t>
            </a:r>
            <a:r>
              <a:rPr lang="fr-FR" dirty="0"/>
              <a:t> paquets</a:t>
            </a:r>
          </a:p>
        </p:txBody>
      </p:sp>
      <p:pic>
        <p:nvPicPr>
          <p:cNvPr id="15" name="Billede 8">
            <a:extLst>
              <a:ext uri="{FF2B5EF4-FFF2-40B4-BE49-F238E27FC236}">
                <a16:creationId xmlns:a16="http://schemas.microsoft.com/office/drawing/2014/main" id="{87DCEB06-5ED8-4238-8EE2-32C6E57E7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55" y="4374178"/>
            <a:ext cx="4716071" cy="1869374"/>
          </a:xfrm>
          <a:prstGeom prst="rect">
            <a:avLst/>
          </a:prstGeom>
        </p:spPr>
      </p:pic>
      <p:pic>
        <p:nvPicPr>
          <p:cNvPr id="16" name="Pladsholder til indhold 6" descr="Et billede, der indeholder kniv&#10;&#10;Automatisk genereret beskrivelse">
            <a:extLst>
              <a:ext uri="{FF2B5EF4-FFF2-40B4-BE49-F238E27FC236}">
                <a16:creationId xmlns:a16="http://schemas.microsoft.com/office/drawing/2014/main" id="{E73AF68A-6380-45AE-97A0-980A353A1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258" y="4106498"/>
            <a:ext cx="5854784" cy="19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97F91-EDF6-4718-9C1D-A711AC0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Firmware</a:t>
            </a:r>
            <a:r>
              <a:rPr lang="fr-FR" dirty="0"/>
              <a:t> : </a:t>
            </a:r>
            <a:r>
              <a:rPr lang="fr-FR" dirty="0" err="1"/>
              <a:t>IP_Bus</a:t>
            </a:r>
            <a:r>
              <a:rPr lang="fr-FR" dirty="0"/>
              <a:t> </a:t>
            </a:r>
            <a:r>
              <a:rPr lang="fr-FR" dirty="0" err="1"/>
              <a:t>SlowControl</a:t>
            </a:r>
            <a:r>
              <a:rPr lang="fr-FR" dirty="0"/>
              <a:t> (CERN + LPSC Grenoble)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8CD94-49F9-40C4-B8DA-66A04BC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8C885B-2867-417D-ACC4-6CD449BA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3976-7D2E-421D-964F-4CBC180D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D3DF55A-FC68-4FBD-9C9D-3B011D91339E}"/>
              </a:ext>
            </a:extLst>
          </p:cNvPr>
          <p:cNvSpPr/>
          <p:nvPr/>
        </p:nvSpPr>
        <p:spPr>
          <a:xfrm>
            <a:off x="66676" y="4755287"/>
            <a:ext cx="3432150" cy="1730362"/>
          </a:xfrm>
          <a:prstGeom prst="round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785902-2891-4665-9FFD-0B64E4F496D4}"/>
              </a:ext>
            </a:extLst>
          </p:cNvPr>
          <p:cNvSpPr/>
          <p:nvPr/>
        </p:nvSpPr>
        <p:spPr>
          <a:xfrm>
            <a:off x="4048126" y="904875"/>
            <a:ext cx="7620000" cy="5334000"/>
          </a:xfrm>
          <a:prstGeom prst="round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D7397A7-3943-4C35-B5CA-2E20C5CF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4" y="2581272"/>
            <a:ext cx="1323703" cy="13237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ED387-6FF7-4F46-AD75-8D39844DC588}"/>
              </a:ext>
            </a:extLst>
          </p:cNvPr>
          <p:cNvSpPr/>
          <p:nvPr/>
        </p:nvSpPr>
        <p:spPr>
          <a:xfrm>
            <a:off x="264794" y="1466850"/>
            <a:ext cx="1657109" cy="1104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_XML module description</a:t>
            </a:r>
          </a:p>
          <a:p>
            <a:r>
              <a:rPr lang="fr-FR" dirty="0"/>
              <a:t>_Python scripts</a:t>
            </a:r>
          </a:p>
          <a:p>
            <a:r>
              <a:rPr lang="fr-FR" dirty="0"/>
              <a:t>_</a:t>
            </a:r>
            <a:r>
              <a:rPr lang="fr-FR" dirty="0" err="1"/>
              <a:t>uHAL</a:t>
            </a:r>
            <a:endParaRPr lang="fr-FR" dirty="0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E85FCAFF-BEE6-449E-8F48-640B9FB3AD47}"/>
              </a:ext>
            </a:extLst>
          </p:cNvPr>
          <p:cNvSpPr/>
          <p:nvPr/>
        </p:nvSpPr>
        <p:spPr>
          <a:xfrm>
            <a:off x="742950" y="2571749"/>
            <a:ext cx="266700" cy="466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F76FC1-5EC2-407B-B020-F0AC3DE2B864}"/>
              </a:ext>
            </a:extLst>
          </p:cNvPr>
          <p:cNvSpPr/>
          <p:nvPr/>
        </p:nvSpPr>
        <p:spPr>
          <a:xfrm>
            <a:off x="4249254" y="1575418"/>
            <a:ext cx="1571625" cy="1104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Ipbus</a:t>
            </a:r>
            <a:r>
              <a:rPr lang="fr-FR" dirty="0"/>
              <a:t> interface</a:t>
            </a:r>
          </a:p>
          <a:p>
            <a:r>
              <a:rPr lang="fr-FR" dirty="0"/>
              <a:t>1G Ethernet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FAED80-CDAC-45AD-9078-9F8C56FF5BCB}"/>
              </a:ext>
            </a:extLst>
          </p:cNvPr>
          <p:cNvSpPr txBox="1"/>
          <p:nvPr/>
        </p:nvSpPr>
        <p:spPr>
          <a:xfrm>
            <a:off x="3905250" y="720209"/>
            <a:ext cx="75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A36AD7-73CC-4A27-84DD-8540814CA31A}"/>
              </a:ext>
            </a:extLst>
          </p:cNvPr>
          <p:cNvSpPr/>
          <p:nvPr/>
        </p:nvSpPr>
        <p:spPr>
          <a:xfrm>
            <a:off x="6599481" y="1580180"/>
            <a:ext cx="1368452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Ipbus</a:t>
            </a:r>
            <a:r>
              <a:rPr lang="fr-FR" dirty="0"/>
              <a:t> </a:t>
            </a:r>
            <a:r>
              <a:rPr lang="fr-FR" dirty="0" err="1"/>
              <a:t>fabric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46BC8-748D-48D7-8FC0-14EB6D114DA0}"/>
              </a:ext>
            </a:extLst>
          </p:cNvPr>
          <p:cNvSpPr/>
          <p:nvPr/>
        </p:nvSpPr>
        <p:spPr>
          <a:xfrm>
            <a:off x="9534525" y="1580180"/>
            <a:ext cx="1847851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/>
              <a:t>EEPROM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E0D0BA-9631-4001-896D-B59A8B0FB258}"/>
              </a:ext>
            </a:extLst>
          </p:cNvPr>
          <p:cNvSpPr/>
          <p:nvPr/>
        </p:nvSpPr>
        <p:spPr>
          <a:xfrm>
            <a:off x="9534524" y="3167733"/>
            <a:ext cx="1847851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 err="1"/>
              <a:t>Splicer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A5671F-A56A-4054-9D5F-5947BA9CABF7}"/>
              </a:ext>
            </a:extLst>
          </p:cNvPr>
          <p:cNvSpPr/>
          <p:nvPr/>
        </p:nvSpPr>
        <p:spPr>
          <a:xfrm>
            <a:off x="9534525" y="4755287"/>
            <a:ext cx="1847851" cy="1100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Slave</a:t>
            </a:r>
          </a:p>
          <a:p>
            <a:r>
              <a:rPr lang="fr-FR" dirty="0" err="1"/>
              <a:t>PACE_SPI_bridge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EEF4B09-AC13-47DA-98F4-4C72BB38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25" y="2498601"/>
            <a:ext cx="1219200" cy="1219200"/>
          </a:xfrm>
          <a:prstGeom prst="rect">
            <a:avLst/>
          </a:prstGeom>
        </p:spPr>
      </p:pic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ACF1F40D-3A9F-4CF0-8EE1-F057FE23E267}"/>
              </a:ext>
            </a:extLst>
          </p:cNvPr>
          <p:cNvSpPr/>
          <p:nvPr/>
        </p:nvSpPr>
        <p:spPr>
          <a:xfrm>
            <a:off x="1409700" y="3257971"/>
            <a:ext cx="1257300" cy="315095"/>
          </a:xfrm>
          <a:custGeom>
            <a:avLst/>
            <a:gdLst>
              <a:gd name="connsiteX0" fmla="*/ 0 w 1257300"/>
              <a:gd name="connsiteY0" fmla="*/ 94829 h 315095"/>
              <a:gd name="connsiteX1" fmla="*/ 295275 w 1257300"/>
              <a:gd name="connsiteY1" fmla="*/ 313904 h 315095"/>
              <a:gd name="connsiteX2" fmla="*/ 752475 w 1257300"/>
              <a:gd name="connsiteY2" fmla="*/ 9104 h 315095"/>
              <a:gd name="connsiteX3" fmla="*/ 1257300 w 1257300"/>
              <a:gd name="connsiteY3" fmla="*/ 113879 h 3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315095">
                <a:moveTo>
                  <a:pt x="0" y="94829"/>
                </a:moveTo>
                <a:cubicBezTo>
                  <a:pt x="84931" y="211510"/>
                  <a:pt x="169863" y="328191"/>
                  <a:pt x="295275" y="313904"/>
                </a:cubicBezTo>
                <a:cubicBezTo>
                  <a:pt x="420687" y="299617"/>
                  <a:pt x="592138" y="42441"/>
                  <a:pt x="752475" y="9104"/>
                </a:cubicBezTo>
                <a:cubicBezTo>
                  <a:pt x="912813" y="-24234"/>
                  <a:pt x="1185863" y="39266"/>
                  <a:pt x="1257300" y="113879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518F38EF-E1DB-4B68-9CB6-610298BEB8AE}"/>
              </a:ext>
            </a:extLst>
          </p:cNvPr>
          <p:cNvSpPr/>
          <p:nvPr/>
        </p:nvSpPr>
        <p:spPr>
          <a:xfrm>
            <a:off x="3028950" y="1831379"/>
            <a:ext cx="1238791" cy="2046678"/>
          </a:xfrm>
          <a:custGeom>
            <a:avLst/>
            <a:gdLst>
              <a:gd name="connsiteX0" fmla="*/ 0 w 1238791"/>
              <a:gd name="connsiteY0" fmla="*/ 1664296 h 2046678"/>
              <a:gd name="connsiteX1" fmla="*/ 171450 w 1238791"/>
              <a:gd name="connsiteY1" fmla="*/ 2016721 h 2046678"/>
              <a:gd name="connsiteX2" fmla="*/ 742950 w 1238791"/>
              <a:gd name="connsiteY2" fmla="*/ 978496 h 2046678"/>
              <a:gd name="connsiteX3" fmla="*/ 685800 w 1238791"/>
              <a:gd name="connsiteY3" fmla="*/ 292696 h 2046678"/>
              <a:gd name="connsiteX4" fmla="*/ 1238250 w 1238791"/>
              <a:gd name="connsiteY4" fmla="*/ 64096 h 204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791" h="2046678">
                <a:moveTo>
                  <a:pt x="0" y="1664296"/>
                </a:moveTo>
                <a:cubicBezTo>
                  <a:pt x="23812" y="1897658"/>
                  <a:pt x="47625" y="2131021"/>
                  <a:pt x="171450" y="2016721"/>
                </a:cubicBezTo>
                <a:cubicBezTo>
                  <a:pt x="295275" y="1902421"/>
                  <a:pt x="657225" y="1265833"/>
                  <a:pt x="742950" y="978496"/>
                </a:cubicBezTo>
                <a:cubicBezTo>
                  <a:pt x="828675" y="691159"/>
                  <a:pt x="603250" y="445096"/>
                  <a:pt x="685800" y="292696"/>
                </a:cubicBezTo>
                <a:cubicBezTo>
                  <a:pt x="768350" y="140296"/>
                  <a:pt x="1257300" y="-121642"/>
                  <a:pt x="1238250" y="64096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87D3E22-21C0-45ED-B674-710ACB400A89}"/>
              </a:ext>
            </a:extLst>
          </p:cNvPr>
          <p:cNvSpPr txBox="1"/>
          <p:nvPr/>
        </p:nvSpPr>
        <p:spPr>
          <a:xfrm>
            <a:off x="1644675" y="2964889"/>
            <a:ext cx="9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network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5EA1809-939A-48AD-9BC6-CBB9BA51FF00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5820879" y="2127868"/>
            <a:ext cx="778602" cy="2381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7D1D79D-7192-454B-A4BE-98C5B9FA7DF0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7967933" y="2130249"/>
            <a:ext cx="1566592" cy="0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81C36AF-94A4-423D-9600-F983F3215CFB}"/>
              </a:ext>
            </a:extLst>
          </p:cNvPr>
          <p:cNvCxnSpPr>
            <a:cxnSpLocks/>
          </p:cNvCxnSpPr>
          <p:nvPr/>
        </p:nvCxnSpPr>
        <p:spPr>
          <a:xfrm>
            <a:off x="8753475" y="2127867"/>
            <a:ext cx="0" cy="31774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9DD1EA-38A7-431B-9231-24BACA90BACD}"/>
              </a:ext>
            </a:extLst>
          </p:cNvPr>
          <p:cNvCxnSpPr>
            <a:endCxn id="16" idx="1"/>
          </p:cNvCxnSpPr>
          <p:nvPr/>
        </p:nvCxnSpPr>
        <p:spPr>
          <a:xfrm>
            <a:off x="8751229" y="3717801"/>
            <a:ext cx="783295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A3A3C88-07FC-4B49-95F4-BECD84FE99BA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751229" y="5305354"/>
            <a:ext cx="783296" cy="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820A2874-AD62-43AA-81C1-047233939C68}"/>
              </a:ext>
            </a:extLst>
          </p:cNvPr>
          <p:cNvSpPr txBox="1"/>
          <p:nvPr/>
        </p:nvSpPr>
        <p:spPr>
          <a:xfrm>
            <a:off x="7947102" y="1355909"/>
            <a:ext cx="15874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 Bus Protocol</a:t>
            </a:r>
          </a:p>
          <a:p>
            <a:r>
              <a:rPr lang="fr-FR" sz="1400" dirty="0" err="1"/>
              <a:t>Adress</a:t>
            </a:r>
            <a:endParaRPr lang="fr-FR" sz="1400" dirty="0"/>
          </a:p>
          <a:p>
            <a:r>
              <a:rPr lang="fr-FR" sz="1400" dirty="0"/>
              <a:t>Data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E672C90-7FFB-416F-9E08-DE6BD1C1CB22}"/>
              </a:ext>
            </a:extLst>
          </p:cNvPr>
          <p:cNvCxnSpPr/>
          <p:nvPr/>
        </p:nvCxnSpPr>
        <p:spPr>
          <a:xfrm flipH="1">
            <a:off x="3360803" y="5734050"/>
            <a:ext cx="6173721" cy="0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F4EE2C7-FFAC-42D5-85D2-509590D4CE9E}"/>
              </a:ext>
            </a:extLst>
          </p:cNvPr>
          <p:cNvSpPr txBox="1"/>
          <p:nvPr/>
        </p:nvSpPr>
        <p:spPr>
          <a:xfrm>
            <a:off x="5067531" y="5389240"/>
            <a:ext cx="130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SPI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F69353-76E6-4EDE-8290-09D3A808266F}"/>
              </a:ext>
            </a:extLst>
          </p:cNvPr>
          <p:cNvSpPr/>
          <p:nvPr/>
        </p:nvSpPr>
        <p:spPr>
          <a:xfrm>
            <a:off x="2391666" y="5267899"/>
            <a:ext cx="977251" cy="90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/>
              <a:t>Ipbus</a:t>
            </a:r>
            <a:r>
              <a:rPr lang="fr-FR" sz="1400" dirty="0"/>
              <a:t> interface</a:t>
            </a:r>
          </a:p>
          <a:p>
            <a:r>
              <a:rPr lang="fr-FR" sz="1400" dirty="0"/>
              <a:t>SPI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D5F839-8620-4076-818B-237F79007EA7}"/>
              </a:ext>
            </a:extLst>
          </p:cNvPr>
          <p:cNvSpPr/>
          <p:nvPr/>
        </p:nvSpPr>
        <p:spPr>
          <a:xfrm>
            <a:off x="1133476" y="5267898"/>
            <a:ext cx="904874" cy="90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/>
              <a:t>Ipbus</a:t>
            </a:r>
            <a:r>
              <a:rPr lang="fr-FR" dirty="0"/>
              <a:t> </a:t>
            </a:r>
            <a:r>
              <a:rPr lang="fr-FR" dirty="0" err="1"/>
              <a:t>fabric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314E2A8-C8FB-4ED4-B499-AA6EA32C3E43}"/>
              </a:ext>
            </a:extLst>
          </p:cNvPr>
          <p:cNvSpPr txBox="1"/>
          <p:nvPr/>
        </p:nvSpPr>
        <p:spPr>
          <a:xfrm>
            <a:off x="185303" y="4454664"/>
            <a:ext cx="65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PACE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C4E2870-8C84-4167-B49B-583418294606}"/>
              </a:ext>
            </a:extLst>
          </p:cNvPr>
          <p:cNvCxnSpPr>
            <a:cxnSpLocks/>
          </p:cNvCxnSpPr>
          <p:nvPr/>
        </p:nvCxnSpPr>
        <p:spPr>
          <a:xfrm>
            <a:off x="2022559" y="5718556"/>
            <a:ext cx="369106" cy="0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9812EDD-6426-473F-A3BD-1C36C260439B}"/>
              </a:ext>
            </a:extLst>
          </p:cNvPr>
          <p:cNvSpPr/>
          <p:nvPr/>
        </p:nvSpPr>
        <p:spPr>
          <a:xfrm>
            <a:off x="172628" y="4869837"/>
            <a:ext cx="605229" cy="37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Slave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A4B258-DC88-4435-9F33-E1EAF3F33FE1}"/>
              </a:ext>
            </a:extLst>
          </p:cNvPr>
          <p:cNvSpPr/>
          <p:nvPr/>
        </p:nvSpPr>
        <p:spPr>
          <a:xfrm>
            <a:off x="170052" y="5325150"/>
            <a:ext cx="605229" cy="37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Slave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643FDE-72D5-4628-A1FE-A4FC88F8A377}"/>
              </a:ext>
            </a:extLst>
          </p:cNvPr>
          <p:cNvSpPr/>
          <p:nvPr/>
        </p:nvSpPr>
        <p:spPr>
          <a:xfrm>
            <a:off x="185303" y="5780463"/>
            <a:ext cx="605229" cy="37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Slave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BA3AFC8-AE4A-4E0E-A2F3-8F562F13C244}"/>
              </a:ext>
            </a:extLst>
          </p:cNvPr>
          <p:cNvCxnSpPr>
            <a:stCxn id="31" idx="1"/>
          </p:cNvCxnSpPr>
          <p:nvPr/>
        </p:nvCxnSpPr>
        <p:spPr>
          <a:xfrm flipH="1" flipV="1">
            <a:off x="1009650" y="5718556"/>
            <a:ext cx="123826" cy="1"/>
          </a:xfrm>
          <a:prstGeom prst="line">
            <a:avLst/>
          </a:prstGeom>
          <a:ln w="25400"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91B7DAC-0966-4E0D-8F60-6B38982036C7}"/>
              </a:ext>
            </a:extLst>
          </p:cNvPr>
          <p:cNvCxnSpPr>
            <a:cxnSpLocks/>
          </p:cNvCxnSpPr>
          <p:nvPr/>
        </p:nvCxnSpPr>
        <p:spPr>
          <a:xfrm flipV="1">
            <a:off x="1011895" y="5057776"/>
            <a:ext cx="5684" cy="9107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F7D4567-53BF-46DD-9E8C-C98E8F7ABC6D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777857" y="5057776"/>
            <a:ext cx="239722" cy="99"/>
          </a:xfrm>
          <a:prstGeom prst="line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14F2B5CA-219A-4D72-98BE-BBCB63117531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775281" y="5513188"/>
            <a:ext cx="234368" cy="0"/>
          </a:xfrm>
          <a:prstGeom prst="line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214880E-9DCA-4A01-83CD-90664A52BDE0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790532" y="5968501"/>
            <a:ext cx="223082" cy="0"/>
          </a:xfrm>
          <a:prstGeom prst="line">
            <a:avLst/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59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97F91-EDF6-4718-9C1D-A711AC00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Firmware</a:t>
            </a:r>
            <a:r>
              <a:rPr lang="fr-FR" dirty="0"/>
              <a:t> : </a:t>
            </a:r>
            <a:r>
              <a:rPr lang="fr-FR" dirty="0" err="1"/>
              <a:t>improvements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D8CD94-49F9-40C4-B8DA-66A04BC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8C885B-2867-417D-ACC4-6CD449BA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3976-7D2E-421D-964F-4CBC180D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9CA7C1C0-5CD0-45B5-8360-ED6239D2B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51468"/>
            <a:ext cx="8054622" cy="5305242"/>
          </a:xfrm>
          <a:solidFill>
            <a:schemeClr val="bg1"/>
          </a:solidFill>
        </p:spPr>
        <p:txBody>
          <a:bodyPr wrap="square" rtlCol="0">
            <a:normAutofit fontScale="92500" lnSpcReduction="10000"/>
          </a:bodyPr>
          <a:lstStyle/>
          <a:p>
            <a:pPr marL="0"/>
            <a:r>
              <a:rPr lang="en-GB" sz="1800" dirty="0"/>
              <a:t>Use DHCP for </a:t>
            </a:r>
            <a:r>
              <a:rPr lang="en-GB" sz="1800" dirty="0" err="1"/>
              <a:t>slow_control</a:t>
            </a:r>
            <a:r>
              <a:rPr lang="en-GB" sz="1800" dirty="0"/>
              <a:t> </a:t>
            </a:r>
          </a:p>
          <a:p>
            <a:pPr marL="457200" lvl="1"/>
            <a:r>
              <a:rPr lang="en-GB" sz="1800" dirty="0"/>
              <a:t>Issue : communication between STARE and PACE via SPI had failure </a:t>
            </a:r>
          </a:p>
          <a:p>
            <a:pPr marL="457200" lvl="1"/>
            <a:r>
              <a:rPr lang="en-GB" sz="1800" dirty="0"/>
              <a:t>solved in August (intern Ines) : </a:t>
            </a:r>
            <a:r>
              <a:rPr lang="en-GB" sz="1800" dirty="0" err="1"/>
              <a:t>acknowlege</a:t>
            </a:r>
            <a:r>
              <a:rPr lang="en-GB" sz="1800" dirty="0"/>
              <a:t> protocol modification</a:t>
            </a:r>
          </a:p>
          <a:p>
            <a:pPr marL="0"/>
            <a:endParaRPr lang="en-GB" sz="1800" dirty="0"/>
          </a:p>
          <a:p>
            <a:pPr marL="0"/>
            <a:r>
              <a:rPr lang="en-GB" sz="1800" dirty="0"/>
              <a:t>Data generator</a:t>
            </a:r>
          </a:p>
          <a:p>
            <a:pPr marL="457200" lvl="1"/>
            <a:r>
              <a:rPr lang="en-GB" sz="1800" dirty="0"/>
              <a:t>Available : </a:t>
            </a:r>
          </a:p>
          <a:p>
            <a:pPr marL="914400" lvl="2"/>
            <a:r>
              <a:rPr lang="en-GB" sz="1800" dirty="0" err="1"/>
              <a:t>Data_path_checker</a:t>
            </a:r>
            <a:r>
              <a:rPr lang="en-GB" sz="1800" dirty="0"/>
              <a:t> : produce known data and check integrity  (all bits are tested) on computer ; data rate and event size </a:t>
            </a:r>
            <a:r>
              <a:rPr lang="en-GB" sz="1800" dirty="0" err="1"/>
              <a:t>parametrable</a:t>
            </a:r>
            <a:endParaRPr lang="en-GB" sz="1800" dirty="0"/>
          </a:p>
          <a:p>
            <a:pPr marL="914400" lvl="2"/>
            <a:r>
              <a:rPr lang="en-GB" sz="1800" dirty="0"/>
              <a:t>Counter</a:t>
            </a:r>
          </a:p>
          <a:p>
            <a:pPr marL="914400" lvl="2"/>
            <a:r>
              <a:rPr lang="en-GB" sz="1800" dirty="0"/>
              <a:t>AGATA event : one event on memory can be sent with </a:t>
            </a:r>
            <a:r>
              <a:rPr lang="en-GB" sz="1800" dirty="0" err="1"/>
              <a:t>parametrable</a:t>
            </a:r>
            <a:r>
              <a:rPr lang="en-GB" sz="1800" dirty="0"/>
              <a:t> rate</a:t>
            </a:r>
          </a:p>
          <a:p>
            <a:pPr marL="914400" lvl="2"/>
            <a:r>
              <a:rPr lang="en-GB" sz="1800" dirty="0" err="1"/>
              <a:t>Dt_h</a:t>
            </a:r>
            <a:r>
              <a:rPr lang="en-GB" sz="1800" dirty="0"/>
              <a:t> : asked by Olivier S.</a:t>
            </a:r>
          </a:p>
          <a:p>
            <a:pPr marL="457200" lvl="1"/>
            <a:r>
              <a:rPr lang="en-GB" sz="1800" dirty="0"/>
              <a:t>TODO :</a:t>
            </a:r>
          </a:p>
          <a:p>
            <a:pPr marL="914400" lvl="2"/>
            <a:r>
              <a:rPr lang="en-GB" sz="1800" dirty="0"/>
              <a:t>Possibility to change AGATA event on memory by </a:t>
            </a:r>
            <a:r>
              <a:rPr lang="en-GB" sz="1800" dirty="0" err="1"/>
              <a:t>SlowControl</a:t>
            </a:r>
            <a:r>
              <a:rPr lang="en-GB" sz="1800" dirty="0"/>
              <a:t> (training Ines)</a:t>
            </a:r>
          </a:p>
          <a:p>
            <a:pPr marL="0"/>
            <a:endParaRPr lang="en-GB" sz="1800" dirty="0"/>
          </a:p>
          <a:p>
            <a:pPr marL="0"/>
            <a:r>
              <a:rPr lang="fr-FR" sz="1800" dirty="0"/>
              <a:t>FPGA </a:t>
            </a:r>
            <a:r>
              <a:rPr lang="fr-FR" sz="1800" dirty="0" err="1"/>
              <a:t>reprogramming</a:t>
            </a:r>
            <a:r>
              <a:rPr lang="fr-FR" sz="1800" dirty="0"/>
              <a:t> by </a:t>
            </a:r>
            <a:r>
              <a:rPr lang="fr-FR" sz="1800" dirty="0" err="1"/>
              <a:t>SlowControl</a:t>
            </a:r>
            <a:endParaRPr lang="fr-FR" sz="1800" dirty="0"/>
          </a:p>
          <a:p>
            <a:pPr marL="0"/>
            <a:endParaRPr lang="fr-FR" sz="1800" dirty="0"/>
          </a:p>
          <a:p>
            <a:pPr marL="0"/>
            <a:r>
              <a:rPr lang="fr-FR" sz="1800" dirty="0"/>
              <a:t>RUDP (?)</a:t>
            </a:r>
          </a:p>
          <a:p>
            <a:pPr marL="457200" lvl="1"/>
            <a:r>
              <a:rPr lang="fr-FR" sz="1800" dirty="0"/>
              <a:t>One </a:t>
            </a:r>
            <a:r>
              <a:rPr lang="fr-FR" sz="1800" dirty="0" err="1"/>
              <a:t>channel</a:t>
            </a:r>
            <a:r>
              <a:rPr lang="fr-FR" sz="1800" dirty="0"/>
              <a:t> </a:t>
            </a:r>
            <a:r>
              <a:rPr lang="fr-FR" sz="1800" dirty="0" err="1"/>
              <a:t>only</a:t>
            </a:r>
            <a:endParaRPr lang="en-GB" sz="1800" dirty="0"/>
          </a:p>
          <a:p>
            <a:pPr marL="457200" lvl="1"/>
            <a:endParaRPr lang="en-GB" sz="1800" dirty="0"/>
          </a:p>
          <a:p>
            <a:pPr marL="457200"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0117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7239280-8B7F-4D1E-A55E-779EA252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 production tests</a:t>
            </a:r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A2AAEB73-619E-4ECD-AB1C-4333DBBE371D}"/>
              </a:ext>
            </a:extLst>
          </p:cNvPr>
          <p:cNvSpPr txBox="1"/>
          <p:nvPr/>
        </p:nvSpPr>
        <p:spPr>
          <a:xfrm>
            <a:off x="1741715" y="1063280"/>
            <a:ext cx="1023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Transfert @8Gb/s =&gt; </a:t>
            </a:r>
            <a:r>
              <a:rPr lang="fr-FR" sz="2000" dirty="0" err="1"/>
              <a:t>Several</a:t>
            </a:r>
            <a:r>
              <a:rPr lang="fr-FR" sz="2000" dirty="0"/>
              <a:t> </a:t>
            </a:r>
            <a:r>
              <a:rPr lang="fr-FR" sz="2000" dirty="0" err="1"/>
              <a:t>weeks</a:t>
            </a:r>
            <a:r>
              <a:rPr lang="fr-FR" sz="2000" dirty="0"/>
              <a:t> tests on 3 </a:t>
            </a:r>
            <a:r>
              <a:rPr lang="fr-FR" sz="2000" dirty="0" err="1"/>
              <a:t>boards</a:t>
            </a:r>
            <a:r>
              <a:rPr lang="fr-FR" sz="2000" dirty="0"/>
              <a:t> ; no bit </a:t>
            </a:r>
            <a:r>
              <a:rPr lang="fr-FR" sz="2000" dirty="0" err="1"/>
              <a:t>error</a:t>
            </a:r>
            <a:r>
              <a:rPr lang="fr-FR" sz="2000" dirty="0"/>
              <a:t> ; </a:t>
            </a:r>
            <a:r>
              <a:rPr lang="fr-FR" sz="2000" dirty="0" err="1"/>
              <a:t>very</a:t>
            </a:r>
            <a:r>
              <a:rPr lang="fr-FR" sz="2000" dirty="0"/>
              <a:t> </a:t>
            </a:r>
            <a:r>
              <a:rPr lang="fr-FR" sz="2000" dirty="0" err="1"/>
              <a:t>little</a:t>
            </a:r>
            <a:r>
              <a:rPr lang="fr-FR" sz="2000" dirty="0"/>
              <a:t> </a:t>
            </a:r>
            <a:r>
              <a:rPr lang="fr-FR" sz="2000" dirty="0" err="1"/>
              <a:t>losses</a:t>
            </a:r>
            <a:r>
              <a:rPr lang="fr-FR" sz="2000" dirty="0"/>
              <a:t> (&lt;10e-9)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F3652A6-836D-46F6-B705-5504E7CB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5A7AB430-968F-4AC3-A910-100789F1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7062D71-2AB4-4C35-ACC2-3C629103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C98B72-81AD-42AD-B01D-6148A531C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73" y="1563444"/>
            <a:ext cx="2956261" cy="48574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EA87FB-C307-4935-86E8-347F3704F7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962" y="1560918"/>
            <a:ext cx="2756632" cy="49095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7EEAE8-B17B-4AD9-AEA3-B37D0AF0E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86" y="1560918"/>
            <a:ext cx="3494315" cy="4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803385-2602-4CF7-9700-124DA24F8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187" y="1692773"/>
            <a:ext cx="831532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STARE Production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Status</a:t>
            </a: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STARE </a:t>
            </a:r>
            <a:r>
              <a:rPr lang="fr-FR" altLang="fr-FR" sz="2400" dirty="0" err="1">
                <a:latin typeface="Arial" panose="020B0604020202020204" pitchFamily="34" charset="0"/>
              </a:rPr>
              <a:t>Firmware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Status</a:t>
            </a: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Production Test </a:t>
            </a:r>
            <a:r>
              <a:rPr kumimoji="0" lang="fr-FR" alt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Bench :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>
                <a:latin typeface="Arial" panose="020B0604020202020204" pitchFamily="34" charset="0"/>
              </a:rPr>
              <a:t>12 Links Bay for Future </a:t>
            </a:r>
            <a:r>
              <a:rPr lang="fr-FR" altLang="fr-FR" sz="2400" dirty="0" err="1">
                <a:latin typeface="Arial" panose="020B0604020202020204" pitchFamily="34" charset="0"/>
              </a:rPr>
              <a:t>Development</a:t>
            </a:r>
            <a:r>
              <a:rPr lang="fr-FR" altLang="fr-FR" sz="2400" dirty="0">
                <a:latin typeface="Arial" panose="020B0604020202020204" pitchFamily="34" charset="0"/>
              </a:rPr>
              <a:t> </a:t>
            </a:r>
            <a:endParaRPr kumimoji="0" lang="fr-FR" altLang="fr-F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2400" dirty="0"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400" dirty="0" err="1">
                <a:latin typeface="Arial" panose="020B0604020202020204" pitchFamily="34" charset="0"/>
              </a:rPr>
              <a:t>QuadLink</a:t>
            </a:r>
            <a:endParaRPr lang="fr-FR" altLang="fr-FR" sz="2400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 dirty="0">
              <a:latin typeface="Arial" panose="020B0604020202020204" pitchFamily="34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100294" y="218906"/>
            <a:ext cx="1991411" cy="488983"/>
          </a:xfrm>
        </p:spPr>
        <p:txBody>
          <a:bodyPr>
            <a:noAutofit/>
          </a:bodyPr>
          <a:lstStyle/>
          <a:p>
            <a:pPr algn="ctr"/>
            <a:r>
              <a:rPr lang="fr-FR" sz="4400" dirty="0"/>
              <a:t>Plan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B31688-4B3B-CE40-8617-3E701986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553705-C76E-DE43-9186-DE6BBB43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0322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20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12 Readout Links Bench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8E2C1-85BA-904E-BE14-7E382941B6B3}"/>
              </a:ext>
            </a:extLst>
          </p:cNvPr>
          <p:cNvSpPr/>
          <p:nvPr/>
        </p:nvSpPr>
        <p:spPr>
          <a:xfrm>
            <a:off x="5981460" y="3654237"/>
            <a:ext cx="993981" cy="2065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F360D5-C107-4503-8254-B2B867F95C9B}"/>
              </a:ext>
            </a:extLst>
          </p:cNvPr>
          <p:cNvSpPr txBox="1"/>
          <p:nvPr/>
        </p:nvSpPr>
        <p:spPr>
          <a:xfrm>
            <a:off x="5820211" y="1138605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Bloc Diagram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8E005B-EB47-4C61-BA15-59FD87FDF8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799" y="1051418"/>
            <a:ext cx="6230259" cy="531144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0FCD0A1-DDEA-4DE4-8C68-80B907A9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3" y="1669144"/>
            <a:ext cx="4704435" cy="4644574"/>
          </a:xfrm>
        </p:spPr>
        <p:txBody>
          <a:bodyPr>
            <a:normAutofit/>
          </a:bodyPr>
          <a:lstStyle/>
          <a:p>
            <a:r>
              <a:rPr lang="en-GB" sz="1800" dirty="0">
                <a:sym typeface="Wingdings" panose="05000000000000000000" pitchFamily="2" charset="2"/>
              </a:rPr>
              <a:t>Designed to simulate actual and future 10 Ge crystals transferring up to 10 Gbps each or 4 Ge crystals transferring up to 30 Gbps each.</a:t>
            </a:r>
          </a:p>
          <a:p>
            <a:r>
              <a:rPr lang="en-GB" sz="1800" dirty="0"/>
              <a:t>4 STARE V2 running: 12 optical links available (10 Gb/s each) for tests servers capabilities and server configurations for 10 Gbps receivers.</a:t>
            </a:r>
          </a:p>
          <a:p>
            <a:r>
              <a:rPr lang="en-GB" sz="1800" dirty="0">
                <a:sym typeface="Wingdings" panose="05000000000000000000" pitchFamily="2" charset="2"/>
              </a:rPr>
              <a:t>RUDP tests on multiple crystals. Check for Packets loss statistics and qualify RUDP utility for the project.</a:t>
            </a:r>
          </a:p>
          <a:p>
            <a:r>
              <a:rPr lang="en-GB" sz="1800" dirty="0">
                <a:sym typeface="Wingdings" panose="05000000000000000000" pitchFamily="2" charset="2"/>
              </a:rPr>
              <a:t>Back pressure program tests and qualification. </a:t>
            </a:r>
          </a:p>
          <a:p>
            <a:r>
              <a:rPr lang="en-GB" sz="1800" dirty="0">
                <a:sym typeface="Wingdings" panose="05000000000000000000" pitchFamily="2" charset="2"/>
              </a:rPr>
              <a:t>High transfer rate demonstrator </a:t>
            </a:r>
          </a:p>
          <a:p>
            <a:r>
              <a:rPr lang="en-GB" sz="1800" dirty="0"/>
              <a:t>JTAG control for programming FPGAs.</a:t>
            </a:r>
          </a:p>
          <a:p>
            <a:r>
              <a:rPr lang="en-GB" sz="1800" dirty="0" err="1"/>
              <a:t>IPBus</a:t>
            </a:r>
            <a:r>
              <a:rPr lang="en-GB" sz="1800" dirty="0"/>
              <a:t> access for slow control actions.</a:t>
            </a:r>
          </a:p>
          <a:p>
            <a:endParaRPr lang="en-GB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099778-2F73-396D-83E4-B9DE6B050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99" y="957570"/>
            <a:ext cx="6505587" cy="44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C73419AD-696E-28D5-AA02-28FDBA284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650" y="1171239"/>
            <a:ext cx="5541623" cy="200800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8C9EF545-8061-425E-A206-F64DEAA7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9" y="169117"/>
            <a:ext cx="3740967" cy="488983"/>
          </a:xfrm>
        </p:spPr>
        <p:txBody>
          <a:bodyPr/>
          <a:lstStyle/>
          <a:p>
            <a:pPr algn="ctr"/>
            <a:r>
              <a:rPr lang="en-GB" sz="2000" dirty="0"/>
              <a:t>STARE 12 Links crate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A974A6-DC90-48E3-82A4-611FDF866AC6}"/>
              </a:ext>
            </a:extLst>
          </p:cNvPr>
          <p:cNvSpPr txBox="1"/>
          <p:nvPr/>
        </p:nvSpPr>
        <p:spPr>
          <a:xfrm>
            <a:off x="3100703" y="3468705"/>
            <a:ext cx="23567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 err="1"/>
              <a:t>IPBus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 and switch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32736E-598C-4A4E-BFCD-DC4936596F3E}"/>
              </a:ext>
            </a:extLst>
          </p:cNvPr>
          <p:cNvSpPr txBox="1"/>
          <p:nvPr/>
        </p:nvSpPr>
        <p:spPr>
          <a:xfrm>
            <a:off x="5228836" y="5876530"/>
            <a:ext cx="145124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3 </a:t>
            </a:r>
            <a:r>
              <a:rPr lang="fr-FR" dirty="0" err="1"/>
              <a:t>optical</a:t>
            </a:r>
            <a:r>
              <a:rPr lang="fr-FR" dirty="0"/>
              <a:t> links</a:t>
            </a:r>
          </a:p>
        </p:txBody>
      </p:sp>
      <p:sp>
        <p:nvSpPr>
          <p:cNvPr id="26" name="Espace réservé de la date 25">
            <a:extLst>
              <a:ext uri="{FF2B5EF4-FFF2-40B4-BE49-F238E27FC236}">
                <a16:creationId xmlns:a16="http://schemas.microsoft.com/office/drawing/2014/main" id="{0E3C940B-AD28-42A4-9A20-0E5E7870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27" name="Espace réservé du pied de page 26">
            <a:extLst>
              <a:ext uri="{FF2B5EF4-FFF2-40B4-BE49-F238E27FC236}">
                <a16:creationId xmlns:a16="http://schemas.microsoft.com/office/drawing/2014/main" id="{CD87B6F7-30F7-4DC1-A4A5-A71EC465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  <a:endParaRPr lang="fr-FR" dirty="0"/>
          </a:p>
        </p:txBody>
      </p:sp>
      <p:sp>
        <p:nvSpPr>
          <p:cNvPr id="28" name="Espace réservé du numéro de diapositive 27">
            <a:extLst>
              <a:ext uri="{FF2B5EF4-FFF2-40B4-BE49-F238E27FC236}">
                <a16:creationId xmlns:a16="http://schemas.microsoft.com/office/drawing/2014/main" id="{3238F343-EEBF-46C6-ABFF-9EC6ACAA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0BB390-2198-4511-9626-6C56E29D4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03" y="1560229"/>
            <a:ext cx="4073723" cy="1644401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C72843D-335A-43AF-ADED-BEE3D2B5A62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2835847" y="2860018"/>
            <a:ext cx="1443250" cy="6086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E4BC631-A9AB-419D-AFED-7F414C874E58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355484" y="2537762"/>
            <a:ext cx="923613" cy="9309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4EBFB7D-9B66-4BDC-9E05-36B861881424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726078" y="2489424"/>
            <a:ext cx="553019" cy="9792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D487678-3571-478A-9887-490CDC88DD54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100700" y="2271901"/>
            <a:ext cx="178397" cy="11968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7E5052BC-7DFC-48A8-8D73-131036863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087" y="3443493"/>
            <a:ext cx="4129450" cy="2806149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B93571DD-EEA2-4AB1-B6F4-4868B7A094A8}"/>
              </a:ext>
            </a:extLst>
          </p:cNvPr>
          <p:cNvSpPr/>
          <p:nvPr/>
        </p:nvSpPr>
        <p:spPr bwMode="auto">
          <a:xfrm>
            <a:off x="8531713" y="5655046"/>
            <a:ext cx="741187" cy="358578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44FE712-2E93-4FA8-B99E-3F5872CF67AF}"/>
              </a:ext>
            </a:extLst>
          </p:cNvPr>
          <p:cNvCxnSpPr>
            <a:cxnSpLocks/>
            <a:stCxn id="10" idx="3"/>
            <a:endCxn id="12" idx="2"/>
          </p:cNvCxnSpPr>
          <p:nvPr/>
        </p:nvCxnSpPr>
        <p:spPr>
          <a:xfrm flipV="1">
            <a:off x="6680081" y="5834335"/>
            <a:ext cx="1851632" cy="2268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37DDF047-69A1-4F5C-B754-3C9D8DDB4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97" y="3924887"/>
            <a:ext cx="3797100" cy="2324755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7EBBBD4-A73E-43C1-BD87-572382A0584B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537761" y="3838037"/>
            <a:ext cx="1741336" cy="139308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0068E11F-63CA-48F6-8EC8-20358B27AEA0}"/>
              </a:ext>
            </a:extLst>
          </p:cNvPr>
          <p:cNvSpPr txBox="1"/>
          <p:nvPr/>
        </p:nvSpPr>
        <p:spPr>
          <a:xfrm>
            <a:off x="4401103" y="4861790"/>
            <a:ext cx="124239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JTAG </a:t>
            </a:r>
            <a:r>
              <a:rPr lang="fr-FR" dirty="0" err="1"/>
              <a:t>acces</a:t>
            </a:r>
            <a:endParaRPr lang="fr-FR" dirty="0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AC59765A-F389-4B0E-81B5-A382C2330FB6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3100703" y="5046456"/>
            <a:ext cx="1300400" cy="3417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06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C9EF545-8061-425E-A206-F64DEAA7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Available</a:t>
            </a:r>
            <a:r>
              <a:rPr lang="fr-FR" dirty="0"/>
              <a:t> test </a:t>
            </a:r>
            <a:r>
              <a:rPr lang="fr-FR" dirty="0" err="1"/>
              <a:t>benchs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F11DB5-FA06-4B18-86A9-015A2AFC5382}"/>
              </a:ext>
            </a:extLst>
          </p:cNvPr>
          <p:cNvSpPr txBox="1"/>
          <p:nvPr/>
        </p:nvSpPr>
        <p:spPr>
          <a:xfrm>
            <a:off x="171533" y="2146407"/>
            <a:ext cx="42269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3 Test </a:t>
            </a:r>
            <a:r>
              <a:rPr lang="fr-FR" sz="2000" dirty="0" err="1"/>
              <a:t>benches</a:t>
            </a:r>
            <a:r>
              <a:rPr lang="fr-FR" sz="2000" dirty="0"/>
              <a:t> in Orsay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1 single standalone </a:t>
            </a:r>
            <a:r>
              <a:rPr lang="fr-FR" sz="2000" dirty="0" err="1"/>
              <a:t>movable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12 </a:t>
            </a:r>
            <a:r>
              <a:rPr lang="fr-FR" sz="2000" dirty="0" err="1"/>
              <a:t>link</a:t>
            </a:r>
            <a:r>
              <a:rPr lang="fr-FR" sz="2000" dirty="0"/>
              <a:t> standalone in AP1 104 building (4 </a:t>
            </a:r>
            <a:r>
              <a:rPr lang="fr-FR" sz="2000" dirty="0" err="1"/>
              <a:t>STAREs</a:t>
            </a:r>
            <a:r>
              <a:rPr lang="fr-FR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1 </a:t>
            </a:r>
            <a:r>
              <a:rPr lang="fr-FR" sz="2000" dirty="0" err="1"/>
              <a:t>with</a:t>
            </a:r>
            <a:r>
              <a:rPr lang="fr-FR" sz="2000" dirty="0"/>
              <a:t> CAP </a:t>
            </a:r>
            <a:r>
              <a:rPr lang="fr-FR" sz="2000" dirty="0" err="1"/>
              <a:t>board</a:t>
            </a:r>
            <a:r>
              <a:rPr lang="fr-FR" sz="2000" dirty="0"/>
              <a:t> in AP1 104 (update </a:t>
            </a:r>
            <a:r>
              <a:rPr lang="fr-FR" sz="2000" dirty="0" err="1"/>
              <a:t>progress</a:t>
            </a:r>
            <a:r>
              <a:rPr lang="fr-FR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Tests </a:t>
            </a:r>
            <a:r>
              <a:rPr lang="fr-FR" sz="2000" dirty="0" err="1"/>
              <a:t>bench</a:t>
            </a:r>
            <a:r>
              <a:rPr lang="fr-FR" sz="2000" dirty="0"/>
              <a:t> are accessible </a:t>
            </a:r>
            <a:r>
              <a:rPr lang="fr-FR" sz="2000" dirty="0" err="1"/>
              <a:t>remotly</a:t>
            </a:r>
            <a:r>
              <a:rPr lang="fr-FR" sz="2000" dirty="0"/>
              <a:t> (Lyon, </a:t>
            </a:r>
            <a:r>
              <a:rPr lang="fr-FR" sz="2000" dirty="0" err="1"/>
              <a:t>Valence,Strasbourg</a:t>
            </a:r>
            <a:r>
              <a:rPr lang="fr-FR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dirty="0"/>
              <a:t>+ 1 for manufacturer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E7D078-5516-4150-A669-7DC7DCCAB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"/>
          <a:stretch/>
        </p:blipFill>
        <p:spPr>
          <a:xfrm rot="5400000">
            <a:off x="4341424" y="633081"/>
            <a:ext cx="3396970" cy="4226982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5A0D93-4B92-4DE8-8F25-9607D403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4D70EE1-76F6-4357-8CCC-AB2057A9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25349CD-0160-480C-AC36-AAA0B6CC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DC59F3-A35A-4D8C-90DE-F95C77B7B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27" y="770466"/>
            <a:ext cx="2473400" cy="54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1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23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5837464" cy="5923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latin typeface="Arial" panose="020B0604020202020204" pitchFamily="34" charset="0"/>
              </a:rPr>
              <a:t>12 Links Bay for Future </a:t>
            </a:r>
            <a:r>
              <a:rPr lang="fr-FR" altLang="fr-FR" sz="2400" dirty="0" err="1">
                <a:latin typeface="Arial" panose="020B0604020202020204" pitchFamily="34" charset="0"/>
              </a:rPr>
              <a:t>Development</a:t>
            </a:r>
            <a:r>
              <a:rPr lang="fr-FR" altLang="fr-FR" sz="2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0FCD0A1-DDEA-4DE4-8C68-80B907A9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74" y="1590262"/>
            <a:ext cx="4944719" cy="4774396"/>
          </a:xfrm>
        </p:spPr>
        <p:txBody>
          <a:bodyPr>
            <a:normAutofit/>
          </a:bodyPr>
          <a:lstStyle/>
          <a:p>
            <a:r>
              <a:rPr lang="en-GB" sz="2400" dirty="0">
                <a:sym typeface="Wingdings" panose="05000000000000000000" pitchFamily="2" charset="2"/>
              </a:rPr>
              <a:t>A new Bay to be designed to house all the STARE facilities (to be bought)</a:t>
            </a:r>
          </a:p>
          <a:p>
            <a:r>
              <a:rPr lang="en-GB" sz="2400" dirty="0">
                <a:sym typeface="Wingdings" panose="05000000000000000000" pitchFamily="2" charset="2"/>
              </a:rPr>
              <a:t>New PACE crate with Fans PS mechanics to fix the backplane and up to 38 channels.</a:t>
            </a:r>
          </a:p>
          <a:p>
            <a:r>
              <a:rPr lang="en-GB" sz="2400" dirty="0">
                <a:sym typeface="Wingdings" panose="05000000000000000000" pitchFamily="2" charset="2"/>
              </a:rPr>
              <a:t>12 links Stare bench (exists).</a:t>
            </a:r>
          </a:p>
          <a:p>
            <a:r>
              <a:rPr lang="en-GB" sz="2400" dirty="0">
                <a:sym typeface="Wingdings" panose="05000000000000000000" pitchFamily="2" charset="2"/>
              </a:rPr>
              <a:t>100 Gbps switches to be bought.</a:t>
            </a:r>
          </a:p>
          <a:p>
            <a:r>
              <a:rPr lang="en-GB" sz="2400" dirty="0">
                <a:sym typeface="Wingdings" panose="05000000000000000000" pitchFamily="2" charset="2"/>
              </a:rPr>
              <a:t>Optical </a:t>
            </a:r>
            <a:r>
              <a:rPr lang="en-GB" sz="2400" dirty="0" err="1">
                <a:sym typeface="Wingdings" panose="05000000000000000000" pitchFamily="2" charset="2"/>
              </a:rPr>
              <a:t>fibers</a:t>
            </a:r>
            <a:r>
              <a:rPr lang="en-GB" sz="2400" dirty="0">
                <a:sym typeface="Wingdings" panose="05000000000000000000" pitchFamily="2" charset="2"/>
              </a:rPr>
              <a:t>.</a:t>
            </a:r>
          </a:p>
          <a:p>
            <a:r>
              <a:rPr lang="en-GB" sz="2400" dirty="0">
                <a:sym typeface="Wingdings" panose="05000000000000000000" pitchFamily="2" charset="2"/>
              </a:rPr>
              <a:t>Power switch exists.</a:t>
            </a:r>
          </a:p>
          <a:p>
            <a:r>
              <a:rPr lang="en-GB" sz="2400" dirty="0">
                <a:sym typeface="Wingdings" panose="05000000000000000000" pitchFamily="2" charset="2"/>
              </a:rPr>
              <a:t>8 DAQ servers (4 are there already)</a:t>
            </a:r>
          </a:p>
          <a:p>
            <a:r>
              <a:rPr lang="en-GB" sz="2400" dirty="0">
                <a:sym typeface="Wingdings" panose="05000000000000000000" pitchFamily="2" charset="2"/>
              </a:rPr>
              <a:t>External control via mini-PC</a:t>
            </a:r>
          </a:p>
        </p:txBody>
      </p:sp>
      <p:sp>
        <p:nvSpPr>
          <p:cNvPr id="7" name="Rectangle à coins arrondis 29">
            <a:extLst>
              <a:ext uri="{FF2B5EF4-FFF2-40B4-BE49-F238E27FC236}">
                <a16:creationId xmlns:a16="http://schemas.microsoft.com/office/drawing/2014/main" id="{2E849BDB-F4B7-D982-61E0-C5794223E8BD}"/>
              </a:ext>
            </a:extLst>
          </p:cNvPr>
          <p:cNvSpPr/>
          <p:nvPr/>
        </p:nvSpPr>
        <p:spPr>
          <a:xfrm>
            <a:off x="5008246" y="998991"/>
            <a:ext cx="2343278" cy="5228289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STARE Data </a:t>
            </a:r>
            <a:r>
              <a:rPr lang="fr-FR" dirty="0" err="1"/>
              <a:t>Readout</a:t>
            </a:r>
            <a:endParaRPr lang="fr-FR" dirty="0"/>
          </a:p>
        </p:txBody>
      </p:sp>
      <p:sp>
        <p:nvSpPr>
          <p:cNvPr id="30" name="Rectangle à coins arrondis 45">
            <a:extLst>
              <a:ext uri="{FF2B5EF4-FFF2-40B4-BE49-F238E27FC236}">
                <a16:creationId xmlns:a16="http://schemas.microsoft.com/office/drawing/2014/main" id="{FABAA57B-FFEA-6F21-3976-2680AB3AF405}"/>
              </a:ext>
            </a:extLst>
          </p:cNvPr>
          <p:cNvSpPr/>
          <p:nvPr/>
        </p:nvSpPr>
        <p:spPr>
          <a:xfrm>
            <a:off x="4998065" y="4065289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Up to 2 Pizza boxes </a:t>
            </a:r>
          </a:p>
          <a:p>
            <a:pPr algn="ctr"/>
            <a:r>
              <a:rPr lang="fr-FR" dirty="0"/>
              <a:t>(8 DAQ servers)</a:t>
            </a:r>
          </a:p>
        </p:txBody>
      </p:sp>
      <p:sp>
        <p:nvSpPr>
          <p:cNvPr id="2" name="Rectangle à coins arrondis 45">
            <a:extLst>
              <a:ext uri="{FF2B5EF4-FFF2-40B4-BE49-F238E27FC236}">
                <a16:creationId xmlns:a16="http://schemas.microsoft.com/office/drawing/2014/main" id="{BD382C7F-35DC-B4B6-1E95-4E6EE034B2C4}"/>
              </a:ext>
            </a:extLst>
          </p:cNvPr>
          <p:cNvSpPr/>
          <p:nvPr/>
        </p:nvSpPr>
        <p:spPr>
          <a:xfrm>
            <a:off x="4998065" y="3349492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PACE Test Bench in a </a:t>
            </a:r>
            <a:r>
              <a:rPr lang="fr-FR" dirty="0" err="1"/>
              <a:t>crate</a:t>
            </a:r>
            <a:endParaRPr lang="fr-FR" dirty="0"/>
          </a:p>
        </p:txBody>
      </p:sp>
      <p:sp>
        <p:nvSpPr>
          <p:cNvPr id="10" name="Rectangle à coins arrondis 45">
            <a:extLst>
              <a:ext uri="{FF2B5EF4-FFF2-40B4-BE49-F238E27FC236}">
                <a16:creationId xmlns:a16="http://schemas.microsoft.com/office/drawing/2014/main" id="{C4075C88-1359-3524-C951-C4097AD97FC7}"/>
              </a:ext>
            </a:extLst>
          </p:cNvPr>
          <p:cNvSpPr/>
          <p:nvPr/>
        </p:nvSpPr>
        <p:spPr>
          <a:xfrm>
            <a:off x="5006080" y="2640995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STARE 12 links</a:t>
            </a:r>
          </a:p>
        </p:txBody>
      </p:sp>
      <p:sp>
        <p:nvSpPr>
          <p:cNvPr id="11" name="Rectangle à coins arrondis 45">
            <a:extLst>
              <a:ext uri="{FF2B5EF4-FFF2-40B4-BE49-F238E27FC236}">
                <a16:creationId xmlns:a16="http://schemas.microsoft.com/office/drawing/2014/main" id="{75BF3045-A28A-9752-AEB3-ACD862EA46FF}"/>
              </a:ext>
            </a:extLst>
          </p:cNvPr>
          <p:cNvSpPr/>
          <p:nvPr/>
        </p:nvSpPr>
        <p:spPr>
          <a:xfrm>
            <a:off x="4988248" y="1917898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100 </a:t>
            </a:r>
            <a:r>
              <a:rPr lang="fr-FR" dirty="0" err="1"/>
              <a:t>Gbps</a:t>
            </a:r>
            <a:r>
              <a:rPr lang="fr-FR" dirty="0"/>
              <a:t> Optical Switches (2 x 24 )</a:t>
            </a:r>
          </a:p>
        </p:txBody>
      </p:sp>
      <p:sp>
        <p:nvSpPr>
          <p:cNvPr id="14" name="Rectangle à coins arrondis 45">
            <a:extLst>
              <a:ext uri="{FF2B5EF4-FFF2-40B4-BE49-F238E27FC236}">
                <a16:creationId xmlns:a16="http://schemas.microsoft.com/office/drawing/2014/main" id="{1982B8FA-C3DA-D4BB-1446-EC25C476C9D2}"/>
              </a:ext>
            </a:extLst>
          </p:cNvPr>
          <p:cNvSpPr/>
          <p:nvPr/>
        </p:nvSpPr>
        <p:spPr>
          <a:xfrm>
            <a:off x="4990793" y="1211670"/>
            <a:ext cx="2363640" cy="7230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Power Switch to control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PC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654A0E-B226-417D-B3A9-6DC8DAD1E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00" y="998991"/>
            <a:ext cx="2355493" cy="52271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65467C9-71E3-459D-B144-5CB11E689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22" y="997870"/>
            <a:ext cx="2355492" cy="5227168"/>
          </a:xfrm>
          <a:prstGeom prst="rect">
            <a:avLst/>
          </a:prstGeom>
        </p:spPr>
      </p:pic>
      <p:sp>
        <p:nvSpPr>
          <p:cNvPr id="16" name="Rectangle à coins arrondis 45">
            <a:extLst>
              <a:ext uri="{FF2B5EF4-FFF2-40B4-BE49-F238E27FC236}">
                <a16:creationId xmlns:a16="http://schemas.microsoft.com/office/drawing/2014/main" id="{7DE8F1BA-4874-469A-8C41-D915944E8725}"/>
              </a:ext>
            </a:extLst>
          </p:cNvPr>
          <p:cNvSpPr/>
          <p:nvPr/>
        </p:nvSpPr>
        <p:spPr>
          <a:xfrm>
            <a:off x="4993039" y="5348631"/>
            <a:ext cx="2373691" cy="4557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developements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4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24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5837464" cy="5923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latin typeface="Arial" panose="020B0604020202020204" pitchFamily="34" charset="0"/>
              </a:rPr>
              <a:t>12 Links Bay for Future </a:t>
            </a:r>
            <a:r>
              <a:rPr lang="fr-FR" altLang="fr-FR" sz="2400" dirty="0" err="1">
                <a:latin typeface="Arial" panose="020B0604020202020204" pitchFamily="34" charset="0"/>
              </a:rPr>
              <a:t>Development</a:t>
            </a:r>
            <a:r>
              <a:rPr lang="fr-FR" altLang="fr-FR" sz="2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F360D5-C107-4503-8254-B2B867F95C9B}"/>
              </a:ext>
            </a:extLst>
          </p:cNvPr>
          <p:cNvSpPr txBox="1"/>
          <p:nvPr/>
        </p:nvSpPr>
        <p:spPr>
          <a:xfrm>
            <a:off x="7862829" y="1086382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Bloc Diagram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0FCD0A1-DDEA-4DE4-8C68-80B907A9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" y="1455714"/>
            <a:ext cx="3574972" cy="4901059"/>
          </a:xfrm>
        </p:spPr>
        <p:txBody>
          <a:bodyPr>
            <a:normAutofit lnSpcReduction="10000"/>
          </a:bodyPr>
          <a:lstStyle/>
          <a:p>
            <a:r>
              <a:rPr lang="en-GB" sz="1800" dirty="0">
                <a:sym typeface="Wingdings" panose="05000000000000000000" pitchFamily="2" charset="2"/>
              </a:rPr>
              <a:t>Several types of data source from CAP board can be selected to be transferred to any of the 4 Aurora link</a:t>
            </a:r>
          </a:p>
          <a:p>
            <a:r>
              <a:rPr lang="en-GB" sz="1800" dirty="0"/>
              <a:t>GUI </a:t>
            </a:r>
            <a:r>
              <a:rPr lang="en-GB" sz="1800" dirty="0" err="1"/>
              <a:t>developpement</a:t>
            </a:r>
            <a:r>
              <a:rPr lang="en-GB" sz="1800" dirty="0"/>
              <a:t> to make this facility ease of use.</a:t>
            </a:r>
          </a:p>
          <a:p>
            <a:r>
              <a:rPr lang="en-GB" sz="1800" dirty="0">
                <a:sym typeface="Wingdings" panose="05000000000000000000" pitchFamily="2" charset="2"/>
              </a:rPr>
              <a:t>Software </a:t>
            </a:r>
            <a:r>
              <a:rPr lang="en-GB" sz="1800" dirty="0" err="1">
                <a:sym typeface="Wingdings" panose="05000000000000000000" pitchFamily="2" charset="2"/>
              </a:rPr>
              <a:t>developpement</a:t>
            </a:r>
            <a:r>
              <a:rPr lang="en-GB" sz="1800" dirty="0">
                <a:sym typeface="Wingdings" panose="05000000000000000000" pitchFamily="2" charset="2"/>
              </a:rPr>
              <a:t> on the server side to accept the selected data .</a:t>
            </a:r>
          </a:p>
          <a:p>
            <a:r>
              <a:rPr lang="en-GB" sz="1800" dirty="0">
                <a:sym typeface="Wingdings" panose="05000000000000000000" pitchFamily="2" charset="2"/>
              </a:rPr>
              <a:t>Maintenance and monitoring and programmable data test generators.</a:t>
            </a:r>
          </a:p>
          <a:p>
            <a:r>
              <a:rPr lang="en-GB" sz="1800" dirty="0" err="1"/>
              <a:t>IPBus</a:t>
            </a:r>
            <a:r>
              <a:rPr lang="en-GB" sz="1800" dirty="0"/>
              <a:t> access for slow control actions.</a:t>
            </a:r>
          </a:p>
          <a:p>
            <a:r>
              <a:rPr lang="en-GB" sz="1800" dirty="0"/>
              <a:t>User can select the data source and the adequate software to make the appropriate analysis.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AD8370-2F35-C5CC-93CC-43FF090B84CD}"/>
              </a:ext>
            </a:extLst>
          </p:cNvPr>
          <p:cNvSpPr txBox="1"/>
          <p:nvPr/>
        </p:nvSpPr>
        <p:spPr>
          <a:xfrm>
            <a:off x="6917853" y="2214261"/>
            <a:ext cx="116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x Aurora</a:t>
            </a:r>
          </a:p>
        </p:txBody>
      </p:sp>
      <p:sp>
        <p:nvSpPr>
          <p:cNvPr id="7" name="Rectangle à coins arrondis 29">
            <a:extLst>
              <a:ext uri="{FF2B5EF4-FFF2-40B4-BE49-F238E27FC236}">
                <a16:creationId xmlns:a16="http://schemas.microsoft.com/office/drawing/2014/main" id="{2E849BDB-F4B7-D982-61E0-C5794223E8BD}"/>
              </a:ext>
            </a:extLst>
          </p:cNvPr>
          <p:cNvSpPr/>
          <p:nvPr/>
        </p:nvSpPr>
        <p:spPr>
          <a:xfrm>
            <a:off x="8061731" y="1573230"/>
            <a:ext cx="1448947" cy="29366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STARE Data </a:t>
            </a:r>
            <a:r>
              <a:rPr lang="fr-FR" dirty="0" err="1"/>
              <a:t>Readout</a:t>
            </a:r>
            <a:endParaRPr lang="fr-FR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95D0D8C-8A82-5712-1EB8-A301749DCF87}"/>
              </a:ext>
            </a:extLst>
          </p:cNvPr>
          <p:cNvCxnSpPr>
            <a:cxnSpLocks/>
            <a:stCxn id="30" idx="3"/>
            <a:endCxn id="7" idx="1"/>
          </p:cNvCxnSpPr>
          <p:nvPr/>
        </p:nvCxnSpPr>
        <p:spPr>
          <a:xfrm flipV="1">
            <a:off x="6959400" y="3041549"/>
            <a:ext cx="1102331" cy="14753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42">
            <a:extLst>
              <a:ext uri="{FF2B5EF4-FFF2-40B4-BE49-F238E27FC236}">
                <a16:creationId xmlns:a16="http://schemas.microsoft.com/office/drawing/2014/main" id="{8CF9C2A1-3F88-CC23-397E-3C0EF2AC7EAA}"/>
              </a:ext>
            </a:extLst>
          </p:cNvPr>
          <p:cNvCxnSpPr>
            <a:cxnSpLocks/>
          </p:cNvCxnSpPr>
          <p:nvPr/>
        </p:nvCxnSpPr>
        <p:spPr>
          <a:xfrm>
            <a:off x="9510678" y="2341320"/>
            <a:ext cx="1353265" cy="0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45">
            <a:extLst>
              <a:ext uri="{FF2B5EF4-FFF2-40B4-BE49-F238E27FC236}">
                <a16:creationId xmlns:a16="http://schemas.microsoft.com/office/drawing/2014/main" id="{CDC621C4-D22D-BF09-9DAD-403DB25CBA8E}"/>
              </a:ext>
            </a:extLst>
          </p:cNvPr>
          <p:cNvSpPr/>
          <p:nvPr/>
        </p:nvSpPr>
        <p:spPr>
          <a:xfrm>
            <a:off x="10863942" y="1596118"/>
            <a:ext cx="1240971" cy="25716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10 </a:t>
            </a:r>
            <a:r>
              <a:rPr lang="fr-FR" sz="2000" dirty="0" err="1"/>
              <a:t>Gbps</a:t>
            </a:r>
            <a:r>
              <a:rPr lang="fr-FR" sz="2000" dirty="0"/>
              <a:t> </a:t>
            </a:r>
            <a:r>
              <a:rPr lang="fr-FR" sz="2000" dirty="0" err="1"/>
              <a:t>SERVERs</a:t>
            </a:r>
            <a:endParaRPr lang="fr-FR" sz="2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D0CA5A-B1DD-1812-2FBA-D7DDDB051214}"/>
              </a:ext>
            </a:extLst>
          </p:cNvPr>
          <p:cNvSpPr txBox="1"/>
          <p:nvPr/>
        </p:nvSpPr>
        <p:spPr>
          <a:xfrm>
            <a:off x="9510678" y="1634110"/>
            <a:ext cx="135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x 10 </a:t>
            </a:r>
            <a:r>
              <a:rPr lang="fr-FR" dirty="0" err="1"/>
              <a:t>Gbps</a:t>
            </a:r>
            <a:r>
              <a:rPr lang="fr-FR" dirty="0"/>
              <a:t> UDP</a:t>
            </a:r>
          </a:p>
        </p:txBody>
      </p:sp>
      <p:sp>
        <p:nvSpPr>
          <p:cNvPr id="30" name="Rectangle à coins arrondis 45">
            <a:extLst>
              <a:ext uri="{FF2B5EF4-FFF2-40B4-BE49-F238E27FC236}">
                <a16:creationId xmlns:a16="http://schemas.microsoft.com/office/drawing/2014/main" id="{FABAA57B-FFEA-6F21-3976-2680AB3AF405}"/>
              </a:ext>
            </a:extLst>
          </p:cNvPr>
          <p:cNvSpPr/>
          <p:nvPr/>
        </p:nvSpPr>
        <p:spPr>
          <a:xfrm>
            <a:off x="5628304" y="1838135"/>
            <a:ext cx="1331096" cy="24363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QuadLink</a:t>
            </a:r>
            <a:r>
              <a:rPr lang="fr-FR" dirty="0"/>
              <a:t> </a:t>
            </a:r>
            <a:r>
              <a:rPr lang="fr-FR" dirty="0" err="1"/>
              <a:t>Mega</a:t>
            </a:r>
            <a:r>
              <a:rPr lang="fr-FR" dirty="0"/>
              <a:t> Switch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B38A7E3-CBF1-D1F0-E20F-280695525B2D}"/>
              </a:ext>
            </a:extLst>
          </p:cNvPr>
          <p:cNvCxnSpPr>
            <a:cxnSpLocks/>
          </p:cNvCxnSpPr>
          <p:nvPr/>
        </p:nvCxnSpPr>
        <p:spPr>
          <a:xfrm>
            <a:off x="3581400" y="2411952"/>
            <a:ext cx="2057394" cy="0"/>
          </a:xfrm>
          <a:prstGeom prst="straightConnector1">
            <a:avLst/>
          </a:prstGeom>
          <a:ln w="57150" cmpd="sng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3F818100-3CAD-0D33-9F44-2148056052A8}"/>
              </a:ext>
            </a:extLst>
          </p:cNvPr>
          <p:cNvSpPr txBox="1"/>
          <p:nvPr/>
        </p:nvSpPr>
        <p:spPr>
          <a:xfrm>
            <a:off x="3903950" y="2092577"/>
            <a:ext cx="1876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Experiment</a:t>
            </a:r>
            <a:r>
              <a:rPr lang="fr-FR" sz="1400" dirty="0"/>
              <a:t> data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D1F1448-CC05-2FFE-025E-C87094B94FBE}"/>
              </a:ext>
            </a:extLst>
          </p:cNvPr>
          <p:cNvCxnSpPr>
            <a:cxnSpLocks/>
          </p:cNvCxnSpPr>
          <p:nvPr/>
        </p:nvCxnSpPr>
        <p:spPr>
          <a:xfrm>
            <a:off x="3581400" y="2760295"/>
            <a:ext cx="2057394" cy="0"/>
          </a:xfrm>
          <a:prstGeom prst="straightConnector1">
            <a:avLst/>
          </a:prstGeom>
          <a:ln w="57150" cmpd="sng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9CF8B520-130D-923F-A1E9-16DB71A92214}"/>
              </a:ext>
            </a:extLst>
          </p:cNvPr>
          <p:cNvSpPr txBox="1"/>
          <p:nvPr/>
        </p:nvSpPr>
        <p:spPr>
          <a:xfrm>
            <a:off x="3723514" y="2440920"/>
            <a:ext cx="205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Simulated</a:t>
            </a:r>
            <a:r>
              <a:rPr lang="fr-FR" sz="1400" dirty="0"/>
              <a:t> ADC data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F181780-41C3-8F69-47A8-F4B598D747C5}"/>
              </a:ext>
            </a:extLst>
          </p:cNvPr>
          <p:cNvCxnSpPr>
            <a:cxnSpLocks/>
          </p:cNvCxnSpPr>
          <p:nvPr/>
        </p:nvCxnSpPr>
        <p:spPr>
          <a:xfrm>
            <a:off x="3570514" y="3097752"/>
            <a:ext cx="2057394" cy="0"/>
          </a:xfrm>
          <a:prstGeom prst="straightConnector1">
            <a:avLst/>
          </a:prstGeom>
          <a:ln w="57150" cmpd="sng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894145CE-05D7-399A-F363-2B46C5381268}"/>
              </a:ext>
            </a:extLst>
          </p:cNvPr>
          <p:cNvSpPr txBox="1"/>
          <p:nvPr/>
        </p:nvSpPr>
        <p:spPr>
          <a:xfrm>
            <a:off x="3677359" y="2762230"/>
            <a:ext cx="2287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Continuous</a:t>
            </a:r>
            <a:r>
              <a:rPr lang="fr-FR" sz="1400" dirty="0"/>
              <a:t> </a:t>
            </a:r>
            <a:r>
              <a:rPr lang="fr-FR" sz="1400" dirty="0" err="1"/>
              <a:t>raw</a:t>
            </a:r>
            <a:r>
              <a:rPr lang="fr-FR" sz="1400" dirty="0"/>
              <a:t> data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3C99270-6B66-EC82-DEF4-DE63FA30E6F5}"/>
              </a:ext>
            </a:extLst>
          </p:cNvPr>
          <p:cNvCxnSpPr>
            <a:cxnSpLocks/>
          </p:cNvCxnSpPr>
          <p:nvPr/>
        </p:nvCxnSpPr>
        <p:spPr>
          <a:xfrm>
            <a:off x="3548743" y="3402552"/>
            <a:ext cx="2057394" cy="0"/>
          </a:xfrm>
          <a:prstGeom prst="straightConnector1">
            <a:avLst/>
          </a:prstGeom>
          <a:ln w="57150" cmpd="sng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99C9438D-81E9-AEE2-3FE0-4479C9BB384F}"/>
              </a:ext>
            </a:extLst>
          </p:cNvPr>
          <p:cNvSpPr txBox="1"/>
          <p:nvPr/>
        </p:nvSpPr>
        <p:spPr>
          <a:xfrm>
            <a:off x="3570514" y="3100785"/>
            <a:ext cx="234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Programmable pulser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7C2D553-2891-4D8A-BB78-739BDCF0C0DE}"/>
              </a:ext>
            </a:extLst>
          </p:cNvPr>
          <p:cNvCxnSpPr>
            <a:cxnSpLocks/>
          </p:cNvCxnSpPr>
          <p:nvPr/>
        </p:nvCxnSpPr>
        <p:spPr>
          <a:xfrm>
            <a:off x="3516086" y="3718238"/>
            <a:ext cx="2057394" cy="0"/>
          </a:xfrm>
          <a:prstGeom prst="straightConnector1">
            <a:avLst/>
          </a:prstGeom>
          <a:ln w="57150" cmpd="sng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8B4ED152-BE47-9FB7-79F2-F0464090BE75}"/>
              </a:ext>
            </a:extLst>
          </p:cNvPr>
          <p:cNvSpPr txBox="1"/>
          <p:nvPr/>
        </p:nvSpPr>
        <p:spPr>
          <a:xfrm>
            <a:off x="3677359" y="3398863"/>
            <a:ext cx="2038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preprocession</a:t>
            </a:r>
            <a:r>
              <a:rPr lang="fr-FR" sz="1400" dirty="0"/>
              <a:t> data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BFE431B5-5F58-13B1-3F07-309356149507}"/>
              </a:ext>
            </a:extLst>
          </p:cNvPr>
          <p:cNvCxnSpPr/>
          <p:nvPr/>
        </p:nvCxnSpPr>
        <p:spPr>
          <a:xfrm>
            <a:off x="4723697" y="3967282"/>
            <a:ext cx="0" cy="72934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0C1B240-153C-C57D-D7B2-9099B1E8C1C2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6293852" y="4274468"/>
            <a:ext cx="0" cy="1011954"/>
          </a:xfrm>
          <a:prstGeom prst="straightConnector1">
            <a:avLst/>
          </a:prstGeom>
          <a:ln w="57150" cmpd="sng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BC9538EC-587C-B22B-F2A2-3FD77472DD1B}"/>
              </a:ext>
            </a:extLst>
          </p:cNvPr>
          <p:cNvSpPr txBox="1"/>
          <p:nvPr/>
        </p:nvSpPr>
        <p:spPr>
          <a:xfrm>
            <a:off x="6368830" y="4917090"/>
            <a:ext cx="148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Ipbus</a:t>
            </a:r>
            <a:r>
              <a:rPr lang="fr-FR" dirty="0"/>
              <a:t> Control</a:t>
            </a:r>
          </a:p>
        </p:txBody>
      </p:sp>
    </p:spTree>
    <p:extLst>
      <p:ext uri="{BB962C8B-B14F-4D97-AF65-F5344CB8AC3E}">
        <p14:creationId xmlns:p14="http://schemas.microsoft.com/office/powerpoint/2010/main" val="3761879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F2AC3954-EF57-584D-AD58-CC5512CD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25</a:t>
            </a:fld>
            <a:endParaRPr lang="fr-FR"/>
          </a:p>
        </p:txBody>
      </p:sp>
      <p:sp>
        <p:nvSpPr>
          <p:cNvPr id="25" name="Espace réservé de la date 24">
            <a:extLst>
              <a:ext uri="{FF2B5EF4-FFF2-40B4-BE49-F238E27FC236}">
                <a16:creationId xmlns:a16="http://schemas.microsoft.com/office/drawing/2014/main" id="{3954CB00-BB45-EE47-80A2-05ED6401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639" y="6462253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6B6CACCC-B8BF-C04A-A8E1-F2466F38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BC67C5D-925F-E14A-B55D-8364BF8D66D2}"/>
              </a:ext>
            </a:extLst>
          </p:cNvPr>
          <p:cNvSpPr txBox="1"/>
          <p:nvPr/>
        </p:nvSpPr>
        <p:spPr>
          <a:xfrm>
            <a:off x="4683513" y="2854713"/>
            <a:ext cx="2767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/>
              <a:t>Thank</a:t>
            </a:r>
            <a:r>
              <a:rPr lang="fr-FR" sz="4800" dirty="0"/>
              <a:t> </a:t>
            </a:r>
            <a:r>
              <a:rPr lang="fr-FR" sz="4800" dirty="0" err="1"/>
              <a:t>you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52738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3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85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Hardware General Layout</a:t>
            </a: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3A537287-6174-4033-979B-16D78D16C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960" y="2383484"/>
            <a:ext cx="9608403" cy="2928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3295948-683B-4D65-B1F0-125DD7282FED}"/>
              </a:ext>
            </a:extLst>
          </p:cNvPr>
          <p:cNvSpPr/>
          <p:nvPr/>
        </p:nvSpPr>
        <p:spPr>
          <a:xfrm>
            <a:off x="5366159" y="2672004"/>
            <a:ext cx="1074300" cy="5904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44A92CD-7EB2-4C65-BB0F-5D4F61C80B44}"/>
              </a:ext>
            </a:extLst>
          </p:cNvPr>
          <p:cNvSpPr txBox="1"/>
          <p:nvPr/>
        </p:nvSpPr>
        <p:spPr>
          <a:xfrm>
            <a:off x="5553514" y="2774770"/>
            <a:ext cx="835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STARE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29AF15-BBE2-4210-A127-D0F8E2F044E4}"/>
              </a:ext>
            </a:extLst>
          </p:cNvPr>
          <p:cNvSpPr txBox="1"/>
          <p:nvPr/>
        </p:nvSpPr>
        <p:spPr>
          <a:xfrm>
            <a:off x="2370226" y="1800314"/>
            <a:ext cx="182049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INFN &amp; U. Milano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AE9BD72-3E80-4D22-9FDB-9DBBB2901D6C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280475" y="2169646"/>
            <a:ext cx="910249" cy="7918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2F122064-A27A-4D6C-8FEB-363F89F18B13}"/>
              </a:ext>
            </a:extLst>
          </p:cNvPr>
          <p:cNvSpPr txBox="1"/>
          <p:nvPr/>
        </p:nvSpPr>
        <p:spPr>
          <a:xfrm>
            <a:off x="3958658" y="4786035"/>
            <a:ext cx="337477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Hardware/</a:t>
            </a:r>
            <a:r>
              <a:rPr lang="fr-FR" dirty="0" err="1"/>
              <a:t>Firmware</a:t>
            </a:r>
            <a:r>
              <a:rPr lang="fr-FR" dirty="0"/>
              <a:t>: IFIC Valencia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39E037B-DF5F-45D8-A977-AD83148B94EE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190724" y="1984980"/>
            <a:ext cx="936203" cy="9765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C961A05A-2964-4F85-A7CC-4A0BEB2EEF4E}"/>
              </a:ext>
            </a:extLst>
          </p:cNvPr>
          <p:cNvGrpSpPr/>
          <p:nvPr/>
        </p:nvGrpSpPr>
        <p:grpSpPr>
          <a:xfrm>
            <a:off x="6335744" y="1417839"/>
            <a:ext cx="2739561" cy="1415735"/>
            <a:chOff x="3891068" y="1639855"/>
            <a:chExt cx="2739561" cy="1415735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C1ED0FA-1EAB-4241-B07F-A5B897274746}"/>
                </a:ext>
              </a:extLst>
            </p:cNvPr>
            <p:cNvSpPr txBox="1"/>
            <p:nvPr/>
          </p:nvSpPr>
          <p:spPr>
            <a:xfrm>
              <a:off x="4892396" y="1639855"/>
              <a:ext cx="1738233" cy="461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IJCLab</a:t>
              </a:r>
              <a:r>
                <a:rPr lang="fr-FR" sz="2400" dirty="0"/>
                <a:t> Orsay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D45C1422-918C-4618-B216-0338E077CB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1068" y="2090355"/>
              <a:ext cx="1408672" cy="9652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27447B7-7E8D-E059-1878-E23CEE2A9517}"/>
              </a:ext>
            </a:extLst>
          </p:cNvPr>
          <p:cNvSpPr txBox="1"/>
          <p:nvPr/>
        </p:nvSpPr>
        <p:spPr>
          <a:xfrm>
            <a:off x="5646043" y="3401419"/>
            <a:ext cx="55976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CAP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3D0F83A-4D6C-43EF-A2D6-D78B31414FB6}"/>
              </a:ext>
            </a:extLst>
          </p:cNvPr>
          <p:cNvCxnSpPr>
            <a:cxnSpLocks/>
          </p:cNvCxnSpPr>
          <p:nvPr/>
        </p:nvCxnSpPr>
        <p:spPr>
          <a:xfrm flipV="1">
            <a:off x="5928265" y="3623625"/>
            <a:ext cx="0" cy="11624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6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4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85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characteristics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5C23620-8254-4E2F-ACFB-B8A15650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17300"/>
            <a:ext cx="8554720" cy="482705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GB" sz="2400" dirty="0"/>
              <a:t>Input data rate from pre-processing : 4 x 10 Gbps (2 for data, 1 for monitoring &amp; 1 spare).</a:t>
            </a:r>
          </a:p>
          <a:p>
            <a:pPr marL="0" indent="0">
              <a:lnSpc>
                <a:spcPct val="70000"/>
              </a:lnSpc>
              <a:buNone/>
            </a:pPr>
            <a:endParaRPr lang="en-GB" sz="2400" dirty="0"/>
          </a:p>
          <a:p>
            <a:pPr>
              <a:lnSpc>
                <a:spcPct val="70000"/>
              </a:lnSpc>
            </a:pPr>
            <a:r>
              <a:rPr lang="en-GB" sz="2400" dirty="0"/>
              <a:t>Spare LVDS I/O with the pre-processing for future use</a:t>
            </a:r>
          </a:p>
          <a:p>
            <a:pPr marL="0" indent="0">
              <a:lnSpc>
                <a:spcPct val="70000"/>
              </a:lnSpc>
              <a:buNone/>
            </a:pPr>
            <a:endParaRPr lang="en-GB" sz="2400" dirty="0"/>
          </a:p>
          <a:p>
            <a:pPr>
              <a:lnSpc>
                <a:spcPct val="70000"/>
              </a:lnSpc>
            </a:pPr>
            <a:r>
              <a:rPr lang="en-GB" sz="2400" dirty="0"/>
              <a:t>Network Bandwidth up to 4 x 10 Gbps in parallel. </a:t>
            </a:r>
          </a:p>
          <a:p>
            <a:pPr>
              <a:lnSpc>
                <a:spcPct val="70000"/>
              </a:lnSpc>
            </a:pPr>
            <a:endParaRPr lang="en-GB" sz="2400" dirty="0"/>
          </a:p>
          <a:p>
            <a:pPr>
              <a:lnSpc>
                <a:spcPct val="70000"/>
              </a:lnSpc>
            </a:pPr>
            <a:r>
              <a:rPr lang="en-GB" sz="2400" dirty="0"/>
              <a:t>1 Gbps </a:t>
            </a:r>
            <a:r>
              <a:rPr lang="en-GB" sz="2400" dirty="0" err="1"/>
              <a:t>IPBus</a:t>
            </a:r>
            <a:r>
              <a:rPr lang="en-GB" sz="2400" dirty="0"/>
              <a:t> for slow control.</a:t>
            </a:r>
          </a:p>
          <a:p>
            <a:pPr marL="0" indent="0">
              <a:lnSpc>
                <a:spcPct val="70000"/>
              </a:lnSpc>
              <a:buNone/>
            </a:pPr>
            <a:endParaRPr lang="en-GB" sz="1800" dirty="0"/>
          </a:p>
          <a:p>
            <a:pPr>
              <a:lnSpc>
                <a:spcPct val="70000"/>
              </a:lnSpc>
            </a:pPr>
            <a:r>
              <a:rPr lang="en-GB" sz="2400" dirty="0"/>
              <a:t>With this configuration it is absolutely easy to achieve continuous and comfortable 10 Gbps with monitoring and online analysis using multiple 10 Gbps Tx/Rx.</a:t>
            </a:r>
            <a:endParaRPr lang="en-GB" sz="1800" dirty="0"/>
          </a:p>
          <a:p>
            <a:pPr lvl="1">
              <a:lnSpc>
                <a:spcPct val="7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246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5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85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characteristics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E857DB6-1E78-4EFC-88F1-BB34D21CDC8C}"/>
              </a:ext>
            </a:extLst>
          </p:cNvPr>
          <p:cNvSpPr txBox="1"/>
          <p:nvPr/>
        </p:nvSpPr>
        <p:spPr>
          <a:xfrm>
            <a:off x="3244978" y="2825294"/>
            <a:ext cx="188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x 10 </a:t>
            </a:r>
            <a:r>
              <a:rPr lang="fr-FR" dirty="0" err="1"/>
              <a:t>Gbps</a:t>
            </a:r>
            <a:r>
              <a:rPr lang="fr-FR" dirty="0"/>
              <a:t> </a:t>
            </a:r>
            <a:r>
              <a:rPr lang="fr-FR" dirty="0" err="1"/>
              <a:t>Tx</a:t>
            </a:r>
            <a:r>
              <a:rPr lang="fr-FR" dirty="0"/>
              <a:t>/</a:t>
            </a:r>
            <a:r>
              <a:rPr lang="fr-FR" dirty="0" err="1"/>
              <a:t>Rx</a:t>
            </a:r>
            <a:endParaRPr lang="fr-FR" dirty="0"/>
          </a:p>
        </p:txBody>
      </p:sp>
      <p:sp>
        <p:nvSpPr>
          <p:cNvPr id="43" name="Rectangle à coins arrondis 29">
            <a:extLst>
              <a:ext uri="{FF2B5EF4-FFF2-40B4-BE49-F238E27FC236}">
                <a16:creationId xmlns:a16="http://schemas.microsoft.com/office/drawing/2014/main" id="{6089ECDF-851F-4EA8-8CF2-C38DA4D91297}"/>
              </a:ext>
            </a:extLst>
          </p:cNvPr>
          <p:cNvSpPr/>
          <p:nvPr/>
        </p:nvSpPr>
        <p:spPr>
          <a:xfrm>
            <a:off x="5409090" y="1987056"/>
            <a:ext cx="1448947" cy="243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STARE Data </a:t>
            </a:r>
            <a:r>
              <a:rPr lang="fr-FR" dirty="0" err="1"/>
              <a:t>Readout</a:t>
            </a:r>
            <a:r>
              <a:rPr lang="fr-FR" dirty="0"/>
              <a:t> FPGA</a:t>
            </a:r>
          </a:p>
          <a:p>
            <a:pPr algn="ctr"/>
            <a:r>
              <a:rPr lang="fr-FR" dirty="0"/>
              <a:t>KINTEX7</a:t>
            </a:r>
          </a:p>
          <a:p>
            <a:pPr algn="ctr"/>
            <a:r>
              <a:rPr lang="fr-FR" dirty="0"/>
              <a:t>XILINX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46E5E75-06FF-4F8A-9223-5D2E6A345D34}"/>
              </a:ext>
            </a:extLst>
          </p:cNvPr>
          <p:cNvCxnSpPr>
            <a:cxnSpLocks/>
          </p:cNvCxnSpPr>
          <p:nvPr/>
        </p:nvCxnSpPr>
        <p:spPr>
          <a:xfrm>
            <a:off x="3110288" y="3237983"/>
            <a:ext cx="2296237" cy="12148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à coins arrondis 30">
            <a:extLst>
              <a:ext uri="{FF2B5EF4-FFF2-40B4-BE49-F238E27FC236}">
                <a16:creationId xmlns:a16="http://schemas.microsoft.com/office/drawing/2014/main" id="{98908D35-4FFD-4589-9E03-622EDFFFCE87}"/>
              </a:ext>
            </a:extLst>
          </p:cNvPr>
          <p:cNvSpPr/>
          <p:nvPr/>
        </p:nvSpPr>
        <p:spPr>
          <a:xfrm>
            <a:off x="3686927" y="4994966"/>
            <a:ext cx="1526909" cy="9853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UDP </a:t>
            </a:r>
            <a:r>
              <a:rPr lang="fr-FR" sz="1400" dirty="0" err="1"/>
              <a:t>External</a:t>
            </a:r>
            <a:r>
              <a:rPr lang="fr-FR" sz="1400" dirty="0"/>
              <a:t> Memory</a:t>
            </a:r>
          </a:p>
        </p:txBody>
      </p:sp>
      <p:sp>
        <p:nvSpPr>
          <p:cNvPr id="47" name="Rectangle à coins arrondis 40">
            <a:extLst>
              <a:ext uri="{FF2B5EF4-FFF2-40B4-BE49-F238E27FC236}">
                <a16:creationId xmlns:a16="http://schemas.microsoft.com/office/drawing/2014/main" id="{51BA8370-0342-4934-8D2E-BAACFAB285C7}"/>
              </a:ext>
            </a:extLst>
          </p:cNvPr>
          <p:cNvSpPr/>
          <p:nvPr/>
        </p:nvSpPr>
        <p:spPr>
          <a:xfrm>
            <a:off x="5406640" y="5020317"/>
            <a:ext cx="1606961" cy="7789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RUDP </a:t>
            </a:r>
            <a:r>
              <a:rPr lang="fr-FR" sz="1400" dirty="0" err="1"/>
              <a:t>External</a:t>
            </a:r>
            <a:r>
              <a:rPr lang="fr-FR" sz="1400" dirty="0"/>
              <a:t> Memory (option)</a:t>
            </a:r>
          </a:p>
        </p:txBody>
      </p:sp>
      <p:cxnSp>
        <p:nvCxnSpPr>
          <p:cNvPr id="48" name="Connecteur en angle 42">
            <a:extLst>
              <a:ext uri="{FF2B5EF4-FFF2-40B4-BE49-F238E27FC236}">
                <a16:creationId xmlns:a16="http://schemas.microsoft.com/office/drawing/2014/main" id="{AE221C35-5319-4A55-BBEF-5DEDDB0D13E4}"/>
              </a:ext>
            </a:extLst>
          </p:cNvPr>
          <p:cNvCxnSpPr>
            <a:cxnSpLocks/>
          </p:cNvCxnSpPr>
          <p:nvPr/>
        </p:nvCxnSpPr>
        <p:spPr>
          <a:xfrm flipV="1">
            <a:off x="6874709" y="2659232"/>
            <a:ext cx="2450875" cy="2035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à coins arrondis 45">
            <a:extLst>
              <a:ext uri="{FF2B5EF4-FFF2-40B4-BE49-F238E27FC236}">
                <a16:creationId xmlns:a16="http://schemas.microsoft.com/office/drawing/2014/main" id="{36D1B2BA-C4A3-4A12-AF09-4F3AA1690961}"/>
              </a:ext>
            </a:extLst>
          </p:cNvPr>
          <p:cNvSpPr/>
          <p:nvPr/>
        </p:nvSpPr>
        <p:spPr>
          <a:xfrm>
            <a:off x="9330712" y="1961403"/>
            <a:ext cx="1001144" cy="25716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10 Gb </a:t>
            </a:r>
            <a:r>
              <a:rPr lang="fr-FR" sz="1200" dirty="0" err="1"/>
              <a:t>Transceiver</a:t>
            </a:r>
            <a:endParaRPr lang="fr-FR" sz="1200" dirty="0"/>
          </a:p>
        </p:txBody>
      </p:sp>
      <p:cxnSp>
        <p:nvCxnSpPr>
          <p:cNvPr id="54" name="Connecteur en angle 55">
            <a:extLst>
              <a:ext uri="{FF2B5EF4-FFF2-40B4-BE49-F238E27FC236}">
                <a16:creationId xmlns:a16="http://schemas.microsoft.com/office/drawing/2014/main" id="{8A1E9CA5-05C2-4EF6-A355-FA1AF327E10E}"/>
              </a:ext>
            </a:extLst>
          </p:cNvPr>
          <p:cNvCxnSpPr>
            <a:cxnSpLocks/>
            <a:stCxn id="43" idx="2"/>
            <a:endCxn id="47" idx="0"/>
          </p:cNvCxnSpPr>
          <p:nvPr/>
        </p:nvCxnSpPr>
        <p:spPr>
          <a:xfrm rot="16200000" flipH="1">
            <a:off x="5873382" y="4683578"/>
            <a:ext cx="596921" cy="76557"/>
          </a:xfrm>
          <a:prstGeom prst="bentConnector3">
            <a:avLst>
              <a:gd name="adj1" fmla="val 50000"/>
            </a:avLst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CF48618-DF13-4721-84E0-68FDB301BA8F}"/>
              </a:ext>
            </a:extLst>
          </p:cNvPr>
          <p:cNvSpPr txBox="1"/>
          <p:nvPr/>
        </p:nvSpPr>
        <p:spPr>
          <a:xfrm>
            <a:off x="7311676" y="2289396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Readout</a:t>
            </a:r>
            <a:r>
              <a:rPr lang="fr-FR" dirty="0"/>
              <a:t> data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C0EB202-066D-4F88-AD92-65F8100D59EA}"/>
              </a:ext>
            </a:extLst>
          </p:cNvPr>
          <p:cNvSpPr txBox="1"/>
          <p:nvPr/>
        </p:nvSpPr>
        <p:spPr>
          <a:xfrm>
            <a:off x="7170014" y="3787260"/>
            <a:ext cx="19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IPBUS Slow Control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F4E6E28-98E9-4310-B24A-AA70C3516856}"/>
              </a:ext>
            </a:extLst>
          </p:cNvPr>
          <p:cNvCxnSpPr>
            <a:cxnSpLocks/>
          </p:cNvCxnSpPr>
          <p:nvPr/>
        </p:nvCxnSpPr>
        <p:spPr>
          <a:xfrm>
            <a:off x="3127465" y="3723481"/>
            <a:ext cx="2304948" cy="12549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84C8769-BA3E-4A8F-B203-4F0DA1EDD24C}"/>
              </a:ext>
            </a:extLst>
          </p:cNvPr>
          <p:cNvCxnSpPr>
            <a:cxnSpLocks/>
          </p:cNvCxnSpPr>
          <p:nvPr/>
        </p:nvCxnSpPr>
        <p:spPr>
          <a:xfrm>
            <a:off x="3112852" y="2462200"/>
            <a:ext cx="50638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en angle 33">
            <a:extLst>
              <a:ext uri="{FF2B5EF4-FFF2-40B4-BE49-F238E27FC236}">
                <a16:creationId xmlns:a16="http://schemas.microsoft.com/office/drawing/2014/main" id="{10A9F6DA-7A10-4303-BEA3-36FAE0979ABC}"/>
              </a:ext>
            </a:extLst>
          </p:cNvPr>
          <p:cNvCxnSpPr>
            <a:cxnSpLocks/>
          </p:cNvCxnSpPr>
          <p:nvPr/>
        </p:nvCxnSpPr>
        <p:spPr>
          <a:xfrm>
            <a:off x="6874709" y="3065937"/>
            <a:ext cx="2441389" cy="0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ngle 34">
            <a:extLst>
              <a:ext uri="{FF2B5EF4-FFF2-40B4-BE49-F238E27FC236}">
                <a16:creationId xmlns:a16="http://schemas.microsoft.com/office/drawing/2014/main" id="{3CD57556-6F3B-49A8-8D9E-A86A1EBF02D1}"/>
              </a:ext>
            </a:extLst>
          </p:cNvPr>
          <p:cNvCxnSpPr>
            <a:cxnSpLocks/>
          </p:cNvCxnSpPr>
          <p:nvPr/>
        </p:nvCxnSpPr>
        <p:spPr>
          <a:xfrm flipV="1">
            <a:off x="6874709" y="3717734"/>
            <a:ext cx="2441389" cy="3808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35">
            <a:extLst>
              <a:ext uri="{FF2B5EF4-FFF2-40B4-BE49-F238E27FC236}">
                <a16:creationId xmlns:a16="http://schemas.microsoft.com/office/drawing/2014/main" id="{57B7C42E-EA46-4C36-82D3-3DE06904D3AA}"/>
              </a:ext>
            </a:extLst>
          </p:cNvPr>
          <p:cNvCxnSpPr>
            <a:cxnSpLocks/>
          </p:cNvCxnSpPr>
          <p:nvPr/>
        </p:nvCxnSpPr>
        <p:spPr>
          <a:xfrm>
            <a:off x="6867203" y="4149698"/>
            <a:ext cx="2441389" cy="0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A685EF12-A879-404C-B185-77F9F26E8122}"/>
              </a:ext>
            </a:extLst>
          </p:cNvPr>
          <p:cNvSpPr txBox="1"/>
          <p:nvPr/>
        </p:nvSpPr>
        <p:spPr>
          <a:xfrm>
            <a:off x="7202046" y="2695482"/>
            <a:ext cx="172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Monitoring data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505425-68A1-4F96-8690-5FCC962DDA0D}"/>
              </a:ext>
            </a:extLst>
          </p:cNvPr>
          <p:cNvSpPr txBox="1"/>
          <p:nvPr/>
        </p:nvSpPr>
        <p:spPr>
          <a:xfrm>
            <a:off x="7155399" y="3313025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Futur use data flow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86048B57-4509-4889-851F-77ED0C063710}"/>
              </a:ext>
            </a:extLst>
          </p:cNvPr>
          <p:cNvSpPr/>
          <p:nvPr/>
        </p:nvSpPr>
        <p:spPr>
          <a:xfrm>
            <a:off x="3789324" y="4056999"/>
            <a:ext cx="795585" cy="464152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</a:t>
            </a:r>
          </a:p>
        </p:txBody>
      </p:sp>
      <p:sp>
        <p:nvSpPr>
          <p:cNvPr id="68" name="Rectangle à coins arrondis 53">
            <a:extLst>
              <a:ext uri="{FF2B5EF4-FFF2-40B4-BE49-F238E27FC236}">
                <a16:creationId xmlns:a16="http://schemas.microsoft.com/office/drawing/2014/main" id="{383DE33C-56BA-4C13-B74E-7B23926FB996}"/>
              </a:ext>
            </a:extLst>
          </p:cNvPr>
          <p:cNvSpPr/>
          <p:nvPr/>
        </p:nvSpPr>
        <p:spPr>
          <a:xfrm>
            <a:off x="3619237" y="2103594"/>
            <a:ext cx="1024467" cy="7398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Power Manager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AD752F7-3D18-4B6D-826E-B7F77FAB38F5}"/>
              </a:ext>
            </a:extLst>
          </p:cNvPr>
          <p:cNvSpPr txBox="1"/>
          <p:nvPr/>
        </p:nvSpPr>
        <p:spPr>
          <a:xfrm>
            <a:off x="3159381" y="3301907"/>
            <a:ext cx="218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LVDS </a:t>
            </a:r>
            <a:r>
              <a:rPr lang="fr-FR" dirty="0" err="1"/>
              <a:t>lines</a:t>
            </a:r>
            <a:r>
              <a:rPr lang="fr-FR" dirty="0"/>
              <a:t> &amp; </a:t>
            </a:r>
            <a:r>
              <a:rPr lang="fr-FR" dirty="0" err="1"/>
              <a:t>IPbus</a:t>
            </a:r>
            <a:endParaRPr lang="fr-FR" dirty="0"/>
          </a:p>
        </p:txBody>
      </p:sp>
      <p:sp>
        <p:nvSpPr>
          <p:cNvPr id="81" name="Rectangle à coins arrondis 45">
            <a:extLst>
              <a:ext uri="{FF2B5EF4-FFF2-40B4-BE49-F238E27FC236}">
                <a16:creationId xmlns:a16="http://schemas.microsoft.com/office/drawing/2014/main" id="{2FFEEEC0-4C81-483B-8059-7DABD3099A71}"/>
              </a:ext>
            </a:extLst>
          </p:cNvPr>
          <p:cNvSpPr/>
          <p:nvPr/>
        </p:nvSpPr>
        <p:spPr>
          <a:xfrm>
            <a:off x="2200206" y="2173671"/>
            <a:ext cx="912644" cy="2078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CAP - FMC Interface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5B0847C6-84D4-4FA7-BF9A-946E46937CB3}"/>
              </a:ext>
            </a:extLst>
          </p:cNvPr>
          <p:cNvCxnSpPr>
            <a:cxnSpLocks/>
          </p:cNvCxnSpPr>
          <p:nvPr/>
        </p:nvCxnSpPr>
        <p:spPr>
          <a:xfrm>
            <a:off x="4643704" y="2462200"/>
            <a:ext cx="76538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533FE2F0-873E-4433-ADB4-942EC6EDE0F2}"/>
              </a:ext>
            </a:extLst>
          </p:cNvPr>
          <p:cNvCxnSpPr>
            <a:cxnSpLocks/>
          </p:cNvCxnSpPr>
          <p:nvPr/>
        </p:nvCxnSpPr>
        <p:spPr>
          <a:xfrm flipV="1">
            <a:off x="5065080" y="1567074"/>
            <a:ext cx="2061842" cy="31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8401CCA9-8B3C-44E8-B389-FCD73409E1ED}"/>
              </a:ext>
            </a:extLst>
          </p:cNvPr>
          <p:cNvCxnSpPr>
            <a:cxnSpLocks/>
          </p:cNvCxnSpPr>
          <p:nvPr/>
        </p:nvCxnSpPr>
        <p:spPr>
          <a:xfrm flipH="1" flipV="1">
            <a:off x="7118406" y="1567105"/>
            <a:ext cx="8517" cy="4626173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2F3A43C2-7467-4908-83DE-C450DC646B46}"/>
              </a:ext>
            </a:extLst>
          </p:cNvPr>
          <p:cNvCxnSpPr>
            <a:cxnSpLocks/>
          </p:cNvCxnSpPr>
          <p:nvPr/>
        </p:nvCxnSpPr>
        <p:spPr>
          <a:xfrm>
            <a:off x="3566809" y="6193277"/>
            <a:ext cx="3551596" cy="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07DE2329-1C0E-404B-B0E0-D470717155AE}"/>
              </a:ext>
            </a:extLst>
          </p:cNvPr>
          <p:cNvCxnSpPr>
            <a:cxnSpLocks/>
          </p:cNvCxnSpPr>
          <p:nvPr/>
        </p:nvCxnSpPr>
        <p:spPr>
          <a:xfrm>
            <a:off x="3566809" y="3878311"/>
            <a:ext cx="0" cy="231496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D5BF64AC-22D5-460D-B819-CED2C6C10837}"/>
              </a:ext>
            </a:extLst>
          </p:cNvPr>
          <p:cNvCxnSpPr>
            <a:cxnSpLocks/>
          </p:cNvCxnSpPr>
          <p:nvPr/>
        </p:nvCxnSpPr>
        <p:spPr>
          <a:xfrm>
            <a:off x="3573101" y="3878312"/>
            <a:ext cx="1498271" cy="5579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5CD086F7-169C-411D-AB31-A07AFC711FF4}"/>
              </a:ext>
            </a:extLst>
          </p:cNvPr>
          <p:cNvCxnSpPr>
            <a:cxnSpLocks/>
          </p:cNvCxnSpPr>
          <p:nvPr/>
        </p:nvCxnSpPr>
        <p:spPr>
          <a:xfrm flipH="1">
            <a:off x="5056758" y="1567105"/>
            <a:ext cx="8323" cy="2311207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22817A16-9430-4E7C-AF5D-81FD8FE86D57}"/>
              </a:ext>
            </a:extLst>
          </p:cNvPr>
          <p:cNvSpPr txBox="1"/>
          <p:nvPr/>
        </p:nvSpPr>
        <p:spPr>
          <a:xfrm>
            <a:off x="5156393" y="1592074"/>
            <a:ext cx="196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System On Module</a:t>
            </a:r>
          </a:p>
        </p:txBody>
      </p:sp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CF1F6C4A-77CB-4514-88D7-15A809F981EE}"/>
              </a:ext>
            </a:extLst>
          </p:cNvPr>
          <p:cNvSpPr/>
          <p:nvPr/>
        </p:nvSpPr>
        <p:spPr>
          <a:xfrm>
            <a:off x="7191793" y="1910194"/>
            <a:ext cx="1922045" cy="2560262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4x10Gb/s </a:t>
            </a:r>
            <a:r>
              <a:rPr lang="fr-F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Tx</a:t>
            </a:r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fr-F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Rx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1" name="Connecteur en angle 55">
            <a:extLst>
              <a:ext uri="{FF2B5EF4-FFF2-40B4-BE49-F238E27FC236}">
                <a16:creationId xmlns:a16="http://schemas.microsoft.com/office/drawing/2014/main" id="{B2BFDAB4-E601-4EE9-A07C-D7B7FF9831BB}"/>
              </a:ext>
            </a:extLst>
          </p:cNvPr>
          <p:cNvCxnSpPr>
            <a:cxnSpLocks/>
          </p:cNvCxnSpPr>
          <p:nvPr/>
        </p:nvCxnSpPr>
        <p:spPr>
          <a:xfrm rot="5400000">
            <a:off x="4729511" y="3867588"/>
            <a:ext cx="571570" cy="1683182"/>
          </a:xfrm>
          <a:prstGeom prst="bentConnector3">
            <a:avLst>
              <a:gd name="adj1" fmla="val 50000"/>
            </a:avLst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0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6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STARE  Pre-Production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2FFE00-1767-6242-AA8C-5A06E29C4258}"/>
              </a:ext>
            </a:extLst>
          </p:cNvPr>
          <p:cNvSpPr txBox="1"/>
          <p:nvPr/>
        </p:nvSpPr>
        <p:spPr>
          <a:xfrm>
            <a:off x="1551546" y="2903810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Top </a:t>
            </a:r>
            <a:r>
              <a:rPr lang="fr-FR" dirty="0" err="1"/>
              <a:t>side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0C1C6C-F1F0-A74E-8F4D-E656AF8270E4}"/>
              </a:ext>
            </a:extLst>
          </p:cNvPr>
          <p:cNvSpPr txBox="1"/>
          <p:nvPr/>
        </p:nvSpPr>
        <p:spPr>
          <a:xfrm>
            <a:off x="6285099" y="2869928"/>
            <a:ext cx="16510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Bottom </a:t>
            </a:r>
            <a:r>
              <a:rPr lang="fr-FR" dirty="0" err="1"/>
              <a:t>side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8E2C1-85BA-904E-BE14-7E382941B6B3}"/>
              </a:ext>
            </a:extLst>
          </p:cNvPr>
          <p:cNvSpPr/>
          <p:nvPr/>
        </p:nvSpPr>
        <p:spPr>
          <a:xfrm>
            <a:off x="6613643" y="3654237"/>
            <a:ext cx="993981" cy="2065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A175029-97CA-8141-8CCC-834E9CAF4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369" y="1005187"/>
            <a:ext cx="8814716" cy="1840340"/>
          </a:xfrm>
        </p:spPr>
        <p:txBody>
          <a:bodyPr>
            <a:normAutofit/>
          </a:bodyPr>
          <a:lstStyle/>
          <a:p>
            <a:r>
              <a:rPr lang="en-GB" sz="2400" dirty="0">
                <a:sym typeface="Wingdings" panose="05000000000000000000" pitchFamily="2" charset="2"/>
              </a:rPr>
              <a:t>10 Pre-production (10 STARE V2): Delivery : March 2023.</a:t>
            </a:r>
          </a:p>
          <a:p>
            <a:r>
              <a:rPr lang="en-GB" sz="2400" dirty="0">
                <a:sym typeface="Wingdings" panose="05000000000000000000" pitchFamily="2" charset="2"/>
              </a:rPr>
              <a:t>Production ready since April 2023. </a:t>
            </a:r>
          </a:p>
          <a:p>
            <a:r>
              <a:rPr lang="en-GB" sz="2400" dirty="0">
                <a:sym typeface="Wingdings" panose="05000000000000000000" pitchFamily="2" charset="2"/>
              </a:rPr>
              <a:t>2 integration tests with 2 different CAP </a:t>
            </a:r>
            <a:r>
              <a:rPr lang="en-GB" sz="2400" dirty="0" err="1">
                <a:sym typeface="Wingdings" panose="05000000000000000000" pitchFamily="2" charset="2"/>
              </a:rPr>
              <a:t>pcbs</a:t>
            </a:r>
            <a:r>
              <a:rPr lang="en-GB" sz="2400" dirty="0">
                <a:sym typeface="Wingdings" panose="05000000000000000000" pitchFamily="2" charset="2"/>
              </a:rPr>
              <a:t> ok.</a:t>
            </a:r>
          </a:p>
          <a:p>
            <a:r>
              <a:rPr lang="en-GB" sz="2400" dirty="0">
                <a:sym typeface="Wingdings" panose="05000000000000000000" pitchFamily="2" charset="2"/>
              </a:rPr>
              <a:t>Waiting for the detector tests of CAP to launch production</a:t>
            </a:r>
            <a:endParaRPr lang="en-GB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7828C8-0FBC-D347-1622-C54FBFB47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6" t="20225" r="5575" b="51193"/>
          <a:stretch/>
        </p:blipFill>
        <p:spPr>
          <a:xfrm rot="16200000">
            <a:off x="940227" y="4001028"/>
            <a:ext cx="2743200" cy="15205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6641F5-8592-4661-7C0B-C4A4D094F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99" t="61446" r="6032" b="11511"/>
          <a:stretch/>
        </p:blipFill>
        <p:spPr>
          <a:xfrm rot="16200000">
            <a:off x="5726702" y="4010092"/>
            <a:ext cx="2698344" cy="14575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42C54A-6EC9-64FE-D2C9-F5B4AA00B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2596" y="3952904"/>
            <a:ext cx="2743201" cy="152709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EE73F7-ABD0-A13B-6E46-CDB1A5B41035}"/>
              </a:ext>
            </a:extLst>
          </p:cNvPr>
          <p:cNvSpPr txBox="1"/>
          <p:nvPr/>
        </p:nvSpPr>
        <p:spPr>
          <a:xfrm>
            <a:off x="3661889" y="2903810"/>
            <a:ext cx="184459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Top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SOM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0C9CBD7-F84A-05CB-52BC-072BBEBCF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59332" y="4115960"/>
            <a:ext cx="2698344" cy="124584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B07C363-7966-DEAF-4450-9B8CAC61E529}"/>
              </a:ext>
            </a:extLst>
          </p:cNvPr>
          <p:cNvSpPr txBox="1"/>
          <p:nvPr/>
        </p:nvSpPr>
        <p:spPr>
          <a:xfrm>
            <a:off x="8503006" y="2860200"/>
            <a:ext cx="217642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Bottom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SFP</a:t>
            </a:r>
          </a:p>
        </p:txBody>
      </p:sp>
    </p:spTree>
    <p:extLst>
      <p:ext uri="{BB962C8B-B14F-4D97-AF65-F5344CB8AC3E}">
        <p14:creationId xmlns:p14="http://schemas.microsoft.com/office/powerpoint/2010/main" val="289294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8" grpId="0" build="p"/>
      <p:bldP spid="17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94F43C4-465E-46B1-A569-E215B161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Eye </a:t>
            </a:r>
            <a:r>
              <a:rPr lang="fr-FR" dirty="0" err="1"/>
              <a:t>diagram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31102F-9555-47F4-B8B4-10D6AEF398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252" y="1118090"/>
            <a:ext cx="3671801" cy="22948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B9A7D8-A563-40C1-9D7F-5F42E4AA4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252" y="3604403"/>
            <a:ext cx="3688283" cy="23051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685104-18E4-4952-817C-05D082399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975" y="958721"/>
            <a:ext cx="3362773" cy="4882795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D67534E-A7F6-4FF3-A67D-BD8BEA15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D0D4682-9ED5-44E0-B402-C8E6432BA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C020BE99-147B-45CD-A077-57A70D73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80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8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Eye Diagram on the PACE Stare Test Bench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BE923B-EFA6-8D8C-7967-BDC9908D5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5"/>
          <a:stretch/>
        </p:blipFill>
        <p:spPr>
          <a:xfrm>
            <a:off x="5700407" y="1155839"/>
            <a:ext cx="4524713" cy="45463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9C1A5B-8ADD-B009-A5D4-4CCFFA08A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9" t="3260"/>
          <a:stretch/>
        </p:blipFill>
        <p:spPr>
          <a:xfrm>
            <a:off x="1284321" y="1155839"/>
            <a:ext cx="3950781" cy="43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3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1056CE-E156-B83F-16AE-C4D6614CAE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96" y="3674001"/>
            <a:ext cx="3448388" cy="258609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57ECD-62D6-4BC4-AA57-E86E068E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8043" y="6451338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F228-CBFD-4EF6-8625-46540905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September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9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2838450" y="224099"/>
            <a:ext cx="3774223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Production Test Bench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0C1C6C-F1F0-A74E-8F4D-E656AF8270E4}"/>
              </a:ext>
            </a:extLst>
          </p:cNvPr>
          <p:cNvSpPr txBox="1"/>
          <p:nvPr/>
        </p:nvSpPr>
        <p:spPr>
          <a:xfrm>
            <a:off x="1509152" y="3244334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Front panel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5420958-1850-434C-B667-89AC81E4AF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3" y="1326538"/>
            <a:ext cx="4664594" cy="189445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DF360D5-C107-4503-8254-B2B867F95C9B}"/>
              </a:ext>
            </a:extLst>
          </p:cNvPr>
          <p:cNvSpPr txBox="1"/>
          <p:nvPr/>
        </p:nvSpPr>
        <p:spPr>
          <a:xfrm>
            <a:off x="4328283" y="5074138"/>
            <a:ext cx="131647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STARE </a:t>
            </a:r>
            <a:r>
              <a:rPr lang="fr-FR" dirty="0" err="1"/>
              <a:t>under</a:t>
            </a:r>
            <a:r>
              <a:rPr lang="fr-FR" dirty="0"/>
              <a:t> tests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767E5D3-CF98-4D66-B62B-1FBFDB19A68A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2686683" y="4961106"/>
            <a:ext cx="1641600" cy="4361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74F0D227-B2A8-65F8-E225-83828EC6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688" y="910772"/>
            <a:ext cx="4523129" cy="52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13436</TotalTime>
  <Words>1644</Words>
  <Application>Microsoft Macintosh PowerPoint</Application>
  <PresentationFormat>Grand écran</PresentationFormat>
  <Paragraphs>335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Thème Office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Eye diagram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Firmware : data path</vt:lpstr>
      <vt:lpstr>Firmware : Aurora interface</vt:lpstr>
      <vt:lpstr>Présentation PowerPoint</vt:lpstr>
      <vt:lpstr>Firmware : UDP interface</vt:lpstr>
      <vt:lpstr>Firmware : IP_Bus SlowControl (CERN + LPSC Grenoble)</vt:lpstr>
      <vt:lpstr>Firmware : improvements</vt:lpstr>
      <vt:lpstr>Pre production tests</vt:lpstr>
      <vt:lpstr>Présentation PowerPoint</vt:lpstr>
      <vt:lpstr>STARE 12 Links crate</vt:lpstr>
      <vt:lpstr>Available test benchs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Vallerand</dc:creator>
  <cp:lastModifiedBy>Nabil Karkour</cp:lastModifiedBy>
  <cp:revision>159</cp:revision>
  <dcterms:created xsi:type="dcterms:W3CDTF">2020-09-09T20:26:51Z</dcterms:created>
  <dcterms:modified xsi:type="dcterms:W3CDTF">2024-09-10T12:12:26Z</dcterms:modified>
</cp:coreProperties>
</file>