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58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A61596-0134-4068-9FA2-93EF244060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134AC1-48AF-4B25-A6A2-28A799C42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40DBD9-AFCA-41A5-A26B-B1DC5AF07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392514-B8CD-436D-8C5E-FEC78065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FE5C11-7190-46B9-8B08-A5C9FF51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59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5464A-1263-46C8-B855-B2C4500B3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FC681B-E445-4449-9B53-51F76193E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1191FD-51A6-4FB7-8935-CE89E8F77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E660A2-3BA7-4BE6-856D-660F288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0E3750-C24A-4D68-89C8-FFE21C89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31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908B33E-A7EB-4995-B580-4FA655D299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14CA63-EB22-4593-9259-EBB7FF426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58CCBC-277D-4BDC-A52F-3551E635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F431A8-717D-4189-ACD8-4806A083E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5F01DC-A6F1-407A-BE5E-282D715AE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329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-2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necteur droit 28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Espace réservé du texte 4">
            <a:extLst>
              <a:ext uri="{FF2B5EF4-FFF2-40B4-BE49-F238E27FC236}">
                <a16:creationId xmlns:a16="http://schemas.microsoft.com/office/drawing/2014/main" id="{3A7BA1AF-D220-4E05-997F-9A1601D6183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60015" y="1406783"/>
            <a:ext cx="5158153" cy="693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24314C"/>
                </a:solidFill>
              </a:defRPr>
            </a:lvl1pPr>
          </a:lstStyle>
          <a:p>
            <a:r>
              <a:rPr lang="fr-FR" dirty="0"/>
              <a:t>Point numéro 1 :</a:t>
            </a:r>
          </a:p>
        </p:txBody>
      </p:sp>
      <p:sp>
        <p:nvSpPr>
          <p:cNvPr id="26" name="Espace réservé du contenu 5">
            <a:extLst>
              <a:ext uri="{FF2B5EF4-FFF2-40B4-BE49-F238E27FC236}">
                <a16:creationId xmlns:a16="http://schemas.microsoft.com/office/drawing/2014/main" id="{E7A17C2A-D70B-4C8D-A924-74F7A43B07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63572" y="2125047"/>
            <a:ext cx="5158153" cy="384802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1">
                <a:solidFill>
                  <a:srgbClr val="D0671C"/>
                </a:solidFill>
              </a:defRPr>
            </a:lvl1pPr>
            <a:lvl2pPr>
              <a:defRPr sz="1600">
                <a:solidFill>
                  <a:srgbClr val="232F49"/>
                </a:solidFill>
              </a:defRPr>
            </a:lvl2pPr>
          </a:lstStyle>
          <a:p>
            <a:r>
              <a:rPr lang="fr-FR" sz="1800" dirty="0"/>
              <a:t>Sous point numéro 1</a:t>
            </a:r>
          </a:p>
          <a:p>
            <a:pPr lvl="1"/>
            <a:r>
              <a:rPr lang="fr-FR" sz="1800" dirty="0"/>
              <a:t>Sous </a:t>
            </a:r>
            <a:r>
              <a:rPr lang="fr-FR" sz="1800" dirty="0" err="1"/>
              <a:t>sous</a:t>
            </a:r>
            <a:r>
              <a:rPr lang="fr-FR" sz="1800" dirty="0"/>
              <a:t> point</a:t>
            </a:r>
          </a:p>
          <a:p>
            <a:pPr lvl="0"/>
            <a:r>
              <a:rPr lang="fr-FR" sz="1800" dirty="0"/>
              <a:t>Sous point numéro 2</a:t>
            </a:r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C2044AB0-2F75-4A4D-865F-582989ACFF1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86011" y="1406783"/>
            <a:ext cx="5158153" cy="693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24314C"/>
                </a:solidFill>
              </a:defRPr>
            </a:lvl1pPr>
          </a:lstStyle>
          <a:p>
            <a:r>
              <a:rPr lang="fr-FR" dirty="0"/>
              <a:t>Point numéro 2 :</a:t>
            </a:r>
          </a:p>
        </p:txBody>
      </p:sp>
      <p:sp>
        <p:nvSpPr>
          <p:cNvPr id="28" name="Espace réservé du contenu 5">
            <a:extLst>
              <a:ext uri="{FF2B5EF4-FFF2-40B4-BE49-F238E27FC236}">
                <a16:creationId xmlns:a16="http://schemas.microsoft.com/office/drawing/2014/main" id="{21931ED6-6A8B-4C76-B6C9-B53B3A54FF1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689568" y="2125047"/>
            <a:ext cx="5158153" cy="384802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1">
                <a:solidFill>
                  <a:srgbClr val="D0671C"/>
                </a:solidFill>
              </a:defRPr>
            </a:lvl1pPr>
            <a:lvl2pPr>
              <a:defRPr sz="1400">
                <a:solidFill>
                  <a:srgbClr val="232F49"/>
                </a:solidFill>
              </a:defRPr>
            </a:lvl2pPr>
          </a:lstStyle>
          <a:p>
            <a:r>
              <a:rPr lang="fr-FR" sz="1800" dirty="0"/>
              <a:t>Sous point numéro 1</a:t>
            </a:r>
          </a:p>
          <a:p>
            <a:pPr lvl="1"/>
            <a:r>
              <a:rPr lang="fr-FR" sz="1800" dirty="0"/>
              <a:t>Avantages</a:t>
            </a:r>
          </a:p>
          <a:p>
            <a:pPr lvl="1"/>
            <a:r>
              <a:rPr lang="fr-FR" sz="1800" dirty="0"/>
              <a:t>Inconvénients</a:t>
            </a:r>
          </a:p>
          <a:p>
            <a:pPr lvl="0"/>
            <a:r>
              <a:rPr lang="fr-FR" sz="1800" dirty="0"/>
              <a:t>Sous point numéro 2</a:t>
            </a:r>
          </a:p>
          <a:p>
            <a:pPr lvl="1"/>
            <a:endParaRPr lang="fr-FR" sz="1800" dirty="0"/>
          </a:p>
        </p:txBody>
      </p:sp>
      <p:sp>
        <p:nvSpPr>
          <p:cNvPr id="38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32660" y="0"/>
            <a:ext cx="4889668" cy="739595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10957967" y="57500"/>
            <a:ext cx="1140923" cy="25422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7" y="133432"/>
            <a:ext cx="1902063" cy="507103"/>
          </a:xfrm>
          <a:prstGeom prst="rect">
            <a:avLst/>
          </a:prstGeom>
        </p:spPr>
      </p:pic>
      <p:cxnSp>
        <p:nvCxnSpPr>
          <p:cNvPr id="32" name="Connecteur droit 31"/>
          <p:cNvCxnSpPr/>
          <p:nvPr userDrawn="1"/>
        </p:nvCxnSpPr>
        <p:spPr>
          <a:xfrm flipH="1">
            <a:off x="1" y="375765"/>
            <a:ext cx="12191999" cy="7402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79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CC7AB-4D8F-49E7-B712-FCAEE4406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D2D08D-A59C-4C1A-A9DC-4F49F1028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4ED9AC-DCEB-45A4-8DA8-1918F5C48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52CC05-D5A3-4EC9-BA71-1488E748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CAB873-0C4B-4AB6-BDE3-07AA79E3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86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CBC7F0-A3E5-4469-BA69-798524EFC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0BB559-9719-4BA0-99A7-863379072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842A9B-F4FD-4868-9E6F-67F2C2919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E1AE19-85D2-47DE-8779-256074C2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DE7A6B-9B38-4182-82C1-D0F04F3C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81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97E2E7-6C81-4C0B-B709-C5F0B1BAE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EAB676-46D5-4F68-A2ED-6814359DE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6E375C-C0D3-43AD-B324-CAAF6DE6F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8E274C-E064-4E49-A8B6-BE86A34C3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E209CE-3FB8-452E-86E5-20646824D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630F8D-DC0F-49BC-AB5F-5146177B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92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363883-4C7E-42F7-B16C-6CA3D88BC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7F862B-7F17-4570-BFF1-91EF9C2F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9F5ED9-AB81-41B9-A794-99F2D3D9D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DB3B87-C1F5-41BB-88FB-26611C86D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DFC5058-6040-4FBC-A61D-07235CC09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21B400B-96BF-4FC0-9079-581F434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3AC440F-1D59-4B28-B1A3-C5989636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31BEA42-802B-4732-B1C3-07C69A07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13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E63438-8E02-457D-96CE-1215B055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D2604F9-B385-41B9-B8F8-0132D63C6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BFBE137-9D93-418A-B464-266AB8602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90D8EE-8A7A-4EB1-898F-7E04FBB1D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3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D9495AF-5AE4-46D1-B04F-73177C6B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3DFD5B3-D3DC-41A5-9838-64860CB8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68FE2A1-DEE5-46D6-B978-5EE3B6E7A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44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EA7E31-41BA-44DE-901E-B1AA455B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09D42B-C06C-45B7-BB52-0014CD057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88EF1B-1EFA-4449-A09C-6EEBA976E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79FEAA-F064-4EA5-A78B-F417F5A6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50309D-934A-484F-BF37-246E3028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51CB60-11AF-4AD7-A2F5-1A602FF4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43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BBD07-648B-4536-A852-836B196B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9B7024-62AC-4744-BE79-758456E0B6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0F6075-D650-4630-9C3E-2D1F15488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FEFD44-2B82-4E31-9A04-D60FDD4BA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C6F9EA-7F2B-487F-BDFD-AEB3CFFC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2732FC-3725-4944-B1D0-7A8F2BC3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29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3399D76-8774-43A4-9950-6DA999B2E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18DEE4-4F17-48B2-9035-DE3645BFA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6441DA-EC82-477F-9CE6-69D181975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A2282-CAA4-4CBD-8A35-4F11AA1C0078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B225FE-F7AD-4B27-A88D-9E8030E2E1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098BB7-BB67-41EA-B809-681903378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94A68-2FF4-4751-84A0-3C36C6740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74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9F685EB0-41F9-47CD-BDC7-887F98AD56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9878" y="1514164"/>
            <a:ext cx="6376188" cy="4749828"/>
          </a:xfrm>
        </p:spPr>
      </p:pic>
      <p:sp>
        <p:nvSpPr>
          <p:cNvPr id="6" name="Titre 5">
            <a:extLst>
              <a:ext uri="{FF2B5EF4-FFF2-40B4-BE49-F238E27FC236}">
                <a16:creationId xmlns:a16="http://schemas.microsoft.com/office/drawing/2014/main" id="{85DAD335-9747-4805-93CA-74871567C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0" strike="noStrike" spc="-1" dirty="0">
                <a:latin typeface="Fira Sans"/>
              </a:rPr>
              <a:t>Session Dynamique Faisceau</a:t>
            </a:r>
            <a:endParaRPr lang="fr-FR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32093DB5-D547-4F7F-956B-7E9D23AECF39}"/>
              </a:ext>
            </a:extLst>
          </p:cNvPr>
          <p:cNvSpPr txBox="1">
            <a:spLocks noGrp="1"/>
          </p:cNvSpPr>
          <p:nvPr>
            <p:ph sz="half" idx="14"/>
          </p:nvPr>
        </p:nvSpPr>
        <p:spPr>
          <a:xfrm>
            <a:off x="7111215" y="1849583"/>
            <a:ext cx="5157788" cy="885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Au cœur du design d’un accélérateur</a:t>
            </a:r>
          </a:p>
          <a:p>
            <a:r>
              <a:rPr lang="fr-FR" sz="1600" dirty="0"/>
              <a:t>Interaction rétroactive avec les autres disciplines pour fixer les spécifications de la machine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441CB7F-E574-4C2A-B381-153EA554CC0D}"/>
              </a:ext>
            </a:extLst>
          </p:cNvPr>
          <p:cNvSpPr txBox="1"/>
          <p:nvPr/>
        </p:nvSpPr>
        <p:spPr>
          <a:xfrm>
            <a:off x="5285493" y="1083030"/>
            <a:ext cx="6906507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b="0" strike="noStrike" spc="-1" dirty="0">
                <a:latin typeface="Fira Sans"/>
              </a:rPr>
              <a:t>Livrer un </a:t>
            </a:r>
            <a:r>
              <a:rPr lang="fr-FR" b="0" strike="noStrike" spc="-1" dirty="0">
                <a:solidFill>
                  <a:srgbClr val="C9211E"/>
                </a:solidFill>
                <a:latin typeface="Fira Sans"/>
              </a:rPr>
              <a:t>faisceau </a:t>
            </a:r>
            <a:r>
              <a:rPr lang="fr-FR" b="0" strike="noStrike" spc="-1" dirty="0">
                <a:solidFill>
                  <a:srgbClr val="000000"/>
                </a:solidFill>
                <a:latin typeface="Fira Sans"/>
              </a:rPr>
              <a:t>à des </a:t>
            </a:r>
            <a:r>
              <a:rPr lang="fr-FR" b="0" strike="noStrike" spc="-1" dirty="0">
                <a:solidFill>
                  <a:srgbClr val="B85C00"/>
                </a:solidFill>
                <a:latin typeface="Fira Sans"/>
              </a:rPr>
              <a:t>utilisateurs</a:t>
            </a:r>
            <a:r>
              <a:rPr lang="fr-FR" b="0" strike="noStrike" spc="-1" dirty="0">
                <a:solidFill>
                  <a:srgbClr val="000000"/>
                </a:solidFill>
                <a:latin typeface="Fira Sans"/>
              </a:rPr>
              <a:t>, avec certaines propriétés</a:t>
            </a:r>
            <a:endParaRPr lang="fr-FR" b="0" strike="noStrike" spc="-1" dirty="0">
              <a:latin typeface="Arial"/>
            </a:endParaRPr>
          </a:p>
        </p:txBody>
      </p:sp>
      <p:sp>
        <p:nvSpPr>
          <p:cNvPr id="11" name="ZoneTexte 37">
            <a:extLst>
              <a:ext uri="{FF2B5EF4-FFF2-40B4-BE49-F238E27FC236}">
                <a16:creationId xmlns:a16="http://schemas.microsoft.com/office/drawing/2014/main" id="{7135EC0E-C85D-41F0-83AF-99856C4C1775}"/>
              </a:ext>
            </a:extLst>
          </p:cNvPr>
          <p:cNvSpPr/>
          <p:nvPr/>
        </p:nvSpPr>
        <p:spPr>
          <a:xfrm>
            <a:off x="6005786" y="1514164"/>
            <a:ext cx="1060560" cy="455400"/>
          </a:xfrm>
          <a:prstGeom prst="rect">
            <a:avLst/>
          </a:prstGeom>
          <a:noFill/>
          <a:ln w="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FF0000"/>
                </a:solidFill>
                <a:latin typeface="Calibri"/>
              </a:rPr>
              <a:t>Beam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2" name="Connecteur droit avec flèche 5">
            <a:extLst>
              <a:ext uri="{FF2B5EF4-FFF2-40B4-BE49-F238E27FC236}">
                <a16:creationId xmlns:a16="http://schemas.microsoft.com/office/drawing/2014/main" id="{654405EE-8596-42E7-8A48-6368E1472B25}"/>
              </a:ext>
            </a:extLst>
          </p:cNvPr>
          <p:cNvSpPr/>
          <p:nvPr/>
        </p:nvSpPr>
        <p:spPr>
          <a:xfrm>
            <a:off x="7066346" y="1744924"/>
            <a:ext cx="4543200" cy="10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FF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Explosion : 8 points 547">
            <a:extLst>
              <a:ext uri="{FF2B5EF4-FFF2-40B4-BE49-F238E27FC236}">
                <a16:creationId xmlns:a16="http://schemas.microsoft.com/office/drawing/2014/main" id="{1E47DDDE-09F8-4103-8F0C-D5B500B8C71C}"/>
              </a:ext>
            </a:extLst>
          </p:cNvPr>
          <p:cNvSpPr/>
          <p:nvPr/>
        </p:nvSpPr>
        <p:spPr>
          <a:xfrm>
            <a:off x="11610266" y="1574284"/>
            <a:ext cx="334080" cy="397080"/>
          </a:xfrm>
          <a:prstGeom prst="irregularSeal1">
            <a:avLst/>
          </a:prstGeom>
          <a:solidFill>
            <a:srgbClr val="FFC000"/>
          </a:solidFill>
          <a:ln w="12600">
            <a:solidFill>
              <a:srgbClr val="32549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82D874F1-032C-4BD3-BD70-605C0E8F5E7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6841706" y="3084793"/>
            <a:ext cx="5102640" cy="345312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70066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85DAD335-9747-4805-93CA-74871567C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0" strike="noStrike" spc="-1" dirty="0">
                <a:latin typeface="Fira Sans"/>
              </a:rPr>
              <a:t>Session Dynamique Faisceau</a:t>
            </a:r>
            <a:endParaRPr lang="fr-FR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32093DB5-D547-4F7F-956B-7E9D23AECF39}"/>
              </a:ext>
            </a:extLst>
          </p:cNvPr>
          <p:cNvSpPr txBox="1">
            <a:spLocks noGrp="1"/>
          </p:cNvSpPr>
          <p:nvPr>
            <p:ph sz="half" idx="14"/>
          </p:nvPr>
        </p:nvSpPr>
        <p:spPr>
          <a:xfrm>
            <a:off x="7150900" y="2057258"/>
            <a:ext cx="5157788" cy="885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Au cœur du design d’un accélérateur</a:t>
            </a:r>
          </a:p>
          <a:p>
            <a:r>
              <a:rPr lang="fr-FR" sz="1600" dirty="0"/>
              <a:t>Fixe les spécifications de la majorité des éléments de la machine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441CB7F-E574-4C2A-B381-153EA554CC0D}"/>
              </a:ext>
            </a:extLst>
          </p:cNvPr>
          <p:cNvSpPr txBox="1"/>
          <p:nvPr/>
        </p:nvSpPr>
        <p:spPr>
          <a:xfrm>
            <a:off x="5285493" y="1083030"/>
            <a:ext cx="6906507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b="0" strike="noStrike" spc="-1" dirty="0">
                <a:latin typeface="Fira Sans"/>
              </a:rPr>
              <a:t>Livrer un </a:t>
            </a:r>
            <a:r>
              <a:rPr lang="fr-FR" b="0" strike="noStrike" spc="-1" dirty="0">
                <a:solidFill>
                  <a:srgbClr val="C9211E"/>
                </a:solidFill>
                <a:latin typeface="Fira Sans"/>
              </a:rPr>
              <a:t>faisceau </a:t>
            </a:r>
            <a:r>
              <a:rPr lang="fr-FR" b="0" strike="noStrike" spc="-1" dirty="0">
                <a:solidFill>
                  <a:srgbClr val="000000"/>
                </a:solidFill>
                <a:latin typeface="Fira Sans"/>
              </a:rPr>
              <a:t>à des </a:t>
            </a:r>
            <a:r>
              <a:rPr lang="fr-FR" b="0" strike="noStrike" spc="-1" dirty="0">
                <a:solidFill>
                  <a:srgbClr val="B85C00"/>
                </a:solidFill>
                <a:latin typeface="Fira Sans"/>
              </a:rPr>
              <a:t>utilisateurs</a:t>
            </a:r>
            <a:r>
              <a:rPr lang="fr-FR" b="0" strike="noStrike" spc="-1" dirty="0">
                <a:solidFill>
                  <a:srgbClr val="000000"/>
                </a:solidFill>
                <a:latin typeface="Fira Sans"/>
              </a:rPr>
              <a:t>, avec certaines propriétés</a:t>
            </a:r>
            <a:endParaRPr lang="fr-FR" b="0" strike="noStrike" spc="-1" dirty="0">
              <a:latin typeface="Arial"/>
            </a:endParaRPr>
          </a:p>
        </p:txBody>
      </p:sp>
      <p:sp>
        <p:nvSpPr>
          <p:cNvPr id="11" name="ZoneTexte 37">
            <a:extLst>
              <a:ext uri="{FF2B5EF4-FFF2-40B4-BE49-F238E27FC236}">
                <a16:creationId xmlns:a16="http://schemas.microsoft.com/office/drawing/2014/main" id="{7135EC0E-C85D-41F0-83AF-99856C4C1775}"/>
              </a:ext>
            </a:extLst>
          </p:cNvPr>
          <p:cNvSpPr/>
          <p:nvPr/>
        </p:nvSpPr>
        <p:spPr>
          <a:xfrm>
            <a:off x="6005786" y="1514164"/>
            <a:ext cx="1060560" cy="455400"/>
          </a:xfrm>
          <a:prstGeom prst="rect">
            <a:avLst/>
          </a:prstGeom>
          <a:noFill/>
          <a:ln w="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FF0000"/>
                </a:solidFill>
                <a:latin typeface="Calibri"/>
              </a:rPr>
              <a:t>Beam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2" name="Connecteur droit avec flèche 5">
            <a:extLst>
              <a:ext uri="{FF2B5EF4-FFF2-40B4-BE49-F238E27FC236}">
                <a16:creationId xmlns:a16="http://schemas.microsoft.com/office/drawing/2014/main" id="{654405EE-8596-42E7-8A48-6368E1472B25}"/>
              </a:ext>
            </a:extLst>
          </p:cNvPr>
          <p:cNvSpPr/>
          <p:nvPr/>
        </p:nvSpPr>
        <p:spPr>
          <a:xfrm>
            <a:off x="7066346" y="1744924"/>
            <a:ext cx="4543200" cy="10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FF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Explosion : 8 points 547">
            <a:extLst>
              <a:ext uri="{FF2B5EF4-FFF2-40B4-BE49-F238E27FC236}">
                <a16:creationId xmlns:a16="http://schemas.microsoft.com/office/drawing/2014/main" id="{1E47DDDE-09F8-4103-8F0C-D5B500B8C71C}"/>
              </a:ext>
            </a:extLst>
          </p:cNvPr>
          <p:cNvSpPr/>
          <p:nvPr/>
        </p:nvSpPr>
        <p:spPr>
          <a:xfrm>
            <a:off x="11610266" y="1574284"/>
            <a:ext cx="334080" cy="397080"/>
          </a:xfrm>
          <a:prstGeom prst="irregularSeal1">
            <a:avLst/>
          </a:prstGeom>
          <a:solidFill>
            <a:srgbClr val="FFC000"/>
          </a:solidFill>
          <a:ln w="12600">
            <a:solidFill>
              <a:srgbClr val="32549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82D874F1-032C-4BD3-BD70-605C0E8F5E7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6841706" y="3084793"/>
            <a:ext cx="5102640" cy="3453120"/>
          </a:xfrm>
          <a:prstGeom prst="rect">
            <a:avLst/>
          </a:prstGeom>
          <a:ln w="0">
            <a:noFill/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77C4A6CE-049D-42D4-A99A-39333C106344}"/>
              </a:ext>
            </a:extLst>
          </p:cNvPr>
          <p:cNvSpPr txBox="1"/>
          <p:nvPr/>
        </p:nvSpPr>
        <p:spPr>
          <a:xfrm>
            <a:off x="541101" y="2057258"/>
            <a:ext cx="450000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200" b="0" strike="noStrike" spc="-1" dirty="0">
                <a:latin typeface="Fira Sans"/>
              </a:rPr>
              <a:t>Conception de </a:t>
            </a:r>
            <a:r>
              <a:rPr lang="fr-FR" sz="2200" b="0" strike="noStrike" spc="-1" dirty="0" err="1">
                <a:latin typeface="Fira Sans"/>
              </a:rPr>
              <a:t>lattice</a:t>
            </a:r>
            <a:r>
              <a:rPr lang="fr-FR" sz="2200" b="0" strike="noStrike" spc="-1" dirty="0">
                <a:latin typeface="Fira Sans"/>
              </a:rPr>
              <a:t> pour des lignes et anneaux</a:t>
            </a:r>
            <a:endParaRPr lang="fr-FR" sz="2200" b="0" strike="noStrike" spc="-1" dirty="0"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latin typeface="Fira Sans"/>
              </a:rPr>
              <a:t>De la basse énergie aux collisionneurs</a:t>
            </a:r>
            <a:endParaRPr lang="fr-FR" sz="1800" b="0" strike="noStrike" spc="-1" dirty="0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200" b="0" strike="noStrike" spc="-1" dirty="0">
                <a:latin typeface="Fira Sans"/>
              </a:rPr>
              <a:t>Effets single </a:t>
            </a:r>
            <a:r>
              <a:rPr lang="fr-FR" sz="2200" b="0" strike="noStrike" spc="-1" dirty="0" err="1">
                <a:latin typeface="Fira Sans"/>
              </a:rPr>
              <a:t>particle</a:t>
            </a:r>
            <a:endParaRPr lang="fr-FR" sz="2200" b="0" strike="noStrike" spc="-1" dirty="0"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latin typeface="Fira Sans"/>
              </a:rPr>
              <a:t>Erreurs magnétiques ou d’alignement, résonances, ouverture dynamique...</a:t>
            </a:r>
            <a:endParaRPr lang="fr-FR" sz="1800" b="0" strike="noStrike" spc="-1" dirty="0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200" b="0" strike="noStrike" spc="-1" dirty="0">
                <a:latin typeface="Fira Sans"/>
              </a:rPr>
              <a:t>Effets multi-</a:t>
            </a:r>
            <a:r>
              <a:rPr lang="fr-FR" sz="2200" b="0" strike="noStrike" spc="-1" dirty="0" err="1">
                <a:latin typeface="Fira Sans"/>
              </a:rPr>
              <a:t>particle</a:t>
            </a:r>
            <a:endParaRPr lang="fr-FR" sz="2200" b="0" strike="noStrike" spc="-1" dirty="0">
              <a:latin typeface="Arial"/>
            </a:endParaRPr>
          </a:p>
          <a:p>
            <a:pPr marL="432000" lvl="1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 dirty="0">
                <a:latin typeface="Fira Sans"/>
              </a:rPr>
              <a:t>Beam </a:t>
            </a:r>
            <a:r>
              <a:rPr lang="fr-FR" sz="1800" b="0" strike="noStrike" spc="-1" dirty="0" err="1">
                <a:latin typeface="Fira Sans"/>
              </a:rPr>
              <a:t>loading</a:t>
            </a:r>
            <a:r>
              <a:rPr lang="fr-FR" sz="1800" b="0" strike="noStrike" spc="-1" dirty="0">
                <a:latin typeface="Fira Sans"/>
              </a:rPr>
              <a:t>, charge d’espace, IBS, instabilités...</a:t>
            </a:r>
            <a:endParaRPr lang="fr-FR" sz="1800" b="0" strike="noStrike" spc="-1" dirty="0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200" b="0" strike="noStrike" spc="-1" dirty="0">
                <a:latin typeface="Fira Sans"/>
              </a:rPr>
              <a:t>Modélisation de machines réelles</a:t>
            </a:r>
            <a:endParaRPr lang="fr-FR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83935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107</Words>
  <Application>Microsoft Office PowerPoint</Application>
  <PresentationFormat>Grand écran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Fira Sans</vt:lpstr>
      <vt:lpstr>Wingdings</vt:lpstr>
      <vt:lpstr>Thème Office</vt:lpstr>
      <vt:lpstr>Session Dynamique Faisceau</vt:lpstr>
      <vt:lpstr>Session Dynamique Faisceau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michaud</dc:creator>
  <cp:lastModifiedBy>julien michaud</cp:lastModifiedBy>
  <cp:revision>5</cp:revision>
  <dcterms:created xsi:type="dcterms:W3CDTF">2024-10-17T08:05:21Z</dcterms:created>
  <dcterms:modified xsi:type="dcterms:W3CDTF">2024-10-17T08:42:02Z</dcterms:modified>
</cp:coreProperties>
</file>