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  <p:sldMasterId id="2147483739" r:id="rId3"/>
  </p:sldMasterIdLst>
  <p:notesMasterIdLst>
    <p:notesMasterId r:id="rId21"/>
  </p:notesMasterIdLst>
  <p:sldIdLst>
    <p:sldId id="256" r:id="rId4"/>
    <p:sldId id="257" r:id="rId5"/>
    <p:sldId id="311" r:id="rId6"/>
    <p:sldId id="312" r:id="rId7"/>
    <p:sldId id="278" r:id="rId8"/>
    <p:sldId id="285" r:id="rId9"/>
    <p:sldId id="287" r:id="rId10"/>
    <p:sldId id="310" r:id="rId11"/>
    <p:sldId id="291" r:id="rId12"/>
    <p:sldId id="290" r:id="rId13"/>
    <p:sldId id="292" r:id="rId14"/>
    <p:sldId id="293" r:id="rId15"/>
    <p:sldId id="294" r:id="rId16"/>
    <p:sldId id="295" r:id="rId17"/>
    <p:sldId id="297" r:id="rId18"/>
    <p:sldId id="298" r:id="rId19"/>
    <p:sldId id="299" r:id="rId20"/>
  </p:sldIdLst>
  <p:sldSz cx="12192000" cy="6858000"/>
  <p:notesSz cx="6858000" cy="9144000"/>
  <p:defaultTextStyle>
    <a:defPPr>
      <a:defRPr lang="fr-FR"/>
    </a:defPPr>
    <a:lvl1pPr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1pPr>
    <a:lvl2pPr marL="567717" indent="-50304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37232" indent="-102405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06745" indent="-154505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4pPr>
    <a:lvl5pPr marL="2274462" indent="-204809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87066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6pPr>
    <a:lvl7pPr marL="3104479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7pPr>
    <a:lvl8pPr marL="3621893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8pPr>
    <a:lvl9pPr marL="4139306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E4A"/>
    <a:srgbClr val="D06421"/>
    <a:srgbClr val="D0671E"/>
    <a:srgbClr val="931919"/>
    <a:srgbClr val="B1453D"/>
    <a:srgbClr val="252E4A"/>
    <a:srgbClr val="D0661C"/>
    <a:srgbClr val="D06423"/>
    <a:srgbClr val="EABC9F"/>
    <a:srgbClr val="D16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6" autoAdjust="0"/>
    <p:restoredTop sz="96291" autoAdjust="0"/>
  </p:normalViewPr>
  <p:slideViewPr>
    <p:cSldViewPr>
      <p:cViewPr varScale="1">
        <p:scale>
          <a:sx n="115" d="100"/>
          <a:sy n="115" d="100"/>
        </p:scale>
        <p:origin x="600" y="108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1pPr>
    <a:lvl2pPr marL="517413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2pPr>
    <a:lvl3pPr marL="1034826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3pPr>
    <a:lvl4pPr marL="1552240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4pPr>
    <a:lvl5pPr marL="2069653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5pPr>
    <a:lvl6pPr marL="2587066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485" y="364731"/>
            <a:ext cx="2628485" cy="581232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9032" y="364731"/>
            <a:ext cx="7712976" cy="58123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78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3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46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847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6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8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177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765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62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51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09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2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46" y="1710458"/>
            <a:ext cx="10515734" cy="28513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46" y="4588769"/>
            <a:ext cx="10515734" cy="15002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732660" y="0"/>
            <a:ext cx="4889668" cy="7395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9032" y="1825446"/>
            <a:ext cx="5170730" cy="435160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2240" y="1825446"/>
            <a:ext cx="5170730" cy="43516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032" y="2504599"/>
            <a:ext cx="5158153" cy="368503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1460" y="2504599"/>
            <a:ext cx="5183306" cy="368503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Atelier Calculs GDR SCIPAC, IJCLab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 octobre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D42C5E-D851-4611-8D24-5785A51B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16 </a:t>
            </a:r>
            <a:r>
              <a:rPr lang="en-US" dirty="0" err="1"/>
              <a:t>octobre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7055A2-96BC-43A6-9461-94DAD15F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Atelier Calculs GDR SCIPAC,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F7E964-8376-4ABA-A00F-439CAFD6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745252"/>
            <a:ext cx="8712968" cy="1451129"/>
          </a:xfrm>
        </p:spPr>
        <p:txBody>
          <a:bodyPr>
            <a:normAutofit/>
          </a:bodyPr>
          <a:lstStyle/>
          <a:p>
            <a:r>
              <a:rPr lang="fr-FR" dirty="0"/>
              <a:t>Atelier calculs du GDR SCIPAC</a:t>
            </a:r>
            <a:br>
              <a:rPr lang="fr-FR" dirty="0"/>
            </a:br>
            <a:r>
              <a:rPr lang="fr-FR" dirty="0">
                <a:solidFill>
                  <a:srgbClr val="25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2747C8-201E-4B30-938D-2DEE8614F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M. </a:t>
            </a:r>
            <a:r>
              <a:rPr lang="fr-FR" sz="2000" dirty="0" err="1"/>
              <a:t>Baylac</a:t>
            </a:r>
            <a:r>
              <a:rPr lang="fr-FR" sz="2000" dirty="0"/>
              <a:t>, F. Bouly, B. Cros, N. </a:t>
            </a:r>
            <a:r>
              <a:rPr lang="fr-FR" sz="2000" dirty="0" err="1"/>
              <a:t>Pichoff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838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0"/>
            <a:ext cx="4752528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Domaines des accélérateurs 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89" name="ZoneTexte 888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3892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0"/>
            <a:ext cx="5078645" cy="739595"/>
          </a:xfrm>
        </p:spPr>
        <p:txBody>
          <a:bodyPr>
            <a:normAutofit/>
          </a:bodyPr>
          <a:lstStyle/>
          <a:p>
            <a:r>
              <a:rPr lang="fr-FR" sz="3200" dirty="0"/>
              <a:t>Domaines &amp; Programmes  </a:t>
            </a:r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cxnSpLocks/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89" name="ZoneTexte 888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582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Motor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5797D3C-293F-4064-BB7C-36E5BC3AD654}"/>
              </a:ext>
            </a:extLst>
          </p:cNvPr>
          <p:cNvSpPr/>
          <p:nvPr/>
        </p:nvSpPr>
        <p:spPr>
          <a:xfrm>
            <a:off x="8379629" y="447668"/>
            <a:ext cx="3697905" cy="59173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u="sng" dirty="0">
                <a:solidFill>
                  <a:srgbClr val="242E4A"/>
                </a:solidFill>
              </a:rPr>
              <a:t>Programme</a:t>
            </a:r>
          </a:p>
          <a:p>
            <a:pPr algn="ctr"/>
            <a:endParaRPr lang="fr-FR" u="sng" dirty="0">
              <a:solidFill>
                <a:srgbClr val="242E4A"/>
              </a:solidFill>
            </a:endParaRPr>
          </a:p>
          <a:p>
            <a:pPr algn="ctr"/>
            <a:r>
              <a:rPr lang="fr-FR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 et algorithmes d’optimisation</a:t>
            </a: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0.1 - I</a:t>
            </a:r>
            <a:r>
              <a:rPr lang="fr-FR" sz="1200" b="1" i="0" dirty="0">
                <a:solidFill>
                  <a:srgbClr val="151515"/>
                </a:solidFill>
                <a:effectLst/>
              </a:rPr>
              <a:t>ntroduction aux algorithmes d'IA pour la recherche</a:t>
            </a:r>
            <a:br>
              <a:rPr lang="fr-FR" sz="1200" b="1" i="0" dirty="0">
                <a:solidFill>
                  <a:srgbClr val="151515"/>
                </a:solidFill>
                <a:effectLst/>
              </a:rPr>
            </a:br>
            <a:r>
              <a:rPr lang="fr-FR" sz="1200" i="1" dirty="0">
                <a:solidFill>
                  <a:srgbClr val="151515"/>
                </a:solidFill>
                <a:effectLst/>
              </a:rPr>
              <a:t>P. </a:t>
            </a:r>
            <a:r>
              <a:rPr lang="fr-FR" sz="1200" i="1" dirty="0" err="1">
                <a:solidFill>
                  <a:srgbClr val="151515"/>
                </a:solidFill>
                <a:effectLst/>
              </a:rPr>
              <a:t>Desesquelles</a:t>
            </a:r>
            <a:endParaRPr lang="fr-FR" sz="12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0.2 - </a:t>
            </a:r>
            <a:r>
              <a:rPr lang="en-GB" sz="1200" b="1" i="0" dirty="0">
                <a:solidFill>
                  <a:srgbClr val="151515"/>
                </a:solidFill>
                <a:effectLst/>
              </a:rPr>
              <a:t>Le </a:t>
            </a:r>
            <a:r>
              <a:rPr lang="en-GB" sz="1200" b="1" i="0" dirty="0" err="1">
                <a:solidFill>
                  <a:srgbClr val="151515"/>
                </a:solidFill>
                <a:effectLst/>
              </a:rPr>
              <a:t>projet</a:t>
            </a:r>
            <a:r>
              <a:rPr lang="en-GB" sz="1200" b="1" i="0" dirty="0">
                <a:solidFill>
                  <a:srgbClr val="151515"/>
                </a:solidFill>
                <a:effectLst/>
              </a:rPr>
              <a:t> ARTIFACT</a:t>
            </a:r>
            <a:br>
              <a:rPr lang="en-GB" sz="1200" b="1" i="0" dirty="0">
                <a:solidFill>
                  <a:srgbClr val="151515"/>
                </a:solidFill>
                <a:effectLst/>
              </a:rPr>
            </a:br>
            <a:r>
              <a:rPr lang="en-GB" sz="1200" b="1" i="0" dirty="0">
                <a:solidFill>
                  <a:srgbClr val="151515"/>
                </a:solidFill>
                <a:effectLst/>
              </a:rPr>
              <a:t> </a:t>
            </a:r>
            <a:r>
              <a:rPr lang="en-GB" sz="1200" i="1" dirty="0">
                <a:solidFill>
                  <a:srgbClr val="151515"/>
                </a:solidFill>
                <a:effectLst/>
              </a:rPr>
              <a:t>A. </a:t>
            </a:r>
            <a:r>
              <a:rPr lang="en-GB" sz="1200" i="1" dirty="0" err="1">
                <a:solidFill>
                  <a:srgbClr val="151515"/>
                </a:solidFill>
                <a:effectLst/>
              </a:rPr>
              <a:t>Ghribi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C8A9FD1-89F7-40B9-9728-404D184663A4}"/>
              </a:ext>
            </a:extLst>
          </p:cNvPr>
          <p:cNvSpPr/>
          <p:nvPr/>
        </p:nvSpPr>
        <p:spPr>
          <a:xfrm>
            <a:off x="7093045" y="144458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B286DB39-AE05-4904-B11A-5D06D3CFC324}"/>
              </a:ext>
            </a:extLst>
          </p:cNvPr>
          <p:cNvSpPr/>
          <p:nvPr/>
        </p:nvSpPr>
        <p:spPr>
          <a:xfrm>
            <a:off x="4990298" y="369232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19D6DC87-E653-4658-87E8-DD69ECEF6389}"/>
              </a:ext>
            </a:extLst>
          </p:cNvPr>
          <p:cNvSpPr/>
          <p:nvPr/>
        </p:nvSpPr>
        <p:spPr>
          <a:xfrm>
            <a:off x="7697680" y="4485135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1877638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5D1846FC-4C39-4B12-9EB0-90C6F60B934E}"/>
              </a:ext>
            </a:extLst>
          </p:cNvPr>
          <p:cNvSpPr/>
          <p:nvPr/>
        </p:nvSpPr>
        <p:spPr>
          <a:xfrm>
            <a:off x="3459133" y="32642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5F9E03F6-D49D-48D9-BD63-91AA869B9D8C}"/>
              </a:ext>
            </a:extLst>
          </p:cNvPr>
          <p:cNvSpPr/>
          <p:nvPr/>
        </p:nvSpPr>
        <p:spPr>
          <a:xfrm>
            <a:off x="5638500" y="168098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2629332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1E9A95E6-E497-4E83-8F71-894476AA45EB}"/>
              </a:ext>
            </a:extLst>
          </p:cNvPr>
          <p:cNvSpPr/>
          <p:nvPr/>
        </p:nvSpPr>
        <p:spPr>
          <a:xfrm>
            <a:off x="3756208" y="304563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40AF8DE-6D07-47B5-A470-1BB4E2915EBA}"/>
              </a:ext>
            </a:extLst>
          </p:cNvPr>
          <p:cNvSpPr/>
          <p:nvPr/>
        </p:nvSpPr>
        <p:spPr>
          <a:xfrm>
            <a:off x="6206491" y="256560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B4199B93-3F76-4B3C-A2BD-762560B30664}"/>
              </a:ext>
            </a:extLst>
          </p:cNvPr>
          <p:cNvSpPr/>
          <p:nvPr/>
        </p:nvSpPr>
        <p:spPr>
          <a:xfrm>
            <a:off x="5980965" y="232436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69359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0"/>
            <a:ext cx="5078645" cy="739595"/>
          </a:xfrm>
        </p:spPr>
        <p:txBody>
          <a:bodyPr>
            <a:normAutofit/>
          </a:bodyPr>
          <a:lstStyle/>
          <a:p>
            <a:r>
              <a:rPr lang="fr-FR" sz="3200" dirty="0"/>
              <a:t>Domaines &amp; Programmes  </a:t>
            </a:r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cxnSpLocks/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89" name="ZoneTexte 888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582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Motor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5797D3C-293F-4064-BB7C-36E5BC3AD654}"/>
              </a:ext>
            </a:extLst>
          </p:cNvPr>
          <p:cNvSpPr/>
          <p:nvPr/>
        </p:nvSpPr>
        <p:spPr>
          <a:xfrm>
            <a:off x="8400714" y="469134"/>
            <a:ext cx="3697905" cy="59173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u="sng" dirty="0">
                <a:solidFill>
                  <a:srgbClr val="242E4A"/>
                </a:solidFill>
              </a:rPr>
              <a:t>Programme</a:t>
            </a:r>
          </a:p>
          <a:p>
            <a:pPr algn="ctr"/>
            <a:endParaRPr lang="fr-FR" u="sng" dirty="0">
              <a:solidFill>
                <a:srgbClr val="242E4A"/>
              </a:solidFill>
            </a:endParaRPr>
          </a:p>
          <a:p>
            <a:pPr algn="ctr"/>
            <a:r>
              <a:rPr lang="fr-FR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Accélération Laser plasma</a:t>
            </a:r>
          </a:p>
          <a:p>
            <a:pPr algn="ctr"/>
            <a:endParaRPr lang="fr-FR" sz="12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1.1 - The </a:t>
            </a:r>
            <a:r>
              <a:rPr lang="fr-FR" sz="1200" b="1" dirty="0" err="1">
                <a:solidFill>
                  <a:schemeClr val="tx1"/>
                </a:solidFill>
              </a:rPr>
              <a:t>Particle</a:t>
            </a:r>
            <a:r>
              <a:rPr lang="fr-FR" sz="1200" b="1" dirty="0">
                <a:solidFill>
                  <a:schemeClr val="tx1"/>
                </a:solidFill>
              </a:rPr>
              <a:t>-In-</a:t>
            </a:r>
            <a:r>
              <a:rPr lang="fr-FR" sz="1200" b="1" dirty="0" err="1">
                <a:solidFill>
                  <a:schemeClr val="tx1"/>
                </a:solidFill>
              </a:rPr>
              <a:t>Cell</a:t>
            </a:r>
            <a:r>
              <a:rPr lang="fr-FR" sz="1200" b="1" dirty="0">
                <a:solidFill>
                  <a:schemeClr val="tx1"/>
                </a:solidFill>
              </a:rPr>
              <a:t> simulation of plasmas</a:t>
            </a:r>
            <a:br>
              <a:rPr lang="fr-FR" sz="1200" b="1" dirty="0">
                <a:solidFill>
                  <a:schemeClr val="tx1"/>
                </a:solidFill>
              </a:rPr>
            </a:br>
            <a:r>
              <a:rPr lang="fr-FR" sz="1200" i="1" dirty="0">
                <a:solidFill>
                  <a:schemeClr val="tx1"/>
                </a:solidFill>
              </a:rPr>
              <a:t>M. </a:t>
            </a:r>
            <a:r>
              <a:rPr lang="fr-FR" sz="1200" i="1" dirty="0" err="1">
                <a:solidFill>
                  <a:schemeClr val="tx1"/>
                </a:solidFill>
              </a:rPr>
              <a:t>Grech</a:t>
            </a:r>
            <a:endParaRPr lang="fr-FR" sz="1200" i="1" dirty="0">
              <a:solidFill>
                <a:schemeClr val="tx1"/>
              </a:solidFill>
            </a:endParaRPr>
          </a:p>
          <a:p>
            <a:endParaRPr lang="fr-FR" sz="12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1.2 - Ajout de processus physiques dans les codes PIC : intérêt pour la simulation d'accélérateurs</a:t>
            </a:r>
            <a:br>
              <a:rPr lang="fr-FR" sz="1200" b="1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i="1" dirty="0">
                <a:solidFill>
                  <a:schemeClr val="tx1"/>
                </a:solidFill>
              </a:rPr>
              <a:t>X.  </a:t>
            </a:r>
            <a:r>
              <a:rPr lang="fr-FR" sz="1200" i="1" dirty="0" err="1">
                <a:solidFill>
                  <a:schemeClr val="tx1"/>
                </a:solidFill>
              </a:rPr>
              <a:t>Davoine</a:t>
            </a:r>
            <a:endParaRPr lang="fr-FR" sz="1200" i="1" dirty="0">
              <a:solidFill>
                <a:schemeClr val="tx1"/>
              </a:solidFill>
            </a:endParaRPr>
          </a:p>
          <a:p>
            <a:endParaRPr lang="fr-FR" sz="12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1.3 - Modélisation de l'accélération par sillage laser-plasma: approches de base et méthodes avancées</a:t>
            </a:r>
            <a:br>
              <a:rPr lang="fr-FR" sz="1200" b="1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i="1" dirty="0">
                <a:solidFill>
                  <a:schemeClr val="tx1"/>
                </a:solidFill>
              </a:rPr>
              <a:t>F. Massimo</a:t>
            </a:r>
          </a:p>
          <a:p>
            <a:endParaRPr lang="fr-FR" sz="12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1.4 - Simulations hydrodynamiques et accélération de particules par laser</a:t>
            </a:r>
            <a:br>
              <a:rPr lang="fr-FR" sz="1200" b="1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i="1" dirty="0">
                <a:solidFill>
                  <a:schemeClr val="tx1"/>
                </a:solidFill>
              </a:rPr>
              <a:t>P. Loiseau</a:t>
            </a:r>
          </a:p>
          <a:p>
            <a:endParaRPr lang="fr-FR" sz="120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1.5 - </a:t>
            </a:r>
            <a:r>
              <a:rPr lang="en-GB" sz="1200" b="1" dirty="0" err="1">
                <a:solidFill>
                  <a:schemeClr val="tx1"/>
                </a:solidFill>
              </a:rPr>
              <a:t>Mutli</a:t>
            </a:r>
            <a:r>
              <a:rPr lang="en-GB" sz="1200" b="1" dirty="0">
                <a:solidFill>
                  <a:schemeClr val="tx1"/>
                </a:solidFill>
              </a:rPr>
              <a:t>-code simulation of optically guided LWFA in experiment at LOA</a:t>
            </a:r>
            <a:br>
              <a:rPr lang="en-GB" sz="1200" b="1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I. </a:t>
            </a:r>
            <a:r>
              <a:rPr lang="en-GB" sz="1200" dirty="0" err="1">
                <a:solidFill>
                  <a:schemeClr val="tx1"/>
                </a:solidFill>
              </a:rPr>
              <a:t>Andriyash</a:t>
            </a:r>
            <a:endParaRPr lang="en-GB" sz="1200" dirty="0">
              <a:solidFill>
                <a:schemeClr val="tx1"/>
              </a:solidFill>
            </a:endParaRPr>
          </a:p>
          <a:p>
            <a:endParaRPr lang="fr-FR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1.6 - GEANT4 : Introduction et exemples d'utilisation pour la physique des accélérateurs</a:t>
            </a:r>
            <a:br>
              <a:rPr lang="fr-FR" sz="1200" b="1" dirty="0">
                <a:solidFill>
                  <a:schemeClr val="tx1"/>
                </a:solidFill>
              </a:rPr>
            </a:br>
            <a:r>
              <a:rPr lang="fr-FR" sz="1200" dirty="0">
                <a:solidFill>
                  <a:schemeClr val="tx1"/>
                </a:solidFill>
              </a:rPr>
              <a:t> A. Huber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877638" y="1444582"/>
            <a:ext cx="6404785" cy="3379708"/>
            <a:chOff x="1877638" y="1444582"/>
            <a:chExt cx="6404785" cy="3379708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C8A9FD1-89F7-40B9-9728-404D184663A4}"/>
                </a:ext>
              </a:extLst>
            </p:cNvPr>
            <p:cNvSpPr/>
            <p:nvPr/>
          </p:nvSpPr>
          <p:spPr>
            <a:xfrm>
              <a:off x="7093045" y="144458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E527D963-B618-45C4-9456-AB632E2E1BED}"/>
                </a:ext>
              </a:extLst>
            </p:cNvPr>
            <p:cNvSpPr/>
            <p:nvPr/>
          </p:nvSpPr>
          <p:spPr>
            <a:xfrm>
              <a:off x="1877638" y="2228047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5D1846FC-4C39-4B12-9EB0-90C6F60B934E}"/>
                </a:ext>
              </a:extLst>
            </p:cNvPr>
            <p:cNvSpPr/>
            <p:nvPr/>
          </p:nvSpPr>
          <p:spPr>
            <a:xfrm>
              <a:off x="3459133" y="326423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5F9E03F6-D49D-48D9-BD63-91AA869B9D8C}"/>
                </a:ext>
              </a:extLst>
            </p:cNvPr>
            <p:cNvSpPr/>
            <p:nvPr/>
          </p:nvSpPr>
          <p:spPr>
            <a:xfrm>
              <a:off x="5638500" y="168098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56BCF0D0-D0A6-4541-B7F7-C0C7BF7D2CF4}"/>
                </a:ext>
              </a:extLst>
            </p:cNvPr>
            <p:cNvSpPr/>
            <p:nvPr/>
          </p:nvSpPr>
          <p:spPr>
            <a:xfrm>
              <a:off x="2629332" y="206403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1E9A95E6-E497-4E83-8F71-894476AA45EB}"/>
                </a:ext>
              </a:extLst>
            </p:cNvPr>
            <p:cNvSpPr/>
            <p:nvPr/>
          </p:nvSpPr>
          <p:spPr>
            <a:xfrm>
              <a:off x="3756208" y="304563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C40AF8DE-6D07-47B5-A470-1BB4E2915EBA}"/>
                </a:ext>
              </a:extLst>
            </p:cNvPr>
            <p:cNvSpPr/>
            <p:nvPr/>
          </p:nvSpPr>
          <p:spPr>
            <a:xfrm>
              <a:off x="6206491" y="256560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B4199B93-3F76-4B3C-A2BD-762560B30664}"/>
                </a:ext>
              </a:extLst>
            </p:cNvPr>
            <p:cNvSpPr/>
            <p:nvPr/>
          </p:nvSpPr>
          <p:spPr>
            <a:xfrm>
              <a:off x="5980965" y="2324364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B286DB39-AE05-4904-B11A-5D06D3CFC324}"/>
                </a:ext>
              </a:extLst>
            </p:cNvPr>
            <p:cNvSpPr/>
            <p:nvPr/>
          </p:nvSpPr>
          <p:spPr>
            <a:xfrm>
              <a:off x="4990298" y="369232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19D6DC87-E653-4658-87E8-DD69ECEF6389}"/>
                </a:ext>
              </a:extLst>
            </p:cNvPr>
            <p:cNvSpPr/>
            <p:nvPr/>
          </p:nvSpPr>
          <p:spPr>
            <a:xfrm>
              <a:off x="7697680" y="4485135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5038396" y="4280240"/>
            <a:ext cx="1474597" cy="1400258"/>
            <a:chOff x="5038396" y="4280240"/>
            <a:chExt cx="1474597" cy="1400258"/>
          </a:xfrm>
        </p:grpSpPr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D655FCCA-F8E7-4F38-BF53-EF6B1F121CF3}"/>
                </a:ext>
              </a:extLst>
            </p:cNvPr>
            <p:cNvSpPr/>
            <p:nvPr/>
          </p:nvSpPr>
          <p:spPr>
            <a:xfrm>
              <a:off x="5744300" y="4911248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1.1</a:t>
              </a:r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9E52E42A-D9EB-43AE-9EA3-9F01A2F09DD2}"/>
                </a:ext>
              </a:extLst>
            </p:cNvPr>
            <p:cNvSpPr/>
            <p:nvPr/>
          </p:nvSpPr>
          <p:spPr>
            <a:xfrm>
              <a:off x="5476817" y="5268699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1.3</a:t>
              </a:r>
            </a:p>
          </p:txBody>
        </p:sp>
        <p:sp>
          <p:nvSpPr>
            <p:cNvPr id="224" name="Ellipse 223">
              <a:extLst>
                <a:ext uri="{FF2B5EF4-FFF2-40B4-BE49-F238E27FC236}">
                  <a16:creationId xmlns:a16="http://schemas.microsoft.com/office/drawing/2014/main" id="{0AAEFCCD-82F8-4052-82E1-92E53D07F2E2}"/>
                </a:ext>
              </a:extLst>
            </p:cNvPr>
            <p:cNvSpPr/>
            <p:nvPr/>
          </p:nvSpPr>
          <p:spPr>
            <a:xfrm>
              <a:off x="5928250" y="5283390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1.4</a:t>
              </a:r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13D4A4CE-F11E-4146-B157-BB133268FEB0}"/>
                </a:ext>
              </a:extLst>
            </p:cNvPr>
            <p:cNvSpPr/>
            <p:nvPr/>
          </p:nvSpPr>
          <p:spPr>
            <a:xfrm>
              <a:off x="5038396" y="5341343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1.5</a:t>
              </a:r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CFA407B0-ED88-4E42-9B14-53BE73B0D081}"/>
                </a:ext>
              </a:extLst>
            </p:cNvPr>
            <p:cNvSpPr/>
            <p:nvPr/>
          </p:nvSpPr>
          <p:spPr>
            <a:xfrm>
              <a:off x="5567872" y="4280240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1.6</a:t>
              </a:r>
            </a:p>
          </p:txBody>
        </p: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629D8AD8-A7EB-4F8D-B483-3AA6A579E413}"/>
                </a:ext>
              </a:extLst>
            </p:cNvPr>
            <p:cNvSpPr/>
            <p:nvPr/>
          </p:nvSpPr>
          <p:spPr>
            <a:xfrm>
              <a:off x="5871101" y="4548421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84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0"/>
            <a:ext cx="5078645" cy="739595"/>
          </a:xfrm>
        </p:spPr>
        <p:txBody>
          <a:bodyPr>
            <a:normAutofit/>
          </a:bodyPr>
          <a:lstStyle/>
          <a:p>
            <a:r>
              <a:rPr lang="fr-FR" sz="3200" dirty="0"/>
              <a:t>Domaines &amp; Programmes  </a:t>
            </a:r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cxnSpLocks/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702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582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Motor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5797D3C-293F-4064-BB7C-36E5BC3AD654}"/>
              </a:ext>
            </a:extLst>
          </p:cNvPr>
          <p:cNvSpPr/>
          <p:nvPr/>
        </p:nvSpPr>
        <p:spPr>
          <a:xfrm>
            <a:off x="8400714" y="469134"/>
            <a:ext cx="3697905" cy="59173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u="sng" dirty="0">
                <a:solidFill>
                  <a:srgbClr val="242E4A"/>
                </a:solidFill>
              </a:rPr>
              <a:t>Programme</a:t>
            </a:r>
          </a:p>
          <a:p>
            <a:pPr algn="ctr"/>
            <a:endParaRPr lang="fr-FR" u="sng" dirty="0">
              <a:solidFill>
                <a:srgbClr val="242E4A"/>
              </a:solidFill>
            </a:endParaRPr>
          </a:p>
          <a:p>
            <a:pPr algn="ctr"/>
            <a:r>
              <a:rPr lang="fr-FR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de Particules Chargées</a:t>
            </a: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2.1 - S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imulation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 de source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d'ions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 ECR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monochargés</a:t>
            </a:r>
            <a:br>
              <a:rPr lang="en-GB" sz="1200" b="1" dirty="0">
                <a:solidFill>
                  <a:srgbClr val="1D041F"/>
                </a:solidFill>
              </a:rPr>
            </a:br>
            <a:r>
              <a:rPr lang="en-GB" sz="1200" i="1" dirty="0">
                <a:solidFill>
                  <a:srgbClr val="1D041F"/>
                </a:solidFill>
              </a:rPr>
              <a:t>G. Ferrand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i="1" dirty="0">
              <a:solidFill>
                <a:srgbClr val="1D04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2.2 - Simulation de source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d'ions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 ECR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multichargés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b="0" i="1" dirty="0">
                <a:solidFill>
                  <a:srgbClr val="1D041F"/>
                </a:solidFill>
                <a:effectLst/>
              </a:rPr>
              <a:t>A. </a:t>
            </a:r>
            <a:r>
              <a:rPr lang="en-GB" sz="1200" b="0" i="1" dirty="0" err="1">
                <a:solidFill>
                  <a:srgbClr val="1D041F"/>
                </a:solidFill>
                <a:effectLst/>
              </a:rPr>
              <a:t>Cernuschi</a:t>
            </a:r>
            <a:endParaRPr lang="en-GB" sz="1200" b="0" i="1" dirty="0">
              <a:solidFill>
                <a:srgbClr val="1D041F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2.3 - Simulation de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l’extraction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 des ions d’un plasma avec le code PIC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Onix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b="0" i="1" dirty="0">
                <a:solidFill>
                  <a:srgbClr val="1D041F"/>
                </a:solidFill>
                <a:effectLst/>
              </a:rPr>
              <a:t>T. </a:t>
            </a:r>
            <a:r>
              <a:rPr lang="en-GB" sz="1200" b="0" i="1" dirty="0" err="1">
                <a:solidFill>
                  <a:srgbClr val="1D041F"/>
                </a:solidFill>
                <a:effectLst/>
              </a:rPr>
              <a:t>Minea</a:t>
            </a:r>
            <a:endParaRPr lang="en-GB" sz="1200" b="0" i="1" dirty="0">
              <a:solidFill>
                <a:srgbClr val="1D041F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2.4 -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Modélisation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 des machines de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radiographie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 éclair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b="0" i="1" dirty="0">
                <a:solidFill>
                  <a:srgbClr val="1D041F"/>
                </a:solidFill>
                <a:effectLst/>
              </a:rPr>
              <a:t>R. Delaunay et R. </a:t>
            </a:r>
            <a:r>
              <a:rPr lang="en-GB" sz="1200" b="0" i="1" dirty="0" err="1">
                <a:solidFill>
                  <a:srgbClr val="1D041F"/>
                </a:solidFill>
                <a:effectLst/>
              </a:rPr>
              <a:t>Maisonny</a:t>
            </a:r>
            <a:endParaRPr lang="en-GB" sz="1200" b="0" i="1" dirty="0">
              <a:solidFill>
                <a:srgbClr val="1D041F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2.5 - The tracking code RF-Track 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dirty="0">
                <a:solidFill>
                  <a:srgbClr val="1D041F"/>
                </a:solidFill>
              </a:rPr>
              <a:t>A</a:t>
            </a:r>
            <a:r>
              <a:rPr lang="en-GB" sz="1200" b="1" dirty="0">
                <a:solidFill>
                  <a:srgbClr val="1D041F"/>
                </a:solidFill>
              </a:rPr>
              <a:t>. </a:t>
            </a:r>
            <a:r>
              <a:rPr lang="en-GB" sz="1200" b="0" i="1" dirty="0">
                <a:solidFill>
                  <a:srgbClr val="1D041F"/>
                </a:solidFill>
                <a:effectLst/>
              </a:rPr>
              <a:t>Latina</a:t>
            </a:r>
            <a:endParaRPr lang="en-GB" sz="1200" i="1" dirty="0">
              <a:solidFill>
                <a:srgbClr val="1D041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2.6 - Applications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possibles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 de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Geant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 4 à la simulation de sources de </a:t>
            </a:r>
            <a:r>
              <a:rPr lang="en-GB" sz="1200" b="1" i="0" dirty="0" err="1">
                <a:solidFill>
                  <a:srgbClr val="1D041F"/>
                </a:solidFill>
                <a:effectLst/>
              </a:rPr>
              <a:t>particules</a:t>
            </a:r>
            <a:r>
              <a:rPr lang="en-GB" sz="1200" b="1" dirty="0">
                <a:solidFill>
                  <a:srgbClr val="1D041F"/>
                </a:solidFill>
              </a:rPr>
              <a:t> </a:t>
            </a:r>
            <a:br>
              <a:rPr lang="en-GB" sz="1200" b="1" dirty="0">
                <a:solidFill>
                  <a:srgbClr val="1D041F"/>
                </a:solidFill>
              </a:rPr>
            </a:br>
            <a:r>
              <a:rPr lang="en-GB" sz="1200" b="0" i="1" dirty="0">
                <a:solidFill>
                  <a:srgbClr val="1D041F"/>
                </a:solidFill>
                <a:effectLst/>
              </a:rPr>
              <a:t>M. </a:t>
            </a:r>
            <a:r>
              <a:rPr lang="en-GB" sz="1200" b="0" i="1" dirty="0" err="1">
                <a:solidFill>
                  <a:srgbClr val="1D041F"/>
                </a:solidFill>
                <a:effectLst/>
              </a:rPr>
              <a:t>Verderi</a:t>
            </a:r>
            <a:endParaRPr lang="en-GB" sz="1200" i="1" dirty="0">
              <a:solidFill>
                <a:srgbClr val="1D041F"/>
              </a:solidFill>
            </a:endParaRPr>
          </a:p>
          <a:p>
            <a:pPr algn="l"/>
            <a:br>
              <a:rPr lang="en-GB" sz="1200" b="1" dirty="0">
                <a:solidFill>
                  <a:srgbClr val="1D041F"/>
                </a:solidFill>
              </a:rPr>
            </a:br>
            <a:endParaRPr lang="en-GB" sz="1200" b="1" dirty="0">
              <a:solidFill>
                <a:srgbClr val="1D041F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C8A9FD1-89F7-40B9-9728-404D184663A4}"/>
              </a:ext>
            </a:extLst>
          </p:cNvPr>
          <p:cNvSpPr/>
          <p:nvPr/>
        </p:nvSpPr>
        <p:spPr>
          <a:xfrm>
            <a:off x="7093045" y="144458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1877638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5D1846FC-4C39-4B12-9EB0-90C6F60B934E}"/>
              </a:ext>
            </a:extLst>
          </p:cNvPr>
          <p:cNvSpPr/>
          <p:nvPr/>
        </p:nvSpPr>
        <p:spPr>
          <a:xfrm>
            <a:off x="3459133" y="32642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5F9E03F6-D49D-48D9-BD63-91AA869B9D8C}"/>
              </a:ext>
            </a:extLst>
          </p:cNvPr>
          <p:cNvSpPr/>
          <p:nvPr/>
        </p:nvSpPr>
        <p:spPr>
          <a:xfrm>
            <a:off x="5638500" y="168098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2629332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1E9A95E6-E497-4E83-8F71-894476AA45EB}"/>
              </a:ext>
            </a:extLst>
          </p:cNvPr>
          <p:cNvSpPr/>
          <p:nvPr/>
        </p:nvSpPr>
        <p:spPr>
          <a:xfrm>
            <a:off x="3756208" y="304563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40AF8DE-6D07-47B5-A470-1BB4E2915EBA}"/>
              </a:ext>
            </a:extLst>
          </p:cNvPr>
          <p:cNvSpPr/>
          <p:nvPr/>
        </p:nvSpPr>
        <p:spPr>
          <a:xfrm>
            <a:off x="6206491" y="256560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B4199B93-3F76-4B3C-A2BD-762560B30664}"/>
              </a:ext>
            </a:extLst>
          </p:cNvPr>
          <p:cNvSpPr/>
          <p:nvPr/>
        </p:nvSpPr>
        <p:spPr>
          <a:xfrm>
            <a:off x="5980965" y="232436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D655FCCA-F8E7-4F38-BF53-EF6B1F121CF3}"/>
              </a:ext>
            </a:extLst>
          </p:cNvPr>
          <p:cNvSpPr/>
          <p:nvPr/>
        </p:nvSpPr>
        <p:spPr>
          <a:xfrm>
            <a:off x="5744300" y="49112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629D8AD8-A7EB-4F8D-B483-3AA6A579E413}"/>
              </a:ext>
            </a:extLst>
          </p:cNvPr>
          <p:cNvSpPr/>
          <p:nvPr/>
        </p:nvSpPr>
        <p:spPr>
          <a:xfrm>
            <a:off x="5871101" y="4548421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1.2</a:t>
            </a: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9E52E42A-D9EB-43AE-9EA3-9F01A2F09DD2}"/>
              </a:ext>
            </a:extLst>
          </p:cNvPr>
          <p:cNvSpPr/>
          <p:nvPr/>
        </p:nvSpPr>
        <p:spPr>
          <a:xfrm>
            <a:off x="5476817" y="526869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1.3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0AAEFCCD-82F8-4052-82E1-92E53D07F2E2}"/>
              </a:ext>
            </a:extLst>
          </p:cNvPr>
          <p:cNvSpPr/>
          <p:nvPr/>
        </p:nvSpPr>
        <p:spPr>
          <a:xfrm>
            <a:off x="5928250" y="5283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1.4</a:t>
            </a: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13D4A4CE-F11E-4146-B157-BB133268FEB0}"/>
              </a:ext>
            </a:extLst>
          </p:cNvPr>
          <p:cNvSpPr/>
          <p:nvPr/>
        </p:nvSpPr>
        <p:spPr>
          <a:xfrm>
            <a:off x="5038396" y="534134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1.5</a:t>
            </a:r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CFA407B0-ED88-4E42-9B14-53BE73B0D081}"/>
              </a:ext>
            </a:extLst>
          </p:cNvPr>
          <p:cNvSpPr/>
          <p:nvPr/>
        </p:nvSpPr>
        <p:spPr>
          <a:xfrm>
            <a:off x="5567872" y="428024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1.6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118870" y="3783367"/>
            <a:ext cx="1945410" cy="1223540"/>
            <a:chOff x="6118870" y="3783367"/>
            <a:chExt cx="1945410" cy="1223540"/>
          </a:xfrm>
        </p:grpSpPr>
        <p:sp>
          <p:nvSpPr>
            <p:cNvPr id="227" name="Ellipse 226">
              <a:extLst>
                <a:ext uri="{FF2B5EF4-FFF2-40B4-BE49-F238E27FC236}">
                  <a16:creationId xmlns:a16="http://schemas.microsoft.com/office/drawing/2014/main" id="{07CAB2F3-438D-4AED-9AFC-530689957C57}"/>
                </a:ext>
              </a:extLst>
            </p:cNvPr>
            <p:cNvSpPr/>
            <p:nvPr/>
          </p:nvSpPr>
          <p:spPr>
            <a:xfrm>
              <a:off x="7155544" y="4660569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2.1</a:t>
              </a:r>
            </a:p>
          </p:txBody>
        </p:sp>
        <p:sp>
          <p:nvSpPr>
            <p:cNvPr id="228" name="Ellipse 227">
              <a:extLst>
                <a:ext uri="{FF2B5EF4-FFF2-40B4-BE49-F238E27FC236}">
                  <a16:creationId xmlns:a16="http://schemas.microsoft.com/office/drawing/2014/main" id="{8D3474CE-305D-464F-A2B2-0713E0F9E699}"/>
                </a:ext>
              </a:extLst>
            </p:cNvPr>
            <p:cNvSpPr/>
            <p:nvPr/>
          </p:nvSpPr>
          <p:spPr>
            <a:xfrm>
              <a:off x="6668600" y="4667752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2.2</a:t>
              </a:r>
            </a:p>
          </p:txBody>
        </p:sp>
        <p:sp>
          <p:nvSpPr>
            <p:cNvPr id="229" name="Ellipse 228">
              <a:extLst>
                <a:ext uri="{FF2B5EF4-FFF2-40B4-BE49-F238E27FC236}">
                  <a16:creationId xmlns:a16="http://schemas.microsoft.com/office/drawing/2014/main" id="{85ECBBB9-0100-4CD4-B615-6FB145B2EB83}"/>
                </a:ext>
              </a:extLst>
            </p:cNvPr>
            <p:cNvSpPr/>
            <p:nvPr/>
          </p:nvSpPr>
          <p:spPr>
            <a:xfrm>
              <a:off x="7479537" y="4615563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2.3</a:t>
              </a:r>
            </a:p>
          </p:txBody>
        </p:sp>
        <p:sp>
          <p:nvSpPr>
            <p:cNvPr id="230" name="Ellipse 229">
              <a:extLst>
                <a:ext uri="{FF2B5EF4-FFF2-40B4-BE49-F238E27FC236}">
                  <a16:creationId xmlns:a16="http://schemas.microsoft.com/office/drawing/2014/main" id="{2272CCE5-F949-4057-A3F8-CA505218BE49}"/>
                </a:ext>
              </a:extLst>
            </p:cNvPr>
            <p:cNvSpPr/>
            <p:nvPr/>
          </p:nvSpPr>
          <p:spPr>
            <a:xfrm>
              <a:off x="6341604" y="4041114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2.4</a:t>
              </a:r>
            </a:p>
          </p:txBody>
        </p:sp>
        <p:sp>
          <p:nvSpPr>
            <p:cNvPr id="231" name="Ellipse 230">
              <a:extLst>
                <a:ext uri="{FF2B5EF4-FFF2-40B4-BE49-F238E27FC236}">
                  <a16:creationId xmlns:a16="http://schemas.microsoft.com/office/drawing/2014/main" id="{696BB086-E2AE-485D-AF79-2B336844EF70}"/>
                </a:ext>
              </a:extLst>
            </p:cNvPr>
            <p:cNvSpPr/>
            <p:nvPr/>
          </p:nvSpPr>
          <p:spPr>
            <a:xfrm>
              <a:off x="6118870" y="3783367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2.5</a:t>
              </a:r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367B2CE3-DBB6-4EAF-B7B9-D8E6A950C76B}"/>
                </a:ext>
              </a:extLst>
            </p:cNvPr>
            <p:cNvSpPr/>
            <p:nvPr/>
          </p:nvSpPr>
          <p:spPr>
            <a:xfrm>
              <a:off x="6321197" y="4379826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2.6</a:t>
              </a:r>
            </a:p>
          </p:txBody>
        </p:sp>
      </p:grpSp>
      <p:sp>
        <p:nvSpPr>
          <p:cNvPr id="233" name="Ellipse 232">
            <a:extLst>
              <a:ext uri="{FF2B5EF4-FFF2-40B4-BE49-F238E27FC236}">
                <a16:creationId xmlns:a16="http://schemas.microsoft.com/office/drawing/2014/main" id="{B286DB39-AE05-4904-B11A-5D06D3CFC324}"/>
              </a:ext>
            </a:extLst>
          </p:cNvPr>
          <p:cNvSpPr/>
          <p:nvPr/>
        </p:nvSpPr>
        <p:spPr>
          <a:xfrm>
            <a:off x="4990298" y="369232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19D6DC87-E653-4658-87E8-DD69ECEF6389}"/>
              </a:ext>
            </a:extLst>
          </p:cNvPr>
          <p:cNvSpPr/>
          <p:nvPr/>
        </p:nvSpPr>
        <p:spPr>
          <a:xfrm>
            <a:off x="7697680" y="4485135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35" name="ZoneTexte 234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grpSp>
        <p:nvGrpSpPr>
          <p:cNvPr id="237" name="Groupe 236"/>
          <p:cNvGrpSpPr/>
          <p:nvPr/>
        </p:nvGrpSpPr>
        <p:grpSpPr>
          <a:xfrm>
            <a:off x="1877638" y="1444582"/>
            <a:ext cx="6404785" cy="3379708"/>
            <a:chOff x="1877638" y="1444582"/>
            <a:chExt cx="6404785" cy="3379708"/>
          </a:xfrm>
        </p:grpSpPr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CC8A9FD1-89F7-40B9-9728-404D184663A4}"/>
                </a:ext>
              </a:extLst>
            </p:cNvPr>
            <p:cNvSpPr/>
            <p:nvPr/>
          </p:nvSpPr>
          <p:spPr>
            <a:xfrm>
              <a:off x="7093045" y="144458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39" name="Ellipse 238">
              <a:extLst>
                <a:ext uri="{FF2B5EF4-FFF2-40B4-BE49-F238E27FC236}">
                  <a16:creationId xmlns:a16="http://schemas.microsoft.com/office/drawing/2014/main" id="{E527D963-B618-45C4-9456-AB632E2E1BED}"/>
                </a:ext>
              </a:extLst>
            </p:cNvPr>
            <p:cNvSpPr/>
            <p:nvPr/>
          </p:nvSpPr>
          <p:spPr>
            <a:xfrm>
              <a:off x="1877638" y="2228047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40" name="Ellipse 239">
              <a:extLst>
                <a:ext uri="{FF2B5EF4-FFF2-40B4-BE49-F238E27FC236}">
                  <a16:creationId xmlns:a16="http://schemas.microsoft.com/office/drawing/2014/main" id="{5D1846FC-4C39-4B12-9EB0-90C6F60B934E}"/>
                </a:ext>
              </a:extLst>
            </p:cNvPr>
            <p:cNvSpPr/>
            <p:nvPr/>
          </p:nvSpPr>
          <p:spPr>
            <a:xfrm>
              <a:off x="3459133" y="326423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41" name="Ellipse 240">
              <a:extLst>
                <a:ext uri="{FF2B5EF4-FFF2-40B4-BE49-F238E27FC236}">
                  <a16:creationId xmlns:a16="http://schemas.microsoft.com/office/drawing/2014/main" id="{5F9E03F6-D49D-48D9-BD63-91AA869B9D8C}"/>
                </a:ext>
              </a:extLst>
            </p:cNvPr>
            <p:cNvSpPr/>
            <p:nvPr/>
          </p:nvSpPr>
          <p:spPr>
            <a:xfrm>
              <a:off x="5638500" y="168098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56BCF0D0-D0A6-4541-B7F7-C0C7BF7D2CF4}"/>
                </a:ext>
              </a:extLst>
            </p:cNvPr>
            <p:cNvSpPr/>
            <p:nvPr/>
          </p:nvSpPr>
          <p:spPr>
            <a:xfrm>
              <a:off x="2629332" y="206403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1E9A95E6-E497-4E83-8F71-894476AA45EB}"/>
                </a:ext>
              </a:extLst>
            </p:cNvPr>
            <p:cNvSpPr/>
            <p:nvPr/>
          </p:nvSpPr>
          <p:spPr>
            <a:xfrm>
              <a:off x="3756208" y="304563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C40AF8DE-6D07-47B5-A470-1BB4E2915EBA}"/>
                </a:ext>
              </a:extLst>
            </p:cNvPr>
            <p:cNvSpPr/>
            <p:nvPr/>
          </p:nvSpPr>
          <p:spPr>
            <a:xfrm>
              <a:off x="6206491" y="256560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B4199B93-3F76-4B3C-A2BD-762560B30664}"/>
                </a:ext>
              </a:extLst>
            </p:cNvPr>
            <p:cNvSpPr/>
            <p:nvPr/>
          </p:nvSpPr>
          <p:spPr>
            <a:xfrm>
              <a:off x="5980965" y="2324364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B286DB39-AE05-4904-B11A-5D06D3CFC324}"/>
                </a:ext>
              </a:extLst>
            </p:cNvPr>
            <p:cNvSpPr/>
            <p:nvPr/>
          </p:nvSpPr>
          <p:spPr>
            <a:xfrm>
              <a:off x="4990298" y="369232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19D6DC87-E653-4658-87E8-DD69ECEF6389}"/>
                </a:ext>
              </a:extLst>
            </p:cNvPr>
            <p:cNvSpPr/>
            <p:nvPr/>
          </p:nvSpPr>
          <p:spPr>
            <a:xfrm>
              <a:off x="7697680" y="4485135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5038396" y="4280240"/>
            <a:ext cx="1474597" cy="1400258"/>
            <a:chOff x="5038396" y="4280240"/>
            <a:chExt cx="1474597" cy="1400258"/>
          </a:xfrm>
        </p:grpSpPr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D655FCCA-F8E7-4F38-BF53-EF6B1F121CF3}"/>
                </a:ext>
              </a:extLst>
            </p:cNvPr>
            <p:cNvSpPr/>
            <p:nvPr/>
          </p:nvSpPr>
          <p:spPr>
            <a:xfrm>
              <a:off x="5744300" y="4911248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1.1</a:t>
              </a:r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9E52E42A-D9EB-43AE-9EA3-9F01A2F09DD2}"/>
                </a:ext>
              </a:extLst>
            </p:cNvPr>
            <p:cNvSpPr/>
            <p:nvPr/>
          </p:nvSpPr>
          <p:spPr>
            <a:xfrm>
              <a:off x="5476817" y="5268699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1.3</a:t>
              </a:r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0AAEFCCD-82F8-4052-82E1-92E53D07F2E2}"/>
                </a:ext>
              </a:extLst>
            </p:cNvPr>
            <p:cNvSpPr/>
            <p:nvPr/>
          </p:nvSpPr>
          <p:spPr>
            <a:xfrm>
              <a:off x="5928250" y="528339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1.4</a:t>
              </a:r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13D4A4CE-F11E-4146-B157-BB133268FEB0}"/>
                </a:ext>
              </a:extLst>
            </p:cNvPr>
            <p:cNvSpPr/>
            <p:nvPr/>
          </p:nvSpPr>
          <p:spPr>
            <a:xfrm>
              <a:off x="5038396" y="534134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1.5</a:t>
              </a:r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CFA407B0-ED88-4E42-9B14-53BE73B0D081}"/>
                </a:ext>
              </a:extLst>
            </p:cNvPr>
            <p:cNvSpPr/>
            <p:nvPr/>
          </p:nvSpPr>
          <p:spPr>
            <a:xfrm>
              <a:off x="5567872" y="428024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1.6</a:t>
              </a:r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629D8AD8-A7EB-4F8D-B483-3AA6A579E413}"/>
                </a:ext>
              </a:extLst>
            </p:cNvPr>
            <p:cNvSpPr/>
            <p:nvPr/>
          </p:nvSpPr>
          <p:spPr>
            <a:xfrm>
              <a:off x="5871101" y="4548421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29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0"/>
            <a:ext cx="5078645" cy="739595"/>
          </a:xfrm>
        </p:spPr>
        <p:txBody>
          <a:bodyPr>
            <a:normAutofit/>
          </a:bodyPr>
          <a:lstStyle/>
          <a:p>
            <a:r>
              <a:rPr lang="fr-FR" sz="3200" dirty="0"/>
              <a:t>Domaines &amp; Programmes  </a:t>
            </a:r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cxnSpLocks/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582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Motor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5797D3C-293F-4064-BB7C-36E5BC3AD654}"/>
              </a:ext>
            </a:extLst>
          </p:cNvPr>
          <p:cNvSpPr/>
          <p:nvPr/>
        </p:nvSpPr>
        <p:spPr>
          <a:xfrm>
            <a:off x="8400714" y="469134"/>
            <a:ext cx="3697905" cy="59173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u="sng" dirty="0">
                <a:solidFill>
                  <a:srgbClr val="242E4A"/>
                </a:solidFill>
              </a:rPr>
              <a:t>Programme</a:t>
            </a:r>
          </a:p>
          <a:p>
            <a:pPr algn="ctr"/>
            <a:endParaRPr lang="fr-FR" u="sng" dirty="0">
              <a:solidFill>
                <a:srgbClr val="242E4A"/>
              </a:solidFill>
            </a:endParaRPr>
          </a:p>
          <a:p>
            <a:pPr algn="ctr"/>
            <a:r>
              <a:rPr lang="fr-FR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Dynamique faisceau </a:t>
            </a:r>
          </a:p>
          <a:p>
            <a:pPr algn="ctr"/>
            <a:endParaRPr lang="fr-FR" sz="14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3.1 - </a:t>
            </a:r>
            <a:r>
              <a:rPr lang="fr-FR" sz="1200" b="1" dirty="0" err="1">
                <a:solidFill>
                  <a:schemeClr val="tx1"/>
                </a:solidFill>
              </a:rPr>
              <a:t>Xsuite</a:t>
            </a:r>
            <a:r>
              <a:rPr lang="fr-FR" sz="1200" b="1" dirty="0">
                <a:solidFill>
                  <a:schemeClr val="tx1"/>
                </a:solidFill>
              </a:rPr>
              <a:t>: </a:t>
            </a:r>
            <a:r>
              <a:rPr lang="fr-FR" sz="1200" b="1" dirty="0" err="1">
                <a:solidFill>
                  <a:schemeClr val="tx1"/>
                </a:solidFill>
              </a:rPr>
              <a:t>tracking</a:t>
            </a:r>
            <a:r>
              <a:rPr lang="fr-FR" sz="1200" b="1" dirty="0">
                <a:solidFill>
                  <a:schemeClr val="tx1"/>
                </a:solidFill>
              </a:rPr>
              <a:t> avec exploitation des capacités CPU/GPU, interfaçage de codes existants avec de nouvelles infrastructures</a:t>
            </a:r>
            <a:br>
              <a:rPr lang="en-GB" sz="1200" b="1" dirty="0">
                <a:solidFill>
                  <a:srgbClr val="1D041F"/>
                </a:solidFill>
              </a:rPr>
            </a:br>
            <a:r>
              <a:rPr lang="en-GB" sz="1200" i="1" dirty="0">
                <a:solidFill>
                  <a:srgbClr val="1D041F"/>
                </a:solidFill>
              </a:rPr>
              <a:t>G. </a:t>
            </a:r>
            <a:r>
              <a:rPr lang="en-GB" sz="1200" i="1" dirty="0" err="1">
                <a:solidFill>
                  <a:srgbClr val="1D041F"/>
                </a:solidFill>
              </a:rPr>
              <a:t>Ladarola</a:t>
            </a:r>
            <a:endParaRPr lang="en-GB" sz="1200" i="1" dirty="0">
              <a:solidFill>
                <a:srgbClr val="1D041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i="1" dirty="0">
              <a:solidFill>
                <a:srgbClr val="1D04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041F"/>
                </a:solidFill>
              </a:rPr>
              <a:t>3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.2 - </a:t>
            </a:r>
            <a:r>
              <a:rPr lang="en-GB" sz="1050" b="1" i="0" dirty="0">
                <a:solidFill>
                  <a:srgbClr val="1F1100"/>
                </a:solidFill>
                <a:effectLst/>
                <a:latin typeface="Liberation Sans"/>
              </a:rPr>
              <a:t>Benchmarking </a:t>
            </a:r>
            <a:r>
              <a:rPr lang="en-GB" sz="1050" b="1" i="0" dirty="0" err="1">
                <a:solidFill>
                  <a:srgbClr val="1F1100"/>
                </a:solidFill>
                <a:effectLst/>
                <a:latin typeface="Liberation Sans"/>
              </a:rPr>
              <a:t>TraceWin</a:t>
            </a:r>
            <a:r>
              <a:rPr lang="en-GB" sz="1050" b="1" i="0" dirty="0">
                <a:solidFill>
                  <a:srgbClr val="1F1100"/>
                </a:solidFill>
                <a:effectLst/>
                <a:latin typeface="Liberation Sans"/>
              </a:rPr>
              <a:t>/RFTRACK/CST d'un </a:t>
            </a:r>
            <a:r>
              <a:rPr lang="en-GB" sz="1050" b="1" i="0" dirty="0" err="1">
                <a:solidFill>
                  <a:srgbClr val="1F1100"/>
                </a:solidFill>
                <a:effectLst/>
                <a:latin typeface="Liberation Sans"/>
              </a:rPr>
              <a:t>aimant</a:t>
            </a:r>
            <a:r>
              <a:rPr lang="en-GB" sz="1050" b="1" i="0" dirty="0">
                <a:solidFill>
                  <a:srgbClr val="1F1100"/>
                </a:solidFill>
                <a:effectLst/>
                <a:latin typeface="Liberation Sans"/>
              </a:rPr>
              <a:t> alpha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b="0" i="1" dirty="0">
                <a:solidFill>
                  <a:srgbClr val="1D041F"/>
                </a:solidFill>
                <a:effectLst/>
              </a:rPr>
              <a:t>A. Pires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041F"/>
                </a:solidFill>
              </a:rPr>
              <a:t>3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.3 - </a:t>
            </a:r>
            <a:r>
              <a:rPr lang="fr-FR" sz="1050" b="1" i="0" dirty="0">
                <a:solidFill>
                  <a:srgbClr val="1F1100"/>
                </a:solidFill>
                <a:effectLst/>
                <a:latin typeface="Liberation Sans"/>
              </a:rPr>
              <a:t>Optimisation d'un jumeau numérique avec un moteur de calcul bayésien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i="1" dirty="0">
                <a:solidFill>
                  <a:srgbClr val="1D041F"/>
                </a:solidFill>
              </a:rPr>
              <a:t>J</a:t>
            </a:r>
            <a:r>
              <a:rPr lang="en-GB" sz="1200" b="0" i="1" dirty="0">
                <a:solidFill>
                  <a:srgbClr val="1D041F"/>
                </a:solidFill>
                <a:effectLst/>
              </a:rPr>
              <a:t>. </a:t>
            </a:r>
            <a:r>
              <a:rPr lang="en-GB" sz="1200" i="1" dirty="0">
                <a:solidFill>
                  <a:srgbClr val="1D041F"/>
                </a:solidFill>
              </a:rPr>
              <a:t>Dumas</a:t>
            </a:r>
            <a:endParaRPr lang="en-GB" sz="1200" b="0" i="1" dirty="0">
              <a:solidFill>
                <a:srgbClr val="1D041F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041F"/>
                </a:solidFill>
              </a:rPr>
              <a:t>3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.4 - </a:t>
            </a:r>
            <a:r>
              <a:rPr lang="fr-FR" sz="1050" b="1" i="0" dirty="0">
                <a:solidFill>
                  <a:srgbClr val="1F1100"/>
                </a:solidFill>
                <a:effectLst/>
                <a:latin typeface="Liberation Sans"/>
              </a:rPr>
              <a:t>Accelerator </a:t>
            </a:r>
            <a:r>
              <a:rPr lang="fr-FR" sz="1050" b="1" i="0" dirty="0" err="1">
                <a:solidFill>
                  <a:srgbClr val="1F1100"/>
                </a:solidFill>
                <a:effectLst/>
                <a:latin typeface="Liberation Sans"/>
              </a:rPr>
              <a:t>toolbox</a:t>
            </a:r>
            <a:r>
              <a:rPr lang="fr-FR" sz="1050" b="1" i="0" dirty="0">
                <a:solidFill>
                  <a:srgbClr val="1F1100"/>
                </a:solidFill>
                <a:effectLst/>
                <a:latin typeface="Liberation Sans"/>
              </a:rPr>
              <a:t> : fonctionnalités et applications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b="0" i="1" dirty="0">
                <a:solidFill>
                  <a:srgbClr val="1D041F"/>
                </a:solidFill>
                <a:effectLst/>
              </a:rPr>
              <a:t>S. White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041F"/>
                </a:solidFill>
              </a:rPr>
              <a:t>3</a:t>
            </a:r>
            <a:r>
              <a:rPr lang="en-GB" sz="1200" b="1" i="0" dirty="0">
                <a:solidFill>
                  <a:srgbClr val="1D041F"/>
                </a:solidFill>
                <a:effectLst/>
              </a:rPr>
              <a:t>.5 - </a:t>
            </a:r>
            <a:r>
              <a:rPr lang="fr-FR" sz="1050" b="1" i="0" dirty="0">
                <a:solidFill>
                  <a:srgbClr val="1F1100"/>
                </a:solidFill>
                <a:effectLst/>
                <a:latin typeface="Liberation Sans"/>
              </a:rPr>
              <a:t>Effets collectifs, méthodes semi-analytiques et </a:t>
            </a:r>
            <a:r>
              <a:rPr lang="fr-FR" sz="1050" b="1" i="0" dirty="0" err="1">
                <a:solidFill>
                  <a:srgbClr val="1F1100"/>
                </a:solidFill>
                <a:effectLst/>
                <a:latin typeface="Liberation Sans"/>
              </a:rPr>
              <a:t>tracking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dirty="0">
                <a:solidFill>
                  <a:srgbClr val="1D041F"/>
                </a:solidFill>
              </a:rPr>
              <a:t>A</a:t>
            </a:r>
            <a:r>
              <a:rPr lang="en-GB" sz="1200" b="1" dirty="0">
                <a:solidFill>
                  <a:srgbClr val="1D041F"/>
                </a:solidFill>
              </a:rPr>
              <a:t>. </a:t>
            </a:r>
            <a:r>
              <a:rPr lang="en-GB" sz="1200" b="0" i="1" dirty="0" err="1">
                <a:solidFill>
                  <a:srgbClr val="1D041F"/>
                </a:solidFill>
                <a:effectLst/>
              </a:rPr>
              <a:t>Gamelin</a:t>
            </a:r>
            <a:endParaRPr lang="en-GB" sz="1200" i="1" dirty="0">
              <a:solidFill>
                <a:srgbClr val="1D041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algn="l"/>
            <a:br>
              <a:rPr lang="en-GB" sz="1200" b="1" dirty="0">
                <a:solidFill>
                  <a:srgbClr val="1D041F"/>
                </a:solidFill>
              </a:rPr>
            </a:br>
            <a:endParaRPr lang="en-GB" sz="1200" b="1" dirty="0">
              <a:solidFill>
                <a:srgbClr val="1D041F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C8A9FD1-89F7-40B9-9728-404D184663A4}"/>
              </a:ext>
            </a:extLst>
          </p:cNvPr>
          <p:cNvSpPr/>
          <p:nvPr/>
        </p:nvSpPr>
        <p:spPr>
          <a:xfrm>
            <a:off x="7093045" y="144458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1877638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5D1846FC-4C39-4B12-9EB0-90C6F60B934E}"/>
              </a:ext>
            </a:extLst>
          </p:cNvPr>
          <p:cNvSpPr/>
          <p:nvPr/>
        </p:nvSpPr>
        <p:spPr>
          <a:xfrm>
            <a:off x="3459133" y="32642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5F9E03F6-D49D-48D9-BD63-91AA869B9D8C}"/>
              </a:ext>
            </a:extLst>
          </p:cNvPr>
          <p:cNvSpPr/>
          <p:nvPr/>
        </p:nvSpPr>
        <p:spPr>
          <a:xfrm>
            <a:off x="5638500" y="168098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2629332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8" name="Ellipse 217">
            <a:extLst>
              <a:ext uri="{FF2B5EF4-FFF2-40B4-BE49-F238E27FC236}">
                <a16:creationId xmlns:a16="http://schemas.microsoft.com/office/drawing/2014/main" id="{1E9A95E6-E497-4E83-8F71-894476AA45EB}"/>
              </a:ext>
            </a:extLst>
          </p:cNvPr>
          <p:cNvSpPr/>
          <p:nvPr/>
        </p:nvSpPr>
        <p:spPr>
          <a:xfrm>
            <a:off x="3756208" y="304563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40AF8DE-6D07-47B5-A470-1BB4E2915EBA}"/>
              </a:ext>
            </a:extLst>
          </p:cNvPr>
          <p:cNvSpPr/>
          <p:nvPr/>
        </p:nvSpPr>
        <p:spPr>
          <a:xfrm>
            <a:off x="6206491" y="256560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B4199B93-3F76-4B3C-A2BD-762560B30664}"/>
              </a:ext>
            </a:extLst>
          </p:cNvPr>
          <p:cNvSpPr/>
          <p:nvPr/>
        </p:nvSpPr>
        <p:spPr>
          <a:xfrm>
            <a:off x="5980965" y="232436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D655FCCA-F8E7-4F38-BF53-EF6B1F121CF3}"/>
              </a:ext>
            </a:extLst>
          </p:cNvPr>
          <p:cNvSpPr/>
          <p:nvPr/>
        </p:nvSpPr>
        <p:spPr>
          <a:xfrm>
            <a:off x="5744300" y="49112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629D8AD8-A7EB-4F8D-B483-3AA6A579E413}"/>
              </a:ext>
            </a:extLst>
          </p:cNvPr>
          <p:cNvSpPr/>
          <p:nvPr/>
        </p:nvSpPr>
        <p:spPr>
          <a:xfrm>
            <a:off x="5871101" y="4548421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1.2</a:t>
            </a: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9E52E42A-D9EB-43AE-9EA3-9F01A2F09DD2}"/>
              </a:ext>
            </a:extLst>
          </p:cNvPr>
          <p:cNvSpPr/>
          <p:nvPr/>
        </p:nvSpPr>
        <p:spPr>
          <a:xfrm>
            <a:off x="5476817" y="526869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1.3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0AAEFCCD-82F8-4052-82E1-92E53D07F2E2}"/>
              </a:ext>
            </a:extLst>
          </p:cNvPr>
          <p:cNvSpPr/>
          <p:nvPr/>
        </p:nvSpPr>
        <p:spPr>
          <a:xfrm>
            <a:off x="5928250" y="5283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1.4</a:t>
            </a: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13D4A4CE-F11E-4146-B157-BB133268FEB0}"/>
              </a:ext>
            </a:extLst>
          </p:cNvPr>
          <p:cNvSpPr/>
          <p:nvPr/>
        </p:nvSpPr>
        <p:spPr>
          <a:xfrm>
            <a:off x="5038396" y="534134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1.5</a:t>
            </a:r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CFA407B0-ED88-4E42-9B14-53BE73B0D081}"/>
              </a:ext>
            </a:extLst>
          </p:cNvPr>
          <p:cNvSpPr/>
          <p:nvPr/>
        </p:nvSpPr>
        <p:spPr>
          <a:xfrm>
            <a:off x="5567872" y="428024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1.6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07CAB2F3-438D-4AED-9AFC-530689957C57}"/>
              </a:ext>
            </a:extLst>
          </p:cNvPr>
          <p:cNvSpPr/>
          <p:nvPr/>
        </p:nvSpPr>
        <p:spPr>
          <a:xfrm>
            <a:off x="7155544" y="466056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2.1</a:t>
            </a:r>
          </a:p>
        </p:txBody>
      </p:sp>
      <p:sp>
        <p:nvSpPr>
          <p:cNvPr id="228" name="Ellipse 227">
            <a:extLst>
              <a:ext uri="{FF2B5EF4-FFF2-40B4-BE49-F238E27FC236}">
                <a16:creationId xmlns:a16="http://schemas.microsoft.com/office/drawing/2014/main" id="{8D3474CE-305D-464F-A2B2-0713E0F9E699}"/>
              </a:ext>
            </a:extLst>
          </p:cNvPr>
          <p:cNvSpPr/>
          <p:nvPr/>
        </p:nvSpPr>
        <p:spPr>
          <a:xfrm>
            <a:off x="6668600" y="466775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2.2</a:t>
            </a:r>
          </a:p>
        </p:txBody>
      </p:sp>
      <p:sp>
        <p:nvSpPr>
          <p:cNvPr id="229" name="Ellipse 228">
            <a:extLst>
              <a:ext uri="{FF2B5EF4-FFF2-40B4-BE49-F238E27FC236}">
                <a16:creationId xmlns:a16="http://schemas.microsoft.com/office/drawing/2014/main" id="{85ECBBB9-0100-4CD4-B615-6FB145B2EB83}"/>
              </a:ext>
            </a:extLst>
          </p:cNvPr>
          <p:cNvSpPr/>
          <p:nvPr/>
        </p:nvSpPr>
        <p:spPr>
          <a:xfrm>
            <a:off x="7479537" y="461556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2.3</a:t>
            </a:r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2272CCE5-F949-4057-A3F8-CA505218BE49}"/>
              </a:ext>
            </a:extLst>
          </p:cNvPr>
          <p:cNvSpPr/>
          <p:nvPr/>
        </p:nvSpPr>
        <p:spPr>
          <a:xfrm>
            <a:off x="6341604" y="404111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2.4</a:t>
            </a:r>
          </a:p>
        </p:txBody>
      </p:sp>
      <p:sp>
        <p:nvSpPr>
          <p:cNvPr id="231" name="Ellipse 230">
            <a:extLst>
              <a:ext uri="{FF2B5EF4-FFF2-40B4-BE49-F238E27FC236}">
                <a16:creationId xmlns:a16="http://schemas.microsoft.com/office/drawing/2014/main" id="{696BB086-E2AE-485D-AF79-2B336844EF70}"/>
              </a:ext>
            </a:extLst>
          </p:cNvPr>
          <p:cNvSpPr/>
          <p:nvPr/>
        </p:nvSpPr>
        <p:spPr>
          <a:xfrm>
            <a:off x="6118870" y="378336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2.5</a:t>
            </a:r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367B2CE3-DBB6-4EAF-B7B9-D8E6A950C76B}"/>
              </a:ext>
            </a:extLst>
          </p:cNvPr>
          <p:cNvSpPr/>
          <p:nvPr/>
        </p:nvSpPr>
        <p:spPr>
          <a:xfrm>
            <a:off x="6321197" y="4379826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2.6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8E35BEA6-7F4F-4826-9D5D-456C28A6EC8A}"/>
              </a:ext>
            </a:extLst>
          </p:cNvPr>
          <p:cNvSpPr/>
          <p:nvPr/>
        </p:nvSpPr>
        <p:spPr>
          <a:xfrm>
            <a:off x="5189230" y="400121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3.2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943872" y="2968390"/>
            <a:ext cx="1738939" cy="1231813"/>
            <a:chOff x="4943872" y="2968390"/>
            <a:chExt cx="1738939" cy="1231813"/>
          </a:xfrm>
        </p:grpSpPr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D58E92B3-9047-407B-A271-1DC1D95A1AB6}"/>
                </a:ext>
              </a:extLst>
            </p:cNvPr>
            <p:cNvSpPr/>
            <p:nvPr/>
          </p:nvSpPr>
          <p:spPr>
            <a:xfrm>
              <a:off x="5250632" y="3387254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3.1</a:t>
              </a:r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DC644D66-50EB-469A-BEDC-AF1DDD3B091F}"/>
                </a:ext>
              </a:extLst>
            </p:cNvPr>
            <p:cNvSpPr/>
            <p:nvPr/>
          </p:nvSpPr>
          <p:spPr>
            <a:xfrm>
              <a:off x="5802019" y="2968390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3.3</a:t>
              </a:r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A771E3C0-4622-4DCC-92B2-3FCFD057C700}"/>
                </a:ext>
              </a:extLst>
            </p:cNvPr>
            <p:cNvSpPr/>
            <p:nvPr/>
          </p:nvSpPr>
          <p:spPr>
            <a:xfrm>
              <a:off x="5699782" y="3444539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3.4</a:t>
              </a:r>
            </a:p>
          </p:txBody>
        </p:sp>
        <p:sp>
          <p:nvSpPr>
            <p:cNvPr id="238" name="Ellipse 237">
              <a:extLst>
                <a:ext uri="{FF2B5EF4-FFF2-40B4-BE49-F238E27FC236}">
                  <a16:creationId xmlns:a16="http://schemas.microsoft.com/office/drawing/2014/main" id="{478960CB-7A2A-4D88-8DFA-1D11C919F700}"/>
                </a:ext>
              </a:extLst>
            </p:cNvPr>
            <p:cNvSpPr/>
            <p:nvPr/>
          </p:nvSpPr>
          <p:spPr>
            <a:xfrm>
              <a:off x="4943872" y="3861048"/>
              <a:ext cx="584743" cy="339155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3.5</a:t>
              </a: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1D8DF9E2-FA23-4B61-96F2-07566EEF51A5}"/>
                </a:ext>
              </a:extLst>
            </p:cNvPr>
            <p:cNvSpPr txBox="1"/>
            <p:nvPr/>
          </p:nvSpPr>
          <p:spPr>
            <a:xfrm>
              <a:off x="5657659" y="3923157"/>
              <a:ext cx="10251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Calibri" panose="020F0502020204030204"/>
                  <a:cs typeface="+mn-cs"/>
                </a:rPr>
                <a:t>Beam physics</a:t>
              </a:r>
            </a:p>
          </p:txBody>
        </p:sp>
      </p:grpSp>
      <p:sp>
        <p:nvSpPr>
          <p:cNvPr id="239" name="Ellipse 238">
            <a:extLst>
              <a:ext uri="{FF2B5EF4-FFF2-40B4-BE49-F238E27FC236}">
                <a16:creationId xmlns:a16="http://schemas.microsoft.com/office/drawing/2014/main" id="{B286DB39-AE05-4904-B11A-5D06D3CFC324}"/>
              </a:ext>
            </a:extLst>
          </p:cNvPr>
          <p:cNvSpPr/>
          <p:nvPr/>
        </p:nvSpPr>
        <p:spPr>
          <a:xfrm>
            <a:off x="4990298" y="369232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19D6DC87-E653-4658-87E8-DD69ECEF6389}"/>
              </a:ext>
            </a:extLst>
          </p:cNvPr>
          <p:cNvSpPr/>
          <p:nvPr/>
        </p:nvSpPr>
        <p:spPr>
          <a:xfrm>
            <a:off x="7697680" y="4485135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grpSp>
        <p:nvGrpSpPr>
          <p:cNvPr id="241" name="Groupe 240"/>
          <p:cNvGrpSpPr/>
          <p:nvPr/>
        </p:nvGrpSpPr>
        <p:grpSpPr>
          <a:xfrm>
            <a:off x="6118870" y="3783367"/>
            <a:ext cx="1945410" cy="1223540"/>
            <a:chOff x="6118870" y="3783367"/>
            <a:chExt cx="1945410" cy="1223540"/>
          </a:xfrm>
        </p:grpSpPr>
        <p:sp>
          <p:nvSpPr>
            <p:cNvPr id="242" name="Ellipse 241">
              <a:extLst>
                <a:ext uri="{FF2B5EF4-FFF2-40B4-BE49-F238E27FC236}">
                  <a16:creationId xmlns:a16="http://schemas.microsoft.com/office/drawing/2014/main" id="{07CAB2F3-438D-4AED-9AFC-530689957C57}"/>
                </a:ext>
              </a:extLst>
            </p:cNvPr>
            <p:cNvSpPr/>
            <p:nvPr/>
          </p:nvSpPr>
          <p:spPr>
            <a:xfrm>
              <a:off x="7155544" y="4660569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2.1</a:t>
              </a:r>
            </a:p>
          </p:txBody>
        </p:sp>
        <p:sp>
          <p:nvSpPr>
            <p:cNvPr id="243" name="Ellipse 242">
              <a:extLst>
                <a:ext uri="{FF2B5EF4-FFF2-40B4-BE49-F238E27FC236}">
                  <a16:creationId xmlns:a16="http://schemas.microsoft.com/office/drawing/2014/main" id="{8D3474CE-305D-464F-A2B2-0713E0F9E699}"/>
                </a:ext>
              </a:extLst>
            </p:cNvPr>
            <p:cNvSpPr/>
            <p:nvPr/>
          </p:nvSpPr>
          <p:spPr>
            <a:xfrm>
              <a:off x="6668600" y="466775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2.2</a:t>
              </a:r>
            </a:p>
          </p:txBody>
        </p:sp>
        <p:sp>
          <p:nvSpPr>
            <p:cNvPr id="244" name="Ellipse 243">
              <a:extLst>
                <a:ext uri="{FF2B5EF4-FFF2-40B4-BE49-F238E27FC236}">
                  <a16:creationId xmlns:a16="http://schemas.microsoft.com/office/drawing/2014/main" id="{85ECBBB9-0100-4CD4-B615-6FB145B2EB83}"/>
                </a:ext>
              </a:extLst>
            </p:cNvPr>
            <p:cNvSpPr/>
            <p:nvPr/>
          </p:nvSpPr>
          <p:spPr>
            <a:xfrm>
              <a:off x="7479537" y="461556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2.3</a:t>
              </a:r>
            </a:p>
          </p:txBody>
        </p:sp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2272CCE5-F949-4057-A3F8-CA505218BE49}"/>
                </a:ext>
              </a:extLst>
            </p:cNvPr>
            <p:cNvSpPr/>
            <p:nvPr/>
          </p:nvSpPr>
          <p:spPr>
            <a:xfrm>
              <a:off x="6341604" y="4041114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2.4</a:t>
              </a:r>
            </a:p>
          </p:txBody>
        </p:sp>
        <p:sp>
          <p:nvSpPr>
            <p:cNvPr id="246" name="Ellipse 245">
              <a:extLst>
                <a:ext uri="{FF2B5EF4-FFF2-40B4-BE49-F238E27FC236}">
                  <a16:creationId xmlns:a16="http://schemas.microsoft.com/office/drawing/2014/main" id="{696BB086-E2AE-485D-AF79-2B336844EF70}"/>
                </a:ext>
              </a:extLst>
            </p:cNvPr>
            <p:cNvSpPr/>
            <p:nvPr/>
          </p:nvSpPr>
          <p:spPr>
            <a:xfrm>
              <a:off x="6118870" y="3783367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2.5</a:t>
              </a:r>
            </a:p>
          </p:txBody>
        </p: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367B2CE3-DBB6-4EAF-B7B9-D8E6A950C76B}"/>
                </a:ext>
              </a:extLst>
            </p:cNvPr>
            <p:cNvSpPr/>
            <p:nvPr/>
          </p:nvSpPr>
          <p:spPr>
            <a:xfrm>
              <a:off x="6321197" y="4379826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2.6</a:t>
              </a:r>
            </a:p>
          </p:txBody>
        </p:sp>
      </p:grpSp>
      <p:grpSp>
        <p:nvGrpSpPr>
          <p:cNvPr id="248" name="Groupe 247"/>
          <p:cNvGrpSpPr/>
          <p:nvPr/>
        </p:nvGrpSpPr>
        <p:grpSpPr>
          <a:xfrm>
            <a:off x="1877638" y="1444582"/>
            <a:ext cx="6404785" cy="3379708"/>
            <a:chOff x="1877638" y="1444582"/>
            <a:chExt cx="6404785" cy="3379708"/>
          </a:xfrm>
        </p:grpSpPr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CC8A9FD1-89F7-40B9-9728-404D184663A4}"/>
                </a:ext>
              </a:extLst>
            </p:cNvPr>
            <p:cNvSpPr/>
            <p:nvPr/>
          </p:nvSpPr>
          <p:spPr>
            <a:xfrm>
              <a:off x="7093045" y="144458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E527D963-B618-45C4-9456-AB632E2E1BED}"/>
                </a:ext>
              </a:extLst>
            </p:cNvPr>
            <p:cNvSpPr/>
            <p:nvPr/>
          </p:nvSpPr>
          <p:spPr>
            <a:xfrm>
              <a:off x="1877638" y="2228047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51" name="Ellipse 250">
              <a:extLst>
                <a:ext uri="{FF2B5EF4-FFF2-40B4-BE49-F238E27FC236}">
                  <a16:creationId xmlns:a16="http://schemas.microsoft.com/office/drawing/2014/main" id="{5D1846FC-4C39-4B12-9EB0-90C6F60B934E}"/>
                </a:ext>
              </a:extLst>
            </p:cNvPr>
            <p:cNvSpPr/>
            <p:nvPr/>
          </p:nvSpPr>
          <p:spPr>
            <a:xfrm>
              <a:off x="3459133" y="326423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52" name="Ellipse 251">
              <a:extLst>
                <a:ext uri="{FF2B5EF4-FFF2-40B4-BE49-F238E27FC236}">
                  <a16:creationId xmlns:a16="http://schemas.microsoft.com/office/drawing/2014/main" id="{5F9E03F6-D49D-48D9-BD63-91AA869B9D8C}"/>
                </a:ext>
              </a:extLst>
            </p:cNvPr>
            <p:cNvSpPr/>
            <p:nvPr/>
          </p:nvSpPr>
          <p:spPr>
            <a:xfrm>
              <a:off x="5638500" y="168098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53" name="Ellipse 252">
              <a:extLst>
                <a:ext uri="{FF2B5EF4-FFF2-40B4-BE49-F238E27FC236}">
                  <a16:creationId xmlns:a16="http://schemas.microsoft.com/office/drawing/2014/main" id="{56BCF0D0-D0A6-4541-B7F7-C0C7BF7D2CF4}"/>
                </a:ext>
              </a:extLst>
            </p:cNvPr>
            <p:cNvSpPr/>
            <p:nvPr/>
          </p:nvSpPr>
          <p:spPr>
            <a:xfrm>
              <a:off x="2629332" y="206403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54" name="Ellipse 253">
              <a:extLst>
                <a:ext uri="{FF2B5EF4-FFF2-40B4-BE49-F238E27FC236}">
                  <a16:creationId xmlns:a16="http://schemas.microsoft.com/office/drawing/2014/main" id="{1E9A95E6-E497-4E83-8F71-894476AA45EB}"/>
                </a:ext>
              </a:extLst>
            </p:cNvPr>
            <p:cNvSpPr/>
            <p:nvPr/>
          </p:nvSpPr>
          <p:spPr>
            <a:xfrm>
              <a:off x="3756208" y="304563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C40AF8DE-6D07-47B5-A470-1BB4E2915EBA}"/>
                </a:ext>
              </a:extLst>
            </p:cNvPr>
            <p:cNvSpPr/>
            <p:nvPr/>
          </p:nvSpPr>
          <p:spPr>
            <a:xfrm>
              <a:off x="6206491" y="256560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B4199B93-3F76-4B3C-A2BD-762560B30664}"/>
                </a:ext>
              </a:extLst>
            </p:cNvPr>
            <p:cNvSpPr/>
            <p:nvPr/>
          </p:nvSpPr>
          <p:spPr>
            <a:xfrm>
              <a:off x="5980965" y="2324364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B286DB39-AE05-4904-B11A-5D06D3CFC324}"/>
                </a:ext>
              </a:extLst>
            </p:cNvPr>
            <p:cNvSpPr/>
            <p:nvPr/>
          </p:nvSpPr>
          <p:spPr>
            <a:xfrm>
              <a:off x="4990298" y="369232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19D6DC87-E653-4658-87E8-DD69ECEF6389}"/>
                </a:ext>
              </a:extLst>
            </p:cNvPr>
            <p:cNvSpPr/>
            <p:nvPr/>
          </p:nvSpPr>
          <p:spPr>
            <a:xfrm>
              <a:off x="7697680" y="4485135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</p:grpSp>
      <p:grpSp>
        <p:nvGrpSpPr>
          <p:cNvPr id="259" name="Groupe 258"/>
          <p:cNvGrpSpPr/>
          <p:nvPr/>
        </p:nvGrpSpPr>
        <p:grpSpPr>
          <a:xfrm>
            <a:off x="5038396" y="4280240"/>
            <a:ext cx="1474597" cy="1400258"/>
            <a:chOff x="5038396" y="4280240"/>
            <a:chExt cx="1474597" cy="1400258"/>
          </a:xfrm>
        </p:grpSpPr>
        <p:sp>
          <p:nvSpPr>
            <p:cNvPr id="260" name="Ellipse 259">
              <a:extLst>
                <a:ext uri="{FF2B5EF4-FFF2-40B4-BE49-F238E27FC236}">
                  <a16:creationId xmlns:a16="http://schemas.microsoft.com/office/drawing/2014/main" id="{D655FCCA-F8E7-4F38-BF53-EF6B1F121CF3}"/>
                </a:ext>
              </a:extLst>
            </p:cNvPr>
            <p:cNvSpPr/>
            <p:nvPr/>
          </p:nvSpPr>
          <p:spPr>
            <a:xfrm>
              <a:off x="5744300" y="4911248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1.1</a:t>
              </a:r>
            </a:p>
          </p:txBody>
        </p:sp>
        <p:sp>
          <p:nvSpPr>
            <p:cNvPr id="261" name="Ellipse 260">
              <a:extLst>
                <a:ext uri="{FF2B5EF4-FFF2-40B4-BE49-F238E27FC236}">
                  <a16:creationId xmlns:a16="http://schemas.microsoft.com/office/drawing/2014/main" id="{9E52E42A-D9EB-43AE-9EA3-9F01A2F09DD2}"/>
                </a:ext>
              </a:extLst>
            </p:cNvPr>
            <p:cNvSpPr/>
            <p:nvPr/>
          </p:nvSpPr>
          <p:spPr>
            <a:xfrm>
              <a:off x="5476817" y="5268699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1.3</a:t>
              </a:r>
            </a:p>
          </p:txBody>
        </p: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0AAEFCCD-82F8-4052-82E1-92E53D07F2E2}"/>
                </a:ext>
              </a:extLst>
            </p:cNvPr>
            <p:cNvSpPr/>
            <p:nvPr/>
          </p:nvSpPr>
          <p:spPr>
            <a:xfrm>
              <a:off x="5928250" y="528339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1.4</a:t>
              </a:r>
            </a:p>
          </p:txBody>
        </p: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13D4A4CE-F11E-4146-B157-BB133268FEB0}"/>
                </a:ext>
              </a:extLst>
            </p:cNvPr>
            <p:cNvSpPr/>
            <p:nvPr/>
          </p:nvSpPr>
          <p:spPr>
            <a:xfrm>
              <a:off x="5038396" y="534134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1.5</a:t>
              </a:r>
            </a:p>
          </p:txBody>
        </p: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CFA407B0-ED88-4E42-9B14-53BE73B0D081}"/>
                </a:ext>
              </a:extLst>
            </p:cNvPr>
            <p:cNvSpPr/>
            <p:nvPr/>
          </p:nvSpPr>
          <p:spPr>
            <a:xfrm>
              <a:off x="5567872" y="428024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1.6</a:t>
              </a:r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629D8AD8-A7EB-4F8D-B483-3AA6A579E413}"/>
                </a:ext>
              </a:extLst>
            </p:cNvPr>
            <p:cNvSpPr/>
            <p:nvPr/>
          </p:nvSpPr>
          <p:spPr>
            <a:xfrm>
              <a:off x="5871101" y="4548421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06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0"/>
            <a:ext cx="5078645" cy="739595"/>
          </a:xfrm>
        </p:spPr>
        <p:txBody>
          <a:bodyPr>
            <a:normAutofit/>
          </a:bodyPr>
          <a:lstStyle/>
          <a:p>
            <a:r>
              <a:rPr lang="fr-FR" sz="3200" dirty="0"/>
              <a:t>Domaines &amp; Programmes  </a:t>
            </a:r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cxnSpLocks/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582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Motor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5797D3C-293F-4064-BB7C-36E5BC3AD654}"/>
              </a:ext>
            </a:extLst>
          </p:cNvPr>
          <p:cNvSpPr/>
          <p:nvPr/>
        </p:nvSpPr>
        <p:spPr>
          <a:xfrm>
            <a:off x="8400714" y="469134"/>
            <a:ext cx="3697905" cy="591733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u="sng" dirty="0">
                <a:solidFill>
                  <a:srgbClr val="242E4A"/>
                </a:solidFill>
              </a:rPr>
              <a:t>Programme</a:t>
            </a:r>
          </a:p>
          <a:p>
            <a:pPr algn="ctr"/>
            <a:endParaRPr lang="fr-FR" sz="1500" u="sng" dirty="0">
              <a:solidFill>
                <a:srgbClr val="242E4A"/>
              </a:solidFill>
            </a:endParaRPr>
          </a:p>
          <a:p>
            <a:pPr algn="ctr"/>
            <a:r>
              <a:rPr lang="fr-FR" sz="1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 numériques pour la conception</a:t>
            </a:r>
          </a:p>
          <a:p>
            <a:pPr algn="ctr"/>
            <a:endParaRPr lang="fr-FR" sz="1200" b="1" u="sng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</a:rPr>
              <a:t>4.1 - </a:t>
            </a:r>
            <a:r>
              <a:rPr lang="fr-FR" sz="1200" b="1" i="0" dirty="0">
                <a:solidFill>
                  <a:srgbClr val="021F03"/>
                </a:solidFill>
                <a:effectLst/>
              </a:rPr>
              <a:t>Design d'éléments RF : codes existants et couplages pour les études multiphysique</a:t>
            </a:r>
            <a:br>
              <a:rPr lang="en-GB" sz="1200" b="1" dirty="0">
                <a:solidFill>
                  <a:srgbClr val="1D041F"/>
                </a:solidFill>
              </a:rPr>
            </a:br>
            <a:r>
              <a:rPr lang="en-GB" sz="1200" i="1" dirty="0">
                <a:solidFill>
                  <a:srgbClr val="1D041F"/>
                </a:solidFill>
              </a:rPr>
              <a:t>G. </a:t>
            </a:r>
            <a:r>
              <a:rPr lang="en-GB" sz="1200" i="1" dirty="0" err="1">
                <a:solidFill>
                  <a:srgbClr val="1D041F"/>
                </a:solidFill>
              </a:rPr>
              <a:t>Olry</a:t>
            </a:r>
            <a:endParaRPr lang="en-GB" sz="1200" i="1" dirty="0">
              <a:solidFill>
                <a:srgbClr val="1D04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1" dirty="0">
                <a:solidFill>
                  <a:srgbClr val="1D041F"/>
                </a:solidFill>
              </a:rPr>
              <a:t>4.6 - </a:t>
            </a:r>
            <a:r>
              <a:rPr lang="fr-FR" sz="1200" b="1" i="0" dirty="0">
                <a:solidFill>
                  <a:srgbClr val="021F03"/>
                </a:solidFill>
                <a:effectLst/>
              </a:rPr>
              <a:t>Modélisation du phénomène de </a:t>
            </a:r>
            <a:r>
              <a:rPr lang="fr-FR" sz="1200" b="1" i="0" dirty="0" err="1">
                <a:solidFill>
                  <a:srgbClr val="021F03"/>
                </a:solidFill>
                <a:effectLst/>
              </a:rPr>
              <a:t>multipactor</a:t>
            </a:r>
            <a:br>
              <a:rPr lang="fr-FR" sz="1200" b="1" i="0" dirty="0">
                <a:solidFill>
                  <a:srgbClr val="021F03"/>
                </a:solidFill>
                <a:effectLst/>
              </a:rPr>
            </a:br>
            <a:r>
              <a:rPr lang="fr-FR" sz="1200" i="0" dirty="0">
                <a:solidFill>
                  <a:srgbClr val="021F03"/>
                </a:solidFill>
                <a:effectLst/>
              </a:rPr>
              <a:t>A. Plaçais</a:t>
            </a:r>
            <a:endParaRPr lang="fr-FR" sz="1200" b="1" i="0" dirty="0">
              <a:solidFill>
                <a:srgbClr val="021F0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1D041F"/>
                </a:solidFill>
              </a:rPr>
              <a:t>4.7</a:t>
            </a:r>
            <a:r>
              <a:rPr lang="en-GB" sz="1200" b="1" i="1" dirty="0">
                <a:solidFill>
                  <a:srgbClr val="1D041F"/>
                </a:solidFill>
              </a:rPr>
              <a:t> - </a:t>
            </a:r>
            <a:r>
              <a:rPr lang="fr-FR" sz="1200" b="1" i="0" dirty="0">
                <a:solidFill>
                  <a:srgbClr val="021F03"/>
                </a:solidFill>
                <a:effectLst/>
              </a:rPr>
              <a:t>Modélisation du 'Plasma </a:t>
            </a:r>
            <a:r>
              <a:rPr lang="fr-FR" sz="1200" b="1" i="0" dirty="0" err="1">
                <a:solidFill>
                  <a:srgbClr val="021F03"/>
                </a:solidFill>
                <a:effectLst/>
              </a:rPr>
              <a:t>cleaning</a:t>
            </a:r>
            <a:r>
              <a:rPr lang="fr-FR" sz="1200" b="1" i="0" dirty="0">
                <a:solidFill>
                  <a:srgbClr val="021F03"/>
                </a:solidFill>
                <a:effectLst/>
              </a:rPr>
              <a:t>' des cavités supraconductrices</a:t>
            </a:r>
            <a:br>
              <a:rPr lang="fr-FR" sz="1200" b="1" i="0" dirty="0">
                <a:solidFill>
                  <a:srgbClr val="021F03"/>
                </a:solidFill>
                <a:effectLst/>
              </a:rPr>
            </a:br>
            <a:r>
              <a:rPr lang="fr-FR" sz="1200" i="0" dirty="0">
                <a:solidFill>
                  <a:srgbClr val="021F03"/>
                </a:solidFill>
                <a:effectLst/>
              </a:rPr>
              <a:t>C. Cheney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21F03"/>
                </a:solidFill>
              </a:rPr>
              <a:t>4.8 - Modélisation de l'émission de champ à l'aide de GEANT4</a:t>
            </a:r>
            <a:br>
              <a:rPr lang="fr-FR" sz="1200" b="1" dirty="0">
                <a:solidFill>
                  <a:srgbClr val="021F03"/>
                </a:solidFill>
              </a:rPr>
            </a:br>
            <a:r>
              <a:rPr lang="fr-FR" sz="1200" dirty="0">
                <a:solidFill>
                  <a:srgbClr val="021F03"/>
                </a:solidFill>
              </a:rPr>
              <a:t>E. </a:t>
            </a:r>
            <a:r>
              <a:rPr lang="fr-FR" sz="1200" dirty="0" err="1">
                <a:solidFill>
                  <a:srgbClr val="021F03"/>
                </a:solidFill>
              </a:rPr>
              <a:t>Cenny</a:t>
            </a:r>
            <a:endParaRPr lang="en-GB" sz="1200" dirty="0">
              <a:solidFill>
                <a:srgbClr val="1D041F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i="1" dirty="0">
              <a:solidFill>
                <a:srgbClr val="1D04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4.2 - </a:t>
            </a:r>
            <a:r>
              <a:rPr lang="en-GB" sz="1200" b="1" i="0" dirty="0">
                <a:solidFill>
                  <a:srgbClr val="1F1100"/>
                </a:solidFill>
                <a:effectLst/>
              </a:rPr>
              <a:t>Methodology of electromagnet design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i="1" dirty="0">
                <a:solidFill>
                  <a:srgbClr val="1D041F"/>
                </a:solidFill>
              </a:rPr>
              <a:t>G</a:t>
            </a:r>
            <a:r>
              <a:rPr lang="en-GB" sz="1200" b="0" i="1" dirty="0">
                <a:solidFill>
                  <a:srgbClr val="1D041F"/>
                </a:solidFill>
                <a:effectLst/>
              </a:rPr>
              <a:t>. </a:t>
            </a:r>
            <a:r>
              <a:rPr lang="en-GB" sz="1200" i="1" dirty="0" err="1">
                <a:solidFill>
                  <a:srgbClr val="1D041F"/>
                </a:solidFill>
              </a:rPr>
              <a:t>Dilasser</a:t>
            </a: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4.3 - </a:t>
            </a:r>
            <a:r>
              <a:rPr lang="en-GB" sz="1200" b="1" i="0" dirty="0">
                <a:solidFill>
                  <a:srgbClr val="021F03"/>
                </a:solidFill>
                <a:effectLst/>
              </a:rPr>
              <a:t>Calculation </a:t>
            </a:r>
            <a:r>
              <a:rPr lang="en-GB" sz="1200" b="1" i="0" dirty="0" err="1">
                <a:solidFill>
                  <a:srgbClr val="021F03"/>
                </a:solidFill>
                <a:effectLst/>
              </a:rPr>
              <a:t>softwares</a:t>
            </a:r>
            <a:r>
              <a:rPr lang="en-GB" sz="1200" b="1" i="0" dirty="0">
                <a:solidFill>
                  <a:srgbClr val="021F03"/>
                </a:solidFill>
                <a:effectLst/>
              </a:rPr>
              <a:t> for magnetic modelling at Synchrotron SOLEIL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i="1" dirty="0">
                <a:solidFill>
                  <a:srgbClr val="1D041F"/>
                </a:solidFill>
              </a:rPr>
              <a:t>M. </a:t>
            </a:r>
            <a:r>
              <a:rPr lang="en-GB" sz="1200" i="1" dirty="0" err="1">
                <a:solidFill>
                  <a:srgbClr val="1D041F"/>
                </a:solidFill>
              </a:rPr>
              <a:t>Valléau</a:t>
            </a:r>
            <a:endParaRPr lang="en-GB" sz="1200" i="1" dirty="0">
              <a:solidFill>
                <a:srgbClr val="1D041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i="1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4.5 - </a:t>
            </a:r>
            <a:r>
              <a:rPr lang="fr-FR" sz="1200" b="1" i="0" dirty="0">
                <a:solidFill>
                  <a:srgbClr val="1F1100"/>
                </a:solidFill>
                <a:effectLst/>
              </a:rPr>
              <a:t>Introduction aux simulations du vide dans les accélérateurs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dirty="0">
                <a:solidFill>
                  <a:srgbClr val="1D041F"/>
                </a:solidFill>
              </a:rPr>
              <a:t>B. Mercier</a:t>
            </a: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i="0" dirty="0">
                <a:solidFill>
                  <a:srgbClr val="1D041F"/>
                </a:solidFill>
                <a:effectLst/>
              </a:rPr>
              <a:t>4.4 - </a:t>
            </a:r>
            <a:r>
              <a:rPr lang="fr-FR" sz="1200" b="1" i="0" dirty="0">
                <a:solidFill>
                  <a:srgbClr val="1F1100"/>
                </a:solidFill>
                <a:effectLst/>
              </a:rPr>
              <a:t>Utilisation du code FLUKA pour la réalisation de calculs de radioprotection</a:t>
            </a:r>
            <a:br>
              <a:rPr lang="en-GB" sz="1200" b="1" i="0" dirty="0">
                <a:solidFill>
                  <a:srgbClr val="1D041F"/>
                </a:solidFill>
                <a:effectLst/>
              </a:rPr>
            </a:br>
            <a:r>
              <a:rPr lang="en-GB" sz="1200" b="0" i="1" dirty="0">
                <a:solidFill>
                  <a:srgbClr val="1D041F"/>
                </a:solidFill>
                <a:effectLst/>
              </a:rPr>
              <a:t>S. Wurth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200" b="1" i="0" dirty="0">
              <a:solidFill>
                <a:srgbClr val="1D041F"/>
              </a:solidFill>
              <a:effectLst/>
            </a:endParaRPr>
          </a:p>
          <a:p>
            <a:pPr algn="l"/>
            <a:br>
              <a:rPr lang="en-GB" sz="1200" b="1" dirty="0">
                <a:solidFill>
                  <a:srgbClr val="1D041F"/>
                </a:solidFill>
              </a:rPr>
            </a:br>
            <a:endParaRPr lang="en-GB" sz="1200" b="1" dirty="0">
              <a:solidFill>
                <a:srgbClr val="1D041F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C8A9FD1-89F7-40B9-9728-404D184663A4}"/>
              </a:ext>
            </a:extLst>
          </p:cNvPr>
          <p:cNvSpPr/>
          <p:nvPr/>
        </p:nvSpPr>
        <p:spPr>
          <a:xfrm>
            <a:off x="7093045" y="144458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1877638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5D1846FC-4C39-4B12-9EB0-90C6F60B934E}"/>
              </a:ext>
            </a:extLst>
          </p:cNvPr>
          <p:cNvSpPr/>
          <p:nvPr/>
        </p:nvSpPr>
        <p:spPr>
          <a:xfrm>
            <a:off x="3459133" y="32642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5F9E03F6-D49D-48D9-BD63-91AA869B9D8C}"/>
              </a:ext>
            </a:extLst>
          </p:cNvPr>
          <p:cNvSpPr/>
          <p:nvPr/>
        </p:nvSpPr>
        <p:spPr>
          <a:xfrm>
            <a:off x="5638500" y="168098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2629332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40AF8DE-6D07-47B5-A470-1BB4E2915EBA}"/>
              </a:ext>
            </a:extLst>
          </p:cNvPr>
          <p:cNvSpPr/>
          <p:nvPr/>
        </p:nvSpPr>
        <p:spPr>
          <a:xfrm>
            <a:off x="6206491" y="256560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B4199B93-3F76-4B3C-A2BD-762560B30664}"/>
              </a:ext>
            </a:extLst>
          </p:cNvPr>
          <p:cNvSpPr/>
          <p:nvPr/>
        </p:nvSpPr>
        <p:spPr>
          <a:xfrm>
            <a:off x="5980965" y="232436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D655FCCA-F8E7-4F38-BF53-EF6B1F121CF3}"/>
              </a:ext>
            </a:extLst>
          </p:cNvPr>
          <p:cNvSpPr/>
          <p:nvPr/>
        </p:nvSpPr>
        <p:spPr>
          <a:xfrm>
            <a:off x="5744300" y="49112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629D8AD8-A7EB-4F8D-B483-3AA6A579E413}"/>
              </a:ext>
            </a:extLst>
          </p:cNvPr>
          <p:cNvSpPr/>
          <p:nvPr/>
        </p:nvSpPr>
        <p:spPr>
          <a:xfrm>
            <a:off x="5871101" y="4548421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1.2</a:t>
            </a: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9E52E42A-D9EB-43AE-9EA3-9F01A2F09DD2}"/>
              </a:ext>
            </a:extLst>
          </p:cNvPr>
          <p:cNvSpPr/>
          <p:nvPr/>
        </p:nvSpPr>
        <p:spPr>
          <a:xfrm>
            <a:off x="5476817" y="526869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1.3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0AAEFCCD-82F8-4052-82E1-92E53D07F2E2}"/>
              </a:ext>
            </a:extLst>
          </p:cNvPr>
          <p:cNvSpPr/>
          <p:nvPr/>
        </p:nvSpPr>
        <p:spPr>
          <a:xfrm>
            <a:off x="5928250" y="5283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1.4</a:t>
            </a: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13D4A4CE-F11E-4146-B157-BB133268FEB0}"/>
              </a:ext>
            </a:extLst>
          </p:cNvPr>
          <p:cNvSpPr/>
          <p:nvPr/>
        </p:nvSpPr>
        <p:spPr>
          <a:xfrm>
            <a:off x="5038396" y="534134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1.5</a:t>
            </a:r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CFA407B0-ED88-4E42-9B14-53BE73B0D081}"/>
              </a:ext>
            </a:extLst>
          </p:cNvPr>
          <p:cNvSpPr/>
          <p:nvPr/>
        </p:nvSpPr>
        <p:spPr>
          <a:xfrm>
            <a:off x="5567872" y="428024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1.6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07CAB2F3-438D-4AED-9AFC-530689957C57}"/>
              </a:ext>
            </a:extLst>
          </p:cNvPr>
          <p:cNvSpPr/>
          <p:nvPr/>
        </p:nvSpPr>
        <p:spPr>
          <a:xfrm>
            <a:off x="7155544" y="466056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2.1</a:t>
            </a:r>
          </a:p>
        </p:txBody>
      </p:sp>
      <p:sp>
        <p:nvSpPr>
          <p:cNvPr id="228" name="Ellipse 227">
            <a:extLst>
              <a:ext uri="{FF2B5EF4-FFF2-40B4-BE49-F238E27FC236}">
                <a16:creationId xmlns:a16="http://schemas.microsoft.com/office/drawing/2014/main" id="{8D3474CE-305D-464F-A2B2-0713E0F9E699}"/>
              </a:ext>
            </a:extLst>
          </p:cNvPr>
          <p:cNvSpPr/>
          <p:nvPr/>
        </p:nvSpPr>
        <p:spPr>
          <a:xfrm>
            <a:off x="6668600" y="466775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2.2</a:t>
            </a:r>
          </a:p>
        </p:txBody>
      </p:sp>
      <p:sp>
        <p:nvSpPr>
          <p:cNvPr id="229" name="Ellipse 228">
            <a:extLst>
              <a:ext uri="{FF2B5EF4-FFF2-40B4-BE49-F238E27FC236}">
                <a16:creationId xmlns:a16="http://schemas.microsoft.com/office/drawing/2014/main" id="{85ECBBB9-0100-4CD4-B615-6FB145B2EB83}"/>
              </a:ext>
            </a:extLst>
          </p:cNvPr>
          <p:cNvSpPr/>
          <p:nvPr/>
        </p:nvSpPr>
        <p:spPr>
          <a:xfrm>
            <a:off x="7479537" y="461556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2.3</a:t>
            </a:r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2272CCE5-F949-4057-A3F8-CA505218BE49}"/>
              </a:ext>
            </a:extLst>
          </p:cNvPr>
          <p:cNvSpPr/>
          <p:nvPr/>
        </p:nvSpPr>
        <p:spPr>
          <a:xfrm>
            <a:off x="6341604" y="404111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2.4</a:t>
            </a:r>
          </a:p>
        </p:txBody>
      </p:sp>
      <p:sp>
        <p:nvSpPr>
          <p:cNvPr id="231" name="Ellipse 230">
            <a:extLst>
              <a:ext uri="{FF2B5EF4-FFF2-40B4-BE49-F238E27FC236}">
                <a16:creationId xmlns:a16="http://schemas.microsoft.com/office/drawing/2014/main" id="{696BB086-E2AE-485D-AF79-2B336844EF70}"/>
              </a:ext>
            </a:extLst>
          </p:cNvPr>
          <p:cNvSpPr/>
          <p:nvPr/>
        </p:nvSpPr>
        <p:spPr>
          <a:xfrm>
            <a:off x="6118870" y="378336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2.5</a:t>
            </a:r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367B2CE3-DBB6-4EAF-B7B9-D8E6A950C76B}"/>
              </a:ext>
            </a:extLst>
          </p:cNvPr>
          <p:cNvSpPr/>
          <p:nvPr/>
        </p:nvSpPr>
        <p:spPr>
          <a:xfrm>
            <a:off x="6321197" y="4379826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2.6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8E35BEA6-7F4F-4826-9D5D-456C28A6EC8A}"/>
              </a:ext>
            </a:extLst>
          </p:cNvPr>
          <p:cNvSpPr/>
          <p:nvPr/>
        </p:nvSpPr>
        <p:spPr>
          <a:xfrm>
            <a:off x="5189230" y="400121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3.2</a:t>
            </a:r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BE3857DB-827F-45EC-A0A1-1F8EA0A6B572}"/>
              </a:ext>
            </a:extLst>
          </p:cNvPr>
          <p:cNvSpPr/>
          <p:nvPr/>
        </p:nvSpPr>
        <p:spPr>
          <a:xfrm>
            <a:off x="3878066" y="3306017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4.1</a:t>
            </a:r>
          </a:p>
        </p:txBody>
      </p:sp>
      <p:sp>
        <p:nvSpPr>
          <p:cNvPr id="239" name="Ellipse 238">
            <a:extLst>
              <a:ext uri="{FF2B5EF4-FFF2-40B4-BE49-F238E27FC236}">
                <a16:creationId xmlns:a16="http://schemas.microsoft.com/office/drawing/2014/main" id="{50D32F9A-9A3A-4925-87A9-86B4375CD3C2}"/>
              </a:ext>
            </a:extLst>
          </p:cNvPr>
          <p:cNvSpPr/>
          <p:nvPr/>
        </p:nvSpPr>
        <p:spPr>
          <a:xfrm>
            <a:off x="3654097" y="3919577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4.2</a:t>
            </a:r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58692BA4-3D84-4FFC-BC86-A3602848C769}"/>
              </a:ext>
            </a:extLst>
          </p:cNvPr>
          <p:cNvSpPr/>
          <p:nvPr/>
        </p:nvSpPr>
        <p:spPr>
          <a:xfrm>
            <a:off x="4755594" y="3954109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4.3</a:t>
            </a:r>
          </a:p>
        </p:txBody>
      </p:sp>
      <p:sp>
        <p:nvSpPr>
          <p:cNvPr id="241" name="Ellipse 240">
            <a:extLst>
              <a:ext uri="{FF2B5EF4-FFF2-40B4-BE49-F238E27FC236}">
                <a16:creationId xmlns:a16="http://schemas.microsoft.com/office/drawing/2014/main" id="{C4974A59-A9A4-484C-9367-A5822E74E298}"/>
              </a:ext>
            </a:extLst>
          </p:cNvPr>
          <p:cNvSpPr/>
          <p:nvPr/>
        </p:nvSpPr>
        <p:spPr>
          <a:xfrm>
            <a:off x="1516745" y="3756536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4.4</a:t>
            </a:r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1F4D866C-C86A-463B-8C64-C25E26F08EE0}"/>
              </a:ext>
            </a:extLst>
          </p:cNvPr>
          <p:cNvSpPr/>
          <p:nvPr/>
        </p:nvSpPr>
        <p:spPr>
          <a:xfrm>
            <a:off x="3171837" y="4617035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4.5</a:t>
            </a:r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7143BC4A-43BD-4561-954F-626D27390371}"/>
              </a:ext>
            </a:extLst>
          </p:cNvPr>
          <p:cNvSpPr/>
          <p:nvPr/>
        </p:nvSpPr>
        <p:spPr>
          <a:xfrm>
            <a:off x="4683124" y="2916956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4.6</a:t>
            </a:r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CEF4C580-F840-4382-A3B9-BA24D17126D2}"/>
              </a:ext>
            </a:extLst>
          </p:cNvPr>
          <p:cNvSpPr/>
          <p:nvPr/>
        </p:nvSpPr>
        <p:spPr>
          <a:xfrm>
            <a:off x="4613635" y="3469478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4.7</a:t>
            </a:r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D0BB2789-A78E-4A60-AD63-11928031CEB5}"/>
              </a:ext>
            </a:extLst>
          </p:cNvPr>
          <p:cNvSpPr/>
          <p:nvPr/>
        </p:nvSpPr>
        <p:spPr>
          <a:xfrm>
            <a:off x="3955743" y="3544101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4.8</a:t>
            </a:r>
          </a:p>
        </p:txBody>
      </p:sp>
      <p:sp>
        <p:nvSpPr>
          <p:cNvPr id="246" name="ZoneTexte 245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247" name="Ellipse 246">
            <a:extLst>
              <a:ext uri="{FF2B5EF4-FFF2-40B4-BE49-F238E27FC236}">
                <a16:creationId xmlns:a16="http://schemas.microsoft.com/office/drawing/2014/main" id="{478960CB-7A2A-4D88-8DFA-1D11C919F700}"/>
              </a:ext>
            </a:extLst>
          </p:cNvPr>
          <p:cNvSpPr/>
          <p:nvPr/>
        </p:nvSpPr>
        <p:spPr>
          <a:xfrm>
            <a:off x="4943872" y="38610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3.5</a:t>
            </a:r>
          </a:p>
        </p:txBody>
      </p:sp>
      <p:sp>
        <p:nvSpPr>
          <p:cNvPr id="248" name="Ellipse 247">
            <a:extLst>
              <a:ext uri="{FF2B5EF4-FFF2-40B4-BE49-F238E27FC236}">
                <a16:creationId xmlns:a16="http://schemas.microsoft.com/office/drawing/2014/main" id="{B286DB39-AE05-4904-B11A-5D06D3CFC324}"/>
              </a:ext>
            </a:extLst>
          </p:cNvPr>
          <p:cNvSpPr/>
          <p:nvPr/>
        </p:nvSpPr>
        <p:spPr>
          <a:xfrm>
            <a:off x="4990298" y="369232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19D6DC87-E653-4658-87E8-DD69ECEF6389}"/>
              </a:ext>
            </a:extLst>
          </p:cNvPr>
          <p:cNvSpPr/>
          <p:nvPr/>
        </p:nvSpPr>
        <p:spPr>
          <a:xfrm>
            <a:off x="7697680" y="4485135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0" name="Ellipse 249">
            <a:extLst>
              <a:ext uri="{FF2B5EF4-FFF2-40B4-BE49-F238E27FC236}">
                <a16:creationId xmlns:a16="http://schemas.microsoft.com/office/drawing/2014/main" id="{1E9A95E6-E497-4E83-8F71-894476AA45EB}"/>
              </a:ext>
            </a:extLst>
          </p:cNvPr>
          <p:cNvSpPr/>
          <p:nvPr/>
        </p:nvSpPr>
        <p:spPr>
          <a:xfrm>
            <a:off x="3756208" y="304563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51" name="Ellipse 250">
            <a:extLst>
              <a:ext uri="{FF2B5EF4-FFF2-40B4-BE49-F238E27FC236}">
                <a16:creationId xmlns:a16="http://schemas.microsoft.com/office/drawing/2014/main" id="{D58E92B3-9047-407B-A271-1DC1D95A1AB6}"/>
              </a:ext>
            </a:extLst>
          </p:cNvPr>
          <p:cNvSpPr/>
          <p:nvPr/>
        </p:nvSpPr>
        <p:spPr>
          <a:xfrm>
            <a:off x="5250632" y="338725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3.1</a:t>
            </a:r>
          </a:p>
        </p:txBody>
      </p:sp>
      <p:sp>
        <p:nvSpPr>
          <p:cNvPr id="252" name="Ellipse 251">
            <a:extLst>
              <a:ext uri="{FF2B5EF4-FFF2-40B4-BE49-F238E27FC236}">
                <a16:creationId xmlns:a16="http://schemas.microsoft.com/office/drawing/2014/main" id="{A771E3C0-4622-4DCC-92B2-3FCFD057C700}"/>
              </a:ext>
            </a:extLst>
          </p:cNvPr>
          <p:cNvSpPr/>
          <p:nvPr/>
        </p:nvSpPr>
        <p:spPr>
          <a:xfrm>
            <a:off x="5699782" y="344453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3.4</a:t>
            </a:r>
          </a:p>
        </p:txBody>
      </p:sp>
      <p:sp>
        <p:nvSpPr>
          <p:cNvPr id="253" name="Ellipse 252">
            <a:extLst>
              <a:ext uri="{FF2B5EF4-FFF2-40B4-BE49-F238E27FC236}">
                <a16:creationId xmlns:a16="http://schemas.microsoft.com/office/drawing/2014/main" id="{DC644D66-50EB-469A-BEDC-AF1DDD3B091F}"/>
              </a:ext>
            </a:extLst>
          </p:cNvPr>
          <p:cNvSpPr/>
          <p:nvPr/>
        </p:nvSpPr>
        <p:spPr>
          <a:xfrm>
            <a:off x="5802019" y="2968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3.3</a:t>
            </a:r>
          </a:p>
        </p:txBody>
      </p:sp>
      <p:grpSp>
        <p:nvGrpSpPr>
          <p:cNvPr id="254" name="Groupe 253"/>
          <p:cNvGrpSpPr/>
          <p:nvPr/>
        </p:nvGrpSpPr>
        <p:grpSpPr>
          <a:xfrm>
            <a:off x="4943872" y="2968390"/>
            <a:ext cx="1738939" cy="1231813"/>
            <a:chOff x="4943872" y="2968390"/>
            <a:chExt cx="1738939" cy="1231813"/>
          </a:xfrm>
        </p:grpSpPr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D58E92B3-9047-407B-A271-1DC1D95A1AB6}"/>
                </a:ext>
              </a:extLst>
            </p:cNvPr>
            <p:cNvSpPr/>
            <p:nvPr/>
          </p:nvSpPr>
          <p:spPr>
            <a:xfrm>
              <a:off x="5250632" y="3387254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3.1</a:t>
              </a:r>
            </a:p>
          </p:txBody>
        </p:sp>
        <p:sp>
          <p:nvSpPr>
            <p:cNvPr id="256" name="Ellipse 255">
              <a:extLst>
                <a:ext uri="{FF2B5EF4-FFF2-40B4-BE49-F238E27FC236}">
                  <a16:creationId xmlns:a16="http://schemas.microsoft.com/office/drawing/2014/main" id="{DC644D66-50EB-469A-BEDC-AF1DDD3B091F}"/>
                </a:ext>
              </a:extLst>
            </p:cNvPr>
            <p:cNvSpPr/>
            <p:nvPr/>
          </p:nvSpPr>
          <p:spPr>
            <a:xfrm>
              <a:off x="5802019" y="296839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3.3</a:t>
              </a:r>
            </a:p>
          </p:txBody>
        </p:sp>
        <p:sp>
          <p:nvSpPr>
            <p:cNvPr id="257" name="Ellipse 256">
              <a:extLst>
                <a:ext uri="{FF2B5EF4-FFF2-40B4-BE49-F238E27FC236}">
                  <a16:creationId xmlns:a16="http://schemas.microsoft.com/office/drawing/2014/main" id="{A771E3C0-4622-4DCC-92B2-3FCFD057C700}"/>
                </a:ext>
              </a:extLst>
            </p:cNvPr>
            <p:cNvSpPr/>
            <p:nvPr/>
          </p:nvSpPr>
          <p:spPr>
            <a:xfrm>
              <a:off x="5699782" y="3444539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3.4</a:t>
              </a:r>
            </a:p>
          </p:txBody>
        </p:sp>
        <p:sp>
          <p:nvSpPr>
            <p:cNvPr id="258" name="Ellipse 257">
              <a:extLst>
                <a:ext uri="{FF2B5EF4-FFF2-40B4-BE49-F238E27FC236}">
                  <a16:creationId xmlns:a16="http://schemas.microsoft.com/office/drawing/2014/main" id="{478960CB-7A2A-4D88-8DFA-1D11C919F700}"/>
                </a:ext>
              </a:extLst>
            </p:cNvPr>
            <p:cNvSpPr/>
            <p:nvPr/>
          </p:nvSpPr>
          <p:spPr>
            <a:xfrm>
              <a:off x="4943872" y="3861048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3.5</a:t>
              </a:r>
            </a:p>
          </p:txBody>
        </p:sp>
        <p:sp>
          <p:nvSpPr>
            <p:cNvPr id="259" name="ZoneTexte 258">
              <a:extLst>
                <a:ext uri="{FF2B5EF4-FFF2-40B4-BE49-F238E27FC236}">
                  <a16:creationId xmlns:a16="http://schemas.microsoft.com/office/drawing/2014/main" id="{1D8DF9E2-FA23-4B61-96F2-07566EEF51A5}"/>
                </a:ext>
              </a:extLst>
            </p:cNvPr>
            <p:cNvSpPr txBox="1"/>
            <p:nvPr/>
          </p:nvSpPr>
          <p:spPr>
            <a:xfrm>
              <a:off x="5657659" y="3923157"/>
              <a:ext cx="1025152" cy="27699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/>
                  <a:cs typeface="+mn-cs"/>
                </a:rPr>
                <a:t>Beam physics</a:t>
              </a:r>
            </a:p>
          </p:txBody>
        </p:sp>
      </p:grpSp>
      <p:grpSp>
        <p:nvGrpSpPr>
          <p:cNvPr id="260" name="Groupe 259"/>
          <p:cNvGrpSpPr/>
          <p:nvPr/>
        </p:nvGrpSpPr>
        <p:grpSpPr>
          <a:xfrm>
            <a:off x="6118870" y="3783367"/>
            <a:ext cx="1945410" cy="1223540"/>
            <a:chOff x="6118870" y="3783367"/>
            <a:chExt cx="1945410" cy="1223540"/>
          </a:xfrm>
        </p:grpSpPr>
        <p:sp>
          <p:nvSpPr>
            <p:cNvPr id="261" name="Ellipse 260">
              <a:extLst>
                <a:ext uri="{FF2B5EF4-FFF2-40B4-BE49-F238E27FC236}">
                  <a16:creationId xmlns:a16="http://schemas.microsoft.com/office/drawing/2014/main" id="{07CAB2F3-438D-4AED-9AFC-530689957C57}"/>
                </a:ext>
              </a:extLst>
            </p:cNvPr>
            <p:cNvSpPr/>
            <p:nvPr/>
          </p:nvSpPr>
          <p:spPr>
            <a:xfrm>
              <a:off x="7155544" y="4660569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2.1</a:t>
              </a:r>
            </a:p>
          </p:txBody>
        </p:sp>
        <p:sp>
          <p:nvSpPr>
            <p:cNvPr id="262" name="Ellipse 261">
              <a:extLst>
                <a:ext uri="{FF2B5EF4-FFF2-40B4-BE49-F238E27FC236}">
                  <a16:creationId xmlns:a16="http://schemas.microsoft.com/office/drawing/2014/main" id="{8D3474CE-305D-464F-A2B2-0713E0F9E699}"/>
                </a:ext>
              </a:extLst>
            </p:cNvPr>
            <p:cNvSpPr/>
            <p:nvPr/>
          </p:nvSpPr>
          <p:spPr>
            <a:xfrm>
              <a:off x="6668600" y="466775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2.2</a:t>
              </a:r>
            </a:p>
          </p:txBody>
        </p:sp>
        <p:sp>
          <p:nvSpPr>
            <p:cNvPr id="263" name="Ellipse 262">
              <a:extLst>
                <a:ext uri="{FF2B5EF4-FFF2-40B4-BE49-F238E27FC236}">
                  <a16:creationId xmlns:a16="http://schemas.microsoft.com/office/drawing/2014/main" id="{85ECBBB9-0100-4CD4-B615-6FB145B2EB83}"/>
                </a:ext>
              </a:extLst>
            </p:cNvPr>
            <p:cNvSpPr/>
            <p:nvPr/>
          </p:nvSpPr>
          <p:spPr>
            <a:xfrm>
              <a:off x="7479537" y="461556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2.3</a:t>
              </a:r>
            </a:p>
          </p:txBody>
        </p:sp>
        <p:sp>
          <p:nvSpPr>
            <p:cNvPr id="264" name="Ellipse 263">
              <a:extLst>
                <a:ext uri="{FF2B5EF4-FFF2-40B4-BE49-F238E27FC236}">
                  <a16:creationId xmlns:a16="http://schemas.microsoft.com/office/drawing/2014/main" id="{2272CCE5-F949-4057-A3F8-CA505218BE49}"/>
                </a:ext>
              </a:extLst>
            </p:cNvPr>
            <p:cNvSpPr/>
            <p:nvPr/>
          </p:nvSpPr>
          <p:spPr>
            <a:xfrm>
              <a:off x="6341604" y="4041114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2.4</a:t>
              </a:r>
            </a:p>
          </p:txBody>
        </p:sp>
        <p:sp>
          <p:nvSpPr>
            <p:cNvPr id="265" name="Ellipse 264">
              <a:extLst>
                <a:ext uri="{FF2B5EF4-FFF2-40B4-BE49-F238E27FC236}">
                  <a16:creationId xmlns:a16="http://schemas.microsoft.com/office/drawing/2014/main" id="{696BB086-E2AE-485D-AF79-2B336844EF70}"/>
                </a:ext>
              </a:extLst>
            </p:cNvPr>
            <p:cNvSpPr/>
            <p:nvPr/>
          </p:nvSpPr>
          <p:spPr>
            <a:xfrm>
              <a:off x="6118870" y="3783367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2.5</a:t>
              </a:r>
            </a:p>
          </p:txBody>
        </p:sp>
        <p:sp>
          <p:nvSpPr>
            <p:cNvPr id="266" name="Ellipse 265">
              <a:extLst>
                <a:ext uri="{FF2B5EF4-FFF2-40B4-BE49-F238E27FC236}">
                  <a16:creationId xmlns:a16="http://schemas.microsoft.com/office/drawing/2014/main" id="{367B2CE3-DBB6-4EAF-B7B9-D8E6A950C76B}"/>
                </a:ext>
              </a:extLst>
            </p:cNvPr>
            <p:cNvSpPr/>
            <p:nvPr/>
          </p:nvSpPr>
          <p:spPr>
            <a:xfrm>
              <a:off x="6321197" y="4379826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2.6</a:t>
              </a:r>
            </a:p>
          </p:txBody>
        </p:sp>
      </p:grpSp>
      <p:grpSp>
        <p:nvGrpSpPr>
          <p:cNvPr id="267" name="Groupe 266"/>
          <p:cNvGrpSpPr/>
          <p:nvPr/>
        </p:nvGrpSpPr>
        <p:grpSpPr>
          <a:xfrm>
            <a:off x="1877638" y="1444582"/>
            <a:ext cx="6404785" cy="3379708"/>
            <a:chOff x="1877638" y="1444582"/>
            <a:chExt cx="6404785" cy="3379708"/>
          </a:xfrm>
        </p:grpSpPr>
        <p:sp>
          <p:nvSpPr>
            <p:cNvPr id="268" name="Ellipse 267">
              <a:extLst>
                <a:ext uri="{FF2B5EF4-FFF2-40B4-BE49-F238E27FC236}">
                  <a16:creationId xmlns:a16="http://schemas.microsoft.com/office/drawing/2014/main" id="{CC8A9FD1-89F7-40B9-9728-404D184663A4}"/>
                </a:ext>
              </a:extLst>
            </p:cNvPr>
            <p:cNvSpPr/>
            <p:nvPr/>
          </p:nvSpPr>
          <p:spPr>
            <a:xfrm>
              <a:off x="7093045" y="144458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69" name="Ellipse 268">
              <a:extLst>
                <a:ext uri="{FF2B5EF4-FFF2-40B4-BE49-F238E27FC236}">
                  <a16:creationId xmlns:a16="http://schemas.microsoft.com/office/drawing/2014/main" id="{E527D963-B618-45C4-9456-AB632E2E1BED}"/>
                </a:ext>
              </a:extLst>
            </p:cNvPr>
            <p:cNvSpPr/>
            <p:nvPr/>
          </p:nvSpPr>
          <p:spPr>
            <a:xfrm>
              <a:off x="1877638" y="2228047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70" name="Ellipse 269">
              <a:extLst>
                <a:ext uri="{FF2B5EF4-FFF2-40B4-BE49-F238E27FC236}">
                  <a16:creationId xmlns:a16="http://schemas.microsoft.com/office/drawing/2014/main" id="{5D1846FC-4C39-4B12-9EB0-90C6F60B934E}"/>
                </a:ext>
              </a:extLst>
            </p:cNvPr>
            <p:cNvSpPr/>
            <p:nvPr/>
          </p:nvSpPr>
          <p:spPr>
            <a:xfrm>
              <a:off x="3459133" y="326423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71" name="Ellipse 270">
              <a:extLst>
                <a:ext uri="{FF2B5EF4-FFF2-40B4-BE49-F238E27FC236}">
                  <a16:creationId xmlns:a16="http://schemas.microsoft.com/office/drawing/2014/main" id="{5F9E03F6-D49D-48D9-BD63-91AA869B9D8C}"/>
                </a:ext>
              </a:extLst>
            </p:cNvPr>
            <p:cNvSpPr/>
            <p:nvPr/>
          </p:nvSpPr>
          <p:spPr>
            <a:xfrm>
              <a:off x="5638500" y="168098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72" name="Ellipse 271">
              <a:extLst>
                <a:ext uri="{FF2B5EF4-FFF2-40B4-BE49-F238E27FC236}">
                  <a16:creationId xmlns:a16="http://schemas.microsoft.com/office/drawing/2014/main" id="{56BCF0D0-D0A6-4541-B7F7-C0C7BF7D2CF4}"/>
                </a:ext>
              </a:extLst>
            </p:cNvPr>
            <p:cNvSpPr/>
            <p:nvPr/>
          </p:nvSpPr>
          <p:spPr>
            <a:xfrm>
              <a:off x="2629332" y="206403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73" name="Ellipse 272">
              <a:extLst>
                <a:ext uri="{FF2B5EF4-FFF2-40B4-BE49-F238E27FC236}">
                  <a16:creationId xmlns:a16="http://schemas.microsoft.com/office/drawing/2014/main" id="{1E9A95E6-E497-4E83-8F71-894476AA45EB}"/>
                </a:ext>
              </a:extLst>
            </p:cNvPr>
            <p:cNvSpPr/>
            <p:nvPr/>
          </p:nvSpPr>
          <p:spPr>
            <a:xfrm>
              <a:off x="3756208" y="304563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74" name="Ellipse 273">
              <a:extLst>
                <a:ext uri="{FF2B5EF4-FFF2-40B4-BE49-F238E27FC236}">
                  <a16:creationId xmlns:a16="http://schemas.microsoft.com/office/drawing/2014/main" id="{C40AF8DE-6D07-47B5-A470-1BB4E2915EBA}"/>
                </a:ext>
              </a:extLst>
            </p:cNvPr>
            <p:cNvSpPr/>
            <p:nvPr/>
          </p:nvSpPr>
          <p:spPr>
            <a:xfrm>
              <a:off x="6206491" y="2565602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0.2</a:t>
              </a:r>
            </a:p>
          </p:txBody>
        </p:sp>
        <p:sp>
          <p:nvSpPr>
            <p:cNvPr id="275" name="Ellipse 274">
              <a:extLst>
                <a:ext uri="{FF2B5EF4-FFF2-40B4-BE49-F238E27FC236}">
                  <a16:creationId xmlns:a16="http://schemas.microsoft.com/office/drawing/2014/main" id="{B4199B93-3F76-4B3C-A2BD-762560B30664}"/>
                </a:ext>
              </a:extLst>
            </p:cNvPr>
            <p:cNvSpPr/>
            <p:nvPr/>
          </p:nvSpPr>
          <p:spPr>
            <a:xfrm>
              <a:off x="5980965" y="2324364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76" name="Ellipse 275">
              <a:extLst>
                <a:ext uri="{FF2B5EF4-FFF2-40B4-BE49-F238E27FC236}">
                  <a16:creationId xmlns:a16="http://schemas.microsoft.com/office/drawing/2014/main" id="{B286DB39-AE05-4904-B11A-5D06D3CFC324}"/>
                </a:ext>
              </a:extLst>
            </p:cNvPr>
            <p:cNvSpPr/>
            <p:nvPr/>
          </p:nvSpPr>
          <p:spPr>
            <a:xfrm>
              <a:off x="4990298" y="369232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  <p:sp>
          <p:nvSpPr>
            <p:cNvPr id="277" name="Ellipse 276">
              <a:extLst>
                <a:ext uri="{FF2B5EF4-FFF2-40B4-BE49-F238E27FC236}">
                  <a16:creationId xmlns:a16="http://schemas.microsoft.com/office/drawing/2014/main" id="{19D6DC87-E653-4658-87E8-DD69ECEF6389}"/>
                </a:ext>
              </a:extLst>
            </p:cNvPr>
            <p:cNvSpPr/>
            <p:nvPr/>
          </p:nvSpPr>
          <p:spPr>
            <a:xfrm>
              <a:off x="7697680" y="4485135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0.1</a:t>
              </a:r>
            </a:p>
          </p:txBody>
        </p:sp>
      </p:grpSp>
      <p:grpSp>
        <p:nvGrpSpPr>
          <p:cNvPr id="278" name="Groupe 277"/>
          <p:cNvGrpSpPr/>
          <p:nvPr/>
        </p:nvGrpSpPr>
        <p:grpSpPr>
          <a:xfrm>
            <a:off x="5038396" y="4280240"/>
            <a:ext cx="1474597" cy="1400258"/>
            <a:chOff x="5038396" y="4280240"/>
            <a:chExt cx="1474597" cy="1400258"/>
          </a:xfrm>
        </p:grpSpPr>
        <p:sp>
          <p:nvSpPr>
            <p:cNvPr id="279" name="Ellipse 278">
              <a:extLst>
                <a:ext uri="{FF2B5EF4-FFF2-40B4-BE49-F238E27FC236}">
                  <a16:creationId xmlns:a16="http://schemas.microsoft.com/office/drawing/2014/main" id="{D655FCCA-F8E7-4F38-BF53-EF6B1F121CF3}"/>
                </a:ext>
              </a:extLst>
            </p:cNvPr>
            <p:cNvSpPr/>
            <p:nvPr/>
          </p:nvSpPr>
          <p:spPr>
            <a:xfrm>
              <a:off x="5744300" y="4911248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1.1</a:t>
              </a:r>
            </a:p>
          </p:txBody>
        </p:sp>
        <p:sp>
          <p:nvSpPr>
            <p:cNvPr id="280" name="Ellipse 279">
              <a:extLst>
                <a:ext uri="{FF2B5EF4-FFF2-40B4-BE49-F238E27FC236}">
                  <a16:creationId xmlns:a16="http://schemas.microsoft.com/office/drawing/2014/main" id="{9E52E42A-D9EB-43AE-9EA3-9F01A2F09DD2}"/>
                </a:ext>
              </a:extLst>
            </p:cNvPr>
            <p:cNvSpPr/>
            <p:nvPr/>
          </p:nvSpPr>
          <p:spPr>
            <a:xfrm>
              <a:off x="5476817" y="5268699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1.3</a:t>
              </a:r>
            </a:p>
          </p:txBody>
        </p:sp>
        <p:sp>
          <p:nvSpPr>
            <p:cNvPr id="281" name="Ellipse 280">
              <a:extLst>
                <a:ext uri="{FF2B5EF4-FFF2-40B4-BE49-F238E27FC236}">
                  <a16:creationId xmlns:a16="http://schemas.microsoft.com/office/drawing/2014/main" id="{0AAEFCCD-82F8-4052-82E1-92E53D07F2E2}"/>
                </a:ext>
              </a:extLst>
            </p:cNvPr>
            <p:cNvSpPr/>
            <p:nvPr/>
          </p:nvSpPr>
          <p:spPr>
            <a:xfrm>
              <a:off x="5928250" y="528339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1.4</a:t>
              </a:r>
            </a:p>
          </p:txBody>
        </p:sp>
        <p:sp>
          <p:nvSpPr>
            <p:cNvPr id="282" name="Ellipse 281">
              <a:extLst>
                <a:ext uri="{FF2B5EF4-FFF2-40B4-BE49-F238E27FC236}">
                  <a16:creationId xmlns:a16="http://schemas.microsoft.com/office/drawing/2014/main" id="{13D4A4CE-F11E-4146-B157-BB133268FEB0}"/>
                </a:ext>
              </a:extLst>
            </p:cNvPr>
            <p:cNvSpPr/>
            <p:nvPr/>
          </p:nvSpPr>
          <p:spPr>
            <a:xfrm>
              <a:off x="5038396" y="5341343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1.5</a:t>
              </a:r>
            </a:p>
          </p:txBody>
        </p:sp>
        <p:sp>
          <p:nvSpPr>
            <p:cNvPr id="283" name="Ellipse 282">
              <a:extLst>
                <a:ext uri="{FF2B5EF4-FFF2-40B4-BE49-F238E27FC236}">
                  <a16:creationId xmlns:a16="http://schemas.microsoft.com/office/drawing/2014/main" id="{CFA407B0-ED88-4E42-9B14-53BE73B0D081}"/>
                </a:ext>
              </a:extLst>
            </p:cNvPr>
            <p:cNvSpPr/>
            <p:nvPr/>
          </p:nvSpPr>
          <p:spPr>
            <a:xfrm>
              <a:off x="5567872" y="4280240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1.6</a:t>
              </a:r>
            </a:p>
          </p:txBody>
        </p:sp>
        <p:sp>
          <p:nvSpPr>
            <p:cNvPr id="284" name="Ellipse 283">
              <a:extLst>
                <a:ext uri="{FF2B5EF4-FFF2-40B4-BE49-F238E27FC236}">
                  <a16:creationId xmlns:a16="http://schemas.microsoft.com/office/drawing/2014/main" id="{629D8AD8-A7EB-4F8D-B483-3AA6A579E413}"/>
                </a:ext>
              </a:extLst>
            </p:cNvPr>
            <p:cNvSpPr/>
            <p:nvPr/>
          </p:nvSpPr>
          <p:spPr>
            <a:xfrm>
              <a:off x="5871101" y="4548421"/>
              <a:ext cx="584743" cy="33915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1.2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6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0"/>
            <a:ext cx="5078645" cy="739595"/>
          </a:xfrm>
        </p:spPr>
        <p:txBody>
          <a:bodyPr>
            <a:normAutofit/>
          </a:bodyPr>
          <a:lstStyle/>
          <a:p>
            <a:r>
              <a:rPr lang="fr-FR" sz="3200" dirty="0"/>
              <a:t>Domaines &amp; Programmes  </a:t>
            </a:r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cxnSpLocks/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CC8A9FD1-89F7-40B9-9728-404D184663A4}"/>
              </a:ext>
            </a:extLst>
          </p:cNvPr>
          <p:cNvSpPr/>
          <p:nvPr/>
        </p:nvSpPr>
        <p:spPr>
          <a:xfrm>
            <a:off x="7093045" y="144458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1877638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5D1846FC-4C39-4B12-9EB0-90C6F60B934E}"/>
              </a:ext>
            </a:extLst>
          </p:cNvPr>
          <p:cNvSpPr/>
          <p:nvPr/>
        </p:nvSpPr>
        <p:spPr>
          <a:xfrm>
            <a:off x="3459133" y="32642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5F9E03F6-D49D-48D9-BD63-91AA869B9D8C}"/>
              </a:ext>
            </a:extLst>
          </p:cNvPr>
          <p:cNvSpPr/>
          <p:nvPr/>
        </p:nvSpPr>
        <p:spPr>
          <a:xfrm>
            <a:off x="5638500" y="168098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2629332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40AF8DE-6D07-47B5-A470-1BB4E2915EBA}"/>
              </a:ext>
            </a:extLst>
          </p:cNvPr>
          <p:cNvSpPr/>
          <p:nvPr/>
        </p:nvSpPr>
        <p:spPr>
          <a:xfrm>
            <a:off x="6206491" y="256560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B4199B93-3F76-4B3C-A2BD-762560B30664}"/>
              </a:ext>
            </a:extLst>
          </p:cNvPr>
          <p:cNvSpPr/>
          <p:nvPr/>
        </p:nvSpPr>
        <p:spPr>
          <a:xfrm>
            <a:off x="5980965" y="232436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D655FCCA-F8E7-4F38-BF53-EF6B1F121CF3}"/>
              </a:ext>
            </a:extLst>
          </p:cNvPr>
          <p:cNvSpPr/>
          <p:nvPr/>
        </p:nvSpPr>
        <p:spPr>
          <a:xfrm>
            <a:off x="5744300" y="49112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629D8AD8-A7EB-4F8D-B483-3AA6A579E413}"/>
              </a:ext>
            </a:extLst>
          </p:cNvPr>
          <p:cNvSpPr/>
          <p:nvPr/>
        </p:nvSpPr>
        <p:spPr>
          <a:xfrm>
            <a:off x="5871101" y="4548421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1.2</a:t>
            </a: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9E52E42A-D9EB-43AE-9EA3-9F01A2F09DD2}"/>
              </a:ext>
            </a:extLst>
          </p:cNvPr>
          <p:cNvSpPr/>
          <p:nvPr/>
        </p:nvSpPr>
        <p:spPr>
          <a:xfrm>
            <a:off x="5476817" y="526869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1.3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0AAEFCCD-82F8-4052-82E1-92E53D07F2E2}"/>
              </a:ext>
            </a:extLst>
          </p:cNvPr>
          <p:cNvSpPr/>
          <p:nvPr/>
        </p:nvSpPr>
        <p:spPr>
          <a:xfrm>
            <a:off x="5928250" y="5283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1.4</a:t>
            </a: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13D4A4CE-F11E-4146-B157-BB133268FEB0}"/>
              </a:ext>
            </a:extLst>
          </p:cNvPr>
          <p:cNvSpPr/>
          <p:nvPr/>
        </p:nvSpPr>
        <p:spPr>
          <a:xfrm>
            <a:off x="5038396" y="534134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1.5</a:t>
            </a:r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CFA407B0-ED88-4E42-9B14-53BE73B0D081}"/>
              </a:ext>
            </a:extLst>
          </p:cNvPr>
          <p:cNvSpPr/>
          <p:nvPr/>
        </p:nvSpPr>
        <p:spPr>
          <a:xfrm>
            <a:off x="5567872" y="428024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1.6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07CAB2F3-438D-4AED-9AFC-530689957C57}"/>
              </a:ext>
            </a:extLst>
          </p:cNvPr>
          <p:cNvSpPr/>
          <p:nvPr/>
        </p:nvSpPr>
        <p:spPr>
          <a:xfrm>
            <a:off x="7155544" y="466056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2.1</a:t>
            </a:r>
          </a:p>
        </p:txBody>
      </p:sp>
      <p:sp>
        <p:nvSpPr>
          <p:cNvPr id="228" name="Ellipse 227">
            <a:extLst>
              <a:ext uri="{FF2B5EF4-FFF2-40B4-BE49-F238E27FC236}">
                <a16:creationId xmlns:a16="http://schemas.microsoft.com/office/drawing/2014/main" id="{8D3474CE-305D-464F-A2B2-0713E0F9E699}"/>
              </a:ext>
            </a:extLst>
          </p:cNvPr>
          <p:cNvSpPr/>
          <p:nvPr/>
        </p:nvSpPr>
        <p:spPr>
          <a:xfrm>
            <a:off x="6668600" y="466775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2.2</a:t>
            </a:r>
          </a:p>
        </p:txBody>
      </p:sp>
      <p:sp>
        <p:nvSpPr>
          <p:cNvPr id="229" name="Ellipse 228">
            <a:extLst>
              <a:ext uri="{FF2B5EF4-FFF2-40B4-BE49-F238E27FC236}">
                <a16:creationId xmlns:a16="http://schemas.microsoft.com/office/drawing/2014/main" id="{85ECBBB9-0100-4CD4-B615-6FB145B2EB83}"/>
              </a:ext>
            </a:extLst>
          </p:cNvPr>
          <p:cNvSpPr/>
          <p:nvPr/>
        </p:nvSpPr>
        <p:spPr>
          <a:xfrm>
            <a:off x="7479537" y="461556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2.3</a:t>
            </a:r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2272CCE5-F949-4057-A3F8-CA505218BE49}"/>
              </a:ext>
            </a:extLst>
          </p:cNvPr>
          <p:cNvSpPr/>
          <p:nvPr/>
        </p:nvSpPr>
        <p:spPr>
          <a:xfrm>
            <a:off x="6341604" y="404111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2.4</a:t>
            </a:r>
          </a:p>
        </p:txBody>
      </p:sp>
      <p:sp>
        <p:nvSpPr>
          <p:cNvPr id="231" name="Ellipse 230">
            <a:extLst>
              <a:ext uri="{FF2B5EF4-FFF2-40B4-BE49-F238E27FC236}">
                <a16:creationId xmlns:a16="http://schemas.microsoft.com/office/drawing/2014/main" id="{696BB086-E2AE-485D-AF79-2B336844EF70}"/>
              </a:ext>
            </a:extLst>
          </p:cNvPr>
          <p:cNvSpPr/>
          <p:nvPr/>
        </p:nvSpPr>
        <p:spPr>
          <a:xfrm>
            <a:off x="6118870" y="378336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2.5</a:t>
            </a:r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367B2CE3-DBB6-4EAF-B7B9-D8E6A950C76B}"/>
              </a:ext>
            </a:extLst>
          </p:cNvPr>
          <p:cNvSpPr/>
          <p:nvPr/>
        </p:nvSpPr>
        <p:spPr>
          <a:xfrm>
            <a:off x="6321197" y="4379826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2.6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8E35BEA6-7F4F-4826-9D5D-456C28A6EC8A}"/>
              </a:ext>
            </a:extLst>
          </p:cNvPr>
          <p:cNvSpPr/>
          <p:nvPr/>
        </p:nvSpPr>
        <p:spPr>
          <a:xfrm>
            <a:off x="5189230" y="400121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3.2</a:t>
            </a:r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BE3857DB-827F-45EC-A0A1-1F8EA0A6B572}"/>
              </a:ext>
            </a:extLst>
          </p:cNvPr>
          <p:cNvSpPr/>
          <p:nvPr/>
        </p:nvSpPr>
        <p:spPr>
          <a:xfrm>
            <a:off x="3878066" y="3306017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4.1</a:t>
            </a:r>
          </a:p>
        </p:txBody>
      </p:sp>
      <p:sp>
        <p:nvSpPr>
          <p:cNvPr id="239" name="Ellipse 238">
            <a:extLst>
              <a:ext uri="{FF2B5EF4-FFF2-40B4-BE49-F238E27FC236}">
                <a16:creationId xmlns:a16="http://schemas.microsoft.com/office/drawing/2014/main" id="{50D32F9A-9A3A-4925-87A9-86B4375CD3C2}"/>
              </a:ext>
            </a:extLst>
          </p:cNvPr>
          <p:cNvSpPr/>
          <p:nvPr/>
        </p:nvSpPr>
        <p:spPr>
          <a:xfrm>
            <a:off x="3654097" y="3919577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4.2</a:t>
            </a:r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58692BA4-3D84-4FFC-BC86-A3602848C769}"/>
              </a:ext>
            </a:extLst>
          </p:cNvPr>
          <p:cNvSpPr/>
          <p:nvPr/>
        </p:nvSpPr>
        <p:spPr>
          <a:xfrm>
            <a:off x="4755594" y="3954109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4.3</a:t>
            </a:r>
          </a:p>
        </p:txBody>
      </p:sp>
      <p:sp>
        <p:nvSpPr>
          <p:cNvPr id="241" name="Ellipse 240">
            <a:extLst>
              <a:ext uri="{FF2B5EF4-FFF2-40B4-BE49-F238E27FC236}">
                <a16:creationId xmlns:a16="http://schemas.microsoft.com/office/drawing/2014/main" id="{C4974A59-A9A4-484C-9367-A5822E74E298}"/>
              </a:ext>
            </a:extLst>
          </p:cNvPr>
          <p:cNvSpPr/>
          <p:nvPr/>
        </p:nvSpPr>
        <p:spPr>
          <a:xfrm>
            <a:off x="1516745" y="3756536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4.4</a:t>
            </a:r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1F4D866C-C86A-463B-8C64-C25E26F08EE0}"/>
              </a:ext>
            </a:extLst>
          </p:cNvPr>
          <p:cNvSpPr/>
          <p:nvPr/>
        </p:nvSpPr>
        <p:spPr>
          <a:xfrm>
            <a:off x="3171837" y="4617035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4.5</a:t>
            </a:r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7143BC4A-43BD-4561-954F-626D27390371}"/>
              </a:ext>
            </a:extLst>
          </p:cNvPr>
          <p:cNvSpPr/>
          <p:nvPr/>
        </p:nvSpPr>
        <p:spPr>
          <a:xfrm>
            <a:off x="4683124" y="2916956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4.6</a:t>
            </a:r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CEF4C580-F840-4382-A3B9-BA24D17126D2}"/>
              </a:ext>
            </a:extLst>
          </p:cNvPr>
          <p:cNvSpPr/>
          <p:nvPr/>
        </p:nvSpPr>
        <p:spPr>
          <a:xfrm>
            <a:off x="4613635" y="3469478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4.7</a:t>
            </a:r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D0BB2789-A78E-4A60-AD63-11928031CEB5}"/>
              </a:ext>
            </a:extLst>
          </p:cNvPr>
          <p:cNvSpPr/>
          <p:nvPr/>
        </p:nvSpPr>
        <p:spPr>
          <a:xfrm>
            <a:off x="3955743" y="3544101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4.8</a:t>
            </a:r>
          </a:p>
        </p:txBody>
      </p:sp>
      <p:sp>
        <p:nvSpPr>
          <p:cNvPr id="246" name="Ellipse 245">
            <a:extLst>
              <a:ext uri="{FF2B5EF4-FFF2-40B4-BE49-F238E27FC236}">
                <a16:creationId xmlns:a16="http://schemas.microsoft.com/office/drawing/2014/main" id="{5E9FE283-22F2-43D9-8FE2-1E2FDA3452B3}"/>
              </a:ext>
            </a:extLst>
          </p:cNvPr>
          <p:cNvSpPr/>
          <p:nvPr/>
        </p:nvSpPr>
        <p:spPr>
          <a:xfrm>
            <a:off x="8760296" y="4648013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4.5</a:t>
            </a:r>
          </a:p>
        </p:txBody>
      </p:sp>
      <p:sp>
        <p:nvSpPr>
          <p:cNvPr id="247" name="Ellipse 246">
            <a:extLst>
              <a:ext uri="{FF2B5EF4-FFF2-40B4-BE49-F238E27FC236}">
                <a16:creationId xmlns:a16="http://schemas.microsoft.com/office/drawing/2014/main" id="{299112DF-3AAA-4F5A-84F6-280C14BD4D72}"/>
              </a:ext>
            </a:extLst>
          </p:cNvPr>
          <p:cNvSpPr/>
          <p:nvPr/>
        </p:nvSpPr>
        <p:spPr>
          <a:xfrm>
            <a:off x="10300884" y="3763209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4.4</a:t>
            </a: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B286DB39-AE05-4904-B11A-5D06D3CFC324}"/>
              </a:ext>
            </a:extLst>
          </p:cNvPr>
          <p:cNvSpPr/>
          <p:nvPr/>
        </p:nvSpPr>
        <p:spPr>
          <a:xfrm>
            <a:off x="4990298" y="369232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0" name="Ellipse 249">
            <a:extLst>
              <a:ext uri="{FF2B5EF4-FFF2-40B4-BE49-F238E27FC236}">
                <a16:creationId xmlns:a16="http://schemas.microsoft.com/office/drawing/2014/main" id="{19D6DC87-E653-4658-87E8-DD69ECEF6389}"/>
              </a:ext>
            </a:extLst>
          </p:cNvPr>
          <p:cNvSpPr/>
          <p:nvPr/>
        </p:nvSpPr>
        <p:spPr>
          <a:xfrm>
            <a:off x="7697680" y="4485135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1" name="Ellipse 250">
            <a:extLst>
              <a:ext uri="{FF2B5EF4-FFF2-40B4-BE49-F238E27FC236}">
                <a16:creationId xmlns:a16="http://schemas.microsoft.com/office/drawing/2014/main" id="{1E9A95E6-E497-4E83-8F71-894476AA45EB}"/>
              </a:ext>
            </a:extLst>
          </p:cNvPr>
          <p:cNvSpPr/>
          <p:nvPr/>
        </p:nvSpPr>
        <p:spPr>
          <a:xfrm>
            <a:off x="3756208" y="304563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52" name="Ellipse 251">
            <a:extLst>
              <a:ext uri="{FF2B5EF4-FFF2-40B4-BE49-F238E27FC236}">
                <a16:creationId xmlns:a16="http://schemas.microsoft.com/office/drawing/2014/main" id="{D58E92B3-9047-407B-A271-1DC1D95A1AB6}"/>
              </a:ext>
            </a:extLst>
          </p:cNvPr>
          <p:cNvSpPr/>
          <p:nvPr/>
        </p:nvSpPr>
        <p:spPr>
          <a:xfrm>
            <a:off x="5250632" y="338725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3.1</a:t>
            </a:r>
          </a:p>
        </p:txBody>
      </p:sp>
      <p:sp>
        <p:nvSpPr>
          <p:cNvPr id="253" name="Ellipse 252">
            <a:extLst>
              <a:ext uri="{FF2B5EF4-FFF2-40B4-BE49-F238E27FC236}">
                <a16:creationId xmlns:a16="http://schemas.microsoft.com/office/drawing/2014/main" id="{A771E3C0-4622-4DCC-92B2-3FCFD057C700}"/>
              </a:ext>
            </a:extLst>
          </p:cNvPr>
          <p:cNvSpPr/>
          <p:nvPr/>
        </p:nvSpPr>
        <p:spPr>
          <a:xfrm>
            <a:off x="5699782" y="344453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3.4</a:t>
            </a:r>
          </a:p>
        </p:txBody>
      </p:sp>
      <p:sp>
        <p:nvSpPr>
          <p:cNvPr id="254" name="Ellipse 253">
            <a:extLst>
              <a:ext uri="{FF2B5EF4-FFF2-40B4-BE49-F238E27FC236}">
                <a16:creationId xmlns:a16="http://schemas.microsoft.com/office/drawing/2014/main" id="{DC644D66-50EB-469A-BEDC-AF1DDD3B091F}"/>
              </a:ext>
            </a:extLst>
          </p:cNvPr>
          <p:cNvSpPr/>
          <p:nvPr/>
        </p:nvSpPr>
        <p:spPr>
          <a:xfrm>
            <a:off x="5802019" y="2968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3.3</a:t>
            </a:r>
          </a:p>
        </p:txBody>
      </p:sp>
      <p:sp>
        <p:nvSpPr>
          <p:cNvPr id="255" name="Ellipse 254">
            <a:extLst>
              <a:ext uri="{FF2B5EF4-FFF2-40B4-BE49-F238E27FC236}">
                <a16:creationId xmlns:a16="http://schemas.microsoft.com/office/drawing/2014/main" id="{478960CB-7A2A-4D88-8DFA-1D11C919F700}"/>
              </a:ext>
            </a:extLst>
          </p:cNvPr>
          <p:cNvSpPr/>
          <p:nvPr/>
        </p:nvSpPr>
        <p:spPr>
          <a:xfrm>
            <a:off x="4943872" y="38610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3.5</a:t>
            </a:r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9696400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7" name="Ellipse 25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8967641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8627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4E9BC0-5E8D-4A00-9ABB-E4802293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45022C-A4FA-4345-933B-8BA06C09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1CDAC2-9EE6-483C-BE7C-1564A73D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CA7DF-6ECC-4EB1-AC92-F49A87DB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9576" y="2636912"/>
            <a:ext cx="7388810" cy="1368152"/>
          </a:xfrm>
        </p:spPr>
        <p:txBody>
          <a:bodyPr>
            <a:noAutofit/>
          </a:bodyPr>
          <a:lstStyle/>
          <a:p>
            <a:pPr algn="ctr"/>
            <a:r>
              <a:rPr lang="fr-FR" sz="8000" dirty="0">
                <a:solidFill>
                  <a:srgbClr val="D06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B</a:t>
            </a:r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on </a:t>
            </a:r>
            <a:r>
              <a:rPr lang="fr-FR" sz="8000" dirty="0">
                <a:solidFill>
                  <a:srgbClr val="D06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W</a:t>
            </a:r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orkshop </a:t>
            </a:r>
            <a:r>
              <a:rPr lang="fr-FR" sz="8000" dirty="0">
                <a:solidFill>
                  <a:srgbClr val="D06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!</a:t>
            </a:r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 </a:t>
            </a:r>
            <a:endParaRPr lang="en-GB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06619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Missions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F0E4C599-9317-4CB2-9AE9-7058A7133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45" y="908720"/>
            <a:ext cx="11788364" cy="54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800" dirty="0"/>
              <a:t>Groupement de Recherche (</a:t>
            </a:r>
            <a:r>
              <a:rPr lang="fr-FR" sz="1800" dirty="0" err="1"/>
              <a:t>GdR</a:t>
            </a:r>
            <a:r>
              <a:rPr lang="fr-FR" sz="1800" dirty="0"/>
              <a:t>) SCIPAC : </a:t>
            </a:r>
            <a:r>
              <a:rPr lang="fr-FR" sz="1800" dirty="0" err="1"/>
              <a:t>SCIences</a:t>
            </a:r>
            <a:r>
              <a:rPr lang="fr-FR" sz="1800" dirty="0"/>
              <a:t> of </a:t>
            </a:r>
            <a:r>
              <a:rPr lang="fr-FR" sz="1800" dirty="0" err="1"/>
              <a:t>Particle</a:t>
            </a:r>
            <a:r>
              <a:rPr lang="fr-FR" sz="1800" dirty="0"/>
              <a:t> </a:t>
            </a:r>
            <a:r>
              <a:rPr lang="fr-FR" sz="1800" dirty="0" err="1"/>
              <a:t>ACcelerators</a:t>
            </a:r>
            <a:endParaRPr lang="fr-FR" sz="1800" dirty="0"/>
          </a:p>
          <a:p>
            <a:pPr>
              <a:lnSpc>
                <a:spcPct val="110000"/>
              </a:lnSpc>
            </a:pPr>
            <a:r>
              <a:rPr lang="fr-FR" sz="1800" dirty="0"/>
              <a:t>Accompagner la R&amp;D accélérateurs pour les grands projets d’accélérateurs, en développement et futurs</a:t>
            </a:r>
          </a:p>
          <a:p>
            <a:pPr>
              <a:lnSpc>
                <a:spcPct val="110000"/>
              </a:lnSpc>
            </a:pPr>
            <a:r>
              <a:rPr lang="fr-FR" sz="1800" dirty="0"/>
              <a:t>Périmètre du </a:t>
            </a:r>
            <a:r>
              <a:rPr lang="fr-FR" sz="1800" dirty="0" err="1"/>
              <a:t>GdR</a:t>
            </a:r>
            <a:r>
              <a:rPr lang="fr-FR" sz="1800" dirty="0"/>
              <a:t> (durée 4 ans renouvelable)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D0671C"/>
                </a:solidFill>
              </a:rPr>
              <a:t>R&amp;D sur les accélérateurs de particules, hors exploitation et plateformes </a:t>
            </a:r>
            <a:endParaRPr lang="fr-FR" sz="1800" b="1" dirty="0">
              <a:solidFill>
                <a:srgbClr val="24314C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1800" dirty="0"/>
              <a:t>Objectifs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D0671C"/>
                </a:solidFill>
              </a:rPr>
              <a:t>Mener l’animation scientifique au niveau national pour promouvoir l’activité de recherche</a:t>
            </a:r>
          </a:p>
          <a:p>
            <a:pPr lvl="2">
              <a:lnSpc>
                <a:spcPct val="110000"/>
              </a:lnSpc>
            </a:pPr>
            <a:r>
              <a:rPr lang="fr-FR" sz="1600" dirty="0">
                <a:solidFill>
                  <a:srgbClr val="232F49"/>
                </a:solidFill>
              </a:rPr>
              <a:t>S’adresse à l’ensemble des laboratoires et institut français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D0671C"/>
                </a:solidFill>
              </a:rPr>
              <a:t>Fédérer la communauté, rassembler les acteurs de la discipline</a:t>
            </a:r>
          </a:p>
          <a:p>
            <a:pPr lvl="2">
              <a:lnSpc>
                <a:spcPct val="110000"/>
              </a:lnSpc>
            </a:pPr>
            <a:r>
              <a:rPr lang="fr-FR" sz="1600" dirty="0">
                <a:solidFill>
                  <a:srgbClr val="232F49"/>
                </a:solidFill>
              </a:rPr>
              <a:t>Pour offrir un cadre discussion sur la science, compétences &amp; métiers, veille technologique &amp; avenir du domaine</a:t>
            </a:r>
          </a:p>
          <a:p>
            <a:pPr lvl="2">
              <a:lnSpc>
                <a:spcPct val="110000"/>
              </a:lnSpc>
            </a:pPr>
            <a:r>
              <a:rPr lang="fr-FR" sz="1600" dirty="0">
                <a:solidFill>
                  <a:srgbClr val="232F49"/>
                </a:solidFill>
              </a:rPr>
              <a:t>Pour proposer un interlocuteur de la discipline (auprès des DAS)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D0671C"/>
                </a:solidFill>
              </a:rPr>
              <a:t>Encourager les initiatives transverses , les synergies, les collaborations</a:t>
            </a:r>
          </a:p>
          <a:p>
            <a:pPr lvl="2">
              <a:lnSpc>
                <a:spcPct val="110000"/>
              </a:lnSpc>
            </a:pPr>
            <a:r>
              <a:rPr lang="fr-FR" sz="1600" dirty="0">
                <a:solidFill>
                  <a:srgbClr val="232F49"/>
                </a:solidFill>
              </a:rPr>
              <a:t>Créer des synergies et promouvoir des collaborations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D0671C"/>
                </a:solidFill>
              </a:rPr>
              <a:t>Encourager les jeunes dans notre discipline  </a:t>
            </a:r>
          </a:p>
          <a:p>
            <a:pPr lvl="2">
              <a:lnSpc>
                <a:spcPct val="110000"/>
              </a:lnSpc>
            </a:pPr>
            <a:r>
              <a:rPr lang="fr-FR" sz="1600" dirty="0">
                <a:solidFill>
                  <a:srgbClr val="232F49"/>
                </a:solidFill>
              </a:rPr>
              <a:t>Promouvoir les activités des doctorants et </a:t>
            </a:r>
            <a:r>
              <a:rPr lang="fr-FR" sz="1600" dirty="0" err="1">
                <a:solidFill>
                  <a:srgbClr val="232F49"/>
                </a:solidFill>
              </a:rPr>
              <a:t>post-doctorants</a:t>
            </a:r>
            <a:r>
              <a:rPr lang="fr-FR" sz="1600" dirty="0">
                <a:solidFill>
                  <a:srgbClr val="232F49"/>
                </a:solidFill>
              </a:rPr>
              <a:t>, apprentis, CDD, jeunes recrutés</a:t>
            </a:r>
          </a:p>
        </p:txBody>
      </p:sp>
    </p:spTree>
    <p:extLst>
      <p:ext uri="{BB962C8B-B14F-4D97-AF65-F5344CB8AC3E}">
        <p14:creationId xmlns:p14="http://schemas.microsoft.com/office/powerpoint/2010/main" val="408702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F043E4-FFC7-4C2D-BBDF-F7E7C8B2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1388E9-020A-4251-8561-AEF861A8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E893E5-58F6-4910-9110-977FC28A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B9EB0AB-7326-454A-8B8F-592520A7E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4073" y="3717032"/>
            <a:ext cx="5022777" cy="18506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700" dirty="0"/>
              <a:t>Organisation de la première « Journée du GDR », commune à tous les axes 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700" b="1" dirty="0">
                <a:solidFill>
                  <a:srgbClr val="D0671C"/>
                </a:solidFill>
              </a:rPr>
              <a:t>18 décembre 2024, Saclay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700" b="1" dirty="0">
                <a:solidFill>
                  <a:srgbClr val="D0671C"/>
                </a:solidFill>
              </a:rPr>
              <a:t>Présentations (matin) et visites (après-midi)</a:t>
            </a:r>
          </a:p>
          <a:p>
            <a:pPr lvl="1"/>
            <a:endParaRPr lang="fr-FR" sz="1600" b="1" dirty="0">
              <a:solidFill>
                <a:srgbClr val="0432FF"/>
              </a:solidFill>
            </a:endParaRPr>
          </a:p>
          <a:p>
            <a:pPr marL="457200" lvl="1" indent="0">
              <a:buNone/>
            </a:pPr>
            <a:endParaRPr lang="fr-FR" sz="900" b="1" dirty="0"/>
          </a:p>
          <a:p>
            <a:pPr marL="1257300" lvl="2" indent="-342900"/>
            <a:endParaRPr lang="fr-FR" sz="19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fr-FR" sz="1800" b="1" dirty="0">
              <a:solidFill>
                <a:srgbClr val="D0671C"/>
              </a:solidFill>
              <a:sym typeface="Wingdings" pitchFamily="2" charset="2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B91D03A-EADE-4C41-87DB-CD8C2402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716" y="34552"/>
            <a:ext cx="5112568" cy="653480"/>
          </a:xfrm>
        </p:spPr>
        <p:txBody>
          <a:bodyPr>
            <a:noAutofit/>
          </a:bodyPr>
          <a:lstStyle/>
          <a:p>
            <a:r>
              <a:rPr lang="fr-FR" sz="3200" dirty="0"/>
              <a:t>Site web et événements </a:t>
            </a:r>
            <a:endParaRPr lang="en-GB" sz="32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BD8024-1AF4-4411-A263-34D116471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8" r="4582"/>
          <a:stretch/>
        </p:blipFill>
        <p:spPr>
          <a:xfrm>
            <a:off x="277636" y="2646463"/>
            <a:ext cx="5961509" cy="37308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BA5B6C5-7848-4C43-8BE3-4CDD72A0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3" y="793282"/>
            <a:ext cx="4608512" cy="2480943"/>
          </a:xfrm>
          <a:prstGeom prst="rect">
            <a:avLst/>
          </a:prstGeom>
        </p:spPr>
      </p:pic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84D8604-B869-463B-93AF-97B07AD866BC}"/>
              </a:ext>
            </a:extLst>
          </p:cNvPr>
          <p:cNvSpPr txBox="1">
            <a:spLocks/>
          </p:cNvSpPr>
          <p:nvPr/>
        </p:nvSpPr>
        <p:spPr>
          <a:xfrm>
            <a:off x="134491" y="689875"/>
            <a:ext cx="6474928" cy="1956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24314C"/>
                </a:solidFill>
              </a:rPr>
              <a:t>Actions envers les jeunes </a:t>
            </a:r>
          </a:p>
          <a:p>
            <a:pPr marL="342900" lvl="1" indent="-3429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D0671C"/>
                </a:solidFill>
              </a:rPr>
              <a:t>Soutien pour participer à des événements GDR (Bourse </a:t>
            </a:r>
            <a:r>
              <a:rPr lang="fr-FR" sz="1600" b="1" dirty="0" err="1">
                <a:solidFill>
                  <a:srgbClr val="D0671C"/>
                </a:solidFill>
              </a:rPr>
              <a:t>S.Bousson</a:t>
            </a:r>
            <a:r>
              <a:rPr lang="fr-FR" sz="1600" b="1" dirty="0">
                <a:solidFill>
                  <a:srgbClr val="D0671C"/>
                </a:solidFill>
              </a:rPr>
              <a:t>)  </a:t>
            </a:r>
            <a:endParaRPr lang="fr-FR" sz="1600" b="1" dirty="0">
              <a:solidFill>
                <a:srgbClr val="24314C"/>
              </a:solidFill>
            </a:endParaRPr>
          </a:p>
          <a:p>
            <a:pPr marL="0" lvl="1" indent="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24314C"/>
                </a:solidFill>
              </a:rPr>
              <a:t>Actions de communication</a:t>
            </a:r>
          </a:p>
          <a:p>
            <a:pPr marL="342900" lvl="1" indent="-3429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700" b="1" dirty="0">
                <a:solidFill>
                  <a:srgbClr val="D0671C"/>
                </a:solidFill>
              </a:rPr>
              <a:t>Site web : https://scipac.in2p3.fr/</a:t>
            </a:r>
          </a:p>
          <a:p>
            <a:pPr marL="342900" lvl="1" indent="-3429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1700" b="1" dirty="0">
                <a:solidFill>
                  <a:srgbClr val="D0671C"/>
                </a:solidFill>
              </a:rPr>
              <a:t>Newsletter mensuelle</a:t>
            </a:r>
            <a:endParaRPr lang="fr-FR" sz="1800" b="1" dirty="0">
              <a:solidFill>
                <a:srgbClr val="24314C"/>
              </a:solidFill>
            </a:endParaRPr>
          </a:p>
          <a:p>
            <a:pPr marL="0" lvl="1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sz="1600" b="1" dirty="0">
              <a:solidFill>
                <a:srgbClr val="0432FF"/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</a:pPr>
            <a:endParaRPr lang="fr-FR" sz="900" b="1" dirty="0"/>
          </a:p>
          <a:p>
            <a:pPr marL="1257300" lvl="2" indent="-342900" fontAlgn="auto">
              <a:spcAft>
                <a:spcPts val="0"/>
              </a:spcAft>
            </a:pPr>
            <a:endParaRPr lang="fr-FR" sz="1900" dirty="0"/>
          </a:p>
          <a:p>
            <a:pPr marL="0" lvl="1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fr-FR" sz="1800" b="1" dirty="0">
              <a:solidFill>
                <a:srgbClr val="D0671C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804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A8695EF-41AF-4548-B643-F11DFF7B0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44" y="1052736"/>
            <a:ext cx="11665296" cy="489654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800" dirty="0"/>
              <a:t>Gouvernance assurée par une équipe de direction et un comité de pilotage (COPIL) 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700" b="1" dirty="0">
                <a:solidFill>
                  <a:srgbClr val="D0671C"/>
                </a:solidFill>
              </a:rPr>
              <a:t>Directrice : Maud </a:t>
            </a:r>
            <a:r>
              <a:rPr lang="fr-FR" sz="1700" b="1" dirty="0" err="1">
                <a:solidFill>
                  <a:srgbClr val="D0671C"/>
                </a:solidFill>
              </a:rPr>
              <a:t>Baylac</a:t>
            </a:r>
            <a:r>
              <a:rPr lang="fr-FR" sz="1700" b="1" dirty="0">
                <a:solidFill>
                  <a:srgbClr val="D0671C"/>
                </a:solidFill>
              </a:rPr>
              <a:t> (LPSC)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700" b="1" dirty="0">
                <a:solidFill>
                  <a:srgbClr val="D0671C"/>
                </a:solidFill>
              </a:rPr>
              <a:t>Directeurs adjoints : Guillaume </a:t>
            </a:r>
            <a:r>
              <a:rPr lang="fr-FR" sz="1700" b="1" dirty="0" err="1">
                <a:solidFill>
                  <a:srgbClr val="D0671C"/>
                </a:solidFill>
              </a:rPr>
              <a:t>Olry</a:t>
            </a:r>
            <a:r>
              <a:rPr lang="fr-FR" sz="1700" b="1" dirty="0">
                <a:solidFill>
                  <a:srgbClr val="D0671C"/>
                </a:solidFill>
              </a:rPr>
              <a:t> (IJCLab) et Nicolas </a:t>
            </a:r>
            <a:r>
              <a:rPr lang="fr-FR" sz="1700" b="1" dirty="0" err="1">
                <a:solidFill>
                  <a:srgbClr val="D0671C"/>
                </a:solidFill>
              </a:rPr>
              <a:t>Pichoff</a:t>
            </a:r>
            <a:r>
              <a:rPr lang="fr-FR" sz="1700" b="1" dirty="0">
                <a:solidFill>
                  <a:srgbClr val="D0671C"/>
                </a:solidFill>
              </a:rPr>
              <a:t> (IRFU/DACM) 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700" b="1" dirty="0">
                <a:solidFill>
                  <a:srgbClr val="D0671C"/>
                </a:solidFill>
                <a:sym typeface="Wingdings" pitchFamily="2" charset="2"/>
              </a:rPr>
              <a:t>Représentant du bureau accélérateurs SFP : Luc Perrot (</a:t>
            </a:r>
            <a:r>
              <a:rPr lang="fr-FR" sz="1700" b="1" dirty="0" err="1">
                <a:solidFill>
                  <a:srgbClr val="D0671C"/>
                </a:solidFill>
                <a:sym typeface="Wingdings" pitchFamily="2" charset="2"/>
              </a:rPr>
              <a:t>IJCLab</a:t>
            </a:r>
            <a:r>
              <a:rPr lang="fr-FR" sz="1700" b="1" dirty="0">
                <a:solidFill>
                  <a:srgbClr val="D0671C"/>
                </a:solidFill>
                <a:sym typeface="Wingdings" pitchFamily="2" charset="2"/>
              </a:rPr>
              <a:t>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fr-FR" sz="1700" b="1" dirty="0">
              <a:solidFill>
                <a:srgbClr val="D0671C"/>
              </a:solidFill>
            </a:endParaRP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700" b="1" dirty="0">
                <a:solidFill>
                  <a:srgbClr val="D0671C"/>
                </a:solidFill>
              </a:rPr>
              <a:t>Axes thématiques :</a:t>
            </a:r>
          </a:p>
          <a:p>
            <a:pPr lvl="1"/>
            <a:r>
              <a:rPr lang="fr-FR" sz="1600" dirty="0">
                <a:solidFill>
                  <a:srgbClr val="232F49"/>
                </a:solidFill>
              </a:rPr>
              <a:t>Axe 1 : </a:t>
            </a:r>
            <a:r>
              <a:rPr lang="fr-FR" sz="1600" b="1" dirty="0">
                <a:solidFill>
                  <a:srgbClr val="D0671C"/>
                </a:solidFill>
              </a:rPr>
              <a:t>Ions lourds - </a:t>
            </a:r>
            <a:r>
              <a:rPr lang="fr-FR" sz="1600" dirty="0">
                <a:solidFill>
                  <a:srgbClr val="232F49"/>
                </a:solidFill>
              </a:rPr>
              <a:t>Enrique </a:t>
            </a:r>
            <a:r>
              <a:rPr lang="fr-FR" sz="1600" dirty="0" err="1">
                <a:solidFill>
                  <a:srgbClr val="232F49"/>
                </a:solidFill>
              </a:rPr>
              <a:t>Minaya</a:t>
            </a:r>
            <a:r>
              <a:rPr lang="fr-FR" sz="1600" dirty="0">
                <a:solidFill>
                  <a:srgbClr val="232F49"/>
                </a:solidFill>
              </a:rPr>
              <a:t> (IJCLab) et Mickaël Dubois (GANIL)</a:t>
            </a:r>
          </a:p>
          <a:p>
            <a:pPr lvl="1"/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Axe 2 : </a:t>
            </a:r>
            <a:r>
              <a:rPr lang="fr-FR" sz="1600" b="1" dirty="0">
                <a:solidFill>
                  <a:srgbClr val="D0671C"/>
                </a:solidFill>
                <a:sym typeface="Wingdings" pitchFamily="2" charset="2"/>
              </a:rPr>
              <a:t>H</a:t>
            </a:r>
            <a:r>
              <a:rPr lang="fr-FR" sz="1600" b="1" dirty="0">
                <a:solidFill>
                  <a:srgbClr val="D0671C"/>
                </a:solidFill>
              </a:rPr>
              <a:t>adrons - 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Didier </a:t>
            </a:r>
            <a:r>
              <a:rPr lang="fr-FR" sz="1600" dirty="0" err="1">
                <a:solidFill>
                  <a:srgbClr val="232F49"/>
                </a:solidFill>
                <a:sym typeface="Wingdings" pitchFamily="2" charset="2"/>
              </a:rPr>
              <a:t>Uriot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 (</a:t>
            </a:r>
            <a:r>
              <a:rPr lang="fr-FR" sz="1600" dirty="0">
                <a:solidFill>
                  <a:srgbClr val="232F49"/>
                </a:solidFill>
              </a:rPr>
              <a:t>IRFU/DACM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) et Akira Miyazaki (IJCLab) </a:t>
            </a:r>
          </a:p>
          <a:p>
            <a:pPr lvl="1"/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Axe 3 : </a:t>
            </a:r>
            <a:r>
              <a:rPr lang="fr-FR" sz="1600" b="1" dirty="0">
                <a:solidFill>
                  <a:srgbClr val="D0671C"/>
                </a:solidFill>
                <a:sym typeface="Wingdings" pitchFamily="2" charset="2"/>
              </a:rPr>
              <a:t>L</a:t>
            </a:r>
            <a:r>
              <a:rPr lang="fr-FR" sz="1600" b="1" dirty="0">
                <a:solidFill>
                  <a:srgbClr val="D0671C"/>
                </a:solidFill>
              </a:rPr>
              <a:t>eptons - 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Antoine Chancé (</a:t>
            </a:r>
            <a:r>
              <a:rPr lang="fr-FR" sz="1600" dirty="0">
                <a:solidFill>
                  <a:srgbClr val="232F49"/>
                </a:solidFill>
              </a:rPr>
              <a:t>IRFU/DACM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), Julien Michaud (</a:t>
            </a:r>
            <a:r>
              <a:rPr lang="fr-FR" sz="1600" dirty="0" err="1">
                <a:solidFill>
                  <a:srgbClr val="232F49"/>
                </a:solidFill>
                <a:sym typeface="Wingdings" pitchFamily="2" charset="2"/>
              </a:rPr>
              <a:t>IJCLab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) et Laurent </a:t>
            </a:r>
            <a:r>
              <a:rPr lang="fr-FR" sz="1600" dirty="0" err="1">
                <a:solidFill>
                  <a:srgbClr val="232F49"/>
                </a:solidFill>
                <a:sym typeface="Wingdings" pitchFamily="2" charset="2"/>
              </a:rPr>
              <a:t>Nadolski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 (SOLEIL)</a:t>
            </a:r>
          </a:p>
          <a:p>
            <a:pPr lvl="1"/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Axe 4 : </a:t>
            </a:r>
            <a:r>
              <a:rPr lang="fr-FR" sz="1600" b="1" dirty="0">
                <a:solidFill>
                  <a:srgbClr val="D0671C"/>
                </a:solidFill>
                <a:sym typeface="Wingdings" pitchFamily="2" charset="2"/>
              </a:rPr>
              <a:t>L</a:t>
            </a:r>
            <a:r>
              <a:rPr lang="fr-FR" sz="1600" b="1" dirty="0">
                <a:solidFill>
                  <a:srgbClr val="D0671C"/>
                </a:solidFill>
              </a:rPr>
              <a:t>aser Plasma - 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Brigitte Cros (LPGP), Emmanuel D’Humières (CELIA)  et Cédric </a:t>
            </a:r>
            <a:r>
              <a:rPr lang="fr-FR" sz="1600" dirty="0" err="1">
                <a:solidFill>
                  <a:srgbClr val="232F49"/>
                </a:solidFill>
                <a:sym typeface="Wingdings" pitchFamily="2" charset="2"/>
              </a:rPr>
              <a:t>Thaury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 (LOA)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fr-FR" sz="1700" b="1" dirty="0">
                <a:solidFill>
                  <a:srgbClr val="D0671C"/>
                </a:solidFill>
                <a:sym typeface="Wingdings" pitchFamily="2" charset="2"/>
              </a:rPr>
              <a:t>Thèmes transverses : </a:t>
            </a:r>
          </a:p>
          <a:p>
            <a:pPr lvl="1"/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Diagnostics : Freddy Poirier (</a:t>
            </a:r>
            <a:r>
              <a:rPr lang="fr-FR" sz="1600" dirty="0" err="1">
                <a:solidFill>
                  <a:srgbClr val="232F49"/>
                </a:solidFill>
                <a:sym typeface="Wingdings" pitchFamily="2" charset="2"/>
              </a:rPr>
              <a:t>Subatech</a:t>
            </a:r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) </a:t>
            </a:r>
          </a:p>
          <a:p>
            <a:pPr lvl="1"/>
            <a:r>
              <a:rPr lang="fr-FR" sz="1600" dirty="0">
                <a:solidFill>
                  <a:srgbClr val="232F49"/>
                </a:solidFill>
                <a:sym typeface="Wingdings" pitchFamily="2" charset="2"/>
              </a:rPr>
              <a:t>Calculs : Frédéric Bouly (LPSC) </a:t>
            </a:r>
          </a:p>
          <a:p>
            <a:pPr marL="457200" lvl="1" indent="0">
              <a:buNone/>
            </a:pPr>
            <a:endParaRPr lang="fr-FR" sz="1600" dirty="0">
              <a:solidFill>
                <a:srgbClr val="232F49"/>
              </a:solidFill>
              <a:sym typeface="Wingdings" pitchFamily="2" charset="2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Coordination </a:t>
            </a:r>
          </a:p>
        </p:txBody>
      </p:sp>
    </p:spTree>
    <p:extLst>
      <p:ext uri="{BB962C8B-B14F-4D97-AF65-F5344CB8AC3E}">
        <p14:creationId xmlns:p14="http://schemas.microsoft.com/office/powerpoint/2010/main" val="261045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Atelier Calculs GDR SCIPAC, </a:t>
            </a:r>
            <a:r>
              <a:rPr lang="fr-FR" dirty="0" err="1"/>
              <a:t>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4845" y="762481"/>
            <a:ext cx="10270149" cy="11896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800" dirty="0">
                <a:latin typeface="Calibri"/>
                <a:cs typeface="Arial"/>
              </a:rPr>
              <a:t>Objectif : </a:t>
            </a:r>
            <a:r>
              <a:rPr lang="fr-FR" sz="1800" dirty="0">
                <a:cs typeface="Arial"/>
              </a:rPr>
              <a:t>Faire interagir les 4 axes autour des problématiques de modélisation des accélérateurs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 fontAlgn="base">
              <a:buFont typeface="Arial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Panorama le plus exhaustif possible des outils et techniques de calculs utilisés dans nos laboratoires</a:t>
            </a:r>
          </a:p>
          <a:p>
            <a:pPr marL="342900" indent="-342900" fontAlgn="base">
              <a:buFont typeface="Arial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Identifier les thématiques communes les méthodes de résolution/outils communs</a:t>
            </a:r>
            <a:endParaRPr lang="fr-FR" sz="1800" b="1" dirty="0">
              <a:solidFill>
                <a:srgbClr val="24314C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Atelier calculs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1FEE6DE-86C5-4062-9CEB-A9F70781A4F3}"/>
              </a:ext>
            </a:extLst>
          </p:cNvPr>
          <p:cNvSpPr txBox="1">
            <a:spLocks/>
          </p:cNvSpPr>
          <p:nvPr/>
        </p:nvSpPr>
        <p:spPr bwMode="auto">
          <a:xfrm>
            <a:off x="270964" y="6131430"/>
            <a:ext cx="10270149" cy="344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Session en préambule sur l’IA</a:t>
            </a:r>
            <a:endParaRPr lang="fr-FR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44E00A22-2DAA-434C-A79D-3E4BEE6867C4}"/>
              </a:ext>
            </a:extLst>
          </p:cNvPr>
          <p:cNvSpPr txBox="1">
            <a:spLocks/>
          </p:cNvSpPr>
          <p:nvPr/>
        </p:nvSpPr>
        <p:spPr bwMode="auto">
          <a:xfrm>
            <a:off x="234923" y="3142507"/>
            <a:ext cx="11822586" cy="200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4 thèmes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Les sources de particules chargées </a:t>
            </a:r>
            <a:r>
              <a:rPr lang="fr-FR" sz="1800" dirty="0">
                <a:solidFill>
                  <a:srgbClr val="D0671C"/>
                </a:solidFill>
              </a:rPr>
              <a:t>-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Vincent Le </a:t>
            </a:r>
            <a:r>
              <a:rPr lang="fr-FR" sz="1600" b="0" dirty="0" err="1">
                <a:solidFill>
                  <a:srgbClr val="242E4A"/>
                </a:solidFill>
              </a:rPr>
              <a:t>Flanchec</a:t>
            </a:r>
            <a:r>
              <a:rPr lang="fr-FR" sz="1600" b="0" dirty="0">
                <a:solidFill>
                  <a:srgbClr val="242E4A"/>
                </a:solidFill>
              </a:rPr>
              <a:t> (CEA-DAM), Thomas Thuillier (LPSC/CNRS)</a:t>
            </a:r>
            <a:endParaRPr lang="fr-FR" sz="1600" dirty="0">
              <a:solidFill>
                <a:srgbClr val="242E4A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L’accélération Laser plasma </a:t>
            </a:r>
            <a:r>
              <a:rPr lang="fr-FR" sz="160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Arnaud Beck (LLR), Emmanuel d’Humières (CELIA)</a:t>
            </a:r>
            <a:r>
              <a:rPr lang="fr-FR" sz="1600" dirty="0">
                <a:solidFill>
                  <a:srgbClr val="242E4A"/>
                </a:solidFill>
              </a:rPr>
              <a:t>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La dynamique faisceau </a:t>
            </a:r>
            <a:r>
              <a:rPr lang="fr-FR" sz="180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David </a:t>
            </a:r>
            <a:r>
              <a:rPr lang="fr-FR" sz="1600" b="0" dirty="0" err="1">
                <a:solidFill>
                  <a:srgbClr val="242E4A"/>
                </a:solidFill>
              </a:rPr>
              <a:t>Amorim</a:t>
            </a:r>
            <a:r>
              <a:rPr lang="fr-FR" sz="1600" b="0" dirty="0">
                <a:solidFill>
                  <a:srgbClr val="242E4A"/>
                </a:solidFill>
              </a:rPr>
              <a:t> (CERN), Julien Michaud (</a:t>
            </a:r>
            <a:r>
              <a:rPr lang="fr-FR" sz="1600" b="0" dirty="0" err="1">
                <a:solidFill>
                  <a:srgbClr val="242E4A"/>
                </a:solidFill>
              </a:rPr>
              <a:t>IJCLab</a:t>
            </a:r>
            <a:r>
              <a:rPr lang="fr-FR" sz="1600" b="0" dirty="0">
                <a:solidFill>
                  <a:srgbClr val="242E4A"/>
                </a:solidFill>
              </a:rPr>
              <a:t>/CNRS)</a:t>
            </a:r>
            <a:endParaRPr lang="fr-FR" sz="1600" dirty="0">
              <a:solidFill>
                <a:srgbClr val="242E4A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Les outils numériques pour la conception des accélérateurs</a:t>
            </a:r>
            <a:r>
              <a:rPr lang="fr-FR" sz="1700" b="0" dirty="0">
                <a:solidFill>
                  <a:srgbClr val="D0671C"/>
                </a:solidFill>
              </a:rPr>
              <a:t> </a:t>
            </a:r>
            <a:r>
              <a:rPr lang="fr-FR" sz="1800" b="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Maud BAYLAC (LPSC/CNRS), Patricia DUCHESNE (</a:t>
            </a:r>
            <a:r>
              <a:rPr lang="fr-FR" sz="1600" b="0" dirty="0" err="1">
                <a:solidFill>
                  <a:srgbClr val="242E4A"/>
                </a:solidFill>
              </a:rPr>
              <a:t>IJCLab</a:t>
            </a:r>
            <a:r>
              <a:rPr lang="fr-FR" sz="1600" b="0" dirty="0">
                <a:solidFill>
                  <a:srgbClr val="242E4A"/>
                </a:solidFill>
              </a:rPr>
              <a:t>/CNRS), Juliette </a:t>
            </a:r>
            <a:r>
              <a:rPr lang="fr-FR" sz="1600" b="0" dirty="0" err="1">
                <a:solidFill>
                  <a:srgbClr val="242E4A"/>
                </a:solidFill>
              </a:rPr>
              <a:t>Plouin</a:t>
            </a:r>
            <a:r>
              <a:rPr lang="fr-FR" sz="1600" b="0" dirty="0">
                <a:solidFill>
                  <a:srgbClr val="242E4A"/>
                </a:solidFill>
              </a:rPr>
              <a:t> (CEA-Saclay)</a:t>
            </a:r>
            <a:endParaRPr lang="fr-FR" sz="1600" dirty="0">
              <a:solidFill>
                <a:srgbClr val="242E4A"/>
              </a:solidFill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5DA3DBB-02D3-434B-BA0F-9F075E3820C2}"/>
              </a:ext>
            </a:extLst>
          </p:cNvPr>
          <p:cNvSpPr txBox="1">
            <a:spLocks/>
          </p:cNvSpPr>
          <p:nvPr/>
        </p:nvSpPr>
        <p:spPr bwMode="auto">
          <a:xfrm>
            <a:off x="880515" y="4986232"/>
            <a:ext cx="10270149" cy="74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EDEDD91-7885-4031-8D65-2AF4B2024DA0}"/>
              </a:ext>
            </a:extLst>
          </p:cNvPr>
          <p:cNvSpPr txBox="1">
            <a:spLocks/>
          </p:cNvSpPr>
          <p:nvPr/>
        </p:nvSpPr>
        <p:spPr bwMode="auto">
          <a:xfrm>
            <a:off x="269144" y="5330447"/>
            <a:ext cx="12019543" cy="74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Favoriser les échanges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Présentations courtes + session de discussion pour chaque thème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D155926-4B6B-405A-8E6B-77AB70F10923}"/>
              </a:ext>
            </a:extLst>
          </p:cNvPr>
          <p:cNvSpPr txBox="1">
            <a:spLocks/>
          </p:cNvSpPr>
          <p:nvPr/>
        </p:nvSpPr>
        <p:spPr bwMode="auto">
          <a:xfrm>
            <a:off x="270964" y="1974978"/>
            <a:ext cx="10270149" cy="1189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Coordination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dirty="0">
                <a:solidFill>
                  <a:srgbClr val="D0671C"/>
                </a:solidFill>
              </a:rPr>
              <a:t>Frédéric Bouly, Brigitte Cros et Nicolas </a:t>
            </a:r>
            <a:r>
              <a:rPr lang="fr-FR" sz="1600" b="0" dirty="0" err="1">
                <a:solidFill>
                  <a:srgbClr val="D0671C"/>
                </a:solidFill>
              </a:rPr>
              <a:t>Pichoff</a:t>
            </a:r>
            <a:endParaRPr lang="fr-FR" sz="1600" b="0" dirty="0">
              <a:solidFill>
                <a:srgbClr val="D0671C"/>
              </a:solidFill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dirty="0">
                <a:solidFill>
                  <a:srgbClr val="D0671C"/>
                </a:solidFill>
              </a:rPr>
              <a:t>Loc. : Julien Michaud et Service Communication d’</a:t>
            </a:r>
            <a:r>
              <a:rPr lang="fr-FR" sz="1600" b="0" dirty="0" err="1">
                <a:solidFill>
                  <a:srgbClr val="D0671C"/>
                </a:solidFill>
              </a:rPr>
              <a:t>IJCLab</a:t>
            </a:r>
            <a:endParaRPr lang="fr-FR" sz="1600" b="1" dirty="0">
              <a:solidFill>
                <a:srgbClr val="2431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7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0"/>
            <a:ext cx="3600400" cy="739595"/>
          </a:xfrm>
        </p:spPr>
        <p:txBody>
          <a:bodyPr>
            <a:normAutofit/>
          </a:bodyPr>
          <a:lstStyle/>
          <a:p>
            <a:r>
              <a:rPr lang="fr-FR" sz="3200" dirty="0" err="1"/>
              <a:t>Accelerators</a:t>
            </a:r>
            <a:r>
              <a:rPr lang="fr-FR" sz="3200" dirty="0"/>
              <a:t>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07368" y="692696"/>
            <a:ext cx="11650250" cy="5257451"/>
            <a:chOff x="2373984" y="1942820"/>
            <a:chExt cx="8601724" cy="3881732"/>
          </a:xfrm>
        </p:grpSpPr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D75AB17F-A2CB-4AF7-85EF-9CF5D81646B4}"/>
                </a:ext>
              </a:extLst>
            </p:cNvPr>
            <p:cNvSpPr/>
            <p:nvPr/>
          </p:nvSpPr>
          <p:spPr>
            <a:xfrm rot="18078482" flipV="1">
              <a:off x="2338890" y="4279230"/>
              <a:ext cx="528951" cy="9911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3" name="Connecteur : en arc 442">
              <a:extLst>
                <a:ext uri="{FF2B5EF4-FFF2-40B4-BE49-F238E27FC236}">
                  <a16:creationId xmlns:a16="http://schemas.microsoft.com/office/drawing/2014/main" id="{5220A7FE-C091-4806-8525-7FE4468F31D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535190" y="4175450"/>
              <a:ext cx="874399" cy="220594"/>
            </a:xfrm>
            <a:prstGeom prst="curvedConnector3">
              <a:avLst>
                <a:gd name="adj1" fmla="val -91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stealth" w="lg" len="lg"/>
            </a:ln>
            <a:effectLst/>
          </p:spPr>
        </p:cxn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AE4E9B58-C3D7-440D-8A8B-37A90F510F5F}"/>
                </a:ext>
              </a:extLst>
            </p:cNvPr>
            <p:cNvSpPr/>
            <p:nvPr/>
          </p:nvSpPr>
          <p:spPr>
            <a:xfrm rot="18078482" flipV="1">
              <a:off x="2199856" y="3929216"/>
              <a:ext cx="1232047" cy="99116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60F10D0C-1C1A-43BA-B932-72E24ED91618}"/>
                </a:ext>
              </a:extLst>
            </p:cNvPr>
            <p:cNvSpPr/>
            <p:nvPr/>
          </p:nvSpPr>
          <p:spPr>
            <a:xfrm>
              <a:off x="3982305" y="5327899"/>
              <a:ext cx="1853890" cy="11096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52" name="Connecteur droit 451">
              <a:extLst>
                <a:ext uri="{FF2B5EF4-FFF2-40B4-BE49-F238E27FC236}">
                  <a16:creationId xmlns:a16="http://schemas.microsoft.com/office/drawing/2014/main" id="{594F160C-D7DF-4EAC-BD5B-A427E2DE9C70}"/>
                </a:ext>
              </a:extLst>
            </p:cNvPr>
            <p:cNvCxnSpPr>
              <a:cxnSpLocks/>
            </p:cNvCxnSpPr>
            <p:nvPr/>
          </p:nvCxnSpPr>
          <p:spPr>
            <a:xfrm>
              <a:off x="3029527" y="5397643"/>
              <a:ext cx="369490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E67437DB-3D25-4194-8D43-EDBCDA1BA7F7}"/>
                </a:ext>
              </a:extLst>
            </p:cNvPr>
            <p:cNvSpPr/>
            <p:nvPr/>
          </p:nvSpPr>
          <p:spPr>
            <a:xfrm>
              <a:off x="3827734" y="4050935"/>
              <a:ext cx="1853890" cy="110965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CF399338-9C38-4A33-B2E4-6A1F7D283A69}"/>
                </a:ext>
              </a:extLst>
            </p:cNvPr>
            <p:cNvSpPr/>
            <p:nvPr/>
          </p:nvSpPr>
          <p:spPr>
            <a:xfrm>
              <a:off x="6191627" y="4668685"/>
              <a:ext cx="563467" cy="117658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482B42A1-5EBA-4F9E-89FA-68DE2A8C8B28}"/>
                </a:ext>
              </a:extLst>
            </p:cNvPr>
            <p:cNvSpPr/>
            <p:nvPr/>
          </p:nvSpPr>
          <p:spPr>
            <a:xfrm>
              <a:off x="3196847" y="4668685"/>
              <a:ext cx="1674891" cy="117658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6" name="Groupe 455">
              <a:extLst>
                <a:ext uri="{FF2B5EF4-FFF2-40B4-BE49-F238E27FC236}">
                  <a16:creationId xmlns:a16="http://schemas.microsoft.com/office/drawing/2014/main" id="{21CA9F0B-03FF-49DE-AC74-9E8A6D2F8ADB}"/>
                </a:ext>
              </a:extLst>
            </p:cNvPr>
            <p:cNvGrpSpPr/>
            <p:nvPr/>
          </p:nvGrpSpPr>
          <p:grpSpPr>
            <a:xfrm rot="19695420">
              <a:off x="8006626" y="2710404"/>
              <a:ext cx="496993" cy="261280"/>
              <a:chOff x="6087628" y="4873183"/>
              <a:chExt cx="2317270" cy="436552"/>
            </a:xfrm>
          </p:grpSpPr>
          <p:sp>
            <p:nvSpPr>
              <p:cNvPr id="520" name="ZoneTexte 519">
                <a:extLst>
                  <a:ext uri="{FF2B5EF4-FFF2-40B4-BE49-F238E27FC236}">
                    <a16:creationId xmlns:a16="http://schemas.microsoft.com/office/drawing/2014/main" id="{3E0D69DA-4B41-4292-9365-F32A10298294}"/>
                  </a:ext>
                </a:extLst>
              </p:cNvPr>
              <p:cNvSpPr txBox="1"/>
              <p:nvPr/>
            </p:nvSpPr>
            <p:spPr>
              <a:xfrm>
                <a:off x="6155354" y="4873183"/>
                <a:ext cx="2180572" cy="430887"/>
              </a:xfrm>
              <a:prstGeom prst="rect">
                <a:avLst/>
              </a:prstGeom>
              <a:solidFill>
                <a:srgbClr val="5B9BD5">
                  <a:lumMod val="50000"/>
                </a:srgbClr>
              </a:solidFill>
              <a:ln>
                <a:solidFill>
                  <a:srgbClr val="5B9BD5">
                    <a:lumMod val="50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1" name="Organigramme : Terminateur 520">
                <a:extLst>
                  <a:ext uri="{FF2B5EF4-FFF2-40B4-BE49-F238E27FC236}">
                    <a16:creationId xmlns:a16="http://schemas.microsoft.com/office/drawing/2014/main" id="{33F660C2-30E7-44A5-9B42-44D8E85208D2}"/>
                  </a:ext>
                </a:extLst>
              </p:cNvPr>
              <p:cNvSpPr/>
              <p:nvPr/>
            </p:nvSpPr>
            <p:spPr>
              <a:xfrm>
                <a:off x="6087628" y="5039680"/>
                <a:ext cx="2317270" cy="100859"/>
              </a:xfrm>
              <a:prstGeom prst="flowChartTerminator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2" name="Organigramme : Connecteur 521">
                <a:extLst>
                  <a:ext uri="{FF2B5EF4-FFF2-40B4-BE49-F238E27FC236}">
                    <a16:creationId xmlns:a16="http://schemas.microsoft.com/office/drawing/2014/main" id="{71A872DC-27AD-4384-B41B-EFB2DE9326BD}"/>
                  </a:ext>
                </a:extLst>
              </p:cNvPr>
              <p:cNvSpPr/>
              <p:nvPr/>
            </p:nvSpPr>
            <p:spPr>
              <a:xfrm>
                <a:off x="6378907" y="5110100"/>
                <a:ext cx="533577" cy="199635"/>
              </a:xfrm>
              <a:prstGeom prst="flowChartConnector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3" name="Organigramme : Connecteur 522">
                <a:extLst>
                  <a:ext uri="{FF2B5EF4-FFF2-40B4-BE49-F238E27FC236}">
                    <a16:creationId xmlns:a16="http://schemas.microsoft.com/office/drawing/2014/main" id="{E46D2B98-B86E-4D09-8748-3CF41169D754}"/>
                  </a:ext>
                </a:extLst>
              </p:cNvPr>
              <p:cNvSpPr/>
              <p:nvPr/>
            </p:nvSpPr>
            <p:spPr>
              <a:xfrm>
                <a:off x="6770579" y="4892485"/>
                <a:ext cx="448184" cy="180158"/>
              </a:xfrm>
              <a:prstGeom prst="flowChartConnector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4" name="Organigramme : Connecteur 523">
                <a:extLst>
                  <a:ext uri="{FF2B5EF4-FFF2-40B4-BE49-F238E27FC236}">
                    <a16:creationId xmlns:a16="http://schemas.microsoft.com/office/drawing/2014/main" id="{3DF89C19-A14B-4C3A-918C-9EDCFD1195CB}"/>
                  </a:ext>
                </a:extLst>
              </p:cNvPr>
              <p:cNvSpPr/>
              <p:nvPr/>
            </p:nvSpPr>
            <p:spPr>
              <a:xfrm>
                <a:off x="7111474" y="5107578"/>
                <a:ext cx="699576" cy="180158"/>
              </a:xfrm>
              <a:prstGeom prst="flowChartConnector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Organigramme : Connecteur 524">
                <a:extLst>
                  <a:ext uri="{FF2B5EF4-FFF2-40B4-BE49-F238E27FC236}">
                    <a16:creationId xmlns:a16="http://schemas.microsoft.com/office/drawing/2014/main" id="{DD572C7B-7A1E-43C8-A868-CDEFF017F19F}"/>
                  </a:ext>
                </a:extLst>
              </p:cNvPr>
              <p:cNvSpPr/>
              <p:nvPr/>
            </p:nvSpPr>
            <p:spPr>
              <a:xfrm>
                <a:off x="7706314" y="4911435"/>
                <a:ext cx="532762" cy="161208"/>
              </a:xfrm>
              <a:prstGeom prst="flowChartConnector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Organigramme : Connecteur 525">
                <a:extLst>
                  <a:ext uri="{FF2B5EF4-FFF2-40B4-BE49-F238E27FC236}">
                    <a16:creationId xmlns:a16="http://schemas.microsoft.com/office/drawing/2014/main" id="{985E28E1-5492-4359-9FEE-0E1E0C9ADF5F}"/>
                  </a:ext>
                </a:extLst>
              </p:cNvPr>
              <p:cNvSpPr/>
              <p:nvPr/>
            </p:nvSpPr>
            <p:spPr>
              <a:xfrm>
                <a:off x="6374282" y="5012618"/>
                <a:ext cx="448184" cy="57203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Organigramme : Connecteur 526">
                <a:extLst>
                  <a:ext uri="{FF2B5EF4-FFF2-40B4-BE49-F238E27FC236}">
                    <a16:creationId xmlns:a16="http://schemas.microsoft.com/office/drawing/2014/main" id="{26123DE8-CE9A-4132-80E8-0EB21A99F9DB}"/>
                  </a:ext>
                </a:extLst>
              </p:cNvPr>
              <p:cNvSpPr/>
              <p:nvPr/>
            </p:nvSpPr>
            <p:spPr>
              <a:xfrm>
                <a:off x="7177031" y="5015438"/>
                <a:ext cx="568422" cy="57204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Organigramme : Connecteur 527">
                <a:extLst>
                  <a:ext uri="{FF2B5EF4-FFF2-40B4-BE49-F238E27FC236}">
                    <a16:creationId xmlns:a16="http://schemas.microsoft.com/office/drawing/2014/main" id="{4334BDFF-6F91-466C-B737-44EC50CDDAC3}"/>
                  </a:ext>
                </a:extLst>
              </p:cNvPr>
              <p:cNvSpPr/>
              <p:nvPr/>
            </p:nvSpPr>
            <p:spPr>
              <a:xfrm>
                <a:off x="7726501" y="5107655"/>
                <a:ext cx="538759" cy="45719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9" name="Organigramme : Connecteur 528">
                <a:extLst>
                  <a:ext uri="{FF2B5EF4-FFF2-40B4-BE49-F238E27FC236}">
                    <a16:creationId xmlns:a16="http://schemas.microsoft.com/office/drawing/2014/main" id="{B55A4F3E-9B60-4FD7-8256-7E09E951890D}"/>
                  </a:ext>
                </a:extLst>
              </p:cNvPr>
              <p:cNvSpPr/>
              <p:nvPr/>
            </p:nvSpPr>
            <p:spPr>
              <a:xfrm>
                <a:off x="6847988" y="5104756"/>
                <a:ext cx="348150" cy="60025"/>
              </a:xfrm>
              <a:prstGeom prst="flowChartConnector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57" name="Connecteur droit 456">
              <a:extLst>
                <a:ext uri="{FF2B5EF4-FFF2-40B4-BE49-F238E27FC236}">
                  <a16:creationId xmlns:a16="http://schemas.microsoft.com/office/drawing/2014/main" id="{5DFD5978-365A-4D5D-93CD-ACC783DCCF84}"/>
                </a:ext>
              </a:extLst>
            </p:cNvPr>
            <p:cNvCxnSpPr>
              <a:cxnSpLocks/>
              <a:stCxn id="458" idx="3"/>
            </p:cNvCxnSpPr>
            <p:nvPr/>
          </p:nvCxnSpPr>
          <p:spPr>
            <a:xfrm>
              <a:off x="3228626" y="4728010"/>
              <a:ext cx="3747939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EE98A758-D8C5-43F2-A5AD-101122A0F9B4}"/>
                </a:ext>
              </a:extLst>
            </p:cNvPr>
            <p:cNvSpPr/>
            <p:nvPr/>
          </p:nvSpPr>
          <p:spPr>
            <a:xfrm>
              <a:off x="2373984" y="4496201"/>
              <a:ext cx="854642" cy="463618"/>
            </a:xfrm>
            <a:prstGeom prst="rect">
              <a:avLst/>
            </a:prstGeom>
            <a:solidFill>
              <a:srgbClr val="93191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Source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Organigramme : Stockage à accès séquentiel 458">
              <a:extLst>
                <a:ext uri="{FF2B5EF4-FFF2-40B4-BE49-F238E27FC236}">
                  <a16:creationId xmlns:a16="http://schemas.microsoft.com/office/drawing/2014/main" id="{31BB563B-4128-4A18-B5BC-50EA1518944B}"/>
                </a:ext>
              </a:extLst>
            </p:cNvPr>
            <p:cNvSpPr/>
            <p:nvPr/>
          </p:nvSpPr>
          <p:spPr>
            <a:xfrm>
              <a:off x="2392319" y="2750260"/>
              <a:ext cx="1437659" cy="1453503"/>
            </a:xfrm>
            <a:prstGeom prst="flowChartMagneticTape">
              <a:avLst/>
            </a:prstGeom>
            <a:solidFill>
              <a:schemeClr val="bg1">
                <a:alpha val="33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ZoneTexte 459">
              <a:extLst>
                <a:ext uri="{FF2B5EF4-FFF2-40B4-BE49-F238E27FC236}">
                  <a16:creationId xmlns:a16="http://schemas.microsoft.com/office/drawing/2014/main" id="{91F9E073-793E-4FF0-B8DE-04DA84C542C0}"/>
                </a:ext>
              </a:extLst>
            </p:cNvPr>
            <p:cNvSpPr txBox="1"/>
            <p:nvPr/>
          </p:nvSpPr>
          <p:spPr>
            <a:xfrm>
              <a:off x="4690650" y="4512567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61" name="ZoneTexte 460">
              <a:extLst>
                <a:ext uri="{FF2B5EF4-FFF2-40B4-BE49-F238E27FC236}">
                  <a16:creationId xmlns:a16="http://schemas.microsoft.com/office/drawing/2014/main" id="{CA6441FD-556D-4FBE-A1C5-1C7D6E2C2DD1}"/>
                </a:ext>
              </a:extLst>
            </p:cNvPr>
            <p:cNvSpPr txBox="1"/>
            <p:nvPr/>
          </p:nvSpPr>
          <p:spPr>
            <a:xfrm>
              <a:off x="3494365" y="4516583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68235CF0-8CA3-485F-994A-7F876BF11FBA}"/>
                </a:ext>
              </a:extLst>
            </p:cNvPr>
            <p:cNvSpPr/>
            <p:nvPr/>
          </p:nvSpPr>
          <p:spPr>
            <a:xfrm>
              <a:off x="4873126" y="4503041"/>
              <a:ext cx="1317113" cy="463618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ZoneTexte 462">
              <a:extLst>
                <a:ext uri="{FF2B5EF4-FFF2-40B4-BE49-F238E27FC236}">
                  <a16:creationId xmlns:a16="http://schemas.microsoft.com/office/drawing/2014/main" id="{1B156748-097E-472D-846E-30690CAEA2C7}"/>
                </a:ext>
              </a:extLst>
            </p:cNvPr>
            <p:cNvSpPr txBox="1"/>
            <p:nvPr/>
          </p:nvSpPr>
          <p:spPr>
            <a:xfrm>
              <a:off x="4568958" y="4512569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grpSp>
          <p:nvGrpSpPr>
            <p:cNvPr id="464" name="Groupe 463">
              <a:extLst>
                <a:ext uri="{FF2B5EF4-FFF2-40B4-BE49-F238E27FC236}">
                  <a16:creationId xmlns:a16="http://schemas.microsoft.com/office/drawing/2014/main" id="{62F4E5E5-0111-4ABE-AA2A-210817A1FA96}"/>
                </a:ext>
              </a:extLst>
            </p:cNvPr>
            <p:cNvGrpSpPr/>
            <p:nvPr/>
          </p:nvGrpSpPr>
          <p:grpSpPr>
            <a:xfrm>
              <a:off x="4907047" y="4559425"/>
              <a:ext cx="603914" cy="34970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516" name="Organigramme : Terminateur 515">
                <a:extLst>
                  <a:ext uri="{FF2B5EF4-FFF2-40B4-BE49-F238E27FC236}">
                    <a16:creationId xmlns:a16="http://schemas.microsoft.com/office/drawing/2014/main" id="{C5788B0F-70CE-493D-8F23-67C8E0DDFE33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Organigramme : Terminateur 516">
                <a:extLst>
                  <a:ext uri="{FF2B5EF4-FFF2-40B4-BE49-F238E27FC236}">
                    <a16:creationId xmlns:a16="http://schemas.microsoft.com/office/drawing/2014/main" id="{D6668237-1451-4697-8EBD-BE12706480A6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Organigramme : Terminateur 517">
                <a:extLst>
                  <a:ext uri="{FF2B5EF4-FFF2-40B4-BE49-F238E27FC236}">
                    <a16:creationId xmlns:a16="http://schemas.microsoft.com/office/drawing/2014/main" id="{59A78B3A-801F-4734-A4C3-C1F972B80EF7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F26420CA-4542-4DDD-B831-9E38280B050A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5" name="Groupe 464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5555420" y="4559424"/>
              <a:ext cx="603914" cy="34970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512" name="Organigramme : Terminateur 511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3" name="Organigramme : Terminateur 512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Organigramme : Terminateur 513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6" name="ZoneTexte 465">
              <a:extLst>
                <a:ext uri="{FF2B5EF4-FFF2-40B4-BE49-F238E27FC236}">
                  <a16:creationId xmlns:a16="http://schemas.microsoft.com/office/drawing/2014/main" id="{89FBE9F3-FF62-49CF-92A9-7F24FE96A94D}"/>
                </a:ext>
              </a:extLst>
            </p:cNvPr>
            <p:cNvSpPr txBox="1"/>
            <p:nvPr/>
          </p:nvSpPr>
          <p:spPr>
            <a:xfrm>
              <a:off x="3352370" y="4515578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67" name="ZoneTexte 466">
              <a:extLst>
                <a:ext uri="{FF2B5EF4-FFF2-40B4-BE49-F238E27FC236}">
                  <a16:creationId xmlns:a16="http://schemas.microsoft.com/office/drawing/2014/main" id="{8E38961A-5823-4AC7-B6C8-B06ED72BA3E0}"/>
                </a:ext>
              </a:extLst>
            </p:cNvPr>
            <p:cNvSpPr txBox="1"/>
            <p:nvPr/>
          </p:nvSpPr>
          <p:spPr>
            <a:xfrm>
              <a:off x="4444891" y="4516932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grpSp>
          <p:nvGrpSpPr>
            <p:cNvPr id="468" name="Groupe 467">
              <a:extLst>
                <a:ext uri="{FF2B5EF4-FFF2-40B4-BE49-F238E27FC236}">
                  <a16:creationId xmlns:a16="http://schemas.microsoft.com/office/drawing/2014/main" id="{E7518078-372E-4169-9EE3-17C0C70086BD}"/>
                </a:ext>
              </a:extLst>
            </p:cNvPr>
            <p:cNvGrpSpPr/>
            <p:nvPr/>
          </p:nvGrpSpPr>
          <p:grpSpPr>
            <a:xfrm>
              <a:off x="2527299" y="2853746"/>
              <a:ext cx="1211855" cy="1238589"/>
              <a:chOff x="2746872" y="1431164"/>
              <a:chExt cx="1211855" cy="1238589"/>
            </a:xfrm>
          </p:grpSpPr>
          <p:sp>
            <p:nvSpPr>
              <p:cNvPr id="506" name="Arc 505">
                <a:extLst>
                  <a:ext uri="{FF2B5EF4-FFF2-40B4-BE49-F238E27FC236}">
                    <a16:creationId xmlns:a16="http://schemas.microsoft.com/office/drawing/2014/main" id="{92BF4983-21F3-453F-9E7C-93D818CCE6E2}"/>
                  </a:ext>
                </a:extLst>
              </p:cNvPr>
              <p:cNvSpPr/>
              <p:nvPr/>
            </p:nvSpPr>
            <p:spPr>
              <a:xfrm rot="16200000" flipH="1">
                <a:off x="2734019" y="1445045"/>
                <a:ext cx="1237561" cy="1211855"/>
              </a:xfrm>
              <a:prstGeom prst="arc">
                <a:avLst>
                  <a:gd name="adj1" fmla="val 10789456"/>
                  <a:gd name="adj2" fmla="val 12987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Arc 506">
                <a:extLst>
                  <a:ext uri="{FF2B5EF4-FFF2-40B4-BE49-F238E27FC236}">
                    <a16:creationId xmlns:a16="http://schemas.microsoft.com/office/drawing/2014/main" id="{3A75E57F-526E-4E7F-8EAB-0EC19941FD71}"/>
                  </a:ext>
                </a:extLst>
              </p:cNvPr>
              <p:cNvSpPr/>
              <p:nvPr/>
            </p:nvSpPr>
            <p:spPr>
              <a:xfrm rot="16200000" flipH="1" flipV="1">
                <a:off x="2834739" y="1441875"/>
                <a:ext cx="1031301" cy="1009879"/>
              </a:xfrm>
              <a:prstGeom prst="arc">
                <a:avLst>
                  <a:gd name="adj1" fmla="val 10789627"/>
                  <a:gd name="adj2" fmla="val 12987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8" name="Arc 507">
                <a:extLst>
                  <a:ext uri="{FF2B5EF4-FFF2-40B4-BE49-F238E27FC236}">
                    <a16:creationId xmlns:a16="http://schemas.microsoft.com/office/drawing/2014/main" id="{7C573EA7-3C12-415F-A751-2B0EFA8AD574}"/>
                  </a:ext>
                </a:extLst>
              </p:cNvPr>
              <p:cNvSpPr/>
              <p:nvPr/>
            </p:nvSpPr>
            <p:spPr>
              <a:xfrm rot="16200000" flipH="1" flipV="1">
                <a:off x="3204859" y="1842115"/>
                <a:ext cx="206260" cy="201976"/>
              </a:xfrm>
              <a:prstGeom prst="arc">
                <a:avLst>
                  <a:gd name="adj1" fmla="val 10789456"/>
                  <a:gd name="adj2" fmla="val 12987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9" name="Arc 508">
                <a:extLst>
                  <a:ext uri="{FF2B5EF4-FFF2-40B4-BE49-F238E27FC236}">
                    <a16:creationId xmlns:a16="http://schemas.microsoft.com/office/drawing/2014/main" id="{541B9B59-30BA-44CA-AE5A-C52ACD646F3B}"/>
                  </a:ext>
                </a:extLst>
              </p:cNvPr>
              <p:cNvSpPr/>
              <p:nvPr/>
            </p:nvSpPr>
            <p:spPr>
              <a:xfrm rot="16200000" flipH="1">
                <a:off x="3098347" y="1848169"/>
                <a:ext cx="419282" cy="403952"/>
              </a:xfrm>
              <a:prstGeom prst="arc">
                <a:avLst>
                  <a:gd name="adj1" fmla="val 10789456"/>
                  <a:gd name="adj2" fmla="val 223133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Arc 509">
                <a:extLst>
                  <a:ext uri="{FF2B5EF4-FFF2-40B4-BE49-F238E27FC236}">
                    <a16:creationId xmlns:a16="http://schemas.microsoft.com/office/drawing/2014/main" id="{02C13993-AC63-4973-8A23-621FAFA9EA18}"/>
                  </a:ext>
                </a:extLst>
              </p:cNvPr>
              <p:cNvSpPr/>
              <p:nvPr/>
            </p:nvSpPr>
            <p:spPr>
              <a:xfrm rot="16200000" flipH="1">
                <a:off x="2937869" y="1647021"/>
                <a:ext cx="825041" cy="807903"/>
              </a:xfrm>
              <a:prstGeom prst="arc">
                <a:avLst>
                  <a:gd name="adj1" fmla="val 10858627"/>
                  <a:gd name="adj2" fmla="val 12987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1" name="Arc 510">
                <a:extLst>
                  <a:ext uri="{FF2B5EF4-FFF2-40B4-BE49-F238E27FC236}">
                    <a16:creationId xmlns:a16="http://schemas.microsoft.com/office/drawing/2014/main" id="{D9675C31-143F-4085-BBAF-88575B27CD86}"/>
                  </a:ext>
                </a:extLst>
              </p:cNvPr>
              <p:cNvSpPr/>
              <p:nvPr/>
            </p:nvSpPr>
            <p:spPr>
              <a:xfrm rot="16200000" flipH="1" flipV="1">
                <a:off x="3010843" y="1646157"/>
                <a:ext cx="621335" cy="605928"/>
              </a:xfrm>
              <a:prstGeom prst="arc">
                <a:avLst>
                  <a:gd name="adj1" fmla="val 11030904"/>
                  <a:gd name="adj2" fmla="val 21580535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9" name="Groupe 468">
              <a:extLst>
                <a:ext uri="{FF2B5EF4-FFF2-40B4-BE49-F238E27FC236}">
                  <a16:creationId xmlns:a16="http://schemas.microsoft.com/office/drawing/2014/main" id="{E594ACC7-F665-4AE3-9C62-47CB4AA79607}"/>
                </a:ext>
              </a:extLst>
            </p:cNvPr>
            <p:cNvGrpSpPr/>
            <p:nvPr/>
          </p:nvGrpSpPr>
          <p:grpSpPr>
            <a:xfrm>
              <a:off x="3694002" y="4541666"/>
              <a:ext cx="605090" cy="547943"/>
              <a:chOff x="3913575" y="3119084"/>
              <a:chExt cx="605090" cy="547943"/>
            </a:xfrm>
          </p:grpSpPr>
          <p:sp>
            <p:nvSpPr>
              <p:cNvPr id="501" name="Organigramme : Stockage à accès direct 500">
                <a:extLst>
                  <a:ext uri="{FF2B5EF4-FFF2-40B4-BE49-F238E27FC236}">
                    <a16:creationId xmlns:a16="http://schemas.microsoft.com/office/drawing/2014/main" id="{BC74A11F-63DC-4F75-BB38-45C98E7EA1B4}"/>
                  </a:ext>
                </a:extLst>
              </p:cNvPr>
              <p:cNvSpPr/>
              <p:nvPr/>
            </p:nvSpPr>
            <p:spPr>
              <a:xfrm>
                <a:off x="3913575" y="3121730"/>
                <a:ext cx="135976" cy="370105"/>
              </a:xfrm>
              <a:prstGeom prst="flowChartMagneticDrum">
                <a:avLst/>
              </a:prstGeom>
              <a:solidFill>
                <a:srgbClr val="70AD47">
                  <a:lumMod val="50000"/>
                  <a:alpha val="79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2" name="Organigramme : Stockage à accès direct 501">
                <a:extLst>
                  <a:ext uri="{FF2B5EF4-FFF2-40B4-BE49-F238E27FC236}">
                    <a16:creationId xmlns:a16="http://schemas.microsoft.com/office/drawing/2014/main" id="{3D2D2B19-BF86-46B0-A493-B964C2DBB061}"/>
                  </a:ext>
                </a:extLst>
              </p:cNvPr>
              <p:cNvSpPr/>
              <p:nvPr/>
            </p:nvSpPr>
            <p:spPr>
              <a:xfrm>
                <a:off x="4081146" y="3121730"/>
                <a:ext cx="190399" cy="370105"/>
              </a:xfrm>
              <a:prstGeom prst="flowChartMagneticDrum">
                <a:avLst/>
              </a:prstGeom>
              <a:solidFill>
                <a:srgbClr val="70AD47">
                  <a:lumMod val="50000"/>
                  <a:alpha val="79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Organigramme : Stockage à accès direct 502">
                <a:extLst>
                  <a:ext uri="{FF2B5EF4-FFF2-40B4-BE49-F238E27FC236}">
                    <a16:creationId xmlns:a16="http://schemas.microsoft.com/office/drawing/2014/main" id="{900CF607-37A4-4E1D-B367-E1A9EFFC3D62}"/>
                  </a:ext>
                </a:extLst>
              </p:cNvPr>
              <p:cNvSpPr/>
              <p:nvPr/>
            </p:nvSpPr>
            <p:spPr>
              <a:xfrm>
                <a:off x="4292084" y="3119084"/>
                <a:ext cx="226581" cy="370105"/>
              </a:xfrm>
              <a:prstGeom prst="flowChartMagneticDrum">
                <a:avLst/>
              </a:prstGeom>
              <a:solidFill>
                <a:srgbClr val="70AD47">
                  <a:lumMod val="50000"/>
                  <a:alpha val="79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04" name="Connecteur : en angle 503">
                <a:extLst>
                  <a:ext uri="{FF2B5EF4-FFF2-40B4-BE49-F238E27FC236}">
                    <a16:creationId xmlns:a16="http://schemas.microsoft.com/office/drawing/2014/main" id="{F0C01F93-8C77-4DF0-93E7-3B19A4B38AE1}"/>
                  </a:ext>
                </a:extLst>
              </p:cNvPr>
              <p:cNvCxnSpPr>
                <a:cxnSpLocks/>
                <a:stCxn id="501" idx="2"/>
                <a:endCxn id="503" idx="2"/>
              </p:cNvCxnSpPr>
              <p:nvPr/>
            </p:nvCxnSpPr>
            <p:spPr>
              <a:xfrm rot="5400000" flipH="1" flipV="1">
                <a:off x="4192146" y="3278606"/>
                <a:ext cx="2646" cy="423812"/>
              </a:xfrm>
              <a:prstGeom prst="bentConnector3">
                <a:avLst>
                  <a:gd name="adj1" fmla="val -6559562"/>
                </a:avLst>
              </a:prstGeom>
              <a:noFill/>
              <a:ln w="635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" name="Connecteur droit 504">
                <a:extLst>
                  <a:ext uri="{FF2B5EF4-FFF2-40B4-BE49-F238E27FC236}">
                    <a16:creationId xmlns:a16="http://schemas.microsoft.com/office/drawing/2014/main" id="{D56875C3-4190-48F5-B681-C2FD1A2140F8}"/>
                  </a:ext>
                </a:extLst>
              </p:cNvPr>
              <p:cNvCxnSpPr>
                <a:cxnSpLocks/>
                <a:stCxn id="502" idx="2"/>
              </p:cNvCxnSpPr>
              <p:nvPr/>
            </p:nvCxnSpPr>
            <p:spPr>
              <a:xfrm>
                <a:off x="4176346" y="3491835"/>
                <a:ext cx="0" cy="175192"/>
              </a:xfrm>
              <a:prstGeom prst="line">
                <a:avLst/>
              </a:prstGeom>
              <a:noFill/>
              <a:ln w="6350" cap="flat" cmpd="sng" algn="ctr">
                <a:solidFill>
                  <a:srgbClr val="70AD47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70" name="Ellipse 469">
              <a:extLst>
                <a:ext uri="{FF2B5EF4-FFF2-40B4-BE49-F238E27FC236}">
                  <a16:creationId xmlns:a16="http://schemas.microsoft.com/office/drawing/2014/main" id="{0F952464-CA44-45C5-95AF-4A40AE198D77}"/>
                </a:ext>
              </a:extLst>
            </p:cNvPr>
            <p:cNvSpPr/>
            <p:nvPr/>
          </p:nvSpPr>
          <p:spPr>
            <a:xfrm>
              <a:off x="7531728" y="2679888"/>
              <a:ext cx="2700000" cy="2700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A40CFE96-0885-4A26-98BD-B7587EFFDB6C}"/>
                </a:ext>
              </a:extLst>
            </p:cNvPr>
            <p:cNvSpPr/>
            <p:nvPr/>
          </p:nvSpPr>
          <p:spPr>
            <a:xfrm>
              <a:off x="6963660" y="4085772"/>
              <a:ext cx="567153" cy="639428"/>
            </a:xfrm>
            <a:custGeom>
              <a:avLst/>
              <a:gdLst>
                <a:gd name="connsiteX0" fmla="*/ 0 w 560916"/>
                <a:gd name="connsiteY0" fmla="*/ 643890 h 643969"/>
                <a:gd name="connsiteX1" fmla="*/ 152400 w 560916"/>
                <a:gd name="connsiteY1" fmla="*/ 624840 h 643969"/>
                <a:gd name="connsiteX2" fmla="*/ 339090 w 560916"/>
                <a:gd name="connsiteY2" fmla="*/ 525780 h 643969"/>
                <a:gd name="connsiteX3" fmla="*/ 453390 w 560916"/>
                <a:gd name="connsiteY3" fmla="*/ 438150 h 643969"/>
                <a:gd name="connsiteX4" fmla="*/ 499110 w 560916"/>
                <a:gd name="connsiteY4" fmla="*/ 381000 h 643969"/>
                <a:gd name="connsiteX5" fmla="*/ 552450 w 560916"/>
                <a:gd name="connsiteY5" fmla="*/ 243840 h 643969"/>
                <a:gd name="connsiteX6" fmla="*/ 560070 w 560916"/>
                <a:gd name="connsiteY6" fmla="*/ 0 h 64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916" h="643969">
                  <a:moveTo>
                    <a:pt x="0" y="643890"/>
                  </a:moveTo>
                  <a:cubicBezTo>
                    <a:pt x="47942" y="644207"/>
                    <a:pt x="95885" y="644525"/>
                    <a:pt x="152400" y="624840"/>
                  </a:cubicBezTo>
                  <a:cubicBezTo>
                    <a:pt x="208915" y="605155"/>
                    <a:pt x="288925" y="556895"/>
                    <a:pt x="339090" y="525780"/>
                  </a:cubicBezTo>
                  <a:cubicBezTo>
                    <a:pt x="389255" y="494665"/>
                    <a:pt x="426720" y="462280"/>
                    <a:pt x="453390" y="438150"/>
                  </a:cubicBezTo>
                  <a:cubicBezTo>
                    <a:pt x="480060" y="414020"/>
                    <a:pt x="482600" y="413385"/>
                    <a:pt x="499110" y="381000"/>
                  </a:cubicBezTo>
                  <a:cubicBezTo>
                    <a:pt x="515620" y="348615"/>
                    <a:pt x="542290" y="307340"/>
                    <a:pt x="552450" y="243840"/>
                  </a:cubicBezTo>
                  <a:cubicBezTo>
                    <a:pt x="562610" y="180340"/>
                    <a:pt x="561340" y="90170"/>
                    <a:pt x="560070" y="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Organigramme : Opération manuelle 471">
              <a:extLst>
                <a:ext uri="{FF2B5EF4-FFF2-40B4-BE49-F238E27FC236}">
                  <a16:creationId xmlns:a16="http://schemas.microsoft.com/office/drawing/2014/main" id="{D32499F8-B194-4C45-8CDC-0130A2AC798E}"/>
                </a:ext>
              </a:extLst>
            </p:cNvPr>
            <p:cNvSpPr/>
            <p:nvPr/>
          </p:nvSpPr>
          <p:spPr>
            <a:xfrm rot="8864257">
              <a:off x="7119778" y="4378400"/>
              <a:ext cx="452469" cy="459357"/>
            </a:xfrm>
            <a:prstGeom prst="flowChartManualOperation">
              <a:avLst/>
            </a:prstGeom>
            <a:solidFill>
              <a:srgbClr val="4472C4">
                <a:alpha val="74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3" name="Connecteur : en arc 472">
              <a:extLst>
                <a:ext uri="{FF2B5EF4-FFF2-40B4-BE49-F238E27FC236}">
                  <a16:creationId xmlns:a16="http://schemas.microsoft.com/office/drawing/2014/main" id="{31683455-F3AF-45D4-8BFF-7EA17A6A867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142917" y="4018267"/>
              <a:ext cx="629965" cy="452343"/>
            </a:xfrm>
            <a:prstGeom prst="curvedConnector3">
              <a:avLst>
                <a:gd name="adj1" fmla="val 97571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stealth" w="lg" len="lg"/>
            </a:ln>
            <a:effectLst/>
          </p:spPr>
        </p:cxnSp>
        <p:sp>
          <p:nvSpPr>
            <p:cNvPr id="474" name="Organigramme : Opération manuelle 473">
              <a:extLst>
                <a:ext uri="{FF2B5EF4-FFF2-40B4-BE49-F238E27FC236}">
                  <a16:creationId xmlns:a16="http://schemas.microsoft.com/office/drawing/2014/main" id="{7263304E-AE1B-42AC-BAB2-C4AA77545029}"/>
                </a:ext>
              </a:extLst>
            </p:cNvPr>
            <p:cNvSpPr/>
            <p:nvPr/>
          </p:nvSpPr>
          <p:spPr>
            <a:xfrm rot="7555415" flipV="1">
              <a:off x="7542042" y="3166280"/>
              <a:ext cx="452469" cy="172935"/>
            </a:xfrm>
            <a:prstGeom prst="flowChartManualOperation">
              <a:avLst/>
            </a:prstGeom>
            <a:solidFill>
              <a:srgbClr val="4472C4">
                <a:alpha val="74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Organigramme : Opération manuelle 474">
              <a:extLst>
                <a:ext uri="{FF2B5EF4-FFF2-40B4-BE49-F238E27FC236}">
                  <a16:creationId xmlns:a16="http://schemas.microsoft.com/office/drawing/2014/main" id="{2D82AF14-1EBC-4F9B-8AFB-B360C044774A}"/>
                </a:ext>
              </a:extLst>
            </p:cNvPr>
            <p:cNvSpPr/>
            <p:nvPr/>
          </p:nvSpPr>
          <p:spPr>
            <a:xfrm rot="11301177" flipV="1">
              <a:off x="8913647" y="2631157"/>
              <a:ext cx="452469" cy="172935"/>
            </a:xfrm>
            <a:prstGeom prst="flowChartManualOperation">
              <a:avLst/>
            </a:prstGeom>
            <a:solidFill>
              <a:srgbClr val="4472C4">
                <a:alpha val="74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ZoneTexte 475">
              <a:extLst>
                <a:ext uri="{FF2B5EF4-FFF2-40B4-BE49-F238E27FC236}">
                  <a16:creationId xmlns:a16="http://schemas.microsoft.com/office/drawing/2014/main" id="{9A7D5182-6BAA-4107-9700-FFB9B83C99A3}"/>
                </a:ext>
              </a:extLst>
            </p:cNvPr>
            <p:cNvSpPr txBox="1"/>
            <p:nvPr/>
          </p:nvSpPr>
          <p:spPr>
            <a:xfrm rot="17533163">
              <a:off x="7613861" y="3412866"/>
              <a:ext cx="45719" cy="22078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77" name="ZoneTexte 476">
              <a:extLst>
                <a:ext uri="{FF2B5EF4-FFF2-40B4-BE49-F238E27FC236}">
                  <a16:creationId xmlns:a16="http://schemas.microsoft.com/office/drawing/2014/main" id="{029B1341-FE45-4F64-8D51-B0F00BF13C22}"/>
                </a:ext>
              </a:extLst>
            </p:cNvPr>
            <p:cNvSpPr txBox="1"/>
            <p:nvPr/>
          </p:nvSpPr>
          <p:spPr>
            <a:xfrm rot="17533163">
              <a:off x="7574877" y="3501468"/>
              <a:ext cx="45719" cy="220786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78" name="Organigramme : Trier 477">
              <a:extLst>
                <a:ext uri="{FF2B5EF4-FFF2-40B4-BE49-F238E27FC236}">
                  <a16:creationId xmlns:a16="http://schemas.microsoft.com/office/drawing/2014/main" id="{20836BE3-6929-4EFD-BE07-5775516461B2}"/>
                </a:ext>
              </a:extLst>
            </p:cNvPr>
            <p:cNvSpPr/>
            <p:nvPr/>
          </p:nvSpPr>
          <p:spPr>
            <a:xfrm rot="19197769">
              <a:off x="7899752" y="2941352"/>
              <a:ext cx="113871" cy="224544"/>
            </a:xfrm>
            <a:prstGeom prst="flowChartSor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79" name="Connecteur droit 478">
              <a:extLst>
                <a:ext uri="{FF2B5EF4-FFF2-40B4-BE49-F238E27FC236}">
                  <a16:creationId xmlns:a16="http://schemas.microsoft.com/office/drawing/2014/main" id="{6DC8B025-CEAE-4C39-B50B-5B35B14AF3CE}"/>
                </a:ext>
              </a:extLst>
            </p:cNvPr>
            <p:cNvCxnSpPr>
              <a:cxnSpLocks/>
            </p:cNvCxnSpPr>
            <p:nvPr/>
          </p:nvCxnSpPr>
          <p:spPr>
            <a:xfrm>
              <a:off x="3125836" y="4092330"/>
              <a:ext cx="3243841" cy="1743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80" name="Connecteur droit 479">
              <a:extLst>
                <a:ext uri="{FF2B5EF4-FFF2-40B4-BE49-F238E27FC236}">
                  <a16:creationId xmlns:a16="http://schemas.microsoft.com/office/drawing/2014/main" id="{3C87AC26-6B38-4AFD-81B4-9E6B6AE49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3517" y="3486684"/>
              <a:ext cx="608420" cy="102588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481" name="Connecteur : en arc 480">
              <a:extLst>
                <a:ext uri="{FF2B5EF4-FFF2-40B4-BE49-F238E27FC236}">
                  <a16:creationId xmlns:a16="http://schemas.microsoft.com/office/drawing/2014/main" id="{6D7E3C3D-76AC-4160-A0C8-482C36F31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9639" y="3657008"/>
              <a:ext cx="565380" cy="448509"/>
            </a:xfrm>
            <a:prstGeom prst="curvedConnector3">
              <a:avLst>
                <a:gd name="adj1" fmla="val 65485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482" name="Connecteur : en arc 481">
              <a:extLst>
                <a:ext uri="{FF2B5EF4-FFF2-40B4-BE49-F238E27FC236}">
                  <a16:creationId xmlns:a16="http://schemas.microsoft.com/office/drawing/2014/main" id="{B3720F35-55C6-4792-B4CE-8CE310962715}"/>
                </a:ext>
              </a:extLst>
            </p:cNvPr>
            <p:cNvCxnSpPr>
              <a:cxnSpLocks/>
            </p:cNvCxnSpPr>
            <p:nvPr/>
          </p:nvCxnSpPr>
          <p:spPr>
            <a:xfrm>
              <a:off x="6344818" y="4109440"/>
              <a:ext cx="625079" cy="615762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483" name="Arc partiel 482">
              <a:extLst>
                <a:ext uri="{FF2B5EF4-FFF2-40B4-BE49-F238E27FC236}">
                  <a16:creationId xmlns:a16="http://schemas.microsoft.com/office/drawing/2014/main" id="{95E0AC02-C377-4D07-A13E-5AAF42741335}"/>
                </a:ext>
              </a:extLst>
            </p:cNvPr>
            <p:cNvSpPr/>
            <p:nvPr/>
          </p:nvSpPr>
          <p:spPr>
            <a:xfrm rot="5400000">
              <a:off x="2604459" y="2906018"/>
              <a:ext cx="1227509" cy="1087553"/>
            </a:xfrm>
            <a:prstGeom prst="pie">
              <a:avLst>
                <a:gd name="adj1" fmla="val 10771086"/>
                <a:gd name="adj2" fmla="val 21593834"/>
              </a:avLst>
            </a:prstGeom>
            <a:solidFill>
              <a:srgbClr val="002060">
                <a:alpha val="6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Arc partiel 483">
              <a:extLst>
                <a:ext uri="{FF2B5EF4-FFF2-40B4-BE49-F238E27FC236}">
                  <a16:creationId xmlns:a16="http://schemas.microsoft.com/office/drawing/2014/main" id="{50C95551-989E-4CE8-917C-FBB6FC5BCEC7}"/>
                </a:ext>
              </a:extLst>
            </p:cNvPr>
            <p:cNvSpPr/>
            <p:nvPr/>
          </p:nvSpPr>
          <p:spPr>
            <a:xfrm rot="5400000" flipV="1">
              <a:off x="2415002" y="2904416"/>
              <a:ext cx="1227509" cy="1087553"/>
            </a:xfrm>
            <a:prstGeom prst="pie">
              <a:avLst>
                <a:gd name="adj1" fmla="val 10771086"/>
                <a:gd name="adj2" fmla="val 21593834"/>
              </a:avLst>
            </a:prstGeom>
            <a:solidFill>
              <a:srgbClr val="002060">
                <a:alpha val="6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371E75DB-5DAD-4795-8E87-0B40FD019FC8}"/>
                </a:ext>
              </a:extLst>
            </p:cNvPr>
            <p:cNvSpPr/>
            <p:nvPr/>
          </p:nvSpPr>
          <p:spPr>
            <a:xfrm>
              <a:off x="2377905" y="5251265"/>
              <a:ext cx="747931" cy="294568"/>
            </a:xfrm>
            <a:prstGeom prst="rect">
              <a:avLst/>
            </a:prstGeom>
            <a:solidFill>
              <a:schemeClr val="accent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Laser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AF16DA65-8D34-457A-8200-D7383FFC670B}"/>
                </a:ext>
              </a:extLst>
            </p:cNvPr>
            <p:cNvSpPr/>
            <p:nvPr/>
          </p:nvSpPr>
          <p:spPr>
            <a:xfrm>
              <a:off x="3261790" y="5245726"/>
              <a:ext cx="747931" cy="294568"/>
            </a:xfrm>
            <a:prstGeom prst="rect">
              <a:avLst/>
            </a:prstGeom>
            <a:gradFill flip="none" rotWithShape="1">
              <a:gsLst>
                <a:gs pos="40000">
                  <a:srgbClr val="F19C62"/>
                </a:gs>
                <a:gs pos="0">
                  <a:schemeClr val="accent2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800" kern="0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g</a:t>
              </a: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87" name="Connecteur droit 486">
              <a:extLst>
                <a:ext uri="{FF2B5EF4-FFF2-40B4-BE49-F238E27FC236}">
                  <a16:creationId xmlns:a16="http://schemas.microsoft.com/office/drawing/2014/main" id="{8467559E-4F7B-4BCC-9CAE-2B19A5135343}"/>
                </a:ext>
              </a:extLst>
            </p:cNvPr>
            <p:cNvCxnSpPr>
              <a:cxnSpLocks/>
            </p:cNvCxnSpPr>
            <p:nvPr/>
          </p:nvCxnSpPr>
          <p:spPr>
            <a:xfrm>
              <a:off x="3999622" y="5379888"/>
              <a:ext cx="2259426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88" name="Connecteur : en arc 487">
              <a:extLst>
                <a:ext uri="{FF2B5EF4-FFF2-40B4-BE49-F238E27FC236}">
                  <a16:creationId xmlns:a16="http://schemas.microsoft.com/office/drawing/2014/main" id="{B7EB1F2F-CD08-44C5-A6CF-D6AA0CB307F6}"/>
                </a:ext>
              </a:extLst>
            </p:cNvPr>
            <p:cNvCxnSpPr>
              <a:cxnSpLocks/>
            </p:cNvCxnSpPr>
            <p:nvPr/>
          </p:nvCxnSpPr>
          <p:spPr>
            <a:xfrm>
              <a:off x="5724734" y="5379888"/>
              <a:ext cx="558915" cy="271268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489" name="Connecteur : en arc 488">
              <a:extLst>
                <a:ext uri="{FF2B5EF4-FFF2-40B4-BE49-F238E27FC236}">
                  <a16:creationId xmlns:a16="http://schemas.microsoft.com/office/drawing/2014/main" id="{C5F09894-B530-4ACA-88FF-D18B7495B617}"/>
                </a:ext>
              </a:extLst>
            </p:cNvPr>
            <p:cNvCxnSpPr>
              <a:cxnSpLocks/>
              <a:endCxn id="471" idx="0"/>
            </p:cNvCxnSpPr>
            <p:nvPr/>
          </p:nvCxnSpPr>
          <p:spPr>
            <a:xfrm flipV="1">
              <a:off x="6248143" y="4725122"/>
              <a:ext cx="715517" cy="653851"/>
            </a:xfrm>
            <a:prstGeom prst="curvedConnector3">
              <a:avLst>
                <a:gd name="adj1" fmla="val 57386"/>
              </a:avLst>
            </a:prstGeom>
            <a:noFill/>
            <a:ln w="254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  <p:cxnSp>
          <p:nvCxnSpPr>
            <p:cNvPr id="490" name="Connecteur : en arc 489">
              <a:extLst>
                <a:ext uri="{FF2B5EF4-FFF2-40B4-BE49-F238E27FC236}">
                  <a16:creationId xmlns:a16="http://schemas.microsoft.com/office/drawing/2014/main" id="{19192A01-0DA1-4E77-9563-01FAECD086E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58854" y="4900007"/>
              <a:ext cx="619148" cy="307548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FF0000"/>
              </a:solidFill>
              <a:prstDash val="sysDash"/>
              <a:miter lim="800000"/>
            </a:ln>
            <a:effectLst/>
          </p:spPr>
        </p:cxnSp>
        <p:sp>
          <p:nvSpPr>
            <p:cNvPr id="492" name="Organigramme : Préparation 491">
              <a:extLst>
                <a:ext uri="{FF2B5EF4-FFF2-40B4-BE49-F238E27FC236}">
                  <a16:creationId xmlns:a16="http://schemas.microsoft.com/office/drawing/2014/main" id="{6A35C268-9D18-4770-96CF-CFBB5AF719FB}"/>
                </a:ext>
              </a:extLst>
            </p:cNvPr>
            <p:cNvSpPr/>
            <p:nvPr/>
          </p:nvSpPr>
          <p:spPr>
            <a:xfrm>
              <a:off x="6910042" y="4628387"/>
              <a:ext cx="141468" cy="231639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Organigramme : Préparation 492">
              <a:extLst>
                <a:ext uri="{FF2B5EF4-FFF2-40B4-BE49-F238E27FC236}">
                  <a16:creationId xmlns:a16="http://schemas.microsoft.com/office/drawing/2014/main" id="{5DF0A892-1F22-43A2-951A-367A8D0AA0B9}"/>
                </a:ext>
              </a:extLst>
            </p:cNvPr>
            <p:cNvSpPr/>
            <p:nvPr/>
          </p:nvSpPr>
          <p:spPr>
            <a:xfrm>
              <a:off x="4902420" y="5278438"/>
              <a:ext cx="141468" cy="231639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Organigramme : Préparation 493">
              <a:extLst>
                <a:ext uri="{FF2B5EF4-FFF2-40B4-BE49-F238E27FC236}">
                  <a16:creationId xmlns:a16="http://schemas.microsoft.com/office/drawing/2014/main" id="{DEEC19D4-C9FD-4755-B0A6-A657B43046BD}"/>
                </a:ext>
              </a:extLst>
            </p:cNvPr>
            <p:cNvSpPr/>
            <p:nvPr/>
          </p:nvSpPr>
          <p:spPr>
            <a:xfrm>
              <a:off x="3204665" y="4608448"/>
              <a:ext cx="141468" cy="231639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Organigramme : Préparation 494">
              <a:extLst>
                <a:ext uri="{FF2B5EF4-FFF2-40B4-BE49-F238E27FC236}">
                  <a16:creationId xmlns:a16="http://schemas.microsoft.com/office/drawing/2014/main" id="{9F4E331D-1D00-4E3D-A596-98119A91E346}"/>
                </a:ext>
              </a:extLst>
            </p:cNvPr>
            <p:cNvSpPr/>
            <p:nvPr/>
          </p:nvSpPr>
          <p:spPr>
            <a:xfrm>
              <a:off x="3968968" y="3978775"/>
              <a:ext cx="141468" cy="231639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Organigramme : Préparation 495">
              <a:extLst>
                <a:ext uri="{FF2B5EF4-FFF2-40B4-BE49-F238E27FC236}">
                  <a16:creationId xmlns:a16="http://schemas.microsoft.com/office/drawing/2014/main" id="{2CA8CF4B-19EB-4B1E-B5C3-C5E68B4C6A8C}"/>
                </a:ext>
              </a:extLst>
            </p:cNvPr>
            <p:cNvSpPr/>
            <p:nvPr/>
          </p:nvSpPr>
          <p:spPr>
            <a:xfrm>
              <a:off x="5760115" y="3956051"/>
              <a:ext cx="141468" cy="231639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Organigramme : Préparation 496">
              <a:extLst>
                <a:ext uri="{FF2B5EF4-FFF2-40B4-BE49-F238E27FC236}">
                  <a16:creationId xmlns:a16="http://schemas.microsoft.com/office/drawing/2014/main" id="{73AFD5B1-9816-422F-827C-887E174D5E48}"/>
                </a:ext>
              </a:extLst>
            </p:cNvPr>
            <p:cNvSpPr/>
            <p:nvPr/>
          </p:nvSpPr>
          <p:spPr>
            <a:xfrm rot="17430739">
              <a:off x="7451504" y="3923859"/>
              <a:ext cx="141468" cy="231639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Organigramme : Préparation 497">
              <a:extLst>
                <a:ext uri="{FF2B5EF4-FFF2-40B4-BE49-F238E27FC236}">
                  <a16:creationId xmlns:a16="http://schemas.microsoft.com/office/drawing/2014/main" id="{34BE070D-20D2-48A2-8A66-86C384226853}"/>
                </a:ext>
              </a:extLst>
            </p:cNvPr>
            <p:cNvSpPr/>
            <p:nvPr/>
          </p:nvSpPr>
          <p:spPr>
            <a:xfrm rot="15486539">
              <a:off x="10156858" y="3923859"/>
              <a:ext cx="141468" cy="231639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Organigramme : Préparation 498">
              <a:extLst>
                <a:ext uri="{FF2B5EF4-FFF2-40B4-BE49-F238E27FC236}">
                  <a16:creationId xmlns:a16="http://schemas.microsoft.com/office/drawing/2014/main" id="{425622B8-8ECD-4CC2-88C2-984360C0331C}"/>
                </a:ext>
              </a:extLst>
            </p:cNvPr>
            <p:cNvSpPr/>
            <p:nvPr/>
          </p:nvSpPr>
          <p:spPr>
            <a:xfrm>
              <a:off x="4838360" y="4619724"/>
              <a:ext cx="96862" cy="231639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Triangle isocèle 499">
              <a:extLst>
                <a:ext uri="{FF2B5EF4-FFF2-40B4-BE49-F238E27FC236}">
                  <a16:creationId xmlns:a16="http://schemas.microsoft.com/office/drawing/2014/main" id="{AF47C072-9CBE-4BDF-A3E4-BABE915FCF6C}"/>
                </a:ext>
              </a:extLst>
            </p:cNvPr>
            <p:cNvSpPr/>
            <p:nvPr/>
          </p:nvSpPr>
          <p:spPr>
            <a:xfrm rot="14045986">
              <a:off x="8629883" y="1994393"/>
              <a:ext cx="98667" cy="1058834"/>
            </a:xfrm>
            <a:prstGeom prst="triangle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Explosion : 8 points 547">
              <a:extLst>
                <a:ext uri="{FF2B5EF4-FFF2-40B4-BE49-F238E27FC236}">
                  <a16:creationId xmlns:a16="http://schemas.microsoft.com/office/drawing/2014/main" id="{5C03B950-7DEF-4B7A-AB8B-F31C427D779E}"/>
                </a:ext>
              </a:extLst>
            </p:cNvPr>
            <p:cNvSpPr/>
            <p:nvPr/>
          </p:nvSpPr>
          <p:spPr>
            <a:xfrm>
              <a:off x="10641156" y="4342353"/>
              <a:ext cx="334552" cy="397581"/>
            </a:xfrm>
            <a:prstGeom prst="irregularSeal1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Explosion : 8 points 548">
              <a:extLst>
                <a:ext uri="{FF2B5EF4-FFF2-40B4-BE49-F238E27FC236}">
                  <a16:creationId xmlns:a16="http://schemas.microsoft.com/office/drawing/2014/main" id="{0A05B51D-CE29-4FEA-964F-4EFE7F1F7D11}"/>
                </a:ext>
              </a:extLst>
            </p:cNvPr>
            <p:cNvSpPr/>
            <p:nvPr/>
          </p:nvSpPr>
          <p:spPr>
            <a:xfrm>
              <a:off x="6263426" y="5451834"/>
              <a:ext cx="334552" cy="372718"/>
            </a:xfrm>
            <a:prstGeom prst="irregularSeal1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Explosion : 8 points 549">
              <a:extLst>
                <a:ext uri="{FF2B5EF4-FFF2-40B4-BE49-F238E27FC236}">
                  <a16:creationId xmlns:a16="http://schemas.microsoft.com/office/drawing/2014/main" id="{615C122A-7CC4-4C58-958A-39B398F1150B}"/>
                </a:ext>
              </a:extLst>
            </p:cNvPr>
            <p:cNvSpPr/>
            <p:nvPr/>
          </p:nvSpPr>
          <p:spPr>
            <a:xfrm>
              <a:off x="6158767" y="3454151"/>
              <a:ext cx="334552" cy="372718"/>
            </a:xfrm>
            <a:prstGeom prst="irregularSeal1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Explosion : 8 points 550">
              <a:extLst>
                <a:ext uri="{FF2B5EF4-FFF2-40B4-BE49-F238E27FC236}">
                  <a16:creationId xmlns:a16="http://schemas.microsoft.com/office/drawing/2014/main" id="{C39A9619-4FE1-4899-B694-88EC06CBA854}"/>
                </a:ext>
              </a:extLst>
            </p:cNvPr>
            <p:cNvSpPr/>
            <p:nvPr/>
          </p:nvSpPr>
          <p:spPr>
            <a:xfrm>
              <a:off x="6914118" y="3522028"/>
              <a:ext cx="334552" cy="372718"/>
            </a:xfrm>
            <a:prstGeom prst="irregularSeal1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54" name="Connecteur droit 553">
              <a:extLst>
                <a:ext uri="{FF2B5EF4-FFF2-40B4-BE49-F238E27FC236}">
                  <a16:creationId xmlns:a16="http://schemas.microsoft.com/office/drawing/2014/main" id="{ED2BCA65-886E-4381-879F-82A77FCA7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3517" y="4101736"/>
              <a:ext cx="239713" cy="410831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558" name="Organigramme : Terminateur 557">
              <a:extLst>
                <a:ext uri="{FF2B5EF4-FFF2-40B4-BE49-F238E27FC236}">
                  <a16:creationId xmlns:a16="http://schemas.microsoft.com/office/drawing/2014/main" id="{C9187B09-349A-401C-BA55-D5AC8D5FEF38}"/>
                </a:ext>
              </a:extLst>
            </p:cNvPr>
            <p:cNvSpPr/>
            <p:nvPr/>
          </p:nvSpPr>
          <p:spPr>
            <a:xfrm rot="5400000">
              <a:off x="2506334" y="3345569"/>
              <a:ext cx="1236766" cy="143736"/>
            </a:xfrm>
            <a:prstGeom prst="flowChartTerminator">
              <a:avLst/>
            </a:prstGeom>
            <a:solidFill>
              <a:schemeClr val="accent6">
                <a:lumMod val="50000"/>
                <a:alpha val="7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2" name="ZoneTexte 571">
              <a:extLst>
                <a:ext uri="{FF2B5EF4-FFF2-40B4-BE49-F238E27FC236}">
                  <a16:creationId xmlns:a16="http://schemas.microsoft.com/office/drawing/2014/main" id="{994DF054-23F1-458A-9524-77C8386C5340}"/>
                </a:ext>
              </a:extLst>
            </p:cNvPr>
            <p:cNvSpPr txBox="1"/>
            <p:nvPr/>
          </p:nvSpPr>
          <p:spPr>
            <a:xfrm>
              <a:off x="4446258" y="3893819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3" name="ZoneTexte 572">
              <a:extLst>
                <a:ext uri="{FF2B5EF4-FFF2-40B4-BE49-F238E27FC236}">
                  <a16:creationId xmlns:a16="http://schemas.microsoft.com/office/drawing/2014/main" id="{DA973FDE-6298-4C46-B6CB-1F86BFC4CA39}"/>
                </a:ext>
              </a:extLst>
            </p:cNvPr>
            <p:cNvSpPr txBox="1"/>
            <p:nvPr/>
          </p:nvSpPr>
          <p:spPr>
            <a:xfrm>
              <a:off x="4324566" y="3893821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4" name="ZoneTexte 573">
              <a:extLst>
                <a:ext uri="{FF2B5EF4-FFF2-40B4-BE49-F238E27FC236}">
                  <a16:creationId xmlns:a16="http://schemas.microsoft.com/office/drawing/2014/main" id="{50DAA963-19AD-439E-9AF3-DF40F170C93E}"/>
                </a:ext>
              </a:extLst>
            </p:cNvPr>
            <p:cNvSpPr txBox="1"/>
            <p:nvPr/>
          </p:nvSpPr>
          <p:spPr>
            <a:xfrm>
              <a:off x="5185951" y="3886075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5" name="ZoneTexte 574">
              <a:extLst>
                <a:ext uri="{FF2B5EF4-FFF2-40B4-BE49-F238E27FC236}">
                  <a16:creationId xmlns:a16="http://schemas.microsoft.com/office/drawing/2014/main" id="{6A149990-D75B-4471-8CA5-6543EF948B48}"/>
                </a:ext>
              </a:extLst>
            </p:cNvPr>
            <p:cNvSpPr txBox="1"/>
            <p:nvPr/>
          </p:nvSpPr>
          <p:spPr>
            <a:xfrm>
              <a:off x="5064259" y="3886077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6" name="ZoneTexte 575">
              <a:extLst>
                <a:ext uri="{FF2B5EF4-FFF2-40B4-BE49-F238E27FC236}">
                  <a16:creationId xmlns:a16="http://schemas.microsoft.com/office/drawing/2014/main" id="{15721842-C325-4583-ADB7-93D213FBF44F}"/>
                </a:ext>
              </a:extLst>
            </p:cNvPr>
            <p:cNvSpPr txBox="1"/>
            <p:nvPr/>
          </p:nvSpPr>
          <p:spPr>
            <a:xfrm>
              <a:off x="4589408" y="5182199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7" name="ZoneTexte 576">
              <a:extLst>
                <a:ext uri="{FF2B5EF4-FFF2-40B4-BE49-F238E27FC236}">
                  <a16:creationId xmlns:a16="http://schemas.microsoft.com/office/drawing/2014/main" id="{0C8C34B0-70D9-42F6-8AF6-E6BB0CF2BE17}"/>
                </a:ext>
              </a:extLst>
            </p:cNvPr>
            <p:cNvSpPr txBox="1"/>
            <p:nvPr/>
          </p:nvSpPr>
          <p:spPr>
            <a:xfrm>
              <a:off x="4467716" y="5182201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8" name="ZoneTexte 577">
              <a:extLst>
                <a:ext uri="{FF2B5EF4-FFF2-40B4-BE49-F238E27FC236}">
                  <a16:creationId xmlns:a16="http://schemas.microsoft.com/office/drawing/2014/main" id="{D9E40598-FDEE-40DE-A8DE-F14C174EF795}"/>
                </a:ext>
              </a:extLst>
            </p:cNvPr>
            <p:cNvSpPr txBox="1"/>
            <p:nvPr/>
          </p:nvSpPr>
          <p:spPr>
            <a:xfrm>
              <a:off x="5552772" y="5172350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9" name="ZoneTexte 578">
              <a:extLst>
                <a:ext uri="{FF2B5EF4-FFF2-40B4-BE49-F238E27FC236}">
                  <a16:creationId xmlns:a16="http://schemas.microsoft.com/office/drawing/2014/main" id="{2D180F5E-AD84-4E0E-9B77-9813EC969516}"/>
                </a:ext>
              </a:extLst>
            </p:cNvPr>
            <p:cNvSpPr txBox="1"/>
            <p:nvPr/>
          </p:nvSpPr>
          <p:spPr>
            <a:xfrm>
              <a:off x="5431080" y="5172352"/>
              <a:ext cx="93294" cy="430887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>
              <a:solidFill>
                <a:srgbClr val="5B9BD5">
                  <a:lumMod val="5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6" name="Explosion : 8 points 550">
              <a:extLst>
                <a:ext uri="{FF2B5EF4-FFF2-40B4-BE49-F238E27FC236}">
                  <a16:creationId xmlns:a16="http://schemas.microsoft.com/office/drawing/2014/main" id="{C39A9619-4FE1-4899-B694-88EC06CBA854}"/>
                </a:ext>
              </a:extLst>
            </p:cNvPr>
            <p:cNvSpPr/>
            <p:nvPr/>
          </p:nvSpPr>
          <p:spPr>
            <a:xfrm>
              <a:off x="9126020" y="1942820"/>
              <a:ext cx="334552" cy="372718"/>
            </a:xfrm>
            <a:prstGeom prst="irregularSeal1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Explosion : 8 points 550">
              <a:extLst>
                <a:ext uri="{FF2B5EF4-FFF2-40B4-BE49-F238E27FC236}">
                  <a16:creationId xmlns:a16="http://schemas.microsoft.com/office/drawing/2014/main" id="{C39A9619-4FE1-4899-B694-88EC06CBA854}"/>
                </a:ext>
              </a:extLst>
            </p:cNvPr>
            <p:cNvSpPr/>
            <p:nvPr/>
          </p:nvSpPr>
          <p:spPr>
            <a:xfrm>
              <a:off x="8753860" y="5185924"/>
              <a:ext cx="334552" cy="372718"/>
            </a:xfrm>
            <a:prstGeom prst="irregularSeal1">
              <a:avLst/>
            </a:prstGeom>
            <a:solidFill>
              <a:srgbClr val="FFC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3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0"/>
            <a:ext cx="3600400" cy="739595"/>
          </a:xfrm>
        </p:spPr>
        <p:txBody>
          <a:bodyPr>
            <a:normAutofit/>
          </a:bodyPr>
          <a:lstStyle/>
          <a:p>
            <a:r>
              <a:rPr lang="fr-FR" sz="3200" dirty="0"/>
              <a:t>Accelerator Delivery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cxnSp>
        <p:nvCxnSpPr>
          <p:cNvPr id="6" name="Connecteur droit avec flèche 5"/>
          <p:cNvCxnSpPr>
            <a:stCxn id="38" idx="3"/>
          </p:cNvCxnSpPr>
          <p:nvPr/>
        </p:nvCxnSpPr>
        <p:spPr>
          <a:xfrm>
            <a:off x="6367470" y="3778367"/>
            <a:ext cx="4625074" cy="10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xplosion : 8 points 547">
            <a:extLst>
              <a:ext uri="{FF2B5EF4-FFF2-40B4-BE49-F238E27FC236}">
                <a16:creationId xmlns:a16="http://schemas.microsoft.com/office/drawing/2014/main" id="{5C03B950-7DEF-4B7A-AB8B-F31C427D779E}"/>
              </a:ext>
            </a:extLst>
          </p:cNvPr>
          <p:cNvSpPr/>
          <p:nvPr/>
        </p:nvSpPr>
        <p:spPr>
          <a:xfrm>
            <a:off x="10992544" y="3607483"/>
            <a:ext cx="334552" cy="397581"/>
          </a:xfrm>
          <a:prstGeom prst="irregularSeal1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99456" y="1052736"/>
            <a:ext cx="952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delivery of an accelerator is a </a:t>
            </a:r>
            <a:r>
              <a:rPr lang="en-US" sz="3200" dirty="0">
                <a:solidFill>
                  <a:srgbClr val="FF0000"/>
                </a:solidFill>
              </a:rPr>
              <a:t>Beam</a:t>
            </a:r>
            <a:r>
              <a:rPr lang="en-US" sz="3200" dirty="0"/>
              <a:t> for </a:t>
            </a:r>
            <a:r>
              <a:rPr 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156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0"/>
            <a:ext cx="4752528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Domaines des accélérateurs  </a:t>
            </a: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867496" y="4537221"/>
            <a:ext cx="1839039" cy="845181"/>
            <a:chOff x="3867496" y="4537221"/>
            <a:chExt cx="1839039" cy="845181"/>
          </a:xfrm>
        </p:grpSpPr>
        <p:cxnSp>
          <p:nvCxnSpPr>
            <p:cNvPr id="859" name="Connecteur droit 858">
              <a:extLst>
                <a:ext uri="{FF2B5EF4-FFF2-40B4-BE49-F238E27FC236}">
                  <a16:creationId xmlns:a16="http://schemas.microsoft.com/office/drawing/2014/main" id="{8E584FD9-2D27-431B-B36A-EFCC6D515F42}"/>
                </a:ext>
              </a:extLst>
            </p:cNvPr>
            <p:cNvCxnSpPr>
              <a:stCxn id="849" idx="2"/>
              <a:endCxn id="866" idx="0"/>
            </p:cNvCxnSpPr>
            <p:nvPr/>
          </p:nvCxnSpPr>
          <p:spPr>
            <a:xfrm flipH="1">
              <a:off x="4817536" y="4537221"/>
              <a:ext cx="3797" cy="229513"/>
            </a:xfrm>
            <a:prstGeom prst="line">
              <a:avLst/>
            </a:prstGeom>
            <a:noFill/>
            <a:ln w="6350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866" name="ZoneTexte 865">
              <a:extLst>
                <a:ext uri="{FF2B5EF4-FFF2-40B4-BE49-F238E27FC236}">
                  <a16:creationId xmlns:a16="http://schemas.microsoft.com/office/drawing/2014/main" id="{D9FE8A2B-2BB7-44F1-8F84-C3D5C5BDEB50}"/>
                </a:ext>
              </a:extLst>
            </p:cNvPr>
            <p:cNvSpPr txBox="1"/>
            <p:nvPr/>
          </p:nvSpPr>
          <p:spPr>
            <a:xfrm>
              <a:off x="3928536" y="4766734"/>
              <a:ext cx="1777999" cy="400110"/>
            </a:xfrm>
            <a:prstGeom prst="rect">
              <a:avLst/>
            </a:prstGeom>
            <a:noFill/>
            <a:ln>
              <a:solidFill>
                <a:srgbClr val="5B9BD5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Power Supplies</a:t>
              </a:r>
            </a:p>
          </p:txBody>
        </p:sp>
        <p:sp>
          <p:nvSpPr>
            <p:cNvPr id="879" name="ZoneTexte 878">
              <a:extLst>
                <a:ext uri="{FF2B5EF4-FFF2-40B4-BE49-F238E27FC236}">
                  <a16:creationId xmlns:a16="http://schemas.microsoft.com/office/drawing/2014/main" id="{556FCC0A-081A-4A09-8F4D-CEBE04F53319}"/>
                </a:ext>
              </a:extLst>
            </p:cNvPr>
            <p:cNvSpPr txBox="1"/>
            <p:nvPr/>
          </p:nvSpPr>
          <p:spPr>
            <a:xfrm>
              <a:off x="3867496" y="5105403"/>
              <a:ext cx="11358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  <a:cs typeface="+mn-cs"/>
                </a:rPr>
                <a:t>Electrotechnics</a:t>
              </a:r>
              <a:endParaRPr lang="en-US" sz="1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889" name="ZoneTexte 888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3550075" y="2387602"/>
            <a:ext cx="2722623" cy="634998"/>
            <a:chOff x="3550075" y="2387602"/>
            <a:chExt cx="2722623" cy="634998"/>
          </a:xfrm>
        </p:grpSpPr>
        <p:cxnSp>
          <p:nvCxnSpPr>
            <p:cNvPr id="864" name="Connecteur droit 863">
              <a:extLst>
                <a:ext uri="{FF2B5EF4-FFF2-40B4-BE49-F238E27FC236}">
                  <a16:creationId xmlns:a16="http://schemas.microsoft.com/office/drawing/2014/main" id="{7FE4629C-6119-4EE2-A0D5-BF29CAD21329}"/>
                </a:ext>
              </a:extLst>
            </p:cNvPr>
            <p:cNvCxnSpPr>
              <a:stCxn id="848" idx="0"/>
              <a:endCxn id="865" idx="2"/>
            </p:cNvCxnSpPr>
            <p:nvPr/>
          </p:nvCxnSpPr>
          <p:spPr>
            <a:xfrm flipH="1" flipV="1">
              <a:off x="4224572" y="2787712"/>
              <a:ext cx="702859" cy="234888"/>
            </a:xfrm>
            <a:prstGeom prst="line">
              <a:avLst/>
            </a:prstGeom>
            <a:noFill/>
            <a:ln w="63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865" name="ZoneTexte 864">
              <a:extLst>
                <a:ext uri="{FF2B5EF4-FFF2-40B4-BE49-F238E27FC236}">
                  <a16:creationId xmlns:a16="http://schemas.microsoft.com/office/drawing/2014/main" id="{28AF3614-DEB7-40D2-A256-262E1E838477}"/>
                </a:ext>
              </a:extLst>
            </p:cNvPr>
            <p:cNvSpPr txBox="1"/>
            <p:nvPr/>
          </p:nvSpPr>
          <p:spPr>
            <a:xfrm>
              <a:off x="3669716" y="2387602"/>
              <a:ext cx="1465326" cy="400110"/>
            </a:xfrm>
            <a:prstGeom prst="rect">
              <a:avLst/>
            </a:prstGeom>
            <a:noFill/>
            <a:ln>
              <a:solidFill>
                <a:srgbClr val="70AD47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RF Amplifier</a:t>
              </a:r>
            </a:p>
          </p:txBody>
        </p:sp>
        <p:sp>
          <p:nvSpPr>
            <p:cNvPr id="869" name="ZoneTexte 868">
              <a:extLst>
                <a:ext uri="{FF2B5EF4-FFF2-40B4-BE49-F238E27FC236}">
                  <a16:creationId xmlns:a16="http://schemas.microsoft.com/office/drawing/2014/main" id="{254EAFDB-FF9A-4A1A-949C-3D52D4664A0F}"/>
                </a:ext>
              </a:extLst>
            </p:cNvPr>
            <p:cNvSpPr txBox="1"/>
            <p:nvPr/>
          </p:nvSpPr>
          <p:spPr>
            <a:xfrm>
              <a:off x="5234100" y="2390141"/>
              <a:ext cx="685204" cy="400110"/>
            </a:xfrm>
            <a:prstGeom prst="rect">
              <a:avLst/>
            </a:prstGeom>
            <a:noFill/>
            <a:ln>
              <a:solidFill>
                <a:srgbClr val="70AD47">
                  <a:lumMod val="7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LLRF</a:t>
              </a:r>
            </a:p>
          </p:txBody>
        </p:sp>
        <p:cxnSp>
          <p:nvCxnSpPr>
            <p:cNvPr id="885" name="Connecteur droit 884">
              <a:extLst>
                <a:ext uri="{FF2B5EF4-FFF2-40B4-BE49-F238E27FC236}">
                  <a16:creationId xmlns:a16="http://schemas.microsoft.com/office/drawing/2014/main" id="{B79406C5-22FF-4884-9CEA-C74C13AA7D73}"/>
                </a:ext>
              </a:extLst>
            </p:cNvPr>
            <p:cNvCxnSpPr>
              <a:stCxn id="869" idx="2"/>
              <a:endCxn id="848" idx="0"/>
            </p:cNvCxnSpPr>
            <p:nvPr/>
          </p:nvCxnSpPr>
          <p:spPr>
            <a:xfrm flipH="1">
              <a:off x="4927431" y="2790251"/>
              <a:ext cx="556134" cy="232349"/>
            </a:xfrm>
            <a:prstGeom prst="line">
              <a:avLst/>
            </a:prstGeom>
            <a:noFill/>
            <a:ln w="63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86" name="Connecteur droit 885">
              <a:extLst>
                <a:ext uri="{FF2B5EF4-FFF2-40B4-BE49-F238E27FC236}">
                  <a16:creationId xmlns:a16="http://schemas.microsoft.com/office/drawing/2014/main" id="{E3116145-184A-4206-9414-50E58AE38064}"/>
                </a:ext>
              </a:extLst>
            </p:cNvPr>
            <p:cNvCxnSpPr>
              <a:stCxn id="869" idx="1"/>
              <a:endCxn id="865" idx="3"/>
            </p:cNvCxnSpPr>
            <p:nvPr/>
          </p:nvCxnSpPr>
          <p:spPr>
            <a:xfrm flipH="1" flipV="1">
              <a:off x="5135042" y="2587657"/>
              <a:ext cx="99058" cy="2539"/>
            </a:xfrm>
            <a:prstGeom prst="line">
              <a:avLst/>
            </a:prstGeom>
            <a:noFill/>
            <a:ln w="63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890" name="ZoneTexte 889">
              <a:extLst>
                <a:ext uri="{FF2B5EF4-FFF2-40B4-BE49-F238E27FC236}">
                  <a16:creationId xmlns:a16="http://schemas.microsoft.com/office/drawing/2014/main" id="{6496D2AD-C6CF-4F00-8541-A1AA4BB8B97C}"/>
                </a:ext>
              </a:extLst>
            </p:cNvPr>
            <p:cNvSpPr txBox="1"/>
            <p:nvPr/>
          </p:nvSpPr>
          <p:spPr>
            <a:xfrm>
              <a:off x="3550075" y="2713568"/>
              <a:ext cx="27226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70AD47">
                      <a:lumMod val="75000"/>
                    </a:srgbClr>
                  </a:solidFill>
                  <a:latin typeface="Calibri" panose="020F0502020204030204"/>
                  <a:cs typeface="+mn-cs"/>
                </a:rPr>
                <a:t>RF  - Electrotechnics – HV - automatism</a:t>
              </a:r>
            </a:p>
          </p:txBody>
        </p:sp>
        <p:sp>
          <p:nvSpPr>
            <p:cNvPr id="891" name="ZoneTexte 890">
              <a:extLst>
                <a:ext uri="{FF2B5EF4-FFF2-40B4-BE49-F238E27FC236}">
                  <a16:creationId xmlns:a16="http://schemas.microsoft.com/office/drawing/2014/main" id="{5D9FA5C1-653C-43B4-8283-2E59A137FDCD}"/>
                </a:ext>
              </a:extLst>
            </p:cNvPr>
            <p:cNvSpPr txBox="1"/>
            <p:nvPr/>
          </p:nvSpPr>
          <p:spPr>
            <a:xfrm>
              <a:off x="5143041" y="2737880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768603" y="2861733"/>
            <a:ext cx="6594782" cy="685801"/>
            <a:chOff x="2768603" y="2861733"/>
            <a:chExt cx="6594782" cy="685801"/>
          </a:xfrm>
        </p:grpSpPr>
        <p:sp>
          <p:nvSpPr>
            <p:cNvPr id="884" name="ZoneTexte 883">
              <a:extLst>
                <a:ext uri="{FF2B5EF4-FFF2-40B4-BE49-F238E27FC236}">
                  <a16:creationId xmlns:a16="http://schemas.microsoft.com/office/drawing/2014/main" id="{83BDDB0F-7A00-41E1-A3BB-7E386B29772A}"/>
                </a:ext>
              </a:extLst>
            </p:cNvPr>
            <p:cNvSpPr txBox="1"/>
            <p:nvPr/>
          </p:nvSpPr>
          <p:spPr>
            <a:xfrm>
              <a:off x="2768603" y="3234269"/>
              <a:ext cx="7284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C000"/>
                  </a:solidFill>
                  <a:latin typeface="Calibri" panose="020F0502020204030204"/>
                  <a:cs typeface="+mn-cs"/>
                </a:rPr>
                <a:t>Actuator</a:t>
              </a: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2843955" y="2861733"/>
              <a:ext cx="6519430" cy="685801"/>
              <a:chOff x="2843955" y="2861733"/>
              <a:chExt cx="6519430" cy="685801"/>
            </a:xfrm>
          </p:grpSpPr>
          <p:sp>
            <p:nvSpPr>
              <p:cNvPr id="876" name="ZoneTexte 875">
                <a:extLst>
                  <a:ext uri="{FF2B5EF4-FFF2-40B4-BE49-F238E27FC236}">
                    <a16:creationId xmlns:a16="http://schemas.microsoft.com/office/drawing/2014/main" id="{54D0B312-8B59-4F88-82C5-E92A64B5FADB}"/>
                  </a:ext>
                </a:extLst>
              </p:cNvPr>
              <p:cNvSpPr txBox="1"/>
              <p:nvPr/>
            </p:nvSpPr>
            <p:spPr>
              <a:xfrm>
                <a:off x="2843955" y="2921000"/>
                <a:ext cx="854539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rgbClr val="FFC000"/>
                    </a:solidFill>
                    <a:latin typeface="Calibri" panose="020F0502020204030204"/>
                    <a:cs typeface="+mn-cs"/>
                  </a:rPr>
                  <a:t>Tuning</a:t>
                </a:r>
              </a:p>
            </p:txBody>
          </p:sp>
          <p:cxnSp>
            <p:nvCxnSpPr>
              <p:cNvPr id="887" name="Connecteur droit 886">
                <a:extLst>
                  <a:ext uri="{FF2B5EF4-FFF2-40B4-BE49-F238E27FC236}">
                    <a16:creationId xmlns:a16="http://schemas.microsoft.com/office/drawing/2014/main" id="{9324D51C-8F40-4894-AB30-290F96A25C59}"/>
                  </a:ext>
                </a:extLst>
              </p:cNvPr>
              <p:cNvCxnSpPr>
                <a:stCxn id="856" idx="0"/>
                <a:endCxn id="876" idx="2"/>
              </p:cNvCxnSpPr>
              <p:nvPr/>
            </p:nvCxnSpPr>
            <p:spPr>
              <a:xfrm flipV="1">
                <a:off x="3270460" y="3290332"/>
                <a:ext cx="765" cy="257202"/>
              </a:xfrm>
              <a:prstGeom prst="line">
                <a:avLst/>
              </a:prstGeom>
              <a:noFill/>
              <a:ln w="6350" cap="flat" cmpd="sng" algn="ctr">
                <a:solidFill>
                  <a:srgbClr val="600047"/>
                </a:solidFill>
                <a:prstDash val="solid"/>
                <a:miter lim="800000"/>
              </a:ln>
              <a:effectLst/>
            </p:spPr>
          </p:cxnSp>
          <p:sp>
            <p:nvSpPr>
              <p:cNvPr id="895" name="ZoneTexte 894">
                <a:extLst>
                  <a:ext uri="{FF2B5EF4-FFF2-40B4-BE49-F238E27FC236}">
                    <a16:creationId xmlns:a16="http://schemas.microsoft.com/office/drawing/2014/main" id="{7119DB7E-FF54-45A6-AA55-0E052B080F99}"/>
                  </a:ext>
                </a:extLst>
              </p:cNvPr>
              <p:cNvSpPr txBox="1"/>
              <p:nvPr/>
            </p:nvSpPr>
            <p:spPr>
              <a:xfrm flipH="1">
                <a:off x="8373533" y="2861733"/>
                <a:ext cx="989852" cy="369332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rgbClr val="FFC000"/>
                    </a:solidFill>
                    <a:latin typeface="Calibri" panose="020F0502020204030204"/>
                    <a:cs typeface="+mn-cs"/>
                  </a:rPr>
                  <a:t>Position</a:t>
                </a:r>
              </a:p>
            </p:txBody>
          </p:sp>
          <p:sp>
            <p:nvSpPr>
              <p:cNvPr id="899" name="ZoneTexte 898">
                <a:extLst>
                  <a:ext uri="{FF2B5EF4-FFF2-40B4-BE49-F238E27FC236}">
                    <a16:creationId xmlns:a16="http://schemas.microsoft.com/office/drawing/2014/main" id="{1A9BB4C3-BF9C-4238-B3F4-20598DE8228B}"/>
                  </a:ext>
                </a:extLst>
              </p:cNvPr>
              <p:cNvSpPr txBox="1"/>
              <p:nvPr/>
            </p:nvSpPr>
            <p:spPr>
              <a:xfrm flipH="1">
                <a:off x="8356942" y="3183469"/>
                <a:ext cx="7284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FFC000"/>
                    </a:solidFill>
                    <a:latin typeface="Calibri" panose="020F0502020204030204"/>
                    <a:cs typeface="+mn-cs"/>
                  </a:rPr>
                  <a:t>Actuator</a:t>
                </a:r>
              </a:p>
            </p:txBody>
          </p:sp>
          <p:cxnSp>
            <p:nvCxnSpPr>
              <p:cNvPr id="901" name="Connecteur droit 900">
                <a:extLst>
                  <a:ext uri="{FF2B5EF4-FFF2-40B4-BE49-F238E27FC236}">
                    <a16:creationId xmlns:a16="http://schemas.microsoft.com/office/drawing/2014/main" id="{8CFFF46B-C9BF-4440-BD23-A82D9174009B}"/>
                  </a:ext>
                </a:extLst>
              </p:cNvPr>
              <p:cNvCxnSpPr>
                <a:stCxn id="893" idx="0"/>
                <a:endCxn id="895" idx="2"/>
              </p:cNvCxnSpPr>
              <p:nvPr/>
            </p:nvCxnSpPr>
            <p:spPr>
              <a:xfrm flipH="1" flipV="1">
                <a:off x="8868459" y="3231065"/>
                <a:ext cx="765" cy="316469"/>
              </a:xfrm>
              <a:prstGeom prst="line">
                <a:avLst/>
              </a:prstGeom>
              <a:noFill/>
              <a:ln w="6350" cap="flat" cmpd="sng" algn="ctr">
                <a:solidFill>
                  <a:srgbClr val="600047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3" name="Groupe 12"/>
          <p:cNvGrpSpPr/>
          <p:nvPr/>
        </p:nvGrpSpPr>
        <p:grpSpPr>
          <a:xfrm>
            <a:off x="2700870" y="3947644"/>
            <a:ext cx="6638883" cy="952155"/>
            <a:chOff x="2700870" y="3947644"/>
            <a:chExt cx="6638883" cy="952155"/>
          </a:xfrm>
        </p:grpSpPr>
        <p:sp>
          <p:nvSpPr>
            <p:cNvPr id="857" name="ZoneTexte 856">
              <a:extLst>
                <a:ext uri="{FF2B5EF4-FFF2-40B4-BE49-F238E27FC236}">
                  <a16:creationId xmlns:a16="http://schemas.microsoft.com/office/drawing/2014/main" id="{FBDBE34D-F91B-450A-A147-7326332579A7}"/>
                </a:ext>
              </a:extLst>
            </p:cNvPr>
            <p:cNvSpPr txBox="1"/>
            <p:nvPr/>
          </p:nvSpPr>
          <p:spPr>
            <a:xfrm>
              <a:off x="2799931" y="4301067"/>
              <a:ext cx="939681" cy="369332"/>
            </a:xfrm>
            <a:prstGeom prst="rect">
              <a:avLst/>
            </a:prstGeom>
            <a:noFill/>
            <a:ln>
              <a:solidFill>
                <a:srgbClr val="ED7D3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Vacuum</a:t>
              </a:r>
            </a:p>
          </p:txBody>
        </p:sp>
        <p:sp>
          <p:nvSpPr>
            <p:cNvPr id="883" name="ZoneTexte 882">
              <a:extLst>
                <a:ext uri="{FF2B5EF4-FFF2-40B4-BE49-F238E27FC236}">
                  <a16:creationId xmlns:a16="http://schemas.microsoft.com/office/drawing/2014/main" id="{B204716A-EE33-46A6-BE11-96F973491E12}"/>
                </a:ext>
              </a:extLst>
            </p:cNvPr>
            <p:cNvSpPr txBox="1"/>
            <p:nvPr/>
          </p:nvSpPr>
          <p:spPr>
            <a:xfrm>
              <a:off x="2700870" y="4614335"/>
              <a:ext cx="626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ED7D31"/>
                  </a:solidFill>
                  <a:latin typeface="Calibri" panose="020F0502020204030204"/>
                  <a:cs typeface="+mn-cs"/>
                </a:rPr>
                <a:t>Atomic</a:t>
              </a:r>
            </a:p>
          </p:txBody>
        </p:sp>
        <p:cxnSp>
          <p:nvCxnSpPr>
            <p:cNvPr id="888" name="Connecteur droit 887">
              <a:extLst>
                <a:ext uri="{FF2B5EF4-FFF2-40B4-BE49-F238E27FC236}">
                  <a16:creationId xmlns:a16="http://schemas.microsoft.com/office/drawing/2014/main" id="{CF431ADC-D9BB-455E-9140-8BA8F42423E5}"/>
                </a:ext>
              </a:extLst>
            </p:cNvPr>
            <p:cNvCxnSpPr>
              <a:stCxn id="857" idx="0"/>
              <a:endCxn id="856" idx="2"/>
            </p:cNvCxnSpPr>
            <p:nvPr/>
          </p:nvCxnSpPr>
          <p:spPr>
            <a:xfrm flipV="1">
              <a:off x="3269772" y="3947644"/>
              <a:ext cx="688" cy="353423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sp>
          <p:nvSpPr>
            <p:cNvPr id="894" name="ZoneTexte 893">
              <a:extLst>
                <a:ext uri="{FF2B5EF4-FFF2-40B4-BE49-F238E27FC236}">
                  <a16:creationId xmlns:a16="http://schemas.microsoft.com/office/drawing/2014/main" id="{7E2BF918-CF9B-4062-A706-94964AEC090E}"/>
                </a:ext>
              </a:extLst>
            </p:cNvPr>
            <p:cNvSpPr txBox="1"/>
            <p:nvPr/>
          </p:nvSpPr>
          <p:spPr>
            <a:xfrm flipH="1">
              <a:off x="8400072" y="4301067"/>
              <a:ext cx="939681" cy="369332"/>
            </a:xfrm>
            <a:prstGeom prst="rect">
              <a:avLst/>
            </a:prstGeom>
            <a:noFill/>
            <a:ln>
              <a:solidFill>
                <a:srgbClr val="ED7D3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Vacuum</a:t>
              </a:r>
            </a:p>
          </p:txBody>
        </p:sp>
        <p:sp>
          <p:nvSpPr>
            <p:cNvPr id="898" name="ZoneTexte 897">
              <a:extLst>
                <a:ext uri="{FF2B5EF4-FFF2-40B4-BE49-F238E27FC236}">
                  <a16:creationId xmlns:a16="http://schemas.microsoft.com/office/drawing/2014/main" id="{0AD0B2CE-2F3F-4155-9414-1B8418BEF8F8}"/>
                </a:ext>
              </a:extLst>
            </p:cNvPr>
            <p:cNvSpPr txBox="1"/>
            <p:nvPr/>
          </p:nvSpPr>
          <p:spPr>
            <a:xfrm flipH="1">
              <a:off x="8321229" y="4622800"/>
              <a:ext cx="626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ED7D31"/>
                  </a:solidFill>
                  <a:latin typeface="Calibri" panose="020F0502020204030204"/>
                  <a:cs typeface="+mn-cs"/>
                </a:rPr>
                <a:t>Atomic</a:t>
              </a:r>
            </a:p>
          </p:txBody>
        </p:sp>
        <p:cxnSp>
          <p:nvCxnSpPr>
            <p:cNvPr id="902" name="Connecteur droit 901">
              <a:extLst>
                <a:ext uri="{FF2B5EF4-FFF2-40B4-BE49-F238E27FC236}">
                  <a16:creationId xmlns:a16="http://schemas.microsoft.com/office/drawing/2014/main" id="{AE52E6F5-B956-401C-8CA5-D836E6A280FA}"/>
                </a:ext>
              </a:extLst>
            </p:cNvPr>
            <p:cNvCxnSpPr>
              <a:stCxn id="894" idx="0"/>
              <a:endCxn id="893" idx="2"/>
            </p:cNvCxnSpPr>
            <p:nvPr/>
          </p:nvCxnSpPr>
          <p:spPr>
            <a:xfrm flipH="1" flipV="1">
              <a:off x="8869224" y="3947644"/>
              <a:ext cx="688" cy="353423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Groupe 9"/>
          <p:cNvGrpSpPr/>
          <p:nvPr/>
        </p:nvGrpSpPr>
        <p:grpSpPr>
          <a:xfrm>
            <a:off x="6542196" y="2000675"/>
            <a:ext cx="1196345" cy="852593"/>
            <a:chOff x="6542196" y="2000675"/>
            <a:chExt cx="1196345" cy="852593"/>
          </a:xfrm>
        </p:grpSpPr>
        <p:cxnSp>
          <p:nvCxnSpPr>
            <p:cNvPr id="874" name="Connecteur droit 873">
              <a:extLst>
                <a:ext uri="{FF2B5EF4-FFF2-40B4-BE49-F238E27FC236}">
                  <a16:creationId xmlns:a16="http://schemas.microsoft.com/office/drawing/2014/main" id="{2CF3916A-C0E3-40ED-A807-EE20AAC99674}"/>
                </a:ext>
              </a:extLst>
            </p:cNvPr>
            <p:cNvCxnSpPr>
              <a:stCxn id="850" idx="0"/>
              <a:endCxn id="953" idx="2"/>
            </p:cNvCxnSpPr>
            <p:nvPr/>
          </p:nvCxnSpPr>
          <p:spPr>
            <a:xfrm flipH="1" flipV="1">
              <a:off x="7162809" y="2400785"/>
              <a:ext cx="4169" cy="452483"/>
            </a:xfrm>
            <a:prstGeom prst="line">
              <a:avLst/>
            </a:prstGeom>
            <a:noFill/>
            <a:ln w="6350" cap="flat" cmpd="sng" algn="ctr">
              <a:solidFill>
                <a:srgbClr val="FFC000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53" name="ZoneTexte 952">
              <a:extLst>
                <a:ext uri="{FF2B5EF4-FFF2-40B4-BE49-F238E27FC236}">
                  <a16:creationId xmlns:a16="http://schemas.microsoft.com/office/drawing/2014/main" id="{83F8A517-10BC-4CA6-8799-8A6C80256338}"/>
                </a:ext>
              </a:extLst>
            </p:cNvPr>
            <p:cNvSpPr txBox="1"/>
            <p:nvPr/>
          </p:nvSpPr>
          <p:spPr>
            <a:xfrm>
              <a:off x="6587076" y="2000675"/>
              <a:ext cx="1151465" cy="40011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FFC000">
                      <a:lumMod val="75000"/>
                    </a:srgbClr>
                  </a:solidFill>
                  <a:latin typeface="Calibri" panose="020F0502020204030204"/>
                  <a:cs typeface="+mn-cs"/>
                </a:rPr>
                <a:t>Data </a:t>
              </a:r>
              <a:r>
                <a:rPr lang="en-US" sz="2000" dirty="0" err="1">
                  <a:solidFill>
                    <a:srgbClr val="FFC000">
                      <a:lumMod val="75000"/>
                    </a:srgbClr>
                  </a:solidFill>
                  <a:latin typeface="Calibri" panose="020F0502020204030204"/>
                  <a:cs typeface="+mn-cs"/>
                </a:rPr>
                <a:t>acq</a:t>
              </a:r>
              <a:r>
                <a:rPr lang="en-US" sz="2000" dirty="0">
                  <a:solidFill>
                    <a:srgbClr val="FFC000">
                      <a:lumMod val="75000"/>
                    </a:srgbClr>
                  </a:solidFill>
                  <a:latin typeface="Calibri" panose="020F0502020204030204"/>
                  <a:cs typeface="+mn-cs"/>
                </a:rPr>
                <a:t>.</a:t>
              </a:r>
            </a:p>
          </p:txBody>
        </p:sp>
        <p:sp>
          <p:nvSpPr>
            <p:cNvPr id="958" name="ZoneTexte 957">
              <a:extLst>
                <a:ext uri="{FF2B5EF4-FFF2-40B4-BE49-F238E27FC236}">
                  <a16:creationId xmlns:a16="http://schemas.microsoft.com/office/drawing/2014/main" id="{B700E3E3-B41B-4EF0-9A97-9319D9795C22}"/>
                </a:ext>
              </a:extLst>
            </p:cNvPr>
            <p:cNvSpPr txBox="1"/>
            <p:nvPr/>
          </p:nvSpPr>
          <p:spPr>
            <a:xfrm>
              <a:off x="6542196" y="2349502"/>
              <a:ext cx="863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C000">
                      <a:lumMod val="75000"/>
                    </a:srgbClr>
                  </a:solidFill>
                  <a:latin typeface="Calibri" panose="020F0502020204030204"/>
                  <a:cs typeface="+mn-cs"/>
                </a:rPr>
                <a:t>Electronics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760136" y="3068712"/>
            <a:ext cx="6540456" cy="1337732"/>
            <a:chOff x="2760136" y="3068712"/>
            <a:chExt cx="6540456" cy="1337732"/>
          </a:xfrm>
        </p:grpSpPr>
        <p:sp>
          <p:nvSpPr>
            <p:cNvPr id="856" name="ZoneTexte 855">
              <a:extLst>
                <a:ext uri="{FF2B5EF4-FFF2-40B4-BE49-F238E27FC236}">
                  <a16:creationId xmlns:a16="http://schemas.microsoft.com/office/drawing/2014/main" id="{D785D29F-A456-40CF-9EF2-A4BD70017441}"/>
                </a:ext>
              </a:extLst>
            </p:cNvPr>
            <p:cNvSpPr txBox="1"/>
            <p:nvPr/>
          </p:nvSpPr>
          <p:spPr>
            <a:xfrm>
              <a:off x="2827870" y="3547534"/>
              <a:ext cx="873957" cy="400110"/>
            </a:xfrm>
            <a:prstGeom prst="rect">
              <a:avLst/>
            </a:prstGeom>
            <a:noFill/>
            <a:ln>
              <a:solidFill>
                <a:srgbClr val="600047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600047"/>
                  </a:solidFill>
                  <a:latin typeface="Calibri" panose="020F0502020204030204"/>
                  <a:cs typeface="+mn-cs"/>
                </a:rPr>
                <a:t>Object</a:t>
              </a:r>
            </a:p>
          </p:txBody>
        </p:sp>
        <p:cxnSp>
          <p:nvCxnSpPr>
            <p:cNvPr id="858" name="Connecteur droit 857">
              <a:extLst>
                <a:ext uri="{FF2B5EF4-FFF2-40B4-BE49-F238E27FC236}">
                  <a16:creationId xmlns:a16="http://schemas.microsoft.com/office/drawing/2014/main" id="{EC75E783-EE3E-4D08-8BE2-67B20DCCE1EF}"/>
                </a:ext>
              </a:extLst>
            </p:cNvPr>
            <p:cNvCxnSpPr>
              <a:stCxn id="856" idx="3"/>
              <a:endCxn id="848" idx="1"/>
            </p:cNvCxnSpPr>
            <p:nvPr/>
          </p:nvCxnSpPr>
          <p:spPr>
            <a:xfrm flipV="1">
              <a:off x="3713049" y="3238044"/>
              <a:ext cx="681159" cy="509545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cxnSp>
          <p:nvCxnSpPr>
            <p:cNvPr id="861" name="Connecteur droit 860">
              <a:extLst>
                <a:ext uri="{FF2B5EF4-FFF2-40B4-BE49-F238E27FC236}">
                  <a16:creationId xmlns:a16="http://schemas.microsoft.com/office/drawing/2014/main" id="{F3C9D866-C597-40EA-9F2B-8D289C1989A3}"/>
                </a:ext>
              </a:extLst>
            </p:cNvPr>
            <p:cNvCxnSpPr>
              <a:stCxn id="856" idx="3"/>
              <a:endCxn id="849" idx="1"/>
            </p:cNvCxnSpPr>
            <p:nvPr/>
          </p:nvCxnSpPr>
          <p:spPr>
            <a:xfrm>
              <a:off x="3713049" y="3747589"/>
              <a:ext cx="571085" cy="574189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cxnSp>
          <p:nvCxnSpPr>
            <p:cNvPr id="862" name="Connecteur droit 861">
              <a:extLst>
                <a:ext uri="{FF2B5EF4-FFF2-40B4-BE49-F238E27FC236}">
                  <a16:creationId xmlns:a16="http://schemas.microsoft.com/office/drawing/2014/main" id="{657185B3-89E2-4587-965B-C5A1C0CAD197}"/>
                </a:ext>
              </a:extLst>
            </p:cNvPr>
            <p:cNvCxnSpPr>
              <a:stCxn id="893" idx="3"/>
              <a:endCxn id="851" idx="3"/>
            </p:cNvCxnSpPr>
            <p:nvPr/>
          </p:nvCxnSpPr>
          <p:spPr>
            <a:xfrm flipH="1">
              <a:off x="7644637" y="3789924"/>
              <a:ext cx="781998" cy="616520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cxnSp>
          <p:nvCxnSpPr>
            <p:cNvPr id="863" name="Connecteur droit 862">
              <a:extLst>
                <a:ext uri="{FF2B5EF4-FFF2-40B4-BE49-F238E27FC236}">
                  <a16:creationId xmlns:a16="http://schemas.microsoft.com/office/drawing/2014/main" id="{4D747A3D-9A5A-4D87-87AB-D46AF704345E}"/>
                </a:ext>
              </a:extLst>
            </p:cNvPr>
            <p:cNvCxnSpPr>
              <a:stCxn id="893" idx="3"/>
              <a:endCxn id="850" idx="3"/>
            </p:cNvCxnSpPr>
            <p:nvPr/>
          </p:nvCxnSpPr>
          <p:spPr>
            <a:xfrm flipH="1" flipV="1">
              <a:off x="7907757" y="3068712"/>
              <a:ext cx="518878" cy="721212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sp>
          <p:nvSpPr>
            <p:cNvPr id="882" name="ZoneTexte 881">
              <a:extLst>
                <a:ext uri="{FF2B5EF4-FFF2-40B4-BE49-F238E27FC236}">
                  <a16:creationId xmlns:a16="http://schemas.microsoft.com/office/drawing/2014/main" id="{8A96DB68-D091-4ED2-BEC1-6CD6EA79E264}"/>
                </a:ext>
              </a:extLst>
            </p:cNvPr>
            <p:cNvSpPr txBox="1"/>
            <p:nvPr/>
          </p:nvSpPr>
          <p:spPr>
            <a:xfrm>
              <a:off x="2760136" y="3894668"/>
              <a:ext cx="854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600047"/>
                  </a:solidFill>
                  <a:latin typeface="Calibri" panose="020F0502020204030204"/>
                  <a:cs typeface="+mn-cs"/>
                </a:rPr>
                <a:t>Mechanics</a:t>
              </a:r>
            </a:p>
          </p:txBody>
        </p:sp>
        <p:sp>
          <p:nvSpPr>
            <p:cNvPr id="893" name="ZoneTexte 892">
              <a:extLst>
                <a:ext uri="{FF2B5EF4-FFF2-40B4-BE49-F238E27FC236}">
                  <a16:creationId xmlns:a16="http://schemas.microsoft.com/office/drawing/2014/main" id="{2EA374C8-C755-4D27-BB98-AEC8A4D1F6D0}"/>
                </a:ext>
              </a:extLst>
            </p:cNvPr>
            <p:cNvSpPr txBox="1"/>
            <p:nvPr/>
          </p:nvSpPr>
          <p:spPr>
            <a:xfrm flipH="1">
              <a:off x="8426635" y="3547534"/>
              <a:ext cx="873957" cy="400110"/>
            </a:xfrm>
            <a:prstGeom prst="rect">
              <a:avLst/>
            </a:prstGeom>
            <a:noFill/>
            <a:ln>
              <a:solidFill>
                <a:srgbClr val="600047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600047"/>
                  </a:solidFill>
                  <a:latin typeface="Calibri" panose="020F0502020204030204"/>
                  <a:cs typeface="+mn-cs"/>
                </a:rPr>
                <a:t>Object</a:t>
              </a:r>
            </a:p>
          </p:txBody>
        </p:sp>
        <p:sp>
          <p:nvSpPr>
            <p:cNvPr id="896" name="ZoneTexte 895">
              <a:extLst>
                <a:ext uri="{FF2B5EF4-FFF2-40B4-BE49-F238E27FC236}">
                  <a16:creationId xmlns:a16="http://schemas.microsoft.com/office/drawing/2014/main" id="{E2CF3475-E388-4EE7-9BBC-7D1F00D492BD}"/>
                </a:ext>
              </a:extLst>
            </p:cNvPr>
            <p:cNvSpPr txBox="1"/>
            <p:nvPr/>
          </p:nvSpPr>
          <p:spPr>
            <a:xfrm flipH="1">
              <a:off x="8364807" y="3894668"/>
              <a:ext cx="854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600047"/>
                  </a:solidFill>
                  <a:latin typeface="Calibri" panose="020F0502020204030204"/>
                  <a:cs typeface="+mn-cs"/>
                </a:rPr>
                <a:t>Mechanics</a:t>
              </a:r>
            </a:p>
          </p:txBody>
        </p:sp>
        <p:cxnSp>
          <p:nvCxnSpPr>
            <p:cNvPr id="961" name="Connecteur droit 960">
              <a:extLst>
                <a:ext uri="{FF2B5EF4-FFF2-40B4-BE49-F238E27FC236}">
                  <a16:creationId xmlns:a16="http://schemas.microsoft.com/office/drawing/2014/main" id="{8EBB7EE6-7E2B-4176-80F1-2D7F0B802C32}"/>
                </a:ext>
              </a:extLst>
            </p:cNvPr>
            <p:cNvCxnSpPr>
              <a:stCxn id="893" idx="3"/>
              <a:endCxn id="959" idx="3"/>
            </p:cNvCxnSpPr>
            <p:nvPr/>
          </p:nvCxnSpPr>
          <p:spPr>
            <a:xfrm flipH="1" flipV="1">
              <a:off x="7592539" y="3779912"/>
              <a:ext cx="834096" cy="10012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</p:grpSp>
      <p:grpSp>
        <p:nvGrpSpPr>
          <p:cNvPr id="15" name="Groupe 14"/>
          <p:cNvGrpSpPr/>
          <p:nvPr/>
        </p:nvGrpSpPr>
        <p:grpSpPr>
          <a:xfrm>
            <a:off x="557304" y="3747589"/>
            <a:ext cx="11024819" cy="1135322"/>
            <a:chOff x="557304" y="3747589"/>
            <a:chExt cx="11024819" cy="1135322"/>
          </a:xfrm>
        </p:grpSpPr>
        <p:cxnSp>
          <p:nvCxnSpPr>
            <p:cNvPr id="908" name="Connecteur droit 907">
              <a:extLst>
                <a:ext uri="{FF2B5EF4-FFF2-40B4-BE49-F238E27FC236}">
                  <a16:creationId xmlns:a16="http://schemas.microsoft.com/office/drawing/2014/main" id="{92E4D311-3223-484D-99FB-1035FC77AFB5}"/>
                </a:ext>
              </a:extLst>
            </p:cNvPr>
            <p:cNvCxnSpPr>
              <a:stCxn id="962" idx="1"/>
              <a:endCxn id="965" idx="1"/>
            </p:cNvCxnSpPr>
            <p:nvPr/>
          </p:nvCxnSpPr>
          <p:spPr>
            <a:xfrm>
              <a:off x="10606301" y="4162303"/>
              <a:ext cx="92182" cy="5929"/>
            </a:xfrm>
            <a:prstGeom prst="line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962" name="ZoneTexte 961">
              <a:extLst>
                <a:ext uri="{FF2B5EF4-FFF2-40B4-BE49-F238E27FC236}">
                  <a16:creationId xmlns:a16="http://schemas.microsoft.com/office/drawing/2014/main" id="{148721E4-613D-42F8-A54A-059802A72990}"/>
                </a:ext>
              </a:extLst>
            </p:cNvPr>
            <p:cNvSpPr txBox="1"/>
            <p:nvPr/>
          </p:nvSpPr>
          <p:spPr>
            <a:xfrm flipH="1">
              <a:off x="9529275" y="3977637"/>
              <a:ext cx="1077026" cy="369332"/>
            </a:xfrm>
            <a:prstGeom prst="rect">
              <a:avLst/>
            </a:prstGeom>
            <a:noFill/>
            <a:ln>
              <a:solidFill>
                <a:srgbClr val="912009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912009"/>
                  </a:solidFill>
                  <a:latin typeface="Calibri" panose="020F0502020204030204"/>
                  <a:cs typeface="+mn-cs"/>
                </a:rPr>
                <a:t>Radiation</a:t>
              </a:r>
            </a:p>
          </p:txBody>
        </p:sp>
        <p:sp>
          <p:nvSpPr>
            <p:cNvPr id="963" name="ZoneTexte 962">
              <a:extLst>
                <a:ext uri="{FF2B5EF4-FFF2-40B4-BE49-F238E27FC236}">
                  <a16:creationId xmlns:a16="http://schemas.microsoft.com/office/drawing/2014/main" id="{84A81A46-A3CD-4DA0-8364-44D0475B6F03}"/>
                </a:ext>
              </a:extLst>
            </p:cNvPr>
            <p:cNvSpPr txBox="1"/>
            <p:nvPr/>
          </p:nvSpPr>
          <p:spPr>
            <a:xfrm flipH="1">
              <a:off x="9460673" y="4275666"/>
              <a:ext cx="668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912009"/>
                  </a:solidFill>
                  <a:latin typeface="Calibri" panose="020F0502020204030204"/>
                  <a:cs typeface="+mn-cs"/>
                </a:rPr>
                <a:t>Nuclear</a:t>
              </a:r>
            </a:p>
          </p:txBody>
        </p:sp>
        <p:cxnSp>
          <p:nvCxnSpPr>
            <p:cNvPr id="964" name="Connecteur droit 963">
              <a:extLst>
                <a:ext uri="{FF2B5EF4-FFF2-40B4-BE49-F238E27FC236}">
                  <a16:creationId xmlns:a16="http://schemas.microsoft.com/office/drawing/2014/main" id="{F671E433-4821-44DD-98DD-F96E545EC85B}"/>
                </a:ext>
              </a:extLst>
            </p:cNvPr>
            <p:cNvCxnSpPr>
              <a:stCxn id="893" idx="1"/>
              <a:endCxn id="962" idx="3"/>
            </p:cNvCxnSpPr>
            <p:nvPr/>
          </p:nvCxnSpPr>
          <p:spPr>
            <a:xfrm>
              <a:off x="9311814" y="3747589"/>
              <a:ext cx="217461" cy="414714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sp>
          <p:nvSpPr>
            <p:cNvPr id="965" name="ZoneTexte 964">
              <a:extLst>
                <a:ext uri="{FF2B5EF4-FFF2-40B4-BE49-F238E27FC236}">
                  <a16:creationId xmlns:a16="http://schemas.microsoft.com/office/drawing/2014/main" id="{E9749173-FC63-4804-80BB-699AE91AEB78}"/>
                </a:ext>
              </a:extLst>
            </p:cNvPr>
            <p:cNvSpPr txBox="1"/>
            <p:nvPr/>
          </p:nvSpPr>
          <p:spPr>
            <a:xfrm>
              <a:off x="10698483" y="3983566"/>
              <a:ext cx="883640" cy="369332"/>
            </a:xfrm>
            <a:prstGeom prst="rect">
              <a:avLst/>
            </a:prstGeom>
            <a:noFill/>
            <a:ln>
              <a:solidFill>
                <a:srgbClr val="C42B0C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C42B0C"/>
                  </a:solidFill>
                  <a:latin typeface="Calibri" panose="020F0502020204030204"/>
                  <a:cs typeface="+mn-cs"/>
                </a:rPr>
                <a:t>Prompt</a:t>
              </a:r>
            </a:p>
          </p:txBody>
        </p:sp>
        <p:sp>
          <p:nvSpPr>
            <p:cNvPr id="966" name="ZoneTexte 965">
              <a:extLst>
                <a:ext uri="{FF2B5EF4-FFF2-40B4-BE49-F238E27FC236}">
                  <a16:creationId xmlns:a16="http://schemas.microsoft.com/office/drawing/2014/main" id="{3C46919B-CF84-46D3-8EE6-DF6B4EE87473}"/>
                </a:ext>
              </a:extLst>
            </p:cNvPr>
            <p:cNvSpPr txBox="1"/>
            <p:nvPr/>
          </p:nvSpPr>
          <p:spPr>
            <a:xfrm>
              <a:off x="9506377" y="4513579"/>
              <a:ext cx="1128129" cy="369332"/>
            </a:xfrm>
            <a:prstGeom prst="rect">
              <a:avLst/>
            </a:prstGeom>
            <a:noFill/>
            <a:ln>
              <a:solidFill>
                <a:srgbClr val="C42B0C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C42B0C"/>
                  </a:solidFill>
                  <a:latin typeface="Calibri" panose="020F0502020204030204"/>
                  <a:cs typeface="+mn-cs"/>
                </a:rPr>
                <a:t>Activation</a:t>
              </a:r>
            </a:p>
          </p:txBody>
        </p:sp>
        <p:cxnSp>
          <p:nvCxnSpPr>
            <p:cNvPr id="969" name="Connecteur droit 968">
              <a:extLst>
                <a:ext uri="{FF2B5EF4-FFF2-40B4-BE49-F238E27FC236}">
                  <a16:creationId xmlns:a16="http://schemas.microsoft.com/office/drawing/2014/main" id="{7AD2FD46-BF4A-4AED-9895-F6F546D0BFFC}"/>
                </a:ext>
              </a:extLst>
            </p:cNvPr>
            <p:cNvCxnSpPr>
              <a:stCxn id="962" idx="2"/>
              <a:endCxn id="966" idx="0"/>
            </p:cNvCxnSpPr>
            <p:nvPr/>
          </p:nvCxnSpPr>
          <p:spPr>
            <a:xfrm>
              <a:off x="10067788" y="4346969"/>
              <a:ext cx="2654" cy="166610"/>
            </a:xfrm>
            <a:prstGeom prst="line">
              <a:avLst/>
            </a:prstGeom>
            <a:noFill/>
            <a:ln w="6350" cap="flat" cmpd="sng" algn="ctr">
              <a:solidFill>
                <a:srgbClr val="912009"/>
              </a:solidFill>
              <a:prstDash val="solid"/>
              <a:miter lim="800000"/>
            </a:ln>
            <a:effectLst/>
          </p:spPr>
        </p:cxnSp>
        <p:cxnSp>
          <p:nvCxnSpPr>
            <p:cNvPr id="981" name="Connecteur droit 980">
              <a:extLst>
                <a:ext uri="{FF2B5EF4-FFF2-40B4-BE49-F238E27FC236}">
                  <a16:creationId xmlns:a16="http://schemas.microsoft.com/office/drawing/2014/main" id="{F25154B2-15AD-4DD7-918F-B0CE2771EE60}"/>
                </a:ext>
              </a:extLst>
            </p:cNvPr>
            <p:cNvCxnSpPr>
              <a:stCxn id="986" idx="1"/>
              <a:endCxn id="989" idx="1"/>
            </p:cNvCxnSpPr>
            <p:nvPr/>
          </p:nvCxnSpPr>
          <p:spPr>
            <a:xfrm flipH="1">
              <a:off x="1440944" y="4145369"/>
              <a:ext cx="92182" cy="5929"/>
            </a:xfrm>
            <a:prstGeom prst="line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sp>
          <p:nvSpPr>
            <p:cNvPr id="986" name="ZoneTexte 985">
              <a:extLst>
                <a:ext uri="{FF2B5EF4-FFF2-40B4-BE49-F238E27FC236}">
                  <a16:creationId xmlns:a16="http://schemas.microsoft.com/office/drawing/2014/main" id="{091CAD62-21B1-481A-87A8-5CE03BF00131}"/>
                </a:ext>
              </a:extLst>
            </p:cNvPr>
            <p:cNvSpPr txBox="1"/>
            <p:nvPr/>
          </p:nvSpPr>
          <p:spPr>
            <a:xfrm>
              <a:off x="1533126" y="3960703"/>
              <a:ext cx="1077026" cy="369332"/>
            </a:xfrm>
            <a:prstGeom prst="rect">
              <a:avLst/>
            </a:prstGeom>
            <a:noFill/>
            <a:ln>
              <a:solidFill>
                <a:srgbClr val="912009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912009"/>
                  </a:solidFill>
                  <a:latin typeface="Calibri" panose="020F0502020204030204"/>
                  <a:cs typeface="+mn-cs"/>
                </a:rPr>
                <a:t>Radiation</a:t>
              </a:r>
            </a:p>
          </p:txBody>
        </p:sp>
        <p:sp>
          <p:nvSpPr>
            <p:cNvPr id="987" name="ZoneTexte 986">
              <a:extLst>
                <a:ext uri="{FF2B5EF4-FFF2-40B4-BE49-F238E27FC236}">
                  <a16:creationId xmlns:a16="http://schemas.microsoft.com/office/drawing/2014/main" id="{463C04A0-D685-427C-BC22-B11A019D9FF1}"/>
                </a:ext>
              </a:extLst>
            </p:cNvPr>
            <p:cNvSpPr txBox="1"/>
            <p:nvPr/>
          </p:nvSpPr>
          <p:spPr>
            <a:xfrm>
              <a:off x="1451181" y="4258732"/>
              <a:ext cx="668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912009"/>
                  </a:solidFill>
                  <a:latin typeface="Calibri" panose="020F0502020204030204"/>
                  <a:cs typeface="+mn-cs"/>
                </a:rPr>
                <a:t>Nuclear</a:t>
              </a:r>
            </a:p>
          </p:txBody>
        </p:sp>
        <p:cxnSp>
          <p:nvCxnSpPr>
            <p:cNvPr id="988" name="Connecteur droit 987">
              <a:extLst>
                <a:ext uri="{FF2B5EF4-FFF2-40B4-BE49-F238E27FC236}">
                  <a16:creationId xmlns:a16="http://schemas.microsoft.com/office/drawing/2014/main" id="{96DD0883-8229-4BE0-BE8E-28928795D0FB}"/>
                </a:ext>
              </a:extLst>
            </p:cNvPr>
            <p:cNvCxnSpPr>
              <a:stCxn id="856" idx="1"/>
              <a:endCxn id="986" idx="3"/>
            </p:cNvCxnSpPr>
            <p:nvPr/>
          </p:nvCxnSpPr>
          <p:spPr>
            <a:xfrm flipH="1">
              <a:off x="2610152" y="3747589"/>
              <a:ext cx="217718" cy="397780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sp>
          <p:nvSpPr>
            <p:cNvPr id="989" name="ZoneTexte 988">
              <a:extLst>
                <a:ext uri="{FF2B5EF4-FFF2-40B4-BE49-F238E27FC236}">
                  <a16:creationId xmlns:a16="http://schemas.microsoft.com/office/drawing/2014/main" id="{EA6518FD-C3AB-4DEF-BB3E-3A48CC43668D}"/>
                </a:ext>
              </a:extLst>
            </p:cNvPr>
            <p:cNvSpPr txBox="1"/>
            <p:nvPr/>
          </p:nvSpPr>
          <p:spPr>
            <a:xfrm flipH="1">
              <a:off x="557304" y="3966632"/>
              <a:ext cx="883640" cy="369332"/>
            </a:xfrm>
            <a:prstGeom prst="rect">
              <a:avLst/>
            </a:prstGeom>
            <a:noFill/>
            <a:ln>
              <a:solidFill>
                <a:srgbClr val="C42B0C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C42B0C"/>
                  </a:solidFill>
                  <a:latin typeface="Calibri" panose="020F0502020204030204"/>
                  <a:cs typeface="+mn-cs"/>
                </a:rPr>
                <a:t>Prompt</a:t>
              </a:r>
            </a:p>
          </p:txBody>
        </p:sp>
        <p:sp>
          <p:nvSpPr>
            <p:cNvPr id="990" name="ZoneTexte 989">
              <a:extLst>
                <a:ext uri="{FF2B5EF4-FFF2-40B4-BE49-F238E27FC236}">
                  <a16:creationId xmlns:a16="http://schemas.microsoft.com/office/drawing/2014/main" id="{DE795959-8C93-404D-A556-A7E049C515FF}"/>
                </a:ext>
              </a:extLst>
            </p:cNvPr>
            <p:cNvSpPr txBox="1"/>
            <p:nvPr/>
          </p:nvSpPr>
          <p:spPr>
            <a:xfrm flipH="1">
              <a:off x="1504921" y="4496645"/>
              <a:ext cx="1128129" cy="369332"/>
            </a:xfrm>
            <a:prstGeom prst="rect">
              <a:avLst/>
            </a:prstGeom>
            <a:noFill/>
            <a:ln>
              <a:solidFill>
                <a:srgbClr val="C42B0C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C42B0C"/>
                  </a:solidFill>
                  <a:latin typeface="Calibri" panose="020F0502020204030204"/>
                  <a:cs typeface="+mn-cs"/>
                </a:rPr>
                <a:t>Activation</a:t>
              </a:r>
            </a:p>
          </p:txBody>
        </p:sp>
        <p:cxnSp>
          <p:nvCxnSpPr>
            <p:cNvPr id="992" name="Connecteur droit 991">
              <a:extLst>
                <a:ext uri="{FF2B5EF4-FFF2-40B4-BE49-F238E27FC236}">
                  <a16:creationId xmlns:a16="http://schemas.microsoft.com/office/drawing/2014/main" id="{40276222-0253-4864-BC97-187391720911}"/>
                </a:ext>
              </a:extLst>
            </p:cNvPr>
            <p:cNvCxnSpPr>
              <a:stCxn id="986" idx="2"/>
              <a:endCxn id="990" idx="0"/>
            </p:cNvCxnSpPr>
            <p:nvPr/>
          </p:nvCxnSpPr>
          <p:spPr>
            <a:xfrm flipH="1">
              <a:off x="2068985" y="4330035"/>
              <a:ext cx="2654" cy="166610"/>
            </a:xfrm>
            <a:prstGeom prst="line">
              <a:avLst/>
            </a:prstGeom>
            <a:noFill/>
            <a:ln w="6350" cap="flat" cmpd="sng" algn="ctr">
              <a:solidFill>
                <a:srgbClr val="912009"/>
              </a:solidFill>
              <a:prstDash val="solid"/>
              <a:miter lim="800000"/>
            </a:ln>
            <a:effectLst/>
          </p:spPr>
        </p:cxnSp>
      </p:grpSp>
      <p:grpSp>
        <p:nvGrpSpPr>
          <p:cNvPr id="16" name="Groupe 15"/>
          <p:cNvGrpSpPr/>
          <p:nvPr/>
        </p:nvGrpSpPr>
        <p:grpSpPr>
          <a:xfrm>
            <a:off x="4927431" y="3453487"/>
            <a:ext cx="3705614" cy="2512312"/>
            <a:chOff x="4927431" y="3453487"/>
            <a:chExt cx="3705614" cy="2512312"/>
          </a:xfrm>
        </p:grpSpPr>
        <p:cxnSp>
          <p:nvCxnSpPr>
            <p:cNvPr id="943" name="Connecteur droit 942">
              <a:extLst>
                <a:ext uri="{FF2B5EF4-FFF2-40B4-BE49-F238E27FC236}">
                  <a16:creationId xmlns:a16="http://schemas.microsoft.com/office/drawing/2014/main" id="{DF2FE23D-4186-4503-8568-DBB25BDC8FC7}"/>
                </a:ext>
              </a:extLst>
            </p:cNvPr>
            <p:cNvCxnSpPr>
              <a:cxnSpLocks/>
              <a:stCxn id="867" idx="1"/>
              <a:endCxn id="848" idx="2"/>
            </p:cNvCxnSpPr>
            <p:nvPr/>
          </p:nvCxnSpPr>
          <p:spPr>
            <a:xfrm flipH="1" flipV="1">
              <a:off x="4927431" y="3453487"/>
              <a:ext cx="1143179" cy="1665702"/>
            </a:xfrm>
            <a:prstGeom prst="line">
              <a:avLst/>
            </a:prstGeom>
            <a:noFill/>
            <a:ln w="63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" name="Groupe 5"/>
            <p:cNvGrpSpPr/>
            <p:nvPr/>
          </p:nvGrpSpPr>
          <p:grpSpPr>
            <a:xfrm>
              <a:off x="4986022" y="4621887"/>
              <a:ext cx="3647023" cy="1343912"/>
              <a:chOff x="4986022" y="4621887"/>
              <a:chExt cx="3647023" cy="1343912"/>
            </a:xfrm>
          </p:grpSpPr>
          <p:cxnSp>
            <p:nvCxnSpPr>
              <p:cNvPr id="860" name="Connecteur droit 859">
                <a:extLst>
                  <a:ext uri="{FF2B5EF4-FFF2-40B4-BE49-F238E27FC236}">
                    <a16:creationId xmlns:a16="http://schemas.microsoft.com/office/drawing/2014/main" id="{B81FA094-9C1E-43F7-8C16-EEC79A067166}"/>
                  </a:ext>
                </a:extLst>
              </p:cNvPr>
              <p:cNvCxnSpPr>
                <a:stCxn id="867" idx="0"/>
                <a:endCxn id="851" idx="2"/>
              </p:cNvCxnSpPr>
              <p:nvPr/>
            </p:nvCxnSpPr>
            <p:spPr>
              <a:xfrm flipV="1">
                <a:off x="6570143" y="4621887"/>
                <a:ext cx="592279" cy="297247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7" name="ZoneTexte 866">
                <a:extLst>
                  <a:ext uri="{FF2B5EF4-FFF2-40B4-BE49-F238E27FC236}">
                    <a16:creationId xmlns:a16="http://schemas.microsoft.com/office/drawing/2014/main" id="{4FC31D3A-BFCC-4FA4-A933-96168CD45684}"/>
                  </a:ext>
                </a:extLst>
              </p:cNvPr>
              <p:cNvSpPr txBox="1"/>
              <p:nvPr/>
            </p:nvSpPr>
            <p:spPr>
              <a:xfrm>
                <a:off x="6070610" y="4919134"/>
                <a:ext cx="999065" cy="400110"/>
              </a:xfrm>
              <a:prstGeom prst="rect">
                <a:avLst/>
              </a:prstGeom>
              <a:noFill/>
              <a:ln>
                <a:solidFill>
                  <a:srgbClr val="ED7D31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Plasma</a:t>
                </a:r>
              </a:p>
            </p:txBody>
          </p:sp>
          <p:sp>
            <p:nvSpPr>
              <p:cNvPr id="868" name="ZoneTexte 867">
                <a:extLst>
                  <a:ext uri="{FF2B5EF4-FFF2-40B4-BE49-F238E27FC236}">
                    <a16:creationId xmlns:a16="http://schemas.microsoft.com/office/drawing/2014/main" id="{AC0B3AFD-45DC-4D8C-A0E3-F0EE4AE348C1}"/>
                  </a:ext>
                </a:extLst>
              </p:cNvPr>
              <p:cNvSpPr txBox="1"/>
              <p:nvPr/>
            </p:nvSpPr>
            <p:spPr>
              <a:xfrm>
                <a:off x="7670803" y="4919134"/>
                <a:ext cx="541867" cy="400110"/>
              </a:xfrm>
              <a:prstGeom prst="rect">
                <a:avLst/>
              </a:prstGeom>
              <a:noFill/>
              <a:ln>
                <a:solidFill>
                  <a:srgbClr val="ED7D31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HV</a:t>
                </a:r>
              </a:p>
            </p:txBody>
          </p:sp>
          <p:cxnSp>
            <p:nvCxnSpPr>
              <p:cNvPr id="875" name="Connecteur droit 874">
                <a:extLst>
                  <a:ext uri="{FF2B5EF4-FFF2-40B4-BE49-F238E27FC236}">
                    <a16:creationId xmlns:a16="http://schemas.microsoft.com/office/drawing/2014/main" id="{4F75CF6D-EC4D-4C88-82F5-83D28EC21507}"/>
                  </a:ext>
                </a:extLst>
              </p:cNvPr>
              <p:cNvCxnSpPr>
                <a:stCxn id="868" idx="0"/>
                <a:endCxn id="851" idx="2"/>
              </p:cNvCxnSpPr>
              <p:nvPr/>
            </p:nvCxnSpPr>
            <p:spPr>
              <a:xfrm flipH="1" flipV="1">
                <a:off x="7162422" y="4621887"/>
                <a:ext cx="779315" cy="297247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7" name="Connecteur droit 876">
                <a:extLst>
                  <a:ext uri="{FF2B5EF4-FFF2-40B4-BE49-F238E27FC236}">
                    <a16:creationId xmlns:a16="http://schemas.microsoft.com/office/drawing/2014/main" id="{56E624C2-1615-45A5-9A08-ED065B50A5EB}"/>
                  </a:ext>
                </a:extLst>
              </p:cNvPr>
              <p:cNvCxnSpPr>
                <a:stCxn id="878" idx="0"/>
                <a:endCxn id="851" idx="2"/>
              </p:cNvCxnSpPr>
              <p:nvPr/>
            </p:nvCxnSpPr>
            <p:spPr>
              <a:xfrm flipH="1" flipV="1">
                <a:off x="7162422" y="4621887"/>
                <a:ext cx="220515" cy="297247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78" name="ZoneTexte 877">
                <a:extLst>
                  <a:ext uri="{FF2B5EF4-FFF2-40B4-BE49-F238E27FC236}">
                    <a16:creationId xmlns:a16="http://schemas.microsoft.com/office/drawing/2014/main" id="{85482868-17D8-48D6-9705-1A8BDFA025A7}"/>
                  </a:ext>
                </a:extLst>
              </p:cNvPr>
              <p:cNvSpPr txBox="1"/>
              <p:nvPr/>
            </p:nvSpPr>
            <p:spPr>
              <a:xfrm>
                <a:off x="7145871" y="4919134"/>
                <a:ext cx="474132" cy="400110"/>
              </a:xfrm>
              <a:prstGeom prst="rect">
                <a:avLst/>
              </a:prstGeom>
              <a:noFill/>
              <a:ln>
                <a:solidFill>
                  <a:srgbClr val="ED7D31">
                    <a:lumMod val="75000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RF</a:t>
                </a:r>
              </a:p>
            </p:txBody>
          </p:sp>
          <p:sp>
            <p:nvSpPr>
              <p:cNvPr id="880" name="ZoneTexte 879">
                <a:extLst>
                  <a:ext uri="{FF2B5EF4-FFF2-40B4-BE49-F238E27FC236}">
                    <a16:creationId xmlns:a16="http://schemas.microsoft.com/office/drawing/2014/main" id="{C68A83B2-63E6-401D-B260-1229BD502ED1}"/>
                  </a:ext>
                </a:extLst>
              </p:cNvPr>
              <p:cNvSpPr txBox="1"/>
              <p:nvPr/>
            </p:nvSpPr>
            <p:spPr>
              <a:xfrm>
                <a:off x="6601462" y="5266268"/>
                <a:ext cx="8744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ED7D31">
                        <a:lumMod val="75000"/>
                      </a:srgbClr>
                    </a:solidFill>
                    <a:latin typeface="Calibri" panose="020F0502020204030204"/>
                    <a:cs typeface="+mn-cs"/>
                  </a:rPr>
                  <a:t>EM Physics</a:t>
                </a:r>
              </a:p>
            </p:txBody>
          </p:sp>
          <p:sp>
            <p:nvSpPr>
              <p:cNvPr id="881" name="ZoneTexte 880">
                <a:extLst>
                  <a:ext uri="{FF2B5EF4-FFF2-40B4-BE49-F238E27FC236}">
                    <a16:creationId xmlns:a16="http://schemas.microsoft.com/office/drawing/2014/main" id="{AF279210-FEF1-485C-8611-2C541E40AECF}"/>
                  </a:ext>
                </a:extLst>
              </p:cNvPr>
              <p:cNvSpPr txBox="1"/>
              <p:nvPr/>
            </p:nvSpPr>
            <p:spPr>
              <a:xfrm>
                <a:off x="7497157" y="5257803"/>
                <a:ext cx="11358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err="1">
                    <a:solidFill>
                      <a:srgbClr val="ED7D31">
                        <a:lumMod val="75000"/>
                      </a:srgbClr>
                    </a:solidFill>
                    <a:latin typeface="Calibri" panose="020F0502020204030204"/>
                    <a:cs typeface="+mn-cs"/>
                  </a:rPr>
                  <a:t>Electrotechnics</a:t>
                </a:r>
                <a:endParaRPr lang="en-US" sz="12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4" name="ZoneTexte 943">
                <a:extLst>
                  <a:ext uri="{FF2B5EF4-FFF2-40B4-BE49-F238E27FC236}">
                    <a16:creationId xmlns:a16="http://schemas.microsoft.com/office/drawing/2014/main" id="{8683102C-86FE-4C77-9694-2198EA9053B6}"/>
                  </a:ext>
                </a:extLst>
              </p:cNvPr>
              <p:cNvSpPr txBox="1"/>
              <p:nvPr/>
            </p:nvSpPr>
            <p:spPr>
              <a:xfrm>
                <a:off x="4986022" y="5596467"/>
                <a:ext cx="712045" cy="369332"/>
              </a:xfrm>
              <a:prstGeom prst="rect">
                <a:avLst/>
              </a:prstGeom>
              <a:noFill/>
              <a:ln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Laser</a:t>
                </a:r>
              </a:p>
            </p:txBody>
          </p:sp>
          <p:sp>
            <p:nvSpPr>
              <p:cNvPr id="945" name="ZoneTexte 944">
                <a:extLst>
                  <a:ext uri="{FF2B5EF4-FFF2-40B4-BE49-F238E27FC236}">
                    <a16:creationId xmlns:a16="http://schemas.microsoft.com/office/drawing/2014/main" id="{C26724EC-F3A0-4963-851E-AD1DA27667AE}"/>
                  </a:ext>
                </a:extLst>
              </p:cNvPr>
              <p:cNvSpPr txBox="1"/>
              <p:nvPr/>
            </p:nvSpPr>
            <p:spPr>
              <a:xfrm>
                <a:off x="5739555" y="5596467"/>
                <a:ext cx="534245" cy="369332"/>
              </a:xfrm>
              <a:prstGeom prst="rect">
                <a:avLst/>
              </a:prstGeom>
              <a:noFill/>
              <a:ln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Gas</a:t>
                </a:r>
              </a:p>
            </p:txBody>
          </p:sp>
          <p:cxnSp>
            <p:nvCxnSpPr>
              <p:cNvPr id="946" name="Connecteur droit 945">
                <a:extLst>
                  <a:ext uri="{FF2B5EF4-FFF2-40B4-BE49-F238E27FC236}">
                    <a16:creationId xmlns:a16="http://schemas.microsoft.com/office/drawing/2014/main" id="{F1049591-210D-48BA-A68B-EF4A9A5BA0CE}"/>
                  </a:ext>
                </a:extLst>
              </p:cNvPr>
              <p:cNvCxnSpPr>
                <a:stCxn id="867" idx="2"/>
                <a:endCxn id="944" idx="0"/>
              </p:cNvCxnSpPr>
              <p:nvPr/>
            </p:nvCxnSpPr>
            <p:spPr>
              <a:xfrm flipH="1">
                <a:off x="5342045" y="5319244"/>
                <a:ext cx="1228098" cy="277223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7" name="Connecteur droit 946">
                <a:extLst>
                  <a:ext uri="{FF2B5EF4-FFF2-40B4-BE49-F238E27FC236}">
                    <a16:creationId xmlns:a16="http://schemas.microsoft.com/office/drawing/2014/main" id="{07FE6733-C22E-41B8-A9A5-56CEAF1E4548}"/>
                  </a:ext>
                </a:extLst>
              </p:cNvPr>
              <p:cNvCxnSpPr>
                <a:stCxn id="945" idx="0"/>
                <a:endCxn id="867" idx="2"/>
              </p:cNvCxnSpPr>
              <p:nvPr/>
            </p:nvCxnSpPr>
            <p:spPr>
              <a:xfrm flipV="1">
                <a:off x="6006678" y="5319244"/>
                <a:ext cx="563465" cy="277223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sp>
            <p:nvSpPr>
              <p:cNvPr id="998" name="ZoneTexte 997">
                <a:extLst>
                  <a:ext uri="{FF2B5EF4-FFF2-40B4-BE49-F238E27FC236}">
                    <a16:creationId xmlns:a16="http://schemas.microsoft.com/office/drawing/2014/main" id="{BF7D3C4F-1939-494D-A145-C6F7932CA504}"/>
                  </a:ext>
                </a:extLst>
              </p:cNvPr>
              <p:cNvSpPr txBox="1"/>
              <p:nvPr/>
            </p:nvSpPr>
            <p:spPr>
              <a:xfrm>
                <a:off x="6323755" y="5596467"/>
                <a:ext cx="995683" cy="369332"/>
              </a:xfrm>
              <a:prstGeom prst="rect">
                <a:avLst/>
              </a:prstGeom>
              <a:noFill/>
              <a:ln>
                <a:solidFill>
                  <a:srgbClr val="ED7D3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Cathode</a:t>
                </a:r>
              </a:p>
            </p:txBody>
          </p:sp>
          <p:cxnSp>
            <p:nvCxnSpPr>
              <p:cNvPr id="999" name="Connecteur droit 998">
                <a:extLst>
                  <a:ext uri="{FF2B5EF4-FFF2-40B4-BE49-F238E27FC236}">
                    <a16:creationId xmlns:a16="http://schemas.microsoft.com/office/drawing/2014/main" id="{41D95CDC-754A-4974-8C7A-EC3D43CFD747}"/>
                  </a:ext>
                </a:extLst>
              </p:cNvPr>
              <p:cNvCxnSpPr>
                <a:cxnSpLocks/>
                <a:stCxn id="998" idx="0"/>
                <a:endCxn id="867" idx="2"/>
              </p:cNvCxnSpPr>
              <p:nvPr/>
            </p:nvCxnSpPr>
            <p:spPr>
              <a:xfrm flipH="1" flipV="1">
                <a:off x="6570143" y="5319244"/>
                <a:ext cx="251454" cy="277223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14" name="Groupe 13"/>
          <p:cNvGrpSpPr/>
          <p:nvPr/>
        </p:nvGrpSpPr>
        <p:grpSpPr>
          <a:xfrm>
            <a:off x="909209" y="2371514"/>
            <a:ext cx="10263631" cy="1393751"/>
            <a:chOff x="909209" y="2371514"/>
            <a:chExt cx="10263631" cy="1393751"/>
          </a:xfrm>
        </p:grpSpPr>
        <p:sp>
          <p:nvSpPr>
            <p:cNvPr id="892" name="ZoneTexte 891">
              <a:extLst>
                <a:ext uri="{FF2B5EF4-FFF2-40B4-BE49-F238E27FC236}">
                  <a16:creationId xmlns:a16="http://schemas.microsoft.com/office/drawing/2014/main" id="{FB9BB583-E4E7-445E-BD91-24697C34D8CB}"/>
                </a:ext>
              </a:extLst>
            </p:cNvPr>
            <p:cNvSpPr txBox="1"/>
            <p:nvPr/>
          </p:nvSpPr>
          <p:spPr>
            <a:xfrm flipH="1">
              <a:off x="9529275" y="3164837"/>
              <a:ext cx="888385" cy="369332"/>
            </a:xfrm>
            <a:prstGeom prst="rect">
              <a:avLst/>
            </a:prstGeom>
            <a:noFill/>
            <a:ln>
              <a:solidFill>
                <a:srgbClr val="005A7A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5A7A"/>
                  </a:solidFill>
                  <a:latin typeface="Calibri" panose="020F0502020204030204"/>
                  <a:cs typeface="+mn-cs"/>
                </a:rPr>
                <a:t>Cooling</a:t>
              </a:r>
            </a:p>
          </p:txBody>
        </p:sp>
        <p:sp>
          <p:nvSpPr>
            <p:cNvPr id="897" name="ZoneTexte 896">
              <a:extLst>
                <a:ext uri="{FF2B5EF4-FFF2-40B4-BE49-F238E27FC236}">
                  <a16:creationId xmlns:a16="http://schemas.microsoft.com/office/drawing/2014/main" id="{EC81202D-51AA-4F8F-852B-F647B59A54A0}"/>
                </a:ext>
              </a:extLst>
            </p:cNvPr>
            <p:cNvSpPr txBox="1"/>
            <p:nvPr/>
          </p:nvSpPr>
          <p:spPr>
            <a:xfrm flipH="1">
              <a:off x="9460673" y="3488266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5A7A"/>
                  </a:solidFill>
                  <a:latin typeface="Calibri" panose="020F0502020204030204"/>
                  <a:cs typeface="+mn-cs"/>
                </a:rPr>
                <a:t>Thermic</a:t>
              </a:r>
            </a:p>
          </p:txBody>
        </p:sp>
        <p:cxnSp>
          <p:nvCxnSpPr>
            <p:cNvPr id="900" name="Connecteur droit 899">
              <a:extLst>
                <a:ext uri="{FF2B5EF4-FFF2-40B4-BE49-F238E27FC236}">
                  <a16:creationId xmlns:a16="http://schemas.microsoft.com/office/drawing/2014/main" id="{5DE0DE51-D4E2-44E3-93C0-8A2563BF3920}"/>
                </a:ext>
              </a:extLst>
            </p:cNvPr>
            <p:cNvCxnSpPr>
              <a:stCxn id="893" idx="1"/>
              <a:endCxn id="892" idx="3"/>
            </p:cNvCxnSpPr>
            <p:nvPr/>
          </p:nvCxnSpPr>
          <p:spPr>
            <a:xfrm flipV="1">
              <a:off x="9311814" y="3349503"/>
              <a:ext cx="217461" cy="398086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sp>
          <p:nvSpPr>
            <p:cNvPr id="903" name="ZoneTexte 902">
              <a:extLst>
                <a:ext uri="{FF2B5EF4-FFF2-40B4-BE49-F238E27FC236}">
                  <a16:creationId xmlns:a16="http://schemas.microsoft.com/office/drawing/2014/main" id="{87B2EE40-5AC1-4B4B-B253-0071EE4BFFE7}"/>
                </a:ext>
              </a:extLst>
            </p:cNvPr>
            <p:cNvSpPr txBox="1"/>
            <p:nvPr/>
          </p:nvSpPr>
          <p:spPr>
            <a:xfrm>
              <a:off x="9970349" y="2628899"/>
              <a:ext cx="760336" cy="369332"/>
            </a:xfrm>
            <a:prstGeom prst="rect">
              <a:avLst/>
            </a:prstGeom>
            <a:noFill/>
            <a:ln>
              <a:solidFill>
                <a:srgbClr val="0082B0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82B0"/>
                  </a:solidFill>
                  <a:latin typeface="Calibri" panose="020F0502020204030204"/>
                  <a:cs typeface="+mn-cs"/>
                </a:rPr>
                <a:t>Water</a:t>
              </a:r>
            </a:p>
          </p:txBody>
        </p:sp>
        <p:sp>
          <p:nvSpPr>
            <p:cNvPr id="904" name="ZoneTexte 903">
              <a:extLst>
                <a:ext uri="{FF2B5EF4-FFF2-40B4-BE49-F238E27FC236}">
                  <a16:creationId xmlns:a16="http://schemas.microsoft.com/office/drawing/2014/main" id="{C18C54B2-8D8A-4465-8F3A-6BC2BB9E9E58}"/>
                </a:ext>
              </a:extLst>
            </p:cNvPr>
            <p:cNvSpPr txBox="1"/>
            <p:nvPr/>
          </p:nvSpPr>
          <p:spPr>
            <a:xfrm>
              <a:off x="9387843" y="2625513"/>
              <a:ext cx="542136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>
                  <a:solidFill>
                    <a:srgbClr val="00B0F0"/>
                  </a:solidFill>
                  <a:latin typeface="Calibri" panose="020F0502020204030204"/>
                  <a:cs typeface="+mn-cs"/>
                </a:rPr>
                <a:t>LHe</a:t>
              </a:r>
              <a:endParaRPr lang="en-US" sz="1800" dirty="0">
                <a:solidFill>
                  <a:srgbClr val="00B0F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05" name="ZoneTexte 904">
              <a:extLst>
                <a:ext uri="{FF2B5EF4-FFF2-40B4-BE49-F238E27FC236}">
                  <a16:creationId xmlns:a16="http://schemas.microsoft.com/office/drawing/2014/main" id="{9DF612FE-8AAA-46DB-AC73-3DFA49F95845}"/>
                </a:ext>
              </a:extLst>
            </p:cNvPr>
            <p:cNvSpPr txBox="1"/>
            <p:nvPr/>
          </p:nvSpPr>
          <p:spPr>
            <a:xfrm>
              <a:off x="9260843" y="2379979"/>
              <a:ext cx="858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B0F0"/>
                  </a:solidFill>
                  <a:latin typeface="Calibri" panose="020F0502020204030204"/>
                  <a:cs typeface="+mn-cs"/>
                </a:rPr>
                <a:t>Cryogenics</a:t>
              </a:r>
            </a:p>
          </p:txBody>
        </p:sp>
        <p:sp>
          <p:nvSpPr>
            <p:cNvPr id="906" name="ZoneTexte 905">
              <a:extLst>
                <a:ext uri="{FF2B5EF4-FFF2-40B4-BE49-F238E27FC236}">
                  <a16:creationId xmlns:a16="http://schemas.microsoft.com/office/drawing/2014/main" id="{51A000CB-FC00-4EC4-9170-EFE01297292F}"/>
                </a:ext>
              </a:extLst>
            </p:cNvPr>
            <p:cNvSpPr txBox="1"/>
            <p:nvPr/>
          </p:nvSpPr>
          <p:spPr>
            <a:xfrm>
              <a:off x="10342882" y="2755901"/>
              <a:ext cx="815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82B0"/>
                  </a:solidFill>
                  <a:latin typeface="Calibri" panose="020F0502020204030204"/>
                  <a:cs typeface="+mn-cs"/>
                </a:rPr>
                <a:t>Fluid</a:t>
              </a:r>
            </a:p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82B0"/>
                  </a:solidFill>
                  <a:latin typeface="Calibri" panose="020F0502020204030204"/>
                  <a:cs typeface="+mn-cs"/>
                </a:rPr>
                <a:t>Chemistry</a:t>
              </a:r>
            </a:p>
          </p:txBody>
        </p:sp>
        <p:cxnSp>
          <p:nvCxnSpPr>
            <p:cNvPr id="907" name="Connecteur droit 906">
              <a:extLst>
                <a:ext uri="{FF2B5EF4-FFF2-40B4-BE49-F238E27FC236}">
                  <a16:creationId xmlns:a16="http://schemas.microsoft.com/office/drawing/2014/main" id="{F5E76DCB-1E76-4EF4-81B6-5EAF3E44E695}"/>
                </a:ext>
              </a:extLst>
            </p:cNvPr>
            <p:cNvCxnSpPr>
              <a:stCxn id="904" idx="2"/>
              <a:endCxn id="892" idx="0"/>
            </p:cNvCxnSpPr>
            <p:nvPr/>
          </p:nvCxnSpPr>
          <p:spPr>
            <a:xfrm>
              <a:off x="9658911" y="2994845"/>
              <a:ext cx="314556" cy="169992"/>
            </a:xfrm>
            <a:prstGeom prst="line">
              <a:avLst/>
            </a:prstGeom>
            <a:noFill/>
            <a:ln w="6350" cap="flat" cmpd="sng" algn="ctr">
              <a:solidFill>
                <a:srgbClr val="005A7A"/>
              </a:solidFill>
              <a:prstDash val="solid"/>
              <a:miter lim="800000"/>
            </a:ln>
            <a:effectLst/>
          </p:spPr>
        </p:cxnSp>
        <p:cxnSp>
          <p:nvCxnSpPr>
            <p:cNvPr id="968" name="Connecteur droit 967">
              <a:extLst>
                <a:ext uri="{FF2B5EF4-FFF2-40B4-BE49-F238E27FC236}">
                  <a16:creationId xmlns:a16="http://schemas.microsoft.com/office/drawing/2014/main" id="{CC1C7220-9AA4-4400-9D97-68D7C6DAEC06}"/>
                </a:ext>
              </a:extLst>
            </p:cNvPr>
            <p:cNvCxnSpPr>
              <a:stCxn id="903" idx="2"/>
              <a:endCxn id="892" idx="0"/>
            </p:cNvCxnSpPr>
            <p:nvPr/>
          </p:nvCxnSpPr>
          <p:spPr>
            <a:xfrm flipH="1">
              <a:off x="9973467" y="2998231"/>
              <a:ext cx="377050" cy="166606"/>
            </a:xfrm>
            <a:prstGeom prst="line">
              <a:avLst/>
            </a:prstGeom>
            <a:noFill/>
            <a:ln w="6350" cap="flat" cmpd="sng" algn="ctr">
              <a:solidFill>
                <a:srgbClr val="005A7A"/>
              </a:solidFill>
              <a:prstDash val="solid"/>
              <a:miter lim="800000"/>
            </a:ln>
            <a:effectLst/>
          </p:spPr>
        </p:cxnSp>
        <p:sp>
          <p:nvSpPr>
            <p:cNvPr id="974" name="ZoneTexte 973">
              <a:extLst>
                <a:ext uri="{FF2B5EF4-FFF2-40B4-BE49-F238E27FC236}">
                  <a16:creationId xmlns:a16="http://schemas.microsoft.com/office/drawing/2014/main" id="{4928F4FD-A140-49C1-B997-A6F3F06D2B82}"/>
                </a:ext>
              </a:extLst>
            </p:cNvPr>
            <p:cNvSpPr txBox="1"/>
            <p:nvPr/>
          </p:nvSpPr>
          <p:spPr>
            <a:xfrm>
              <a:off x="1721767" y="3147903"/>
              <a:ext cx="888385" cy="369332"/>
            </a:xfrm>
            <a:prstGeom prst="rect">
              <a:avLst/>
            </a:prstGeom>
            <a:noFill/>
            <a:ln>
              <a:solidFill>
                <a:srgbClr val="005A7A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5A7A"/>
                  </a:solidFill>
                  <a:latin typeface="Calibri" panose="020F0502020204030204"/>
                  <a:cs typeface="+mn-cs"/>
                </a:rPr>
                <a:t>Cooling</a:t>
              </a:r>
            </a:p>
          </p:txBody>
        </p:sp>
        <p:sp>
          <p:nvSpPr>
            <p:cNvPr id="975" name="ZoneTexte 974">
              <a:extLst>
                <a:ext uri="{FF2B5EF4-FFF2-40B4-BE49-F238E27FC236}">
                  <a16:creationId xmlns:a16="http://schemas.microsoft.com/office/drawing/2014/main" id="{DCA8C263-227D-42D7-808B-F29823391701}"/>
                </a:ext>
              </a:extLst>
            </p:cNvPr>
            <p:cNvSpPr txBox="1"/>
            <p:nvPr/>
          </p:nvSpPr>
          <p:spPr>
            <a:xfrm>
              <a:off x="1620266" y="3471332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5A7A"/>
                  </a:solidFill>
                  <a:latin typeface="Calibri" panose="020F0502020204030204"/>
                  <a:cs typeface="+mn-cs"/>
                </a:rPr>
                <a:t>Thermic</a:t>
              </a:r>
            </a:p>
          </p:txBody>
        </p:sp>
        <p:cxnSp>
          <p:nvCxnSpPr>
            <p:cNvPr id="976" name="Connecteur droit 975">
              <a:extLst>
                <a:ext uri="{FF2B5EF4-FFF2-40B4-BE49-F238E27FC236}">
                  <a16:creationId xmlns:a16="http://schemas.microsoft.com/office/drawing/2014/main" id="{7FBB7BBE-F8AD-438C-9BBD-D7C79C84F06C}"/>
                </a:ext>
              </a:extLst>
            </p:cNvPr>
            <p:cNvCxnSpPr>
              <a:stCxn id="856" idx="1"/>
              <a:endCxn id="974" idx="3"/>
            </p:cNvCxnSpPr>
            <p:nvPr/>
          </p:nvCxnSpPr>
          <p:spPr>
            <a:xfrm flipH="1" flipV="1">
              <a:off x="2610152" y="3332569"/>
              <a:ext cx="217718" cy="415020"/>
            </a:xfrm>
            <a:prstGeom prst="line">
              <a:avLst/>
            </a:prstGeom>
            <a:noFill/>
            <a:ln w="6350" cap="flat" cmpd="sng" algn="ctr">
              <a:solidFill>
                <a:srgbClr val="600047"/>
              </a:solidFill>
              <a:prstDash val="solid"/>
              <a:miter lim="800000"/>
            </a:ln>
            <a:effectLst/>
          </p:spPr>
        </p:cxnSp>
        <p:sp>
          <p:nvSpPr>
            <p:cNvPr id="977" name="ZoneTexte 976">
              <a:extLst>
                <a:ext uri="{FF2B5EF4-FFF2-40B4-BE49-F238E27FC236}">
                  <a16:creationId xmlns:a16="http://schemas.microsoft.com/office/drawing/2014/main" id="{9728907C-9C5D-4B90-A517-6243229ACD8F}"/>
                </a:ext>
              </a:extLst>
            </p:cNvPr>
            <p:cNvSpPr txBox="1"/>
            <p:nvPr/>
          </p:nvSpPr>
          <p:spPr>
            <a:xfrm flipH="1">
              <a:off x="1408742" y="2611965"/>
              <a:ext cx="760336" cy="369332"/>
            </a:xfrm>
            <a:prstGeom prst="rect">
              <a:avLst/>
            </a:prstGeom>
            <a:noFill/>
            <a:ln>
              <a:solidFill>
                <a:srgbClr val="0082B0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82B0"/>
                  </a:solidFill>
                  <a:latin typeface="Calibri" panose="020F0502020204030204"/>
                  <a:cs typeface="+mn-cs"/>
                </a:rPr>
                <a:t>Water</a:t>
              </a:r>
            </a:p>
          </p:txBody>
        </p:sp>
        <p:sp>
          <p:nvSpPr>
            <p:cNvPr id="978" name="ZoneTexte 977">
              <a:extLst>
                <a:ext uri="{FF2B5EF4-FFF2-40B4-BE49-F238E27FC236}">
                  <a16:creationId xmlns:a16="http://schemas.microsoft.com/office/drawing/2014/main" id="{11E040CC-D30B-4F15-A90D-414CDF8D3E91}"/>
                </a:ext>
              </a:extLst>
            </p:cNvPr>
            <p:cNvSpPr txBox="1"/>
            <p:nvPr/>
          </p:nvSpPr>
          <p:spPr>
            <a:xfrm flipH="1">
              <a:off x="2209448" y="2608579"/>
              <a:ext cx="542136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err="1">
                  <a:solidFill>
                    <a:srgbClr val="00B0F0"/>
                  </a:solidFill>
                  <a:latin typeface="Calibri" panose="020F0502020204030204"/>
                  <a:cs typeface="+mn-cs"/>
                </a:rPr>
                <a:t>LHe</a:t>
              </a:r>
              <a:endParaRPr lang="en-US" sz="1800" dirty="0">
                <a:solidFill>
                  <a:srgbClr val="00B0F0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979" name="ZoneTexte 978">
              <a:extLst>
                <a:ext uri="{FF2B5EF4-FFF2-40B4-BE49-F238E27FC236}">
                  <a16:creationId xmlns:a16="http://schemas.microsoft.com/office/drawing/2014/main" id="{D121B89D-C5F9-4708-AED1-21E3D69F22FB}"/>
                </a:ext>
              </a:extLst>
            </p:cNvPr>
            <p:cNvSpPr txBox="1"/>
            <p:nvPr/>
          </p:nvSpPr>
          <p:spPr>
            <a:xfrm flipH="1">
              <a:off x="981257" y="2722033"/>
              <a:ext cx="8152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82B0"/>
                  </a:solidFill>
                  <a:latin typeface="Calibri" panose="020F0502020204030204"/>
                  <a:cs typeface="+mn-cs"/>
                </a:rPr>
                <a:t>Fluid</a:t>
              </a:r>
            </a:p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82B0"/>
                  </a:solidFill>
                  <a:latin typeface="Calibri" panose="020F0502020204030204"/>
                  <a:cs typeface="+mn-cs"/>
                </a:rPr>
                <a:t>Chemistry</a:t>
              </a:r>
            </a:p>
          </p:txBody>
        </p:sp>
        <p:cxnSp>
          <p:nvCxnSpPr>
            <p:cNvPr id="980" name="Connecteur droit 979">
              <a:extLst>
                <a:ext uri="{FF2B5EF4-FFF2-40B4-BE49-F238E27FC236}">
                  <a16:creationId xmlns:a16="http://schemas.microsoft.com/office/drawing/2014/main" id="{E2DD122B-6D72-4781-9DC3-8054BE566639}"/>
                </a:ext>
              </a:extLst>
            </p:cNvPr>
            <p:cNvCxnSpPr>
              <a:stCxn id="978" idx="2"/>
              <a:endCxn id="974" idx="0"/>
            </p:cNvCxnSpPr>
            <p:nvPr/>
          </p:nvCxnSpPr>
          <p:spPr>
            <a:xfrm flipH="1">
              <a:off x="2165960" y="2977911"/>
              <a:ext cx="314556" cy="169992"/>
            </a:xfrm>
            <a:prstGeom prst="line">
              <a:avLst/>
            </a:prstGeom>
            <a:noFill/>
            <a:ln w="6350" cap="flat" cmpd="sng" algn="ctr">
              <a:solidFill>
                <a:srgbClr val="005A7A"/>
              </a:solidFill>
              <a:prstDash val="solid"/>
              <a:miter lim="800000"/>
            </a:ln>
            <a:effectLst/>
          </p:spPr>
        </p:cxnSp>
        <p:cxnSp>
          <p:nvCxnSpPr>
            <p:cNvPr id="991" name="Connecteur droit 990">
              <a:extLst>
                <a:ext uri="{FF2B5EF4-FFF2-40B4-BE49-F238E27FC236}">
                  <a16:creationId xmlns:a16="http://schemas.microsoft.com/office/drawing/2014/main" id="{1DE93C6B-6E79-438C-A5D1-E05800E9D56C}"/>
                </a:ext>
              </a:extLst>
            </p:cNvPr>
            <p:cNvCxnSpPr>
              <a:stCxn id="977" idx="2"/>
              <a:endCxn id="974" idx="0"/>
            </p:cNvCxnSpPr>
            <p:nvPr/>
          </p:nvCxnSpPr>
          <p:spPr>
            <a:xfrm>
              <a:off x="1788910" y="2981297"/>
              <a:ext cx="377050" cy="166606"/>
            </a:xfrm>
            <a:prstGeom prst="line">
              <a:avLst/>
            </a:prstGeom>
            <a:noFill/>
            <a:ln w="6350" cap="flat" cmpd="sng" algn="ctr">
              <a:solidFill>
                <a:srgbClr val="005A7A"/>
              </a:solidFill>
              <a:prstDash val="solid"/>
              <a:miter lim="800000"/>
            </a:ln>
            <a:effectLst/>
          </p:spPr>
        </p:cxnSp>
        <p:sp>
          <p:nvSpPr>
            <p:cNvPr id="997" name="ZoneTexte 996">
              <a:extLst>
                <a:ext uri="{FF2B5EF4-FFF2-40B4-BE49-F238E27FC236}">
                  <a16:creationId xmlns:a16="http://schemas.microsoft.com/office/drawing/2014/main" id="{D9B15BEE-2EE0-494D-930E-632868F2DFA6}"/>
                </a:ext>
              </a:extLst>
            </p:cNvPr>
            <p:cNvSpPr txBox="1"/>
            <p:nvPr/>
          </p:nvSpPr>
          <p:spPr>
            <a:xfrm>
              <a:off x="2131910" y="2371514"/>
              <a:ext cx="858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B0F0"/>
                  </a:solidFill>
                  <a:latin typeface="Calibri" panose="020F0502020204030204"/>
                  <a:cs typeface="+mn-cs"/>
                </a:rPr>
                <a:t>Cryogenics</a:t>
              </a:r>
            </a:p>
          </p:txBody>
        </p:sp>
        <p:sp>
          <p:nvSpPr>
            <p:cNvPr id="1002" name="ZoneTexte 1001">
              <a:extLst>
                <a:ext uri="{FF2B5EF4-FFF2-40B4-BE49-F238E27FC236}">
                  <a16:creationId xmlns:a16="http://schemas.microsoft.com/office/drawing/2014/main" id="{FAD3B571-AADC-46B3-A7B9-E5E50547B17E}"/>
                </a:ext>
              </a:extLst>
            </p:cNvPr>
            <p:cNvSpPr txBox="1"/>
            <p:nvPr/>
          </p:nvSpPr>
          <p:spPr>
            <a:xfrm flipH="1">
              <a:off x="909209" y="3145365"/>
              <a:ext cx="450764" cy="369332"/>
            </a:xfrm>
            <a:prstGeom prst="rect">
              <a:avLst/>
            </a:prstGeom>
            <a:noFill/>
            <a:ln>
              <a:solidFill>
                <a:srgbClr val="0078A2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78A2"/>
                  </a:solidFill>
                  <a:latin typeface="Calibri" panose="020F0502020204030204"/>
                  <a:cs typeface="+mn-cs"/>
                </a:rPr>
                <a:t>Air</a:t>
              </a:r>
            </a:p>
          </p:txBody>
        </p:sp>
        <p:sp>
          <p:nvSpPr>
            <p:cNvPr id="1003" name="ZoneTexte 1002">
              <a:extLst>
                <a:ext uri="{FF2B5EF4-FFF2-40B4-BE49-F238E27FC236}">
                  <a16:creationId xmlns:a16="http://schemas.microsoft.com/office/drawing/2014/main" id="{0AC4DD43-C7E1-4C0D-934E-5DA0FD1BE3C3}"/>
                </a:ext>
              </a:extLst>
            </p:cNvPr>
            <p:cNvSpPr txBox="1"/>
            <p:nvPr/>
          </p:nvSpPr>
          <p:spPr>
            <a:xfrm flipH="1">
              <a:off x="10722076" y="3162296"/>
              <a:ext cx="450764" cy="369332"/>
            </a:xfrm>
            <a:prstGeom prst="rect">
              <a:avLst/>
            </a:prstGeom>
            <a:noFill/>
            <a:ln>
              <a:solidFill>
                <a:srgbClr val="0078A2"/>
              </a:solidFill>
            </a:ln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srgbClr val="0078A2"/>
                  </a:solidFill>
                  <a:latin typeface="Calibri" panose="020F0502020204030204"/>
                  <a:cs typeface="+mn-cs"/>
                </a:rPr>
                <a:t>Air</a:t>
              </a:r>
            </a:p>
          </p:txBody>
        </p:sp>
        <p:cxnSp>
          <p:nvCxnSpPr>
            <p:cNvPr id="1004" name="Connecteur droit 1003">
              <a:extLst>
                <a:ext uri="{FF2B5EF4-FFF2-40B4-BE49-F238E27FC236}">
                  <a16:creationId xmlns:a16="http://schemas.microsoft.com/office/drawing/2014/main" id="{F7AAC648-4273-416F-B35A-A36BA49A0BED}"/>
                </a:ext>
              </a:extLst>
            </p:cNvPr>
            <p:cNvCxnSpPr>
              <a:stCxn id="1003" idx="3"/>
              <a:endCxn id="892" idx="1"/>
            </p:cNvCxnSpPr>
            <p:nvPr/>
          </p:nvCxnSpPr>
          <p:spPr>
            <a:xfrm flipH="1">
              <a:off x="10417660" y="3346962"/>
              <a:ext cx="304416" cy="2541"/>
            </a:xfrm>
            <a:prstGeom prst="line">
              <a:avLst/>
            </a:prstGeom>
            <a:noFill/>
            <a:ln w="6350" cap="flat" cmpd="sng" algn="ctr">
              <a:solidFill>
                <a:srgbClr val="005A7A"/>
              </a:solidFill>
              <a:prstDash val="solid"/>
              <a:miter lim="800000"/>
            </a:ln>
            <a:effectLst/>
          </p:spPr>
        </p:cxnSp>
        <p:cxnSp>
          <p:nvCxnSpPr>
            <p:cNvPr id="1005" name="Connecteur droit 1004">
              <a:extLst>
                <a:ext uri="{FF2B5EF4-FFF2-40B4-BE49-F238E27FC236}">
                  <a16:creationId xmlns:a16="http://schemas.microsoft.com/office/drawing/2014/main" id="{0590CEE2-C426-4ED0-A869-37916613AB4F}"/>
                </a:ext>
              </a:extLst>
            </p:cNvPr>
            <p:cNvCxnSpPr>
              <a:stCxn id="974" idx="1"/>
              <a:endCxn id="1002" idx="1"/>
            </p:cNvCxnSpPr>
            <p:nvPr/>
          </p:nvCxnSpPr>
          <p:spPr>
            <a:xfrm flipH="1" flipV="1">
              <a:off x="1359973" y="3330031"/>
              <a:ext cx="361794" cy="2538"/>
            </a:xfrm>
            <a:prstGeom prst="line">
              <a:avLst/>
            </a:prstGeom>
            <a:noFill/>
            <a:ln w="6350" cap="flat" cmpd="sng" algn="ctr">
              <a:solidFill>
                <a:srgbClr val="005A7A"/>
              </a:solidFill>
              <a:prstDash val="solid"/>
              <a:miter lim="800000"/>
            </a:ln>
            <a:effectLst/>
          </p:spPr>
        </p:cxnSp>
      </p:grpSp>
      <p:grpSp>
        <p:nvGrpSpPr>
          <p:cNvPr id="5" name="Groupe 4"/>
          <p:cNvGrpSpPr/>
          <p:nvPr/>
        </p:nvGrpSpPr>
        <p:grpSpPr>
          <a:xfrm>
            <a:off x="4199468" y="2853268"/>
            <a:ext cx="3708289" cy="1768619"/>
            <a:chOff x="4199468" y="2853268"/>
            <a:chExt cx="3708289" cy="1768619"/>
          </a:xfrm>
        </p:grpSpPr>
        <p:sp>
          <p:nvSpPr>
            <p:cNvPr id="848" name="ZoneTexte 847">
              <a:extLst>
                <a:ext uri="{FF2B5EF4-FFF2-40B4-BE49-F238E27FC236}">
                  <a16:creationId xmlns:a16="http://schemas.microsoft.com/office/drawing/2014/main" id="{EB0A7281-91E7-4F69-9191-41C3EB6D9ECA}"/>
                </a:ext>
              </a:extLst>
            </p:cNvPr>
            <p:cNvSpPr txBox="1"/>
            <p:nvPr/>
          </p:nvSpPr>
          <p:spPr>
            <a:xfrm>
              <a:off x="4394208" y="3022600"/>
              <a:ext cx="1066446" cy="430887"/>
            </a:xfrm>
            <a:prstGeom prst="rect">
              <a:avLst/>
            </a:prstGeom>
            <a:noFill/>
            <a:ln>
              <a:solidFill>
                <a:srgbClr val="70AD47">
                  <a:lumMod val="50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Cavities</a:t>
              </a:r>
            </a:p>
          </p:txBody>
        </p:sp>
        <p:sp>
          <p:nvSpPr>
            <p:cNvPr id="849" name="ZoneTexte 848">
              <a:extLst>
                <a:ext uri="{FF2B5EF4-FFF2-40B4-BE49-F238E27FC236}">
                  <a16:creationId xmlns:a16="http://schemas.microsoft.com/office/drawing/2014/main" id="{7FB3F2EA-6F1F-4588-856C-DB3413C78C8D}"/>
                </a:ext>
              </a:extLst>
            </p:cNvPr>
            <p:cNvSpPr txBox="1"/>
            <p:nvPr/>
          </p:nvSpPr>
          <p:spPr>
            <a:xfrm>
              <a:off x="4284134" y="4106334"/>
              <a:ext cx="1074397" cy="430887"/>
            </a:xfrm>
            <a:prstGeom prst="rect">
              <a:avLst/>
            </a:prstGeom>
            <a:noFill/>
            <a:ln>
              <a:solidFill>
                <a:srgbClr val="5B9BD5">
                  <a:lumMod val="50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Magnet</a:t>
              </a:r>
            </a:p>
          </p:txBody>
        </p:sp>
        <p:sp>
          <p:nvSpPr>
            <p:cNvPr id="850" name="ZoneTexte 849">
              <a:extLst>
                <a:ext uri="{FF2B5EF4-FFF2-40B4-BE49-F238E27FC236}">
                  <a16:creationId xmlns:a16="http://schemas.microsoft.com/office/drawing/2014/main" id="{44162231-9E18-4657-AB10-701DD16AA181}"/>
                </a:ext>
              </a:extLst>
            </p:cNvPr>
            <p:cNvSpPr txBox="1"/>
            <p:nvPr/>
          </p:nvSpPr>
          <p:spPr>
            <a:xfrm>
              <a:off x="6426198" y="2853268"/>
              <a:ext cx="1481559" cy="430887"/>
            </a:xfrm>
            <a:prstGeom prst="rect">
              <a:avLst/>
            </a:prstGeom>
            <a:noFill/>
            <a:ln>
              <a:solidFill>
                <a:srgbClr val="FFC000">
                  <a:lumMod val="50000"/>
                </a:srgb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Diagnostics</a:t>
              </a:r>
            </a:p>
          </p:txBody>
        </p:sp>
        <p:sp>
          <p:nvSpPr>
            <p:cNvPr id="851" name="ZoneTexte 850">
              <a:extLst>
                <a:ext uri="{FF2B5EF4-FFF2-40B4-BE49-F238E27FC236}">
                  <a16:creationId xmlns:a16="http://schemas.microsoft.com/office/drawing/2014/main" id="{5F18CEA3-0098-4E84-B4AF-A1D942F4D331}"/>
                </a:ext>
              </a:extLst>
            </p:cNvPr>
            <p:cNvSpPr txBox="1"/>
            <p:nvPr/>
          </p:nvSpPr>
          <p:spPr>
            <a:xfrm>
              <a:off x="6680206" y="4191000"/>
              <a:ext cx="964431" cy="430887"/>
            </a:xfrm>
            <a:prstGeom prst="rect">
              <a:avLst/>
            </a:prstGeom>
            <a:noFill/>
            <a:ln>
              <a:solidFill>
                <a:srgbClr val="931919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931919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Source</a:t>
              </a:r>
            </a:p>
          </p:txBody>
        </p:sp>
        <p:cxnSp>
          <p:nvCxnSpPr>
            <p:cNvPr id="852" name="Connecteur droit 851">
              <a:extLst>
                <a:ext uri="{FF2B5EF4-FFF2-40B4-BE49-F238E27FC236}">
                  <a16:creationId xmlns:a16="http://schemas.microsoft.com/office/drawing/2014/main" id="{271F82B2-A9C9-41F6-B34C-085E39ED7E77}"/>
                </a:ext>
              </a:extLst>
            </p:cNvPr>
            <p:cNvCxnSpPr>
              <a:stCxn id="848" idx="3"/>
              <a:endCxn id="847" idx="0"/>
            </p:cNvCxnSpPr>
            <p:nvPr/>
          </p:nvCxnSpPr>
          <p:spPr>
            <a:xfrm>
              <a:off x="5460654" y="3238044"/>
              <a:ext cx="457815" cy="309490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853" name="Connecteur droit 852">
              <a:extLst>
                <a:ext uri="{FF2B5EF4-FFF2-40B4-BE49-F238E27FC236}">
                  <a16:creationId xmlns:a16="http://schemas.microsoft.com/office/drawing/2014/main" id="{F841D02F-B8D3-4DCC-8408-8B45C4255D25}"/>
                </a:ext>
              </a:extLst>
            </p:cNvPr>
            <p:cNvCxnSpPr>
              <a:stCxn id="847" idx="0"/>
              <a:endCxn id="850" idx="1"/>
            </p:cNvCxnSpPr>
            <p:nvPr/>
          </p:nvCxnSpPr>
          <p:spPr>
            <a:xfrm flipV="1">
              <a:off x="5918469" y="3068712"/>
              <a:ext cx="507729" cy="478822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854" name="Connecteur droit 853">
              <a:extLst>
                <a:ext uri="{FF2B5EF4-FFF2-40B4-BE49-F238E27FC236}">
                  <a16:creationId xmlns:a16="http://schemas.microsoft.com/office/drawing/2014/main" id="{F49E9477-5D6A-497F-8A6D-936AC63C164E}"/>
                </a:ext>
              </a:extLst>
            </p:cNvPr>
            <p:cNvCxnSpPr>
              <a:stCxn id="847" idx="2"/>
              <a:endCxn id="851" idx="1"/>
            </p:cNvCxnSpPr>
            <p:nvPr/>
          </p:nvCxnSpPr>
          <p:spPr>
            <a:xfrm>
              <a:off x="5918469" y="4009199"/>
              <a:ext cx="761737" cy="397245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855" name="Connecteur droit 854">
              <a:extLst>
                <a:ext uri="{FF2B5EF4-FFF2-40B4-BE49-F238E27FC236}">
                  <a16:creationId xmlns:a16="http://schemas.microsoft.com/office/drawing/2014/main" id="{25BB37F6-4BE2-4D6B-ADB8-E966099A3F9A}"/>
                </a:ext>
              </a:extLst>
            </p:cNvPr>
            <p:cNvCxnSpPr>
              <a:stCxn id="847" idx="2"/>
              <a:endCxn id="849" idx="3"/>
            </p:cNvCxnSpPr>
            <p:nvPr/>
          </p:nvCxnSpPr>
          <p:spPr>
            <a:xfrm flipH="1">
              <a:off x="5358531" y="4009199"/>
              <a:ext cx="559938" cy="312579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sp>
          <p:nvSpPr>
            <p:cNvPr id="870" name="ZoneTexte 869">
              <a:extLst>
                <a:ext uri="{FF2B5EF4-FFF2-40B4-BE49-F238E27FC236}">
                  <a16:creationId xmlns:a16="http://schemas.microsoft.com/office/drawing/2014/main" id="{7A038488-92F3-45BC-ABD7-B1B2BCF22DB3}"/>
                </a:ext>
              </a:extLst>
            </p:cNvPr>
            <p:cNvSpPr txBox="1"/>
            <p:nvPr/>
          </p:nvSpPr>
          <p:spPr>
            <a:xfrm>
              <a:off x="4292605" y="3395135"/>
              <a:ext cx="8744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70AD47">
                      <a:lumMod val="50000"/>
                    </a:srgbClr>
                  </a:solidFill>
                  <a:latin typeface="Calibri" panose="020F0502020204030204"/>
                  <a:cs typeface="+mn-cs"/>
                </a:rPr>
                <a:t>EM Physics</a:t>
              </a:r>
            </a:p>
          </p:txBody>
        </p:sp>
        <p:sp>
          <p:nvSpPr>
            <p:cNvPr id="871" name="ZoneTexte 870">
              <a:extLst>
                <a:ext uri="{FF2B5EF4-FFF2-40B4-BE49-F238E27FC236}">
                  <a16:creationId xmlns:a16="http://schemas.microsoft.com/office/drawing/2014/main" id="{39082411-F4E9-4D47-828F-6F84812C7A65}"/>
                </a:ext>
              </a:extLst>
            </p:cNvPr>
            <p:cNvSpPr txBox="1"/>
            <p:nvPr/>
          </p:nvSpPr>
          <p:spPr>
            <a:xfrm>
              <a:off x="4199468" y="3903134"/>
              <a:ext cx="889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  <a:cs typeface="+mn-cs"/>
                </a:rPr>
                <a:t>Magnetism</a:t>
              </a:r>
            </a:p>
          </p:txBody>
        </p:sp>
        <p:sp>
          <p:nvSpPr>
            <p:cNvPr id="872" name="ZoneTexte 871">
              <a:extLst>
                <a:ext uri="{FF2B5EF4-FFF2-40B4-BE49-F238E27FC236}">
                  <a16:creationId xmlns:a16="http://schemas.microsoft.com/office/drawing/2014/main" id="{45FC4F0C-0840-44A1-B332-9FA5757AAB08}"/>
                </a:ext>
              </a:extLst>
            </p:cNvPr>
            <p:cNvSpPr txBox="1"/>
            <p:nvPr/>
          </p:nvSpPr>
          <p:spPr>
            <a:xfrm>
              <a:off x="6324600" y="3217336"/>
              <a:ext cx="1159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FFC000">
                      <a:lumMod val="50000"/>
                    </a:srgbClr>
                  </a:solidFill>
                  <a:latin typeface="Calibri" panose="020F0502020204030204"/>
                  <a:cs typeface="+mn-cs"/>
                </a:rPr>
                <a:t>P-M Interaction</a:t>
              </a:r>
            </a:p>
          </p:txBody>
        </p:sp>
        <p:sp>
          <p:nvSpPr>
            <p:cNvPr id="873" name="ZoneTexte 872">
              <a:extLst>
                <a:ext uri="{FF2B5EF4-FFF2-40B4-BE49-F238E27FC236}">
                  <a16:creationId xmlns:a16="http://schemas.microsoft.com/office/drawing/2014/main" id="{6D95CFA0-9BDA-45ED-85D9-A3114777C4F0}"/>
                </a:ext>
              </a:extLst>
            </p:cNvPr>
            <p:cNvSpPr txBox="1"/>
            <p:nvPr/>
          </p:nvSpPr>
          <p:spPr>
            <a:xfrm>
              <a:off x="6681123" y="3996268"/>
              <a:ext cx="9690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931919"/>
                  </a:solidFill>
                  <a:latin typeface="Calibri" panose="020F0502020204030204"/>
                  <a:cs typeface="+mn-cs"/>
                </a:rPr>
                <a:t>Ionic Physics</a:t>
              </a:r>
            </a:p>
          </p:txBody>
        </p:sp>
        <p:sp>
          <p:nvSpPr>
            <p:cNvPr id="959" name="ZoneTexte 958">
              <a:extLst>
                <a:ext uri="{FF2B5EF4-FFF2-40B4-BE49-F238E27FC236}">
                  <a16:creationId xmlns:a16="http://schemas.microsoft.com/office/drawing/2014/main" id="{28EAD359-03B5-44A2-80AA-AF444428A30D}"/>
                </a:ext>
              </a:extLst>
            </p:cNvPr>
            <p:cNvSpPr txBox="1"/>
            <p:nvPr/>
          </p:nvSpPr>
          <p:spPr>
            <a:xfrm>
              <a:off x="6798732" y="3564468"/>
              <a:ext cx="793807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cs typeface="+mn-cs"/>
                </a:rPr>
                <a:t>Pipes</a:t>
              </a:r>
            </a:p>
          </p:txBody>
        </p:sp>
        <p:cxnSp>
          <p:nvCxnSpPr>
            <p:cNvPr id="960" name="Connecteur droit 959">
              <a:extLst>
                <a:ext uri="{FF2B5EF4-FFF2-40B4-BE49-F238E27FC236}">
                  <a16:creationId xmlns:a16="http://schemas.microsoft.com/office/drawing/2014/main" id="{9512E78B-6A05-4D19-8E80-6BA3EF4812FD}"/>
                </a:ext>
              </a:extLst>
            </p:cNvPr>
            <p:cNvCxnSpPr>
              <a:stCxn id="847" idx="3"/>
              <a:endCxn id="959" idx="1"/>
            </p:cNvCxnSpPr>
            <p:nvPr/>
          </p:nvCxnSpPr>
          <p:spPr>
            <a:xfrm>
              <a:off x="6367470" y="3778367"/>
              <a:ext cx="431262" cy="1545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010" name="Connecteur droit 1009">
              <a:extLst>
                <a:ext uri="{FF2B5EF4-FFF2-40B4-BE49-F238E27FC236}">
                  <a16:creationId xmlns:a16="http://schemas.microsoft.com/office/drawing/2014/main" id="{F5324B4C-39AB-4400-9EAB-BFCAEC5445DF}"/>
                </a:ext>
              </a:extLst>
            </p:cNvPr>
            <p:cNvCxnSpPr>
              <a:stCxn id="849" idx="3"/>
              <a:endCxn id="851" idx="1"/>
            </p:cNvCxnSpPr>
            <p:nvPr/>
          </p:nvCxnSpPr>
          <p:spPr>
            <a:xfrm>
              <a:off x="5358531" y="4321778"/>
              <a:ext cx="1321675" cy="84666"/>
            </a:xfrm>
            <a:prstGeom prst="line">
              <a:avLst/>
            </a:prstGeom>
            <a:noFill/>
            <a:ln w="6350" cap="flat" cmpd="sng" algn="ctr">
              <a:solidFill>
                <a:srgbClr val="912009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799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0"/>
            <a:ext cx="4752528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Domaines des accélérateurs 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 octobre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Calculs GDR SCIPAC, IJCLab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48AD7-47FB-4FFC-B56C-66B78113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89" name="ZoneTexte 888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780117592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dele-IJCLAb-powerpoi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28115</TotalTime>
  <Words>2203</Words>
  <Application>Microsoft Office PowerPoint</Application>
  <PresentationFormat>Grand écran</PresentationFormat>
  <Paragraphs>1063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</vt:lpstr>
      <vt:lpstr>Calibri Light</vt:lpstr>
      <vt:lpstr>Liberation Sans</vt:lpstr>
      <vt:lpstr>1_modele-IJCLAb-powerpoint</vt:lpstr>
      <vt:lpstr>Conception personnalisée</vt:lpstr>
      <vt:lpstr>2_modele-IJCLAb-powerpoint</vt:lpstr>
      <vt:lpstr>Atelier calculs du GDR SCIPAC Introduction </vt:lpstr>
      <vt:lpstr>Missions</vt:lpstr>
      <vt:lpstr>Site web et événements </vt:lpstr>
      <vt:lpstr>Coordination </vt:lpstr>
      <vt:lpstr>Atelier calculs</vt:lpstr>
      <vt:lpstr>Accelerators </vt:lpstr>
      <vt:lpstr>Accelerator Delivery </vt:lpstr>
      <vt:lpstr>Domaines des accélérateurs  </vt:lpstr>
      <vt:lpstr>Domaines des accélérateurs  </vt:lpstr>
      <vt:lpstr>Domaines des accélérateurs  </vt:lpstr>
      <vt:lpstr>Domaines &amp; Programmes  </vt:lpstr>
      <vt:lpstr>Domaines &amp; Programmes  </vt:lpstr>
      <vt:lpstr>Domaines &amp; Programmes  </vt:lpstr>
      <vt:lpstr>Domaines &amp; Programmes  </vt:lpstr>
      <vt:lpstr>Domaines &amp; Programmes  </vt:lpstr>
      <vt:lpstr>Domaines &amp; Programmes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Frederic Bouly</cp:lastModifiedBy>
  <cp:revision>1833</cp:revision>
  <dcterms:created xsi:type="dcterms:W3CDTF">2011-03-09T16:37:49Z</dcterms:created>
  <dcterms:modified xsi:type="dcterms:W3CDTF">2024-10-16T08:03:28Z</dcterms:modified>
</cp:coreProperties>
</file>