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</p:sldMasterIdLst>
  <p:notesMasterIdLst>
    <p:notesMasterId r:id="rId26"/>
  </p:notesMasterIdLst>
  <p:handoutMasterIdLst>
    <p:handoutMasterId r:id="rId27"/>
  </p:handoutMasterIdLst>
  <p:sldIdLst>
    <p:sldId id="256" r:id="rId6"/>
    <p:sldId id="265" r:id="rId7"/>
    <p:sldId id="283" r:id="rId8"/>
    <p:sldId id="269" r:id="rId9"/>
    <p:sldId id="278" r:id="rId10"/>
    <p:sldId id="282" r:id="rId11"/>
    <p:sldId id="270" r:id="rId12"/>
    <p:sldId id="279" r:id="rId13"/>
    <p:sldId id="272" r:id="rId14"/>
    <p:sldId id="271" r:id="rId15"/>
    <p:sldId id="277" r:id="rId16"/>
    <p:sldId id="284" r:id="rId17"/>
    <p:sldId id="280" r:id="rId18"/>
    <p:sldId id="281" r:id="rId19"/>
    <p:sldId id="260" r:id="rId20"/>
    <p:sldId id="264" r:id="rId21"/>
    <p:sldId id="274" r:id="rId22"/>
    <p:sldId id="267" r:id="rId23"/>
    <p:sldId id="268" r:id="rId24"/>
    <p:sldId id="285" r:id="rId25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3F6BAE"/>
    <a:srgbClr val="0033CC"/>
    <a:srgbClr val="0E4194"/>
    <a:srgbClr val="FFCC00"/>
    <a:srgbClr val="092A5F"/>
    <a:srgbClr val="E6E6E6"/>
    <a:srgbClr val="112843"/>
    <a:srgbClr val="FC9804"/>
    <a:srgbClr val="F0D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 autoAdjust="0"/>
    <p:restoredTop sz="86395" autoAdjust="0"/>
  </p:normalViewPr>
  <p:slideViewPr>
    <p:cSldViewPr>
      <p:cViewPr varScale="1">
        <p:scale>
          <a:sx n="110" d="100"/>
          <a:sy n="110" d="100"/>
        </p:scale>
        <p:origin x="776" y="168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16/10/2024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16/10/2024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276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27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repo.co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0B4AEA1A-8A3E-041B-4490-AA98BDBD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10766935" cy="825975"/>
          </a:xfrm>
        </p:spPr>
        <p:txBody>
          <a:bodyPr>
            <a:noAutofit/>
          </a:bodyPr>
          <a:lstStyle/>
          <a:p>
            <a:r>
              <a:rPr lang="fr-FR" sz="3600" dirty="0"/>
              <a:t>Calculation softwares for </a:t>
            </a:r>
            <a:r>
              <a:rPr lang="fr-FR" sz="3600" dirty="0" err="1"/>
              <a:t>magnetic</a:t>
            </a:r>
            <a:r>
              <a:rPr lang="fr-FR" sz="3600" dirty="0"/>
              <a:t> </a:t>
            </a:r>
            <a:r>
              <a:rPr lang="fr-FR" sz="3600" dirty="0" err="1"/>
              <a:t>modelling</a:t>
            </a:r>
            <a:r>
              <a:rPr lang="fr-FR" sz="3600" dirty="0"/>
              <a:t> </a:t>
            </a:r>
            <a:br>
              <a:rPr lang="fr-FR" sz="3600" dirty="0"/>
            </a:br>
            <a:r>
              <a:rPr lang="fr-FR" sz="3600" dirty="0"/>
              <a:t>at Synchrotron SOLEIL</a:t>
            </a:r>
          </a:p>
        </p:txBody>
      </p:sp>
      <p:sp>
        <p:nvSpPr>
          <p:cNvPr id="17" name="Sous-titre 16">
            <a:extLst>
              <a:ext uri="{FF2B5EF4-FFF2-40B4-BE49-F238E27FC236}">
                <a16:creationId xmlns:a16="http://schemas.microsoft.com/office/drawing/2014/main" id="{2271E6AF-5450-F53F-8B25-313140FF0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6021288"/>
            <a:ext cx="9855511" cy="490465"/>
          </a:xfrm>
        </p:spPr>
        <p:txBody>
          <a:bodyPr/>
          <a:lstStyle/>
          <a:p>
            <a:r>
              <a:rPr lang="fr-FR" dirty="0"/>
              <a:t>M. VALLÉAU</a:t>
            </a:r>
          </a:p>
          <a:p>
            <a:r>
              <a:rPr lang="fr-FR" sz="1800" dirty="0" err="1"/>
              <a:t>Magnetism</a:t>
            </a:r>
            <a:r>
              <a:rPr lang="fr-FR" sz="1800" dirty="0"/>
              <a:t> &amp; Insertion </a:t>
            </a:r>
            <a:r>
              <a:rPr lang="fr-FR" sz="1800" dirty="0" err="1"/>
              <a:t>Devices</a:t>
            </a:r>
            <a:r>
              <a:rPr lang="fr-FR" sz="1800" dirty="0"/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SRW &amp; SIREPO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F2CF5B-E739-E912-8522-70F8D8E2D78E}"/>
              </a:ext>
            </a:extLst>
          </p:cNvPr>
          <p:cNvSpPr txBox="1"/>
          <p:nvPr/>
        </p:nvSpPr>
        <p:spPr>
          <a:xfrm>
            <a:off x="911424" y="6141167"/>
            <a:ext cx="7455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[7] </a:t>
            </a:r>
            <a:r>
              <a:rPr lang="en-US" sz="1200" b="0" i="0" dirty="0">
                <a:solidFill>
                  <a:srgbClr val="3F6BAE"/>
                </a:solidFill>
                <a:effectLst/>
                <a:latin typeface="ttm-regular"/>
              </a:rPr>
              <a:t>O. </a:t>
            </a:r>
            <a:r>
              <a:rPr lang="en-US" sz="1200" b="0" i="0" dirty="0" err="1">
                <a:solidFill>
                  <a:srgbClr val="3F6BAE"/>
                </a:solidFill>
                <a:effectLst/>
                <a:latin typeface="ttm-regular"/>
              </a:rPr>
              <a:t>Chubar</a:t>
            </a:r>
            <a:r>
              <a:rPr lang="en-US" sz="1200" b="0" i="0" dirty="0">
                <a:solidFill>
                  <a:srgbClr val="3F6BAE"/>
                </a:solidFill>
                <a:effectLst/>
                <a:latin typeface="ttm-regular"/>
              </a:rPr>
              <a:t>, P. </a:t>
            </a:r>
            <a:r>
              <a:rPr lang="en-US" sz="1200" b="0" i="0" dirty="0" err="1">
                <a:solidFill>
                  <a:srgbClr val="3F6BAE"/>
                </a:solidFill>
                <a:effectLst/>
                <a:latin typeface="ttm-regular"/>
              </a:rPr>
              <a:t>Elleaume</a:t>
            </a:r>
            <a:r>
              <a:rPr lang="en-US" sz="1200" b="0" i="0" dirty="0">
                <a:solidFill>
                  <a:srgbClr val="3F6BAE"/>
                </a:solidFill>
                <a:effectLst/>
                <a:latin typeface="ttm-regular"/>
              </a:rPr>
              <a:t>, "Accurate And Efficient Computation Of Synchrotron Radiation In The Near Field Region", </a:t>
            </a:r>
          </a:p>
          <a:p>
            <a:r>
              <a:rPr lang="en-US" sz="1200" b="0" i="0" dirty="0">
                <a:solidFill>
                  <a:srgbClr val="3F6BAE"/>
                </a:solidFill>
                <a:effectLst/>
                <a:latin typeface="ttm-regular"/>
              </a:rPr>
              <a:t>proc. of the EPAC98 Conference, 22-26 June 1998, p.1177-1179</a:t>
            </a:r>
            <a:endParaRPr lang="fr-FR" sz="1200" dirty="0">
              <a:solidFill>
                <a:srgbClr val="3F6BAE"/>
              </a:solidFill>
              <a:latin typeface="ttm-regular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1A3C63-FDB5-4B8A-0086-337E49A212A6}"/>
              </a:ext>
            </a:extLst>
          </p:cNvPr>
          <p:cNvSpPr txBox="1"/>
          <p:nvPr/>
        </p:nvSpPr>
        <p:spPr>
          <a:xfrm>
            <a:off x="558998" y="908720"/>
            <a:ext cx="1093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« 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S</a:t>
            </a:r>
            <a:r>
              <a:rPr lang="fr-FR" dirty="0">
                <a:latin typeface="Aptos" panose="020B0004020202020204" pitchFamily="34" charset="0"/>
              </a:rPr>
              <a:t>ynchrotron 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R</a:t>
            </a:r>
            <a:r>
              <a:rPr lang="fr-FR" dirty="0">
                <a:latin typeface="Aptos" panose="020B0004020202020204" pitchFamily="34" charset="0"/>
              </a:rPr>
              <a:t>adiation 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W</a:t>
            </a:r>
            <a:r>
              <a:rPr lang="fr-FR" dirty="0">
                <a:latin typeface="Aptos" panose="020B0004020202020204" pitchFamily="34" charset="0"/>
              </a:rPr>
              <a:t>orkshop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[7]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computes</a:t>
            </a:r>
            <a:r>
              <a:rPr lang="fr-FR" dirty="0">
                <a:latin typeface="Aptos" panose="020B0004020202020204" pitchFamily="34" charset="0"/>
              </a:rPr>
              <a:t> the synchrotron radiation </a:t>
            </a:r>
            <a:r>
              <a:rPr lang="fr-FR" dirty="0" err="1">
                <a:latin typeface="Aptos" panose="020B0004020202020204" pitchFamily="34" charset="0"/>
              </a:rPr>
              <a:t>from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relativistic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electrons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with</a:t>
            </a:r>
            <a:r>
              <a:rPr lang="fr-FR" dirty="0">
                <a:latin typeface="Aptos" panose="020B0004020202020204" pitchFamily="34" charset="0"/>
              </a:rPr>
              <a:t> high</a:t>
            </a:r>
          </a:p>
          <a:p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precision</a:t>
            </a:r>
            <a:r>
              <a:rPr lang="fr-FR" dirty="0">
                <a:latin typeface="Aptos" panose="020B0004020202020204" pitchFamily="34" charset="0"/>
              </a:rPr>
              <a:t> and </a:t>
            </a:r>
            <a:r>
              <a:rPr lang="fr-FR" dirty="0" err="1">
                <a:latin typeface="Aptos" panose="020B0004020202020204" pitchFamily="34" charset="0"/>
              </a:rPr>
              <a:t>efficiency</a:t>
            </a:r>
            <a:r>
              <a:rPr lang="fr-FR" dirty="0">
                <a:latin typeface="Aptos" panose="020B0004020202020204" pitchFamily="34" charset="0"/>
              </a:rPr>
              <a:t> in the </a:t>
            </a:r>
            <a:r>
              <a:rPr lang="fr-FR" dirty="0" err="1">
                <a:latin typeface="Aptos" panose="020B0004020202020204" pitchFamily="34" charset="0"/>
              </a:rPr>
              <a:t>near</a:t>
            </a:r>
            <a:r>
              <a:rPr lang="fr-FR" dirty="0">
                <a:latin typeface="Aptos" panose="020B0004020202020204" pitchFamily="34" charset="0"/>
              </a:rPr>
              <a:t> and far </a:t>
            </a:r>
            <a:r>
              <a:rPr lang="fr-FR" dirty="0" err="1">
                <a:latin typeface="Aptos" panose="020B0004020202020204" pitchFamily="34" charset="0"/>
              </a:rPr>
              <a:t>field</a:t>
            </a:r>
            <a:r>
              <a:rPr lang="fr-FR" dirty="0">
                <a:latin typeface="Aptos" panose="020B0004020202020204" pitchFamily="34" charset="0"/>
              </a:rPr>
              <a:t> range »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[X] 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A15C70-F436-C5E7-1F9B-70A1A7B106EE}"/>
              </a:ext>
            </a:extLst>
          </p:cNvPr>
          <p:cNvSpPr txBox="1"/>
          <p:nvPr/>
        </p:nvSpPr>
        <p:spPr>
          <a:xfrm>
            <a:off x="744827" y="3318895"/>
            <a:ext cx="7851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ptos" panose="020B0004020202020204" pitchFamily="34" charset="0"/>
              </a:rPr>
              <a:t>C++ source code </a:t>
            </a:r>
            <a:r>
              <a:rPr lang="fr-FR" dirty="0" err="1">
                <a:latin typeface="Aptos" panose="020B0004020202020204" pitchFamily="34" charset="0"/>
              </a:rPr>
              <a:t>with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pluggins</a:t>
            </a:r>
            <a:r>
              <a:rPr lang="fr-FR" dirty="0">
                <a:latin typeface="Aptos" panose="020B0004020202020204" pitchFamily="34" charset="0"/>
              </a:rPr>
              <a:t> for 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</a:rPr>
              <a:t>IGOR PRO</a:t>
            </a:r>
          </a:p>
          <a:p>
            <a:pPr lvl="2"/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INPUTS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fr-FR" dirty="0" err="1">
                <a:latin typeface="Aptos" panose="020B0004020202020204" pitchFamily="34" charset="0"/>
              </a:rPr>
              <a:t>contextual</a:t>
            </a:r>
            <a:r>
              <a:rPr lang="fr-FR" dirty="0">
                <a:latin typeface="Aptos" panose="020B0004020202020204" pitchFamily="34" charset="0"/>
              </a:rPr>
              <a:t> menus, txt files, Igor </a:t>
            </a:r>
            <a:r>
              <a:rPr lang="fr-FR" dirty="0" err="1">
                <a:latin typeface="Aptos" panose="020B0004020202020204" pitchFamily="34" charset="0"/>
              </a:rPr>
              <a:t>Binary</a:t>
            </a:r>
            <a:r>
              <a:rPr lang="fr-FR" dirty="0">
                <a:latin typeface="Aptos" panose="020B0004020202020204" pitchFamily="34" charset="0"/>
              </a:rPr>
              <a:t> Waves</a:t>
            </a:r>
          </a:p>
          <a:p>
            <a:pPr lvl="2"/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OUTPUTS</a:t>
            </a:r>
            <a:r>
              <a:rPr lang="fr-FR" dirty="0">
                <a:latin typeface="Aptos" panose="020B0004020202020204" pitchFamily="34" charset="0"/>
              </a:rPr>
              <a:t> : txt files, Igor </a:t>
            </a:r>
            <a:r>
              <a:rPr lang="fr-FR" dirty="0" err="1">
                <a:latin typeface="Aptos" panose="020B0004020202020204" pitchFamily="34" charset="0"/>
              </a:rPr>
              <a:t>Binary</a:t>
            </a:r>
            <a:r>
              <a:rPr lang="fr-FR" dirty="0">
                <a:latin typeface="Aptos" panose="020B0004020202020204" pitchFamily="34" charset="0"/>
              </a:rPr>
              <a:t> Waves</a:t>
            </a:r>
          </a:p>
          <a:p>
            <a:pPr lvl="2"/>
            <a:r>
              <a:rPr lang="fr-FR" b="1" dirty="0" err="1">
                <a:latin typeface="Aptos" panose="020B0004020202020204" pitchFamily="34" charset="0"/>
              </a:rPr>
              <a:t>Automated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functions</a:t>
            </a:r>
            <a:r>
              <a:rPr lang="fr-FR" b="1" dirty="0">
                <a:latin typeface="Aptos" panose="020B0004020202020204" pitchFamily="34" charset="0"/>
              </a:rPr>
              <a:t> to </a:t>
            </a:r>
            <a:r>
              <a:rPr lang="fr-FR" b="1" dirty="0" err="1">
                <a:latin typeface="Aptos" panose="020B0004020202020204" pitchFamily="34" charset="0"/>
              </a:rPr>
              <a:t>calculate</a:t>
            </a:r>
            <a:r>
              <a:rPr lang="fr-FR" b="1" dirty="0">
                <a:latin typeface="Aptos" panose="020B0004020202020204" pitchFamily="34" charset="0"/>
              </a:rPr>
              <a:t> SR </a:t>
            </a:r>
            <a:r>
              <a:rPr lang="fr-FR" b="1" dirty="0" err="1">
                <a:latin typeface="Aptos" panose="020B0004020202020204" pitchFamily="34" charset="0"/>
              </a:rPr>
              <a:t>directly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after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mag</a:t>
            </a:r>
            <a:r>
              <a:rPr lang="fr-FR" b="1" dirty="0">
                <a:latin typeface="Aptos" panose="020B0004020202020204" pitchFamily="34" charset="0"/>
              </a:rPr>
              <a:t>. </a:t>
            </a:r>
            <a:r>
              <a:rPr lang="fr-FR" b="1" dirty="0" err="1">
                <a:latin typeface="Aptos" panose="020B0004020202020204" pitchFamily="34" charset="0"/>
              </a:rPr>
              <a:t>Meas</a:t>
            </a:r>
            <a:r>
              <a:rPr lang="fr-FR" b="1" dirty="0">
                <a:latin typeface="Aptos" panose="020B0004020202020204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endParaRPr lang="fr-FR" dirty="0">
              <a:latin typeface="Aptos" panose="020B00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</a:rPr>
              <a:t>Python</a:t>
            </a:r>
          </a:p>
          <a:p>
            <a:pPr lvl="2"/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INPUTS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fr-FR" dirty="0" err="1">
                <a:latin typeface="Aptos" panose="020B0004020202020204" pitchFamily="34" charset="0"/>
              </a:rPr>
              <a:t>functions</a:t>
            </a:r>
            <a:r>
              <a:rPr lang="fr-FR" dirty="0">
                <a:latin typeface="Aptos" panose="020B0004020202020204" pitchFamily="34" charset="0"/>
              </a:rPr>
              <a:t>, txt files</a:t>
            </a:r>
          </a:p>
          <a:p>
            <a:pPr lvl="2"/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OUTPUTS</a:t>
            </a:r>
            <a:r>
              <a:rPr lang="fr-FR" dirty="0">
                <a:latin typeface="Aptos" panose="020B0004020202020204" pitchFamily="34" charset="0"/>
              </a:rPr>
              <a:t> : txt files, </a:t>
            </a:r>
            <a:r>
              <a:rPr lang="fr-FR" dirty="0" err="1">
                <a:latin typeface="Aptos" panose="020B0004020202020204" pitchFamily="34" charset="0"/>
              </a:rPr>
              <a:t>binary</a:t>
            </a:r>
            <a:r>
              <a:rPr lang="fr-FR" dirty="0">
                <a:latin typeface="Aptos" panose="020B0004020202020204" pitchFamily="34" charset="0"/>
              </a:rPr>
              <a:t> files, </a:t>
            </a:r>
            <a:r>
              <a:rPr lang="fr-FR" dirty="0" err="1">
                <a:latin typeface="Aptos" panose="020B0004020202020204" pitchFamily="34" charset="0"/>
              </a:rPr>
              <a:t>json</a:t>
            </a:r>
            <a:r>
              <a:rPr lang="fr-FR" dirty="0">
                <a:latin typeface="Aptos" panose="020B0004020202020204" pitchFamily="34" charset="0"/>
              </a:rPr>
              <a:t>,…</a:t>
            </a:r>
            <a:endParaRPr lang="fr-FR" baseline="30000" dirty="0">
              <a:latin typeface="Aptos" panose="020B00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14E08C-98A8-85F6-8AFE-567E0F2CEFDE}"/>
              </a:ext>
            </a:extLst>
          </p:cNvPr>
          <p:cNvSpPr txBox="1"/>
          <p:nvPr/>
        </p:nvSpPr>
        <p:spPr>
          <a:xfrm>
            <a:off x="744827" y="1898571"/>
            <a:ext cx="10189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ptos" panose="020B0004020202020204" pitchFamily="34" charset="0"/>
              </a:rPr>
              <a:t>Enables to </a:t>
            </a:r>
            <a:r>
              <a:rPr lang="fr-FR" b="1" dirty="0" err="1">
                <a:latin typeface="Aptos" panose="020B0004020202020204" pitchFamily="34" charset="0"/>
              </a:rPr>
              <a:t>compute</a:t>
            </a:r>
            <a:r>
              <a:rPr lang="fr-FR" b="1" dirty="0">
                <a:latin typeface="Aptos" panose="020B0004020202020204" pitchFamily="34" charset="0"/>
              </a:rPr>
              <a:t> for </a:t>
            </a:r>
            <a:r>
              <a:rPr lang="fr-FR" b="1" dirty="0" err="1">
                <a:latin typeface="Aptos" panose="020B0004020202020204" pitchFamily="34" charset="0"/>
              </a:rPr>
              <a:t>different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beams</a:t>
            </a:r>
            <a:r>
              <a:rPr lang="fr-FR" b="1" dirty="0">
                <a:latin typeface="Aptos" panose="020B00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ptos" panose="020B0004020202020204" pitchFamily="34" charset="0"/>
              </a:rPr>
              <a:t>Synchrotron Radiation for </a:t>
            </a:r>
            <a:r>
              <a:rPr lang="fr-FR" dirty="0" err="1">
                <a:latin typeface="Aptos" panose="020B0004020202020204" pitchFamily="34" charset="0"/>
              </a:rPr>
              <a:t>different</a:t>
            </a:r>
            <a:r>
              <a:rPr lang="fr-FR" dirty="0">
                <a:latin typeface="Aptos" panose="020B0004020202020204" pitchFamily="34" charset="0"/>
              </a:rPr>
              <a:t> types of sources (</a:t>
            </a:r>
            <a:r>
              <a:rPr lang="fr-FR" dirty="0" err="1">
                <a:latin typeface="Aptos" panose="020B0004020202020204" pitchFamily="34" charset="0"/>
              </a:rPr>
              <a:t>bending</a:t>
            </a:r>
            <a:r>
              <a:rPr lang="fr-FR" dirty="0">
                <a:latin typeface="Aptos" panose="020B0004020202020204" pitchFamily="34" charset="0"/>
              </a:rPr>
              <a:t> magnets, </a:t>
            </a:r>
            <a:r>
              <a:rPr lang="fr-FR" dirty="0" err="1">
                <a:latin typeface="Aptos" panose="020B0004020202020204" pitchFamily="34" charset="0"/>
              </a:rPr>
              <a:t>undulators</a:t>
            </a:r>
            <a:r>
              <a:rPr lang="fr-FR" dirty="0">
                <a:latin typeface="Aptos" panose="020B0004020202020204" pitchFamily="34" charset="0"/>
              </a:rPr>
              <a:t>, </a:t>
            </a:r>
            <a:r>
              <a:rPr lang="fr-FR" dirty="0" err="1">
                <a:latin typeface="Aptos" panose="020B0004020202020204" pitchFamily="34" charset="0"/>
              </a:rPr>
              <a:t>arbitrary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fields</a:t>
            </a:r>
            <a:r>
              <a:rPr lang="fr-FR" dirty="0">
                <a:latin typeface="Aptos" panose="020B00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latin typeface="Aptos" panose="020B0004020202020204" pitchFamily="34" charset="0"/>
              </a:rPr>
              <a:t>Wavefront</a:t>
            </a:r>
            <a:r>
              <a:rPr lang="fr-FR" dirty="0">
                <a:latin typeface="Aptos" panose="020B0004020202020204" pitchFamily="34" charset="0"/>
              </a:rPr>
              <a:t> propagation (</a:t>
            </a:r>
            <a:r>
              <a:rPr lang="fr-FR" dirty="0" err="1">
                <a:latin typeface="Aptos" panose="020B0004020202020204" pitchFamily="34" charset="0"/>
              </a:rPr>
              <a:t>including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mirrors</a:t>
            </a:r>
            <a:r>
              <a:rPr lang="fr-FR" dirty="0">
                <a:latin typeface="Aptos" panose="020B0004020202020204" pitchFamily="34" charset="0"/>
              </a:rPr>
              <a:t>, </a:t>
            </a:r>
            <a:r>
              <a:rPr lang="fr-FR" dirty="0" err="1">
                <a:latin typeface="Aptos" panose="020B0004020202020204" pitchFamily="34" charset="0"/>
              </a:rPr>
              <a:t>slits</a:t>
            </a:r>
            <a:r>
              <a:rPr lang="fr-FR" dirty="0">
                <a:latin typeface="Aptos" panose="020B0004020202020204" pitchFamily="34" charset="0"/>
              </a:rPr>
              <a:t>, mono), for end-to-end simulations for </a:t>
            </a:r>
            <a:r>
              <a:rPr lang="fr-FR" dirty="0" err="1">
                <a:latin typeface="Aptos" panose="020B0004020202020204" pitchFamily="34" charset="0"/>
              </a:rPr>
              <a:t>Beamlines</a:t>
            </a:r>
            <a:endParaRPr lang="fr-FR" dirty="0">
              <a:latin typeface="Aptos" panose="020B00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4B00FA-290B-4B41-073C-FB55668D9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596" y="2799234"/>
            <a:ext cx="1593577" cy="1680988"/>
          </a:xfrm>
          <a:prstGeom prst="rect">
            <a:avLst/>
          </a:prstGeom>
        </p:spPr>
      </p:pic>
      <p:pic>
        <p:nvPicPr>
          <p:cNvPr id="24" name="Image 23" descr="Une image contenant texte, Tracé, ligne, Police&#10;&#10;Description générée automatiquement">
            <a:extLst>
              <a:ext uri="{FF2B5EF4-FFF2-40B4-BE49-F238E27FC236}">
                <a16:creationId xmlns:a16="http://schemas.microsoft.com/office/drawing/2014/main" id="{06E580F2-1474-54BE-6F38-B206FC038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56" y="4480223"/>
            <a:ext cx="3494731" cy="18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7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1066C170-BA02-FCA3-674A-99107BA10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24" y="620688"/>
            <a:ext cx="7187468" cy="62373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SRW &amp; SIREPO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F2CF5B-E739-E912-8522-70F8D8E2D78E}"/>
              </a:ext>
            </a:extLst>
          </p:cNvPr>
          <p:cNvSpPr txBox="1"/>
          <p:nvPr/>
        </p:nvSpPr>
        <p:spPr>
          <a:xfrm>
            <a:off x="911424" y="6141167"/>
            <a:ext cx="8809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[8] 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Maksim S.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Rakitin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, Paul Moeller, Robert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Nagler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, Boaz Nash, David L.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Bruhwiler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,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Dmitry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Smalyuk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, Mikhail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Zhernenkova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 and Oleg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 , </a:t>
            </a:r>
          </a:p>
          <a:p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Sirepo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: an open-source cloud-based software interface for X-ray source and optics simulations</a:t>
            </a:r>
          </a:p>
          <a:p>
            <a:r>
              <a:rPr lang="sv-SE" sz="1200" dirty="0">
                <a:solidFill>
                  <a:srgbClr val="3F6BAE"/>
                </a:solidFill>
                <a:latin typeface="ttm-regular"/>
              </a:rPr>
              <a:t>(2018). J. Synchrotron Rad. 25, 1877-1892.</a:t>
            </a:r>
            <a:endParaRPr lang="fr-FR" sz="1200" dirty="0">
              <a:solidFill>
                <a:srgbClr val="3F6BAE"/>
              </a:solidFill>
              <a:latin typeface="ttm-regular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F5D9F4-1B00-D6CD-00F7-F02724E125E5}"/>
              </a:ext>
            </a:extLst>
          </p:cNvPr>
          <p:cNvSpPr txBox="1"/>
          <p:nvPr/>
        </p:nvSpPr>
        <p:spPr>
          <a:xfrm>
            <a:off x="770068" y="90872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ptos" panose="020B0004020202020204" pitchFamily="34" charset="0"/>
              </a:rPr>
              <a:t>WebApp</a:t>
            </a:r>
            <a:r>
              <a:rPr lang="fr-FR" sz="1600" dirty="0">
                <a:latin typeface="Aptos" panose="020B0004020202020204" pitchFamily="34" charset="0"/>
              </a:rPr>
              <a:t> : </a:t>
            </a:r>
            <a:r>
              <a:rPr lang="fr-FR" sz="1600" u="sng" dirty="0">
                <a:solidFill>
                  <a:srgbClr val="0070C0"/>
                </a:solidFill>
                <a:latin typeface="Aptos" panose="020B0004020202020204" pitchFamily="34" charset="0"/>
                <a:hlinkClick r:id="rId3"/>
              </a:rPr>
              <a:t>https://www.sirepo.com</a:t>
            </a:r>
            <a:r>
              <a:rPr lang="fr-FR" sz="1600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  <a:r>
              <a:rPr lang="fr-FR" sz="1600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[8]</a:t>
            </a:r>
            <a:r>
              <a:rPr lang="fr-FR" sz="1600" dirty="0">
                <a:solidFill>
                  <a:srgbClr val="3F6BAE"/>
                </a:solidFill>
                <a:latin typeface="Aptos" panose="020B0004020202020204" pitchFamily="34" charset="0"/>
              </a:rPr>
              <a:t> </a:t>
            </a:r>
            <a:endParaRPr lang="fr-FR" sz="1600" u="sng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259BB3-2541-7416-8EE6-0170BC505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113331"/>
            <a:ext cx="3280711" cy="33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CFF83E-38D5-5A23-9BB2-83141AA0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378" y="642396"/>
            <a:ext cx="4722238" cy="56030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C8C8F7-4848-2BEB-062C-E4B6BCB9987A}"/>
              </a:ext>
            </a:extLst>
          </p:cNvPr>
          <p:cNvSpPr txBox="1"/>
          <p:nvPr/>
        </p:nvSpPr>
        <p:spPr>
          <a:xfrm>
            <a:off x="558998" y="908720"/>
            <a:ext cx="57032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SPECTRA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[9]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used</a:t>
            </a:r>
            <a:r>
              <a:rPr lang="fr-FR" dirty="0">
                <a:latin typeface="Aptos" panose="020B0004020202020204" pitchFamily="34" charset="0"/>
              </a:rPr>
              <a:t> to </a:t>
            </a:r>
            <a:r>
              <a:rPr lang="fr-FR" dirty="0" err="1">
                <a:latin typeface="Aptos" panose="020B0004020202020204" pitchFamily="34" charset="0"/>
              </a:rPr>
              <a:t>calculate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optical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properties</a:t>
            </a:r>
            <a:r>
              <a:rPr lang="fr-FR" dirty="0">
                <a:latin typeface="Aptos" panose="020B0004020202020204" pitchFamily="34" charset="0"/>
              </a:rPr>
              <a:t> of SR</a:t>
            </a:r>
          </a:p>
          <a:p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from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bending</a:t>
            </a:r>
            <a:r>
              <a:rPr lang="fr-FR" dirty="0">
                <a:latin typeface="Aptos" panose="020B0004020202020204" pitchFamily="34" charset="0"/>
              </a:rPr>
              <a:t> magnets, </a:t>
            </a:r>
            <a:r>
              <a:rPr lang="fr-FR" dirty="0" err="1">
                <a:latin typeface="Aptos" panose="020B0004020202020204" pitchFamily="34" charset="0"/>
              </a:rPr>
              <a:t>wigglers</a:t>
            </a:r>
            <a:r>
              <a:rPr lang="fr-FR" dirty="0">
                <a:latin typeface="Aptos" panose="020B0004020202020204" pitchFamily="34" charset="0"/>
              </a:rPr>
              <a:t> and </a:t>
            </a:r>
            <a:r>
              <a:rPr lang="fr-FR" dirty="0" err="1">
                <a:latin typeface="Aptos" panose="020B0004020202020204" pitchFamily="34" charset="0"/>
              </a:rPr>
              <a:t>undulators</a:t>
            </a:r>
            <a:r>
              <a:rPr lang="fr-FR" dirty="0">
                <a:latin typeface="Aptos" panose="020B0004020202020204" pitchFamily="34" charset="0"/>
              </a:rPr>
              <a:t> and </a:t>
            </a:r>
          </a:p>
          <a:p>
            <a:r>
              <a:rPr lang="fr-FR" dirty="0" err="1">
                <a:latin typeface="Aptos" panose="020B0004020202020204" pitchFamily="34" charset="0"/>
              </a:rPr>
              <a:t>arbitrary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field</a:t>
            </a:r>
            <a:r>
              <a:rPr lang="fr-FR" dirty="0">
                <a:latin typeface="Aptos" panose="020B0004020202020204" pitchFamily="34" charset="0"/>
              </a:rPr>
              <a:t> distributions. </a:t>
            </a:r>
            <a:r>
              <a:rPr lang="fr-FR" dirty="0" err="1">
                <a:latin typeface="Aptos" panose="020B0004020202020204" pitchFamily="34" charset="0"/>
              </a:rPr>
              <a:t>Possibility</a:t>
            </a:r>
            <a:r>
              <a:rPr lang="fr-FR" dirty="0">
                <a:latin typeface="Aptos" panose="020B0004020202020204" pitchFamily="34" charset="0"/>
              </a:rPr>
              <a:t> to </a:t>
            </a:r>
            <a:r>
              <a:rPr lang="fr-FR" dirty="0" err="1">
                <a:latin typeface="Aptos" panose="020B0004020202020204" pitchFamily="34" charset="0"/>
              </a:rPr>
              <a:t>calculate</a:t>
            </a:r>
            <a:r>
              <a:rPr lang="fr-FR" dirty="0">
                <a:latin typeface="Aptos" panose="020B0004020202020204" pitchFamily="34" charset="0"/>
              </a:rPr>
              <a:t> </a:t>
            </a:r>
          </a:p>
          <a:p>
            <a:r>
              <a:rPr lang="fr-FR" dirty="0" err="1">
                <a:latin typeface="Aptos" panose="020B0004020202020204" pitchFamily="34" charset="0"/>
              </a:rPr>
              <a:t>spectrum</a:t>
            </a:r>
            <a:r>
              <a:rPr lang="fr-FR" dirty="0">
                <a:latin typeface="Aptos" panose="020B0004020202020204" pitchFamily="34" charset="0"/>
              </a:rPr>
              <a:t> and power distributions </a:t>
            </a:r>
            <a:r>
              <a:rPr lang="fr-FR" dirty="0" err="1">
                <a:latin typeface="Aptos" panose="020B0004020202020204" pitchFamily="34" charset="0"/>
              </a:rPr>
              <a:t>after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transmitting</a:t>
            </a:r>
            <a:r>
              <a:rPr lang="fr-FR" dirty="0">
                <a:latin typeface="Aptos" panose="020B0004020202020204" pitchFamily="34" charset="0"/>
              </a:rPr>
              <a:t> </a:t>
            </a:r>
          </a:p>
          <a:p>
            <a:r>
              <a:rPr lang="fr-FR" dirty="0" err="1">
                <a:latin typeface="Aptos" panose="020B0004020202020204" pitchFamily="34" charset="0"/>
              </a:rPr>
              <a:t>through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various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filters</a:t>
            </a:r>
            <a:r>
              <a:rPr lang="fr-FR" dirty="0">
                <a:latin typeface="Aptos" panose="020B0004020202020204" pitchFamily="34" charset="0"/>
              </a:rPr>
              <a:t> and detectors  </a:t>
            </a:r>
          </a:p>
          <a:p>
            <a:endParaRPr lang="fr-FR" dirty="0">
              <a:latin typeface="Aptos" panose="020B0004020202020204" pitchFamily="34" charset="0"/>
            </a:endParaRP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INPUTS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fr-FR" dirty="0" err="1">
                <a:latin typeface="Aptos" panose="020B0004020202020204" pitchFamily="34" charset="0"/>
              </a:rPr>
              <a:t>Graphical</a:t>
            </a:r>
            <a:r>
              <a:rPr lang="fr-FR" dirty="0">
                <a:latin typeface="Aptos" panose="020B0004020202020204" pitchFamily="34" charset="0"/>
              </a:rPr>
              <a:t> user interface, txt files, </a:t>
            </a:r>
            <a:r>
              <a:rPr lang="fr-FR" dirty="0" err="1">
                <a:latin typeface="Aptos" panose="020B0004020202020204" pitchFamily="34" charset="0"/>
              </a:rPr>
              <a:t>json</a:t>
            </a:r>
            <a:endParaRPr lang="fr-FR" dirty="0">
              <a:latin typeface="Aptos" panose="020B0004020202020204" pitchFamily="34" charset="0"/>
            </a:endParaRP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OUTPUTS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fr-FR" dirty="0" err="1">
                <a:latin typeface="Aptos" panose="020B0004020202020204" pitchFamily="34" charset="0"/>
              </a:rPr>
              <a:t>Graphical</a:t>
            </a:r>
            <a:r>
              <a:rPr lang="fr-FR" dirty="0">
                <a:latin typeface="Aptos" panose="020B0004020202020204" pitchFamily="34" charset="0"/>
              </a:rPr>
              <a:t> user interface, ASCII, 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BD3EB0-A58E-7432-E65A-F670A005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3366014"/>
            <a:ext cx="3522829" cy="28846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58D2739-0790-CA43-C937-44B852375207}"/>
              </a:ext>
            </a:extLst>
          </p:cNvPr>
          <p:cNvSpPr txBox="1"/>
          <p:nvPr/>
        </p:nvSpPr>
        <p:spPr>
          <a:xfrm>
            <a:off x="744827" y="6413500"/>
            <a:ext cx="84475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[9] 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Tanaka, T. &amp;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Kitamura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, H. (2001). SPECTRA: a synchrotron radiation </a:t>
            </a:r>
            <a:r>
              <a:rPr lang="fr-FR" altLang="fr-FR" sz="1200" dirty="0" err="1">
                <a:solidFill>
                  <a:srgbClr val="3F6BAE"/>
                </a:solidFill>
                <a:latin typeface="ttm-regular"/>
              </a:rPr>
              <a:t>calculation</a:t>
            </a:r>
            <a:r>
              <a:rPr lang="fr-FR" altLang="fr-FR" sz="1200" dirty="0">
                <a:solidFill>
                  <a:srgbClr val="3F6BAE"/>
                </a:solidFill>
                <a:latin typeface="ttm-regular"/>
              </a:rPr>
              <a:t> code. J. Synchrotron Rad. 8, 1221-1228.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2320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of the </a:t>
            </a:r>
            <a:r>
              <a:rPr lang="fr-FR" dirty="0" err="1"/>
              <a:t>models</a:t>
            </a:r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2" name="Image 21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402C23E2-1DBD-F9BB-CE47-748AB346F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7" y="4131058"/>
            <a:ext cx="5346759" cy="27170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FA20F0-4AC2-6FB1-1585-32FBF285D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22044"/>
            <a:ext cx="2762274" cy="2839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E0F0DB-7351-4092-6F9E-80568C957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238" y="1061515"/>
            <a:ext cx="2808312" cy="28006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6C3D80-61F8-BF56-C2FB-5C823B5D34CF}"/>
              </a:ext>
            </a:extLst>
          </p:cNvPr>
          <p:cNvSpPr txBox="1"/>
          <p:nvPr/>
        </p:nvSpPr>
        <p:spPr>
          <a:xfrm>
            <a:off x="718011" y="692183"/>
            <a:ext cx="259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Hor. second </a:t>
            </a:r>
            <a:r>
              <a:rPr lang="fr-FR" dirty="0" err="1">
                <a:solidFill>
                  <a:srgbClr val="0070C0"/>
                </a:solidFill>
              </a:rPr>
              <a:t>order</a:t>
            </a:r>
            <a:r>
              <a:rPr lang="fr-FR" dirty="0">
                <a:solidFill>
                  <a:srgbClr val="0070C0"/>
                </a:solidFill>
              </a:rPr>
              <a:t> kicks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EADA72-7B32-F30C-7239-38A0764AF9AC}"/>
              </a:ext>
            </a:extLst>
          </p:cNvPr>
          <p:cNvSpPr txBox="1"/>
          <p:nvPr/>
        </p:nvSpPr>
        <p:spPr>
          <a:xfrm>
            <a:off x="3968373" y="693289"/>
            <a:ext cx="257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Ver. second </a:t>
            </a:r>
            <a:r>
              <a:rPr lang="fr-FR" dirty="0" err="1">
                <a:solidFill>
                  <a:srgbClr val="FF0000"/>
                </a:solidFill>
              </a:rPr>
              <a:t>order</a:t>
            </a:r>
            <a:r>
              <a:rPr lang="fr-FR" dirty="0">
                <a:solidFill>
                  <a:srgbClr val="FF0000"/>
                </a:solidFill>
              </a:rPr>
              <a:t> kicks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2F39F5-3ECE-6091-5CFB-0AC7170EC6B5}"/>
              </a:ext>
            </a:extLst>
          </p:cNvPr>
          <p:cNvSpPr txBox="1"/>
          <p:nvPr/>
        </p:nvSpPr>
        <p:spPr>
          <a:xfrm rot="16200000">
            <a:off x="2983253" y="2206848"/>
            <a:ext cx="1492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Vert. Position (mm)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813239-8EAA-4A89-46EB-A050F0CB78F4}"/>
              </a:ext>
            </a:extLst>
          </p:cNvPr>
          <p:cNvSpPr txBox="1"/>
          <p:nvPr/>
        </p:nvSpPr>
        <p:spPr>
          <a:xfrm rot="16200000">
            <a:off x="-332458" y="2205742"/>
            <a:ext cx="1492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Vert. Position (mm)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A0B1F5-6FA9-8EA0-E24E-8DCB4E31BC4D}"/>
              </a:ext>
            </a:extLst>
          </p:cNvPr>
          <p:cNvSpPr txBox="1"/>
          <p:nvPr/>
        </p:nvSpPr>
        <p:spPr>
          <a:xfrm>
            <a:off x="1343472" y="3861048"/>
            <a:ext cx="1457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Hor. Position (mm)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F5866B8-E585-C813-6091-ADA619F77C2A}"/>
              </a:ext>
            </a:extLst>
          </p:cNvPr>
          <p:cNvSpPr txBox="1"/>
          <p:nvPr/>
        </p:nvSpPr>
        <p:spPr>
          <a:xfrm>
            <a:off x="4645334" y="3862154"/>
            <a:ext cx="1457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Hor. Position (mm)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9574AD-AEC2-6F86-6E6B-B749CBD4C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136" y="876849"/>
            <a:ext cx="4233119" cy="20403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1E332D-1433-869C-E4EF-F573EAE9D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5011248"/>
            <a:ext cx="3543238" cy="17904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AFD587-D568-5DD7-3256-4D96BEE63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410" y="3162597"/>
            <a:ext cx="3600116" cy="17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94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of the </a:t>
            </a:r>
            <a:r>
              <a:rPr lang="fr-FR" dirty="0" err="1"/>
              <a:t>models</a:t>
            </a:r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photon </a:t>
            </a:r>
            <a:r>
              <a:rPr lang="fr-FR" dirty="0" err="1"/>
              <a:t>beam</a:t>
            </a:r>
            <a:r>
              <a:rPr lang="fr-FR" dirty="0"/>
              <a:t>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4" name="droppedImage.tiff" descr="droppedImage.tiff">
            <a:extLst>
              <a:ext uri="{FF2B5EF4-FFF2-40B4-BE49-F238E27FC236}">
                <a16:creationId xmlns:a16="http://schemas.microsoft.com/office/drawing/2014/main" id="{CE2FDAF5-3DE3-BC3A-DB70-CBD6AE07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229" y="764704"/>
            <a:ext cx="3948441" cy="512752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omogyi, A et al. Journal of Synchrotron Radiation., 22(4): 1118-1129. (2015).">
            <a:extLst>
              <a:ext uri="{FF2B5EF4-FFF2-40B4-BE49-F238E27FC236}">
                <a16:creationId xmlns:a16="http://schemas.microsoft.com/office/drawing/2014/main" id="{826687F2-2466-9414-9F9D-30789D471CA8}"/>
              </a:ext>
            </a:extLst>
          </p:cNvPr>
          <p:cNvSpPr/>
          <p:nvPr/>
        </p:nvSpPr>
        <p:spPr>
          <a:xfrm>
            <a:off x="4648569" y="1794740"/>
            <a:ext cx="70231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300" i="1"/>
            </a:lvl1pPr>
          </a:lstStyle>
          <a:p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388AC0-0596-5D9D-7819-462E464398F0}"/>
              </a:ext>
            </a:extLst>
          </p:cNvPr>
          <p:cNvSpPr txBox="1"/>
          <p:nvPr/>
        </p:nvSpPr>
        <p:spPr>
          <a:xfrm>
            <a:off x="744827" y="5942637"/>
            <a:ext cx="8622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[10]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Somogyi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A et al. Journal of Synchrotron Radiation., 22(4): 1118-1129. (2015).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14A542-34B4-9592-BE10-69062300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3501008"/>
            <a:ext cx="5232466" cy="23863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7F270CB-A45D-5EFE-99D6-4DA4CDD45FCF}"/>
              </a:ext>
            </a:extLst>
          </p:cNvPr>
          <p:cNvSpPr txBox="1"/>
          <p:nvPr/>
        </p:nvSpPr>
        <p:spPr>
          <a:xfrm>
            <a:off x="623392" y="836712"/>
            <a:ext cx="6108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SRW </a:t>
            </a:r>
            <a:r>
              <a:rPr lang="fr-FR" dirty="0" err="1">
                <a:latin typeface="Aptos" panose="020B0004020202020204" pitchFamily="34" charset="0"/>
              </a:rPr>
              <a:t>is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used</a:t>
            </a:r>
            <a:r>
              <a:rPr lang="fr-FR" dirty="0">
                <a:latin typeface="Aptos" panose="020B0004020202020204" pitchFamily="34" charset="0"/>
              </a:rPr>
              <a:t> to </a:t>
            </a:r>
            <a:r>
              <a:rPr lang="fr-FR" dirty="0" err="1">
                <a:latin typeface="Aptos" panose="020B0004020202020204" pitchFamily="34" charset="0"/>
              </a:rPr>
              <a:t>compute</a:t>
            </a:r>
            <a:r>
              <a:rPr lang="fr-FR" dirty="0">
                <a:latin typeface="Aptos" panose="020B0004020202020204" pitchFamily="34" charset="0"/>
              </a:rPr>
              <a:t> the </a:t>
            </a:r>
            <a:r>
              <a:rPr lang="fr-FR" dirty="0" err="1">
                <a:latin typeface="Aptos" panose="020B0004020202020204" pitchFamily="34" charset="0"/>
              </a:rPr>
              <a:t>effect</a:t>
            </a:r>
            <a:r>
              <a:rPr lang="fr-FR" dirty="0">
                <a:latin typeface="Aptos" panose="020B0004020202020204" pitchFamily="34" charset="0"/>
              </a:rPr>
              <a:t> of :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ptos" panose="020B0004020202020204" pitchFamily="34" charset="0"/>
              </a:rPr>
              <a:t>An </a:t>
            </a:r>
            <a:r>
              <a:rPr lang="fr-FR" dirty="0" err="1">
                <a:latin typeface="Aptos" panose="020B0004020202020204" pitchFamily="34" charset="0"/>
              </a:rPr>
              <a:t>ideal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undulator</a:t>
            </a:r>
            <a:r>
              <a:rPr lang="fr-FR" dirty="0">
                <a:latin typeface="Aptos" panose="020B0004020202020204" pitchFamily="34" charset="0"/>
              </a:rPr>
              <a:t> (</a:t>
            </a:r>
            <a:r>
              <a:rPr lang="fr-FR" dirty="0" err="1">
                <a:latin typeface="Aptos" panose="020B0004020202020204" pitchFamily="34" charset="0"/>
              </a:rPr>
              <a:t>without</a:t>
            </a:r>
            <a:r>
              <a:rPr lang="fr-FR" dirty="0">
                <a:latin typeface="Aptos" panose="020B0004020202020204" pitchFamily="34" charset="0"/>
              </a:rPr>
              <a:t> phase </a:t>
            </a:r>
            <a:r>
              <a:rPr lang="fr-FR" dirty="0" err="1">
                <a:latin typeface="Aptos" panose="020B0004020202020204" pitchFamily="34" charset="0"/>
              </a:rPr>
              <a:t>errors</a:t>
            </a:r>
            <a:r>
              <a:rPr lang="fr-FR" dirty="0">
                <a:latin typeface="Aptos" panose="020B00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ptos" panose="020B0004020202020204" pitchFamily="34" charset="0"/>
              </a:rPr>
              <a:t>The real </a:t>
            </a:r>
            <a:r>
              <a:rPr lang="fr-FR" dirty="0" err="1">
                <a:latin typeface="Aptos" panose="020B0004020202020204" pitchFamily="34" charset="0"/>
              </a:rPr>
              <a:t>undulator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using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magnetic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measurements</a:t>
            </a:r>
            <a:endParaRPr lang="fr-FR" dirty="0">
              <a:latin typeface="Aptos" panose="020B0004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Aptos" panose="020B0004020202020204" pitchFamily="34" charset="0"/>
            </a:endParaRPr>
          </a:p>
          <a:p>
            <a:r>
              <a:rPr lang="fr-FR" dirty="0" err="1">
                <a:latin typeface="Aptos" panose="020B0004020202020204" pitchFamily="34" charset="0"/>
              </a:rPr>
              <a:t>Taking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into</a:t>
            </a:r>
            <a:r>
              <a:rPr lang="fr-FR" dirty="0">
                <a:latin typeface="Aptos" panose="020B0004020202020204" pitchFamily="34" charset="0"/>
              </a:rPr>
              <a:t> account the </a:t>
            </a:r>
            <a:r>
              <a:rPr lang="fr-FR" dirty="0" err="1">
                <a:latin typeface="Aptos" panose="020B0004020202020204" pitchFamily="34" charset="0"/>
              </a:rPr>
              <a:t>optics</a:t>
            </a:r>
            <a:r>
              <a:rPr lang="fr-FR" dirty="0">
                <a:latin typeface="Aptos" panose="020B0004020202020204" pitchFamily="34" charset="0"/>
              </a:rPr>
              <a:t> of the machine, </a:t>
            </a:r>
            <a:r>
              <a:rPr lang="fr-FR" dirty="0" err="1">
                <a:latin typeface="Aptos" panose="020B0004020202020204" pitchFamily="34" charset="0"/>
              </a:rPr>
              <a:t>beam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parameters</a:t>
            </a:r>
            <a:r>
              <a:rPr lang="fr-FR" dirty="0">
                <a:latin typeface="Aptos" panose="020B0004020202020204" pitchFamily="34" charset="0"/>
              </a:rPr>
              <a:t>,…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6A3235-E4B9-C2A6-C523-FBF884AB5BA4}"/>
              </a:ext>
            </a:extLst>
          </p:cNvPr>
          <p:cNvSpPr txBox="1"/>
          <p:nvPr/>
        </p:nvSpPr>
        <p:spPr>
          <a:xfrm>
            <a:off x="515529" y="2782669"/>
            <a:ext cx="6804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At SOLEIL, </a:t>
            </a:r>
            <a:r>
              <a:rPr lang="fr-FR" dirty="0" err="1">
                <a:latin typeface="Aptos" panose="020B0004020202020204" pitchFamily="34" charset="0"/>
              </a:rPr>
              <a:t>beamlines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also</a:t>
            </a:r>
            <a:r>
              <a:rPr lang="fr-FR" dirty="0">
                <a:latin typeface="Aptos" panose="020B0004020202020204" pitchFamily="34" charset="0"/>
              </a:rPr>
              <a:t> uses </a:t>
            </a:r>
            <a:r>
              <a:rPr lang="fr-FR" dirty="0" err="1">
                <a:latin typeface="Aptos" panose="020B0004020202020204" pitchFamily="34" charset="0"/>
              </a:rPr>
              <a:t>SpotX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[11]</a:t>
            </a:r>
            <a:r>
              <a:rPr lang="fr-FR" dirty="0">
                <a:latin typeface="Aptos" panose="020B0004020202020204" pitchFamily="34" charset="0"/>
              </a:rPr>
              <a:t> for radiation simulations </a:t>
            </a:r>
            <a:r>
              <a:rPr lang="fr-FR" dirty="0" err="1">
                <a:latin typeface="Aptos" panose="020B0004020202020204" pitchFamily="34" charset="0"/>
              </a:rPr>
              <a:t>including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optical</a:t>
            </a:r>
            <a:r>
              <a:rPr lang="fr-FR" dirty="0">
                <a:latin typeface="Aptos" panose="020B0004020202020204" pitchFamily="34" charset="0"/>
              </a:rPr>
              <a:t> components of the </a:t>
            </a:r>
            <a:r>
              <a:rPr lang="fr-FR" dirty="0" err="1">
                <a:latin typeface="Aptos" panose="020B0004020202020204" pitchFamily="34" charset="0"/>
              </a:rPr>
              <a:t>beamline</a:t>
            </a:r>
            <a:r>
              <a:rPr lang="fr-FR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B52AE6-8472-27A6-30DA-B425A9EB61A1}"/>
              </a:ext>
            </a:extLst>
          </p:cNvPr>
          <p:cNvSpPr txBox="1"/>
          <p:nvPr/>
        </p:nvSpPr>
        <p:spPr>
          <a:xfrm>
            <a:off x="744827" y="6158661"/>
            <a:ext cx="93577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[11] MORENO, T. et IDIR, M. SPOTX a ray tracing software for X-ray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optics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. Le Journal de Physique IV, 2001, vol. 11, no PR2, p. Pr2-527-Pr2-531.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6B2AEF-5483-67CB-07BB-52A83C7A3BB3}"/>
              </a:ext>
            </a:extLst>
          </p:cNvPr>
          <p:cNvSpPr txBox="1"/>
          <p:nvPr/>
        </p:nvSpPr>
        <p:spPr>
          <a:xfrm>
            <a:off x="744827" y="6383069"/>
            <a:ext cx="965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[12] C. Benabderrahmane, M.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Valléau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M.-E. Couprie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Development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of a 2 m Pr2Fe14B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cryogenic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permanent magnet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undulator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at SOLEIL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Proceedings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of the 11th International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on Synchrotron Radiation Instrumentation, Lyon Journal of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Physics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Series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volume 425, art. 032019, 2013 </a:t>
            </a:r>
            <a:br>
              <a:rPr lang="fr-FR" sz="1200" dirty="0"/>
            </a:br>
            <a:endParaRPr lang="fr-FR" sz="1200" dirty="0">
              <a:solidFill>
                <a:srgbClr val="3F6BAE"/>
              </a:solidFill>
              <a:latin typeface="ttm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3416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368E498-85DA-1003-C037-F4BC87C6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2015827"/>
            <a:ext cx="6721994" cy="681959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Modelisation</a:t>
            </a:r>
            <a:r>
              <a:rPr lang="fr-FR" dirty="0"/>
              <a:t> of the magnets for the </a:t>
            </a:r>
            <a:r>
              <a:rPr lang="fr-FR" dirty="0" err="1"/>
              <a:t>storage</a:t>
            </a:r>
            <a:r>
              <a:rPr lang="fr-FR" dirty="0"/>
              <a:t> ring</a:t>
            </a:r>
          </a:p>
        </p:txBody>
      </p:sp>
    </p:spTree>
    <p:extLst>
      <p:ext uri="{BB962C8B-B14F-4D97-AF65-F5344CB8AC3E}">
        <p14:creationId xmlns:p14="http://schemas.microsoft.com/office/powerpoint/2010/main" val="393782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id="{30AC5F86-BFC4-4FAF-E4A3-FD1D9926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885906"/>
            <a:ext cx="6960871" cy="52102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90F30C-984F-352E-A3B6-1137B7D6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79279"/>
            <a:ext cx="1909241" cy="17281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BC5BAB-4FBD-D447-069E-FAAD3C37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2202904"/>
            <a:ext cx="2187026" cy="17026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7D5AEF-1792-A529-5543-FDB3879F6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2712" y="3325171"/>
            <a:ext cx="2438108" cy="1438019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C0CAC73-A93C-D2AD-B98D-59B254902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04" y="4717883"/>
            <a:ext cx="2028377" cy="20954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8D36D2-391C-567F-AAB5-1B5C608F34A2}"/>
              </a:ext>
            </a:extLst>
          </p:cNvPr>
          <p:cNvSpPr txBox="1"/>
          <p:nvPr/>
        </p:nvSpPr>
        <p:spPr>
          <a:xfrm>
            <a:off x="335360" y="749551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ptos" panose="020B0004020202020204" pitchFamily="34" charset="0"/>
              </a:rPr>
              <a:t>Magnets for SOLEIL II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7318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OPERA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DB6804-104E-21F9-4C9E-7E1BE16EE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BDF6B8-91CF-8562-1DA0-75118FA42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4" y="706974"/>
            <a:ext cx="8557175" cy="5169960"/>
          </a:xfrm>
          <a:prstGeom prst="rect">
            <a:avLst/>
          </a:prstGeom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D909AF44-43D5-B147-ADC4-CFC4E22AA2B9}"/>
              </a:ext>
            </a:extLst>
          </p:cNvPr>
          <p:cNvSpPr txBox="1"/>
          <p:nvPr/>
        </p:nvSpPr>
        <p:spPr>
          <a:xfrm>
            <a:off x="8132643" y="1553579"/>
            <a:ext cx="4032448" cy="147732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OPERA Software (DASSAULT </a:t>
            </a:r>
            <a:r>
              <a:rPr lang="fr-FR" dirty="0" err="1">
                <a:latin typeface="Aptos" panose="020B0004020202020204" pitchFamily="34" charset="0"/>
              </a:rPr>
              <a:t>Systems</a:t>
            </a:r>
            <a:r>
              <a:rPr lang="fr-FR" dirty="0">
                <a:latin typeface="Aptos" panose="020B0004020202020204" pitchFamily="34" charset="0"/>
              </a:rPr>
              <a:t>):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Modeler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 err="1">
                <a:latin typeface="Aptos" panose="020B0004020202020204" pitchFamily="34" charset="0"/>
              </a:rPr>
              <a:t>Static</a:t>
            </a:r>
            <a:r>
              <a:rPr lang="fr-FR" dirty="0">
                <a:latin typeface="Aptos" panose="020B0004020202020204" pitchFamily="34" charset="0"/>
              </a:rPr>
              <a:t> Solver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Dynamic Solveur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 err="1">
                <a:latin typeface="Aptos" panose="020B0004020202020204" pitchFamily="34" charset="0"/>
              </a:rPr>
              <a:t>Particles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tracking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2D1BE2-843E-D82F-9A6E-CE35F49EE179}"/>
              </a:ext>
            </a:extLst>
          </p:cNvPr>
          <p:cNvSpPr txBox="1"/>
          <p:nvPr/>
        </p:nvSpPr>
        <p:spPr>
          <a:xfrm>
            <a:off x="6168008" y="4978042"/>
            <a:ext cx="52565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INPUTS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fr-FR" dirty="0" err="1">
                <a:latin typeface="Aptos" panose="020B0004020202020204" pitchFamily="34" charset="0"/>
              </a:rPr>
              <a:t>Graphical</a:t>
            </a:r>
            <a:r>
              <a:rPr lang="fr-FR" dirty="0">
                <a:latin typeface="Aptos" panose="020B0004020202020204" pitchFamily="34" charset="0"/>
              </a:rPr>
              <a:t> user interface, python interface</a:t>
            </a: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OUTPUTS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fr-FR" dirty="0" err="1">
                <a:latin typeface="Aptos" panose="020B0004020202020204" pitchFamily="34" charset="0"/>
              </a:rPr>
              <a:t>Graphical</a:t>
            </a:r>
            <a:r>
              <a:rPr lang="fr-FR" dirty="0">
                <a:latin typeface="Aptos" panose="020B0004020202020204" pitchFamily="34" charset="0"/>
              </a:rPr>
              <a:t> user interface, ASCII, …</a:t>
            </a:r>
          </a:p>
        </p:txBody>
      </p:sp>
      <p:sp>
        <p:nvSpPr>
          <p:cNvPr id="6" name="ZoneTexte 9">
            <a:extLst>
              <a:ext uri="{FF2B5EF4-FFF2-40B4-BE49-F238E27FC236}">
                <a16:creationId xmlns:a16="http://schemas.microsoft.com/office/drawing/2014/main" id="{BCAFEF8F-3384-1AD9-77F1-7DE0901C9D3B}"/>
              </a:ext>
            </a:extLst>
          </p:cNvPr>
          <p:cNvSpPr txBox="1"/>
          <p:nvPr/>
        </p:nvSpPr>
        <p:spPr>
          <a:xfrm>
            <a:off x="8040216" y="3430745"/>
            <a:ext cx="4032448" cy="92332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 err="1">
                <a:latin typeface="Aptos" panose="020B0004020202020204" pitchFamily="34" charset="0"/>
              </a:rPr>
              <a:t>Possibility</a:t>
            </a:r>
            <a:r>
              <a:rPr lang="fr-FR" dirty="0">
                <a:latin typeface="Aptos" panose="020B0004020202020204" pitchFamily="34" charset="0"/>
              </a:rPr>
              <a:t> to use/</a:t>
            </a:r>
            <a:r>
              <a:rPr lang="fr-FR" dirty="0" err="1">
                <a:latin typeface="Aptos" panose="020B0004020202020204" pitchFamily="34" charset="0"/>
              </a:rPr>
              <a:t>send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step</a:t>
            </a:r>
            <a:r>
              <a:rPr lang="fr-FR" dirty="0">
                <a:latin typeface="Aptos" panose="020B0004020202020204" pitchFamily="34" charset="0"/>
              </a:rPr>
              <a:t> files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 err="1">
                <a:latin typeface="Aptos" panose="020B0004020202020204" pitchFamily="34" charset="0"/>
              </a:rPr>
              <a:t>Transiant</a:t>
            </a:r>
            <a:r>
              <a:rPr lang="fr-FR" dirty="0">
                <a:latin typeface="Aptos" panose="020B0004020202020204" pitchFamily="34" charset="0"/>
              </a:rPr>
              <a:t> and </a:t>
            </a:r>
            <a:r>
              <a:rPr lang="fr-FR" dirty="0" err="1">
                <a:latin typeface="Aptos" panose="020B0004020202020204" pitchFamily="34" charset="0"/>
              </a:rPr>
              <a:t>frequency</a:t>
            </a:r>
            <a:r>
              <a:rPr lang="fr-FR" dirty="0">
                <a:latin typeface="Aptos" panose="020B0004020202020204" pitchFamily="34" charset="0"/>
              </a:rPr>
              <a:t> simulations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Thermal simulations</a:t>
            </a:r>
          </a:p>
        </p:txBody>
      </p:sp>
    </p:spTree>
    <p:extLst>
      <p:ext uri="{BB962C8B-B14F-4D97-AF65-F5344CB8AC3E}">
        <p14:creationId xmlns:p14="http://schemas.microsoft.com/office/powerpoint/2010/main" val="179527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09C530-DFDF-E7D1-CB06-E0BD6EAFBC22}"/>
              </a:ext>
            </a:extLst>
          </p:cNvPr>
          <p:cNvSpPr txBox="1"/>
          <p:nvPr/>
        </p:nvSpPr>
        <p:spPr>
          <a:xfrm>
            <a:off x="584604" y="5949280"/>
            <a:ext cx="965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solidFill>
                  <a:srgbClr val="3F6BAE"/>
                </a:solidFill>
                <a:latin typeface="ttm-regular"/>
              </a:rPr>
              <a:t>[1] P.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Elleaume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O.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J. Chavanne, "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Computing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3D Magnetic Field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from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Insertion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Devices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", proc. of the PAC97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May 1997, p.3509-3511.</a:t>
            </a:r>
          </a:p>
          <a:p>
            <a:pPr algn="l"/>
            <a:r>
              <a:rPr lang="fr-FR" sz="1200" dirty="0">
                <a:solidFill>
                  <a:srgbClr val="3F6BAE"/>
                </a:solidFill>
                <a:latin typeface="ttm-regular"/>
              </a:rPr>
              <a:t>[2] O.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P.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Elleaume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J. Chavanne, "A 3D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Magnetostatics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Computer Code for Insertion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devices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", SRI97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August 1997, J. Synchrotron Rad. (1998). 5, 481-484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8890D9-AC8B-AB23-874C-9BF6DD88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9" y="836712"/>
            <a:ext cx="8069839" cy="44451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616D88-D190-0DC6-5E4F-46637201E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2" t="1849" r="20361" b="3165"/>
          <a:stretch/>
        </p:blipFill>
        <p:spPr>
          <a:xfrm>
            <a:off x="8894274" y="1532113"/>
            <a:ext cx="3264568" cy="1814079"/>
          </a:xfrm>
          <a:prstGeom prst="rect">
            <a:avLst/>
          </a:prstGeom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70A374D5-8929-50DA-5CEF-2CC0E1A032AB}"/>
              </a:ext>
            </a:extLst>
          </p:cNvPr>
          <p:cNvSpPr txBox="1"/>
          <p:nvPr/>
        </p:nvSpPr>
        <p:spPr>
          <a:xfrm>
            <a:off x="9050249" y="3404281"/>
            <a:ext cx="2952617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/>
              <a:t>OPERA model for </a:t>
            </a:r>
            <a:r>
              <a:rPr lang="fr-FR" dirty="0" err="1"/>
              <a:t>comparison</a:t>
            </a:r>
            <a:endParaRPr lang="fr-FR" dirty="0"/>
          </a:p>
          <a:p>
            <a:pPr>
              <a:buSzPct val="100000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/>
              <a:t>(&lt;0,5% diff </a:t>
            </a:r>
            <a:r>
              <a:rPr lang="fr-FR" dirty="0" err="1"/>
              <a:t>with</a:t>
            </a:r>
            <a:r>
              <a:rPr lang="fr-FR" dirty="0"/>
              <a:t> RADIA)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264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Validation of the </a:t>
            </a:r>
            <a:r>
              <a:rPr lang="fr-FR" dirty="0" err="1"/>
              <a:t>models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ZoneTexte 9">
            <a:extLst>
              <a:ext uri="{FF2B5EF4-FFF2-40B4-BE49-F238E27FC236}">
                <a16:creationId xmlns:a16="http://schemas.microsoft.com/office/drawing/2014/main" id="{0375B147-CE89-1AA9-15CE-0DE93F7541FD}"/>
              </a:ext>
            </a:extLst>
          </p:cNvPr>
          <p:cNvSpPr txBox="1"/>
          <p:nvPr/>
        </p:nvSpPr>
        <p:spPr>
          <a:xfrm>
            <a:off x="537734" y="2492896"/>
            <a:ext cx="461048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Difference</a:t>
            </a:r>
            <a:r>
              <a:rPr lang="fr-FR" dirty="0">
                <a:latin typeface="Aptos" panose="020B0004020202020204" pitchFamily="34" charset="0"/>
              </a:rPr>
              <a:t> of </a:t>
            </a:r>
            <a:r>
              <a:rPr dirty="0">
                <a:latin typeface="Aptos" panose="020B0004020202020204" pitchFamily="34" charset="0"/>
              </a:rPr>
              <a:t>0.147% </a:t>
            </a:r>
            <a:r>
              <a:rPr lang="fr-FR" dirty="0" err="1">
                <a:latin typeface="Aptos" panose="020B0004020202020204" pitchFamily="34" charset="0"/>
              </a:rPr>
              <a:t>between</a:t>
            </a:r>
            <a:r>
              <a:rPr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meas</a:t>
            </a:r>
            <a:r>
              <a:rPr lang="fr-FR" dirty="0">
                <a:latin typeface="Aptos" panose="020B0004020202020204" pitchFamily="34" charset="0"/>
              </a:rPr>
              <a:t> and </a:t>
            </a:r>
          </a:p>
          <a:p>
            <a:pPr>
              <a:buSzPct val="100000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		model (on the b2)</a:t>
            </a:r>
            <a:endParaRPr dirty="0">
              <a:latin typeface="Aptos" panose="020B0004020202020204" pitchFamily="34" charset="0"/>
            </a:endParaRPr>
          </a:p>
          <a:p>
            <a:pPr>
              <a:buSzPct val="100000"/>
              <a:buFont typeface="Arial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 Few </a:t>
            </a:r>
            <a:r>
              <a:rPr lang="fr-FR" dirty="0" err="1">
                <a:latin typeface="Aptos" panose="020B0004020202020204" pitchFamily="34" charset="0"/>
              </a:rPr>
              <a:t>units</a:t>
            </a:r>
            <a:r>
              <a:rPr lang="fr-FR" dirty="0">
                <a:latin typeface="Aptos" panose="020B0004020202020204" pitchFamily="34" charset="0"/>
              </a:rPr>
              <a:t> of </a:t>
            </a:r>
            <a:r>
              <a:rPr lang="fr-FR" dirty="0" err="1">
                <a:latin typeface="Aptos" panose="020B0004020202020204" pitchFamily="34" charset="0"/>
              </a:rPr>
              <a:t>difference</a:t>
            </a:r>
            <a:r>
              <a:rPr lang="fr-FR" dirty="0">
                <a:latin typeface="Aptos" panose="020B0004020202020204" pitchFamily="34" charset="0"/>
              </a:rPr>
              <a:t> on </a:t>
            </a:r>
            <a:r>
              <a:rPr dirty="0">
                <a:latin typeface="Aptos" panose="020B0004020202020204" pitchFamily="34" charset="0"/>
              </a:rPr>
              <a:t>b4 et b6</a:t>
            </a:r>
          </a:p>
          <a:p>
            <a:pPr>
              <a:buSzPct val="100000"/>
              <a:buFont typeface="Arial"/>
              <a:buChar char="•"/>
              <a:defRPr>
                <a:solidFill>
                  <a:srgbClr val="172B4D"/>
                </a:solidFill>
                <a:latin typeface="-apple-system"/>
                <a:ea typeface="-apple-system"/>
                <a:cs typeface="-apple-system"/>
                <a:sym typeface="-apple-system"/>
              </a:defRPr>
            </a:pPr>
            <a:r>
              <a:rPr lang="fr-FR" dirty="0">
                <a:latin typeface="Aptos" panose="020B0004020202020204" pitchFamily="34" charset="0"/>
              </a:rPr>
              <a:t> For</a:t>
            </a:r>
            <a:r>
              <a:rPr dirty="0">
                <a:latin typeface="Aptos" panose="020B0004020202020204" pitchFamily="34" charset="0"/>
              </a:rPr>
              <a:t> n&gt;10, </a:t>
            </a:r>
            <a:r>
              <a:rPr lang="fr-FR" dirty="0">
                <a:latin typeface="Aptos" panose="020B0004020202020204" pitchFamily="34" charset="0"/>
              </a:rPr>
              <a:t>noise on the </a:t>
            </a:r>
            <a:r>
              <a:rPr lang="fr-FR" dirty="0" err="1">
                <a:latin typeface="Aptos" panose="020B0004020202020204" pitchFamily="34" charset="0"/>
              </a:rPr>
              <a:t>measurements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98CADCA7-C670-A950-9641-71F50574C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35" y="5103167"/>
            <a:ext cx="10275329" cy="630446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6911BE63-B971-A306-B662-0FEE6C7170B9}"/>
              </a:ext>
            </a:extLst>
          </p:cNvPr>
          <p:cNvSpPr txBox="1"/>
          <p:nvPr/>
        </p:nvSpPr>
        <p:spPr>
          <a:xfrm>
            <a:off x="407368" y="1196752"/>
            <a:ext cx="554461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Multiplar</a:t>
            </a:r>
            <a:r>
              <a:rPr lang="fr-FR" dirty="0"/>
              <a:t> components </a:t>
            </a:r>
            <a:r>
              <a:rPr dirty="0"/>
              <a:t>@r=8mm </a:t>
            </a:r>
            <a:r>
              <a:rPr lang="fr-FR" dirty="0"/>
              <a:t>(</a:t>
            </a:r>
            <a:r>
              <a:rPr dirty="0"/>
              <a:t>T</a:t>
            </a:r>
            <a:r>
              <a:rPr lang="fr-FR" dirty="0"/>
              <a:t>.</a:t>
            </a:r>
            <a:r>
              <a:rPr dirty="0"/>
              <a:t>mm</a:t>
            </a:r>
            <a:r>
              <a:rPr lang="fr-FR" dirty="0"/>
              <a:t>)</a:t>
            </a:r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AC7153-FF51-DBB0-9029-2D7CB7B1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908720"/>
            <a:ext cx="6620100" cy="34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368E498-85DA-1003-C037-F4BC87C6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2015827"/>
            <a:ext cx="6721994" cy="681959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Modelisation</a:t>
            </a:r>
            <a:r>
              <a:rPr lang="fr-FR" dirty="0"/>
              <a:t> of the insertion </a:t>
            </a:r>
            <a:r>
              <a:rPr lang="fr-FR" dirty="0" err="1"/>
              <a:t>devices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0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Somogyi, A et al. Journal of Synchrotron Radiation., 22(4): 1118-1129. (2015).">
            <a:extLst>
              <a:ext uri="{FF2B5EF4-FFF2-40B4-BE49-F238E27FC236}">
                <a16:creationId xmlns:a16="http://schemas.microsoft.com/office/drawing/2014/main" id="{826687F2-2466-9414-9F9D-30789D471CA8}"/>
              </a:ext>
            </a:extLst>
          </p:cNvPr>
          <p:cNvSpPr/>
          <p:nvPr/>
        </p:nvSpPr>
        <p:spPr>
          <a:xfrm>
            <a:off x="4648569" y="1794740"/>
            <a:ext cx="70231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300" i="1"/>
            </a:lvl1pPr>
          </a:lstStyle>
          <a:p>
            <a:endParaRPr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379815-E236-D119-6089-E7DA42CDF9BF}"/>
              </a:ext>
            </a:extLst>
          </p:cNvPr>
          <p:cNvSpPr txBox="1"/>
          <p:nvPr/>
        </p:nvSpPr>
        <p:spPr>
          <a:xfrm>
            <a:off x="551384" y="1056076"/>
            <a:ext cx="108832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Radia, B2E, </a:t>
            </a:r>
            <a:r>
              <a:rPr lang="fr-FR" dirty="0" err="1">
                <a:latin typeface="Aptos" panose="020B0004020202020204" pitchFamily="34" charset="0"/>
              </a:rPr>
              <a:t>IDBuilder</a:t>
            </a:r>
            <a:r>
              <a:rPr lang="fr-FR" dirty="0">
                <a:latin typeface="Aptos" panose="020B0004020202020204" pitchFamily="34" charset="0"/>
              </a:rPr>
              <a:t> and SRW are </a:t>
            </a:r>
            <a:r>
              <a:rPr lang="fr-FR" dirty="0" err="1">
                <a:latin typeface="Aptos" panose="020B0004020202020204" pitchFamily="34" charset="0"/>
              </a:rPr>
              <a:t>used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intensively</a:t>
            </a:r>
            <a:r>
              <a:rPr lang="fr-FR" dirty="0">
                <a:latin typeface="Aptos" panose="020B0004020202020204" pitchFamily="34" charset="0"/>
              </a:rPr>
              <a:t> at SOLEIL for ID </a:t>
            </a:r>
            <a:r>
              <a:rPr lang="fr-FR" dirty="0" err="1">
                <a:latin typeface="Aptos" panose="020B0004020202020204" pitchFamily="34" charset="0"/>
              </a:rPr>
              <a:t>developments</a:t>
            </a:r>
            <a:endParaRPr lang="fr-FR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have an interface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Igor Pro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which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is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our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main software for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driving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benches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storing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and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analysing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datas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free software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dépendance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with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OS versions</a:t>
            </a:r>
            <a:endParaRPr lang="fr-FR" dirty="0">
              <a:latin typeface="Aptos" panose="020B0004020202020204" pitchFamily="34" charset="0"/>
            </a:endParaRPr>
          </a:p>
          <a:p>
            <a:endParaRPr lang="fr-FR" dirty="0">
              <a:latin typeface="Aptos" panose="020B0004020202020204" pitchFamily="34" charset="0"/>
            </a:endParaRPr>
          </a:p>
          <a:p>
            <a:r>
              <a:rPr lang="fr-FR" dirty="0">
                <a:latin typeface="Aptos" panose="020B0004020202020204" pitchFamily="34" charset="0"/>
              </a:rPr>
              <a:t>Radia, and OPERA are </a:t>
            </a:r>
            <a:r>
              <a:rPr lang="fr-FR" dirty="0" err="1">
                <a:latin typeface="Aptos" panose="020B0004020202020204" pitchFamily="34" charset="0"/>
              </a:rPr>
              <a:t>used</a:t>
            </a:r>
            <a:r>
              <a:rPr lang="fr-FR" dirty="0">
                <a:latin typeface="Aptos" panose="020B0004020202020204" pitchFamily="34" charset="0"/>
              </a:rPr>
              <a:t> for the design of the magnets </a:t>
            </a:r>
            <a:r>
              <a:rPr lang="fr-FR" dirty="0" err="1">
                <a:latin typeface="Aptos" panose="020B0004020202020204" pitchFamily="34" charset="0"/>
              </a:rPr>
              <a:t>dedicated</a:t>
            </a:r>
            <a:r>
              <a:rPr lang="fr-FR" dirty="0">
                <a:latin typeface="Aptos" panose="020B0004020202020204" pitchFamily="34" charset="0"/>
              </a:rPr>
              <a:t> to new ring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Very good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agrement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between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both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softwares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The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accuracy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is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dependant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of the segmentation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applied</a:t>
            </a:r>
            <a:endParaRPr lang="fr-FR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OPERA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remains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very</a:t>
            </a:r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Aptos" panose="020B0004020202020204" pitchFamily="34" charset="0"/>
                <a:sym typeface="Wingdings" panose="05000000000000000000" pitchFamily="2" charset="2"/>
              </a:rPr>
              <a:t>expensive</a:t>
            </a:r>
            <a:endParaRPr lang="fr-FR" dirty="0">
              <a:latin typeface="Aptos" panose="020B0004020202020204" pitchFamily="34" charset="0"/>
            </a:endParaRPr>
          </a:p>
          <a:p>
            <a:endParaRPr lang="fr-FR" b="1" dirty="0">
              <a:latin typeface="Aptos" panose="020B0004020202020204" pitchFamily="34" charset="0"/>
            </a:endParaRPr>
          </a:p>
          <a:p>
            <a:endParaRPr lang="fr-FR" b="1" dirty="0">
              <a:latin typeface="Aptos" panose="020B0004020202020204" pitchFamily="34" charset="0"/>
            </a:endParaRPr>
          </a:p>
          <a:p>
            <a:pPr algn="ctr"/>
            <a:r>
              <a:rPr lang="fr-FR" b="1" dirty="0">
                <a:latin typeface="Aptos" panose="020B0004020202020204" pitchFamily="34" charset="0"/>
              </a:rPr>
              <a:t>Non exhaustive </a:t>
            </a:r>
            <a:r>
              <a:rPr lang="fr-FR" b="1" dirty="0" err="1">
                <a:latin typeface="Aptos" panose="020B0004020202020204" pitchFamily="34" charset="0"/>
              </a:rPr>
              <a:t>list</a:t>
            </a:r>
            <a:r>
              <a:rPr lang="fr-FR" b="1" dirty="0">
                <a:latin typeface="Aptos" panose="020B0004020202020204" pitchFamily="34" charset="0"/>
              </a:rPr>
              <a:t> of softwares, </a:t>
            </a:r>
            <a:r>
              <a:rPr lang="fr-FR" b="1" dirty="0" err="1">
                <a:latin typeface="Aptos" panose="020B0004020202020204" pitchFamily="34" charset="0"/>
              </a:rPr>
              <a:t>only</a:t>
            </a:r>
            <a:r>
              <a:rPr lang="fr-FR" b="1" dirty="0">
                <a:latin typeface="Aptos" panose="020B0004020202020204" pitchFamily="34" charset="0"/>
              </a:rPr>
              <a:t> the </a:t>
            </a:r>
            <a:r>
              <a:rPr lang="fr-FR" b="1" dirty="0" err="1">
                <a:latin typeface="Aptos" panose="020B0004020202020204" pitchFamily="34" charset="0"/>
              </a:rPr>
              <a:t>ones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that</a:t>
            </a:r>
            <a:r>
              <a:rPr lang="fr-FR" b="1" dirty="0">
                <a:latin typeface="Aptos" panose="020B0004020202020204" pitchFamily="34" charset="0"/>
              </a:rPr>
              <a:t> are </a:t>
            </a:r>
            <a:r>
              <a:rPr lang="fr-FR" b="1" dirty="0" err="1">
                <a:latin typeface="Aptos" panose="020B0004020202020204" pitchFamily="34" charset="0"/>
              </a:rPr>
              <a:t>used</a:t>
            </a:r>
            <a:r>
              <a:rPr lang="fr-FR" b="1" dirty="0"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fr-FR" b="1" dirty="0">
                <a:latin typeface="Aptos" panose="020B0004020202020204" pitchFamily="34" charset="0"/>
              </a:rPr>
              <a:t>in the ID Group at SOLEIL</a:t>
            </a:r>
          </a:p>
          <a:p>
            <a:endParaRPr lang="fr-FR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8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643F00-2A47-EB1A-E908-DF044115CB9E}"/>
              </a:ext>
            </a:extLst>
          </p:cNvPr>
          <p:cNvSpPr/>
          <p:nvPr/>
        </p:nvSpPr>
        <p:spPr>
          <a:xfrm>
            <a:off x="6960096" y="908720"/>
            <a:ext cx="4369906" cy="8640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User </a:t>
            </a:r>
            <a:r>
              <a:rPr lang="fr-FR" b="1" dirty="0" err="1"/>
              <a:t>request</a:t>
            </a:r>
            <a:endParaRPr lang="fr-FR" b="1" dirty="0"/>
          </a:p>
          <a:p>
            <a:pPr algn="ctr"/>
            <a:r>
              <a:rPr lang="fr-FR" b="1" dirty="0"/>
              <a:t> </a:t>
            </a:r>
          </a:p>
          <a:p>
            <a:r>
              <a:rPr lang="fr-FR" sz="1400" dirty="0"/>
              <a:t>Spectral range, </a:t>
            </a:r>
            <a:r>
              <a:rPr lang="fr-FR" sz="1400" dirty="0" err="1"/>
              <a:t>polarization</a:t>
            </a:r>
            <a:r>
              <a:rPr lang="fr-FR" sz="1400" dirty="0"/>
              <a:t>, taper, </a:t>
            </a:r>
            <a:r>
              <a:rPr lang="fr-FR" sz="1400" dirty="0" err="1"/>
              <a:t>aperiodicity</a:t>
            </a:r>
            <a:r>
              <a:rPr lang="fr-FR" sz="1400" dirty="0"/>
              <a:t>, …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8BE5908-591A-6F41-CE2C-75D31FE70A94}"/>
              </a:ext>
            </a:extLst>
          </p:cNvPr>
          <p:cNvSpPr/>
          <p:nvPr/>
        </p:nvSpPr>
        <p:spPr>
          <a:xfrm>
            <a:off x="6960096" y="2132856"/>
            <a:ext cx="4369906" cy="12961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ptos" panose="020B0004020202020204" pitchFamily="34" charset="0"/>
              </a:rPr>
              <a:t>Design</a:t>
            </a:r>
          </a:p>
          <a:p>
            <a:pPr algn="ctr"/>
            <a:endParaRPr lang="fr-FR" b="1" dirty="0">
              <a:latin typeface="Aptos" panose="020B0004020202020204" pitchFamily="34" charset="0"/>
            </a:endParaRPr>
          </a:p>
          <a:p>
            <a:r>
              <a:rPr lang="fr-FR" sz="1400" u="sng" dirty="0">
                <a:latin typeface="Aptos" panose="020B0004020202020204" pitchFamily="34" charset="0"/>
              </a:rPr>
              <a:t>Radiation</a:t>
            </a:r>
            <a:r>
              <a:rPr lang="fr-FR" sz="1400" dirty="0">
                <a:latin typeface="Aptos" panose="020B0004020202020204" pitchFamily="34" charset="0"/>
              </a:rPr>
              <a:t> : SRW, </a:t>
            </a:r>
            <a:r>
              <a:rPr lang="fr-FR" sz="1400" dirty="0" err="1">
                <a:latin typeface="Aptos" panose="020B0004020202020204" pitchFamily="34" charset="0"/>
              </a:rPr>
              <a:t>Spectra</a:t>
            </a:r>
            <a:endParaRPr lang="fr-FR" sz="1400" dirty="0">
              <a:latin typeface="Aptos" panose="020B0004020202020204" pitchFamily="34" charset="0"/>
            </a:endParaRPr>
          </a:p>
          <a:p>
            <a:r>
              <a:rPr lang="fr-FR" sz="1400" u="sng" dirty="0">
                <a:latin typeface="Aptos" panose="020B0004020202020204" pitchFamily="34" charset="0"/>
              </a:rPr>
              <a:t>Magnetic </a:t>
            </a:r>
            <a:r>
              <a:rPr lang="fr-FR" sz="1400" u="sng" dirty="0" err="1">
                <a:latin typeface="Aptos" panose="020B0004020202020204" pitchFamily="34" charset="0"/>
              </a:rPr>
              <a:t>fields</a:t>
            </a:r>
            <a:r>
              <a:rPr lang="fr-FR" sz="1400" dirty="0">
                <a:latin typeface="Aptos" panose="020B0004020202020204" pitchFamily="34" charset="0"/>
              </a:rPr>
              <a:t> : Radia</a:t>
            </a:r>
          </a:p>
          <a:p>
            <a:r>
              <a:rPr lang="fr-FR" sz="1400" u="sng" dirty="0" err="1">
                <a:latin typeface="Aptos" panose="020B0004020202020204" pitchFamily="34" charset="0"/>
              </a:rPr>
              <a:t>Effects</a:t>
            </a:r>
            <a:r>
              <a:rPr lang="fr-FR" sz="1400" u="sng" dirty="0">
                <a:latin typeface="Aptos" panose="020B0004020202020204" pitchFamily="34" charset="0"/>
              </a:rPr>
              <a:t> on the e-</a:t>
            </a:r>
            <a:r>
              <a:rPr lang="fr-FR" sz="1400" u="sng" dirty="0" err="1">
                <a:latin typeface="Aptos" panose="020B0004020202020204" pitchFamily="34" charset="0"/>
              </a:rPr>
              <a:t>beam</a:t>
            </a:r>
            <a:r>
              <a:rPr lang="fr-FR" sz="1400" dirty="0">
                <a:latin typeface="Aptos" panose="020B0004020202020204" pitchFamily="34" charset="0"/>
              </a:rPr>
              <a:t> : Radia (kick </a:t>
            </a:r>
            <a:r>
              <a:rPr lang="fr-FR" sz="1400" dirty="0" err="1">
                <a:latin typeface="Aptos" panose="020B0004020202020204" pitchFamily="34" charset="0"/>
              </a:rPr>
              <a:t>cards</a:t>
            </a:r>
            <a:r>
              <a:rPr lang="fr-FR" sz="1400" dirty="0"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481822-C969-61E8-DEC1-E542A31F9F9E}"/>
              </a:ext>
            </a:extLst>
          </p:cNvPr>
          <p:cNvSpPr/>
          <p:nvPr/>
        </p:nvSpPr>
        <p:spPr>
          <a:xfrm>
            <a:off x="6960096" y="3789041"/>
            <a:ext cx="4369906" cy="8640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ptos" panose="020B0004020202020204" pitchFamily="34" charset="0"/>
              </a:rPr>
              <a:t>Construction</a:t>
            </a:r>
          </a:p>
          <a:p>
            <a:pPr algn="ctr"/>
            <a:endParaRPr lang="fr-FR" b="1" dirty="0">
              <a:latin typeface="Aptos" panose="020B0004020202020204" pitchFamily="34" charset="0"/>
            </a:endParaRPr>
          </a:p>
          <a:p>
            <a:r>
              <a:rPr lang="fr-FR" sz="1400" dirty="0" err="1">
                <a:latin typeface="Aptos" panose="020B0004020202020204" pitchFamily="34" charset="0"/>
              </a:rPr>
              <a:t>IDBuilder</a:t>
            </a:r>
            <a:r>
              <a:rPr lang="fr-FR" sz="1400" dirty="0">
                <a:latin typeface="Aptos" panose="020B0004020202020204" pitchFamily="34" charset="0"/>
              </a:rPr>
              <a:t>, Radia, SRW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077FCDE-EA84-267A-080D-7CF845E19493}"/>
              </a:ext>
            </a:extLst>
          </p:cNvPr>
          <p:cNvSpPr/>
          <p:nvPr/>
        </p:nvSpPr>
        <p:spPr>
          <a:xfrm>
            <a:off x="6985770" y="5020368"/>
            <a:ext cx="1990550" cy="8640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ptos" panose="020B0004020202020204" pitchFamily="34" charset="0"/>
              </a:rPr>
              <a:t>Electron </a:t>
            </a:r>
            <a:r>
              <a:rPr lang="fr-FR" b="1" dirty="0" err="1">
                <a:latin typeface="Aptos" panose="020B0004020202020204" pitchFamily="34" charset="0"/>
              </a:rPr>
              <a:t>beam</a:t>
            </a:r>
            <a:endParaRPr lang="fr-FR" b="1" dirty="0">
              <a:latin typeface="Aptos" panose="020B0004020202020204" pitchFamily="34" charset="0"/>
            </a:endParaRPr>
          </a:p>
          <a:p>
            <a:pPr algn="ctr"/>
            <a:endParaRPr lang="fr-FR" b="1" dirty="0">
              <a:latin typeface="Aptos" panose="020B0004020202020204" pitchFamily="34" charset="0"/>
            </a:endParaRPr>
          </a:p>
          <a:p>
            <a:r>
              <a:rPr lang="fr-FR" sz="1400" dirty="0">
                <a:latin typeface="Aptos" panose="020B0004020202020204" pitchFamily="34" charset="0"/>
              </a:rPr>
              <a:t>Radia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734AF2-5DFA-6CD7-0AFD-1232F7B5F14C}"/>
              </a:ext>
            </a:extLst>
          </p:cNvPr>
          <p:cNvSpPr/>
          <p:nvPr/>
        </p:nvSpPr>
        <p:spPr>
          <a:xfrm>
            <a:off x="9339452" y="5020367"/>
            <a:ext cx="1990550" cy="8640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Aptos" panose="020B0004020202020204" pitchFamily="34" charset="0"/>
              </a:rPr>
              <a:t>Photon </a:t>
            </a:r>
            <a:r>
              <a:rPr lang="fr-FR" b="1" dirty="0" err="1">
                <a:latin typeface="Aptos" panose="020B0004020202020204" pitchFamily="34" charset="0"/>
              </a:rPr>
              <a:t>beam</a:t>
            </a:r>
            <a:endParaRPr lang="fr-FR" b="1" dirty="0">
              <a:latin typeface="Aptos" panose="020B0004020202020204" pitchFamily="34" charset="0"/>
            </a:endParaRPr>
          </a:p>
          <a:p>
            <a:pPr algn="ctr"/>
            <a:endParaRPr lang="fr-FR" b="1" dirty="0">
              <a:latin typeface="Aptos" panose="020B0004020202020204" pitchFamily="34" charset="0"/>
            </a:endParaRPr>
          </a:p>
          <a:p>
            <a:r>
              <a:rPr lang="fr-FR" sz="1400" dirty="0">
                <a:latin typeface="Aptos" panose="020B0004020202020204" pitchFamily="34" charset="0"/>
              </a:rPr>
              <a:t>SRW, </a:t>
            </a:r>
            <a:r>
              <a:rPr lang="fr-FR" sz="1400" dirty="0" err="1">
                <a:latin typeface="Aptos" panose="020B0004020202020204" pitchFamily="34" charset="0"/>
              </a:rPr>
              <a:t>Spectra</a:t>
            </a:r>
            <a:endParaRPr lang="fr-FR" dirty="0">
              <a:latin typeface="Aptos" panose="020B000402020202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0A30C04-BF0B-D6DF-D9EC-6F37DA329781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9145049" y="1772816"/>
            <a:ext cx="0" cy="360040"/>
          </a:xfrm>
          <a:prstGeom prst="straightConnector1">
            <a:avLst/>
          </a:prstGeom>
          <a:ln w="25400" cap="flat" cmpd="sng" algn="ctr">
            <a:solidFill>
              <a:srgbClr val="00CC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627CBDF-B6DC-FA62-27D2-D28A76DA7E72}"/>
              </a:ext>
            </a:extLst>
          </p:cNvPr>
          <p:cNvCxnSpPr/>
          <p:nvPr/>
        </p:nvCxnSpPr>
        <p:spPr>
          <a:xfrm>
            <a:off x="9145049" y="3437867"/>
            <a:ext cx="0" cy="360040"/>
          </a:xfrm>
          <a:prstGeom prst="straightConnector1">
            <a:avLst/>
          </a:prstGeom>
          <a:ln w="25400" cap="flat" cmpd="sng" algn="ctr">
            <a:solidFill>
              <a:srgbClr val="00CC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574FC60-1EFC-DF2B-258C-3C0987D8DE3B}"/>
              </a:ext>
            </a:extLst>
          </p:cNvPr>
          <p:cNvCxnSpPr/>
          <p:nvPr/>
        </p:nvCxnSpPr>
        <p:spPr>
          <a:xfrm>
            <a:off x="7995736" y="4660327"/>
            <a:ext cx="0" cy="360040"/>
          </a:xfrm>
          <a:prstGeom prst="straightConnector1">
            <a:avLst/>
          </a:prstGeom>
          <a:ln w="25400" cap="flat" cmpd="sng" algn="ctr">
            <a:solidFill>
              <a:srgbClr val="00CC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4E4B256-77AF-2C5D-2833-46FFA863B614}"/>
              </a:ext>
            </a:extLst>
          </p:cNvPr>
          <p:cNvCxnSpPr/>
          <p:nvPr/>
        </p:nvCxnSpPr>
        <p:spPr>
          <a:xfrm>
            <a:off x="10416480" y="4660327"/>
            <a:ext cx="0" cy="360040"/>
          </a:xfrm>
          <a:prstGeom prst="straightConnector1">
            <a:avLst/>
          </a:prstGeom>
          <a:ln w="25400" cap="flat" cmpd="sng" algn="ctr">
            <a:solidFill>
              <a:srgbClr val="00CC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Image 27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2834413C-E64A-0E0E-1AC8-0B5632F9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78" y="2780928"/>
            <a:ext cx="4101815" cy="2078012"/>
          </a:xfrm>
          <a:prstGeom prst="rect">
            <a:avLst/>
          </a:prstGeom>
        </p:spPr>
      </p:pic>
      <p:pic>
        <p:nvPicPr>
          <p:cNvPr id="3" name="droppedImage.pdf" descr="droppedImage.pdf">
            <a:extLst>
              <a:ext uri="{FF2B5EF4-FFF2-40B4-BE49-F238E27FC236}">
                <a16:creationId xmlns:a16="http://schemas.microsoft.com/office/drawing/2014/main" id="{8A83E5CB-BA06-6C25-814C-A0EAB7169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160261"/>
            <a:ext cx="2624493" cy="1367178"/>
          </a:xfrm>
          <a:prstGeom prst="rect">
            <a:avLst/>
          </a:prstGeom>
          <a:ln w="25400"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ED3B252-6134-8A51-066B-1EE81754A768}"/>
                  </a:ext>
                </a:extLst>
              </p:cNvPr>
              <p:cNvSpPr txBox="1"/>
              <p:nvPr/>
            </p:nvSpPr>
            <p:spPr>
              <a:xfrm>
                <a:off x="610904" y="4913794"/>
                <a:ext cx="249491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baseline="-250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ED3B252-6134-8A51-066B-1EE81754A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04" y="4913794"/>
                <a:ext cx="249491" cy="270652"/>
              </a:xfrm>
              <a:prstGeom prst="rect">
                <a:avLst/>
              </a:prstGeom>
              <a:blipFill>
                <a:blip r:embed="rId5"/>
                <a:stretch>
                  <a:fillRect l="-24390" r="-7317" b="-15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F7F20566-CC3E-5498-1875-804A19DA8B39}"/>
              </a:ext>
            </a:extLst>
          </p:cNvPr>
          <p:cNvSpPr txBox="1"/>
          <p:nvPr/>
        </p:nvSpPr>
        <p:spPr>
          <a:xfrm>
            <a:off x="938003" y="4864454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: </a:t>
            </a:r>
            <a:r>
              <a:rPr lang="fr-FR" dirty="0" err="1">
                <a:latin typeface="Aptos" panose="020B0004020202020204" pitchFamily="34" charset="0"/>
              </a:rPr>
              <a:t>und</a:t>
            </a:r>
            <a:r>
              <a:rPr lang="fr-FR" dirty="0">
                <a:latin typeface="Aptos" panose="020B0004020202020204" pitchFamily="34" charset="0"/>
              </a:rPr>
              <a:t>. </a:t>
            </a:r>
            <a:r>
              <a:rPr lang="fr-FR" dirty="0" err="1">
                <a:latin typeface="Aptos" panose="020B0004020202020204" pitchFamily="34" charset="0"/>
              </a:rPr>
              <a:t>period</a:t>
            </a:r>
            <a:endParaRPr lang="fr-FR" dirty="0"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29EBBA1-8196-7419-96CA-9CC10E189296}"/>
                  </a:ext>
                </a:extLst>
              </p:cNvPr>
              <p:cNvSpPr txBox="1"/>
              <p:nvPr/>
            </p:nvSpPr>
            <p:spPr>
              <a:xfrm>
                <a:off x="175064" y="5212312"/>
                <a:ext cx="788229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𝑢𝑥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i="1" baseline="-2500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baseline="-250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29EBBA1-8196-7419-96CA-9CC10E189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64" y="5212312"/>
                <a:ext cx="788229" cy="270652"/>
              </a:xfrm>
              <a:prstGeom prst="rect">
                <a:avLst/>
              </a:prstGeom>
              <a:blipFill>
                <a:blip r:embed="rId6"/>
                <a:stretch>
                  <a:fillRect l="-6977" r="-775" b="-15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CC9D3A94-3EAE-6BAF-2C6A-BC83C67E3C35}"/>
              </a:ext>
            </a:extLst>
          </p:cNvPr>
          <p:cNvSpPr txBox="1"/>
          <p:nvPr/>
        </p:nvSpPr>
        <p:spPr>
          <a:xfrm>
            <a:off x="938003" y="5181835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: </a:t>
            </a:r>
            <a:r>
              <a:rPr lang="fr-FR" dirty="0" err="1">
                <a:latin typeface="Aptos" panose="020B0004020202020204" pitchFamily="34" charset="0"/>
              </a:rPr>
              <a:t>und</a:t>
            </a:r>
            <a:r>
              <a:rPr lang="fr-FR" dirty="0">
                <a:latin typeface="Aptos" panose="020B0004020202020204" pitchFamily="34" charset="0"/>
              </a:rPr>
              <a:t>. </a:t>
            </a:r>
            <a:r>
              <a:rPr lang="fr-FR" dirty="0" err="1">
                <a:latin typeface="Aptos" panose="020B0004020202020204" pitchFamily="34" charset="0"/>
              </a:rPr>
              <a:t>mag</a:t>
            </a:r>
            <a:r>
              <a:rPr lang="fr-FR" dirty="0">
                <a:latin typeface="Aptos" panose="020B0004020202020204" pitchFamily="34" charset="0"/>
              </a:rPr>
              <a:t>. </a:t>
            </a:r>
            <a:r>
              <a:rPr lang="fr-FR" dirty="0" err="1">
                <a:latin typeface="Aptos" panose="020B0004020202020204" pitchFamily="34" charset="0"/>
              </a:rPr>
              <a:t>fields</a:t>
            </a:r>
            <a:endParaRPr lang="fr-FR" dirty="0">
              <a:latin typeface="Aptos" panose="020B0004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3F95B15-DB33-4A16-7839-8F084183B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386" y="1052737"/>
            <a:ext cx="2812253" cy="160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EAD957E-65E6-D2FB-D756-7FD74E27F6FB}"/>
                  </a:ext>
                </a:extLst>
              </p:cNvPr>
              <p:cNvSpPr txBox="1"/>
              <p:nvPr/>
            </p:nvSpPr>
            <p:spPr>
              <a:xfrm>
                <a:off x="638819" y="5543918"/>
                <a:ext cx="299184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baseline="-250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EAD957E-65E6-D2FB-D756-7FD74E27F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9" y="5543918"/>
                <a:ext cx="299184" cy="270652"/>
              </a:xfrm>
              <a:prstGeom prst="rect">
                <a:avLst/>
              </a:prstGeom>
              <a:blipFill>
                <a:blip r:embed="rId8"/>
                <a:stretch>
                  <a:fillRect l="-20408" r="-4082"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E3870EE-1939-1264-1BD4-8FDE07860342}"/>
              </a:ext>
            </a:extLst>
          </p:cNvPr>
          <p:cNvSpPr txBox="1"/>
          <p:nvPr/>
        </p:nvSpPr>
        <p:spPr>
          <a:xfrm>
            <a:off x="937509" y="5513441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: </a:t>
            </a:r>
            <a:r>
              <a:rPr lang="fr-FR" dirty="0" err="1">
                <a:latin typeface="Aptos" panose="020B0004020202020204" pitchFamily="34" charset="0"/>
              </a:rPr>
              <a:t>deflection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parameter</a:t>
            </a:r>
            <a:endParaRPr lang="fr-FR" dirty="0"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A781238-DD74-DE7C-2863-83D5194AED26}"/>
                  </a:ext>
                </a:extLst>
              </p:cNvPr>
              <p:cNvSpPr txBox="1"/>
              <p:nvPr/>
            </p:nvSpPr>
            <p:spPr>
              <a:xfrm>
                <a:off x="3826626" y="5282817"/>
                <a:ext cx="292803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fr-FR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fr-FR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fr-FR" b="0" i="1" baseline="-250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fr-FR" b="0" i="1" baseline="30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/>
                            <m:sup>
                              <m: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A781238-DD74-DE7C-2863-83D5194AE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626" y="5282817"/>
                <a:ext cx="2928033" cy="6279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E324B14-E779-4033-8530-153C871005FE}"/>
                  </a:ext>
                </a:extLst>
              </p:cNvPr>
              <p:cNvSpPr txBox="1"/>
              <p:nvPr/>
            </p:nvSpPr>
            <p:spPr>
              <a:xfrm>
                <a:off x="610410" y="5854603"/>
                <a:ext cx="249491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baseline="-25000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E324B14-E779-4033-8530-153C87100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10" y="5854603"/>
                <a:ext cx="249491" cy="270652"/>
              </a:xfrm>
              <a:prstGeom prst="rect">
                <a:avLst/>
              </a:prstGeom>
              <a:blipFill>
                <a:blip r:embed="rId10"/>
                <a:stretch>
                  <a:fillRect l="-24390" r="-7317"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0A9EB2D3-B67E-C237-A2A1-B2245A86B489}"/>
              </a:ext>
            </a:extLst>
          </p:cNvPr>
          <p:cNvSpPr txBox="1"/>
          <p:nvPr/>
        </p:nvSpPr>
        <p:spPr>
          <a:xfrm>
            <a:off x="937509" y="58052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: </a:t>
            </a:r>
            <a:r>
              <a:rPr lang="fr-FR" dirty="0" err="1">
                <a:latin typeface="Aptos" panose="020B0004020202020204" pitchFamily="34" charset="0"/>
              </a:rPr>
              <a:t>resonant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wavelenght</a:t>
            </a:r>
            <a:endParaRPr lang="fr-FR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9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6" name="droppedImage.tiff" descr="droppedImage.tiff">
            <a:extLst>
              <a:ext uri="{FF2B5EF4-FFF2-40B4-BE49-F238E27FC236}">
                <a16:creationId xmlns:a16="http://schemas.microsoft.com/office/drawing/2014/main" id="{014831C8-9BD0-5B85-59D9-5FE896F11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390" y="1019307"/>
            <a:ext cx="2777207" cy="1831126"/>
          </a:xfrm>
          <a:prstGeom prst="rect">
            <a:avLst/>
          </a:prstGeom>
          <a:ln w="25400"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9BAA9AA-E757-9F68-BFCF-B3A12339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1025426"/>
            <a:ext cx="3691749" cy="190223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245ED9E-6E8E-D6CA-ACD3-885D58071173}"/>
              </a:ext>
            </a:extLst>
          </p:cNvPr>
          <p:cNvSpPr txBox="1"/>
          <p:nvPr/>
        </p:nvSpPr>
        <p:spPr>
          <a:xfrm>
            <a:off x="4405878" y="668653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CC66"/>
                </a:solidFill>
              </a:rPr>
              <a:t>C</a:t>
            </a:r>
            <a:r>
              <a:rPr lang="fr-FR" dirty="0" err="1"/>
              <a:t>ryogenic</a:t>
            </a:r>
            <a:r>
              <a:rPr lang="fr-FR" dirty="0"/>
              <a:t> </a:t>
            </a:r>
            <a:r>
              <a:rPr lang="fr-FR" b="1" dirty="0">
                <a:solidFill>
                  <a:srgbClr val="00CC66"/>
                </a:solidFill>
              </a:rPr>
              <a:t>P</a:t>
            </a:r>
            <a:r>
              <a:rPr lang="fr-FR" dirty="0"/>
              <a:t>ermanent </a:t>
            </a:r>
            <a:r>
              <a:rPr lang="fr-FR" b="1" dirty="0">
                <a:solidFill>
                  <a:srgbClr val="00CC66"/>
                </a:solidFill>
              </a:rPr>
              <a:t>M</a:t>
            </a:r>
            <a:r>
              <a:rPr lang="fr-FR" dirty="0"/>
              <a:t>agnet </a:t>
            </a:r>
            <a:r>
              <a:rPr lang="fr-FR" b="1" dirty="0" err="1">
                <a:solidFill>
                  <a:srgbClr val="00CC66"/>
                </a:solidFill>
              </a:rPr>
              <a:t>U</a:t>
            </a:r>
            <a:r>
              <a:rPr lang="fr-FR" dirty="0" err="1"/>
              <a:t>ndulators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80668D-9571-5A07-A854-5334A6DB379F}"/>
              </a:ext>
            </a:extLst>
          </p:cNvPr>
          <p:cNvSpPr txBox="1"/>
          <p:nvPr/>
        </p:nvSpPr>
        <p:spPr>
          <a:xfrm>
            <a:off x="8548167" y="294319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CC66"/>
                </a:solidFill>
              </a:rPr>
              <a:t>H</a:t>
            </a:r>
            <a:r>
              <a:rPr lang="fr-FR" dirty="0" err="1"/>
              <a:t>elical</a:t>
            </a:r>
            <a:r>
              <a:rPr lang="fr-FR" dirty="0"/>
              <a:t> </a:t>
            </a:r>
            <a:r>
              <a:rPr lang="fr-FR" b="1" dirty="0" err="1">
                <a:solidFill>
                  <a:srgbClr val="00CC66"/>
                </a:solidFill>
              </a:rPr>
              <a:t>U</a:t>
            </a:r>
            <a:r>
              <a:rPr lang="fr-FR" dirty="0" err="1"/>
              <a:t>ndulators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D2045E-C777-0CF1-796B-402C347B5FF2}"/>
              </a:ext>
            </a:extLst>
          </p:cNvPr>
          <p:cNvSpPr txBox="1"/>
          <p:nvPr/>
        </p:nvSpPr>
        <p:spPr>
          <a:xfrm>
            <a:off x="232416" y="71204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</a:rPr>
              <a:t>I</a:t>
            </a:r>
            <a:r>
              <a:rPr lang="fr-FR" dirty="0"/>
              <a:t>n-vacuum </a:t>
            </a:r>
            <a:r>
              <a:rPr lang="fr-FR" b="1" dirty="0" err="1">
                <a:solidFill>
                  <a:srgbClr val="00CC66"/>
                </a:solidFill>
              </a:rPr>
              <a:t>U</a:t>
            </a:r>
            <a:r>
              <a:rPr lang="fr-FR" dirty="0" err="1"/>
              <a:t>ndulators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5225A3D-FBD1-CE50-A525-31358FD29C17}"/>
              </a:ext>
            </a:extLst>
          </p:cNvPr>
          <p:cNvSpPr txBox="1"/>
          <p:nvPr/>
        </p:nvSpPr>
        <p:spPr>
          <a:xfrm>
            <a:off x="1197228" y="292059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CC66"/>
                </a:solidFill>
              </a:rPr>
              <a:t>W</a:t>
            </a:r>
            <a:r>
              <a:rPr lang="fr-FR" dirty="0" err="1"/>
              <a:t>igglers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5691B99-B9A2-D162-CF4B-90768D695EB5}"/>
              </a:ext>
            </a:extLst>
          </p:cNvPr>
          <p:cNvSpPr txBox="1"/>
          <p:nvPr/>
        </p:nvSpPr>
        <p:spPr>
          <a:xfrm>
            <a:off x="4467190" y="2921595"/>
            <a:ext cx="228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</a:rPr>
              <a:t>I</a:t>
            </a:r>
            <a:r>
              <a:rPr lang="fr-FR" dirty="0"/>
              <a:t>n-vacuum </a:t>
            </a:r>
            <a:r>
              <a:rPr lang="fr-FR" b="1" dirty="0" err="1">
                <a:solidFill>
                  <a:srgbClr val="00CC66"/>
                </a:solidFill>
              </a:rPr>
              <a:t>W</a:t>
            </a:r>
            <a:r>
              <a:rPr lang="fr-FR" dirty="0" err="1"/>
              <a:t>igglers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BE196CA-042C-85A7-0591-69A56B5A3CBF}"/>
              </a:ext>
            </a:extLst>
          </p:cNvPr>
          <p:cNvSpPr txBox="1"/>
          <p:nvPr/>
        </p:nvSpPr>
        <p:spPr>
          <a:xfrm>
            <a:off x="519878" y="486225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</a:rPr>
              <a:t>E</a:t>
            </a:r>
            <a:r>
              <a:rPr lang="fr-FR" dirty="0"/>
              <a:t>lectro-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b="1" dirty="0" err="1">
                <a:solidFill>
                  <a:srgbClr val="00CC66"/>
                </a:solidFill>
              </a:rPr>
              <a:t>U</a:t>
            </a:r>
            <a:r>
              <a:rPr lang="fr-FR" dirty="0" err="1"/>
              <a:t>ndulators</a:t>
            </a:r>
            <a:endParaRPr lang="fr-FR" dirty="0"/>
          </a:p>
        </p:txBody>
      </p:sp>
      <p:pic>
        <p:nvPicPr>
          <p:cNvPr id="26" name="image.png" descr="image.png">
            <a:extLst>
              <a:ext uri="{FF2B5EF4-FFF2-40B4-BE49-F238E27FC236}">
                <a16:creationId xmlns:a16="http://schemas.microsoft.com/office/drawing/2014/main" id="{36C7B6B7-9532-3344-4686-90EECB647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5232904"/>
            <a:ext cx="3659563" cy="157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.png" descr="image.png">
            <a:extLst>
              <a:ext uri="{FF2B5EF4-FFF2-40B4-BE49-F238E27FC236}">
                <a16:creationId xmlns:a16="http://schemas.microsoft.com/office/drawing/2014/main" id="{B87E77A4-FCC8-288C-5D69-41782E138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390" y="5240642"/>
            <a:ext cx="2342693" cy="156179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0FEC370-EA6E-6367-F8CD-2BF4E0A18493}"/>
              </a:ext>
            </a:extLst>
          </p:cNvPr>
          <p:cNvSpPr txBox="1"/>
          <p:nvPr/>
        </p:nvSpPr>
        <p:spPr>
          <a:xfrm>
            <a:off x="6830570" y="4875825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</a:rPr>
              <a:t>E</a:t>
            </a:r>
            <a:r>
              <a:rPr lang="fr-FR" dirty="0"/>
              <a:t>lectro-</a:t>
            </a:r>
            <a:r>
              <a:rPr lang="fr-FR" b="1" dirty="0">
                <a:solidFill>
                  <a:srgbClr val="00CC66"/>
                </a:solidFill>
              </a:rPr>
              <a:t>M</a:t>
            </a:r>
            <a:r>
              <a:rPr lang="fr-FR" dirty="0"/>
              <a:t>agnetic </a:t>
            </a:r>
            <a:r>
              <a:rPr lang="fr-FR" b="1" dirty="0" err="1">
                <a:solidFill>
                  <a:srgbClr val="00CC66"/>
                </a:solidFill>
              </a:rPr>
              <a:t>P</a:t>
            </a:r>
            <a:r>
              <a:rPr lang="fr-FR" dirty="0" err="1"/>
              <a:t>olarized</a:t>
            </a:r>
            <a:r>
              <a:rPr lang="fr-FR" dirty="0"/>
              <a:t> </a:t>
            </a:r>
            <a:r>
              <a:rPr lang="fr-FR" b="1" dirty="0" err="1">
                <a:solidFill>
                  <a:srgbClr val="00CC66"/>
                </a:solidFill>
              </a:rPr>
              <a:t>H</a:t>
            </a:r>
            <a:r>
              <a:rPr lang="fr-FR" dirty="0" err="1"/>
              <a:t>elical</a:t>
            </a:r>
            <a:r>
              <a:rPr lang="fr-FR" dirty="0"/>
              <a:t> </a:t>
            </a:r>
            <a:r>
              <a:rPr lang="fr-FR" b="1" dirty="0" err="1">
                <a:solidFill>
                  <a:srgbClr val="00CC66"/>
                </a:solidFill>
              </a:rPr>
              <a:t>U</a:t>
            </a:r>
            <a:r>
              <a:rPr lang="fr-FR" dirty="0" err="1"/>
              <a:t>ndulators</a:t>
            </a:r>
            <a:endParaRPr lang="fr-FR" dirty="0"/>
          </a:p>
        </p:txBody>
      </p:sp>
      <p:pic>
        <p:nvPicPr>
          <p:cNvPr id="29" name="image.jpeg" descr="image.jpeg">
            <a:extLst>
              <a:ext uri="{FF2B5EF4-FFF2-40B4-BE49-F238E27FC236}">
                <a16:creationId xmlns:a16="http://schemas.microsoft.com/office/drawing/2014/main" id="{CFF19A84-A7FA-4136-043A-795DFED23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951" y="5235818"/>
            <a:ext cx="1886070" cy="156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7" descr="Picture 7">
            <a:extLst>
              <a:ext uri="{FF2B5EF4-FFF2-40B4-BE49-F238E27FC236}">
                <a16:creationId xmlns:a16="http://schemas.microsoft.com/office/drawing/2014/main" id="{948EDA01-4861-8D33-2E2D-E63A19F11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026" y="3304374"/>
            <a:ext cx="2056974" cy="1543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droppedImage.tiff" descr="droppedImage.tiff">
            <a:extLst>
              <a:ext uri="{FF2B5EF4-FFF2-40B4-BE49-F238E27FC236}">
                <a16:creationId xmlns:a16="http://schemas.microsoft.com/office/drawing/2014/main" id="{1C6D1D70-AC7A-2284-FA0E-979DFF491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1118394"/>
            <a:ext cx="2667000" cy="1655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.png" descr="image.png">
            <a:extLst>
              <a:ext uri="{FF2B5EF4-FFF2-40B4-BE49-F238E27FC236}">
                <a16:creationId xmlns:a16="http://schemas.microsoft.com/office/drawing/2014/main" id="{568C7949-0631-1E5F-C62E-DA03581261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229" y="3293593"/>
            <a:ext cx="1884738" cy="1531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8D683611-0BF8-4F89-A6C6-E02192A8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940" y="3333095"/>
            <a:ext cx="2056973" cy="154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95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C8C8F7-4848-2BEB-062C-E4B6BCB9987A}"/>
              </a:ext>
            </a:extLst>
          </p:cNvPr>
          <p:cNvSpPr txBox="1"/>
          <p:nvPr/>
        </p:nvSpPr>
        <p:spPr>
          <a:xfrm>
            <a:off x="558998" y="908720"/>
            <a:ext cx="105683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RADIA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[1] [2]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is</a:t>
            </a:r>
            <a:r>
              <a:rPr lang="fr-FR" dirty="0">
                <a:latin typeface="Aptos" panose="020B0004020202020204" pitchFamily="34" charset="0"/>
              </a:rPr>
              <a:t> a </a:t>
            </a:r>
            <a:r>
              <a:rPr lang="fr-FR" dirty="0" err="1">
                <a:latin typeface="Aptos" panose="020B0004020202020204" pitchFamily="34" charset="0"/>
              </a:rPr>
              <a:t>three-dimensional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magnetostatics</a:t>
            </a:r>
            <a:r>
              <a:rPr lang="fr-FR" dirty="0">
                <a:latin typeface="Aptos" panose="020B0004020202020204" pitchFamily="34" charset="0"/>
              </a:rPr>
              <a:t> computer code in C++ </a:t>
            </a:r>
            <a:r>
              <a:rPr lang="fr-FR" dirty="0" err="1">
                <a:latin typeface="Aptos" panose="020B0004020202020204" pitchFamily="34" charset="0"/>
              </a:rPr>
              <a:t>interfaced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with</a:t>
            </a:r>
            <a:r>
              <a:rPr lang="fr-FR" dirty="0">
                <a:latin typeface="Aptos" panose="020B0004020202020204" pitchFamily="34" charset="0"/>
              </a:rPr>
              <a:t> Mathematica </a:t>
            </a:r>
          </a:p>
          <a:p>
            <a:r>
              <a:rPr lang="fr-FR" dirty="0">
                <a:latin typeface="Aptos" panose="020B0004020202020204" pitchFamily="34" charset="0"/>
              </a:rPr>
              <a:t>(no more </a:t>
            </a:r>
            <a:r>
              <a:rPr lang="fr-FR" dirty="0" err="1">
                <a:latin typeface="Aptos" panose="020B0004020202020204" pitchFamily="34" charset="0"/>
              </a:rPr>
              <a:t>maintained</a:t>
            </a:r>
            <a:r>
              <a:rPr lang="fr-FR" dirty="0">
                <a:latin typeface="Aptos" panose="020B0004020202020204" pitchFamily="34" charset="0"/>
              </a:rPr>
              <a:t>), Igor pro and Python. Enables to solve </a:t>
            </a:r>
            <a:r>
              <a:rPr lang="fr-FR" dirty="0" err="1">
                <a:latin typeface="Aptos" panose="020B0004020202020204" pitchFamily="34" charset="0"/>
              </a:rPr>
              <a:t>magnetostatic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problems</a:t>
            </a:r>
            <a:r>
              <a:rPr lang="fr-FR" dirty="0">
                <a:latin typeface="Aptos" panose="020B0004020202020204" pitchFamily="34" charset="0"/>
              </a:rPr>
              <a:t> for </a:t>
            </a:r>
            <a:r>
              <a:rPr lang="fr-FR" dirty="0" err="1">
                <a:latin typeface="Aptos" panose="020B0004020202020204" pitchFamily="34" charset="0"/>
              </a:rPr>
              <a:t>current-carrying</a:t>
            </a:r>
            <a:r>
              <a:rPr lang="fr-FR" dirty="0">
                <a:latin typeface="Aptos" panose="020B0004020202020204" pitchFamily="34" charset="0"/>
              </a:rPr>
              <a:t> </a:t>
            </a:r>
          </a:p>
          <a:p>
            <a:r>
              <a:rPr lang="fr-FR" dirty="0">
                <a:latin typeface="Aptos" panose="020B0004020202020204" pitchFamily="34" charset="0"/>
              </a:rPr>
              <a:t>volumes and </a:t>
            </a:r>
            <a:r>
              <a:rPr lang="fr-FR" dirty="0" err="1">
                <a:latin typeface="Aptos" panose="020B0004020202020204" pitchFamily="34" charset="0"/>
              </a:rPr>
              <a:t>magnetized</a:t>
            </a:r>
            <a:r>
              <a:rPr lang="fr-FR" dirty="0">
                <a:latin typeface="Aptos" panose="020B0004020202020204" pitchFamily="34" charset="0"/>
              </a:rPr>
              <a:t> volumes (non-</a:t>
            </a:r>
            <a:r>
              <a:rPr lang="fr-FR" dirty="0" err="1">
                <a:latin typeface="Aptos" panose="020B0004020202020204" pitchFamily="34" charset="0"/>
              </a:rPr>
              <a:t>linear</a:t>
            </a:r>
            <a:r>
              <a:rPr lang="fr-FR" dirty="0">
                <a:latin typeface="Aptos" panose="020B0004020202020204" pitchFamily="34" charset="0"/>
              </a:rPr>
              <a:t> for </a:t>
            </a:r>
            <a:r>
              <a:rPr lang="fr-FR" dirty="0" err="1">
                <a:latin typeface="Aptos" panose="020B0004020202020204" pitchFamily="34" charset="0"/>
              </a:rPr>
              <a:t>iron</a:t>
            </a:r>
            <a:r>
              <a:rPr lang="fr-FR" dirty="0">
                <a:latin typeface="Aptos" panose="020B0004020202020204" pitchFamily="34" charset="0"/>
              </a:rPr>
              <a:t> and </a:t>
            </a:r>
            <a:r>
              <a:rPr lang="fr-FR" dirty="0" err="1">
                <a:latin typeface="Aptos" panose="020B0004020202020204" pitchFamily="34" charset="0"/>
              </a:rPr>
              <a:t>linear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anisotropic</a:t>
            </a:r>
            <a:r>
              <a:rPr lang="fr-FR" dirty="0">
                <a:latin typeface="Aptos" panose="020B0004020202020204" pitchFamily="34" charset="0"/>
              </a:rPr>
              <a:t> for permanent magnets).</a:t>
            </a:r>
          </a:p>
          <a:p>
            <a:endParaRPr lang="fr-FR" dirty="0">
              <a:latin typeface="Aptos" panose="020B0004020202020204" pitchFamily="34" charset="0"/>
            </a:endParaRP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INPUTS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en-US" b="0" i="0" dirty="0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menu driven with self explained dialog boxes and/or command line interface for </a:t>
            </a:r>
            <a:r>
              <a:rPr lang="en-US" b="0" i="0" dirty="0" err="1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IgorPro</a:t>
            </a:r>
            <a:r>
              <a:rPr lang="en-US" b="0" i="0" dirty="0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 and </a:t>
            </a:r>
          </a:p>
          <a:p>
            <a:r>
              <a:rPr lang="en-US" b="0" i="0" dirty="0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functions for Mathematica and Python. </a:t>
            </a:r>
            <a:endParaRPr lang="fr-FR" dirty="0">
              <a:latin typeface="Aptos" panose="020B0004020202020204" pitchFamily="34" charset="0"/>
            </a:endParaRP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OUTPUTS</a:t>
            </a:r>
            <a:r>
              <a:rPr lang="fr-FR" dirty="0">
                <a:latin typeface="Aptos" panose="020B0004020202020204" pitchFamily="34" charset="0"/>
              </a:rPr>
              <a:t> : 3D Object, Igor </a:t>
            </a:r>
            <a:r>
              <a:rPr lang="fr-FR" dirty="0" err="1">
                <a:latin typeface="Aptos" panose="020B0004020202020204" pitchFamily="34" charset="0"/>
              </a:rPr>
              <a:t>Binary</a:t>
            </a:r>
            <a:r>
              <a:rPr lang="fr-FR" dirty="0">
                <a:latin typeface="Aptos" panose="020B0004020202020204" pitchFamily="34" charset="0"/>
              </a:rPr>
              <a:t> Waves, ASCII, csv, 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2B208E-FEFA-62BB-9919-34F762EF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3049644"/>
            <a:ext cx="3960000" cy="19953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7AD168-06FB-DBFD-67D4-E8AA1A5C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3076983"/>
            <a:ext cx="3960000" cy="194063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033182B-6663-1E96-F980-096A65AB4C6D}"/>
              </a:ext>
            </a:extLst>
          </p:cNvPr>
          <p:cNvSpPr txBox="1"/>
          <p:nvPr/>
        </p:nvSpPr>
        <p:spPr>
          <a:xfrm>
            <a:off x="585288" y="5229200"/>
            <a:ext cx="1014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&gt;&gt; 3D </a:t>
            </a:r>
            <a:r>
              <a:rPr lang="fr-FR" dirty="0" err="1">
                <a:latin typeface="Aptos" panose="020B0004020202020204" pitchFamily="34" charset="0"/>
              </a:rPr>
              <a:t>magnetic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fields</a:t>
            </a:r>
            <a:r>
              <a:rPr lang="fr-FR" dirty="0">
                <a:latin typeface="Aptos" panose="020B0004020202020204" pitchFamily="34" charset="0"/>
              </a:rPr>
              <a:t>, </a:t>
            </a:r>
            <a:r>
              <a:rPr lang="fr-FR" dirty="0" err="1">
                <a:latin typeface="Aptos" panose="020B0004020202020204" pitchFamily="34" charset="0"/>
              </a:rPr>
              <a:t>field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integrals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along</a:t>
            </a:r>
            <a:r>
              <a:rPr lang="fr-FR" dirty="0">
                <a:latin typeface="Aptos" panose="020B0004020202020204" pitchFamily="34" charset="0"/>
              </a:rPr>
              <a:t> a line, 3D forces and torques </a:t>
            </a:r>
            <a:r>
              <a:rPr lang="fr-FR" dirty="0" err="1">
                <a:latin typeface="Aptos" panose="020B0004020202020204" pitchFamily="34" charset="0"/>
              </a:rPr>
              <a:t>between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elements</a:t>
            </a:r>
            <a:r>
              <a:rPr lang="fr-FR" dirty="0">
                <a:latin typeface="Aptos" panose="020B0004020202020204" pitchFamily="34" charset="0"/>
              </a:rPr>
              <a:t>, angles &amp; </a:t>
            </a:r>
          </a:p>
          <a:p>
            <a:r>
              <a:rPr lang="fr-FR" dirty="0" err="1">
                <a:latin typeface="Aptos" panose="020B0004020202020204" pitchFamily="34" charset="0"/>
              </a:rPr>
              <a:t>trajectories</a:t>
            </a:r>
            <a:r>
              <a:rPr lang="fr-FR" dirty="0">
                <a:latin typeface="Aptos" panose="020B0004020202020204" pitchFamily="34" charset="0"/>
              </a:rPr>
              <a:t> of the </a:t>
            </a:r>
            <a:r>
              <a:rPr lang="fr-FR" dirty="0" err="1">
                <a:latin typeface="Aptos" panose="020B0004020202020204" pitchFamily="34" charset="0"/>
              </a:rPr>
              <a:t>electrons</a:t>
            </a:r>
            <a:r>
              <a:rPr lang="fr-FR" dirty="0">
                <a:latin typeface="Aptos" panose="020B0004020202020204" pitchFamily="34" charset="0"/>
              </a:rPr>
              <a:t>, second </a:t>
            </a:r>
            <a:r>
              <a:rPr lang="fr-FR" dirty="0" err="1">
                <a:latin typeface="Aptos" panose="020B0004020202020204" pitchFamily="34" charset="0"/>
              </a:rPr>
              <a:t>order</a:t>
            </a:r>
            <a:r>
              <a:rPr lang="fr-FR" dirty="0">
                <a:latin typeface="Aptos" panose="020B0004020202020204" pitchFamily="34" charset="0"/>
              </a:rPr>
              <a:t> kick </a:t>
            </a:r>
            <a:r>
              <a:rPr lang="fr-FR" dirty="0" err="1">
                <a:latin typeface="Aptos" panose="020B0004020202020204" pitchFamily="34" charset="0"/>
              </a:rPr>
              <a:t>cards</a:t>
            </a:r>
            <a:r>
              <a:rPr lang="fr-FR" dirty="0">
                <a:latin typeface="Aptos" panose="020B0004020202020204" pitchFamily="34" charset="0"/>
              </a:rPr>
              <a:t>, 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4C5D8C-4A9B-F407-7D39-91B72C13C7C1}"/>
              </a:ext>
            </a:extLst>
          </p:cNvPr>
          <p:cNvSpPr txBox="1"/>
          <p:nvPr/>
        </p:nvSpPr>
        <p:spPr>
          <a:xfrm>
            <a:off x="751812" y="6021288"/>
            <a:ext cx="844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solidFill>
                  <a:srgbClr val="3F6BAE"/>
                </a:solidFill>
                <a:latin typeface="ttm-regular"/>
              </a:rPr>
              <a:t>[1]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 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P.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Elleaume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O.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J. Chavanne, "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Computing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3D Magnetic Field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from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Insertion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Devices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", proc. of the PAC97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May 1997, p.3509-3511.</a:t>
            </a:r>
          </a:p>
          <a:p>
            <a:pPr algn="l"/>
            <a:r>
              <a:rPr lang="fr-FR" sz="1200" dirty="0">
                <a:solidFill>
                  <a:srgbClr val="3F6BAE"/>
                </a:solidFill>
                <a:latin typeface="ttm-regular"/>
              </a:rPr>
              <a:t>[2]  O.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P.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Elleaume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J. Chavanne, "A 3D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Magnetostatics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Computer Code for Insertion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devices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", SRI97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August 1997, J. Synchrotron Rad. (1998). 5, 481-484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7E088D-330C-D983-CA85-1096BCA03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000" y="3076983"/>
            <a:ext cx="3960000" cy="2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2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5089C-1861-1A8D-818A-B9417D8D5C79}"/>
              </a:ext>
            </a:extLst>
          </p:cNvPr>
          <p:cNvSpPr txBox="1"/>
          <p:nvPr/>
        </p:nvSpPr>
        <p:spPr>
          <a:xfrm>
            <a:off x="751812" y="6021288"/>
            <a:ext cx="844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solidFill>
                  <a:srgbClr val="3F6BAE"/>
                </a:solidFill>
                <a:latin typeface="ttm-regular"/>
              </a:rPr>
              <a:t>[1]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 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P.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Elleaume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O.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J. Chavanne, "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Computing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3D Magnetic Field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from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Insertion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Devices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", proc. of the PAC97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May 1997, p.3509-3511.</a:t>
            </a:r>
          </a:p>
          <a:p>
            <a:pPr algn="l"/>
            <a:r>
              <a:rPr lang="fr-FR" sz="1200" dirty="0">
                <a:solidFill>
                  <a:srgbClr val="3F6BAE"/>
                </a:solidFill>
                <a:latin typeface="ttm-regular"/>
              </a:rPr>
              <a:t>[2]  O.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P.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Elleaume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, J. Chavanne, "A 3D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Magnetostatics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Computer Code for Insertion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devices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", SRI97 </a:t>
            </a:r>
            <a:r>
              <a:rPr lang="fr-FR" sz="1200" dirty="0" err="1">
                <a:solidFill>
                  <a:srgbClr val="3F6BAE"/>
                </a:solidFill>
                <a:latin typeface="ttm-regular"/>
              </a:rPr>
              <a:t>Conference</a:t>
            </a:r>
            <a:r>
              <a:rPr lang="fr-FR" sz="1200" dirty="0">
                <a:solidFill>
                  <a:srgbClr val="3F6BAE"/>
                </a:solidFill>
                <a:latin typeface="ttm-regular"/>
              </a:rPr>
              <a:t> August 1997, J. Synchrotron Rad. (1998). 5, 481-484</a:t>
            </a:r>
          </a:p>
        </p:txBody>
      </p:sp>
      <p:pic>
        <p:nvPicPr>
          <p:cNvPr id="8" name="image.pdf" descr="image.pdf">
            <a:extLst>
              <a:ext uri="{FF2B5EF4-FFF2-40B4-BE49-F238E27FC236}">
                <a16:creationId xmlns:a16="http://schemas.microsoft.com/office/drawing/2014/main" id="{A62EAFA6-7DB5-CA64-8E7F-5C90240D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79282"/>
            <a:ext cx="3696265" cy="2471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C5407F3D-7556-C474-F121-109FAAD8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837" y="773090"/>
            <a:ext cx="2257028" cy="298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CC0A4B74-6F2E-A665-5BEC-4665BD829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470" y="3737192"/>
            <a:ext cx="1633357" cy="153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droppedImage.pdf" descr="droppedImage.pdf">
            <a:extLst>
              <a:ext uri="{FF2B5EF4-FFF2-40B4-BE49-F238E27FC236}">
                <a16:creationId xmlns:a16="http://schemas.microsoft.com/office/drawing/2014/main" id="{D97F6CBC-678C-19F4-11FF-416A6DAF2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44" y="1663500"/>
            <a:ext cx="4293257" cy="1260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roppedImage.pdf" descr="droppedImage.pdf">
            <a:extLst>
              <a:ext uri="{FF2B5EF4-FFF2-40B4-BE49-F238E27FC236}">
                <a16:creationId xmlns:a16="http://schemas.microsoft.com/office/drawing/2014/main" id="{D3D81B06-3639-04CF-22AE-1D03638EB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256" y="3313391"/>
            <a:ext cx="3073400" cy="227492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C7E041B-4E36-EE7D-CCAD-068631F271CF}"/>
              </a:ext>
            </a:extLst>
          </p:cNvPr>
          <p:cNvSpPr txBox="1"/>
          <p:nvPr/>
        </p:nvSpPr>
        <p:spPr>
          <a:xfrm>
            <a:off x="552034" y="73757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Electro-</a:t>
            </a:r>
            <a:r>
              <a:rPr lang="fr-FR" dirty="0" err="1">
                <a:latin typeface="Aptos" panose="020B0004020202020204" pitchFamily="34" charset="0"/>
              </a:rPr>
              <a:t>magnetic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Undulators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57AFB5-8EA7-9A7F-BAF0-021F585BF21F}"/>
              </a:ext>
            </a:extLst>
          </p:cNvPr>
          <p:cNvSpPr txBox="1"/>
          <p:nvPr/>
        </p:nvSpPr>
        <p:spPr>
          <a:xfrm>
            <a:off x="7065470" y="742705"/>
            <a:ext cx="309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ptos" panose="020B0004020202020204" pitchFamily="34" charset="0"/>
              </a:rPr>
              <a:t>Hybrid</a:t>
            </a:r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Undulators</a:t>
            </a:r>
            <a:r>
              <a:rPr lang="fr-FR" dirty="0">
                <a:latin typeface="Aptos" panose="020B0004020202020204" pitchFamily="34" charset="0"/>
              </a:rPr>
              <a:t> &amp; </a:t>
            </a:r>
            <a:r>
              <a:rPr lang="fr-FR" dirty="0" err="1">
                <a:latin typeface="Aptos" panose="020B0004020202020204" pitchFamily="34" charset="0"/>
              </a:rPr>
              <a:t>Wigglers</a:t>
            </a:r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166FF0-735E-8698-07A8-7299E6E66E89}"/>
              </a:ext>
            </a:extLst>
          </p:cNvPr>
          <p:cNvSpPr txBox="1"/>
          <p:nvPr/>
        </p:nvSpPr>
        <p:spPr>
          <a:xfrm>
            <a:off x="552034" y="4520974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Pur Permanent </a:t>
            </a:r>
          </a:p>
          <a:p>
            <a:r>
              <a:rPr lang="fr-FR" dirty="0">
                <a:latin typeface="Aptos" panose="020B0004020202020204" pitchFamily="34" charset="0"/>
              </a:rPr>
              <a:t>Magnets </a:t>
            </a:r>
            <a:r>
              <a:rPr lang="fr-FR" dirty="0" err="1">
                <a:latin typeface="Aptos" panose="020B0004020202020204" pitchFamily="34" charset="0"/>
              </a:rPr>
              <a:t>Undulators</a:t>
            </a:r>
            <a:endParaRPr lang="fr-FR" dirty="0">
              <a:latin typeface="Aptos" panose="020B00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19D8D6A-D564-E8E0-4519-396F86D75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117" y="3923467"/>
            <a:ext cx="3260883" cy="18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1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IDBuilder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82BD03-A63B-FF25-5913-47D32A7941BD}"/>
              </a:ext>
            </a:extLst>
          </p:cNvPr>
          <p:cNvSpPr txBox="1"/>
          <p:nvPr/>
        </p:nvSpPr>
        <p:spPr>
          <a:xfrm>
            <a:off x="751812" y="5877272"/>
            <a:ext cx="8447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[3] 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ID Builder, Genetic Algorithm,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O.Rudenko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 and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O.Chubar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, Proc. of 9th Int. Conf. on PPSN IX, p.362 (2006)</a:t>
            </a:r>
          </a:p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[4]  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O. Rudenko and O.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, "An Evolutionary Approach to Shimming Undulator Magnets for Synchrotron Radiation Sources", Proc. of 9th Int. Conf. on Parallel Problem Solving from Nature PPSN IX, p.362 (2006)</a:t>
            </a:r>
          </a:p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[5] 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O.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, O. Rudenko and al, Application of genetic algorithms to sorting, swapping and shimming of the SOLEIL undulator magnets, AIP Conf. Proc., 879, 359, (2007).</a:t>
            </a:r>
            <a:endParaRPr lang="fr-FR" sz="1200" dirty="0">
              <a:solidFill>
                <a:srgbClr val="3F6BAE"/>
              </a:solidFill>
              <a:latin typeface="ttm-regular"/>
            </a:endParaRPr>
          </a:p>
        </p:txBody>
      </p:sp>
      <p:sp>
        <p:nvSpPr>
          <p:cNvPr id="195" name="Advantages : object function, arbitrary search space, search from ap population, mutation and cross-over =&gt; global optimum, multi-modal/multi-objet">
            <a:extLst>
              <a:ext uri="{FF2B5EF4-FFF2-40B4-BE49-F238E27FC236}">
                <a16:creationId xmlns:a16="http://schemas.microsoft.com/office/drawing/2014/main" id="{92590E00-52A1-EE60-4C67-B6AD453CF7ED}"/>
              </a:ext>
            </a:extLst>
          </p:cNvPr>
          <p:cNvSpPr/>
          <p:nvPr/>
        </p:nvSpPr>
        <p:spPr>
          <a:xfrm>
            <a:off x="8493358" y="2852973"/>
            <a:ext cx="345621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b="1" dirty="0">
                <a:latin typeface="Aptos" panose="020B0004020202020204" pitchFamily="34" charset="0"/>
              </a:rPr>
              <a:t>Advantages</a:t>
            </a:r>
            <a:r>
              <a:rPr dirty="0">
                <a:latin typeface="Aptos" panose="020B0004020202020204" pitchFamily="34" charset="0"/>
              </a:rPr>
              <a:t> : </a:t>
            </a:r>
            <a:endParaRPr lang="fr-FR" dirty="0">
              <a:latin typeface="Aptos" panose="020B0004020202020204" pitchFamily="34" charset="0"/>
            </a:endParaRPr>
          </a:p>
          <a:p>
            <a:r>
              <a:rPr dirty="0">
                <a:latin typeface="Aptos" panose="020B0004020202020204" pitchFamily="34" charset="0"/>
              </a:rPr>
              <a:t>object function, arbitrary search space, search from a population, mutation and cross-over</a:t>
            </a:r>
            <a:endParaRPr lang="fr-FR" dirty="0">
              <a:latin typeface="Aptos" panose="020B0004020202020204" pitchFamily="34" charset="0"/>
            </a:endParaRPr>
          </a:p>
          <a:p>
            <a:endParaRPr lang="fr-FR" dirty="0">
              <a:latin typeface="Aptos" panose="020B0004020202020204" pitchFamily="34" charset="0"/>
            </a:endParaRPr>
          </a:p>
          <a:p>
            <a:r>
              <a:rPr lang="fr-FR" dirty="0">
                <a:latin typeface="Aptos" panose="020B0004020202020204" pitchFamily="34" charset="0"/>
                <a:sym typeface="Wingdings" panose="05000000000000000000" pitchFamily="2" charset="2"/>
              </a:rPr>
              <a:t> </a:t>
            </a:r>
            <a:r>
              <a:rPr dirty="0">
                <a:latin typeface="Aptos" panose="020B0004020202020204" pitchFamily="34" charset="0"/>
              </a:rPr>
              <a:t>global optimum, multi-modal/multi-</a:t>
            </a:r>
            <a:r>
              <a:rPr dirty="0" err="1">
                <a:latin typeface="Aptos" panose="020B0004020202020204" pitchFamily="34" charset="0"/>
              </a:rPr>
              <a:t>objet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0A233066-D5F4-0DA7-047F-7A18B959EA58}"/>
              </a:ext>
            </a:extLst>
          </p:cNvPr>
          <p:cNvSpPr txBox="1"/>
          <p:nvPr/>
        </p:nvSpPr>
        <p:spPr>
          <a:xfrm>
            <a:off x="581039" y="812007"/>
            <a:ext cx="1108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I</a:t>
            </a:r>
            <a:r>
              <a:rPr lang="fr-FR" dirty="0">
                <a:latin typeface="Aptos" panose="020B0004020202020204" pitchFamily="34" charset="0"/>
              </a:rPr>
              <a:t>nsertion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 </a:t>
            </a:r>
            <a:r>
              <a:rPr lang="fr-FR" b="1" dirty="0" err="1">
                <a:solidFill>
                  <a:srgbClr val="3F6BAE"/>
                </a:solidFill>
                <a:latin typeface="Aptos" panose="020B0004020202020204" pitchFamily="34" charset="0"/>
              </a:rPr>
              <a:t>D</a:t>
            </a:r>
            <a:r>
              <a:rPr lang="fr-FR" dirty="0" err="1">
                <a:latin typeface="Aptos" panose="020B0004020202020204" pitchFamily="34" charset="0"/>
              </a:rPr>
              <a:t>evice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 Builder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[3] [4] [5]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is</a:t>
            </a:r>
            <a:r>
              <a:rPr lang="fr-FR" dirty="0">
                <a:latin typeface="Aptos" panose="020B0004020202020204" pitchFamily="34" charset="0"/>
              </a:rPr>
              <a:t> an IGOR PRO plugin </a:t>
            </a:r>
            <a:r>
              <a:rPr lang="en-US" b="0" i="0" dirty="0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dedicated to the magnetic assembly and optimization of IDs based on a genetic algorithm.</a:t>
            </a:r>
            <a:r>
              <a:rPr lang="fr-FR" dirty="0">
                <a:latin typeface="Aptos" panose="020B0004020202020204" pitchFamily="34" charset="0"/>
              </a:rPr>
              <a:t>  </a:t>
            </a:r>
          </a:p>
        </p:txBody>
      </p:sp>
      <p:pic>
        <p:nvPicPr>
          <p:cNvPr id="199" name="Image 198">
            <a:extLst>
              <a:ext uri="{FF2B5EF4-FFF2-40B4-BE49-F238E27FC236}">
                <a16:creationId xmlns:a16="http://schemas.microsoft.com/office/drawing/2014/main" id="{EDFD3D7C-F8B2-6557-2C3A-3118E4A3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556792"/>
            <a:ext cx="7741409" cy="42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4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IDBuilder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1DFECF-A5D5-B4A9-BAEA-F29C06562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33" y="1067006"/>
            <a:ext cx="4724883" cy="358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C7027-C760-F894-C366-14928BED5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628" y="536278"/>
            <a:ext cx="1099470" cy="293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E159AF6-23CF-1096-6167-D4C030BF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3953" y="580697"/>
            <a:ext cx="1095718" cy="292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8ED5D62-FACB-854F-0D35-2F510A6BE129}"/>
              </a:ext>
            </a:extLst>
          </p:cNvPr>
          <p:cNvSpPr txBox="1"/>
          <p:nvPr/>
        </p:nvSpPr>
        <p:spPr>
          <a:xfrm>
            <a:off x="1416498" y="98072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I</a:t>
            </a:r>
            <a:r>
              <a:rPr lang="fr-FR" baseline="-25000" dirty="0" err="1">
                <a:solidFill>
                  <a:srgbClr val="FF0000"/>
                </a:solidFill>
              </a:rPr>
              <a:t>z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2C0DFA-FAEC-E882-10E4-DF97189B7BDC}"/>
              </a:ext>
            </a:extLst>
          </p:cNvPr>
          <p:cNvSpPr txBox="1"/>
          <p:nvPr/>
        </p:nvSpPr>
        <p:spPr>
          <a:xfrm>
            <a:off x="4631812" y="98368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I</a:t>
            </a:r>
            <a:r>
              <a:rPr lang="fr-FR" baseline="-25000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74AD47-9876-87C6-DB58-8E3C567332D7}"/>
              </a:ext>
            </a:extLst>
          </p:cNvPr>
          <p:cNvSpPr txBox="1"/>
          <p:nvPr/>
        </p:nvSpPr>
        <p:spPr>
          <a:xfrm>
            <a:off x="263352" y="67744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>
                <a:latin typeface="Trebuchet MS" panose="020B0603020202020204" pitchFamily="34" charset="0"/>
              </a:rPr>
              <a:t>Assembly</a:t>
            </a:r>
            <a:r>
              <a:rPr lang="fr-FR" b="1" u="sng" dirty="0">
                <a:latin typeface="Trebuchet MS" panose="020B0603020202020204" pitchFamily="34" charset="0"/>
              </a:rPr>
              <a:t> process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448C99-A929-98D8-6DC9-F20F34E863BE}"/>
              </a:ext>
            </a:extLst>
          </p:cNvPr>
          <p:cNvSpPr txBox="1"/>
          <p:nvPr/>
        </p:nvSpPr>
        <p:spPr>
          <a:xfrm>
            <a:off x="6114705" y="677441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latin typeface="Trebuchet MS" panose="020B0603020202020204" pitchFamily="34" charset="0"/>
              </a:rPr>
              <a:t>Correction process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30750B3-70B7-D743-D297-9505268E8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687" y="4552447"/>
            <a:ext cx="3369729" cy="168486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F36DEF8-4CE6-6C9F-467B-B29B3BF6603D}"/>
              </a:ext>
            </a:extLst>
          </p:cNvPr>
          <p:cNvSpPr txBox="1"/>
          <p:nvPr/>
        </p:nvSpPr>
        <p:spPr>
          <a:xfrm rot="16200000">
            <a:off x="5873688" y="2355167"/>
            <a:ext cx="1390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  <a:latin typeface="Trebuchet MS" panose="020B0603020202020204" pitchFamily="34" charset="0"/>
              </a:rPr>
              <a:t>SHIMMING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24145F3-3CE8-5AA7-DC2C-8B6D6E9D2026}"/>
              </a:ext>
            </a:extLst>
          </p:cNvPr>
          <p:cNvSpPr txBox="1"/>
          <p:nvPr/>
        </p:nvSpPr>
        <p:spPr>
          <a:xfrm rot="16200000">
            <a:off x="5633878" y="5036666"/>
            <a:ext cx="1869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CC66"/>
                </a:solidFill>
                <a:latin typeface="Trebuchet MS" panose="020B0603020202020204" pitchFamily="34" charset="0"/>
              </a:rPr>
              <a:t>Magic Fingers</a:t>
            </a:r>
            <a:endParaRPr lang="fr-FR" dirty="0"/>
          </a:p>
        </p:txBody>
      </p:sp>
      <p:pic>
        <p:nvPicPr>
          <p:cNvPr id="15" name="Image 14" descr="Une image contenant texte, diagramme, ligne, nombre&#10;&#10;Description générée automatiquement">
            <a:extLst>
              <a:ext uri="{FF2B5EF4-FFF2-40B4-BE49-F238E27FC236}">
                <a16:creationId xmlns:a16="http://schemas.microsoft.com/office/drawing/2014/main" id="{25A2053F-A1CB-D0BA-9325-A61AE85B4D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2" y="2649158"/>
            <a:ext cx="5830633" cy="31643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5637F04-8BBD-4C2D-17D7-4CA736D93C7C}"/>
              </a:ext>
            </a:extLst>
          </p:cNvPr>
          <p:cNvSpPr txBox="1"/>
          <p:nvPr/>
        </p:nvSpPr>
        <p:spPr>
          <a:xfrm>
            <a:off x="751812" y="5877272"/>
            <a:ext cx="8447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[3] 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ID Builder, Genetic Algorithm,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O.Rudenko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 and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O.Chubar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, Proc. of 9th Int. Conf. on PPSN IX, p.362 (2006)</a:t>
            </a:r>
          </a:p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[4]  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O. Rudenko and O.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, "An Evolutionary Approach to Shimming Undulator Magnets for Synchrotron Radiation Sources", Proc. of 9th Int. Conf. on Parallel Problem Solving from Nature PPSN IX, p.362 (2006)</a:t>
            </a:r>
          </a:p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[5] 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O. </a:t>
            </a:r>
            <a:r>
              <a:rPr lang="en-US" sz="1200" dirty="0" err="1">
                <a:solidFill>
                  <a:srgbClr val="3F6BAE"/>
                </a:solidFill>
                <a:latin typeface="ttm-regular"/>
              </a:rPr>
              <a:t>Chubar</a:t>
            </a:r>
            <a:r>
              <a:rPr lang="en-US" sz="1200" dirty="0">
                <a:solidFill>
                  <a:srgbClr val="3F6BAE"/>
                </a:solidFill>
                <a:latin typeface="ttm-regular"/>
              </a:rPr>
              <a:t>, O. Rudenko and al, Application of genetic algorithms to sorting, swapping and shimming of the SOLEIL undulator magnets, AIP Conf. Proc., 879, 359, (2007).</a:t>
            </a:r>
            <a:endParaRPr lang="fr-FR" sz="1200" dirty="0">
              <a:solidFill>
                <a:srgbClr val="3F6BAE"/>
              </a:solidFill>
              <a:latin typeface="ttm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9874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B2E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C8C8F7-4848-2BEB-062C-E4B6BCB9987A}"/>
              </a:ext>
            </a:extLst>
          </p:cNvPr>
          <p:cNvSpPr txBox="1"/>
          <p:nvPr/>
        </p:nvSpPr>
        <p:spPr>
          <a:xfrm>
            <a:off x="558998" y="908720"/>
            <a:ext cx="11873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B2E</a:t>
            </a:r>
            <a:r>
              <a:rPr lang="fr-FR" baseline="30000" dirty="0">
                <a:solidFill>
                  <a:srgbClr val="3F6BAE"/>
                </a:solidFill>
                <a:latin typeface="Aptos" panose="020B0004020202020204" pitchFamily="34" charset="0"/>
              </a:rPr>
              <a:t> [6]</a:t>
            </a:r>
            <a:r>
              <a:rPr lang="fr-FR" b="1" dirty="0">
                <a:solidFill>
                  <a:srgbClr val="3F6BAE"/>
                </a:solidFill>
                <a:latin typeface="Aptos" panose="020B0004020202020204" pitchFamily="34" charset="0"/>
              </a:rPr>
              <a:t> </a:t>
            </a:r>
            <a:r>
              <a:rPr lang="fr-FR" dirty="0" err="1">
                <a:latin typeface="Aptos" panose="020B0004020202020204" pitchFamily="34" charset="0"/>
              </a:rPr>
              <a:t>is</a:t>
            </a:r>
            <a:r>
              <a:rPr lang="fr-FR" dirty="0">
                <a:latin typeface="Aptos" panose="020B0004020202020204" pitchFamily="34" charset="0"/>
              </a:rPr>
              <a:t> an IGOR PRO plugin </a:t>
            </a:r>
            <a:r>
              <a:rPr lang="en-US" b="0" i="0" dirty="0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dedicated to the simulation of the Synchrotron Radiation produced by a relativistic single electron traveling through an arbitrary magnetic field.</a:t>
            </a:r>
            <a:r>
              <a:rPr lang="fr-FR" dirty="0">
                <a:latin typeface="Aptos" panose="020B0004020202020204" pitchFamily="34" charset="0"/>
              </a:rPr>
              <a:t>   </a:t>
            </a:r>
          </a:p>
          <a:p>
            <a:endParaRPr lang="fr-FR" dirty="0">
              <a:latin typeface="Aptos" panose="020B0004020202020204" pitchFamily="34" charset="0"/>
            </a:endParaRP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INPUTS</a:t>
            </a:r>
            <a:r>
              <a:rPr lang="fr-FR" dirty="0">
                <a:latin typeface="Aptos" panose="020B0004020202020204" pitchFamily="34" charset="0"/>
              </a:rPr>
              <a:t> : </a:t>
            </a:r>
            <a:r>
              <a:rPr lang="en-US" b="0" i="0" dirty="0">
                <a:solidFill>
                  <a:srgbClr val="171717"/>
                </a:solidFill>
                <a:effectLst/>
                <a:latin typeface="Aptos" panose="020B0004020202020204" pitchFamily="34" charset="0"/>
              </a:rPr>
              <a:t>menu driven with self explained dialog boxes and/or command line interface. </a:t>
            </a:r>
          </a:p>
          <a:p>
            <a:r>
              <a:rPr lang="fr-FR" b="1" dirty="0">
                <a:solidFill>
                  <a:srgbClr val="00CC66"/>
                </a:solidFill>
                <a:latin typeface="Aptos" panose="020B0004020202020204" pitchFamily="34" charset="0"/>
              </a:rPr>
              <a:t>OUTPUTS</a:t>
            </a:r>
            <a:r>
              <a:rPr lang="fr-FR" dirty="0">
                <a:latin typeface="Aptos" panose="020B0004020202020204" pitchFamily="34" charset="0"/>
              </a:rPr>
              <a:t> : Igor </a:t>
            </a:r>
            <a:r>
              <a:rPr lang="fr-FR" dirty="0" err="1">
                <a:latin typeface="Aptos" panose="020B0004020202020204" pitchFamily="34" charset="0"/>
              </a:rPr>
              <a:t>Binary</a:t>
            </a:r>
            <a:r>
              <a:rPr lang="fr-FR" dirty="0">
                <a:latin typeface="Aptos" panose="020B0004020202020204" pitchFamily="34" charset="0"/>
              </a:rPr>
              <a:t> Waves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8D2739-0790-CA43-C937-44B852375207}"/>
              </a:ext>
            </a:extLst>
          </p:cNvPr>
          <p:cNvSpPr txBox="1"/>
          <p:nvPr/>
        </p:nvSpPr>
        <p:spPr>
          <a:xfrm>
            <a:off x="744827" y="6413500"/>
            <a:ext cx="84475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F6BAE"/>
                </a:solidFill>
                <a:latin typeface="ttm-regular"/>
              </a:rPr>
              <a:t>[6]</a:t>
            </a:r>
            <a:endParaRPr lang="fr-FR" sz="12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215A3B-CA92-1167-E316-79F501BC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2679290"/>
            <a:ext cx="6341710" cy="23322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3D7358E-CBFF-17D8-94A5-558F21C5085A}"/>
              </a:ext>
            </a:extLst>
          </p:cNvPr>
          <p:cNvSpPr txBox="1"/>
          <p:nvPr/>
        </p:nvSpPr>
        <p:spPr>
          <a:xfrm>
            <a:off x="711585" y="5295505"/>
            <a:ext cx="1111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Aptos" panose="020B0004020202020204" pitchFamily="34" charset="0"/>
              </a:rPr>
              <a:t>Automated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functions</a:t>
            </a:r>
            <a:r>
              <a:rPr lang="fr-FR" b="1" dirty="0">
                <a:latin typeface="Aptos" panose="020B0004020202020204" pitchFamily="34" charset="0"/>
              </a:rPr>
              <a:t> to process the </a:t>
            </a:r>
            <a:r>
              <a:rPr lang="fr-FR" b="1" dirty="0" err="1">
                <a:latin typeface="Aptos" panose="020B0004020202020204" pitchFamily="34" charset="0"/>
              </a:rPr>
              <a:t>measured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magnetic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fields</a:t>
            </a:r>
            <a:r>
              <a:rPr lang="fr-FR" b="1" dirty="0">
                <a:latin typeface="Aptos" panose="020B0004020202020204" pitchFamily="34" charset="0"/>
              </a:rPr>
              <a:t> and </a:t>
            </a:r>
            <a:r>
              <a:rPr lang="fr-FR" b="1" dirty="0" err="1">
                <a:latin typeface="Aptos" panose="020B0004020202020204" pitchFamily="34" charset="0"/>
              </a:rPr>
              <a:t>evaluate</a:t>
            </a:r>
            <a:r>
              <a:rPr lang="fr-FR" b="1" dirty="0">
                <a:latin typeface="Aptos" panose="020B0004020202020204" pitchFamily="34" charset="0"/>
              </a:rPr>
              <a:t> the </a:t>
            </a:r>
            <a:r>
              <a:rPr lang="fr-FR" b="1" dirty="0" err="1">
                <a:latin typeface="Aptos" panose="020B0004020202020204" pitchFamily="34" charset="0"/>
              </a:rPr>
              <a:t>magnetic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field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errors</a:t>
            </a:r>
            <a:endParaRPr lang="fr-FR" b="1" dirty="0">
              <a:latin typeface="Aptos" panose="020B0004020202020204" pitchFamily="34" charset="0"/>
            </a:endParaRPr>
          </a:p>
          <a:p>
            <a:pPr algn="ctr"/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after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magnetic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measurements</a:t>
            </a:r>
            <a:r>
              <a:rPr lang="fr-FR" b="1" dirty="0">
                <a:latin typeface="Aptos" panose="020B0004020202020204" pitchFamily="34" charset="0"/>
              </a:rPr>
              <a:t> to </a:t>
            </a:r>
            <a:r>
              <a:rPr lang="fr-FR" b="1" dirty="0" err="1">
                <a:latin typeface="Aptos" panose="020B0004020202020204" pitchFamily="34" charset="0"/>
              </a:rPr>
              <a:t>compute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their</a:t>
            </a:r>
            <a:r>
              <a:rPr lang="fr-FR" b="1" dirty="0">
                <a:latin typeface="Aptos" panose="020B0004020202020204" pitchFamily="34" charset="0"/>
              </a:rPr>
              <a:t> </a:t>
            </a:r>
            <a:r>
              <a:rPr lang="fr-FR" b="1" dirty="0" err="1">
                <a:latin typeface="Aptos" panose="020B0004020202020204" pitchFamily="34" charset="0"/>
              </a:rPr>
              <a:t>effect</a:t>
            </a:r>
            <a:r>
              <a:rPr lang="fr-FR" b="1" dirty="0">
                <a:latin typeface="Aptos" panose="020B0004020202020204" pitchFamily="34" charset="0"/>
              </a:rPr>
              <a:t> on the spectral performances</a:t>
            </a:r>
          </a:p>
        </p:txBody>
      </p:sp>
    </p:spTree>
    <p:extLst>
      <p:ext uri="{BB962C8B-B14F-4D97-AF65-F5344CB8AC3E}">
        <p14:creationId xmlns:p14="http://schemas.microsoft.com/office/powerpoint/2010/main" val="966605085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74927</TotalTime>
  <Words>1658</Words>
  <Application>Microsoft Macintosh PowerPoint</Application>
  <PresentationFormat>Grand écran</PresentationFormat>
  <Paragraphs>191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Cambria Math</vt:lpstr>
      <vt:lpstr>Trebuchet MS</vt:lpstr>
      <vt:lpstr>ttm-regular</vt:lpstr>
      <vt:lpstr>Wingdings</vt:lpstr>
      <vt:lpstr>Couverture</vt:lpstr>
      <vt:lpstr>Titre - Fond blanc</vt:lpstr>
      <vt:lpstr>Titre - Fond foncé</vt:lpstr>
      <vt:lpstr>Diapositive - Fond blanc</vt:lpstr>
      <vt:lpstr>Diapositive - Fond foncé</vt:lpstr>
      <vt:lpstr>Calculation softwares for magnetic modelling  at Synchrotron SOLEIL</vt:lpstr>
      <vt:lpstr>Modelisation of the insertion devices</vt:lpstr>
      <vt:lpstr>Introduction</vt:lpstr>
      <vt:lpstr>Introduction</vt:lpstr>
      <vt:lpstr>RADIA</vt:lpstr>
      <vt:lpstr>RADIA</vt:lpstr>
      <vt:lpstr>IDBuilder</vt:lpstr>
      <vt:lpstr>IDBuilder</vt:lpstr>
      <vt:lpstr>B2E</vt:lpstr>
      <vt:lpstr>SRW &amp; SIREPO</vt:lpstr>
      <vt:lpstr>SRW &amp; SIREPO</vt:lpstr>
      <vt:lpstr>SPECTRA</vt:lpstr>
      <vt:lpstr>Validation of the models (with electron beam)</vt:lpstr>
      <vt:lpstr>Validation of the models (with photon beam)</vt:lpstr>
      <vt:lpstr>Modelisation of the magnets for the storage ring</vt:lpstr>
      <vt:lpstr>Introduction</vt:lpstr>
      <vt:lpstr>OPERA</vt:lpstr>
      <vt:lpstr>RADIA</vt:lpstr>
      <vt:lpstr>Validation of the models</vt:lpstr>
      <vt:lpstr>Conclusion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VALLEAU Mathieu</cp:lastModifiedBy>
  <cp:revision>328</cp:revision>
  <cp:lastPrinted>2018-10-16T09:18:49Z</cp:lastPrinted>
  <dcterms:created xsi:type="dcterms:W3CDTF">2016-11-25T17:34:53Z</dcterms:created>
  <dcterms:modified xsi:type="dcterms:W3CDTF">2024-10-16T16:43:40Z</dcterms:modified>
</cp:coreProperties>
</file>