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09" r:id="rId6"/>
    <p:sldId id="313" r:id="rId7"/>
    <p:sldId id="318" r:id="rId8"/>
    <p:sldId id="319" r:id="rId9"/>
    <p:sldId id="320" r:id="rId10"/>
    <p:sldId id="322" r:id="rId11"/>
    <p:sldId id="324" r:id="rId12"/>
    <p:sldId id="325" r:id="rId13"/>
    <p:sldId id="330" r:id="rId14"/>
    <p:sldId id="326" r:id="rId15"/>
    <p:sldId id="329" r:id="rId16"/>
    <p:sldId id="327" r:id="rId17"/>
    <p:sldId id="328" r:id="rId18"/>
    <p:sldId id="310" r:id="rId19"/>
    <p:sldId id="31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3E4A83"/>
    <a:srgbClr val="E60019"/>
    <a:srgbClr val="BD987A"/>
    <a:srgbClr val="A558A0"/>
    <a:srgbClr val="993D3F"/>
    <a:srgbClr val="E18B76"/>
    <a:srgbClr val="D18B8B"/>
    <a:srgbClr val="00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55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10/17/2024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Methodology of electromagnet design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sol.com/" TargetMode="External"/><Relationship Id="rId13" Type="http://schemas.openxmlformats.org/officeDocument/2006/relationships/hyperlink" Target="https://www.python.org/" TargetMode="External"/><Relationship Id="rId3" Type="http://schemas.openxmlformats.org/officeDocument/2006/relationships/hyperlink" Target="https://roxie.docs.cern.ch/index.html" TargetMode="External"/><Relationship Id="rId7" Type="http://schemas.openxmlformats.org/officeDocument/2006/relationships/hyperlink" Target="https://supermagnet.sourceforge.io/thea.html" TargetMode="External"/><Relationship Id="rId12" Type="http://schemas.openxmlformats.org/officeDocument/2006/relationships/hyperlink" Target="https://www.mathworks.com/products/matlab.html" TargetMode="External"/><Relationship Id="rId2" Type="http://schemas.openxmlformats.org/officeDocument/2006/relationships/hyperlink" Target="https://www.3ds.com/fr/produits-et-services/simulia/produits/opera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-cast3m.cea.fr/" TargetMode="External"/><Relationship Id="rId11" Type="http://schemas.openxmlformats.org/officeDocument/2006/relationships/hyperlink" Target="https://nag.com/nag-library/" TargetMode="External"/><Relationship Id="rId5" Type="http://schemas.openxmlformats.org/officeDocument/2006/relationships/hyperlink" Target="https://www.ansys.com/" TargetMode="External"/><Relationship Id="rId10" Type="http://schemas.openxmlformats.org/officeDocument/2006/relationships/hyperlink" Target="https://plm.sw.siemens.com/fr-FR/nx/products/" TargetMode="External"/><Relationship Id="rId4" Type="http://schemas.openxmlformats.org/officeDocument/2006/relationships/hyperlink" Target="https://www.littlebeastengineering.com/#softgui" TargetMode="External"/><Relationship Id="rId9" Type="http://schemas.openxmlformats.org/officeDocument/2006/relationships/hyperlink" Target="https://www.solidworks.com/fr" TargetMode="External"/><Relationship Id="rId14" Type="http://schemas.openxmlformats.org/officeDocument/2006/relationships/hyperlink" Target="https://book.hifimagnet.cemosis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uillaume.dilasser@cea.fr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0.png"/><Relationship Id="rId7" Type="http://schemas.openxmlformats.org/officeDocument/2006/relationships/image" Target="../media/image2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0.png"/><Relationship Id="rId11" Type="http://schemas.openxmlformats.org/officeDocument/2006/relationships/image" Target="../media/image34.png"/><Relationship Id="rId5" Type="http://schemas.openxmlformats.org/officeDocument/2006/relationships/image" Target="../media/image290.png"/><Relationship Id="rId10" Type="http://schemas.openxmlformats.org/officeDocument/2006/relationships/image" Target="../media/image33.png"/><Relationship Id="rId4" Type="http://schemas.openxmlformats.org/officeDocument/2006/relationships/image" Target="../media/image280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12" Type="http://schemas.openxmlformats.org/officeDocument/2006/relationships/image" Target="../media/image35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Methodology of electromagnet design</a:t>
            </a:r>
            <a:endParaRPr lang="en-US" dirty="0"/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DILASSER</a:t>
            </a:r>
            <a:endParaRPr lang="en-US" dirty="0"/>
          </a:p>
        </p:txBody>
      </p:sp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712EEB09-85E0-A5FF-2ACC-B021A712D7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" b="16"/>
          <a:stretch/>
        </p:blipFill>
        <p:spPr/>
      </p:pic>
      <p:pic>
        <p:nvPicPr>
          <p:cNvPr id="1028" name="Picture 4" descr="Atelier Calcul - GdR SCIP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5892800"/>
            <a:ext cx="2496314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00819"/>
              </p:ext>
            </p:extLst>
          </p:nvPr>
        </p:nvGraphicFramePr>
        <p:xfrm>
          <a:off x="876000" y="953612"/>
          <a:ext cx="10440000" cy="51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9990859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1390665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05765612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905077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Usage</a:t>
                      </a:r>
                      <a:endParaRPr lang="en-US" sz="1400" noProof="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Software</a:t>
                      </a:r>
                      <a:endParaRPr lang="en-US" sz="1400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Editor</a:t>
                      </a:r>
                      <a:endParaRPr lang="en-US" sz="1400" noProof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Usage</a:t>
                      </a:r>
                      <a:endParaRPr lang="en-US" sz="1400" noProof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6239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Magnetic simulations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2"/>
                        </a:rPr>
                        <a:t>Opera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Dassault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Systèmes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Reference tool for </a:t>
                      </a:r>
                      <a:r>
                        <a:rPr lang="en-US" sz="1400" baseline="0" noProof="0" dirty="0" smtClean="0"/>
                        <a:t>magnetic simulations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0111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3"/>
                        </a:rPr>
                        <a:t>Roxie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CERN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Used</a:t>
                      </a:r>
                      <a:r>
                        <a:rPr lang="en-US" sz="1400" baseline="0" noProof="0" dirty="0" smtClean="0"/>
                        <a:t> only</a:t>
                      </a:r>
                      <a:r>
                        <a:rPr lang="en-US" sz="1400" noProof="0" dirty="0" smtClean="0"/>
                        <a:t> for accelerator</a:t>
                      </a:r>
                      <a:r>
                        <a:rPr lang="en-US" sz="1400" baseline="0" noProof="0" dirty="0" smtClean="0"/>
                        <a:t> magnets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4649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4"/>
                        </a:rPr>
                        <a:t>RAT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Little Beasts Engineering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Cheaper / free alternative to Opera</a:t>
                      </a:r>
                      <a:r>
                        <a:rPr lang="en-US" sz="1400" baseline="0" noProof="0" dirty="0" smtClean="0"/>
                        <a:t> gaining traction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32181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Mechanical simulations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5"/>
                        </a:rPr>
                        <a:t>Ansys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Ansys Inc.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Reference tool for mechanical / thermal simulations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857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108000" marR="10800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6"/>
                        </a:rPr>
                        <a:t>Cast3M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CEA (LM2S)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For specific mechanical simulations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25872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Thermal</a:t>
                      </a:r>
                      <a:r>
                        <a:rPr lang="en-US" sz="1400" baseline="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 simulations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7"/>
                        </a:rPr>
                        <a:t>THEA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CryoSoft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Thermo-hydraulic of magnet cooling and quenches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401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108000" marR="108000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hlinkClick r:id="rId8"/>
                        </a:rPr>
                        <a:t>Comsol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Comsol</a:t>
                      </a:r>
                      <a:r>
                        <a:rPr lang="en-US" sz="1400" noProof="0" dirty="0" smtClean="0"/>
                        <a:t> Inc.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Mostly used for thermal simulations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54489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Material properties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Hepak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Cryodata</a:t>
                      </a:r>
                      <a:r>
                        <a:rPr lang="en-US" sz="1400" noProof="0" dirty="0" smtClean="0"/>
                        <a:t> (formerly NIST)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Properties of Helium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7618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108000" marR="108000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Cryocomp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Eckels</a:t>
                      </a:r>
                      <a:r>
                        <a:rPr lang="en-US" sz="1400" noProof="0" dirty="0" smtClean="0"/>
                        <a:t> Engineering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Properties of solids at cryogenic temperatures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76358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CAD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9"/>
                        </a:rPr>
                        <a:t>SolidWorks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Dassault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baseline="0" noProof="0" dirty="0" err="1" smtClean="0"/>
                        <a:t>Systèmes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CAD and light thermal / mechanical simulations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282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108000" marR="108000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10"/>
                        </a:rPr>
                        <a:t>NX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Siemens PLM Software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CAD and technical drawing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32240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Optimization</a:t>
                      </a: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hlinkClick r:id="rId11"/>
                        </a:rPr>
                        <a:t>NAG Library</a:t>
                      </a:r>
                      <a:endParaRPr lang="en-US" sz="1400" noProof="0" dirty="0" smtClean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Numerical Algorithm</a:t>
                      </a:r>
                      <a:r>
                        <a:rPr lang="en-US" sz="1400" baseline="0" noProof="0" dirty="0" smtClean="0"/>
                        <a:t> Group Ltd.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Design optimization with mathematical</a:t>
                      </a:r>
                      <a:r>
                        <a:rPr lang="en-US" sz="1400" baseline="0" noProof="0" dirty="0" smtClean="0"/>
                        <a:t> programming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4405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 smtClean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err="1" smtClean="0"/>
                        <a:t>Alesia</a:t>
                      </a:r>
                      <a:endParaRPr lang="en-US" sz="1400" noProof="0" dirty="0" smtClean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CEA (LEAS)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Project management and evolutionary algorithms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704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Miscellaneous</a:t>
                      </a: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44000">
                          <a:schemeClr val="accent2">
                            <a:lumMod val="40000"/>
                            <a:lumOff val="60000"/>
                          </a:schemeClr>
                        </a:gs>
                        <a:gs pos="43000">
                          <a:schemeClr val="tx2">
                            <a:lumMod val="40000"/>
                            <a:lumOff val="60000"/>
                          </a:schemeClr>
                        </a:gs>
                        <a:gs pos="84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rgbClr val="CBD7E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hlinkClick r:id="rId12"/>
                        </a:rPr>
                        <a:t>Matlab</a:t>
                      </a:r>
                      <a:r>
                        <a:rPr lang="en-US" sz="1400" noProof="0" dirty="0" smtClean="0"/>
                        <a:t>, </a:t>
                      </a:r>
                      <a:r>
                        <a:rPr lang="en-US" sz="1400" noProof="0" dirty="0" smtClean="0">
                          <a:hlinkClick r:id="rId13"/>
                        </a:rPr>
                        <a:t>Python</a:t>
                      </a:r>
                      <a:r>
                        <a:rPr lang="en-US" sz="1400" noProof="0" dirty="0" smtClean="0"/>
                        <a:t>...</a:t>
                      </a: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Various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Various</a:t>
                      </a:r>
                      <a:r>
                        <a:rPr lang="en-US" sz="1400" baseline="0" noProof="0" dirty="0" smtClean="0"/>
                        <a:t> i</a:t>
                      </a:r>
                      <a:r>
                        <a:rPr lang="en-US" sz="1400" noProof="0" dirty="0" smtClean="0"/>
                        <a:t>n-house codes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1318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effectLst>
                            <a:glow rad="127000">
                              <a:schemeClr val="bg1">
                                <a:alpha val="25000"/>
                              </a:schemeClr>
                            </a:glow>
                          </a:effectLst>
                        </a:rPr>
                        <a:t>Resistive magnets</a:t>
                      </a:r>
                      <a:endParaRPr lang="en-US" sz="1400" noProof="0" dirty="0">
                        <a:effectLst>
                          <a:glow rad="127000">
                            <a:schemeClr val="bg1">
                              <a:alpha val="25000"/>
                            </a:schemeClr>
                          </a:glow>
                        </a:effectLst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25000">
                          <a:schemeClr val="accent2">
                            <a:lumMod val="40000"/>
                            <a:lumOff val="60000"/>
                          </a:schemeClr>
                        </a:gs>
                        <a:gs pos="24000">
                          <a:schemeClr val="tx2">
                            <a:lumMod val="40000"/>
                            <a:lumOff val="60000"/>
                          </a:schemeClr>
                        </a:gs>
                        <a:gs pos="61000">
                          <a:schemeClr val="accent2">
                            <a:lumMod val="40000"/>
                            <a:lumOff val="60000"/>
                          </a:schemeClr>
                        </a:gs>
                        <a:gs pos="62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hlinkClick r:id="rId14"/>
                        </a:rPr>
                        <a:t>HiFiMagnets</a:t>
                      </a:r>
                      <a:endParaRPr lang="en-US" sz="1400" noProof="0" dirty="0"/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CNRS (</a:t>
                      </a:r>
                      <a:r>
                        <a:rPr lang="en-US" sz="1400" baseline="0" noProof="0" dirty="0" smtClean="0"/>
                        <a:t>LNCMI)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Toolchain to design resistive magnets based on C++ open-source</a:t>
                      </a:r>
                      <a:r>
                        <a:rPr lang="en-US" sz="1400" baseline="0" noProof="0" dirty="0" smtClean="0"/>
                        <a:t> library Feel++ used at LNCMI</a:t>
                      </a:r>
                      <a:endParaRPr lang="en-US" sz="1400" noProof="0" dirty="0"/>
                    </a:p>
                  </a:txBody>
                  <a:tcPr marL="108000" marR="10800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40635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r>
              <a:rPr lang="fr-FR" dirty="0" smtClean="0"/>
              <a:t> of </a:t>
            </a:r>
            <a:r>
              <a:rPr lang="fr-FR" dirty="0" err="1" smtClean="0"/>
              <a:t>electromagnet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Panorama of software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US" dirty="0" smtClean="0"/>
              <a:t>Conventional sequential workflow</a:t>
            </a:r>
            <a:endParaRPr lang="en-US" dirty="0"/>
          </a:p>
        </p:txBody>
      </p:sp>
      <p:grpSp>
        <p:nvGrpSpPr>
          <p:cNvPr id="1054" name="Groupe 1053"/>
          <p:cNvGrpSpPr/>
          <p:nvPr/>
        </p:nvGrpSpPr>
        <p:grpSpPr>
          <a:xfrm>
            <a:off x="729101" y="1088004"/>
            <a:ext cx="10731062" cy="5053061"/>
            <a:chOff x="1046875" y="1078479"/>
            <a:chExt cx="10731062" cy="5053061"/>
          </a:xfrm>
        </p:grpSpPr>
        <p:grpSp>
          <p:nvGrpSpPr>
            <p:cNvPr id="1044" name="Groupe 1043"/>
            <p:cNvGrpSpPr/>
            <p:nvPr/>
          </p:nvGrpSpPr>
          <p:grpSpPr>
            <a:xfrm>
              <a:off x="1432667" y="3467035"/>
              <a:ext cx="1464779" cy="1095950"/>
              <a:chOff x="1008691" y="3467035"/>
              <a:chExt cx="1464779" cy="1095950"/>
            </a:xfrm>
          </p:grpSpPr>
          <p:pic>
            <p:nvPicPr>
              <p:cNvPr id="7" name="Picture 2" descr="Opera software | LinkedI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081" y="3467035"/>
                <a:ext cx="576000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1008691" y="4039765"/>
                <a:ext cx="14647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Homogenized magnetic sim.</a:t>
                </a:r>
                <a:endParaRPr lang="en-US" sz="1400" dirty="0"/>
              </a:p>
            </p:txBody>
          </p:sp>
        </p:grpSp>
        <p:grpSp>
          <p:nvGrpSpPr>
            <p:cNvPr id="1040" name="Groupe 1039"/>
            <p:cNvGrpSpPr/>
            <p:nvPr/>
          </p:nvGrpSpPr>
          <p:grpSpPr>
            <a:xfrm>
              <a:off x="4640227" y="1203606"/>
              <a:ext cx="2891801" cy="1063405"/>
              <a:chOff x="4237416" y="1203606"/>
              <a:chExt cx="2891801" cy="1063405"/>
            </a:xfrm>
          </p:grpSpPr>
          <p:pic>
            <p:nvPicPr>
              <p:cNvPr id="14" name="Picture 6" descr="Ansys Logo PNG Vector (PDF) Free Download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528" y="1213231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4237416" y="1743791"/>
                <a:ext cx="1500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Homogenized mechanical sim.</a:t>
                </a:r>
                <a:endParaRPr lang="en-US" sz="1400" dirty="0"/>
              </a:p>
            </p:txBody>
          </p:sp>
          <p:grpSp>
            <p:nvGrpSpPr>
              <p:cNvPr id="1039" name="Groupe 1038"/>
              <p:cNvGrpSpPr/>
              <p:nvPr/>
            </p:nvGrpSpPr>
            <p:grpSpPr>
              <a:xfrm>
                <a:off x="5921376" y="1203606"/>
                <a:ext cx="1207841" cy="1053780"/>
                <a:chOff x="5921376" y="1203606"/>
                <a:chExt cx="1207841" cy="1053780"/>
              </a:xfrm>
            </p:grpSpPr>
            <p:pic>
              <p:nvPicPr>
                <p:cNvPr id="16" name="Picture 4" descr="Csv - Icônes fichiers et dossiers gratuites"/>
                <p:cNvPicPr>
                  <a:picLocks noChangeAspect="1" noChangeArrowheads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7296" y="1203606"/>
                  <a:ext cx="576000" cy="576000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ZoneTexte 16"/>
                <p:cNvSpPr txBox="1"/>
                <p:nvPr/>
              </p:nvSpPr>
              <p:spPr>
                <a:xfrm>
                  <a:off x="5921376" y="1734166"/>
                  <a:ext cx="12078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Stresses &amp; deformations</a:t>
                  </a:r>
                  <a:endParaRPr lang="en-US" sz="1400" dirty="0"/>
                </a:p>
              </p:txBody>
            </p:sp>
          </p:grpSp>
        </p:grpSp>
        <p:grpSp>
          <p:nvGrpSpPr>
            <p:cNvPr id="1036" name="Groupe 1035"/>
            <p:cNvGrpSpPr/>
            <p:nvPr/>
          </p:nvGrpSpPr>
          <p:grpSpPr>
            <a:xfrm>
              <a:off x="4812624" y="4636232"/>
              <a:ext cx="1155430" cy="1063490"/>
              <a:chOff x="4409813" y="5077655"/>
              <a:chExt cx="1155430" cy="1063490"/>
            </a:xfrm>
          </p:grpSpPr>
          <p:pic>
            <p:nvPicPr>
              <p:cNvPr id="1032" name="Picture 8" descr="Fichier:Microsoft Excel 2013-2019 logo.svg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2923" y="5077655"/>
                <a:ext cx="609211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4409813" y="5617925"/>
                <a:ext cx="1155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Conductor &amp; auxiliaries</a:t>
                </a:r>
                <a:endParaRPr lang="en-US" sz="1400" dirty="0"/>
              </a:p>
            </p:txBody>
          </p:sp>
        </p:grpSp>
        <p:grpSp>
          <p:nvGrpSpPr>
            <p:cNvPr id="1038" name="Groupe 1037"/>
            <p:cNvGrpSpPr/>
            <p:nvPr/>
          </p:nvGrpSpPr>
          <p:grpSpPr>
            <a:xfrm>
              <a:off x="3391019" y="3467035"/>
              <a:ext cx="959910" cy="1047078"/>
              <a:chOff x="2988208" y="3467035"/>
              <a:chExt cx="959910" cy="1047078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0163" y="3467035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2988208" y="3990893"/>
                <a:ext cx="959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Winding geometry</a:t>
                </a:r>
                <a:endParaRPr lang="en-US" sz="1400" dirty="0"/>
              </a:p>
            </p:txBody>
          </p:sp>
        </p:grpSp>
        <p:grpSp>
          <p:nvGrpSpPr>
            <p:cNvPr id="1043" name="Groupe 1042"/>
            <p:cNvGrpSpPr/>
            <p:nvPr/>
          </p:nvGrpSpPr>
          <p:grpSpPr>
            <a:xfrm>
              <a:off x="3391019" y="1078479"/>
              <a:ext cx="929753" cy="1053780"/>
              <a:chOff x="2988208" y="1078479"/>
              <a:chExt cx="929753" cy="1053780"/>
            </a:xfrm>
          </p:grpSpPr>
          <p:pic>
            <p:nvPicPr>
              <p:cNvPr id="26" name="Picture 4" descr="Csv - Icônes fichiers et dossiers gratuites"/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084" y="1078479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2988208" y="1609039"/>
                <a:ext cx="929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Laplace forces</a:t>
                </a:r>
                <a:endParaRPr lang="en-US" sz="1400" dirty="0"/>
              </a:p>
            </p:txBody>
          </p:sp>
        </p:grpSp>
        <p:grpSp>
          <p:nvGrpSpPr>
            <p:cNvPr id="1035" name="Groupe 1034"/>
            <p:cNvGrpSpPr/>
            <p:nvPr/>
          </p:nvGrpSpPr>
          <p:grpSpPr>
            <a:xfrm>
              <a:off x="3216810" y="4636232"/>
              <a:ext cx="1331301" cy="1063490"/>
              <a:chOff x="2813999" y="5077655"/>
              <a:chExt cx="1331301" cy="1063490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649" y="5077655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2813999" y="5617925"/>
                <a:ext cx="1331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Peak field &amp; Stored energy</a:t>
                </a:r>
                <a:endParaRPr lang="en-US" sz="1400" dirty="0"/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8660412" y="5302721"/>
              <a:ext cx="83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Quench model</a:t>
              </a:r>
              <a:endParaRPr lang="en-US" sz="1400" dirty="0"/>
            </a:p>
          </p:txBody>
        </p:sp>
        <p:pic>
          <p:nvPicPr>
            <p:cNvPr id="38" name="Picture 10" descr="Fichier:Python-logo-notext.sv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4" b="13447"/>
            <a:stretch/>
          </p:blipFill>
          <p:spPr bwMode="auto">
            <a:xfrm>
              <a:off x="8833834" y="4772619"/>
              <a:ext cx="485774" cy="49854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1" name="Groupe 1040"/>
            <p:cNvGrpSpPr/>
            <p:nvPr/>
          </p:nvGrpSpPr>
          <p:grpSpPr>
            <a:xfrm>
              <a:off x="4637482" y="2475632"/>
              <a:ext cx="1500224" cy="1092021"/>
              <a:chOff x="4234671" y="2475632"/>
              <a:chExt cx="1500224" cy="1092021"/>
            </a:xfrm>
          </p:grpSpPr>
          <p:pic>
            <p:nvPicPr>
              <p:cNvPr id="50" name="Picture 6" descr="Ansys Logo PNG Vector (PDF) Free Download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6783" y="2475632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ZoneTexte 50"/>
              <p:cNvSpPr txBox="1"/>
              <p:nvPr/>
            </p:nvSpPr>
            <p:spPr>
              <a:xfrm>
                <a:off x="4234671" y="3044433"/>
                <a:ext cx="1500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Cryostat thermal design</a:t>
                </a:r>
                <a:endParaRPr lang="en-US" sz="1400" dirty="0"/>
              </a:p>
            </p:txBody>
          </p:sp>
        </p:grpSp>
        <p:grpSp>
          <p:nvGrpSpPr>
            <p:cNvPr id="1037" name="Groupe 1036"/>
            <p:cNvGrpSpPr/>
            <p:nvPr/>
          </p:nvGrpSpPr>
          <p:grpSpPr>
            <a:xfrm>
              <a:off x="6389648" y="4636232"/>
              <a:ext cx="1073589" cy="1063490"/>
              <a:chOff x="5986837" y="5077655"/>
              <a:chExt cx="1073589" cy="1063490"/>
            </a:xfrm>
          </p:grpSpPr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5631" y="5077655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0" name="ZoneTexte 59"/>
              <p:cNvSpPr txBox="1"/>
              <p:nvPr/>
            </p:nvSpPr>
            <p:spPr>
              <a:xfrm>
                <a:off x="5986837" y="5617925"/>
                <a:ext cx="1073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Conductor geometry</a:t>
                </a:r>
                <a:endParaRPr lang="en-US" sz="1400" dirty="0"/>
              </a:p>
            </p:txBody>
          </p:sp>
        </p:grpSp>
        <p:pic>
          <p:nvPicPr>
            <p:cNvPr id="35" name="Picture 6" descr="Ansys Logo PNG Vector (PDF) Free Download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8721" y="2288175"/>
              <a:ext cx="576000" cy="576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ZoneTexte 60"/>
            <p:cNvSpPr txBox="1"/>
            <p:nvPr/>
          </p:nvSpPr>
          <p:spPr>
            <a:xfrm>
              <a:off x="8569837" y="2827191"/>
              <a:ext cx="1013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Conductor mechanic</a:t>
              </a:r>
              <a:endParaRPr lang="en-US" sz="1400" dirty="0"/>
            </a:p>
          </p:txBody>
        </p:sp>
        <p:pic>
          <p:nvPicPr>
            <p:cNvPr id="36" name="Picture 2" descr="Opera software | Linked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122" y="3595440"/>
              <a:ext cx="57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8420312" y="4116477"/>
              <a:ext cx="1312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Detailed magnetic sim.</a:t>
              </a:r>
              <a:endParaRPr lang="en-US" sz="1400" dirty="0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5868898" y="1491606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>
              <a:off x="4280985" y="1366479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>
              <a:off x="4280985" y="4924232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5868898" y="4924232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>
              <a:off x="2587059" y="3755035"/>
              <a:ext cx="8621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2909189" y="1337604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>
              <a:off x="2909189" y="1356495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>
              <a:off x="2909189" y="4924232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>
              <a:off x="7371502" y="4894372"/>
              <a:ext cx="1257574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8089076" y="2688756"/>
              <a:ext cx="0" cy="2195106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8089076" y="2699266"/>
              <a:ext cx="540000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>
              <a:off x="8089076" y="4029375"/>
              <a:ext cx="540000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>
              <a:off x="4557736" y="2763641"/>
              <a:ext cx="380874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>
              <a:off x="4538486" y="1649772"/>
              <a:ext cx="390499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548211" y="1649772"/>
              <a:ext cx="0" cy="210409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7904600" y="5158399"/>
              <a:ext cx="72187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7904600" y="2422399"/>
              <a:ext cx="0" cy="273600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>
              <a:off x="7904600" y="2437782"/>
              <a:ext cx="72000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>
              <a:off x="4280985" y="3757377"/>
              <a:ext cx="4343615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Rectangle à coins arrondis 1045"/>
            <p:cNvSpPr/>
            <p:nvPr/>
          </p:nvSpPr>
          <p:spPr>
            <a:xfrm>
              <a:off x="1046875" y="3753274"/>
              <a:ext cx="10731062" cy="2203504"/>
            </a:xfrm>
            <a:custGeom>
              <a:avLst/>
              <a:gdLst>
                <a:gd name="connsiteX0" fmla="*/ 0 w 10731062"/>
                <a:gd name="connsiteY0" fmla="*/ 321054 h 2202924"/>
                <a:gd name="connsiteX1" fmla="*/ 321054 w 10731062"/>
                <a:gd name="connsiteY1" fmla="*/ 0 h 2202924"/>
                <a:gd name="connsiteX2" fmla="*/ 10410008 w 10731062"/>
                <a:gd name="connsiteY2" fmla="*/ 0 h 2202924"/>
                <a:gd name="connsiteX3" fmla="*/ 10731062 w 10731062"/>
                <a:gd name="connsiteY3" fmla="*/ 321054 h 2202924"/>
                <a:gd name="connsiteX4" fmla="*/ 10731062 w 10731062"/>
                <a:gd name="connsiteY4" fmla="*/ 1881870 h 2202924"/>
                <a:gd name="connsiteX5" fmla="*/ 10410008 w 10731062"/>
                <a:gd name="connsiteY5" fmla="*/ 2202924 h 2202924"/>
                <a:gd name="connsiteX6" fmla="*/ 321054 w 10731062"/>
                <a:gd name="connsiteY6" fmla="*/ 2202924 h 2202924"/>
                <a:gd name="connsiteX7" fmla="*/ 0 w 10731062"/>
                <a:gd name="connsiteY7" fmla="*/ 1881870 h 2202924"/>
                <a:gd name="connsiteX8" fmla="*/ 0 w 10731062"/>
                <a:gd name="connsiteY8" fmla="*/ 321054 h 2202924"/>
                <a:gd name="connsiteX0" fmla="*/ 0 w 10731062"/>
                <a:gd name="connsiteY0" fmla="*/ 321054 h 2202924"/>
                <a:gd name="connsiteX1" fmla="*/ 321054 w 10731062"/>
                <a:gd name="connsiteY1" fmla="*/ 0 h 2202924"/>
                <a:gd name="connsiteX2" fmla="*/ 652809 w 10731062"/>
                <a:gd name="connsiteY2" fmla="*/ 1113 h 2202924"/>
                <a:gd name="connsiteX3" fmla="*/ 10410008 w 10731062"/>
                <a:gd name="connsiteY3" fmla="*/ 0 h 2202924"/>
                <a:gd name="connsiteX4" fmla="*/ 10731062 w 10731062"/>
                <a:gd name="connsiteY4" fmla="*/ 321054 h 2202924"/>
                <a:gd name="connsiteX5" fmla="*/ 10731062 w 10731062"/>
                <a:gd name="connsiteY5" fmla="*/ 1881870 h 2202924"/>
                <a:gd name="connsiteX6" fmla="*/ 10410008 w 10731062"/>
                <a:gd name="connsiteY6" fmla="*/ 2202924 h 2202924"/>
                <a:gd name="connsiteX7" fmla="*/ 321054 w 10731062"/>
                <a:gd name="connsiteY7" fmla="*/ 2202924 h 2202924"/>
                <a:gd name="connsiteX8" fmla="*/ 0 w 10731062"/>
                <a:gd name="connsiteY8" fmla="*/ 1881870 h 2202924"/>
                <a:gd name="connsiteX9" fmla="*/ 0 w 10731062"/>
                <a:gd name="connsiteY9" fmla="*/ 321054 h 2202924"/>
                <a:gd name="connsiteX0" fmla="*/ 652809 w 10731062"/>
                <a:gd name="connsiteY0" fmla="*/ 1113 h 2202924"/>
                <a:gd name="connsiteX1" fmla="*/ 10410008 w 10731062"/>
                <a:gd name="connsiteY1" fmla="*/ 0 h 2202924"/>
                <a:gd name="connsiteX2" fmla="*/ 10731062 w 10731062"/>
                <a:gd name="connsiteY2" fmla="*/ 321054 h 2202924"/>
                <a:gd name="connsiteX3" fmla="*/ 10731062 w 10731062"/>
                <a:gd name="connsiteY3" fmla="*/ 1881870 h 2202924"/>
                <a:gd name="connsiteX4" fmla="*/ 10410008 w 10731062"/>
                <a:gd name="connsiteY4" fmla="*/ 2202924 h 2202924"/>
                <a:gd name="connsiteX5" fmla="*/ 321054 w 10731062"/>
                <a:gd name="connsiteY5" fmla="*/ 2202924 h 2202924"/>
                <a:gd name="connsiteX6" fmla="*/ 0 w 10731062"/>
                <a:gd name="connsiteY6" fmla="*/ 1881870 h 2202924"/>
                <a:gd name="connsiteX7" fmla="*/ 0 w 10731062"/>
                <a:gd name="connsiteY7" fmla="*/ 321054 h 2202924"/>
                <a:gd name="connsiteX8" fmla="*/ 321054 w 10731062"/>
                <a:gd name="connsiteY8" fmla="*/ 0 h 2202924"/>
                <a:gd name="connsiteX9" fmla="*/ 744249 w 10731062"/>
                <a:gd name="connsiteY9" fmla="*/ 92553 h 2202924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744249 w 10731062"/>
                <a:gd name="connsiteY9" fmla="*/ 188807 h 2299178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684982 w 10731062"/>
                <a:gd name="connsiteY9" fmla="*/ 104140 h 2299178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684982 w 10731062"/>
                <a:gd name="connsiteY9" fmla="*/ 91440 h 2299178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684982 w 10731062"/>
                <a:gd name="connsiteY9" fmla="*/ 99907 h 2299178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684982 w 10731062"/>
                <a:gd name="connsiteY9" fmla="*/ 99907 h 2299178"/>
                <a:gd name="connsiteX0" fmla="*/ 1275109 w 10731062"/>
                <a:gd name="connsiteY0" fmla="*/ 0 h 2299178"/>
                <a:gd name="connsiteX1" fmla="*/ 10410008 w 10731062"/>
                <a:gd name="connsiteY1" fmla="*/ 96254 h 2299178"/>
                <a:gd name="connsiteX2" fmla="*/ 10731062 w 10731062"/>
                <a:gd name="connsiteY2" fmla="*/ 417308 h 2299178"/>
                <a:gd name="connsiteX3" fmla="*/ 10731062 w 10731062"/>
                <a:gd name="connsiteY3" fmla="*/ 1978124 h 2299178"/>
                <a:gd name="connsiteX4" fmla="*/ 10410008 w 10731062"/>
                <a:gd name="connsiteY4" fmla="*/ 2299178 h 2299178"/>
                <a:gd name="connsiteX5" fmla="*/ 321054 w 10731062"/>
                <a:gd name="connsiteY5" fmla="*/ 2299178 h 2299178"/>
                <a:gd name="connsiteX6" fmla="*/ 0 w 10731062"/>
                <a:gd name="connsiteY6" fmla="*/ 1978124 h 2299178"/>
                <a:gd name="connsiteX7" fmla="*/ 0 w 10731062"/>
                <a:gd name="connsiteY7" fmla="*/ 417308 h 2299178"/>
                <a:gd name="connsiteX8" fmla="*/ 321054 w 10731062"/>
                <a:gd name="connsiteY8" fmla="*/ 96254 h 2299178"/>
                <a:gd name="connsiteX9" fmla="*/ 684982 w 10731062"/>
                <a:gd name="connsiteY9" fmla="*/ 95674 h 2299178"/>
                <a:gd name="connsiteX0" fmla="*/ 1275109 w 10731062"/>
                <a:gd name="connsiteY0" fmla="*/ 0 h 2299178"/>
                <a:gd name="connsiteX1" fmla="*/ 10731062 w 10731062"/>
                <a:gd name="connsiteY1" fmla="*/ 417308 h 2299178"/>
                <a:gd name="connsiteX2" fmla="*/ 10731062 w 10731062"/>
                <a:gd name="connsiteY2" fmla="*/ 1978124 h 2299178"/>
                <a:gd name="connsiteX3" fmla="*/ 10410008 w 10731062"/>
                <a:gd name="connsiteY3" fmla="*/ 2299178 h 2299178"/>
                <a:gd name="connsiteX4" fmla="*/ 321054 w 10731062"/>
                <a:gd name="connsiteY4" fmla="*/ 2299178 h 2299178"/>
                <a:gd name="connsiteX5" fmla="*/ 0 w 10731062"/>
                <a:gd name="connsiteY5" fmla="*/ 1978124 h 2299178"/>
                <a:gd name="connsiteX6" fmla="*/ 0 w 10731062"/>
                <a:gd name="connsiteY6" fmla="*/ 417308 h 2299178"/>
                <a:gd name="connsiteX7" fmla="*/ 321054 w 10731062"/>
                <a:gd name="connsiteY7" fmla="*/ 96254 h 2299178"/>
                <a:gd name="connsiteX8" fmla="*/ 684982 w 10731062"/>
                <a:gd name="connsiteY8" fmla="*/ 95674 h 2299178"/>
                <a:gd name="connsiteX0" fmla="*/ 10731062 w 10731062"/>
                <a:gd name="connsiteY0" fmla="*/ 321634 h 2203504"/>
                <a:gd name="connsiteX1" fmla="*/ 10731062 w 10731062"/>
                <a:gd name="connsiteY1" fmla="*/ 1882450 h 2203504"/>
                <a:gd name="connsiteX2" fmla="*/ 10410008 w 10731062"/>
                <a:gd name="connsiteY2" fmla="*/ 2203504 h 2203504"/>
                <a:gd name="connsiteX3" fmla="*/ 321054 w 10731062"/>
                <a:gd name="connsiteY3" fmla="*/ 2203504 h 2203504"/>
                <a:gd name="connsiteX4" fmla="*/ 0 w 10731062"/>
                <a:gd name="connsiteY4" fmla="*/ 1882450 h 2203504"/>
                <a:gd name="connsiteX5" fmla="*/ 0 w 10731062"/>
                <a:gd name="connsiteY5" fmla="*/ 321634 h 2203504"/>
                <a:gd name="connsiteX6" fmla="*/ 321054 w 10731062"/>
                <a:gd name="connsiteY6" fmla="*/ 580 h 2203504"/>
                <a:gd name="connsiteX7" fmla="*/ 684982 w 10731062"/>
                <a:gd name="connsiteY7" fmla="*/ 0 h 22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31062" h="2203504">
                  <a:moveTo>
                    <a:pt x="10731062" y="321634"/>
                  </a:moveTo>
                  <a:lnTo>
                    <a:pt x="10731062" y="1882450"/>
                  </a:lnTo>
                  <a:cubicBezTo>
                    <a:pt x="10731062" y="2059763"/>
                    <a:pt x="10587321" y="2203504"/>
                    <a:pt x="10410008" y="2203504"/>
                  </a:cubicBezTo>
                  <a:lnTo>
                    <a:pt x="321054" y="2203504"/>
                  </a:lnTo>
                  <a:cubicBezTo>
                    <a:pt x="143741" y="2203504"/>
                    <a:pt x="0" y="2059763"/>
                    <a:pt x="0" y="1882450"/>
                  </a:cubicBezTo>
                  <a:lnTo>
                    <a:pt x="0" y="321634"/>
                  </a:lnTo>
                  <a:cubicBezTo>
                    <a:pt x="0" y="144321"/>
                    <a:pt x="143741" y="580"/>
                    <a:pt x="321054" y="580"/>
                  </a:cubicBezTo>
                  <a:lnTo>
                    <a:pt x="68498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sp>
          <p:nvSpPr>
            <p:cNvPr id="1047" name="ZoneTexte 1046"/>
            <p:cNvSpPr txBox="1"/>
            <p:nvPr/>
          </p:nvSpPr>
          <p:spPr>
            <a:xfrm>
              <a:off x="5387594" y="5762208"/>
              <a:ext cx="16722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Design update</a:t>
              </a:r>
              <a:endParaRPr lang="fr-FR" dirty="0"/>
            </a:p>
          </p:txBody>
        </p:sp>
        <p:sp>
          <p:nvSpPr>
            <p:cNvPr id="1053" name="ZoneTexte 1052"/>
            <p:cNvSpPr txBox="1"/>
            <p:nvPr/>
          </p:nvSpPr>
          <p:spPr>
            <a:xfrm>
              <a:off x="10223355" y="3621830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Overfield</a:t>
              </a:r>
              <a:endParaRPr lang="en-US" sz="1400" dirty="0" smtClean="0"/>
            </a:p>
            <a:p>
              <a:r>
                <a:rPr lang="en-US" sz="1400" dirty="0" smtClean="0"/>
                <a:t>Margins</a:t>
              </a:r>
              <a:endParaRPr lang="en-US" sz="1400" dirty="0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10223355" y="4760282"/>
              <a:ext cx="872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Hotspot</a:t>
              </a:r>
            </a:p>
            <a:p>
              <a:r>
                <a:rPr lang="en-US" sz="1400" dirty="0" smtClean="0"/>
                <a:t>Voltages</a:t>
              </a:r>
              <a:endParaRPr lang="en-US" sz="1400" dirty="0"/>
            </a:p>
          </p:txBody>
        </p:sp>
        <p:cxnSp>
          <p:nvCxnSpPr>
            <p:cNvPr id="128" name="Connecteur droit avec flèche 127"/>
            <p:cNvCxnSpPr/>
            <p:nvPr/>
          </p:nvCxnSpPr>
          <p:spPr>
            <a:xfrm>
              <a:off x="9556091" y="5021892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9556091" y="3883440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9556091" y="2576175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ZoneTexte 130"/>
            <p:cNvSpPr txBox="1"/>
            <p:nvPr/>
          </p:nvSpPr>
          <p:spPr>
            <a:xfrm>
              <a:off x="10223355" y="2314565"/>
              <a:ext cx="1037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Local stresses</a:t>
              </a:r>
              <a:endParaRPr lang="en-US" sz="1400" dirty="0"/>
            </a:p>
          </p:txBody>
        </p:sp>
        <p:sp>
          <p:nvSpPr>
            <p:cNvPr id="135" name="Rectangle à coins arrondis 134"/>
            <p:cNvSpPr/>
            <p:nvPr/>
          </p:nvSpPr>
          <p:spPr>
            <a:xfrm>
              <a:off x="7359318" y="1491607"/>
              <a:ext cx="4417885" cy="3869910"/>
            </a:xfrm>
            <a:custGeom>
              <a:avLst/>
              <a:gdLst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5844399 w 6146111"/>
                <a:gd name="connsiteY2" fmla="*/ 0 h 4465172"/>
                <a:gd name="connsiteX3" fmla="*/ 6146111 w 6146111"/>
                <a:gd name="connsiteY3" fmla="*/ 301712 h 4465172"/>
                <a:gd name="connsiteX4" fmla="*/ 6146111 w 6146111"/>
                <a:gd name="connsiteY4" fmla="*/ 4163460 h 4465172"/>
                <a:gd name="connsiteX5" fmla="*/ 5844399 w 6146111"/>
                <a:gd name="connsiteY5" fmla="*/ 4465172 h 4465172"/>
                <a:gd name="connsiteX6" fmla="*/ 301712 w 6146111"/>
                <a:gd name="connsiteY6" fmla="*/ 4465172 h 4465172"/>
                <a:gd name="connsiteX7" fmla="*/ 0 w 6146111"/>
                <a:gd name="connsiteY7" fmla="*/ 4163460 h 4465172"/>
                <a:gd name="connsiteX8" fmla="*/ 0 w 6146111"/>
                <a:gd name="connsiteY8" fmla="*/ 301712 h 4465172"/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1728226 w 6146111"/>
                <a:gd name="connsiteY2" fmla="*/ 309 h 4465172"/>
                <a:gd name="connsiteX3" fmla="*/ 5844399 w 6146111"/>
                <a:gd name="connsiteY3" fmla="*/ 0 h 4465172"/>
                <a:gd name="connsiteX4" fmla="*/ 6146111 w 6146111"/>
                <a:gd name="connsiteY4" fmla="*/ 301712 h 4465172"/>
                <a:gd name="connsiteX5" fmla="*/ 6146111 w 6146111"/>
                <a:gd name="connsiteY5" fmla="*/ 4163460 h 4465172"/>
                <a:gd name="connsiteX6" fmla="*/ 5844399 w 6146111"/>
                <a:gd name="connsiteY6" fmla="*/ 4465172 h 4465172"/>
                <a:gd name="connsiteX7" fmla="*/ 301712 w 6146111"/>
                <a:gd name="connsiteY7" fmla="*/ 4465172 h 4465172"/>
                <a:gd name="connsiteX8" fmla="*/ 0 w 6146111"/>
                <a:gd name="connsiteY8" fmla="*/ 4163460 h 4465172"/>
                <a:gd name="connsiteX9" fmla="*/ 0 w 6146111"/>
                <a:gd name="connsiteY9" fmla="*/ 301712 h 4465172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0 w 6146111"/>
                <a:gd name="connsiteY8" fmla="*/ 394726 h 4558186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91440 w 6146111"/>
                <a:gd name="connsiteY8" fmla="*/ 486166 h 4558186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7" fmla="*/ 91440 w 6146111"/>
                <a:gd name="connsiteY7" fmla="*/ 393152 h 4465172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0" fmla="*/ 1426514 w 5844399"/>
                <a:gd name="connsiteY0" fmla="*/ 309 h 4465172"/>
                <a:gd name="connsiteX1" fmla="*/ 5542687 w 5844399"/>
                <a:gd name="connsiteY1" fmla="*/ 0 h 4465172"/>
                <a:gd name="connsiteX2" fmla="*/ 5844399 w 5844399"/>
                <a:gd name="connsiteY2" fmla="*/ 301712 h 4465172"/>
                <a:gd name="connsiteX3" fmla="*/ 5844399 w 5844399"/>
                <a:gd name="connsiteY3" fmla="*/ 4163460 h 4465172"/>
                <a:gd name="connsiteX4" fmla="*/ 5542687 w 5844399"/>
                <a:gd name="connsiteY4" fmla="*/ 4465172 h 4465172"/>
                <a:gd name="connsiteX5" fmla="*/ 0 w 5844399"/>
                <a:gd name="connsiteY5" fmla="*/ 4465172 h 4465172"/>
                <a:gd name="connsiteX0" fmla="*/ 0 w 4417885"/>
                <a:gd name="connsiteY0" fmla="*/ 309 h 4465172"/>
                <a:gd name="connsiteX1" fmla="*/ 4116173 w 4417885"/>
                <a:gd name="connsiteY1" fmla="*/ 0 h 4465172"/>
                <a:gd name="connsiteX2" fmla="*/ 4417885 w 4417885"/>
                <a:gd name="connsiteY2" fmla="*/ 301712 h 4465172"/>
                <a:gd name="connsiteX3" fmla="*/ 4417885 w 4417885"/>
                <a:gd name="connsiteY3" fmla="*/ 4163460 h 4465172"/>
                <a:gd name="connsiteX4" fmla="*/ 4116173 w 4417885"/>
                <a:gd name="connsiteY4" fmla="*/ 4465172 h 4465172"/>
                <a:gd name="connsiteX0" fmla="*/ 0 w 4417885"/>
                <a:gd name="connsiteY0" fmla="*/ 309 h 4163460"/>
                <a:gd name="connsiteX1" fmla="*/ 4116173 w 4417885"/>
                <a:gd name="connsiteY1" fmla="*/ 0 h 4163460"/>
                <a:gd name="connsiteX2" fmla="*/ 4417885 w 4417885"/>
                <a:gd name="connsiteY2" fmla="*/ 301712 h 4163460"/>
                <a:gd name="connsiteX3" fmla="*/ 4417885 w 4417885"/>
                <a:gd name="connsiteY3" fmla="*/ 4163460 h 4163460"/>
                <a:gd name="connsiteX0" fmla="*/ 0 w 4417885"/>
                <a:gd name="connsiteY0" fmla="*/ 309 h 4163460"/>
                <a:gd name="connsiteX1" fmla="*/ 4116173 w 4417885"/>
                <a:gd name="connsiteY1" fmla="*/ 0 h 4163460"/>
                <a:gd name="connsiteX2" fmla="*/ 4417885 w 4417885"/>
                <a:gd name="connsiteY2" fmla="*/ 301712 h 4163460"/>
                <a:gd name="connsiteX3" fmla="*/ 4417815 w 4417885"/>
                <a:gd name="connsiteY3" fmla="*/ 3869910 h 4163460"/>
                <a:gd name="connsiteX4" fmla="*/ 4417885 w 4417885"/>
                <a:gd name="connsiteY4" fmla="*/ 4163460 h 4163460"/>
                <a:gd name="connsiteX0" fmla="*/ 0 w 4417885"/>
                <a:gd name="connsiteY0" fmla="*/ 309 h 3869910"/>
                <a:gd name="connsiteX1" fmla="*/ 4116173 w 4417885"/>
                <a:gd name="connsiteY1" fmla="*/ 0 h 3869910"/>
                <a:gd name="connsiteX2" fmla="*/ 4417885 w 4417885"/>
                <a:gd name="connsiteY2" fmla="*/ 301712 h 3869910"/>
                <a:gd name="connsiteX3" fmla="*/ 4417815 w 4417885"/>
                <a:gd name="connsiteY3" fmla="*/ 3869910 h 386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7885" h="3869910">
                  <a:moveTo>
                    <a:pt x="0" y="309"/>
                  </a:moveTo>
                  <a:lnTo>
                    <a:pt x="4116173" y="0"/>
                  </a:lnTo>
                  <a:cubicBezTo>
                    <a:pt x="4282804" y="0"/>
                    <a:pt x="4417885" y="135081"/>
                    <a:pt x="4417885" y="301712"/>
                  </a:cubicBezTo>
                  <a:cubicBezTo>
                    <a:pt x="4417862" y="1491111"/>
                    <a:pt x="4417838" y="2680511"/>
                    <a:pt x="4417815" y="386991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sp>
          <p:nvSpPr>
            <p:cNvPr id="136" name="Rectangle à coins arrondis 134"/>
            <p:cNvSpPr/>
            <p:nvPr/>
          </p:nvSpPr>
          <p:spPr>
            <a:xfrm>
              <a:off x="11108162" y="2576762"/>
              <a:ext cx="669041" cy="301712"/>
            </a:xfrm>
            <a:custGeom>
              <a:avLst/>
              <a:gdLst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5844399 w 6146111"/>
                <a:gd name="connsiteY2" fmla="*/ 0 h 4465172"/>
                <a:gd name="connsiteX3" fmla="*/ 6146111 w 6146111"/>
                <a:gd name="connsiteY3" fmla="*/ 301712 h 4465172"/>
                <a:gd name="connsiteX4" fmla="*/ 6146111 w 6146111"/>
                <a:gd name="connsiteY4" fmla="*/ 4163460 h 4465172"/>
                <a:gd name="connsiteX5" fmla="*/ 5844399 w 6146111"/>
                <a:gd name="connsiteY5" fmla="*/ 4465172 h 4465172"/>
                <a:gd name="connsiteX6" fmla="*/ 301712 w 6146111"/>
                <a:gd name="connsiteY6" fmla="*/ 4465172 h 4465172"/>
                <a:gd name="connsiteX7" fmla="*/ 0 w 6146111"/>
                <a:gd name="connsiteY7" fmla="*/ 4163460 h 4465172"/>
                <a:gd name="connsiteX8" fmla="*/ 0 w 6146111"/>
                <a:gd name="connsiteY8" fmla="*/ 301712 h 4465172"/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1728226 w 6146111"/>
                <a:gd name="connsiteY2" fmla="*/ 309 h 4465172"/>
                <a:gd name="connsiteX3" fmla="*/ 5844399 w 6146111"/>
                <a:gd name="connsiteY3" fmla="*/ 0 h 4465172"/>
                <a:gd name="connsiteX4" fmla="*/ 6146111 w 6146111"/>
                <a:gd name="connsiteY4" fmla="*/ 301712 h 4465172"/>
                <a:gd name="connsiteX5" fmla="*/ 6146111 w 6146111"/>
                <a:gd name="connsiteY5" fmla="*/ 4163460 h 4465172"/>
                <a:gd name="connsiteX6" fmla="*/ 5844399 w 6146111"/>
                <a:gd name="connsiteY6" fmla="*/ 4465172 h 4465172"/>
                <a:gd name="connsiteX7" fmla="*/ 301712 w 6146111"/>
                <a:gd name="connsiteY7" fmla="*/ 4465172 h 4465172"/>
                <a:gd name="connsiteX8" fmla="*/ 0 w 6146111"/>
                <a:gd name="connsiteY8" fmla="*/ 4163460 h 4465172"/>
                <a:gd name="connsiteX9" fmla="*/ 0 w 6146111"/>
                <a:gd name="connsiteY9" fmla="*/ 301712 h 4465172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0 w 6146111"/>
                <a:gd name="connsiteY8" fmla="*/ 394726 h 4558186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91440 w 6146111"/>
                <a:gd name="connsiteY8" fmla="*/ 486166 h 4558186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7" fmla="*/ 91440 w 6146111"/>
                <a:gd name="connsiteY7" fmla="*/ 393152 h 4465172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0" fmla="*/ 1426514 w 5844399"/>
                <a:gd name="connsiteY0" fmla="*/ 309 h 4465172"/>
                <a:gd name="connsiteX1" fmla="*/ 5542687 w 5844399"/>
                <a:gd name="connsiteY1" fmla="*/ 0 h 4465172"/>
                <a:gd name="connsiteX2" fmla="*/ 5844399 w 5844399"/>
                <a:gd name="connsiteY2" fmla="*/ 301712 h 4465172"/>
                <a:gd name="connsiteX3" fmla="*/ 5844399 w 5844399"/>
                <a:gd name="connsiteY3" fmla="*/ 4163460 h 4465172"/>
                <a:gd name="connsiteX4" fmla="*/ 5542687 w 5844399"/>
                <a:gd name="connsiteY4" fmla="*/ 4465172 h 4465172"/>
                <a:gd name="connsiteX5" fmla="*/ 0 w 5844399"/>
                <a:gd name="connsiteY5" fmla="*/ 4465172 h 4465172"/>
                <a:gd name="connsiteX0" fmla="*/ 0 w 4417885"/>
                <a:gd name="connsiteY0" fmla="*/ 309 h 4465172"/>
                <a:gd name="connsiteX1" fmla="*/ 4116173 w 4417885"/>
                <a:gd name="connsiteY1" fmla="*/ 0 h 4465172"/>
                <a:gd name="connsiteX2" fmla="*/ 4417885 w 4417885"/>
                <a:gd name="connsiteY2" fmla="*/ 301712 h 4465172"/>
                <a:gd name="connsiteX3" fmla="*/ 4417885 w 4417885"/>
                <a:gd name="connsiteY3" fmla="*/ 4163460 h 4465172"/>
                <a:gd name="connsiteX4" fmla="*/ 4116173 w 4417885"/>
                <a:gd name="connsiteY4" fmla="*/ 4465172 h 4465172"/>
                <a:gd name="connsiteX0" fmla="*/ 0 w 4417885"/>
                <a:gd name="connsiteY0" fmla="*/ 309 h 4163460"/>
                <a:gd name="connsiteX1" fmla="*/ 4116173 w 4417885"/>
                <a:gd name="connsiteY1" fmla="*/ 0 h 4163460"/>
                <a:gd name="connsiteX2" fmla="*/ 4417885 w 4417885"/>
                <a:gd name="connsiteY2" fmla="*/ 301712 h 4163460"/>
                <a:gd name="connsiteX3" fmla="*/ 4417885 w 4417885"/>
                <a:gd name="connsiteY3" fmla="*/ 4163460 h 4163460"/>
                <a:gd name="connsiteX0" fmla="*/ 0 w 4417885"/>
                <a:gd name="connsiteY0" fmla="*/ 309 h 4163460"/>
                <a:gd name="connsiteX1" fmla="*/ 3748844 w 4417885"/>
                <a:gd name="connsiteY1" fmla="*/ 1337 h 4163460"/>
                <a:gd name="connsiteX2" fmla="*/ 4116173 w 4417885"/>
                <a:gd name="connsiteY2" fmla="*/ 0 h 4163460"/>
                <a:gd name="connsiteX3" fmla="*/ 4417885 w 4417885"/>
                <a:gd name="connsiteY3" fmla="*/ 301712 h 4163460"/>
                <a:gd name="connsiteX4" fmla="*/ 4417885 w 4417885"/>
                <a:gd name="connsiteY4" fmla="*/ 4163460 h 4163460"/>
                <a:gd name="connsiteX0" fmla="*/ 0 w 669041"/>
                <a:gd name="connsiteY0" fmla="*/ 1337 h 4163460"/>
                <a:gd name="connsiteX1" fmla="*/ 367329 w 669041"/>
                <a:gd name="connsiteY1" fmla="*/ 0 h 4163460"/>
                <a:gd name="connsiteX2" fmla="*/ 669041 w 669041"/>
                <a:gd name="connsiteY2" fmla="*/ 301712 h 4163460"/>
                <a:gd name="connsiteX3" fmla="*/ 669041 w 669041"/>
                <a:gd name="connsiteY3" fmla="*/ 4163460 h 4163460"/>
                <a:gd name="connsiteX0" fmla="*/ 0 w 669041"/>
                <a:gd name="connsiteY0" fmla="*/ 1337 h 4163460"/>
                <a:gd name="connsiteX1" fmla="*/ 367329 w 669041"/>
                <a:gd name="connsiteY1" fmla="*/ 0 h 4163460"/>
                <a:gd name="connsiteX2" fmla="*/ 669041 w 669041"/>
                <a:gd name="connsiteY2" fmla="*/ 301712 h 4163460"/>
                <a:gd name="connsiteX3" fmla="*/ 669041 w 669041"/>
                <a:gd name="connsiteY3" fmla="*/ 4163460 h 4163460"/>
                <a:gd name="connsiteX0" fmla="*/ 0 w 669041"/>
                <a:gd name="connsiteY0" fmla="*/ 1337 h 4163460"/>
                <a:gd name="connsiteX1" fmla="*/ 367329 w 669041"/>
                <a:gd name="connsiteY1" fmla="*/ 0 h 4163460"/>
                <a:gd name="connsiteX2" fmla="*/ 669041 w 669041"/>
                <a:gd name="connsiteY2" fmla="*/ 301712 h 4163460"/>
                <a:gd name="connsiteX3" fmla="*/ 666750 w 669041"/>
                <a:gd name="connsiteY3" fmla="*/ 2407987 h 4163460"/>
                <a:gd name="connsiteX4" fmla="*/ 669041 w 669041"/>
                <a:gd name="connsiteY4" fmla="*/ 4163460 h 4163460"/>
                <a:gd name="connsiteX0" fmla="*/ 0 w 669041"/>
                <a:gd name="connsiteY0" fmla="*/ 1337 h 2407987"/>
                <a:gd name="connsiteX1" fmla="*/ 367329 w 669041"/>
                <a:gd name="connsiteY1" fmla="*/ 0 h 2407987"/>
                <a:gd name="connsiteX2" fmla="*/ 669041 w 669041"/>
                <a:gd name="connsiteY2" fmla="*/ 301712 h 2407987"/>
                <a:gd name="connsiteX3" fmla="*/ 666750 w 669041"/>
                <a:gd name="connsiteY3" fmla="*/ 2407987 h 2407987"/>
                <a:gd name="connsiteX0" fmla="*/ 0 w 669041"/>
                <a:gd name="connsiteY0" fmla="*/ 1337 h 301712"/>
                <a:gd name="connsiteX1" fmla="*/ 367329 w 669041"/>
                <a:gd name="connsiteY1" fmla="*/ 0 h 301712"/>
                <a:gd name="connsiteX2" fmla="*/ 669041 w 669041"/>
                <a:gd name="connsiteY2" fmla="*/ 301712 h 30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41" h="301712">
                  <a:moveTo>
                    <a:pt x="0" y="1337"/>
                  </a:moveTo>
                  <a:lnTo>
                    <a:pt x="367329" y="0"/>
                  </a:lnTo>
                  <a:cubicBezTo>
                    <a:pt x="533960" y="0"/>
                    <a:pt x="669041" y="135081"/>
                    <a:pt x="669041" y="3017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sp>
          <p:nvSpPr>
            <p:cNvPr id="138" name="Rectangle à coins arrondis 134"/>
            <p:cNvSpPr/>
            <p:nvPr/>
          </p:nvSpPr>
          <p:spPr>
            <a:xfrm>
              <a:off x="11176000" y="3881120"/>
              <a:ext cx="601203" cy="303414"/>
            </a:xfrm>
            <a:custGeom>
              <a:avLst/>
              <a:gdLst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5844399 w 6146111"/>
                <a:gd name="connsiteY2" fmla="*/ 0 h 4465172"/>
                <a:gd name="connsiteX3" fmla="*/ 6146111 w 6146111"/>
                <a:gd name="connsiteY3" fmla="*/ 301712 h 4465172"/>
                <a:gd name="connsiteX4" fmla="*/ 6146111 w 6146111"/>
                <a:gd name="connsiteY4" fmla="*/ 4163460 h 4465172"/>
                <a:gd name="connsiteX5" fmla="*/ 5844399 w 6146111"/>
                <a:gd name="connsiteY5" fmla="*/ 4465172 h 4465172"/>
                <a:gd name="connsiteX6" fmla="*/ 301712 w 6146111"/>
                <a:gd name="connsiteY6" fmla="*/ 4465172 h 4465172"/>
                <a:gd name="connsiteX7" fmla="*/ 0 w 6146111"/>
                <a:gd name="connsiteY7" fmla="*/ 4163460 h 4465172"/>
                <a:gd name="connsiteX8" fmla="*/ 0 w 6146111"/>
                <a:gd name="connsiteY8" fmla="*/ 301712 h 4465172"/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1728226 w 6146111"/>
                <a:gd name="connsiteY2" fmla="*/ 309 h 4465172"/>
                <a:gd name="connsiteX3" fmla="*/ 5844399 w 6146111"/>
                <a:gd name="connsiteY3" fmla="*/ 0 h 4465172"/>
                <a:gd name="connsiteX4" fmla="*/ 6146111 w 6146111"/>
                <a:gd name="connsiteY4" fmla="*/ 301712 h 4465172"/>
                <a:gd name="connsiteX5" fmla="*/ 6146111 w 6146111"/>
                <a:gd name="connsiteY5" fmla="*/ 4163460 h 4465172"/>
                <a:gd name="connsiteX6" fmla="*/ 5844399 w 6146111"/>
                <a:gd name="connsiteY6" fmla="*/ 4465172 h 4465172"/>
                <a:gd name="connsiteX7" fmla="*/ 301712 w 6146111"/>
                <a:gd name="connsiteY7" fmla="*/ 4465172 h 4465172"/>
                <a:gd name="connsiteX8" fmla="*/ 0 w 6146111"/>
                <a:gd name="connsiteY8" fmla="*/ 4163460 h 4465172"/>
                <a:gd name="connsiteX9" fmla="*/ 0 w 6146111"/>
                <a:gd name="connsiteY9" fmla="*/ 301712 h 4465172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0 w 6146111"/>
                <a:gd name="connsiteY8" fmla="*/ 394726 h 4558186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91440 w 6146111"/>
                <a:gd name="connsiteY8" fmla="*/ 486166 h 4558186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7" fmla="*/ 91440 w 6146111"/>
                <a:gd name="connsiteY7" fmla="*/ 393152 h 4465172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0" fmla="*/ 1426514 w 5844399"/>
                <a:gd name="connsiteY0" fmla="*/ 309 h 4465172"/>
                <a:gd name="connsiteX1" fmla="*/ 5542687 w 5844399"/>
                <a:gd name="connsiteY1" fmla="*/ 0 h 4465172"/>
                <a:gd name="connsiteX2" fmla="*/ 5844399 w 5844399"/>
                <a:gd name="connsiteY2" fmla="*/ 301712 h 4465172"/>
                <a:gd name="connsiteX3" fmla="*/ 5844399 w 5844399"/>
                <a:gd name="connsiteY3" fmla="*/ 4163460 h 4465172"/>
                <a:gd name="connsiteX4" fmla="*/ 5542687 w 5844399"/>
                <a:gd name="connsiteY4" fmla="*/ 4465172 h 4465172"/>
                <a:gd name="connsiteX5" fmla="*/ 0 w 5844399"/>
                <a:gd name="connsiteY5" fmla="*/ 4465172 h 4465172"/>
                <a:gd name="connsiteX0" fmla="*/ 0 w 4417885"/>
                <a:gd name="connsiteY0" fmla="*/ 309 h 4465172"/>
                <a:gd name="connsiteX1" fmla="*/ 4116173 w 4417885"/>
                <a:gd name="connsiteY1" fmla="*/ 0 h 4465172"/>
                <a:gd name="connsiteX2" fmla="*/ 4417885 w 4417885"/>
                <a:gd name="connsiteY2" fmla="*/ 301712 h 4465172"/>
                <a:gd name="connsiteX3" fmla="*/ 4417885 w 4417885"/>
                <a:gd name="connsiteY3" fmla="*/ 4163460 h 4465172"/>
                <a:gd name="connsiteX4" fmla="*/ 4116173 w 4417885"/>
                <a:gd name="connsiteY4" fmla="*/ 4465172 h 4465172"/>
                <a:gd name="connsiteX0" fmla="*/ 0 w 4417885"/>
                <a:gd name="connsiteY0" fmla="*/ 309 h 4163460"/>
                <a:gd name="connsiteX1" fmla="*/ 4116173 w 4417885"/>
                <a:gd name="connsiteY1" fmla="*/ 0 h 4163460"/>
                <a:gd name="connsiteX2" fmla="*/ 4417885 w 4417885"/>
                <a:gd name="connsiteY2" fmla="*/ 301712 h 4163460"/>
                <a:gd name="connsiteX3" fmla="*/ 4417885 w 4417885"/>
                <a:gd name="connsiteY3" fmla="*/ 4163460 h 4163460"/>
                <a:gd name="connsiteX0" fmla="*/ 0 w 4417885"/>
                <a:gd name="connsiteY0" fmla="*/ 2011 h 4165162"/>
                <a:gd name="connsiteX1" fmla="*/ 3816682 w 4417885"/>
                <a:gd name="connsiteY1" fmla="*/ 0 h 4165162"/>
                <a:gd name="connsiteX2" fmla="*/ 4116173 w 4417885"/>
                <a:gd name="connsiteY2" fmla="*/ 1702 h 4165162"/>
                <a:gd name="connsiteX3" fmla="*/ 4417885 w 4417885"/>
                <a:gd name="connsiteY3" fmla="*/ 303414 h 4165162"/>
                <a:gd name="connsiteX4" fmla="*/ 4417885 w 4417885"/>
                <a:gd name="connsiteY4" fmla="*/ 4165162 h 4165162"/>
                <a:gd name="connsiteX0" fmla="*/ 0 w 601203"/>
                <a:gd name="connsiteY0" fmla="*/ 0 h 4165162"/>
                <a:gd name="connsiteX1" fmla="*/ 299491 w 601203"/>
                <a:gd name="connsiteY1" fmla="*/ 1702 h 4165162"/>
                <a:gd name="connsiteX2" fmla="*/ 601203 w 601203"/>
                <a:gd name="connsiteY2" fmla="*/ 303414 h 4165162"/>
                <a:gd name="connsiteX3" fmla="*/ 601203 w 601203"/>
                <a:gd name="connsiteY3" fmla="*/ 4165162 h 4165162"/>
                <a:gd name="connsiteX0" fmla="*/ 0 w 601203"/>
                <a:gd name="connsiteY0" fmla="*/ 0 h 4165162"/>
                <a:gd name="connsiteX1" fmla="*/ 299491 w 601203"/>
                <a:gd name="connsiteY1" fmla="*/ 1702 h 4165162"/>
                <a:gd name="connsiteX2" fmla="*/ 601203 w 601203"/>
                <a:gd name="connsiteY2" fmla="*/ 303414 h 4165162"/>
                <a:gd name="connsiteX3" fmla="*/ 594360 w 601203"/>
                <a:gd name="connsiteY3" fmla="*/ 614680 h 4165162"/>
                <a:gd name="connsiteX4" fmla="*/ 601203 w 601203"/>
                <a:gd name="connsiteY4" fmla="*/ 4165162 h 4165162"/>
                <a:gd name="connsiteX0" fmla="*/ 0 w 601203"/>
                <a:gd name="connsiteY0" fmla="*/ 0 h 614680"/>
                <a:gd name="connsiteX1" fmla="*/ 299491 w 601203"/>
                <a:gd name="connsiteY1" fmla="*/ 1702 h 614680"/>
                <a:gd name="connsiteX2" fmla="*/ 601203 w 601203"/>
                <a:gd name="connsiteY2" fmla="*/ 303414 h 614680"/>
                <a:gd name="connsiteX3" fmla="*/ 594360 w 601203"/>
                <a:gd name="connsiteY3" fmla="*/ 614680 h 614680"/>
                <a:gd name="connsiteX0" fmla="*/ 0 w 601203"/>
                <a:gd name="connsiteY0" fmla="*/ 0 h 303414"/>
                <a:gd name="connsiteX1" fmla="*/ 299491 w 601203"/>
                <a:gd name="connsiteY1" fmla="*/ 1702 h 303414"/>
                <a:gd name="connsiteX2" fmla="*/ 601203 w 601203"/>
                <a:gd name="connsiteY2" fmla="*/ 303414 h 30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03" h="303414">
                  <a:moveTo>
                    <a:pt x="0" y="0"/>
                  </a:moveTo>
                  <a:lnTo>
                    <a:pt x="299491" y="1702"/>
                  </a:lnTo>
                  <a:cubicBezTo>
                    <a:pt x="466122" y="1702"/>
                    <a:pt x="601203" y="136783"/>
                    <a:pt x="601203" y="3034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sp>
          <p:nvSpPr>
            <p:cNvPr id="139" name="Rectangle à coins arrondis 134"/>
            <p:cNvSpPr/>
            <p:nvPr/>
          </p:nvSpPr>
          <p:spPr>
            <a:xfrm>
              <a:off x="11115040" y="5023684"/>
              <a:ext cx="662163" cy="301712"/>
            </a:xfrm>
            <a:custGeom>
              <a:avLst/>
              <a:gdLst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5844399 w 6146111"/>
                <a:gd name="connsiteY2" fmla="*/ 0 h 4465172"/>
                <a:gd name="connsiteX3" fmla="*/ 6146111 w 6146111"/>
                <a:gd name="connsiteY3" fmla="*/ 301712 h 4465172"/>
                <a:gd name="connsiteX4" fmla="*/ 6146111 w 6146111"/>
                <a:gd name="connsiteY4" fmla="*/ 4163460 h 4465172"/>
                <a:gd name="connsiteX5" fmla="*/ 5844399 w 6146111"/>
                <a:gd name="connsiteY5" fmla="*/ 4465172 h 4465172"/>
                <a:gd name="connsiteX6" fmla="*/ 301712 w 6146111"/>
                <a:gd name="connsiteY6" fmla="*/ 4465172 h 4465172"/>
                <a:gd name="connsiteX7" fmla="*/ 0 w 6146111"/>
                <a:gd name="connsiteY7" fmla="*/ 4163460 h 4465172"/>
                <a:gd name="connsiteX8" fmla="*/ 0 w 6146111"/>
                <a:gd name="connsiteY8" fmla="*/ 301712 h 4465172"/>
                <a:gd name="connsiteX0" fmla="*/ 0 w 6146111"/>
                <a:gd name="connsiteY0" fmla="*/ 301712 h 4465172"/>
                <a:gd name="connsiteX1" fmla="*/ 301712 w 6146111"/>
                <a:gd name="connsiteY1" fmla="*/ 0 h 4465172"/>
                <a:gd name="connsiteX2" fmla="*/ 1728226 w 6146111"/>
                <a:gd name="connsiteY2" fmla="*/ 309 h 4465172"/>
                <a:gd name="connsiteX3" fmla="*/ 5844399 w 6146111"/>
                <a:gd name="connsiteY3" fmla="*/ 0 h 4465172"/>
                <a:gd name="connsiteX4" fmla="*/ 6146111 w 6146111"/>
                <a:gd name="connsiteY4" fmla="*/ 301712 h 4465172"/>
                <a:gd name="connsiteX5" fmla="*/ 6146111 w 6146111"/>
                <a:gd name="connsiteY5" fmla="*/ 4163460 h 4465172"/>
                <a:gd name="connsiteX6" fmla="*/ 5844399 w 6146111"/>
                <a:gd name="connsiteY6" fmla="*/ 4465172 h 4465172"/>
                <a:gd name="connsiteX7" fmla="*/ 301712 w 6146111"/>
                <a:gd name="connsiteY7" fmla="*/ 4465172 h 4465172"/>
                <a:gd name="connsiteX8" fmla="*/ 0 w 6146111"/>
                <a:gd name="connsiteY8" fmla="*/ 4163460 h 4465172"/>
                <a:gd name="connsiteX9" fmla="*/ 0 w 6146111"/>
                <a:gd name="connsiteY9" fmla="*/ 301712 h 4465172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0 w 6146111"/>
                <a:gd name="connsiteY8" fmla="*/ 394726 h 4558186"/>
                <a:gd name="connsiteX0" fmla="*/ 0 w 6146111"/>
                <a:gd name="connsiteY0" fmla="*/ 394726 h 4558186"/>
                <a:gd name="connsiteX1" fmla="*/ 1728226 w 6146111"/>
                <a:gd name="connsiteY1" fmla="*/ 93323 h 4558186"/>
                <a:gd name="connsiteX2" fmla="*/ 5844399 w 6146111"/>
                <a:gd name="connsiteY2" fmla="*/ 93014 h 4558186"/>
                <a:gd name="connsiteX3" fmla="*/ 6146111 w 6146111"/>
                <a:gd name="connsiteY3" fmla="*/ 394726 h 4558186"/>
                <a:gd name="connsiteX4" fmla="*/ 6146111 w 6146111"/>
                <a:gd name="connsiteY4" fmla="*/ 4256474 h 4558186"/>
                <a:gd name="connsiteX5" fmla="*/ 5844399 w 6146111"/>
                <a:gd name="connsiteY5" fmla="*/ 4558186 h 4558186"/>
                <a:gd name="connsiteX6" fmla="*/ 301712 w 6146111"/>
                <a:gd name="connsiteY6" fmla="*/ 4558186 h 4558186"/>
                <a:gd name="connsiteX7" fmla="*/ 0 w 6146111"/>
                <a:gd name="connsiteY7" fmla="*/ 4256474 h 4558186"/>
                <a:gd name="connsiteX8" fmla="*/ 91440 w 6146111"/>
                <a:gd name="connsiteY8" fmla="*/ 486166 h 4558186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7" fmla="*/ 91440 w 6146111"/>
                <a:gd name="connsiteY7" fmla="*/ 393152 h 4465172"/>
                <a:gd name="connsiteX0" fmla="*/ 1728226 w 6146111"/>
                <a:gd name="connsiteY0" fmla="*/ 309 h 4465172"/>
                <a:gd name="connsiteX1" fmla="*/ 5844399 w 6146111"/>
                <a:gd name="connsiteY1" fmla="*/ 0 h 4465172"/>
                <a:gd name="connsiteX2" fmla="*/ 6146111 w 6146111"/>
                <a:gd name="connsiteY2" fmla="*/ 301712 h 4465172"/>
                <a:gd name="connsiteX3" fmla="*/ 6146111 w 6146111"/>
                <a:gd name="connsiteY3" fmla="*/ 4163460 h 4465172"/>
                <a:gd name="connsiteX4" fmla="*/ 5844399 w 6146111"/>
                <a:gd name="connsiteY4" fmla="*/ 4465172 h 4465172"/>
                <a:gd name="connsiteX5" fmla="*/ 301712 w 6146111"/>
                <a:gd name="connsiteY5" fmla="*/ 4465172 h 4465172"/>
                <a:gd name="connsiteX6" fmla="*/ 0 w 6146111"/>
                <a:gd name="connsiteY6" fmla="*/ 4163460 h 4465172"/>
                <a:gd name="connsiteX0" fmla="*/ 1426514 w 5844399"/>
                <a:gd name="connsiteY0" fmla="*/ 309 h 4465172"/>
                <a:gd name="connsiteX1" fmla="*/ 5542687 w 5844399"/>
                <a:gd name="connsiteY1" fmla="*/ 0 h 4465172"/>
                <a:gd name="connsiteX2" fmla="*/ 5844399 w 5844399"/>
                <a:gd name="connsiteY2" fmla="*/ 301712 h 4465172"/>
                <a:gd name="connsiteX3" fmla="*/ 5844399 w 5844399"/>
                <a:gd name="connsiteY3" fmla="*/ 4163460 h 4465172"/>
                <a:gd name="connsiteX4" fmla="*/ 5542687 w 5844399"/>
                <a:gd name="connsiteY4" fmla="*/ 4465172 h 4465172"/>
                <a:gd name="connsiteX5" fmla="*/ 0 w 5844399"/>
                <a:gd name="connsiteY5" fmla="*/ 4465172 h 4465172"/>
                <a:gd name="connsiteX0" fmla="*/ 0 w 4417885"/>
                <a:gd name="connsiteY0" fmla="*/ 309 h 4465172"/>
                <a:gd name="connsiteX1" fmla="*/ 4116173 w 4417885"/>
                <a:gd name="connsiteY1" fmla="*/ 0 h 4465172"/>
                <a:gd name="connsiteX2" fmla="*/ 4417885 w 4417885"/>
                <a:gd name="connsiteY2" fmla="*/ 301712 h 4465172"/>
                <a:gd name="connsiteX3" fmla="*/ 4417885 w 4417885"/>
                <a:gd name="connsiteY3" fmla="*/ 4163460 h 4465172"/>
                <a:gd name="connsiteX4" fmla="*/ 4116173 w 4417885"/>
                <a:gd name="connsiteY4" fmla="*/ 4465172 h 4465172"/>
                <a:gd name="connsiteX0" fmla="*/ 0 w 4417885"/>
                <a:gd name="connsiteY0" fmla="*/ 309 h 4163460"/>
                <a:gd name="connsiteX1" fmla="*/ 4116173 w 4417885"/>
                <a:gd name="connsiteY1" fmla="*/ 0 h 4163460"/>
                <a:gd name="connsiteX2" fmla="*/ 4417885 w 4417885"/>
                <a:gd name="connsiteY2" fmla="*/ 301712 h 4163460"/>
                <a:gd name="connsiteX3" fmla="*/ 4417885 w 4417885"/>
                <a:gd name="connsiteY3" fmla="*/ 4163460 h 4163460"/>
                <a:gd name="connsiteX0" fmla="*/ 0 w 4417885"/>
                <a:gd name="connsiteY0" fmla="*/ 309 h 4163460"/>
                <a:gd name="connsiteX1" fmla="*/ 3755722 w 4417885"/>
                <a:gd name="connsiteY1" fmla="*/ 436 h 4163460"/>
                <a:gd name="connsiteX2" fmla="*/ 4116173 w 4417885"/>
                <a:gd name="connsiteY2" fmla="*/ 0 h 4163460"/>
                <a:gd name="connsiteX3" fmla="*/ 4417885 w 4417885"/>
                <a:gd name="connsiteY3" fmla="*/ 301712 h 4163460"/>
                <a:gd name="connsiteX4" fmla="*/ 4417885 w 4417885"/>
                <a:gd name="connsiteY4" fmla="*/ 4163460 h 4163460"/>
                <a:gd name="connsiteX0" fmla="*/ 0 w 662163"/>
                <a:gd name="connsiteY0" fmla="*/ 436 h 4163460"/>
                <a:gd name="connsiteX1" fmla="*/ 360451 w 662163"/>
                <a:gd name="connsiteY1" fmla="*/ 0 h 4163460"/>
                <a:gd name="connsiteX2" fmla="*/ 662163 w 662163"/>
                <a:gd name="connsiteY2" fmla="*/ 301712 h 4163460"/>
                <a:gd name="connsiteX3" fmla="*/ 662163 w 662163"/>
                <a:gd name="connsiteY3" fmla="*/ 4163460 h 4163460"/>
                <a:gd name="connsiteX0" fmla="*/ 0 w 662163"/>
                <a:gd name="connsiteY0" fmla="*/ 436 h 4163460"/>
                <a:gd name="connsiteX1" fmla="*/ 360451 w 662163"/>
                <a:gd name="connsiteY1" fmla="*/ 0 h 4163460"/>
                <a:gd name="connsiteX2" fmla="*/ 662163 w 662163"/>
                <a:gd name="connsiteY2" fmla="*/ 301712 h 4163460"/>
                <a:gd name="connsiteX3" fmla="*/ 660400 w 662163"/>
                <a:gd name="connsiteY3" fmla="*/ 665916 h 4163460"/>
                <a:gd name="connsiteX4" fmla="*/ 662163 w 662163"/>
                <a:gd name="connsiteY4" fmla="*/ 4163460 h 4163460"/>
                <a:gd name="connsiteX0" fmla="*/ 0 w 662163"/>
                <a:gd name="connsiteY0" fmla="*/ 436 h 665916"/>
                <a:gd name="connsiteX1" fmla="*/ 360451 w 662163"/>
                <a:gd name="connsiteY1" fmla="*/ 0 h 665916"/>
                <a:gd name="connsiteX2" fmla="*/ 662163 w 662163"/>
                <a:gd name="connsiteY2" fmla="*/ 301712 h 665916"/>
                <a:gd name="connsiteX3" fmla="*/ 660400 w 662163"/>
                <a:gd name="connsiteY3" fmla="*/ 665916 h 665916"/>
                <a:gd name="connsiteX0" fmla="*/ 0 w 662163"/>
                <a:gd name="connsiteY0" fmla="*/ 436 h 301712"/>
                <a:gd name="connsiteX1" fmla="*/ 360451 w 662163"/>
                <a:gd name="connsiteY1" fmla="*/ 0 h 301712"/>
                <a:gd name="connsiteX2" fmla="*/ 662163 w 662163"/>
                <a:gd name="connsiteY2" fmla="*/ 301712 h 30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2163" h="301712">
                  <a:moveTo>
                    <a:pt x="0" y="436"/>
                  </a:moveTo>
                  <a:lnTo>
                    <a:pt x="360451" y="0"/>
                  </a:lnTo>
                  <a:cubicBezTo>
                    <a:pt x="527082" y="0"/>
                    <a:pt x="662163" y="135081"/>
                    <a:pt x="662163" y="3017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3904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Autofit/>
          </a:bodyPr>
          <a:lstStyle/>
          <a:p>
            <a:pPr marL="285750" indent="-285750">
              <a:spcAft>
                <a:spcPts val="90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Current tendency is to rephrase the design problem as optimization problem: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New design approach leverages evolutionary algorithms:</a:t>
            </a:r>
          </a:p>
          <a:p>
            <a:pPr marL="5524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Population of design candidates combining magnet &amp; conductor properties</a:t>
            </a:r>
          </a:p>
          <a:p>
            <a:pPr marL="5524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Compute candidate fitness through parallel physic simulations</a:t>
            </a:r>
          </a:p>
          <a:p>
            <a:pPr marL="5524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Recombine next generation from best current candidates and mutate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Methodology implemented in ALESIA with several algorithms</a:t>
            </a:r>
          </a:p>
          <a:p>
            <a:pPr marL="269875"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(genetic algorithm, particle swarm optimization, differential evolution, covariance matrix</a:t>
            </a:r>
          </a:p>
          <a:p>
            <a:pPr marL="269875">
              <a:spcBef>
                <a:spcPts val="0"/>
              </a:spcBef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 evolution strategy,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kind of optimization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807887"/>
                  </p:ext>
                </p:extLst>
              </p:nvPr>
            </p:nvGraphicFramePr>
            <p:xfrm>
              <a:off x="1021811" y="1878344"/>
              <a:ext cx="10438352" cy="10657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16837">
                      <a:extLst>
                        <a:ext uri="{9D8B030D-6E8A-4147-A177-3AD203B41FA5}">
                          <a16:colId xmlns:a16="http://schemas.microsoft.com/office/drawing/2014/main" val="702698217"/>
                        </a:ext>
                      </a:extLst>
                    </a:gridCol>
                    <a:gridCol w="5721515">
                      <a:extLst>
                        <a:ext uri="{9D8B030D-6E8A-4147-A177-3AD203B41FA5}">
                          <a16:colId xmlns:a16="http://schemas.microsoft.com/office/drawing/2014/main" val="13740027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Goal is either:</a:t>
                          </a:r>
                        </a:p>
                        <a:p>
                          <a:pPr marL="447675" indent="-2730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Maximize some measurement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b="0" i="1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baseline="0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oMath>
                          </a14:m>
                          <a:endParaRPr lang="en-US" sz="2000" b="0" noProof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47675" indent="-2730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Minimize magnet cost</a:t>
                          </a:r>
                          <a:endParaRPr lang="en-US" sz="20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Under many constraints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 but</a:t>
                          </a: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 most notably:</a:t>
                          </a:r>
                        </a:p>
                        <a:p>
                          <a:pPr marL="447675" indent="-2857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Laplace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 forces do not tear the windings apart</a:t>
                          </a:r>
                        </a:p>
                        <a:p>
                          <a:pPr marL="447675" indent="-2857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Thermal losses do not make them burn</a:t>
                          </a:r>
                          <a:endParaRPr lang="en-US" sz="20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17577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807887"/>
                  </p:ext>
                </p:extLst>
              </p:nvPr>
            </p:nvGraphicFramePr>
            <p:xfrm>
              <a:off x="1021811" y="1878344"/>
              <a:ext cx="10438352" cy="10657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16837">
                      <a:extLst>
                        <a:ext uri="{9D8B030D-6E8A-4147-A177-3AD203B41FA5}">
                          <a16:colId xmlns:a16="http://schemas.microsoft.com/office/drawing/2014/main" val="702698217"/>
                        </a:ext>
                      </a:extLst>
                    </a:gridCol>
                    <a:gridCol w="5721515">
                      <a:extLst>
                        <a:ext uri="{9D8B030D-6E8A-4147-A177-3AD203B41FA5}">
                          <a16:colId xmlns:a16="http://schemas.microsoft.com/office/drawing/2014/main" val="1374002767"/>
                        </a:ext>
                      </a:extLst>
                    </a:gridCol>
                  </a:tblGrid>
                  <a:tr h="10657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29" t="-6857" r="-121964" b="-14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Under many constraints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 but</a:t>
                          </a: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 most notably:</a:t>
                          </a:r>
                        </a:p>
                        <a:p>
                          <a:pPr marL="447675" indent="-2857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noProof="0" dirty="0" smtClean="0">
                              <a:solidFill>
                                <a:schemeClr val="tx1"/>
                              </a:solidFill>
                            </a:rPr>
                            <a:t>Laplace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 forces do not tear the windings apart</a:t>
                          </a:r>
                        </a:p>
                        <a:p>
                          <a:pPr marL="447675" indent="-285750">
                            <a:spcAft>
                              <a:spcPts val="300"/>
                            </a:spcAft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Thermal 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losses 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do not make </a:t>
                          </a:r>
                          <a:r>
                            <a:rPr lang="en-US" sz="2000" b="0" baseline="0" noProof="0" dirty="0" smtClean="0">
                              <a:solidFill>
                                <a:schemeClr val="tx1"/>
                              </a:solidFill>
                            </a:rPr>
                            <a:t>them burn</a:t>
                          </a:r>
                          <a:endParaRPr lang="en-US" sz="20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17577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Imag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99" y="4833438"/>
            <a:ext cx="1091764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3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US" dirty="0" smtClean="0"/>
              <a:t>Optimization-based workflow</a:t>
            </a:r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023862" y="962208"/>
            <a:ext cx="10144277" cy="5157904"/>
            <a:chOff x="1023862" y="962208"/>
            <a:chExt cx="10144277" cy="5157904"/>
          </a:xfrm>
        </p:grpSpPr>
        <p:grpSp>
          <p:nvGrpSpPr>
            <p:cNvPr id="12" name="Groupe 11"/>
            <p:cNvGrpSpPr/>
            <p:nvPr/>
          </p:nvGrpSpPr>
          <p:grpSpPr>
            <a:xfrm>
              <a:off x="2475061" y="1362456"/>
              <a:ext cx="7416000" cy="4150166"/>
              <a:chOff x="2484687" y="1393986"/>
              <a:chExt cx="7416000" cy="415016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484687" y="1393986"/>
                <a:ext cx="7416000" cy="415016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25000"/>
                    <a:lumOff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494115" y="1423698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25000"/>
                        <a:lumOff val="75000"/>
                      </a:schemeClr>
                    </a:solidFill>
                  </a:rPr>
                  <a:t>Parallel</a:t>
                </a:r>
                <a:endParaRPr lang="en-US" dirty="0">
                  <a:solidFill>
                    <a:schemeClr val="tx1">
                      <a:lumMod val="25000"/>
                      <a:lumOff val="75000"/>
                    </a:schemeClr>
                  </a:solidFill>
                </a:endParaRPr>
              </a:p>
            </p:txBody>
          </p:sp>
        </p:grpSp>
        <p:grpSp>
          <p:nvGrpSpPr>
            <p:cNvPr id="117" name="Groupe 116"/>
            <p:cNvGrpSpPr/>
            <p:nvPr/>
          </p:nvGrpSpPr>
          <p:grpSpPr>
            <a:xfrm>
              <a:off x="2694695" y="3004040"/>
              <a:ext cx="1151000" cy="1093733"/>
              <a:chOff x="2729887" y="2921270"/>
              <a:chExt cx="1151000" cy="1093733"/>
            </a:xfrm>
          </p:grpSpPr>
          <p:pic>
            <p:nvPicPr>
              <p:cNvPr id="7" name="Picture 2" descr="Opera software | LinkedI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387" y="2921270"/>
                <a:ext cx="576000" cy="5760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2729887" y="3491783"/>
                <a:ext cx="115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Magnetic simulations</a:t>
                </a:r>
                <a:endParaRPr lang="en-US" sz="1400" dirty="0"/>
              </a:p>
            </p:txBody>
          </p:sp>
        </p:grpSp>
        <p:grpSp>
          <p:nvGrpSpPr>
            <p:cNvPr id="118" name="Groupe 117"/>
            <p:cNvGrpSpPr/>
            <p:nvPr/>
          </p:nvGrpSpPr>
          <p:grpSpPr>
            <a:xfrm>
              <a:off x="4416625" y="1629683"/>
              <a:ext cx="929753" cy="1053780"/>
              <a:chOff x="4451817" y="1546913"/>
              <a:chExt cx="929753" cy="1053780"/>
            </a:xfrm>
          </p:grpSpPr>
          <p:pic>
            <p:nvPicPr>
              <p:cNvPr id="1028" name="Picture 4" descr="Csv - Icônes fichiers et dossiers gratuites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693" y="1546913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4451817" y="2077473"/>
                <a:ext cx="929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Laplace forces</a:t>
                </a:r>
                <a:endParaRPr lang="en-US" sz="1400" dirty="0"/>
              </a:p>
            </p:txBody>
          </p:sp>
        </p:grpSp>
        <p:grpSp>
          <p:nvGrpSpPr>
            <p:cNvPr id="119" name="Groupe 118"/>
            <p:cNvGrpSpPr/>
            <p:nvPr/>
          </p:nvGrpSpPr>
          <p:grpSpPr>
            <a:xfrm>
              <a:off x="5659036" y="1629683"/>
              <a:ext cx="1082470" cy="1102060"/>
              <a:chOff x="5694228" y="1546913"/>
              <a:chExt cx="1082470" cy="1102060"/>
            </a:xfrm>
          </p:grpSpPr>
          <p:pic>
            <p:nvPicPr>
              <p:cNvPr id="14" name="Picture 6" descr="Ansys Logo PNG Vector (PDF) Free Download"/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463" y="1546913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5694228" y="2125753"/>
                <a:ext cx="1082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Mechanical simulation</a:t>
                </a:r>
                <a:endParaRPr lang="en-US" sz="1400" dirty="0"/>
              </a:p>
            </p:txBody>
          </p:sp>
        </p:grpSp>
        <p:grpSp>
          <p:nvGrpSpPr>
            <p:cNvPr id="120" name="Groupe 119"/>
            <p:cNvGrpSpPr/>
            <p:nvPr/>
          </p:nvGrpSpPr>
          <p:grpSpPr>
            <a:xfrm>
              <a:off x="7016257" y="1629683"/>
              <a:ext cx="1252896" cy="1057220"/>
              <a:chOff x="7051449" y="1546913"/>
              <a:chExt cx="1252896" cy="1057220"/>
            </a:xfrm>
          </p:grpSpPr>
          <p:pic>
            <p:nvPicPr>
              <p:cNvPr id="16" name="Picture 4" descr="Csv - Icônes fichiers et dossiers gratuites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3255" y="1546913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051449" y="2080913"/>
                <a:ext cx="1252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Stresses &amp; deformations</a:t>
                </a:r>
                <a:endParaRPr lang="en-US" sz="1400" dirty="0"/>
              </a:p>
            </p:txBody>
          </p:sp>
        </p:grpSp>
        <p:grpSp>
          <p:nvGrpSpPr>
            <p:cNvPr id="121" name="Groupe 120"/>
            <p:cNvGrpSpPr/>
            <p:nvPr/>
          </p:nvGrpSpPr>
          <p:grpSpPr>
            <a:xfrm>
              <a:off x="4215851" y="3004040"/>
              <a:ext cx="1331301" cy="1076190"/>
              <a:chOff x="4251043" y="2921270"/>
              <a:chExt cx="1331301" cy="1076190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8693" y="2921270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4251043" y="3474240"/>
                <a:ext cx="1331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Peak field &amp; Stored energy</a:t>
                </a:r>
                <a:endParaRPr lang="en-US" sz="1400" dirty="0"/>
              </a:p>
            </p:txBody>
          </p:sp>
        </p:grpSp>
        <p:grpSp>
          <p:nvGrpSpPr>
            <p:cNvPr id="1025" name="Groupe 1024"/>
            <p:cNvGrpSpPr/>
            <p:nvPr/>
          </p:nvGrpSpPr>
          <p:grpSpPr>
            <a:xfrm>
              <a:off x="1366885" y="5544112"/>
              <a:ext cx="1835642" cy="576000"/>
              <a:chOff x="1584954" y="5303692"/>
              <a:chExt cx="1835642" cy="576000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954" y="5303692"/>
                <a:ext cx="582276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2151191" y="5335940"/>
                <a:ext cx="1269405" cy="523220"/>
              </a:xfrm>
              <a:prstGeom prst="rect">
                <a:avLst/>
              </a:prstGeom>
              <a:noFill/>
            </p:spPr>
            <p:txBody>
              <a:bodyPr wrap="square" lIns="108000" rIns="36000" rtlCol="0">
                <a:spAutoFit/>
              </a:bodyPr>
              <a:lstStyle/>
              <a:p>
                <a:r>
                  <a:rPr lang="en-US" sz="1400" dirty="0" smtClean="0"/>
                  <a:t>Generate new population</a:t>
                </a:r>
              </a:p>
            </p:txBody>
          </p:sp>
        </p:grpSp>
        <p:grpSp>
          <p:nvGrpSpPr>
            <p:cNvPr id="124" name="Groupe 123"/>
            <p:cNvGrpSpPr/>
            <p:nvPr/>
          </p:nvGrpSpPr>
          <p:grpSpPr>
            <a:xfrm>
              <a:off x="8592436" y="3004040"/>
              <a:ext cx="1183273" cy="1109468"/>
              <a:chOff x="8627628" y="2921270"/>
              <a:chExt cx="1183273" cy="1109468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127" y="2921270"/>
                <a:ext cx="582276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8627628" y="3507518"/>
                <a:ext cx="1183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Fitness computation</a:t>
                </a:r>
              </a:p>
            </p:txBody>
          </p:sp>
        </p:grpSp>
        <p:grpSp>
          <p:nvGrpSpPr>
            <p:cNvPr id="125" name="Groupe 124"/>
            <p:cNvGrpSpPr/>
            <p:nvPr/>
          </p:nvGrpSpPr>
          <p:grpSpPr>
            <a:xfrm>
              <a:off x="10152871" y="3004040"/>
              <a:ext cx="1015268" cy="1064800"/>
              <a:chOff x="9985933" y="2921270"/>
              <a:chExt cx="1015268" cy="1064800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9985933" y="3462850"/>
                <a:ext cx="1015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Optimized</a:t>
                </a:r>
              </a:p>
              <a:p>
                <a:pPr algn="ctr"/>
                <a:r>
                  <a:rPr lang="en-US" sz="1400" dirty="0" smtClean="0"/>
                  <a:t>solution</a:t>
                </a:r>
                <a:endParaRPr lang="en-US" sz="1400" dirty="0"/>
              </a:p>
            </p:txBody>
          </p:sp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5567" y="2921270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24" name="Groupe 1023"/>
            <p:cNvGrpSpPr/>
            <p:nvPr/>
          </p:nvGrpSpPr>
          <p:grpSpPr>
            <a:xfrm>
              <a:off x="4416625" y="4333477"/>
              <a:ext cx="929753" cy="1065474"/>
              <a:chOff x="4451817" y="4250707"/>
              <a:chExt cx="929753" cy="1065474"/>
            </a:xfrm>
          </p:grpSpPr>
          <p:pic>
            <p:nvPicPr>
              <p:cNvPr id="38" name="Picture 4" descr="Csv - Icônes fichiers et dossiers gratuites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693" y="4250707"/>
                <a:ext cx="576000" cy="576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4451817" y="4792961"/>
                <a:ext cx="929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Magnetic field</a:t>
                </a:r>
                <a:endParaRPr lang="en-US" sz="1400" dirty="0"/>
              </a:p>
            </p:txBody>
          </p:sp>
        </p:grpSp>
        <p:cxnSp>
          <p:nvCxnSpPr>
            <p:cNvPr id="42" name="Connecteur droit 41"/>
            <p:cNvCxnSpPr>
              <a:stCxn id="44" idx="2"/>
            </p:cNvCxnSpPr>
            <p:nvPr/>
          </p:nvCxnSpPr>
          <p:spPr>
            <a:xfrm flipH="1">
              <a:off x="6200272" y="1269985"/>
              <a:ext cx="0" cy="30847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388969" y="962208"/>
              <a:ext cx="1640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Material database</a:t>
              </a:r>
              <a:endParaRPr lang="en-US" sz="1400" dirty="0"/>
            </a:p>
          </p:txBody>
        </p:sp>
        <p:grpSp>
          <p:nvGrpSpPr>
            <p:cNvPr id="127" name="Groupe 126"/>
            <p:cNvGrpSpPr/>
            <p:nvPr/>
          </p:nvGrpSpPr>
          <p:grpSpPr>
            <a:xfrm>
              <a:off x="5659036" y="4372204"/>
              <a:ext cx="1082470" cy="964746"/>
              <a:chOff x="5694228" y="4289434"/>
              <a:chExt cx="1082470" cy="964746"/>
            </a:xfrm>
          </p:grpSpPr>
          <p:pic>
            <p:nvPicPr>
              <p:cNvPr id="45" name="Picture 10" descr="Fichier:Python-logo-notext.sv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64" b="13447"/>
              <a:stretch/>
            </p:blipFill>
            <p:spPr bwMode="auto">
              <a:xfrm>
                <a:off x="5996623" y="4289434"/>
                <a:ext cx="485774" cy="49854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ZoneTexte 45"/>
              <p:cNvSpPr txBox="1"/>
              <p:nvPr/>
            </p:nvSpPr>
            <p:spPr>
              <a:xfrm>
                <a:off x="5694228" y="4730960"/>
                <a:ext cx="1082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extraction</a:t>
                </a:r>
                <a:endParaRPr lang="en-US" sz="1400" dirty="0"/>
              </a:p>
            </p:txBody>
          </p:sp>
        </p:grpSp>
        <p:grpSp>
          <p:nvGrpSpPr>
            <p:cNvPr id="126" name="Groupe 125"/>
            <p:cNvGrpSpPr/>
            <p:nvPr/>
          </p:nvGrpSpPr>
          <p:grpSpPr>
            <a:xfrm>
              <a:off x="6980761" y="4333477"/>
              <a:ext cx="1323889" cy="1061855"/>
              <a:chOff x="7015953" y="4250707"/>
              <a:chExt cx="1323889" cy="1061855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7015953" y="4789342"/>
                <a:ext cx="1323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Field characteristics</a:t>
                </a:r>
                <a:endParaRPr lang="en-US" sz="1400" dirty="0"/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898" y="4250707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23" name="Groupe 122"/>
            <p:cNvGrpSpPr/>
            <p:nvPr/>
          </p:nvGrpSpPr>
          <p:grpSpPr>
            <a:xfrm>
              <a:off x="7067443" y="3004040"/>
              <a:ext cx="1150524" cy="1068471"/>
              <a:chOff x="7102635" y="2921270"/>
              <a:chExt cx="1150524" cy="1068471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7102635" y="3466521"/>
                <a:ext cx="11505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Hotspot temperature</a:t>
                </a:r>
                <a:endParaRPr lang="en-US" sz="1400" dirty="0"/>
              </a:p>
            </p:txBody>
          </p:sp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897" y="2921270"/>
                <a:ext cx="576000" cy="576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6" name="Groupe 115"/>
            <p:cNvGrpSpPr/>
            <p:nvPr/>
          </p:nvGrpSpPr>
          <p:grpSpPr>
            <a:xfrm>
              <a:off x="1023862" y="2702312"/>
              <a:ext cx="1268322" cy="1581364"/>
              <a:chOff x="1241931" y="2619542"/>
              <a:chExt cx="1268322" cy="1581364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1241931" y="3462242"/>
                <a:ext cx="12683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Population of candidate designs</a:t>
                </a:r>
                <a:endParaRPr lang="en-US" sz="1400" dirty="0"/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>
                <a:off x="1435692" y="2619542"/>
                <a:ext cx="880800" cy="880800"/>
                <a:chOff x="528097" y="2357859"/>
                <a:chExt cx="880800" cy="880800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8097" y="2357859"/>
                  <a:ext cx="576000" cy="57600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5" name="Image 5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0497" y="2510259"/>
                  <a:ext cx="576000" cy="57600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6" name="Image 5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2897" y="2662659"/>
                  <a:ext cx="576000" cy="57600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122" name="Groupe 121"/>
            <p:cNvGrpSpPr/>
            <p:nvPr/>
          </p:nvGrpSpPr>
          <p:grpSpPr>
            <a:xfrm>
              <a:off x="5783962" y="3042767"/>
              <a:ext cx="832619" cy="978005"/>
              <a:chOff x="5819154" y="2959997"/>
              <a:chExt cx="832619" cy="978005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5819154" y="3414782"/>
                <a:ext cx="8326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Quench model</a:t>
                </a:r>
                <a:endParaRPr lang="en-US" sz="1400" dirty="0"/>
              </a:p>
            </p:txBody>
          </p:sp>
          <p:pic>
            <p:nvPicPr>
              <p:cNvPr id="64" name="Picture 10" descr="Fichier:Python-logo-notext.sv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64" b="13447"/>
              <a:stretch/>
            </p:blipFill>
            <p:spPr bwMode="auto">
              <a:xfrm>
                <a:off x="5992576" y="2959997"/>
                <a:ext cx="485774" cy="49854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3" name="Connecteur droit 72"/>
            <p:cNvCxnSpPr/>
            <p:nvPr/>
          </p:nvCxnSpPr>
          <p:spPr>
            <a:xfrm flipH="1">
              <a:off x="6200271" y="2740997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>
              <a:off x="2173012" y="329204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V="1">
              <a:off x="1658023" y="4292022"/>
              <a:ext cx="0" cy="1116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5200952" y="1917683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>
              <a:off x="5200952" y="3292040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>
              <a:off x="5200952" y="4621477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>
              <a:off x="6558619" y="1917683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>
              <a:off x="6558619" y="3292040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6558619" y="4621477"/>
              <a:ext cx="6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>
              <a:off x="9595568" y="329204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>
              <a:off x="3656915" y="3292040"/>
              <a:ext cx="8621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3979045" y="1898792"/>
              <a:ext cx="0" cy="273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3979045" y="1917683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3979045" y="4621477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/>
            <p:nvPr/>
          </p:nvCxnSpPr>
          <p:spPr>
            <a:xfrm flipH="1">
              <a:off x="8068698" y="3292040"/>
              <a:ext cx="75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8428698" y="1898792"/>
              <a:ext cx="0" cy="273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flipH="1">
              <a:off x="8068698" y="1917683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flipH="1">
              <a:off x="8068698" y="4621477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9184072" y="4152495"/>
              <a:ext cx="0" cy="169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>
              <a:stCxn id="26" idx="3"/>
            </p:cNvCxnSpPr>
            <p:nvPr/>
          </p:nvCxnSpPr>
          <p:spPr>
            <a:xfrm>
              <a:off x="3202527" y="5837970"/>
              <a:ext cx="597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02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7" y="3449638"/>
            <a:ext cx="7417552" cy="111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attention;</a:t>
            </a:r>
            <a:br>
              <a:rPr lang="en-US" dirty="0" smtClean="0"/>
            </a:br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8458200" y="5048430"/>
            <a:ext cx="3001963" cy="140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CEA Paris-Saclay</a:t>
            </a:r>
          </a:p>
          <a:p>
            <a:pPr>
              <a:spcBef>
                <a:spcPts val="0"/>
              </a:spcBef>
            </a:pPr>
            <a:r>
              <a:rPr lang="fr-FR" dirty="0"/>
              <a:t>Guillaume DILASSER</a:t>
            </a:r>
          </a:p>
          <a:p>
            <a:pPr>
              <a:spcBef>
                <a:spcPts val="0"/>
              </a:spcBef>
            </a:pPr>
            <a:r>
              <a:rPr lang="fr-FR" dirty="0"/>
              <a:t>Bât. 123, p. 213c</a:t>
            </a:r>
          </a:p>
          <a:p>
            <a:pPr>
              <a:spcBef>
                <a:spcPts val="0"/>
              </a:spcBef>
            </a:pPr>
            <a:r>
              <a:rPr lang="fr-FR" dirty="0"/>
              <a:t>Point courrier n°11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91191 Gif-sur-Yvette Cedex</a:t>
            </a:r>
          </a:p>
          <a:p>
            <a:pPr>
              <a:spcBef>
                <a:spcPts val="0"/>
              </a:spcBef>
            </a:pPr>
            <a:r>
              <a:rPr lang="fr-FR" dirty="0">
                <a:hlinkClick r:id="rId2"/>
              </a:rPr>
              <a:t>guillaume.dilasser@cea.fr</a:t>
            </a:r>
            <a:endParaRPr lang="fr-FR" dirty="0"/>
          </a:p>
          <a:p>
            <a:endParaRPr lang="en-US" dirty="0"/>
          </a:p>
        </p:txBody>
      </p:sp>
      <p:pic>
        <p:nvPicPr>
          <p:cNvPr id="10" name="Picture 4" descr="Atelier Calcul - GdR SCIP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5892800"/>
            <a:ext cx="2496314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6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 slides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27076" y="2154407"/>
            <a:ext cx="8699026" cy="3263901"/>
          </a:xfrm>
        </p:spPr>
        <p:txBody>
          <a:bodyPr numCol="1">
            <a:normAutofit/>
          </a:bodyPr>
          <a:lstStyle/>
          <a:p>
            <a:pPr marL="539750" indent="-539750">
              <a:spcBef>
                <a:spcPts val="2400"/>
              </a:spcBef>
            </a:pPr>
            <a:r>
              <a:rPr lang="en-US" sz="2400" dirty="0" smtClean="0"/>
              <a:t>Targets, constraints &amp; variables</a:t>
            </a:r>
          </a:p>
          <a:p>
            <a:pPr marL="539750" indent="-539750">
              <a:spcBef>
                <a:spcPts val="2400"/>
              </a:spcBef>
            </a:pPr>
            <a:r>
              <a:rPr lang="en-US" sz="2400" dirty="0" smtClean="0"/>
              <a:t>Legacy magnet design methodology </a:t>
            </a:r>
          </a:p>
          <a:p>
            <a:pPr marL="539750" indent="-539750">
              <a:spcBef>
                <a:spcPts val="2400"/>
              </a:spcBef>
            </a:pPr>
            <a:r>
              <a:rPr lang="en-US" sz="2400" dirty="0" smtClean="0"/>
              <a:t>Numerical methods and software</a:t>
            </a:r>
          </a:p>
          <a:p>
            <a:pPr marL="539750" indent="-539750">
              <a:spcBef>
                <a:spcPts val="2400"/>
              </a:spcBef>
            </a:pPr>
            <a:r>
              <a:rPr lang="en-US" sz="2400" dirty="0" smtClean="0"/>
              <a:t>Magnet design as an optimization problem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Methodology of electromagnet design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US" dirty="0" smtClean="0"/>
              <a:t>“Targets” &amp; “Constraints”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170332" y="1485900"/>
            <a:ext cx="0" cy="468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731838" y="2023006"/>
                <a:ext cx="2952000" cy="1778843"/>
              </a:xfrm>
              <a:prstGeom prst="roundRect">
                <a:avLst>
                  <a:gd name="adj" fmla="val 889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>
                <a:spAutoFit/>
              </a:bodyPr>
              <a:lstStyle/>
              <a:p>
                <a:pPr marL="179388">
                  <a:spcAft>
                    <a:spcPts val="300"/>
                  </a:spcAft>
                </a:pPr>
                <a:r>
                  <a:rPr lang="en-US" dirty="0" smtClean="0">
                    <a:effectLst/>
                  </a:rPr>
                  <a:t>Desired properties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 smtClean="0">
                  <a:effectLst/>
                </a:endParaRPr>
              </a:p>
              <a:p>
                <a:pPr marL="447675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ffectLst/>
                  </a:rPr>
                  <a:t>Center field</a:t>
                </a:r>
              </a:p>
              <a:p>
                <a:pPr marL="447675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ffectLst/>
                  </a:rPr>
                  <a:t>Field harmonics</a:t>
                </a:r>
              </a:p>
              <a:p>
                <a:pPr marL="447675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ffectLst/>
                  </a:rPr>
                  <a:t>Some integral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>
                  <a:effectLst/>
                </a:endParaRPr>
              </a:p>
              <a:p>
                <a:pPr marL="447675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ffectLst/>
                  </a:rPr>
                  <a:t>…</a:t>
                </a:r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8" y="2023006"/>
                <a:ext cx="2952000" cy="1778843"/>
              </a:xfrm>
              <a:prstGeom prst="roundRect">
                <a:avLst>
                  <a:gd name="adj" fmla="val 8894"/>
                </a:avLst>
              </a:prstGeom>
              <a:blipFill>
                <a:blip r:embed="rId2"/>
                <a:stretch>
                  <a:fillRect b="-1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731838" y="1485900"/>
            <a:ext cx="29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“Targets”</a:t>
            </a:r>
            <a:endParaRPr lang="en-US" sz="20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1134303" y="4253686"/>
            <a:ext cx="2147071" cy="1880657"/>
            <a:chOff x="371838" y="3973651"/>
            <a:chExt cx="2147071" cy="1880657"/>
          </a:xfrm>
        </p:grpSpPr>
        <p:grpSp>
          <p:nvGrpSpPr>
            <p:cNvPr id="23" name="Groupe 22"/>
            <p:cNvGrpSpPr/>
            <p:nvPr/>
          </p:nvGrpSpPr>
          <p:grpSpPr>
            <a:xfrm>
              <a:off x="371838" y="3973651"/>
              <a:ext cx="2078141" cy="338554"/>
              <a:chOff x="371838" y="4583251"/>
              <a:chExt cx="2078141" cy="33855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71838" y="4626528"/>
                <a:ext cx="252000" cy="25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23838" y="4583251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Electromagnetism</a:t>
                </a:r>
                <a:endParaRPr lang="en-US" sz="1600" dirty="0"/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371838" y="4898914"/>
              <a:ext cx="1416101" cy="338554"/>
              <a:chOff x="371838" y="5041458"/>
              <a:chExt cx="1416101" cy="338554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623838" y="5041458"/>
                <a:ext cx="11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Mechanics</a:t>
                </a:r>
                <a:endParaRPr lang="en-US" sz="16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1838" y="5084735"/>
                <a:ext cx="252000" cy="2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71838" y="4590493"/>
              <a:ext cx="2147071" cy="338554"/>
              <a:chOff x="371838" y="4173991"/>
              <a:chExt cx="2147071" cy="338554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623838" y="4173991"/>
                <a:ext cx="1895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General / technical</a:t>
                </a:r>
                <a:endParaRPr lang="en-US" sz="1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71838" y="4217268"/>
                <a:ext cx="252000" cy="252000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371838" y="5207335"/>
              <a:ext cx="1177253" cy="338554"/>
              <a:chOff x="371838" y="5522474"/>
              <a:chExt cx="1177253" cy="33855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623838" y="5522474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Thermic</a:t>
                </a:r>
                <a:endParaRPr lang="en-US" sz="1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1838" y="5565751"/>
                <a:ext cx="252000" cy="25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371838" y="5515754"/>
              <a:ext cx="1917841" cy="338554"/>
              <a:chOff x="371838" y="5927234"/>
              <a:chExt cx="1917841" cy="338554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623838" y="5927234"/>
                <a:ext cx="1665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Material science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71838" y="5970511"/>
                <a:ext cx="252000" cy="2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371838" y="4282072"/>
              <a:ext cx="1313509" cy="338554"/>
              <a:chOff x="371838" y="3765744"/>
              <a:chExt cx="1313509" cy="33855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71838" y="3809021"/>
                <a:ext cx="252000" cy="25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623838" y="3765744"/>
                <a:ext cx="1061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Electricity</a:t>
                </a:r>
                <a:endParaRPr lang="en-US" sz="1600" dirty="0"/>
              </a:p>
            </p:txBody>
          </p:sp>
        </p:grpSp>
      </p:grpSp>
      <p:sp>
        <p:nvSpPr>
          <p:cNvPr id="11" name="ZoneTexte 10"/>
          <p:cNvSpPr txBox="1"/>
          <p:nvPr/>
        </p:nvSpPr>
        <p:spPr>
          <a:xfrm>
            <a:off x="4668640" y="1485900"/>
            <a:ext cx="29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“Project constraints”</a:t>
            </a:r>
            <a:endParaRPr lang="en-US" sz="20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68640" y="2582458"/>
            <a:ext cx="2952000" cy="711554"/>
          </a:xfrm>
          <a:prstGeom prst="roundRect">
            <a:avLst>
              <a:gd name="adj" fmla="val 2087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176213"/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Thermal loads from experiment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668640" y="4168677"/>
            <a:ext cx="2952000" cy="95961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0" rtlCol="0" anchor="ctr">
            <a:spAutoFit/>
          </a:bodyPr>
          <a:lstStyle/>
          <a:p>
            <a:pPr marL="449263" indent="-2825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Bore aperture</a:t>
            </a:r>
          </a:p>
          <a:p>
            <a:pPr marL="449263" indent="-2825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Outer dimensions</a:t>
            </a:r>
          </a:p>
          <a:p>
            <a:pPr marL="449263" indent="-2825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Maximum weight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668640" y="1973776"/>
            <a:ext cx="2952000" cy="427489"/>
          </a:xfrm>
          <a:prstGeom prst="roundRect">
            <a:avLst>
              <a:gd name="adj" fmla="val 3219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179388">
              <a:spcAft>
                <a:spcPts val="300"/>
              </a:spcAft>
            </a:pPr>
            <a:r>
              <a:rPr lang="en-US" dirty="0" smtClean="0">
                <a:effectLst/>
              </a:rPr>
              <a:t>Fringe field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4668640" y="3475205"/>
            <a:ext cx="2952000" cy="512279"/>
          </a:xfrm>
          <a:prstGeom prst="roundRect">
            <a:avLst>
              <a:gd name="adj" fmla="val 31238"/>
            </a:avLst>
          </a:prstGeom>
          <a:gradFill>
            <a:gsLst>
              <a:gs pos="49000">
                <a:schemeClr val="accent4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72000" rtlCol="0" anchor="ctr">
            <a:spAutoFit/>
          </a:bodyPr>
          <a:lstStyle/>
          <a:p>
            <a:pPr marL="452438" indent="-285750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Current ramp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à coins arrondis 11"/>
              <p:cNvSpPr/>
              <p:nvPr/>
            </p:nvSpPr>
            <p:spPr>
              <a:xfrm>
                <a:off x="8177913" y="1973776"/>
                <a:ext cx="3282250" cy="1348870"/>
              </a:xfrm>
              <a:prstGeom prst="roundRect">
                <a:avLst>
                  <a:gd name="adj" fmla="val 10898"/>
                </a:avLst>
              </a:prstGeom>
              <a:gradFill>
                <a:gsLst>
                  <a:gs pos="49000">
                    <a:schemeClr val="tx1">
                      <a:lumMod val="25000"/>
                      <a:lumOff val="75000"/>
                    </a:schemeClr>
                  </a:gs>
                  <a:gs pos="50000">
                    <a:schemeClr val="accent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447675" indent="-273050">
                  <a:spcAft>
                    <a:spcPts val="300"/>
                  </a:spcAft>
                </a:pPr>
                <a:r>
                  <a:rPr lang="en-US" dirty="0" smtClean="0">
                    <a:solidFill>
                      <a:schemeClr val="tx1"/>
                    </a:solidFill>
                    <a:effectLst>
                      <a:glow rad="127000">
                        <a:schemeClr val="bg1">
                          <a:alpha val="25000"/>
                        </a:schemeClr>
                      </a:glow>
                    </a:effectLst>
                  </a:rPr>
                  <a:t>Conductor properties</a:t>
                </a:r>
              </a:p>
              <a:p>
                <a:pPr marL="447675" indent="-2730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chemeClr val="tx1"/>
                    </a:solidFill>
                    <a:effectLst>
                      <a:glow rad="127000">
                        <a:schemeClr val="bg1">
                          <a:alpha val="25000"/>
                        </a:schemeClr>
                      </a:glow>
                    </a:effectLst>
                  </a:rPr>
                  <a:t>Manufacturable</a:t>
                </a:r>
                <a:r>
                  <a:rPr lang="en-US" dirty="0" smtClean="0">
                    <a:solidFill>
                      <a:schemeClr val="tx1"/>
                    </a:solidFill>
                    <a:effectLst>
                      <a:glow rad="127000">
                        <a:schemeClr val="bg1">
                          <a:alpha val="25000"/>
                        </a:schemeClr>
                      </a:glow>
                    </a:effectLst>
                  </a:rPr>
                  <a:t> length</a:t>
                </a:r>
              </a:p>
              <a:p>
                <a:pPr marL="447675" indent="-2730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effectLst>
                      <a:glow rad="127000">
                        <a:schemeClr val="bg1">
                          <a:alpha val="25000"/>
                        </a:schemeClr>
                      </a:glow>
                    </a:effectLst>
                  </a:rPr>
                  <a:t>Superconductor critical surface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>
                                  <a:alpha val="25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>
                                  <a:alpha val="25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>
                                  <a:alpha val="25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effectLst>
                                  <a:glow rad="127000">
                                    <a:schemeClr val="bg1">
                                      <a:alpha val="25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  <a:effectLst>
                    <a:glow rad="127000">
                      <a:schemeClr val="bg1">
                        <a:alpha val="2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" name="Rectangle à coins arrondi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13" y="1973776"/>
                <a:ext cx="3282250" cy="1348870"/>
              </a:xfrm>
              <a:prstGeom prst="roundRect">
                <a:avLst>
                  <a:gd name="adj" fmla="val 10898"/>
                </a:avLst>
              </a:prstGeom>
              <a:blipFill>
                <a:blip r:embed="rId3"/>
                <a:stretch>
                  <a:fillRect t="-1810" b="-6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à coins arrondis 12"/>
          <p:cNvSpPr/>
          <p:nvPr/>
        </p:nvSpPr>
        <p:spPr>
          <a:xfrm>
            <a:off x="8177913" y="4963169"/>
            <a:ext cx="3282250" cy="773809"/>
          </a:xfrm>
          <a:prstGeom prst="roundRect">
            <a:avLst/>
          </a:prstGeom>
          <a:gradFill>
            <a:gsLst>
              <a:gs pos="49000">
                <a:schemeClr val="accent1">
                  <a:lumMod val="40000"/>
                  <a:lumOff val="60000"/>
                </a:schemeClr>
              </a:gs>
              <a:gs pos="50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72000" rtlCol="0" anchor="ctr">
            <a:spAutoFit/>
          </a:bodyPr>
          <a:lstStyle/>
          <a:p>
            <a:pPr marL="179388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Mechanical strength of the windings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177913" y="3468473"/>
            <a:ext cx="3282250" cy="1348870"/>
          </a:xfrm>
          <a:prstGeom prst="roundRect">
            <a:avLst>
              <a:gd name="adj" fmla="val 11619"/>
            </a:avLst>
          </a:prstGeom>
          <a:gradFill>
            <a:gsLst>
              <a:gs pos="49000">
                <a:schemeClr val="accent4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174625"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Superconducting magnet safety in case of quench</a:t>
            </a:r>
          </a:p>
          <a:p>
            <a:pPr marL="45243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Hotspot temperature</a:t>
            </a:r>
          </a:p>
          <a:p>
            <a:pPr marL="45243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Discharge voltage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177913" y="1485900"/>
            <a:ext cx="328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“Physics constraints”</a:t>
            </a:r>
            <a:endParaRPr lang="en-US" sz="2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4668640" y="5309489"/>
            <a:ext cx="2952000" cy="427489"/>
          </a:xfrm>
          <a:prstGeom prst="roundRect">
            <a:avLst>
              <a:gd name="adj" fmla="val 32196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166688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effectLst>
                  <a:glow rad="127000">
                    <a:schemeClr val="bg1">
                      <a:alpha val="25000"/>
                    </a:schemeClr>
                  </a:glow>
                </a:effectLst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387311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3998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fact, we are not </a:t>
            </a:r>
            <a:r>
              <a:rPr lang="en-US" i="1" dirty="0" smtClean="0"/>
              <a:t>only</a:t>
            </a:r>
            <a:r>
              <a:rPr lang="en-US" dirty="0" smtClean="0"/>
              <a:t> designing a magnet but an integrated system comprising: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“Variables”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31837" y="5169040"/>
            <a:ext cx="3461791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Overall dimensions?</a:t>
            </a:r>
          </a:p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Material fractions?</a:t>
            </a:r>
          </a:p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Coolant section?</a:t>
            </a:r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85913"/>
              </p:ext>
            </p:extLst>
          </p:nvPr>
        </p:nvGraphicFramePr>
        <p:xfrm>
          <a:off x="987971" y="1783979"/>
          <a:ext cx="1047219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36">
                  <a:extLst>
                    <a:ext uri="{9D8B030D-6E8A-4147-A177-3AD203B41FA5}">
                      <a16:colId xmlns:a16="http://schemas.microsoft.com/office/drawing/2014/main" val="2742993408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1573596341"/>
                    </a:ext>
                  </a:extLst>
                </a:gridCol>
                <a:gridCol w="4271088">
                  <a:extLst>
                    <a:ext uri="{9D8B030D-6E8A-4147-A177-3AD203B41FA5}">
                      <a16:colId xmlns:a16="http://schemas.microsoft.com/office/drawing/2014/main" val="258179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One (or more) conductor(s)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Winding geometry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External servitudes (PSU, coolers,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217340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193628" y="5169040"/>
            <a:ext cx="3205657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Winding configuration?</a:t>
            </a:r>
          </a:p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Number of layers, turns?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7399285" y="5169040"/>
            <a:ext cx="4060878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Operating current?</a:t>
            </a:r>
          </a:p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Operating temperature?</a:t>
            </a:r>
          </a:p>
          <a:p>
            <a:pPr marL="452438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Available refrigeration power?</a:t>
            </a:r>
            <a:endParaRPr lang="en-US" dirty="0"/>
          </a:p>
        </p:txBody>
      </p:sp>
      <p:grpSp>
        <p:nvGrpSpPr>
          <p:cNvPr id="22" name="Groupe 21"/>
          <p:cNvGrpSpPr/>
          <p:nvPr/>
        </p:nvGrpSpPr>
        <p:grpSpPr>
          <a:xfrm>
            <a:off x="845663" y="2364369"/>
            <a:ext cx="3070791" cy="2584927"/>
            <a:chOff x="845663" y="2332619"/>
            <a:chExt cx="3070791" cy="258492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137" y="2796548"/>
              <a:ext cx="1186917" cy="90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63" y="2863202"/>
              <a:ext cx="1440000" cy="67446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" t="14638" r="746" b="11852"/>
            <a:stretch/>
          </p:blipFill>
          <p:spPr>
            <a:xfrm>
              <a:off x="1301058" y="2332619"/>
              <a:ext cx="2160000" cy="2444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" t="-588" r="1569" b="1060"/>
            <a:stretch/>
          </p:blipFill>
          <p:spPr>
            <a:xfrm>
              <a:off x="845663" y="3744557"/>
              <a:ext cx="1152000" cy="117298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3" t="40681" b="5714"/>
            <a:stretch/>
          </p:blipFill>
          <p:spPr>
            <a:xfrm>
              <a:off x="2116454" y="4081136"/>
              <a:ext cx="1800000" cy="49983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60" y="2353196"/>
            <a:ext cx="2160000" cy="16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9" y="3376921"/>
            <a:ext cx="2159999" cy="1620000"/>
          </a:xfrm>
          <a:prstGeom prst="rect">
            <a:avLst/>
          </a:prstGeom>
          <a:effectLst>
            <a:glow rad="127000">
              <a:schemeClr val="bg1">
                <a:alpha val="50000"/>
              </a:schemeClr>
            </a:glow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18" y="3801729"/>
            <a:ext cx="1543864" cy="126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5" y="2228934"/>
            <a:ext cx="1633612" cy="126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10" y="2617554"/>
            <a:ext cx="1652460" cy="126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6488">
            <a:off x="4514068" y="3782679"/>
            <a:ext cx="118781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e 253"/>
          <p:cNvGrpSpPr/>
          <p:nvPr/>
        </p:nvGrpSpPr>
        <p:grpSpPr>
          <a:xfrm>
            <a:off x="3918363" y="1241997"/>
            <a:ext cx="7298614" cy="4693675"/>
            <a:chOff x="3889179" y="1114997"/>
            <a:chExt cx="7298614" cy="4693675"/>
          </a:xfrm>
        </p:grpSpPr>
        <p:cxnSp>
          <p:nvCxnSpPr>
            <p:cNvPr id="239" name="Connecteur droit 238"/>
            <p:cNvCxnSpPr/>
            <p:nvPr/>
          </p:nvCxnSpPr>
          <p:spPr>
            <a:xfrm>
              <a:off x="7318676" y="1308672"/>
              <a:ext cx="0" cy="450000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avec flèche 240"/>
            <p:cNvCxnSpPr/>
            <p:nvPr/>
          </p:nvCxnSpPr>
          <p:spPr>
            <a:xfrm flipH="1">
              <a:off x="6553155" y="1304916"/>
              <a:ext cx="720000" cy="0"/>
            </a:xfrm>
            <a:prstGeom prst="straightConnector1">
              <a:avLst/>
            </a:prstGeom>
            <a:ln w="15875" cmpd="sng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ZoneTexte 241"/>
            <p:cNvSpPr txBox="1"/>
            <p:nvPr/>
          </p:nvSpPr>
          <p:spPr>
            <a:xfrm>
              <a:off x="3889179" y="1114997"/>
              <a:ext cx="2698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Homogenized properties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8066426" y="1114997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Known conductor properties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53" name="Connecteur droit avec flèche 252"/>
            <p:cNvCxnSpPr/>
            <p:nvPr/>
          </p:nvCxnSpPr>
          <p:spPr>
            <a:xfrm>
              <a:off x="7371101" y="1304916"/>
              <a:ext cx="720000" cy="0"/>
            </a:xfrm>
            <a:prstGeom prst="straightConnector1">
              <a:avLst/>
            </a:prstGeom>
            <a:ln w="15875" cmpd="sng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Methodology of electromagnet design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US" dirty="0" smtClean="0"/>
              <a:t>Methodology for superconducting magnets</a:t>
            </a:r>
            <a:endParaRPr lang="en-US" dirty="0"/>
          </a:p>
        </p:txBody>
      </p:sp>
      <p:grpSp>
        <p:nvGrpSpPr>
          <p:cNvPr id="13" name="Groupe 12"/>
          <p:cNvGrpSpPr/>
          <p:nvPr/>
        </p:nvGrpSpPr>
        <p:grpSpPr>
          <a:xfrm>
            <a:off x="9382022" y="4636936"/>
            <a:ext cx="2078141" cy="1572236"/>
            <a:chOff x="8437129" y="5057001"/>
            <a:chExt cx="2078141" cy="1572236"/>
          </a:xfrm>
        </p:grpSpPr>
        <p:grpSp>
          <p:nvGrpSpPr>
            <p:cNvPr id="12" name="Groupe 11"/>
            <p:cNvGrpSpPr/>
            <p:nvPr/>
          </p:nvGrpSpPr>
          <p:grpSpPr>
            <a:xfrm>
              <a:off x="8437129" y="5057001"/>
              <a:ext cx="2078141" cy="338554"/>
              <a:chOff x="8437129" y="5057001"/>
              <a:chExt cx="2078141" cy="338554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437129" y="5100278"/>
                <a:ext cx="252000" cy="25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8689129" y="5057001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Electromagnetism</a:t>
                </a:r>
                <a:endParaRPr lang="en-US" sz="1600" dirty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8437129" y="5365422"/>
              <a:ext cx="1313509" cy="338554"/>
              <a:chOff x="8437129" y="5365422"/>
              <a:chExt cx="1313509" cy="33855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37129" y="5408699"/>
                <a:ext cx="252000" cy="25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8689129" y="5365422"/>
                <a:ext cx="1061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Electricity</a:t>
                </a:r>
                <a:endParaRPr lang="en-US" sz="1600" dirty="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8437129" y="5673843"/>
              <a:ext cx="1416101" cy="338554"/>
              <a:chOff x="8437129" y="5673843"/>
              <a:chExt cx="1416101" cy="338554"/>
            </a:xfrm>
          </p:grpSpPr>
          <p:sp>
            <p:nvSpPr>
              <p:cNvPr id="98" name="ZoneTexte 97"/>
              <p:cNvSpPr txBox="1"/>
              <p:nvPr/>
            </p:nvSpPr>
            <p:spPr>
              <a:xfrm>
                <a:off x="8689129" y="5673843"/>
                <a:ext cx="11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Mechanics</a:t>
                </a:r>
                <a:endParaRPr lang="en-US" sz="16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437129" y="5717120"/>
                <a:ext cx="252000" cy="2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8437129" y="5982264"/>
              <a:ext cx="1177253" cy="338554"/>
              <a:chOff x="8437129" y="5982264"/>
              <a:chExt cx="1177253" cy="338554"/>
            </a:xfrm>
          </p:grpSpPr>
          <p:sp>
            <p:nvSpPr>
              <p:cNvPr id="93" name="ZoneTexte 92"/>
              <p:cNvSpPr txBox="1"/>
              <p:nvPr/>
            </p:nvSpPr>
            <p:spPr>
              <a:xfrm>
                <a:off x="8689129" y="5982264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Thermic</a:t>
                </a:r>
                <a:endParaRPr lang="en-US" sz="16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437129" y="6025541"/>
                <a:ext cx="252000" cy="25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8437129" y="6290683"/>
              <a:ext cx="1917841" cy="338554"/>
              <a:chOff x="8437129" y="6290683"/>
              <a:chExt cx="1917841" cy="338554"/>
            </a:xfrm>
          </p:grpSpPr>
          <p:sp>
            <p:nvSpPr>
              <p:cNvPr id="90" name="ZoneTexte 89"/>
              <p:cNvSpPr txBox="1"/>
              <p:nvPr/>
            </p:nvSpPr>
            <p:spPr>
              <a:xfrm>
                <a:off x="8689129" y="6290683"/>
                <a:ext cx="1665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Material science</a:t>
                </a:r>
                <a:endParaRPr lang="en-US" sz="1600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437129" y="6333960"/>
                <a:ext cx="252000" cy="2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303050" y="1761078"/>
            <a:ext cx="11462075" cy="3868035"/>
            <a:chOff x="303050" y="1712438"/>
            <a:chExt cx="11462075" cy="3868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1753433" y="4224329"/>
                  <a:ext cx="668966" cy="557332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arrow" w="med" len="med"/>
                </a:ln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</m:oMath>
                  </a14:m>
                  <a:r>
                    <a:rPr lang="en-US" sz="1400" i="1" dirty="0" smtClean="0">
                      <a:latin typeface="Cambria Math" panose="02040503050406030204" pitchFamily="18" charset="0"/>
                    </a:rPr>
                    <a:t> 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a14:m>
                  <a:r>
                    <a:rPr lang="en-US" sz="1400" dirty="0" smtClean="0"/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433" y="4224329"/>
                  <a:ext cx="668966" cy="557332"/>
                </a:xfrm>
                <a:prstGeom prst="rect">
                  <a:avLst/>
                </a:prstGeom>
                <a:blipFill>
                  <a:blip r:embed="rId2"/>
                  <a:stretch>
                    <a:fillRect b="-2198"/>
                  </a:stretch>
                </a:blipFill>
                <a:ln>
                  <a:noFill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rganigramme : Processus 6"/>
            <p:cNvSpPr/>
            <p:nvPr/>
          </p:nvSpPr>
          <p:spPr>
            <a:xfrm>
              <a:off x="1076828" y="3159067"/>
              <a:ext cx="1080000" cy="504000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Magnetic simulation</a:t>
              </a:r>
            </a:p>
          </p:txBody>
        </p:sp>
        <p:cxnSp>
          <p:nvCxnSpPr>
            <p:cNvPr id="14" name="Connecteur droit avec flèche 13"/>
            <p:cNvCxnSpPr>
              <a:stCxn id="5" idx="4"/>
              <a:endCxn id="7" idx="0"/>
            </p:cNvCxnSpPr>
            <p:nvPr/>
          </p:nvCxnSpPr>
          <p:spPr>
            <a:xfrm flipH="1">
              <a:off x="1616828" y="3006978"/>
              <a:ext cx="1" cy="1520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41" idx="2"/>
              <a:endCxn id="107" idx="0"/>
            </p:cNvCxnSpPr>
            <p:nvPr/>
          </p:nvCxnSpPr>
          <p:spPr>
            <a:xfrm flipH="1">
              <a:off x="663050" y="3006978"/>
              <a:ext cx="1" cy="2600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341073" y="1926252"/>
              <a:ext cx="1378904" cy="523220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Winding geom.</a:t>
              </a:r>
            </a:p>
            <a:p>
              <a:r>
                <a:rPr lang="en-US" sz="1400" dirty="0" smtClean="0"/>
                <a:t>Laplace forces</a:t>
              </a:r>
              <a:endParaRPr lang="en-US" sz="1400" dirty="0"/>
            </a:p>
          </p:txBody>
        </p:sp>
        <p:cxnSp>
          <p:nvCxnSpPr>
            <p:cNvPr id="30" name="Connecteur en angle 29"/>
            <p:cNvCxnSpPr>
              <a:stCxn id="7" idx="3"/>
              <a:endCxn id="258" idx="2"/>
            </p:cNvCxnSpPr>
            <p:nvPr/>
          </p:nvCxnSpPr>
          <p:spPr>
            <a:xfrm flipV="1">
              <a:off x="2156828" y="2441816"/>
              <a:ext cx="1642556" cy="969251"/>
            </a:xfrm>
            <a:prstGeom prst="bentConnector3">
              <a:avLst>
                <a:gd name="adj1" fmla="val 13032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rganigramme : Entrée manuelle 40"/>
                <p:cNvSpPr/>
                <p:nvPr/>
              </p:nvSpPr>
              <p:spPr>
                <a:xfrm>
                  <a:off x="443182" y="2694304"/>
                  <a:ext cx="439737" cy="312674"/>
                </a:xfrm>
                <a:prstGeom prst="flowChartManualIn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62000" tIns="0" rIns="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fr-FR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rganigramme : Entrée manuel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82" y="2694304"/>
                  <a:ext cx="439737" cy="312674"/>
                </a:xfrm>
                <a:prstGeom prst="flowChartManualInpu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rganigramme : Processus 26"/>
            <p:cNvSpPr/>
            <p:nvPr/>
          </p:nvSpPr>
          <p:spPr>
            <a:xfrm>
              <a:off x="4358782" y="2189816"/>
              <a:ext cx="1080000" cy="504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Mechanical simulation</a:t>
              </a:r>
            </a:p>
          </p:txBody>
        </p:sp>
        <p:cxnSp>
          <p:nvCxnSpPr>
            <p:cNvPr id="38" name="Connecteur droit avec flèche 37"/>
            <p:cNvCxnSpPr>
              <a:stCxn id="258" idx="6"/>
              <a:endCxn id="27" idx="1"/>
            </p:cNvCxnSpPr>
            <p:nvPr/>
          </p:nvCxnSpPr>
          <p:spPr>
            <a:xfrm>
              <a:off x="4087384" y="2441816"/>
              <a:ext cx="2713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42" idx="2"/>
              <a:endCxn id="258" idx="0"/>
            </p:cNvCxnSpPr>
            <p:nvPr/>
          </p:nvCxnSpPr>
          <p:spPr>
            <a:xfrm flipH="1">
              <a:off x="3943384" y="2025112"/>
              <a:ext cx="1878" cy="2727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rganigramme : Entrée manuelle 41"/>
                <p:cNvSpPr/>
                <p:nvPr/>
              </p:nvSpPr>
              <p:spPr>
                <a:xfrm>
                  <a:off x="3725393" y="1712438"/>
                  <a:ext cx="439737" cy="312674"/>
                </a:xfrm>
                <a:prstGeom prst="flowChartManualIn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fr-FR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rganigramme : Entrée manuel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93" y="1712438"/>
                  <a:ext cx="439737" cy="312674"/>
                </a:xfrm>
                <a:prstGeom prst="flowChartManualInpu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necteur en angle 44"/>
            <p:cNvCxnSpPr>
              <a:stCxn id="7" idx="3"/>
              <a:endCxn id="77" idx="1"/>
            </p:cNvCxnSpPr>
            <p:nvPr/>
          </p:nvCxnSpPr>
          <p:spPr>
            <a:xfrm>
              <a:off x="2156828" y="3411067"/>
              <a:ext cx="426097" cy="1325454"/>
            </a:xfrm>
            <a:prstGeom prst="bentConnector3">
              <a:avLst>
                <a:gd name="adj1" fmla="val 50001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rganigramme : Décision 54"/>
            <p:cNvSpPr/>
            <p:nvPr/>
          </p:nvSpPr>
          <p:spPr>
            <a:xfrm>
              <a:off x="6253995" y="3141067"/>
              <a:ext cx="900000" cy="5400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OK?</a:t>
              </a:r>
            </a:p>
          </p:txBody>
        </p:sp>
        <p:sp>
          <p:nvSpPr>
            <p:cNvPr id="59" name="Organigramme : Jonction de sommaire 58"/>
            <p:cNvSpPr/>
            <p:nvPr/>
          </p:nvSpPr>
          <p:spPr>
            <a:xfrm>
              <a:off x="5749330" y="3267067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400" dirty="0" smtClean="0"/>
            </a:p>
          </p:txBody>
        </p:sp>
        <p:cxnSp>
          <p:nvCxnSpPr>
            <p:cNvPr id="64" name="Connecteur en angle 63"/>
            <p:cNvCxnSpPr>
              <a:stCxn id="77" idx="3"/>
              <a:endCxn id="59" idx="4"/>
            </p:cNvCxnSpPr>
            <p:nvPr/>
          </p:nvCxnSpPr>
          <p:spPr>
            <a:xfrm flipV="1">
              <a:off x="5738654" y="3555067"/>
              <a:ext cx="154676" cy="1181454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rganigramme : Terminateur 68"/>
            <p:cNvSpPr/>
            <p:nvPr/>
          </p:nvSpPr>
          <p:spPr>
            <a:xfrm>
              <a:off x="11009125" y="3942304"/>
              <a:ext cx="612000" cy="288000"/>
            </a:xfrm>
            <a:prstGeom prst="flowChartTermina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END</a:t>
              </a:r>
            </a:p>
          </p:txBody>
        </p:sp>
        <p:cxnSp>
          <p:nvCxnSpPr>
            <p:cNvPr id="66" name="Connecteur droit avec flèche 65"/>
            <p:cNvCxnSpPr>
              <a:stCxn id="102" idx="4"/>
              <a:endCxn id="79" idx="0"/>
            </p:cNvCxnSpPr>
            <p:nvPr/>
          </p:nvCxnSpPr>
          <p:spPr>
            <a:xfrm>
              <a:off x="4160670" y="3707220"/>
              <a:ext cx="120" cy="1853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582925" y="3892569"/>
              <a:ext cx="3155729" cy="1687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sz="1400" dirty="0" smtClean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23249" y="3892569"/>
              <a:ext cx="2875081" cy="1687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sz="1400" dirty="0" smtClean="0"/>
            </a:p>
          </p:txBody>
        </p:sp>
        <p:sp>
          <p:nvSpPr>
            <p:cNvPr id="74" name="Organigramme : Processus 73"/>
            <p:cNvSpPr/>
            <p:nvPr/>
          </p:nvSpPr>
          <p:spPr>
            <a:xfrm>
              <a:off x="2864350" y="4226665"/>
              <a:ext cx="1080000" cy="504000"/>
            </a:xfrm>
            <a:prstGeom prst="flowChartProcess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Conductor design</a:t>
              </a:r>
            </a:p>
          </p:txBody>
        </p:sp>
        <p:sp>
          <p:nvSpPr>
            <p:cNvPr id="75" name="Organigramme : Processus 74"/>
            <p:cNvSpPr/>
            <p:nvPr/>
          </p:nvSpPr>
          <p:spPr>
            <a:xfrm>
              <a:off x="2864350" y="4931085"/>
              <a:ext cx="1080000" cy="504000"/>
            </a:xfrm>
            <a:prstGeom prst="flowChartProcess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External circuits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3944847" y="3949173"/>
              <a:ext cx="1547218" cy="523220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Conductor shape</a:t>
              </a:r>
            </a:p>
            <a:p>
              <a:r>
                <a:rPr lang="en-US" sz="1400" dirty="0" smtClean="0"/>
                <a:t>Material %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ZoneTexte 79"/>
                <p:cNvSpPr txBox="1"/>
                <p:nvPr/>
              </p:nvSpPr>
              <p:spPr>
                <a:xfrm>
                  <a:off x="3944847" y="4656455"/>
                  <a:ext cx="792205" cy="523220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arrow" w="med" len="med"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400" dirty="0" smtClean="0"/>
                    <a:t> </a:t>
                  </a:r>
                </a:p>
                <a:p>
                  <a:r>
                    <a:rPr lang="en-US" sz="1400" dirty="0" smtClean="0"/>
                    <a:t>Cooling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80" name="ZoneText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47" y="4656455"/>
                  <a:ext cx="79220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308" r="-1538" b="-10465"/>
                  </a:stretch>
                </a:blipFill>
                <a:ln>
                  <a:noFill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rganigramme : Jonction de sommaire 80"/>
            <p:cNvSpPr/>
            <p:nvPr/>
          </p:nvSpPr>
          <p:spPr>
            <a:xfrm>
              <a:off x="5066923" y="4686875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400" dirty="0" smtClean="0"/>
            </a:p>
          </p:txBody>
        </p:sp>
        <p:cxnSp>
          <p:nvCxnSpPr>
            <p:cNvPr id="86" name="Connecteur en angle 85"/>
            <p:cNvCxnSpPr>
              <a:stCxn id="74" idx="3"/>
              <a:endCxn id="81" idx="0"/>
            </p:cNvCxnSpPr>
            <p:nvPr/>
          </p:nvCxnSpPr>
          <p:spPr>
            <a:xfrm>
              <a:off x="3944350" y="4478665"/>
              <a:ext cx="1266573" cy="20821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en angle 87"/>
            <p:cNvCxnSpPr>
              <a:stCxn id="75" idx="3"/>
              <a:endCxn id="81" idx="4"/>
            </p:cNvCxnSpPr>
            <p:nvPr/>
          </p:nvCxnSpPr>
          <p:spPr>
            <a:xfrm flipV="1">
              <a:off x="3944350" y="4974875"/>
              <a:ext cx="1266573" cy="20821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>
              <a:stCxn id="81" idx="6"/>
            </p:cNvCxnSpPr>
            <p:nvPr/>
          </p:nvCxnSpPr>
          <p:spPr>
            <a:xfrm>
              <a:off x="5354923" y="4830875"/>
              <a:ext cx="2434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en angle 93"/>
            <p:cNvCxnSpPr>
              <a:stCxn id="27" idx="3"/>
              <a:endCxn id="59" idx="0"/>
            </p:cNvCxnSpPr>
            <p:nvPr/>
          </p:nvCxnSpPr>
          <p:spPr>
            <a:xfrm>
              <a:off x="5438782" y="2441816"/>
              <a:ext cx="454548" cy="825251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>
              <a:stCxn id="59" idx="6"/>
              <a:endCxn id="55" idx="1"/>
            </p:cNvCxnSpPr>
            <p:nvPr/>
          </p:nvCxnSpPr>
          <p:spPr>
            <a:xfrm>
              <a:off x="6037330" y="3411067"/>
              <a:ext cx="2166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rganigramme : Ou 106"/>
            <p:cNvSpPr/>
            <p:nvPr/>
          </p:nvSpPr>
          <p:spPr>
            <a:xfrm>
              <a:off x="519050" y="3267067"/>
              <a:ext cx="288000" cy="288000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400" dirty="0" smtClean="0"/>
            </a:p>
          </p:txBody>
        </p:sp>
        <p:cxnSp>
          <p:nvCxnSpPr>
            <p:cNvPr id="111" name="Connecteur droit avec flèche 110"/>
            <p:cNvCxnSpPr>
              <a:stCxn id="107" idx="6"/>
              <a:endCxn id="7" idx="1"/>
            </p:cNvCxnSpPr>
            <p:nvPr/>
          </p:nvCxnSpPr>
          <p:spPr>
            <a:xfrm>
              <a:off x="807050" y="3411067"/>
              <a:ext cx="2697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en angle 114"/>
            <p:cNvCxnSpPr>
              <a:stCxn id="55" idx="2"/>
              <a:endCxn id="107" idx="4"/>
            </p:cNvCxnSpPr>
            <p:nvPr/>
          </p:nvCxnSpPr>
          <p:spPr>
            <a:xfrm rot="5400000" flipH="1">
              <a:off x="3620523" y="597595"/>
              <a:ext cx="126000" cy="6040945"/>
            </a:xfrm>
            <a:prstGeom prst="bentConnector3">
              <a:avLst>
                <a:gd name="adj1" fmla="val -1642939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rganigramme : Processus 122"/>
            <p:cNvSpPr/>
            <p:nvPr/>
          </p:nvSpPr>
          <p:spPr>
            <a:xfrm>
              <a:off x="8196724" y="2425556"/>
              <a:ext cx="1080000" cy="504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Mechanical simulation</a:t>
              </a:r>
            </a:p>
          </p:txBody>
        </p:sp>
        <p:sp>
          <p:nvSpPr>
            <p:cNvPr id="124" name="Organigramme : Processus 123"/>
            <p:cNvSpPr/>
            <p:nvPr/>
          </p:nvSpPr>
          <p:spPr>
            <a:xfrm>
              <a:off x="8196724" y="3159067"/>
              <a:ext cx="1080000" cy="504000"/>
            </a:xfrm>
            <a:prstGeom prst="flowChartProcess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Magnetic simulation</a:t>
              </a:r>
            </a:p>
          </p:txBody>
        </p:sp>
        <p:sp>
          <p:nvSpPr>
            <p:cNvPr id="125" name="Organigramme : Processus 124"/>
            <p:cNvSpPr/>
            <p:nvPr/>
          </p:nvSpPr>
          <p:spPr>
            <a:xfrm>
              <a:off x="8196724" y="3896119"/>
              <a:ext cx="1080000" cy="50400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Thermal simulation</a:t>
              </a:r>
            </a:p>
          </p:txBody>
        </p:sp>
        <p:sp>
          <p:nvSpPr>
            <p:cNvPr id="126" name="Organigramme : Décision 125"/>
            <p:cNvSpPr/>
            <p:nvPr/>
          </p:nvSpPr>
          <p:spPr>
            <a:xfrm>
              <a:off x="10865125" y="3141067"/>
              <a:ext cx="900000" cy="5400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OK?</a:t>
              </a:r>
            </a:p>
          </p:txBody>
        </p:sp>
        <p:sp>
          <p:nvSpPr>
            <p:cNvPr id="127" name="Organigramme : Jonction de sommaire 126"/>
            <p:cNvSpPr/>
            <p:nvPr/>
          </p:nvSpPr>
          <p:spPr>
            <a:xfrm>
              <a:off x="10368080" y="3267067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600" dirty="0" smtClean="0"/>
            </a:p>
          </p:txBody>
        </p:sp>
        <p:cxnSp>
          <p:nvCxnSpPr>
            <p:cNvPr id="130" name="Connecteur droit avec flèche 129"/>
            <p:cNvCxnSpPr>
              <a:stCxn id="124" idx="3"/>
              <a:endCxn id="127" idx="2"/>
            </p:cNvCxnSpPr>
            <p:nvPr/>
          </p:nvCxnSpPr>
          <p:spPr>
            <a:xfrm>
              <a:off x="9276724" y="3411067"/>
              <a:ext cx="10913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en angle 131"/>
            <p:cNvCxnSpPr>
              <a:stCxn id="123" idx="3"/>
              <a:endCxn id="127" idx="0"/>
            </p:cNvCxnSpPr>
            <p:nvPr/>
          </p:nvCxnSpPr>
          <p:spPr>
            <a:xfrm>
              <a:off x="9276724" y="2677556"/>
              <a:ext cx="1235356" cy="589511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en angle 133"/>
            <p:cNvCxnSpPr>
              <a:stCxn id="125" idx="3"/>
              <a:endCxn id="127" idx="4"/>
            </p:cNvCxnSpPr>
            <p:nvPr/>
          </p:nvCxnSpPr>
          <p:spPr>
            <a:xfrm flipV="1">
              <a:off x="9276724" y="3555067"/>
              <a:ext cx="1235356" cy="593052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>
              <a:stCxn id="127" idx="6"/>
              <a:endCxn id="126" idx="1"/>
            </p:cNvCxnSpPr>
            <p:nvPr/>
          </p:nvCxnSpPr>
          <p:spPr>
            <a:xfrm>
              <a:off x="10656080" y="3411067"/>
              <a:ext cx="2090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avec flèche 137"/>
            <p:cNvCxnSpPr>
              <a:stCxn id="126" idx="2"/>
              <a:endCxn id="69" idx="0"/>
            </p:cNvCxnSpPr>
            <p:nvPr/>
          </p:nvCxnSpPr>
          <p:spPr>
            <a:xfrm>
              <a:off x="11315125" y="3681067"/>
              <a:ext cx="0" cy="2612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rganigramme : Ou 143"/>
            <p:cNvSpPr/>
            <p:nvPr/>
          </p:nvSpPr>
          <p:spPr>
            <a:xfrm>
              <a:off x="7550824" y="3267067"/>
              <a:ext cx="288000" cy="288000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600" dirty="0" smtClean="0"/>
            </a:p>
          </p:txBody>
        </p:sp>
        <p:cxnSp>
          <p:nvCxnSpPr>
            <p:cNvPr id="147" name="Connecteur droit avec flèche 146"/>
            <p:cNvCxnSpPr>
              <a:stCxn id="55" idx="3"/>
              <a:endCxn id="144" idx="2"/>
            </p:cNvCxnSpPr>
            <p:nvPr/>
          </p:nvCxnSpPr>
          <p:spPr>
            <a:xfrm>
              <a:off x="7153995" y="3411067"/>
              <a:ext cx="3968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>
              <a:stCxn id="144" idx="6"/>
              <a:endCxn id="124" idx="1"/>
            </p:cNvCxnSpPr>
            <p:nvPr/>
          </p:nvCxnSpPr>
          <p:spPr>
            <a:xfrm>
              <a:off x="7838824" y="3411067"/>
              <a:ext cx="3579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en angle 153"/>
            <p:cNvCxnSpPr>
              <a:stCxn id="126" idx="0"/>
              <a:endCxn id="144" idx="0"/>
            </p:cNvCxnSpPr>
            <p:nvPr/>
          </p:nvCxnSpPr>
          <p:spPr>
            <a:xfrm rot="16200000" flipH="1" flipV="1">
              <a:off x="9441975" y="1393916"/>
              <a:ext cx="126000" cy="3620301"/>
            </a:xfrm>
            <a:prstGeom prst="bentConnector3">
              <a:avLst>
                <a:gd name="adj1" fmla="val -816429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en angle 156"/>
            <p:cNvCxnSpPr>
              <a:stCxn id="123" idx="1"/>
              <a:endCxn id="125" idx="1"/>
            </p:cNvCxnSpPr>
            <p:nvPr/>
          </p:nvCxnSpPr>
          <p:spPr>
            <a:xfrm rot="10800000" flipV="1">
              <a:off x="8196724" y="2677555"/>
              <a:ext cx="12700" cy="1470563"/>
            </a:xfrm>
            <a:prstGeom prst="bentConnector3">
              <a:avLst>
                <a:gd name="adj1" fmla="val 1987496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ZoneTexte 198"/>
                <p:cNvSpPr txBox="1"/>
                <p:nvPr/>
              </p:nvSpPr>
              <p:spPr>
                <a:xfrm>
                  <a:off x="5422217" y="2141695"/>
                  <a:ext cx="518475" cy="307777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arrow" w="med" len="med"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1400" dirty="0" smtClean="0"/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99" name="ZoneTexte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217" y="2141695"/>
                  <a:ext cx="51847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ZoneTexte 199"/>
            <p:cNvSpPr txBox="1"/>
            <p:nvPr/>
          </p:nvSpPr>
          <p:spPr>
            <a:xfrm>
              <a:off x="7072005" y="3139705"/>
              <a:ext cx="287258" cy="276999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Y</a:t>
              </a:r>
              <a:endParaRPr lang="fr-FR" sz="1200" dirty="0"/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6680419" y="3596909"/>
              <a:ext cx="295274" cy="276999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</a:t>
              </a:r>
              <a:endParaRPr lang="fr-FR" sz="1200" dirty="0"/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11287608" y="3596909"/>
              <a:ext cx="287258" cy="276999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Y</a:t>
              </a:r>
              <a:endParaRPr lang="fr-FR" sz="1200" dirty="0"/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11287608" y="2901982"/>
              <a:ext cx="295274" cy="276999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</a:t>
              </a:r>
              <a:endParaRPr lang="fr-FR" sz="1200" dirty="0"/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9276120" y="3626343"/>
              <a:ext cx="1151277" cy="523220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Eddy losses</a:t>
              </a:r>
            </a:p>
            <a:p>
              <a:r>
                <a:rPr lang="en-US" sz="1400" dirty="0" smtClean="0"/>
                <a:t>Cool-down</a:t>
              </a:r>
              <a:endParaRPr lang="en-US" sz="1400" dirty="0"/>
            </a:p>
          </p:txBody>
        </p:sp>
        <p:sp>
          <p:nvSpPr>
            <p:cNvPr id="219" name="ZoneTexte 218"/>
            <p:cNvSpPr txBox="1"/>
            <p:nvPr/>
          </p:nvSpPr>
          <p:spPr>
            <a:xfrm>
              <a:off x="9276120" y="3111754"/>
              <a:ext cx="960519" cy="307777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Over-field</a:t>
              </a:r>
              <a:endParaRPr lang="en-US" sz="1400" dirty="0"/>
            </a:p>
          </p:txBody>
        </p:sp>
        <p:sp>
          <p:nvSpPr>
            <p:cNvPr id="220" name="ZoneTexte 219"/>
            <p:cNvSpPr txBox="1"/>
            <p:nvPr/>
          </p:nvSpPr>
          <p:spPr>
            <a:xfrm>
              <a:off x="9276120" y="2154400"/>
              <a:ext cx="1010213" cy="523220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Conductor</a:t>
              </a:r>
            </a:p>
            <a:p>
              <a:r>
                <a:rPr lang="en-US" sz="1400" dirty="0" smtClean="0"/>
                <a:t>mechanic</a:t>
              </a:r>
              <a:endParaRPr lang="en-US" sz="1400" dirty="0"/>
            </a:p>
          </p:txBody>
        </p:sp>
        <p:sp>
          <p:nvSpPr>
            <p:cNvPr id="225" name="Organigramme : Terminateur 224"/>
            <p:cNvSpPr/>
            <p:nvPr/>
          </p:nvSpPr>
          <p:spPr>
            <a:xfrm>
              <a:off x="303050" y="2166326"/>
              <a:ext cx="720000" cy="288000"/>
            </a:xfrm>
            <a:prstGeom prst="flowChartTermina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227" name="Connecteur droit 226"/>
            <p:cNvCxnSpPr>
              <a:stCxn id="225" idx="2"/>
              <a:endCxn id="41" idx="0"/>
            </p:cNvCxnSpPr>
            <p:nvPr/>
          </p:nvCxnSpPr>
          <p:spPr>
            <a:xfrm>
              <a:off x="663050" y="2454326"/>
              <a:ext cx="1" cy="27124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rganigramme : Jonction de sommaire 257"/>
            <p:cNvSpPr/>
            <p:nvPr/>
          </p:nvSpPr>
          <p:spPr>
            <a:xfrm>
              <a:off x="3799384" y="2297816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rganigramme : Données 4"/>
                <p:cNvSpPr/>
                <p:nvPr/>
              </p:nvSpPr>
              <p:spPr>
                <a:xfrm>
                  <a:off x="1023335" y="2692670"/>
                  <a:ext cx="1186987" cy="314308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>
                  <a:spAutoFit/>
                </a:bodyPr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</a:rPr>
                    <a:t>Target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rganigramme : Données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335" y="2692670"/>
                  <a:ext cx="1186987" cy="314308"/>
                </a:xfrm>
                <a:prstGeom prst="flowChartInputOutput">
                  <a:avLst/>
                </a:prstGeom>
                <a:blipFill>
                  <a:blip r:embed="rId7"/>
                  <a:stretch>
                    <a:fillRect b="-2264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rganigramme : Données 95"/>
                <p:cNvSpPr/>
                <p:nvPr/>
              </p:nvSpPr>
              <p:spPr>
                <a:xfrm>
                  <a:off x="4628786" y="1719973"/>
                  <a:ext cx="539993" cy="30513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rganigramme : Données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6" y="1719973"/>
                  <a:ext cx="539993" cy="305139"/>
                </a:xfrm>
                <a:prstGeom prst="flowChartInputOutput">
                  <a:avLst/>
                </a:prstGeom>
                <a:blipFill>
                  <a:blip r:embed="rId8"/>
                  <a:stretch>
                    <a:fillRect b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necteur droit avec flèche 96"/>
            <p:cNvCxnSpPr>
              <a:stCxn id="96" idx="4"/>
              <a:endCxn id="27" idx="0"/>
            </p:cNvCxnSpPr>
            <p:nvPr/>
          </p:nvCxnSpPr>
          <p:spPr>
            <a:xfrm flipH="1">
              <a:off x="4898782" y="2025112"/>
              <a:ext cx="1" cy="1647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rganigramme : Données 101"/>
                <p:cNvSpPr/>
                <p:nvPr/>
              </p:nvSpPr>
              <p:spPr>
                <a:xfrm>
                  <a:off x="3345257" y="2988186"/>
                  <a:ext cx="1630825" cy="719034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Margins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Hotspot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Discharge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rganigramme : Données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257" y="2988186"/>
                  <a:ext cx="1630825" cy="719034"/>
                </a:xfrm>
                <a:prstGeom prst="flowChartInputOutput">
                  <a:avLst/>
                </a:prstGeom>
                <a:blipFill>
                  <a:blip r:embed="rId9"/>
                  <a:stretch>
                    <a:fillRect t="-1667" b="-9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6"/>
            <a:ext cx="10728325" cy="1414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Designing the winding shape is an iterative process:</a:t>
            </a:r>
          </a:p>
          <a:p>
            <a:pPr marL="534988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Assumptions on homogenized winding properties (engineering current density, Young modulus,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34988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err="1" smtClean="0"/>
              <a:t>Magnetostatic</a:t>
            </a:r>
            <a:r>
              <a:rPr lang="en-US" dirty="0" smtClean="0"/>
              <a:t> simulations to get a winding shape generating the desired magnetic field</a:t>
            </a:r>
          </a:p>
          <a:p>
            <a:pPr marL="534988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Simulations of the homogenized windings mechanical strength under the Laplace forces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r>
              <a:rPr lang="fr-FR" dirty="0" smtClean="0"/>
              <a:t> of </a:t>
            </a:r>
            <a:r>
              <a:rPr lang="fr-FR" dirty="0" err="1" smtClean="0"/>
              <a:t>electromagnet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magnetic / mechanical design</a:t>
            </a:r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987784" y="2899664"/>
            <a:ext cx="8216432" cy="1536929"/>
            <a:chOff x="519633" y="2013331"/>
            <a:chExt cx="8216432" cy="1536929"/>
          </a:xfrm>
        </p:grpSpPr>
        <p:sp>
          <p:nvSpPr>
            <p:cNvPr id="9" name="Organigramme : Processus 8"/>
            <p:cNvSpPr/>
            <p:nvPr/>
          </p:nvSpPr>
          <p:spPr>
            <a:xfrm>
              <a:off x="2659260" y="2835419"/>
              <a:ext cx="1080000" cy="504000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Magnetic simulation</a:t>
              </a:r>
            </a:p>
          </p:txBody>
        </p:sp>
        <p:cxnSp>
          <p:nvCxnSpPr>
            <p:cNvPr id="10" name="Connecteur droit avec flèche 9"/>
            <p:cNvCxnSpPr>
              <a:stCxn id="83" idx="4"/>
              <a:endCxn id="9" idx="0"/>
            </p:cNvCxnSpPr>
            <p:nvPr/>
          </p:nvCxnSpPr>
          <p:spPr>
            <a:xfrm>
              <a:off x="3199260" y="2662474"/>
              <a:ext cx="0" cy="1729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stCxn id="15" idx="3"/>
              <a:endCxn id="39" idx="2"/>
            </p:cNvCxnSpPr>
            <p:nvPr/>
          </p:nvCxnSpPr>
          <p:spPr>
            <a:xfrm>
              <a:off x="1910000" y="3087419"/>
              <a:ext cx="2306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3731271" y="2580504"/>
              <a:ext cx="1378904" cy="523220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Winding geom.</a:t>
              </a:r>
            </a:p>
            <a:p>
              <a:r>
                <a:rPr lang="en-US" sz="1400" dirty="0" smtClean="0"/>
                <a:t>Laplace forces</a:t>
              </a:r>
              <a:endParaRPr lang="en-US" sz="1400" dirty="0"/>
            </a:p>
          </p:txBody>
        </p:sp>
        <p:cxnSp>
          <p:nvCxnSpPr>
            <p:cNvPr id="14" name="Connecteur en angle 13"/>
            <p:cNvCxnSpPr>
              <a:stCxn id="9" idx="3"/>
              <a:endCxn id="67" idx="2"/>
            </p:cNvCxnSpPr>
            <p:nvPr/>
          </p:nvCxnSpPr>
          <p:spPr>
            <a:xfrm>
              <a:off x="3739260" y="3087419"/>
              <a:ext cx="14317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rganigramme : Entrée manuelle 14"/>
                <p:cNvSpPr/>
                <p:nvPr/>
              </p:nvSpPr>
              <p:spPr>
                <a:xfrm>
                  <a:off x="1470263" y="2931082"/>
                  <a:ext cx="439737" cy="312674"/>
                </a:xfrm>
                <a:prstGeom prst="flowChartManualIn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62000" tIns="0" rIns="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fr-FR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rganigramme : Entrée manuel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263" y="2931082"/>
                  <a:ext cx="439737" cy="312674"/>
                </a:xfrm>
                <a:prstGeom prst="flowChartManualInput">
                  <a:avLst/>
                </a:prstGeom>
                <a:blipFill>
                  <a:blip r:embed="rId2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rganigramme : Processus 15"/>
            <p:cNvSpPr/>
            <p:nvPr/>
          </p:nvSpPr>
          <p:spPr>
            <a:xfrm>
              <a:off x="5874766" y="2835419"/>
              <a:ext cx="1080000" cy="5040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Mechanical simulation</a:t>
              </a:r>
            </a:p>
          </p:txBody>
        </p:sp>
        <p:cxnSp>
          <p:nvCxnSpPr>
            <p:cNvPr id="17" name="Connecteur droit avec flèche 16"/>
            <p:cNvCxnSpPr>
              <a:stCxn id="67" idx="6"/>
              <a:endCxn id="16" idx="1"/>
            </p:cNvCxnSpPr>
            <p:nvPr/>
          </p:nvCxnSpPr>
          <p:spPr>
            <a:xfrm>
              <a:off x="5458990" y="3087419"/>
              <a:ext cx="4157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9" idx="2"/>
              <a:endCxn id="67" idx="0"/>
            </p:cNvCxnSpPr>
            <p:nvPr/>
          </p:nvCxnSpPr>
          <p:spPr>
            <a:xfrm flipH="1">
              <a:off x="5314990" y="2662474"/>
              <a:ext cx="1878" cy="2809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rganigramme : Entrée manuelle 18"/>
                <p:cNvSpPr/>
                <p:nvPr/>
              </p:nvSpPr>
              <p:spPr>
                <a:xfrm>
                  <a:off x="5096999" y="2349800"/>
                  <a:ext cx="439737" cy="312674"/>
                </a:xfrm>
                <a:prstGeom prst="flowChartManualIn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0" rIns="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fr-FR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rganigramme : Entrée manuel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999" y="2349800"/>
                  <a:ext cx="439737" cy="312674"/>
                </a:xfrm>
                <a:prstGeom prst="flowChartManualInput">
                  <a:avLst/>
                </a:prstGeom>
                <a:blipFill>
                  <a:blip r:embed="rId3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onnecteur en angle 36"/>
            <p:cNvCxnSpPr>
              <a:stCxn id="16" idx="3"/>
              <a:endCxn id="21" idx="1"/>
            </p:cNvCxnSpPr>
            <p:nvPr/>
          </p:nvCxnSpPr>
          <p:spPr>
            <a:xfrm>
              <a:off x="6954766" y="3087419"/>
              <a:ext cx="4844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rganigramme : Ou 38"/>
            <p:cNvSpPr/>
            <p:nvPr/>
          </p:nvSpPr>
          <p:spPr>
            <a:xfrm>
              <a:off x="2140630" y="2943419"/>
              <a:ext cx="288000" cy="288000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400" dirty="0" smtClean="0"/>
            </a:p>
          </p:txBody>
        </p:sp>
        <p:cxnSp>
          <p:nvCxnSpPr>
            <p:cNvPr id="40" name="Connecteur droit avec flèche 39"/>
            <p:cNvCxnSpPr>
              <a:stCxn id="39" idx="6"/>
              <a:endCxn id="9" idx="1"/>
            </p:cNvCxnSpPr>
            <p:nvPr/>
          </p:nvCxnSpPr>
          <p:spPr>
            <a:xfrm>
              <a:off x="2428630" y="3087419"/>
              <a:ext cx="2306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en angle 40"/>
            <p:cNvCxnSpPr>
              <a:stCxn id="21" idx="2"/>
              <a:endCxn id="39" idx="4"/>
            </p:cNvCxnSpPr>
            <p:nvPr/>
          </p:nvCxnSpPr>
          <p:spPr>
            <a:xfrm rot="5400000" flipH="1">
              <a:off x="5023933" y="492116"/>
              <a:ext cx="126000" cy="5604606"/>
            </a:xfrm>
            <a:prstGeom prst="bentConnector3">
              <a:avLst>
                <a:gd name="adj1" fmla="val -127387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>
              <a:stCxn id="21" idx="3"/>
            </p:cNvCxnSpPr>
            <p:nvPr/>
          </p:nvCxnSpPr>
          <p:spPr>
            <a:xfrm>
              <a:off x="8339236" y="3087419"/>
              <a:ext cx="3968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/>
                <p:cNvSpPr txBox="1"/>
                <p:nvPr/>
              </p:nvSpPr>
              <p:spPr>
                <a:xfrm>
                  <a:off x="6938201" y="2795947"/>
                  <a:ext cx="518475" cy="307777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arrow" w="med" len="med"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1400" dirty="0" smtClean="0"/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5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2795947"/>
                  <a:ext cx="51847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e 68"/>
            <p:cNvGrpSpPr/>
            <p:nvPr/>
          </p:nvGrpSpPr>
          <p:grpSpPr>
            <a:xfrm>
              <a:off x="7439236" y="2816057"/>
              <a:ext cx="1105268" cy="734203"/>
              <a:chOff x="4950487" y="3263530"/>
              <a:chExt cx="1105268" cy="734203"/>
            </a:xfrm>
          </p:grpSpPr>
          <p:sp>
            <p:nvSpPr>
              <p:cNvPr id="21" name="Organigramme : Décision 20"/>
              <p:cNvSpPr/>
              <p:nvPr/>
            </p:nvSpPr>
            <p:spPr>
              <a:xfrm>
                <a:off x="4950487" y="3264892"/>
                <a:ext cx="900000" cy="54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OK?</a:t>
                </a: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5768497" y="3263530"/>
                <a:ext cx="287258" cy="276999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arrow" w="med" len="med"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Y</a:t>
                </a:r>
                <a:endParaRPr lang="fr-FR" sz="1200" dirty="0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376911" y="3720734"/>
                <a:ext cx="295274" cy="276999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arrow" w="med" len="med"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N</a:t>
                </a:r>
                <a:endParaRPr lang="fr-FR" sz="1200" dirty="0"/>
              </a:p>
            </p:txBody>
          </p:sp>
        </p:grpSp>
        <p:sp>
          <p:nvSpPr>
            <p:cNvPr id="65" name="Organigramme : Terminateur 64"/>
            <p:cNvSpPr/>
            <p:nvPr/>
          </p:nvSpPr>
          <p:spPr>
            <a:xfrm>
              <a:off x="519633" y="2943419"/>
              <a:ext cx="720000" cy="288000"/>
            </a:xfrm>
            <a:prstGeom prst="flowChartTermina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66" name="Connecteur droit 65"/>
            <p:cNvCxnSpPr>
              <a:stCxn id="65" idx="3"/>
              <a:endCxn id="15" idx="1"/>
            </p:cNvCxnSpPr>
            <p:nvPr/>
          </p:nvCxnSpPr>
          <p:spPr>
            <a:xfrm>
              <a:off x="1239633" y="3087419"/>
              <a:ext cx="23063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rganigramme : Jonction de sommaire 66"/>
            <p:cNvSpPr/>
            <p:nvPr/>
          </p:nvSpPr>
          <p:spPr>
            <a:xfrm>
              <a:off x="5170990" y="2943419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rganigramme : Données 82"/>
                <p:cNvSpPr/>
                <p:nvPr/>
              </p:nvSpPr>
              <p:spPr>
                <a:xfrm>
                  <a:off x="2443260" y="2013331"/>
                  <a:ext cx="1512000" cy="649143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Target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Constrained geometry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rganigramme : Données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3260" y="2013331"/>
                  <a:ext cx="1512000" cy="649143"/>
                </a:xfrm>
                <a:prstGeom prst="flowChartInputOutput">
                  <a:avLst/>
                </a:prstGeom>
                <a:blipFill>
                  <a:blip r:embed="rId5"/>
                  <a:stretch>
                    <a:fillRect b="-740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rganigramme : Données 86"/>
                <p:cNvSpPr/>
                <p:nvPr/>
              </p:nvSpPr>
              <p:spPr>
                <a:xfrm>
                  <a:off x="5658766" y="2390486"/>
                  <a:ext cx="1512000" cy="271988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Material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rganigramme : Données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766" y="2390486"/>
                  <a:ext cx="1512000" cy="271988"/>
                </a:xfrm>
                <a:prstGeom prst="flowChartInputOutput">
                  <a:avLst/>
                </a:prstGeom>
                <a:blipFill>
                  <a:blip r:embed="rId6"/>
                  <a:stretch>
                    <a:fillRect t="-4348" b="-108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Connecteur droit avec flèche 87"/>
            <p:cNvCxnSpPr>
              <a:stCxn id="87" idx="4"/>
              <a:endCxn id="16" idx="0"/>
            </p:cNvCxnSpPr>
            <p:nvPr/>
          </p:nvCxnSpPr>
          <p:spPr>
            <a:xfrm>
              <a:off x="6414766" y="2662474"/>
              <a:ext cx="0" cy="1729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6875736" y="4534378"/>
            <a:ext cx="4445521" cy="1532522"/>
            <a:chOff x="6736829" y="4381978"/>
            <a:chExt cx="4445521" cy="1532522"/>
          </a:xfrm>
        </p:grpSpPr>
        <p:sp>
          <p:nvSpPr>
            <p:cNvPr id="97" name="Rectangle à coins arrondis 96"/>
            <p:cNvSpPr/>
            <p:nvPr/>
          </p:nvSpPr>
          <p:spPr>
            <a:xfrm>
              <a:off x="6736829" y="4762500"/>
              <a:ext cx="4445521" cy="115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pic>
          <p:nvPicPr>
            <p:cNvPr id="1030" name="Picture 6" descr="Ansys Logo PNG Vector (PDF) Free Downloa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933" y="4855621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ccueil | Cast3M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80" y="4855621"/>
              <a:ext cx="914557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ZoneTexte 97"/>
            <p:cNvSpPr txBox="1"/>
            <p:nvPr/>
          </p:nvSpPr>
          <p:spPr>
            <a:xfrm>
              <a:off x="6736829" y="4381978"/>
              <a:ext cx="4445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Mechanical simulation software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9006978" y="5059048"/>
              <a:ext cx="2108697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266700" indent="-2667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Ansys (Ansys </a:t>
              </a:r>
              <a:r>
                <a:rPr lang="en-US" sz="1600" dirty="0"/>
                <a:t>I</a:t>
              </a:r>
              <a:r>
                <a:rPr lang="en-US" sz="1600" dirty="0" smtClean="0"/>
                <a:t>nc.)</a:t>
              </a:r>
            </a:p>
            <a:p>
              <a:pPr marL="266700" indent="-2667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Cast3M (CEA)</a:t>
              </a: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870744" y="4534378"/>
            <a:ext cx="5630863" cy="1532522"/>
            <a:chOff x="731837" y="4381978"/>
            <a:chExt cx="5630863" cy="1532522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731837" y="4762500"/>
              <a:ext cx="5630863" cy="115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noAutofit/>
            </a:bodyPr>
            <a:lstStyle/>
            <a:p>
              <a:pPr algn="ctr"/>
              <a:endParaRPr lang="fr-FR" dirty="0" smtClean="0"/>
            </a:p>
          </p:txBody>
        </p:sp>
        <p:pic>
          <p:nvPicPr>
            <p:cNvPr id="1026" name="Picture 2" descr="Opera software | LinkedI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08" y="4855621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4" name="Groupe 93"/>
            <p:cNvGrpSpPr/>
            <p:nvPr/>
          </p:nvGrpSpPr>
          <p:grpSpPr>
            <a:xfrm>
              <a:off x="3058907" y="4855621"/>
              <a:ext cx="1155088" cy="972000"/>
              <a:chOff x="3013187" y="4851056"/>
              <a:chExt cx="1155088" cy="972000"/>
            </a:xfrm>
          </p:grpSpPr>
          <p:pic>
            <p:nvPicPr>
              <p:cNvPr id="1028" name="Picture 4" descr="https://gitlab.com/Project-Rat/rat-documentation/-/raw/master/figs/RATLogo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43"/>
              <a:stretch/>
            </p:blipFill>
            <p:spPr bwMode="auto">
              <a:xfrm>
                <a:off x="3013187" y="4851056"/>
                <a:ext cx="1120043" cy="9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3844275" y="5375611"/>
                <a:ext cx="324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sp>
          <p:nvSpPr>
            <p:cNvPr id="92" name="ZoneTexte 91"/>
            <p:cNvSpPr txBox="1"/>
            <p:nvPr/>
          </p:nvSpPr>
          <p:spPr>
            <a:xfrm>
              <a:off x="731837" y="4381978"/>
              <a:ext cx="563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Electromag</a:t>
              </a:r>
              <a:r>
                <a:rPr lang="en-US" dirty="0" smtClean="0">
                  <a:solidFill>
                    <a:schemeClr val="tx2"/>
                  </a:solidFill>
                </a:rPr>
                <a:t>. simulation software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239056" y="4812827"/>
              <a:ext cx="2056970" cy="105758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266700" indent="-26670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Opera (</a:t>
              </a:r>
              <a:r>
                <a:rPr lang="en-US" sz="1600" dirty="0" err="1" smtClean="0"/>
                <a:t>Dassault</a:t>
              </a:r>
              <a:r>
                <a:rPr lang="en-US" sz="1600" dirty="0" smtClean="0"/>
                <a:t>)</a:t>
              </a:r>
            </a:p>
            <a:p>
              <a:pPr marL="266700" indent="-26670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Roxie (CERN)</a:t>
              </a:r>
            </a:p>
            <a:p>
              <a:pPr marL="266700" indent="-26670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RAT (Little Beasts Engineering)</a:t>
              </a:r>
            </a:p>
          </p:txBody>
        </p:sp>
        <p:pic>
          <p:nvPicPr>
            <p:cNvPr id="1034" name="Picture 10" descr="DS-11T Dipole Cross Sec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303" y="4855621"/>
              <a:ext cx="977309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8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31838" y="1381125"/>
                <a:ext cx="10728325" cy="4532313"/>
              </a:xfrm>
              <a:ln w="12700">
                <a:noFill/>
              </a:ln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on the windings computed, we can also design a conductor:</a:t>
                </a: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381125"/>
                <a:ext cx="10728325" cy="4532313"/>
              </a:xfrm>
              <a:blipFill>
                <a:blip r:embed="rId2"/>
                <a:stretch>
                  <a:fillRect l="-108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401588"/>
            <a:ext cx="10728325" cy="871827"/>
          </a:xfrm>
        </p:spPr>
        <p:txBody>
          <a:bodyPr/>
          <a:lstStyle/>
          <a:p>
            <a:r>
              <a:rPr lang="en-US" dirty="0" smtClean="0"/>
              <a:t>Conductor definition</a:t>
            </a:r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31838" y="2030784"/>
            <a:ext cx="9864000" cy="4001162"/>
            <a:chOff x="1055251" y="1954584"/>
            <a:chExt cx="9864000" cy="4001162"/>
          </a:xfrm>
        </p:grpSpPr>
        <p:grpSp>
          <p:nvGrpSpPr>
            <p:cNvPr id="55" name="Groupe 54"/>
            <p:cNvGrpSpPr/>
            <p:nvPr/>
          </p:nvGrpSpPr>
          <p:grpSpPr>
            <a:xfrm>
              <a:off x="1055251" y="4902048"/>
              <a:ext cx="7601187" cy="841920"/>
              <a:chOff x="447675" y="3703320"/>
              <a:chExt cx="7601187" cy="841920"/>
            </a:xfrm>
          </p:grpSpPr>
          <p:cxnSp>
            <p:nvCxnSpPr>
              <p:cNvPr id="49" name="Connecteur droit 48"/>
              <p:cNvCxnSpPr/>
              <p:nvPr/>
            </p:nvCxnSpPr>
            <p:spPr>
              <a:xfrm>
                <a:off x="447675" y="4124280"/>
                <a:ext cx="7601187" cy="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/>
              <p:cNvSpPr txBox="1"/>
              <p:nvPr/>
            </p:nvSpPr>
            <p:spPr>
              <a:xfrm>
                <a:off x="587058" y="37338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Conductor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87058" y="4127495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Auxiliaries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533400" y="3703320"/>
                <a:ext cx="0" cy="36000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533400" y="4185240"/>
                <a:ext cx="0" cy="36000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e 93"/>
            <p:cNvGrpSpPr/>
            <p:nvPr/>
          </p:nvGrpSpPr>
          <p:grpSpPr>
            <a:xfrm>
              <a:off x="4464304" y="3265817"/>
              <a:ext cx="3586854" cy="841920"/>
              <a:chOff x="-1045415" y="3703320"/>
              <a:chExt cx="3586854" cy="841920"/>
            </a:xfrm>
          </p:grpSpPr>
          <p:cxnSp>
            <p:nvCxnSpPr>
              <p:cNvPr id="95" name="Connecteur droit 94"/>
              <p:cNvCxnSpPr/>
              <p:nvPr/>
            </p:nvCxnSpPr>
            <p:spPr>
              <a:xfrm>
                <a:off x="-1045415" y="4124280"/>
                <a:ext cx="3586854" cy="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ZoneTexte 95"/>
              <p:cNvSpPr txBox="1"/>
              <p:nvPr/>
            </p:nvSpPr>
            <p:spPr>
              <a:xfrm>
                <a:off x="1500221" y="373380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Quench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538419" y="4127495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Normal operation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98" name="Connecteur droit avec flèche 97"/>
              <p:cNvCxnSpPr/>
              <p:nvPr/>
            </p:nvCxnSpPr>
            <p:spPr>
              <a:xfrm flipV="1">
                <a:off x="2508120" y="3703320"/>
                <a:ext cx="0" cy="36000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avec flèche 98"/>
              <p:cNvCxnSpPr/>
              <p:nvPr/>
            </p:nvCxnSpPr>
            <p:spPr>
              <a:xfrm>
                <a:off x="2508120" y="4185240"/>
                <a:ext cx="0" cy="36000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2090157" y="3434833"/>
              <a:ext cx="1080000" cy="5040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Design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supercond</a:t>
              </a:r>
              <a:r>
                <a:rPr lang="en-US" sz="14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4032" y="2797570"/>
              <a:ext cx="1080000" cy="503590"/>
            </a:xfrm>
            <a:prstGeom prst="rect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27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Design stabilizer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17168" y="2797570"/>
              <a:ext cx="1080000" cy="5035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Design insulation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175169" y="3375055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% SC</a:t>
              </a:r>
              <a:endParaRPr lang="en-US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628434" y="274752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% Cu</a:t>
              </a:r>
              <a:endParaRPr lang="en-US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03063" y="2747520"/>
              <a:ext cx="1334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Ins. thickness</a:t>
              </a:r>
              <a:endParaRPr lang="en-US" sz="1400" dirty="0"/>
            </a:p>
          </p:txBody>
        </p:sp>
        <p:cxnSp>
          <p:nvCxnSpPr>
            <p:cNvPr id="14" name="Connecteur droit avec flèche 13"/>
            <p:cNvCxnSpPr>
              <a:stCxn id="7" idx="3"/>
              <a:endCxn id="34" idx="2"/>
            </p:cNvCxnSpPr>
            <p:nvPr/>
          </p:nvCxnSpPr>
          <p:spPr>
            <a:xfrm>
              <a:off x="3170157" y="3686833"/>
              <a:ext cx="6616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8" idx="3"/>
              <a:endCxn id="9" idx="1"/>
            </p:cNvCxnSpPr>
            <p:nvPr/>
          </p:nvCxnSpPr>
          <p:spPr>
            <a:xfrm>
              <a:off x="5644032" y="3049365"/>
              <a:ext cx="673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656438" y="3435038"/>
              <a:ext cx="1080000" cy="50359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Geometrical aspect</a:t>
              </a:r>
            </a:p>
          </p:txBody>
        </p:sp>
        <p:cxnSp>
          <p:nvCxnSpPr>
            <p:cNvPr id="20" name="Connecteur droit avec flèche 19"/>
            <p:cNvCxnSpPr>
              <a:stCxn id="9" idx="3"/>
              <a:endCxn id="116" idx="0"/>
            </p:cNvCxnSpPr>
            <p:nvPr/>
          </p:nvCxnSpPr>
          <p:spPr>
            <a:xfrm>
              <a:off x="7397168" y="3049365"/>
              <a:ext cx="873852" cy="493468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rganigramme : Entrée manuelle 23"/>
            <p:cNvSpPr/>
            <p:nvPr/>
          </p:nvSpPr>
          <p:spPr>
            <a:xfrm>
              <a:off x="2180157" y="2873582"/>
              <a:ext cx="900000" cy="357815"/>
            </a:xfrm>
            <a:prstGeom prst="flowChartManualInpu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Margins</a:t>
              </a:r>
            </a:p>
          </p:txBody>
        </p:sp>
        <p:cxnSp>
          <p:nvCxnSpPr>
            <p:cNvPr id="26" name="Connecteur droit avec flèche 25"/>
            <p:cNvCxnSpPr>
              <a:stCxn id="24" idx="2"/>
              <a:endCxn id="7" idx="0"/>
            </p:cNvCxnSpPr>
            <p:nvPr/>
          </p:nvCxnSpPr>
          <p:spPr>
            <a:xfrm>
              <a:off x="2630157" y="3231397"/>
              <a:ext cx="0" cy="2034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rganigramme : Entrée manuelle 28"/>
                <p:cNvSpPr/>
                <p:nvPr/>
              </p:nvSpPr>
              <p:spPr>
                <a:xfrm>
                  <a:off x="4474032" y="1954584"/>
                  <a:ext cx="1260000" cy="645971"/>
                </a:xfrm>
                <a:prstGeom prst="flowChartManualInpu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Hotspot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fr-FR" sz="1400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Discharge </a:t>
                  </a:r>
                  <a14:m>
                    <m:oMath xmlns:m="http://schemas.openxmlformats.org/officeDocument/2006/math"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Organigramme : Entrée manuel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2" y="1954584"/>
                  <a:ext cx="1260000" cy="645971"/>
                </a:xfrm>
                <a:prstGeom prst="flowChartManualInput">
                  <a:avLst/>
                </a:prstGeom>
                <a:blipFill>
                  <a:blip r:embed="rId3"/>
                  <a:stretch>
                    <a:fillRect b="-1009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rganigramme : Entrée manuelle 29"/>
                <p:cNvSpPr/>
                <p:nvPr/>
              </p:nvSpPr>
              <p:spPr>
                <a:xfrm>
                  <a:off x="6227168" y="2242740"/>
                  <a:ext cx="1260000" cy="357815"/>
                </a:xfrm>
                <a:prstGeom prst="flowChartManualInpu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>
                  <a:spAutoFit/>
                </a:bodyPr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</a:rPr>
                    <a:t>Discharge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rganigramme : Entrée manuel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168" y="2242740"/>
                  <a:ext cx="1260000" cy="357815"/>
                </a:xfrm>
                <a:prstGeom prst="flowChartManualInput">
                  <a:avLst/>
                </a:prstGeom>
                <a:blipFill>
                  <a:blip r:embed="rId4"/>
                  <a:stretch>
                    <a:fillRect b="-1774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>
              <a:off x="1384036" y="3686628"/>
              <a:ext cx="706121" cy="2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1348517" y="3065183"/>
                  <a:ext cx="668966" cy="616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n-US" sz="1400" i="1" dirty="0" smtClean="0">
                      <a:latin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a14:m>
                  <a:r>
                    <a:rPr lang="en-US" sz="1400" dirty="0" smtClean="0"/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517" y="3065183"/>
                  <a:ext cx="668966" cy="616772"/>
                </a:xfrm>
                <a:prstGeom prst="rect">
                  <a:avLst/>
                </a:prstGeom>
                <a:blipFill>
                  <a:blip r:embed="rId5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rganigramme : Jonction de sommaire 33"/>
            <p:cNvSpPr/>
            <p:nvPr/>
          </p:nvSpPr>
          <p:spPr>
            <a:xfrm>
              <a:off x="3831782" y="3542833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sz="1400" dirty="0" smtClean="0"/>
            </a:p>
          </p:txBody>
        </p:sp>
        <p:cxnSp>
          <p:nvCxnSpPr>
            <p:cNvPr id="40" name="Connecteur en angle 39"/>
            <p:cNvCxnSpPr>
              <a:endCxn id="34" idx="0"/>
            </p:cNvCxnSpPr>
            <p:nvPr/>
          </p:nvCxnSpPr>
          <p:spPr>
            <a:xfrm>
              <a:off x="1384036" y="2694002"/>
              <a:ext cx="2591746" cy="848831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1348517" y="2371838"/>
                  <a:ext cx="627159" cy="32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</m:oMath>
                  </a14:m>
                  <a:r>
                    <a:rPr lang="en-US" sz="1400" i="1" dirty="0" smtClean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517" y="2371838"/>
                  <a:ext cx="627159" cy="325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492850" y="5452156"/>
              <a:ext cx="1080000" cy="5035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Power supply</a:t>
              </a:r>
            </a:p>
          </p:txBody>
        </p:sp>
        <p:cxnSp>
          <p:nvCxnSpPr>
            <p:cNvPr id="59" name="Connecteur droit avec flèche 58"/>
            <p:cNvCxnSpPr>
              <a:stCxn id="30" idx="2"/>
              <a:endCxn id="9" idx="0"/>
            </p:cNvCxnSpPr>
            <p:nvPr/>
          </p:nvCxnSpPr>
          <p:spPr>
            <a:xfrm>
              <a:off x="6857168" y="2600555"/>
              <a:ext cx="0" cy="1970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en angle 62"/>
            <p:cNvCxnSpPr>
              <a:stCxn id="47" idx="3"/>
              <a:endCxn id="34" idx="4"/>
            </p:cNvCxnSpPr>
            <p:nvPr/>
          </p:nvCxnSpPr>
          <p:spPr>
            <a:xfrm flipV="1">
              <a:off x="3572850" y="3830833"/>
              <a:ext cx="402932" cy="1873118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>
                  <a:off x="3570373" y="5365676"/>
                  <a:ext cx="3761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400" i="1" dirty="0" smtClean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373" y="5365676"/>
                  <a:ext cx="376193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/>
            <p:cNvSpPr/>
            <p:nvPr/>
          </p:nvSpPr>
          <p:spPr>
            <a:xfrm>
              <a:off x="6317168" y="4660088"/>
              <a:ext cx="1080000" cy="503590"/>
            </a:xfrm>
            <a:prstGeom prst="rect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27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Conductor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cryogeny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404740" y="4607401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% </a:t>
              </a:r>
              <a:r>
                <a:rPr lang="en-US" sz="1400" dirty="0" err="1" smtClean="0"/>
                <a:t>cryo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cxnSp>
          <p:nvCxnSpPr>
            <p:cNvPr id="82" name="Connecteur droit avec flèche 81"/>
            <p:cNvCxnSpPr>
              <a:stCxn id="29" idx="2"/>
              <a:endCxn id="8" idx="0"/>
            </p:cNvCxnSpPr>
            <p:nvPr/>
          </p:nvCxnSpPr>
          <p:spPr>
            <a:xfrm>
              <a:off x="5104032" y="2600555"/>
              <a:ext cx="0" cy="1970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en angle 84"/>
            <p:cNvCxnSpPr>
              <a:stCxn id="34" idx="6"/>
              <a:endCxn id="8" idx="1"/>
            </p:cNvCxnSpPr>
            <p:nvPr/>
          </p:nvCxnSpPr>
          <p:spPr>
            <a:xfrm flipV="1">
              <a:off x="4119782" y="3049365"/>
              <a:ext cx="444250" cy="63746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en angle 85"/>
            <p:cNvCxnSpPr>
              <a:stCxn id="34" idx="6"/>
              <a:endCxn id="100" idx="1"/>
            </p:cNvCxnSpPr>
            <p:nvPr/>
          </p:nvCxnSpPr>
          <p:spPr>
            <a:xfrm>
              <a:off x="4119782" y="3686833"/>
              <a:ext cx="444250" cy="122202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6317168" y="5559878"/>
              <a:ext cx="1080000" cy="2881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Cryoplant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64032" y="4657066"/>
              <a:ext cx="1080000" cy="50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Thermal loads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rganigramme : Entrée manuelle 102"/>
                <p:cNvSpPr/>
                <p:nvPr/>
              </p:nvSpPr>
              <p:spPr>
                <a:xfrm>
                  <a:off x="4474032" y="3815069"/>
                  <a:ext cx="1260000" cy="645971"/>
                </a:xfrm>
                <a:prstGeom prst="flowChartManualInpu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>
                  <a:spAutoFit/>
                </a:bodyPr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</a:rPr>
                    <a:t>AC/DC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</m:oMath>
                  </a14:m>
                  <a:endParaRPr lang="fr-FR" sz="1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𝑑𝐼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rganigramme : Entrée manuel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2" y="3815069"/>
                  <a:ext cx="1260000" cy="645971"/>
                </a:xfrm>
                <a:prstGeom prst="flowChartManualInput">
                  <a:avLst/>
                </a:prstGeom>
                <a:blipFill>
                  <a:blip r:embed="rId8"/>
                  <a:stretch>
                    <a:fillRect b="-7339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Connecteur droit avec flèche 104"/>
            <p:cNvCxnSpPr>
              <a:stCxn id="103" idx="2"/>
              <a:endCxn id="100" idx="0"/>
            </p:cNvCxnSpPr>
            <p:nvPr/>
          </p:nvCxnSpPr>
          <p:spPr>
            <a:xfrm>
              <a:off x="5104032" y="4461040"/>
              <a:ext cx="0" cy="1960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>
              <a:stCxn id="100" idx="3"/>
              <a:endCxn id="74" idx="1"/>
            </p:cNvCxnSpPr>
            <p:nvPr/>
          </p:nvCxnSpPr>
          <p:spPr>
            <a:xfrm>
              <a:off x="5644032" y="4908861"/>
              <a:ext cx="673136" cy="3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en angle 108"/>
            <p:cNvCxnSpPr>
              <a:stCxn id="100" idx="3"/>
              <a:endCxn id="93" idx="1"/>
            </p:cNvCxnSpPr>
            <p:nvPr/>
          </p:nvCxnSpPr>
          <p:spPr>
            <a:xfrm>
              <a:off x="5644032" y="4908861"/>
              <a:ext cx="673136" cy="795091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ZoneTexte 109"/>
                <p:cNvSpPr txBox="1"/>
                <p:nvPr/>
              </p:nvSpPr>
              <p:spPr>
                <a:xfrm>
                  <a:off x="7733815" y="5551382"/>
                  <a:ext cx="671649" cy="305139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𝑐𝑟𝑦𝑜</m:t>
                            </m:r>
                          </m:sub>
                        </m:sSub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0" name="ZoneTexte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815" y="5551382"/>
                  <a:ext cx="671649" cy="305139"/>
                </a:xfrm>
                <a:prstGeom prst="rect">
                  <a:avLst/>
                </a:prstGeom>
                <a:blipFill>
                  <a:blip r:embed="rId9"/>
                  <a:stretch>
                    <a:fillRect r="-7273" b="-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ZoneTexte 112"/>
                <p:cNvSpPr txBox="1"/>
                <p:nvPr/>
              </p:nvSpPr>
              <p:spPr>
                <a:xfrm>
                  <a:off x="5628434" y="4607401"/>
                  <a:ext cx="475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ZoneTexte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434" y="4607401"/>
                  <a:ext cx="475900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rganigramme : Jonction de sommaire 115"/>
            <p:cNvSpPr/>
            <p:nvPr/>
          </p:nvSpPr>
          <p:spPr>
            <a:xfrm>
              <a:off x="8127020" y="3542833"/>
              <a:ext cx="288000" cy="288000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  <p:cxnSp>
          <p:nvCxnSpPr>
            <p:cNvPr id="119" name="Connecteur en angle 118"/>
            <p:cNvCxnSpPr>
              <a:stCxn id="74" idx="3"/>
              <a:endCxn id="116" idx="4"/>
            </p:cNvCxnSpPr>
            <p:nvPr/>
          </p:nvCxnSpPr>
          <p:spPr>
            <a:xfrm flipV="1">
              <a:off x="7397168" y="3830833"/>
              <a:ext cx="873852" cy="108105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>
              <a:stCxn id="116" idx="6"/>
              <a:endCxn id="19" idx="1"/>
            </p:cNvCxnSpPr>
            <p:nvPr/>
          </p:nvCxnSpPr>
          <p:spPr>
            <a:xfrm>
              <a:off x="8415020" y="3686833"/>
              <a:ext cx="2414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>
              <a:stCxn id="19" idx="3"/>
              <a:endCxn id="130" idx="1"/>
            </p:cNvCxnSpPr>
            <p:nvPr/>
          </p:nvCxnSpPr>
          <p:spPr>
            <a:xfrm flipV="1">
              <a:off x="9736438" y="3686628"/>
              <a:ext cx="264073" cy="2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>
              <a:stCxn id="93" idx="3"/>
              <a:endCxn id="110" idx="1"/>
            </p:cNvCxnSpPr>
            <p:nvPr/>
          </p:nvCxnSpPr>
          <p:spPr>
            <a:xfrm>
              <a:off x="7397168" y="5703952"/>
              <a:ext cx="33664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ZoneTexte 129"/>
            <p:cNvSpPr txBox="1"/>
            <p:nvPr/>
          </p:nvSpPr>
          <p:spPr>
            <a:xfrm>
              <a:off x="10000511" y="3434833"/>
              <a:ext cx="918740" cy="50359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/>
                <a:t>Defined conductor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rganigramme : Entrée manuelle 138"/>
                <p:cNvSpPr/>
                <p:nvPr/>
              </p:nvSpPr>
              <p:spPr>
                <a:xfrm>
                  <a:off x="6631274" y="4082602"/>
                  <a:ext cx="451788" cy="378438"/>
                </a:xfrm>
                <a:prstGeom prst="flowChartManualInpu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36000" rIns="36000" bIns="3600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rganigramme : Entrée manuel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274" y="4082602"/>
                  <a:ext cx="451788" cy="378438"/>
                </a:xfrm>
                <a:prstGeom prst="flowChartManualInpu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Connecteur droit avec flèche 139"/>
            <p:cNvCxnSpPr>
              <a:stCxn id="139" idx="2"/>
              <a:endCxn id="74" idx="0"/>
            </p:cNvCxnSpPr>
            <p:nvPr/>
          </p:nvCxnSpPr>
          <p:spPr>
            <a:xfrm>
              <a:off x="6857168" y="4461040"/>
              <a:ext cx="0" cy="199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Image 6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1381125"/>
            <a:ext cx="2278063" cy="1727379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9313092" y="4868698"/>
            <a:ext cx="2147071" cy="1263815"/>
            <a:chOff x="9382022" y="4983457"/>
            <a:chExt cx="2147071" cy="1263815"/>
          </a:xfrm>
        </p:grpSpPr>
        <p:grpSp>
          <p:nvGrpSpPr>
            <p:cNvPr id="68" name="Groupe 67"/>
            <p:cNvGrpSpPr/>
            <p:nvPr/>
          </p:nvGrpSpPr>
          <p:grpSpPr>
            <a:xfrm>
              <a:off x="9382022" y="4983457"/>
              <a:ext cx="2147071" cy="338554"/>
              <a:chOff x="8437129" y="5057001"/>
              <a:chExt cx="2147071" cy="338554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8437129" y="5100278"/>
                <a:ext cx="252000" cy="252000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87" name="ZoneTexte 86"/>
              <p:cNvSpPr txBox="1"/>
              <p:nvPr/>
            </p:nvSpPr>
            <p:spPr>
              <a:xfrm>
                <a:off x="8689129" y="5057001"/>
                <a:ext cx="1895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General / technical</a:t>
                </a:r>
                <a:endParaRPr lang="en-US" sz="1600" dirty="0"/>
              </a:p>
            </p:txBody>
          </p:sp>
        </p:grpSp>
        <p:grpSp>
          <p:nvGrpSpPr>
            <p:cNvPr id="69" name="Groupe 68"/>
            <p:cNvGrpSpPr/>
            <p:nvPr/>
          </p:nvGrpSpPr>
          <p:grpSpPr>
            <a:xfrm>
              <a:off x="9382022" y="5291878"/>
              <a:ext cx="1313509" cy="338554"/>
              <a:chOff x="8437129" y="5365422"/>
              <a:chExt cx="1313509" cy="33855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8437129" y="5408699"/>
                <a:ext cx="252000" cy="25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8689129" y="5365422"/>
                <a:ext cx="1061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Electricity</a:t>
                </a:r>
                <a:endParaRPr lang="en-US" sz="1600" dirty="0"/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9382022" y="5600299"/>
              <a:ext cx="1177253" cy="338554"/>
              <a:chOff x="8437129" y="5982264"/>
              <a:chExt cx="1177253" cy="338554"/>
            </a:xfrm>
          </p:grpSpPr>
          <p:sp>
            <p:nvSpPr>
              <p:cNvPr id="77" name="ZoneTexte 76"/>
              <p:cNvSpPr txBox="1"/>
              <p:nvPr/>
            </p:nvSpPr>
            <p:spPr>
              <a:xfrm>
                <a:off x="8689129" y="5982264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Thermic</a:t>
                </a:r>
                <a:endParaRPr lang="en-US" sz="16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437129" y="6025541"/>
                <a:ext cx="252000" cy="25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9382022" y="5908718"/>
              <a:ext cx="1917841" cy="338554"/>
              <a:chOff x="8437129" y="6290683"/>
              <a:chExt cx="1917841" cy="338554"/>
            </a:xfrm>
          </p:grpSpPr>
          <p:sp>
            <p:nvSpPr>
              <p:cNvPr id="73" name="ZoneTexte 72"/>
              <p:cNvSpPr txBox="1"/>
              <p:nvPr/>
            </p:nvSpPr>
            <p:spPr>
              <a:xfrm>
                <a:off x="8689129" y="6290683"/>
                <a:ext cx="1665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Material science</a:t>
                </a:r>
                <a:endParaRPr lang="en-US" sz="16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37129" y="6333960"/>
                <a:ext cx="252000" cy="2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</p:grpSp>
      <p:sp>
        <p:nvSpPr>
          <p:cNvPr id="22" name="ZoneTexte 21"/>
          <p:cNvSpPr txBox="1"/>
          <p:nvPr/>
        </p:nvSpPr>
        <p:spPr>
          <a:xfrm>
            <a:off x="10537416" y="21691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</a:rPr>
              <a:t>Cu</a:t>
            </a:r>
            <a:endParaRPr 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9760027" y="226386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glow rad="127000">
                    <a:schemeClr val="bg1"/>
                  </a:glow>
                </a:effectLst>
              </a:rPr>
              <a:t>LHe</a:t>
            </a:r>
            <a:endParaRPr 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9532400" y="155583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</a:rPr>
              <a:t>SC + Cu</a:t>
            </a:r>
            <a:endParaRPr lang="en-US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77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10956"/>
              </p:ext>
            </p:extLst>
          </p:nvPr>
        </p:nvGraphicFramePr>
        <p:xfrm>
          <a:off x="731838" y="1866900"/>
          <a:ext cx="10764000" cy="4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2168812617"/>
                    </a:ext>
                  </a:extLst>
                </a:gridCol>
                <a:gridCol w="5184000">
                  <a:extLst>
                    <a:ext uri="{9D8B030D-6E8A-4147-A177-3AD203B41FA5}">
                      <a16:colId xmlns:a16="http://schemas.microsoft.com/office/drawing/2014/main" val="993198279"/>
                    </a:ext>
                  </a:extLst>
                </a:gridCol>
                <a:gridCol w="5184000">
                  <a:extLst>
                    <a:ext uri="{9D8B030D-6E8A-4147-A177-3AD203B41FA5}">
                      <a16:colId xmlns:a16="http://schemas.microsoft.com/office/drawing/2014/main" val="3075544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Superconducting</a:t>
                      </a:r>
                      <a:r>
                        <a:rPr lang="en-US" baseline="0" noProof="0" dirty="0" smtClean="0"/>
                        <a:t> magnet</a:t>
                      </a:r>
                      <a:endParaRPr lang="en-US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Resistive magnet</a:t>
                      </a:r>
                      <a:endParaRPr lang="en-US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82726"/>
                  </a:ext>
                </a:extLst>
              </a:tr>
              <a:tr h="7560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Normal operation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9263" indent="-354013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Transient thermal losses (Eddy</a:t>
                      </a:r>
                      <a:r>
                        <a:rPr lang="en-US" baseline="0" noProof="0" dirty="0" smtClean="0"/>
                        <a:t> currents, stick-slip motions, etc.)</a:t>
                      </a:r>
                      <a:endParaRPr lang="en-US" noProof="0" dirty="0" smtClean="0"/>
                    </a:p>
                    <a:p>
                      <a:pPr marL="449263" indent="-354013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Thermal</a:t>
                      </a:r>
                      <a:r>
                        <a:rPr lang="en-US" baseline="0" noProof="0" dirty="0" smtClean="0"/>
                        <a:t> loads from experiment (for ex. radiation from beam or plasma)</a:t>
                      </a:r>
                      <a:endParaRPr lang="en-US" noProof="0" dirty="0" smtClean="0"/>
                    </a:p>
                  </a:txBody>
                  <a:tcPr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0" indent="-26670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noProof="0" dirty="0"/>
                    </a:p>
                  </a:txBody>
                  <a:tcPr marT="90000" marB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72778"/>
                  </a:ext>
                </a:extLst>
              </a:tr>
              <a:tr h="1332000">
                <a:tc vMerge="1">
                  <a:txBody>
                    <a:bodyPr/>
                    <a:lstStyle/>
                    <a:p>
                      <a:pPr algn="ctr"/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indent="-354013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Cryostat</a:t>
                      </a:r>
                      <a:r>
                        <a:rPr lang="en-US" baseline="0" noProof="0" dirty="0" smtClean="0"/>
                        <a:t> losses (conduction &amp; radiation)</a:t>
                      </a:r>
                    </a:p>
                    <a:p>
                      <a:pPr marL="449263" indent="-354013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Magnet cool-down / warm-up time</a:t>
                      </a:r>
                    </a:p>
                    <a:p>
                      <a:pPr marL="449263" indent="-354013">
                        <a:spcAft>
                          <a:spcPts val="300"/>
                        </a:spcAft>
                        <a:buFont typeface="Arial" panose="020B0604020202020204" pitchFamily="34" charset="0"/>
                        <a:buChar char="→"/>
                      </a:pPr>
                      <a:r>
                        <a:rPr lang="en-US" noProof="0" dirty="0" smtClean="0"/>
                        <a:t>Choice and design of the cold</a:t>
                      </a:r>
                      <a:r>
                        <a:rPr lang="en-US" baseline="0" noProof="0" dirty="0" smtClean="0"/>
                        <a:t> source</a:t>
                      </a:r>
                    </a:p>
                    <a:p>
                      <a:pPr marL="449263" marR="0" lvl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→"/>
                        <a:tabLst/>
                        <a:defRPr/>
                      </a:pPr>
                      <a:r>
                        <a:rPr lang="en-US" noProof="0" dirty="0" smtClean="0"/>
                        <a:t>Minimization of the cryostat</a:t>
                      </a:r>
                      <a:r>
                        <a:rPr lang="en-US" baseline="0" noProof="0" dirty="0" smtClean="0"/>
                        <a:t> losses</a:t>
                      </a:r>
                    </a:p>
                  </a:txBody>
                  <a:tcPr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263" indent="-360363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Steady-state</a:t>
                      </a:r>
                      <a:r>
                        <a:rPr lang="en-US" baseline="0" noProof="0" dirty="0" smtClean="0"/>
                        <a:t> Joule losses</a:t>
                      </a:r>
                      <a:endParaRPr lang="en-US" noProof="0" dirty="0" smtClean="0"/>
                    </a:p>
                    <a:p>
                      <a:pPr marL="449263" indent="-354013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→"/>
                      </a:pPr>
                      <a:r>
                        <a:rPr lang="en-US" noProof="0" dirty="0" smtClean="0"/>
                        <a:t>Design of the continuous cooling (typ. water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flowrate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18652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Default case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indent="-363538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Simulation of</a:t>
                      </a:r>
                      <a:r>
                        <a:rPr lang="en-US" baseline="0" noProof="0" dirty="0" smtClean="0"/>
                        <a:t> quench dynamics (hotspot, thermal gradients, voltages)</a:t>
                      </a:r>
                      <a:endParaRPr lang="en-US" noProof="0" dirty="0" smtClean="0"/>
                    </a:p>
                    <a:p>
                      <a:pPr marL="449263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→"/>
                        <a:tabLst/>
                        <a:defRPr/>
                      </a:pPr>
                      <a:r>
                        <a:rPr lang="en-US" noProof="0" dirty="0" smtClean="0"/>
                        <a:t>Area devoted</a:t>
                      </a:r>
                      <a:r>
                        <a:rPr lang="en-US" baseline="0" noProof="0" dirty="0" smtClean="0"/>
                        <a:t> to </a:t>
                      </a:r>
                      <a:r>
                        <a:rPr lang="en-US" baseline="0" noProof="0" dirty="0" err="1" smtClean="0"/>
                        <a:t>cryo</a:t>
                      </a:r>
                      <a:r>
                        <a:rPr lang="en-US" noProof="0" dirty="0" smtClean="0"/>
                        <a:t> in</a:t>
                      </a:r>
                      <a:r>
                        <a:rPr lang="en-US" baseline="0" noProof="0" dirty="0" smtClean="0"/>
                        <a:t> the conductor</a:t>
                      </a:r>
                    </a:p>
                    <a:p>
                      <a:pPr marL="449263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→"/>
                        <a:tabLst/>
                        <a:defRPr/>
                      </a:pPr>
                      <a:r>
                        <a:rPr lang="en-US" baseline="0" noProof="0" dirty="0" smtClean="0"/>
                        <a:t>Design of the quench detection and protection systems</a:t>
                      </a:r>
                      <a:endParaRPr lang="en-US" noProof="0" dirty="0"/>
                    </a:p>
                  </a:txBody>
                  <a:tcPr marT="90000" marB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T="90000" marB="90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53352"/>
                  </a:ext>
                </a:extLst>
              </a:tr>
            </a:tbl>
          </a:graphicData>
        </a:graphic>
      </p:graphicFrame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370791"/>
          </a:xfrm>
        </p:spPr>
        <p:txBody>
          <a:bodyPr/>
          <a:lstStyle/>
          <a:p>
            <a:r>
              <a:rPr lang="en-US" dirty="0" smtClean="0"/>
              <a:t>The thermal design depends on the resistive / superconducting nature of the magnet: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0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Numerical techniques:</a:t>
                </a:r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95% old-fashioned </a:t>
                </a:r>
                <a:r>
                  <a:rPr lang="en-US" sz="2000" dirty="0" smtClean="0"/>
                  <a:t>FEA </a:t>
                </a:r>
                <a:r>
                  <a:rPr lang="en-US" sz="2000" dirty="0" smtClean="0"/>
                  <a:t>in static cases</a:t>
                </a:r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Some </a:t>
                </a:r>
                <a:r>
                  <a:rPr lang="en-US" sz="2000" dirty="0" smtClean="0"/>
                  <a:t>Fast </a:t>
                </a:r>
                <a:r>
                  <a:rPr lang="en-US" sz="2000" dirty="0"/>
                  <a:t>Multipole Method </a:t>
                </a:r>
                <a:r>
                  <a:rPr lang="en-US" sz="2000" dirty="0" smtClean="0"/>
                  <a:t>(FMM) to </a:t>
                </a:r>
                <a:r>
                  <a:rPr lang="en-US" sz="2000" dirty="0"/>
                  <a:t>speed up </a:t>
                </a:r>
                <a:r>
                  <a:rPr lang="en-US" sz="2000" dirty="0" err="1"/>
                  <a:t>magnetostatic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computation</a:t>
                </a:r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Some Partial Element Equivalent Circuit (PEEC) for High-Temperature Superconductors</a:t>
                </a:r>
                <a:endParaRPr lang="en-US" sz="2000" dirty="0" smtClean="0"/>
              </a:p>
              <a:p>
                <a:pPr marL="285750" indent="-285750">
                  <a:spcBef>
                    <a:spcPts val="24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Major difficulties </a:t>
                </a:r>
                <a:r>
                  <a:rPr lang="en-US" sz="2400" dirty="0" smtClean="0"/>
                  <a:t>do not reside in the numerical methods:</a:t>
                </a:r>
                <a:endParaRPr lang="en-US" sz="2400" dirty="0"/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Having </a:t>
                </a:r>
                <a:r>
                  <a:rPr lang="en-US" sz="2000" dirty="0"/>
                  <a:t>good fits of material properties at </a:t>
                </a:r>
                <a:r>
                  <a:rPr lang="en-US" sz="2000" dirty="0" smtClean="0"/>
                  <a:t>low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 and under high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 smtClean="0"/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Highly non-linear current-voltage law </a:t>
                </a:r>
                <a:r>
                  <a:rPr lang="en-US" sz="2000" dirty="0"/>
                  <a:t>f</a:t>
                </a:r>
                <a:r>
                  <a:rPr lang="en-US" sz="2000" dirty="0" smtClean="0"/>
                  <a:t>or superconductor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spcBef>
                    <a:spcPts val="24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Hardest problem to simulate remains the quench of superconducting coils:</a:t>
                </a:r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Intrinsically dynamic</a:t>
                </a:r>
              </a:p>
              <a:p>
                <a:pPr marL="552450" lvl="1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Coupled physics: electromagnetic + </a:t>
                </a:r>
                <a:r>
                  <a:rPr lang="en-US" sz="2000" dirty="0" err="1" smtClean="0"/>
                  <a:t>thermohydraulic</a:t>
                </a:r>
                <a:r>
                  <a:rPr lang="en-US" sz="2000" dirty="0" smtClean="0"/>
                  <a:t> + electrical network </a:t>
                </a:r>
                <a:r>
                  <a:rPr lang="en-U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(+ mechanical)</a:t>
                </a:r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0" t="-942" b="-41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10/17/2024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Methodology of electromagnet design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0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Anglais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1dffeb-2989-4a61-aef8-844a993007f8"/>
    <ds:schemaRef ds:uri="582fa2ad-bcfb-4c30-8490-7bbd511b188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3400</TotalTime>
  <Words>1235</Words>
  <Application>Microsoft Office PowerPoint</Application>
  <PresentationFormat>Grand écran</PresentationFormat>
  <Paragraphs>341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Wingdings</vt:lpstr>
      <vt:lpstr>Thème Office</vt:lpstr>
      <vt:lpstr>Methodology of electromagnet design</vt:lpstr>
      <vt:lpstr>Presentation outline</vt:lpstr>
      <vt:lpstr>“Targets” &amp; “Constraints”</vt:lpstr>
      <vt:lpstr>“Variables”</vt:lpstr>
      <vt:lpstr>Methodology for superconducting magnets</vt:lpstr>
      <vt:lpstr>Coupled magnetic / mechanical design</vt:lpstr>
      <vt:lpstr>Conductor definition</vt:lpstr>
      <vt:lpstr>Thermal design</vt:lpstr>
      <vt:lpstr>Numerical methods</vt:lpstr>
      <vt:lpstr>Panorama of software used</vt:lpstr>
      <vt:lpstr>Conventional sequential workflow</vt:lpstr>
      <vt:lpstr>Some kind of optimization problem</vt:lpstr>
      <vt:lpstr>Optimization-based workflow</vt:lpstr>
      <vt:lpstr>Thank you for your attention; are there any questions?</vt:lpstr>
      <vt:lpstr>Back-up slides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 design methodology</dc:title>
  <dc:creator>guillaume.dilasser@cea.fr</dc:creator>
  <cp:lastModifiedBy>DILASSER Guillaume</cp:lastModifiedBy>
  <cp:revision>146</cp:revision>
  <dcterms:created xsi:type="dcterms:W3CDTF">2023-01-13T15:17:34Z</dcterms:created>
  <dcterms:modified xsi:type="dcterms:W3CDTF">2024-10-17T08:31:58Z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