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  <p:sldMasterId id="2147483727" r:id="rId2"/>
    <p:sldMasterId id="2147483739" r:id="rId3"/>
  </p:sldMasterIdLst>
  <p:notesMasterIdLst>
    <p:notesMasterId r:id="rId6"/>
  </p:notesMasterIdLst>
  <p:sldIdLst>
    <p:sldId id="257" r:id="rId4"/>
    <p:sldId id="259" r:id="rId5"/>
  </p:sldIdLst>
  <p:sldSz cx="12192000" cy="6858000"/>
  <p:notesSz cx="6858000" cy="9144000"/>
  <p:defaultTextStyle>
    <a:defPPr>
      <a:defRPr lang="fr-FR"/>
    </a:defPPr>
    <a:lvl1pPr algn="l" defTabSz="1137232" rtl="0" fontAlgn="base">
      <a:spcBef>
        <a:spcPct val="0"/>
      </a:spcBef>
      <a:spcAft>
        <a:spcPct val="0"/>
      </a:spcAft>
      <a:defRPr sz="2263" kern="1200">
        <a:solidFill>
          <a:schemeClr val="tx1"/>
        </a:solidFill>
        <a:latin typeface="Arial" charset="0"/>
        <a:ea typeface="+mn-ea"/>
        <a:cs typeface="Arial" charset="0"/>
      </a:defRPr>
    </a:lvl1pPr>
    <a:lvl2pPr marL="567717" indent="-50304" algn="l" defTabSz="1137232" rtl="0" fontAlgn="base">
      <a:spcBef>
        <a:spcPct val="0"/>
      </a:spcBef>
      <a:spcAft>
        <a:spcPct val="0"/>
      </a:spcAft>
      <a:defRPr sz="2263" kern="1200">
        <a:solidFill>
          <a:schemeClr val="tx1"/>
        </a:solidFill>
        <a:latin typeface="Arial" charset="0"/>
        <a:ea typeface="+mn-ea"/>
        <a:cs typeface="Arial" charset="0"/>
      </a:defRPr>
    </a:lvl2pPr>
    <a:lvl3pPr marL="1137232" indent="-102405" algn="l" defTabSz="1137232" rtl="0" fontAlgn="base">
      <a:spcBef>
        <a:spcPct val="0"/>
      </a:spcBef>
      <a:spcAft>
        <a:spcPct val="0"/>
      </a:spcAft>
      <a:defRPr sz="2263" kern="1200">
        <a:solidFill>
          <a:schemeClr val="tx1"/>
        </a:solidFill>
        <a:latin typeface="Arial" charset="0"/>
        <a:ea typeface="+mn-ea"/>
        <a:cs typeface="Arial" charset="0"/>
      </a:defRPr>
    </a:lvl3pPr>
    <a:lvl4pPr marL="1706745" indent="-154505" algn="l" defTabSz="1137232" rtl="0" fontAlgn="base">
      <a:spcBef>
        <a:spcPct val="0"/>
      </a:spcBef>
      <a:spcAft>
        <a:spcPct val="0"/>
      </a:spcAft>
      <a:defRPr sz="2263" kern="1200">
        <a:solidFill>
          <a:schemeClr val="tx1"/>
        </a:solidFill>
        <a:latin typeface="Arial" charset="0"/>
        <a:ea typeface="+mn-ea"/>
        <a:cs typeface="Arial" charset="0"/>
      </a:defRPr>
    </a:lvl4pPr>
    <a:lvl5pPr marL="2274462" indent="-204809" algn="l" defTabSz="1137232" rtl="0" fontAlgn="base">
      <a:spcBef>
        <a:spcPct val="0"/>
      </a:spcBef>
      <a:spcAft>
        <a:spcPct val="0"/>
      </a:spcAft>
      <a:defRPr sz="2263" kern="1200">
        <a:solidFill>
          <a:schemeClr val="tx1"/>
        </a:solidFill>
        <a:latin typeface="Arial" charset="0"/>
        <a:ea typeface="+mn-ea"/>
        <a:cs typeface="Arial" charset="0"/>
      </a:defRPr>
    </a:lvl5pPr>
    <a:lvl6pPr marL="2587066" algn="l" defTabSz="1034826" rtl="0" eaLnBrk="1" latinLnBrk="0" hangingPunct="1">
      <a:defRPr sz="2263" kern="1200">
        <a:solidFill>
          <a:schemeClr val="tx1"/>
        </a:solidFill>
        <a:latin typeface="Arial" charset="0"/>
        <a:ea typeface="+mn-ea"/>
        <a:cs typeface="Arial" charset="0"/>
      </a:defRPr>
    </a:lvl6pPr>
    <a:lvl7pPr marL="3104479" algn="l" defTabSz="1034826" rtl="0" eaLnBrk="1" latinLnBrk="0" hangingPunct="1">
      <a:defRPr sz="2263" kern="1200">
        <a:solidFill>
          <a:schemeClr val="tx1"/>
        </a:solidFill>
        <a:latin typeface="Arial" charset="0"/>
        <a:ea typeface="+mn-ea"/>
        <a:cs typeface="Arial" charset="0"/>
      </a:defRPr>
    </a:lvl7pPr>
    <a:lvl8pPr marL="3621893" algn="l" defTabSz="1034826" rtl="0" eaLnBrk="1" latinLnBrk="0" hangingPunct="1">
      <a:defRPr sz="2263" kern="1200">
        <a:solidFill>
          <a:schemeClr val="tx1"/>
        </a:solidFill>
        <a:latin typeface="Arial" charset="0"/>
        <a:ea typeface="+mn-ea"/>
        <a:cs typeface="Arial" charset="0"/>
      </a:defRPr>
    </a:lvl8pPr>
    <a:lvl9pPr marL="4139306" algn="l" defTabSz="1034826" rtl="0" eaLnBrk="1" latinLnBrk="0" hangingPunct="1">
      <a:defRPr sz="2263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D06421"/>
    <a:srgbClr val="D0671E"/>
    <a:srgbClr val="242E4A"/>
    <a:srgbClr val="931919"/>
    <a:srgbClr val="B1453D"/>
    <a:srgbClr val="252E4A"/>
    <a:srgbClr val="D0661C"/>
    <a:srgbClr val="D06423"/>
    <a:srgbClr val="EABC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06" autoAdjust="0"/>
    <p:restoredTop sz="96291" autoAdjust="0"/>
  </p:normalViewPr>
  <p:slideViewPr>
    <p:cSldViewPr>
      <p:cViewPr varScale="1">
        <p:scale>
          <a:sx n="113" d="100"/>
          <a:sy n="113" d="100"/>
        </p:scale>
        <p:origin x="488" y="168"/>
      </p:cViewPr>
      <p:guideLst>
        <p:guide orient="horz" pos="2161"/>
        <p:guide pos="38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3688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A0983F0-3B2B-4346-9D34-6FF74AEF7015}" type="datetimeFigureOut">
              <a:rPr lang="fr-FR"/>
              <a:pPr>
                <a:defRPr/>
              </a:pPr>
              <a:t>17/10/2024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3BC699F-DBFB-4FA7-9A20-949047200E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9527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58" kern="1200">
        <a:solidFill>
          <a:schemeClr val="tx1"/>
        </a:solidFill>
        <a:latin typeface="+mn-lt"/>
        <a:ea typeface="+mn-ea"/>
        <a:cs typeface="+mn-cs"/>
      </a:defRPr>
    </a:lvl1pPr>
    <a:lvl2pPr marL="517413" algn="l" rtl="0" eaLnBrk="0" fontAlgn="base" hangingPunct="0">
      <a:spcBef>
        <a:spcPct val="30000"/>
      </a:spcBef>
      <a:spcAft>
        <a:spcPct val="0"/>
      </a:spcAft>
      <a:defRPr sz="1358" kern="1200">
        <a:solidFill>
          <a:schemeClr val="tx1"/>
        </a:solidFill>
        <a:latin typeface="+mn-lt"/>
        <a:ea typeface="+mn-ea"/>
        <a:cs typeface="+mn-cs"/>
      </a:defRPr>
    </a:lvl2pPr>
    <a:lvl3pPr marL="1034826" algn="l" rtl="0" eaLnBrk="0" fontAlgn="base" hangingPunct="0">
      <a:spcBef>
        <a:spcPct val="30000"/>
      </a:spcBef>
      <a:spcAft>
        <a:spcPct val="0"/>
      </a:spcAft>
      <a:defRPr sz="1358" kern="1200">
        <a:solidFill>
          <a:schemeClr val="tx1"/>
        </a:solidFill>
        <a:latin typeface="+mn-lt"/>
        <a:ea typeface="+mn-ea"/>
        <a:cs typeface="+mn-cs"/>
      </a:defRPr>
    </a:lvl3pPr>
    <a:lvl4pPr marL="1552240" algn="l" rtl="0" eaLnBrk="0" fontAlgn="base" hangingPunct="0">
      <a:spcBef>
        <a:spcPct val="30000"/>
      </a:spcBef>
      <a:spcAft>
        <a:spcPct val="0"/>
      </a:spcAft>
      <a:defRPr sz="1358" kern="1200">
        <a:solidFill>
          <a:schemeClr val="tx1"/>
        </a:solidFill>
        <a:latin typeface="+mn-lt"/>
        <a:ea typeface="+mn-ea"/>
        <a:cs typeface="+mn-cs"/>
      </a:defRPr>
    </a:lvl4pPr>
    <a:lvl5pPr marL="2069653" algn="l" rtl="0" eaLnBrk="0" fontAlgn="base" hangingPunct="0">
      <a:spcBef>
        <a:spcPct val="30000"/>
      </a:spcBef>
      <a:spcAft>
        <a:spcPct val="0"/>
      </a:spcAft>
      <a:defRPr sz="1358" kern="1200">
        <a:solidFill>
          <a:schemeClr val="tx1"/>
        </a:solidFill>
        <a:latin typeface="+mn-lt"/>
        <a:ea typeface="+mn-ea"/>
        <a:cs typeface="+mn-cs"/>
      </a:defRPr>
    </a:lvl5pPr>
    <a:lvl6pPr marL="2587066" algn="l" defTabSz="1034826" rtl="0" eaLnBrk="1" latinLnBrk="0" hangingPunct="1">
      <a:defRPr sz="1358" kern="1200">
        <a:solidFill>
          <a:schemeClr val="tx1"/>
        </a:solidFill>
        <a:latin typeface="+mn-lt"/>
        <a:ea typeface="+mn-ea"/>
        <a:cs typeface="+mn-cs"/>
      </a:defRPr>
    </a:lvl6pPr>
    <a:lvl7pPr marL="3104479" algn="l" defTabSz="1034826" rtl="0" eaLnBrk="1" latinLnBrk="0" hangingPunct="1">
      <a:defRPr sz="1358" kern="1200">
        <a:solidFill>
          <a:schemeClr val="tx1"/>
        </a:solidFill>
        <a:latin typeface="+mn-lt"/>
        <a:ea typeface="+mn-ea"/>
        <a:cs typeface="+mn-cs"/>
      </a:defRPr>
    </a:lvl7pPr>
    <a:lvl8pPr marL="3621893" algn="l" defTabSz="1034826" rtl="0" eaLnBrk="1" latinLnBrk="0" hangingPunct="1">
      <a:defRPr sz="1358" kern="1200">
        <a:solidFill>
          <a:schemeClr val="tx1"/>
        </a:solidFill>
        <a:latin typeface="+mn-lt"/>
        <a:ea typeface="+mn-ea"/>
        <a:cs typeface="+mn-cs"/>
      </a:defRPr>
    </a:lvl8pPr>
    <a:lvl9pPr marL="4139306" algn="l" defTabSz="1034826" rtl="0" eaLnBrk="1" latinLnBrk="0" hangingPunct="1">
      <a:defRPr sz="135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-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513537" y="6281400"/>
            <a:ext cx="2729259" cy="364730"/>
          </a:xfrm>
          <a:prstGeom prst="rect">
            <a:avLst/>
          </a:prstGeom>
        </p:spPr>
        <p:txBody>
          <a:bodyPr/>
          <a:lstStyle>
            <a:lvl1pPr algn="ctr">
              <a:defRPr lang="fr-FR" sz="14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16 octobre 2024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5242796" y="6281400"/>
            <a:ext cx="5541624" cy="364730"/>
          </a:xfrm>
          <a:prstGeom prst="rect">
            <a:avLst/>
          </a:prstGeom>
        </p:spPr>
        <p:txBody>
          <a:bodyPr/>
          <a:lstStyle>
            <a:lvl1pPr algn="ctr">
              <a:defRPr lang="en-US" sz="14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Atelier Calculs GDR SCIPAC, IJCLab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760BDE70-946E-43F9-BE5D-BCC719EE55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634" t="58411" r="27779" b="34092"/>
          <a:stretch/>
        </p:blipFill>
        <p:spPr>
          <a:xfrm>
            <a:off x="4221627" y="4895948"/>
            <a:ext cx="3748745" cy="835305"/>
          </a:xfrm>
          <a:prstGeom prst="rect">
            <a:avLst/>
          </a:prstGeom>
        </p:spPr>
      </p:pic>
      <p:sp>
        <p:nvSpPr>
          <p:cNvPr id="10" name="Titre 9">
            <a:extLst>
              <a:ext uri="{FF2B5EF4-FFF2-40B4-BE49-F238E27FC236}">
                <a16:creationId xmlns:a16="http://schemas.microsoft.com/office/drawing/2014/main" id="{8D03F8CC-93BB-4819-9C24-DAB2322282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95298" y="2009892"/>
            <a:ext cx="8924219" cy="1155834"/>
          </a:xfrm>
        </p:spPr>
        <p:txBody>
          <a:bodyPr>
            <a:normAutofit/>
          </a:bodyPr>
          <a:lstStyle>
            <a:lvl1pPr algn="ctr">
              <a:defRPr lang="fr-FR" sz="3600" b="1" kern="1200" dirty="0">
                <a:solidFill>
                  <a:srgbClr val="D0671C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Voici un titre un peu long mais c’est un exemple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E98E2E17-2259-4CBA-8F00-FA07DEDA6F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490" y="3576130"/>
            <a:ext cx="4885837" cy="652510"/>
          </a:xfrm>
        </p:spPr>
        <p:txBody>
          <a:bodyPr>
            <a:normAutofit/>
          </a:bodyPr>
          <a:lstStyle>
            <a:lvl1pPr marL="0" indent="0" algn="ctr">
              <a:buNone/>
              <a:defRPr lang="fr-FR" sz="2400" b="1" i="1" kern="1200" dirty="0" smtClean="0">
                <a:solidFill>
                  <a:srgbClr val="1D284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Nom de l’oratrice/</a:t>
            </a:r>
            <a:r>
              <a:rPr lang="fr-FR" dirty="0" err="1"/>
              <a:t>teur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385" y="63615"/>
            <a:ext cx="3333231" cy="888659"/>
          </a:xfrm>
          <a:prstGeom prst="rect">
            <a:avLst/>
          </a:prstGeom>
        </p:spPr>
      </p:pic>
      <p:cxnSp>
        <p:nvCxnSpPr>
          <p:cNvPr id="4" name="Connecteur droit 3"/>
          <p:cNvCxnSpPr/>
          <p:nvPr userDrawn="1"/>
        </p:nvCxnSpPr>
        <p:spPr>
          <a:xfrm flipH="1" flipV="1">
            <a:off x="1" y="484759"/>
            <a:ext cx="12192000" cy="21843"/>
          </a:xfrm>
          <a:prstGeom prst="line">
            <a:avLst/>
          </a:prstGeom>
          <a:ln w="28575">
            <a:solidFill>
              <a:srgbClr val="D066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739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032" y="456362"/>
            <a:ext cx="3932845" cy="160085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308" y="988184"/>
            <a:ext cx="6171458" cy="487264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032" y="2057221"/>
            <a:ext cx="3932845" cy="381259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8" name="Connecteur droit 7"/>
          <p:cNvCxnSpPr/>
          <p:nvPr userDrawn="1"/>
        </p:nvCxnSpPr>
        <p:spPr>
          <a:xfrm flipH="1">
            <a:off x="1" y="6717421"/>
            <a:ext cx="12191999" cy="7402"/>
          </a:xfrm>
          <a:prstGeom prst="line">
            <a:avLst/>
          </a:prstGeom>
          <a:ln w="1270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69145" y="6556387"/>
            <a:ext cx="1711384" cy="30161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1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16 octobre 2024</a:t>
            </a:r>
            <a:endParaRPr lang="fr-FR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406682" y="6562475"/>
            <a:ext cx="5541624" cy="28938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US" sz="1100" b="0" i="1" kern="1200" dirty="0" err="1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Atelier Calculs GDR SCIPAC, IJCLab</a:t>
            </a:r>
            <a:endParaRPr lang="en-US"/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11230151" y="6556386"/>
            <a:ext cx="827358" cy="30161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000" b="0" i="1" kern="120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7640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032" y="456362"/>
            <a:ext cx="3932845" cy="160085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308" y="988184"/>
            <a:ext cx="6171458" cy="487264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032" y="2057221"/>
            <a:ext cx="3932845" cy="381259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8" name="Connecteur droit 7"/>
          <p:cNvCxnSpPr/>
          <p:nvPr userDrawn="1"/>
        </p:nvCxnSpPr>
        <p:spPr>
          <a:xfrm flipH="1">
            <a:off x="1" y="6717421"/>
            <a:ext cx="12191999" cy="7402"/>
          </a:xfrm>
          <a:prstGeom prst="line">
            <a:avLst/>
          </a:prstGeom>
          <a:ln w="1270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69145" y="6556387"/>
            <a:ext cx="1711384" cy="30161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1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16 octobre 2024</a:t>
            </a:r>
            <a:endParaRPr lang="fr-FR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406682" y="6562475"/>
            <a:ext cx="5541624" cy="28938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US" sz="1100" b="0" i="1" kern="1200" dirty="0" err="1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Atelier Calculs GDR SCIPAC, IJCLab</a:t>
            </a:r>
            <a:endParaRPr lang="en-US"/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11230151" y="6556386"/>
            <a:ext cx="827358" cy="30161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000" b="0" i="1" kern="120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4868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1" y="6717421"/>
            <a:ext cx="12191999" cy="7402"/>
          </a:xfrm>
          <a:prstGeom prst="line">
            <a:avLst/>
          </a:prstGeom>
          <a:ln w="1270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69145" y="6556387"/>
            <a:ext cx="1711384" cy="30161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1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16 octobre 2024</a:t>
            </a:r>
            <a:endParaRPr lang="fr-FR"/>
          </a:p>
        </p:txBody>
      </p:sp>
      <p:sp>
        <p:nvSpPr>
          <p:cNvPr id="9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406682" y="6562475"/>
            <a:ext cx="5541624" cy="28938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US" sz="1100" b="0" i="1" kern="1200" dirty="0" err="1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Atelier Calculs GDR SCIPAC, IJCLab</a:t>
            </a:r>
            <a:endParaRPr lang="en-US"/>
          </a:p>
        </p:txBody>
      </p:sp>
      <p:sp>
        <p:nvSpPr>
          <p:cNvPr id="10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11230151" y="6556386"/>
            <a:ext cx="827358" cy="30161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000" b="0" i="1" kern="120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68224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485" y="364731"/>
            <a:ext cx="2628485" cy="5812320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9032" y="364731"/>
            <a:ext cx="7712976" cy="581232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1" y="6717421"/>
            <a:ext cx="12191999" cy="7402"/>
          </a:xfrm>
          <a:prstGeom prst="line">
            <a:avLst/>
          </a:prstGeom>
          <a:ln w="1270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69145" y="6556387"/>
            <a:ext cx="1711384" cy="30161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1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16 octobre 2024</a:t>
            </a:r>
            <a:endParaRPr lang="fr-FR"/>
          </a:p>
        </p:txBody>
      </p:sp>
      <p:sp>
        <p:nvSpPr>
          <p:cNvPr id="9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406682" y="6562475"/>
            <a:ext cx="5541624" cy="28938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US" sz="1100" b="0" i="1" kern="1200" dirty="0" err="1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Atelier Calculs GDR SCIPAC, IJCLab</a:t>
            </a:r>
            <a:endParaRPr lang="en-US"/>
          </a:p>
        </p:txBody>
      </p:sp>
      <p:sp>
        <p:nvSpPr>
          <p:cNvPr id="10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11230151" y="6556386"/>
            <a:ext cx="827358" cy="30161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000" b="0" i="1" kern="120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18200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octobre 2024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Atelier Calculs GDR SCIPAC, IJCLab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9785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octobre 2024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Atelier Calculs GDR SCIPAC, IJCLab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79316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octobre 2024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Atelier Calculs GDR SCIPAC, IJCLab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34683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octobre 2024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Atelier Calculs GDR SCIPAC, IJCLab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073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octobre 2024</a:t>
            </a: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Atelier Calculs GDR SCIPAC, IJCLab</a:t>
            </a:r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18470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octobre 2024</a:t>
            </a: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Atelier Calculs GDR SCIPAC, IJCLab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069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-2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Connecteur droit 28"/>
          <p:cNvCxnSpPr/>
          <p:nvPr userDrawn="1"/>
        </p:nvCxnSpPr>
        <p:spPr>
          <a:xfrm flipH="1">
            <a:off x="1" y="6717421"/>
            <a:ext cx="12191999" cy="7402"/>
          </a:xfrm>
          <a:prstGeom prst="line">
            <a:avLst/>
          </a:prstGeom>
          <a:ln w="1270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69145" y="6556387"/>
            <a:ext cx="1711384" cy="30161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1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16 octobre 2024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406682" y="6562475"/>
            <a:ext cx="5541624" cy="28938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US" sz="1100" b="0" i="1" kern="1200" dirty="0" err="1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Atelier Calculs GDR SCIPAC, IJCLab</a:t>
            </a:r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11230151" y="6556386"/>
            <a:ext cx="827358" cy="30161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000" b="0" i="1" kern="120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5" name="Espace réservé du texte 4">
            <a:extLst>
              <a:ext uri="{FF2B5EF4-FFF2-40B4-BE49-F238E27FC236}">
                <a16:creationId xmlns:a16="http://schemas.microsoft.com/office/drawing/2014/main" id="{3A7BA1AF-D220-4E05-997F-9A1601D6183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60015" y="1406783"/>
            <a:ext cx="5158153" cy="6932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24314C"/>
                </a:solidFill>
              </a:defRPr>
            </a:lvl1pPr>
          </a:lstStyle>
          <a:p>
            <a:r>
              <a:rPr lang="fr-FR" dirty="0"/>
              <a:t>Point numéro 1 :</a:t>
            </a:r>
          </a:p>
        </p:txBody>
      </p:sp>
      <p:sp>
        <p:nvSpPr>
          <p:cNvPr id="26" name="Espace réservé du contenu 5">
            <a:extLst>
              <a:ext uri="{FF2B5EF4-FFF2-40B4-BE49-F238E27FC236}">
                <a16:creationId xmlns:a16="http://schemas.microsoft.com/office/drawing/2014/main" id="{E7A17C2A-D70B-4C8D-A924-74F7A43B076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63572" y="2125047"/>
            <a:ext cx="5158153" cy="3848024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 b="1">
                <a:solidFill>
                  <a:srgbClr val="D0671C"/>
                </a:solidFill>
              </a:defRPr>
            </a:lvl1pPr>
            <a:lvl2pPr>
              <a:defRPr sz="1600">
                <a:solidFill>
                  <a:srgbClr val="232F49"/>
                </a:solidFill>
              </a:defRPr>
            </a:lvl2pPr>
          </a:lstStyle>
          <a:p>
            <a:r>
              <a:rPr lang="fr-FR" sz="1800" dirty="0"/>
              <a:t>Sous point numéro 1</a:t>
            </a:r>
          </a:p>
          <a:p>
            <a:pPr lvl="1"/>
            <a:r>
              <a:rPr lang="fr-FR" sz="1800" dirty="0"/>
              <a:t>Sous </a:t>
            </a:r>
            <a:r>
              <a:rPr lang="fr-FR" sz="1800" dirty="0" err="1"/>
              <a:t>sous</a:t>
            </a:r>
            <a:r>
              <a:rPr lang="fr-FR" sz="1800" dirty="0"/>
              <a:t> point</a:t>
            </a:r>
          </a:p>
          <a:p>
            <a:pPr lvl="0"/>
            <a:r>
              <a:rPr lang="fr-FR" sz="1800" dirty="0"/>
              <a:t>Sous point numéro 2</a:t>
            </a:r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C2044AB0-2F75-4A4D-865F-582989ACFF1A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686011" y="1406783"/>
            <a:ext cx="5158153" cy="6932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24314C"/>
                </a:solidFill>
              </a:defRPr>
            </a:lvl1pPr>
          </a:lstStyle>
          <a:p>
            <a:r>
              <a:rPr lang="fr-FR" dirty="0"/>
              <a:t>Point numéro 2 :</a:t>
            </a:r>
          </a:p>
        </p:txBody>
      </p:sp>
      <p:sp>
        <p:nvSpPr>
          <p:cNvPr id="28" name="Espace réservé du contenu 5">
            <a:extLst>
              <a:ext uri="{FF2B5EF4-FFF2-40B4-BE49-F238E27FC236}">
                <a16:creationId xmlns:a16="http://schemas.microsoft.com/office/drawing/2014/main" id="{21931ED6-6A8B-4C76-B6C9-B53B3A54FF1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689568" y="2125047"/>
            <a:ext cx="5158153" cy="3848024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 b="1">
                <a:solidFill>
                  <a:srgbClr val="D0671C"/>
                </a:solidFill>
              </a:defRPr>
            </a:lvl1pPr>
            <a:lvl2pPr>
              <a:defRPr sz="1400">
                <a:solidFill>
                  <a:srgbClr val="232F49"/>
                </a:solidFill>
              </a:defRPr>
            </a:lvl2pPr>
          </a:lstStyle>
          <a:p>
            <a:r>
              <a:rPr lang="fr-FR" sz="1800" dirty="0"/>
              <a:t>Sous point numéro 1</a:t>
            </a:r>
          </a:p>
          <a:p>
            <a:pPr lvl="1"/>
            <a:r>
              <a:rPr lang="fr-FR" sz="1800" dirty="0"/>
              <a:t>Avantages</a:t>
            </a:r>
          </a:p>
          <a:p>
            <a:pPr lvl="1"/>
            <a:r>
              <a:rPr lang="fr-FR" sz="1800" dirty="0"/>
              <a:t>Inconvénients</a:t>
            </a:r>
          </a:p>
          <a:p>
            <a:pPr lvl="0"/>
            <a:r>
              <a:rPr lang="fr-FR" sz="1800" dirty="0"/>
              <a:t>Sous point numéro 2</a:t>
            </a:r>
          </a:p>
          <a:p>
            <a:pPr lvl="1"/>
            <a:endParaRPr lang="fr-FR" sz="1800" dirty="0"/>
          </a:p>
        </p:txBody>
      </p:sp>
      <p:sp>
        <p:nvSpPr>
          <p:cNvPr id="38" name="Titre 37">
            <a:extLst>
              <a:ext uri="{FF2B5EF4-FFF2-40B4-BE49-F238E27FC236}">
                <a16:creationId xmlns:a16="http://schemas.microsoft.com/office/drawing/2014/main" id="{3139473C-8628-4063-B4CB-A557501D7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32660" y="0"/>
            <a:ext cx="4889668" cy="739595"/>
          </a:xfrm>
          <a:solidFill>
            <a:schemeClr val="bg1"/>
          </a:solidFill>
        </p:spPr>
        <p:txBody>
          <a:bodyPr>
            <a:normAutofit/>
          </a:bodyPr>
          <a:lstStyle>
            <a:lvl1pPr algn="ctr">
              <a:defRPr lang="fr-FR" sz="2400" b="1" kern="1200" dirty="0">
                <a:solidFill>
                  <a:srgbClr val="D0671C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Voici un titre un peu trop long qui du coup tient sur 2 lignes</a:t>
            </a: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760BDE70-946E-43F9-BE5D-BCC719EE55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634" t="58411" r="27779" b="34092"/>
          <a:stretch/>
        </p:blipFill>
        <p:spPr>
          <a:xfrm>
            <a:off x="10957967" y="57500"/>
            <a:ext cx="1140923" cy="254224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87" y="133432"/>
            <a:ext cx="1902063" cy="507103"/>
          </a:xfrm>
          <a:prstGeom prst="rect">
            <a:avLst/>
          </a:prstGeom>
        </p:spPr>
      </p:pic>
      <p:cxnSp>
        <p:nvCxnSpPr>
          <p:cNvPr id="32" name="Connecteur droit 31"/>
          <p:cNvCxnSpPr/>
          <p:nvPr userDrawn="1"/>
        </p:nvCxnSpPr>
        <p:spPr>
          <a:xfrm flipH="1">
            <a:off x="1" y="375765"/>
            <a:ext cx="12191999" cy="7402"/>
          </a:xfrm>
          <a:prstGeom prst="line">
            <a:avLst/>
          </a:prstGeom>
          <a:ln w="1905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33324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octobre 2024</a:t>
            </a:r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Atelier Calculs GDR SCIPAC, IJCLab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40802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octobre 2024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Atelier Calculs GDR SCIPAC, IJCLab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81777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octobre 2024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Atelier Calculs GDR SCIPAC, IJCLab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97653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octobre 2024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Atelier Calculs GDR SCIPAC, IJCLab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58620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octobre 2024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Atelier Calculs GDR SCIPAC, IJCLab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73517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-2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Connecteur droit 28"/>
          <p:cNvCxnSpPr/>
          <p:nvPr userDrawn="1"/>
        </p:nvCxnSpPr>
        <p:spPr>
          <a:xfrm flipH="1">
            <a:off x="1" y="6717421"/>
            <a:ext cx="12191999" cy="7402"/>
          </a:xfrm>
          <a:prstGeom prst="line">
            <a:avLst/>
          </a:prstGeom>
          <a:ln w="1270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69145" y="6556387"/>
            <a:ext cx="1711384" cy="30161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1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16 octobre 2024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406682" y="6562475"/>
            <a:ext cx="5541624" cy="28938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US" sz="1100" b="0" i="1" kern="1200" dirty="0" err="1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Atelier Calculs GDR SCIPAC, IJCLab</a:t>
            </a:r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11230151" y="6556386"/>
            <a:ext cx="827358" cy="30161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000" b="0" i="1" kern="120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5" name="Espace réservé du texte 4">
            <a:extLst>
              <a:ext uri="{FF2B5EF4-FFF2-40B4-BE49-F238E27FC236}">
                <a16:creationId xmlns:a16="http://schemas.microsoft.com/office/drawing/2014/main" id="{3A7BA1AF-D220-4E05-997F-9A1601D6183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60015" y="1406783"/>
            <a:ext cx="5158153" cy="6932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24314C"/>
                </a:solidFill>
              </a:defRPr>
            </a:lvl1pPr>
          </a:lstStyle>
          <a:p>
            <a:r>
              <a:rPr lang="fr-FR" dirty="0"/>
              <a:t>Point numéro 1 :</a:t>
            </a:r>
          </a:p>
        </p:txBody>
      </p:sp>
      <p:sp>
        <p:nvSpPr>
          <p:cNvPr id="26" name="Espace réservé du contenu 5">
            <a:extLst>
              <a:ext uri="{FF2B5EF4-FFF2-40B4-BE49-F238E27FC236}">
                <a16:creationId xmlns:a16="http://schemas.microsoft.com/office/drawing/2014/main" id="{E7A17C2A-D70B-4C8D-A924-74F7A43B076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63572" y="2125047"/>
            <a:ext cx="5158153" cy="3848024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 b="1">
                <a:solidFill>
                  <a:srgbClr val="D0671C"/>
                </a:solidFill>
              </a:defRPr>
            </a:lvl1pPr>
            <a:lvl2pPr>
              <a:defRPr sz="1600">
                <a:solidFill>
                  <a:srgbClr val="232F49"/>
                </a:solidFill>
              </a:defRPr>
            </a:lvl2pPr>
          </a:lstStyle>
          <a:p>
            <a:r>
              <a:rPr lang="fr-FR" sz="1800" dirty="0"/>
              <a:t>Sous point numéro 1</a:t>
            </a:r>
          </a:p>
          <a:p>
            <a:pPr lvl="1"/>
            <a:r>
              <a:rPr lang="fr-FR" sz="1800" dirty="0"/>
              <a:t>Sous </a:t>
            </a:r>
            <a:r>
              <a:rPr lang="fr-FR" sz="1800" dirty="0" err="1"/>
              <a:t>sous</a:t>
            </a:r>
            <a:r>
              <a:rPr lang="fr-FR" sz="1800" dirty="0"/>
              <a:t> point</a:t>
            </a:r>
          </a:p>
          <a:p>
            <a:pPr lvl="0"/>
            <a:r>
              <a:rPr lang="fr-FR" sz="1800" dirty="0"/>
              <a:t>Sous point numéro 2</a:t>
            </a:r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C2044AB0-2F75-4A4D-865F-582989ACFF1A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686011" y="1406783"/>
            <a:ext cx="5158153" cy="6932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24314C"/>
                </a:solidFill>
              </a:defRPr>
            </a:lvl1pPr>
          </a:lstStyle>
          <a:p>
            <a:r>
              <a:rPr lang="fr-FR" dirty="0"/>
              <a:t>Point numéro 2 :</a:t>
            </a:r>
          </a:p>
        </p:txBody>
      </p:sp>
      <p:sp>
        <p:nvSpPr>
          <p:cNvPr id="28" name="Espace réservé du contenu 5">
            <a:extLst>
              <a:ext uri="{FF2B5EF4-FFF2-40B4-BE49-F238E27FC236}">
                <a16:creationId xmlns:a16="http://schemas.microsoft.com/office/drawing/2014/main" id="{21931ED6-6A8B-4C76-B6C9-B53B3A54FF1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689568" y="2125047"/>
            <a:ext cx="5158153" cy="3848024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 b="1">
                <a:solidFill>
                  <a:srgbClr val="D0671C"/>
                </a:solidFill>
              </a:defRPr>
            </a:lvl1pPr>
            <a:lvl2pPr>
              <a:defRPr sz="1400">
                <a:solidFill>
                  <a:srgbClr val="232F49"/>
                </a:solidFill>
              </a:defRPr>
            </a:lvl2pPr>
          </a:lstStyle>
          <a:p>
            <a:r>
              <a:rPr lang="fr-FR" sz="1800" dirty="0"/>
              <a:t>Sous point numéro 1</a:t>
            </a:r>
          </a:p>
          <a:p>
            <a:pPr lvl="1"/>
            <a:r>
              <a:rPr lang="fr-FR" sz="1800" dirty="0"/>
              <a:t>Avantages</a:t>
            </a:r>
          </a:p>
          <a:p>
            <a:pPr lvl="1"/>
            <a:r>
              <a:rPr lang="fr-FR" sz="1800" dirty="0"/>
              <a:t>Inconvénients</a:t>
            </a:r>
          </a:p>
          <a:p>
            <a:pPr lvl="0"/>
            <a:r>
              <a:rPr lang="fr-FR" sz="1800" dirty="0"/>
              <a:t>Sous point numéro 2</a:t>
            </a:r>
          </a:p>
          <a:p>
            <a:pPr lvl="1"/>
            <a:endParaRPr lang="fr-FR" sz="1800" dirty="0"/>
          </a:p>
        </p:txBody>
      </p:sp>
      <p:sp>
        <p:nvSpPr>
          <p:cNvPr id="38" name="Titre 37">
            <a:extLst>
              <a:ext uri="{FF2B5EF4-FFF2-40B4-BE49-F238E27FC236}">
                <a16:creationId xmlns:a16="http://schemas.microsoft.com/office/drawing/2014/main" id="{3139473C-8628-4063-B4CB-A557501D7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32660" y="0"/>
            <a:ext cx="4889668" cy="739595"/>
          </a:xfrm>
          <a:solidFill>
            <a:schemeClr val="bg1"/>
          </a:solidFill>
        </p:spPr>
        <p:txBody>
          <a:bodyPr>
            <a:normAutofit/>
          </a:bodyPr>
          <a:lstStyle>
            <a:lvl1pPr algn="ctr">
              <a:defRPr lang="fr-FR" sz="2400" b="1" kern="1200" dirty="0">
                <a:solidFill>
                  <a:srgbClr val="D0671C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Voici un titre un peu trop long qui du coup tient sur 2 lignes</a:t>
            </a: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760BDE70-946E-43F9-BE5D-BCC719EE55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634" t="58411" r="27779" b="34092"/>
          <a:stretch/>
        </p:blipFill>
        <p:spPr>
          <a:xfrm>
            <a:off x="10957967" y="57500"/>
            <a:ext cx="1140923" cy="254224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87" y="133432"/>
            <a:ext cx="1902063" cy="507103"/>
          </a:xfrm>
          <a:prstGeom prst="rect">
            <a:avLst/>
          </a:prstGeom>
        </p:spPr>
      </p:pic>
      <p:cxnSp>
        <p:nvCxnSpPr>
          <p:cNvPr id="32" name="Connecteur droit 31"/>
          <p:cNvCxnSpPr/>
          <p:nvPr userDrawn="1"/>
        </p:nvCxnSpPr>
        <p:spPr>
          <a:xfrm flipH="1">
            <a:off x="1" y="375765"/>
            <a:ext cx="12191999" cy="7402"/>
          </a:xfrm>
          <a:prstGeom prst="line">
            <a:avLst/>
          </a:prstGeom>
          <a:ln w="1905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2623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513537" y="6281400"/>
            <a:ext cx="2729259" cy="364730"/>
          </a:xfrm>
          <a:prstGeom prst="rect">
            <a:avLst/>
          </a:prstGeom>
        </p:spPr>
        <p:txBody>
          <a:bodyPr/>
          <a:lstStyle>
            <a:lvl1pPr algn="ctr">
              <a:defRPr lang="fr-FR" sz="14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16 octobre 2024</a:t>
            </a:r>
            <a:endParaRPr lang="fr-FR"/>
          </a:p>
        </p:txBody>
      </p:sp>
      <p:sp>
        <p:nvSpPr>
          <p:cNvPr id="11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5242796" y="6281400"/>
            <a:ext cx="5541624" cy="364730"/>
          </a:xfrm>
          <a:prstGeom prst="rect">
            <a:avLst/>
          </a:prstGeom>
        </p:spPr>
        <p:txBody>
          <a:bodyPr/>
          <a:lstStyle>
            <a:lvl1pPr algn="ctr">
              <a:defRPr lang="en-US" sz="14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Atelier Calculs GDR SCIPAC, IJCLab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760BDE70-946E-43F9-BE5D-BCC719EE55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634" t="58411" r="27779" b="34092"/>
          <a:stretch/>
        </p:blipFill>
        <p:spPr>
          <a:xfrm>
            <a:off x="4221627" y="4895948"/>
            <a:ext cx="3748745" cy="835305"/>
          </a:xfrm>
          <a:prstGeom prst="rect">
            <a:avLst/>
          </a:prstGeom>
        </p:spPr>
      </p:pic>
      <p:sp>
        <p:nvSpPr>
          <p:cNvPr id="13" name="Titre 9">
            <a:extLst>
              <a:ext uri="{FF2B5EF4-FFF2-40B4-BE49-F238E27FC236}">
                <a16:creationId xmlns:a16="http://schemas.microsoft.com/office/drawing/2014/main" id="{8D03F8CC-93BB-4819-9C24-DAB2322282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95298" y="2009892"/>
            <a:ext cx="8924219" cy="1155834"/>
          </a:xfrm>
        </p:spPr>
        <p:txBody>
          <a:bodyPr>
            <a:normAutofit/>
          </a:bodyPr>
          <a:lstStyle>
            <a:lvl1pPr algn="ctr">
              <a:defRPr lang="fr-FR" sz="3600" b="1" kern="1200" dirty="0">
                <a:solidFill>
                  <a:srgbClr val="D0671C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Voici un titre un peu long mais c’est un exemple</a:t>
            </a:r>
          </a:p>
        </p:txBody>
      </p:sp>
      <p:sp>
        <p:nvSpPr>
          <p:cNvPr id="14" name="Espace réservé du texte 19">
            <a:extLst>
              <a:ext uri="{FF2B5EF4-FFF2-40B4-BE49-F238E27FC236}">
                <a16:creationId xmlns:a16="http://schemas.microsoft.com/office/drawing/2014/main" id="{E98E2E17-2259-4CBA-8F00-FA07DEDA6F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490" y="3576130"/>
            <a:ext cx="4885837" cy="652510"/>
          </a:xfrm>
        </p:spPr>
        <p:txBody>
          <a:bodyPr>
            <a:normAutofit/>
          </a:bodyPr>
          <a:lstStyle>
            <a:lvl1pPr marL="0" indent="0" algn="ctr">
              <a:buNone/>
              <a:defRPr lang="fr-FR" sz="2400" b="1" i="1" kern="1200" dirty="0" smtClean="0">
                <a:solidFill>
                  <a:srgbClr val="1D284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Nom de l’oratrice/</a:t>
            </a:r>
            <a:r>
              <a:rPr lang="fr-FR" dirty="0" err="1"/>
              <a:t>teur</a:t>
            </a:r>
            <a:endParaRPr lang="fr-FR" dirty="0"/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385" y="63615"/>
            <a:ext cx="3333231" cy="888659"/>
          </a:xfrm>
          <a:prstGeom prst="rect">
            <a:avLst/>
          </a:prstGeom>
        </p:spPr>
      </p:pic>
      <p:cxnSp>
        <p:nvCxnSpPr>
          <p:cNvPr id="16" name="Connecteur droit 15"/>
          <p:cNvCxnSpPr/>
          <p:nvPr userDrawn="1"/>
        </p:nvCxnSpPr>
        <p:spPr>
          <a:xfrm flipH="1" flipV="1">
            <a:off x="1" y="484759"/>
            <a:ext cx="12192000" cy="21843"/>
          </a:xfrm>
          <a:prstGeom prst="line">
            <a:avLst/>
          </a:prstGeom>
          <a:ln w="28575">
            <a:solidFill>
              <a:srgbClr val="D066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6780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9"/>
          <p:cNvCxnSpPr/>
          <p:nvPr userDrawn="1"/>
        </p:nvCxnSpPr>
        <p:spPr>
          <a:xfrm flipH="1">
            <a:off x="1" y="375765"/>
            <a:ext cx="12191999" cy="7402"/>
          </a:xfrm>
          <a:prstGeom prst="line">
            <a:avLst/>
          </a:prstGeom>
          <a:ln w="1905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D0661C"/>
                </a:solidFill>
              </a:defRPr>
            </a:lvl1pPr>
            <a:lvl2pPr>
              <a:defRPr>
                <a:solidFill>
                  <a:srgbClr val="252E4A"/>
                </a:solidFill>
              </a:defRPr>
            </a:lvl2pPr>
            <a:lvl3pPr>
              <a:defRPr>
                <a:solidFill>
                  <a:srgbClr val="D0661C"/>
                </a:solidFill>
              </a:defRPr>
            </a:lvl3pPr>
            <a:lvl4pPr>
              <a:defRPr>
                <a:solidFill>
                  <a:srgbClr val="252E4A"/>
                </a:solidFill>
              </a:defRPr>
            </a:lvl4pPr>
            <a:lvl5pPr>
              <a:defRPr>
                <a:solidFill>
                  <a:srgbClr val="D0661C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Titre 37">
            <a:extLst>
              <a:ext uri="{FF2B5EF4-FFF2-40B4-BE49-F238E27FC236}">
                <a16:creationId xmlns:a16="http://schemas.microsoft.com/office/drawing/2014/main" id="{3139473C-8628-4063-B4CB-A557501D7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32660" y="0"/>
            <a:ext cx="4889668" cy="739595"/>
          </a:xfrm>
          <a:solidFill>
            <a:schemeClr val="bg1"/>
          </a:solidFill>
        </p:spPr>
        <p:txBody>
          <a:bodyPr>
            <a:normAutofit/>
          </a:bodyPr>
          <a:lstStyle>
            <a:lvl1pPr algn="ctr">
              <a:defRPr lang="fr-FR" sz="2400" b="1" kern="1200" dirty="0">
                <a:solidFill>
                  <a:srgbClr val="D0671C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Voici un titre un peu trop long qui du coup tient sur 2 lignes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60BDE70-946E-43F9-BE5D-BCC719EE55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634" t="58411" r="27779" b="34092"/>
          <a:stretch/>
        </p:blipFill>
        <p:spPr>
          <a:xfrm>
            <a:off x="10957967" y="57500"/>
            <a:ext cx="1140923" cy="25422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87" y="133432"/>
            <a:ext cx="1902063" cy="507103"/>
          </a:xfrm>
          <a:prstGeom prst="rect">
            <a:avLst/>
          </a:prstGeom>
        </p:spPr>
      </p:pic>
      <p:cxnSp>
        <p:nvCxnSpPr>
          <p:cNvPr id="11" name="Connecteur droit 10"/>
          <p:cNvCxnSpPr/>
          <p:nvPr userDrawn="1"/>
        </p:nvCxnSpPr>
        <p:spPr>
          <a:xfrm flipH="1">
            <a:off x="1" y="6717421"/>
            <a:ext cx="12191999" cy="7402"/>
          </a:xfrm>
          <a:prstGeom prst="line">
            <a:avLst/>
          </a:prstGeom>
          <a:ln w="1270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69145" y="6556387"/>
            <a:ext cx="1711384" cy="30161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1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16 octobre 2024</a:t>
            </a:r>
            <a:endParaRPr lang="fr-FR"/>
          </a:p>
        </p:txBody>
      </p:sp>
      <p:sp>
        <p:nvSpPr>
          <p:cNvPr id="13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406682" y="6562475"/>
            <a:ext cx="5541624" cy="28938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US" sz="1100" b="0" i="1" kern="1200" dirty="0" err="1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Atelier Calculs GDR SCIPAC, IJCLab</a:t>
            </a:r>
            <a:endParaRPr lang="en-US"/>
          </a:p>
        </p:txBody>
      </p:sp>
      <p:sp>
        <p:nvSpPr>
          <p:cNvPr id="14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11230151" y="6556386"/>
            <a:ext cx="827358" cy="30161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000" b="0" i="1" kern="120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8224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46" y="1710458"/>
            <a:ext cx="10515734" cy="28513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46" y="4588769"/>
            <a:ext cx="10515734" cy="150024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1" name="Connecteur droit 10"/>
          <p:cNvCxnSpPr/>
          <p:nvPr userDrawn="1"/>
        </p:nvCxnSpPr>
        <p:spPr>
          <a:xfrm flipH="1">
            <a:off x="1" y="6717421"/>
            <a:ext cx="12191999" cy="7402"/>
          </a:xfrm>
          <a:prstGeom prst="line">
            <a:avLst/>
          </a:prstGeom>
          <a:ln w="1270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69145" y="6556387"/>
            <a:ext cx="1711384" cy="30161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1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16 octobre 2024</a:t>
            </a:r>
            <a:endParaRPr lang="fr-FR"/>
          </a:p>
        </p:txBody>
      </p:sp>
      <p:sp>
        <p:nvSpPr>
          <p:cNvPr id="13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406682" y="6562475"/>
            <a:ext cx="5541624" cy="28938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US" sz="1100" b="0" i="1" kern="1200" dirty="0" err="1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Atelier Calculs GDR SCIPAC, IJCLab</a:t>
            </a:r>
            <a:endParaRPr lang="en-US"/>
          </a:p>
        </p:txBody>
      </p:sp>
      <p:sp>
        <p:nvSpPr>
          <p:cNvPr id="14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11230151" y="6556386"/>
            <a:ext cx="827358" cy="30161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000" b="0" i="1" kern="120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5" name="Connecteur droit 14"/>
          <p:cNvCxnSpPr/>
          <p:nvPr userDrawn="1"/>
        </p:nvCxnSpPr>
        <p:spPr>
          <a:xfrm flipH="1">
            <a:off x="1" y="375765"/>
            <a:ext cx="12191999" cy="7402"/>
          </a:xfrm>
          <a:prstGeom prst="line">
            <a:avLst/>
          </a:prstGeom>
          <a:ln w="1905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re 37">
            <a:extLst>
              <a:ext uri="{FF2B5EF4-FFF2-40B4-BE49-F238E27FC236}">
                <a16:creationId xmlns:a16="http://schemas.microsoft.com/office/drawing/2014/main" id="{3139473C-8628-4063-B4CB-A557501D7A1D}"/>
              </a:ext>
            </a:extLst>
          </p:cNvPr>
          <p:cNvSpPr txBox="1">
            <a:spLocks/>
          </p:cNvSpPr>
          <p:nvPr userDrawn="1"/>
        </p:nvSpPr>
        <p:spPr>
          <a:xfrm>
            <a:off x="3732660" y="0"/>
            <a:ext cx="4889668" cy="73959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1" kern="1200" dirty="0">
                <a:solidFill>
                  <a:srgbClr val="D0671C"/>
                </a:solidFill>
                <a:latin typeface="+mn-lt"/>
                <a:ea typeface="+mn-ea"/>
                <a:cs typeface="+mn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2400"/>
              <a:t>Voici un titre un peu trop long qui du coup tient sur 2 lignes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760BDE70-946E-43F9-BE5D-BCC719EE55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634" t="58411" r="27779" b="34092"/>
          <a:stretch/>
        </p:blipFill>
        <p:spPr>
          <a:xfrm>
            <a:off x="10957967" y="57500"/>
            <a:ext cx="1140923" cy="254224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87" y="133432"/>
            <a:ext cx="1902063" cy="50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536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9032" y="1825446"/>
            <a:ext cx="5170730" cy="4351605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82240" y="1825446"/>
            <a:ext cx="5170730" cy="435160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cxnSp>
        <p:nvCxnSpPr>
          <p:cNvPr id="12" name="Connecteur droit 11"/>
          <p:cNvCxnSpPr/>
          <p:nvPr userDrawn="1"/>
        </p:nvCxnSpPr>
        <p:spPr>
          <a:xfrm flipH="1">
            <a:off x="1" y="6717421"/>
            <a:ext cx="12191999" cy="7402"/>
          </a:xfrm>
          <a:prstGeom prst="line">
            <a:avLst/>
          </a:prstGeom>
          <a:ln w="1270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69145" y="6556387"/>
            <a:ext cx="1711384" cy="30161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1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16 octobre 2024</a:t>
            </a:r>
            <a:endParaRPr lang="fr-FR"/>
          </a:p>
        </p:txBody>
      </p:sp>
      <p:sp>
        <p:nvSpPr>
          <p:cNvPr id="14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406682" y="6562475"/>
            <a:ext cx="5541624" cy="28938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US" sz="1100" b="0" i="1" kern="1200" dirty="0" err="1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Atelier Calculs GDR SCIPAC, IJCLab</a:t>
            </a:r>
            <a:endParaRPr lang="en-US"/>
          </a:p>
        </p:txBody>
      </p:sp>
      <p:sp>
        <p:nvSpPr>
          <p:cNvPr id="15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11230151" y="6556386"/>
            <a:ext cx="827358" cy="30161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000" b="0" i="1" kern="120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6" name="Connecteur droit 15"/>
          <p:cNvCxnSpPr/>
          <p:nvPr userDrawn="1"/>
        </p:nvCxnSpPr>
        <p:spPr>
          <a:xfrm flipH="1">
            <a:off x="1" y="375765"/>
            <a:ext cx="12191999" cy="7402"/>
          </a:xfrm>
          <a:prstGeom prst="line">
            <a:avLst/>
          </a:prstGeom>
          <a:ln w="1905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re 37">
            <a:extLst>
              <a:ext uri="{FF2B5EF4-FFF2-40B4-BE49-F238E27FC236}">
                <a16:creationId xmlns:a16="http://schemas.microsoft.com/office/drawing/2014/main" id="{3139473C-8628-4063-B4CB-A557501D7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32660" y="0"/>
            <a:ext cx="4889668" cy="739595"/>
          </a:xfrm>
          <a:solidFill>
            <a:schemeClr val="bg1"/>
          </a:solidFill>
        </p:spPr>
        <p:txBody>
          <a:bodyPr>
            <a:normAutofit/>
          </a:bodyPr>
          <a:lstStyle>
            <a:lvl1pPr algn="ctr">
              <a:defRPr lang="fr-FR" sz="2400" b="1" kern="1200" dirty="0">
                <a:solidFill>
                  <a:srgbClr val="D0671C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Voici un titre un peu trop long qui du coup tient sur 2 lignes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760BDE70-946E-43F9-BE5D-BCC719EE55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634" t="58411" r="27779" b="34092"/>
          <a:stretch/>
        </p:blipFill>
        <p:spPr>
          <a:xfrm>
            <a:off x="10957967" y="57500"/>
            <a:ext cx="1140923" cy="254224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87" y="133432"/>
            <a:ext cx="1902063" cy="50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396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032" y="1681711"/>
            <a:ext cx="5158153" cy="8228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032" y="2504599"/>
            <a:ext cx="5158153" cy="368503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1460" y="1681711"/>
            <a:ext cx="5183306" cy="8228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1460" y="2504599"/>
            <a:ext cx="5183306" cy="368503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cxnSp>
        <p:nvCxnSpPr>
          <p:cNvPr id="14" name="Connecteur droit 13"/>
          <p:cNvCxnSpPr/>
          <p:nvPr userDrawn="1"/>
        </p:nvCxnSpPr>
        <p:spPr>
          <a:xfrm flipH="1">
            <a:off x="1" y="6717421"/>
            <a:ext cx="12191999" cy="7402"/>
          </a:xfrm>
          <a:prstGeom prst="line">
            <a:avLst/>
          </a:prstGeom>
          <a:ln w="1270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69145" y="6556387"/>
            <a:ext cx="1711384" cy="30161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1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16 octobre 2024</a:t>
            </a:r>
            <a:endParaRPr lang="fr-FR"/>
          </a:p>
        </p:txBody>
      </p:sp>
      <p:sp>
        <p:nvSpPr>
          <p:cNvPr id="16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406682" y="6562475"/>
            <a:ext cx="5541624" cy="28938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US" sz="1100" b="0" i="1" kern="1200" dirty="0" err="1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Atelier Calculs GDR SCIPAC, IJCLab</a:t>
            </a:r>
            <a:endParaRPr lang="en-US"/>
          </a:p>
        </p:txBody>
      </p:sp>
      <p:sp>
        <p:nvSpPr>
          <p:cNvPr id="17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11230151" y="6556386"/>
            <a:ext cx="827358" cy="30161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000" b="0" i="1" kern="120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8" name="Connecteur droit 17"/>
          <p:cNvCxnSpPr/>
          <p:nvPr userDrawn="1"/>
        </p:nvCxnSpPr>
        <p:spPr>
          <a:xfrm flipH="1">
            <a:off x="1" y="375765"/>
            <a:ext cx="12191999" cy="7402"/>
          </a:xfrm>
          <a:prstGeom prst="line">
            <a:avLst/>
          </a:prstGeom>
          <a:ln w="1905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re 37">
            <a:extLst>
              <a:ext uri="{FF2B5EF4-FFF2-40B4-BE49-F238E27FC236}">
                <a16:creationId xmlns:a16="http://schemas.microsoft.com/office/drawing/2014/main" id="{3139473C-8628-4063-B4CB-A557501D7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32660" y="0"/>
            <a:ext cx="4889668" cy="739595"/>
          </a:xfrm>
          <a:solidFill>
            <a:schemeClr val="bg1"/>
          </a:solidFill>
        </p:spPr>
        <p:txBody>
          <a:bodyPr>
            <a:normAutofit/>
          </a:bodyPr>
          <a:lstStyle>
            <a:lvl1pPr algn="ctr">
              <a:defRPr lang="fr-FR" sz="2400" b="1" kern="1200" dirty="0">
                <a:solidFill>
                  <a:srgbClr val="D0671C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Voici un titre un peu trop long qui du coup tient sur 2 lignes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760BDE70-946E-43F9-BE5D-BCC719EE55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634" t="58411" r="27779" b="34092"/>
          <a:stretch/>
        </p:blipFill>
        <p:spPr>
          <a:xfrm>
            <a:off x="10957967" y="57500"/>
            <a:ext cx="1140923" cy="254224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87" y="133432"/>
            <a:ext cx="1902063" cy="50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805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9"/>
          <p:cNvCxnSpPr/>
          <p:nvPr userDrawn="1"/>
        </p:nvCxnSpPr>
        <p:spPr>
          <a:xfrm flipH="1">
            <a:off x="1" y="6717421"/>
            <a:ext cx="12191999" cy="7402"/>
          </a:xfrm>
          <a:prstGeom prst="line">
            <a:avLst/>
          </a:prstGeom>
          <a:ln w="1270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69145" y="6556387"/>
            <a:ext cx="1711384" cy="30161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1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16 octobre 2024</a:t>
            </a:r>
            <a:endParaRPr lang="fr-FR"/>
          </a:p>
        </p:txBody>
      </p:sp>
      <p:sp>
        <p:nvSpPr>
          <p:cNvPr id="12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406682" y="6562475"/>
            <a:ext cx="5541624" cy="28938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US" sz="1100" b="0" i="1" kern="1200" dirty="0" err="1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Atelier Calculs GDR SCIPAC, IJCLab</a:t>
            </a:r>
            <a:endParaRPr lang="en-US"/>
          </a:p>
        </p:txBody>
      </p:sp>
      <p:sp>
        <p:nvSpPr>
          <p:cNvPr id="13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11230151" y="6556386"/>
            <a:ext cx="827358" cy="30161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000" b="0" i="1" kern="120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4" name="Connecteur droit 13"/>
          <p:cNvCxnSpPr/>
          <p:nvPr userDrawn="1"/>
        </p:nvCxnSpPr>
        <p:spPr>
          <a:xfrm flipH="1">
            <a:off x="1" y="375765"/>
            <a:ext cx="12191999" cy="7402"/>
          </a:xfrm>
          <a:prstGeom prst="line">
            <a:avLst/>
          </a:prstGeom>
          <a:ln w="1905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re 37">
            <a:extLst>
              <a:ext uri="{FF2B5EF4-FFF2-40B4-BE49-F238E27FC236}">
                <a16:creationId xmlns:a16="http://schemas.microsoft.com/office/drawing/2014/main" id="{3139473C-8628-4063-B4CB-A557501D7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32660" y="0"/>
            <a:ext cx="4889668" cy="739595"/>
          </a:xfrm>
          <a:solidFill>
            <a:schemeClr val="bg1"/>
          </a:solidFill>
        </p:spPr>
        <p:txBody>
          <a:bodyPr>
            <a:normAutofit/>
          </a:bodyPr>
          <a:lstStyle>
            <a:lvl1pPr algn="ctr">
              <a:defRPr lang="fr-FR" sz="2400" b="1" kern="1200" dirty="0">
                <a:solidFill>
                  <a:srgbClr val="D0671C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Voici un titre un peu trop long qui du coup tient sur 2 lignes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760BDE70-946E-43F9-BE5D-BCC719EE55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634" t="58411" r="27779" b="34092"/>
          <a:stretch/>
        </p:blipFill>
        <p:spPr>
          <a:xfrm>
            <a:off x="10957967" y="57500"/>
            <a:ext cx="1140923" cy="254224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87" y="133432"/>
            <a:ext cx="1902063" cy="50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334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 userDrawn="1"/>
        </p:nvCxnSpPr>
        <p:spPr>
          <a:xfrm flipH="1">
            <a:off x="1" y="6717421"/>
            <a:ext cx="12191999" cy="7402"/>
          </a:xfrm>
          <a:prstGeom prst="line">
            <a:avLst/>
          </a:prstGeom>
          <a:ln w="1270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69145" y="6556387"/>
            <a:ext cx="1711384" cy="30161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1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16 octobre 2024</a:t>
            </a:r>
            <a:endParaRPr lang="fr-FR"/>
          </a:p>
        </p:txBody>
      </p:sp>
      <p:sp>
        <p:nvSpPr>
          <p:cNvPr id="7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406682" y="6562475"/>
            <a:ext cx="5541624" cy="28938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US" sz="1100" b="0" i="1" kern="1200" dirty="0" err="1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Atelier Calculs GDR SCIPAC, IJCLab</a:t>
            </a:r>
            <a:endParaRPr lang="en-US"/>
          </a:p>
        </p:txBody>
      </p:sp>
      <p:sp>
        <p:nvSpPr>
          <p:cNvPr id="8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11230151" y="6556386"/>
            <a:ext cx="827358" cy="30161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000" b="0" i="1" kern="120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3549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9032" y="364731"/>
            <a:ext cx="10513938" cy="13259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032" y="1825446"/>
            <a:ext cx="10513938" cy="4351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9032" y="6356721"/>
            <a:ext cx="2741673" cy="364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16 octobre 2024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848" y="6356721"/>
            <a:ext cx="4114306" cy="364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Atelier Calculs GDR SCIPAC, IJCLab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1297" y="6356721"/>
            <a:ext cx="2741673" cy="364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71596-5F9D-49C5-9701-16B3CA543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6465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5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9032" y="364731"/>
            <a:ext cx="10513938" cy="13259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032" y="1825446"/>
            <a:ext cx="10513938" cy="4351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9032" y="6356721"/>
            <a:ext cx="2741673" cy="364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16 octobre 2024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848" y="6356721"/>
            <a:ext cx="4114306" cy="364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Atelier Calculs GDR SCIPAC, IJCLab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1297" y="6356721"/>
            <a:ext cx="2741673" cy="364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08C4B-9C9B-41B6-8F4A-02E940D1FA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841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16 octobre 2024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Atelier Calculs GDR SCIPAC, IJCLab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71596-5F9D-49C5-9701-16B3CA543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7483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2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0CD2A63-9AD9-44E9-AC32-DC6403A16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SCIPAC workshop calculs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348AD7-47FB-4FFC-B56C-66B781138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A8695EF-41AF-4548-B643-F11DFF7B0E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28" y="836712"/>
            <a:ext cx="12144672" cy="2448272"/>
          </a:xfrm>
        </p:spPr>
        <p:txBody>
          <a:bodyPr>
            <a:noAutofit/>
          </a:bodyPr>
          <a:lstStyle/>
          <a:p>
            <a:pPr marL="114300" indent="-342900">
              <a:buFont typeface="Arial" panose="020B0604020202020204" pitchFamily="34" charset="0"/>
              <a:buChar char="•"/>
            </a:pPr>
            <a:r>
              <a:rPr lang="fr-FR" sz="2400" b="1" dirty="0"/>
              <a:t>Conception et optimisation des structures d’accélérateurs </a:t>
            </a:r>
            <a:r>
              <a:rPr lang="fr-FR" sz="2400" dirty="0"/>
              <a:t>pour leur construction </a:t>
            </a:r>
            <a:endParaRPr lang="fr-FR" sz="2400" b="1" dirty="0"/>
          </a:p>
          <a:p>
            <a:pPr marL="800100" lvl="1" indent="-342900"/>
            <a:r>
              <a:rPr lang="fr-FR" sz="2200" dirty="0"/>
              <a:t>Garantir les performances (champ électromagnétique) </a:t>
            </a:r>
            <a:r>
              <a:rPr lang="fr-FR" sz="2200" b="1" dirty="0">
                <a:solidFill>
                  <a:srgbClr val="0432FF"/>
                </a:solidFill>
                <a:sym typeface="Wingdings" pitchFamily="2" charset="2"/>
              </a:rPr>
              <a:t> </a:t>
            </a:r>
            <a:r>
              <a:rPr lang="fr-FR" sz="2200" b="1" dirty="0">
                <a:solidFill>
                  <a:srgbClr val="0432FF"/>
                </a:solidFill>
              </a:rPr>
              <a:t>RF et magnétisme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200" dirty="0"/>
              <a:t>Modélisations forcément couplées aux aspects mécaniques, thermiques</a:t>
            </a:r>
            <a:r>
              <a:rPr lang="fr-FR" sz="2200" b="1" dirty="0">
                <a:sym typeface="Wingdings" pitchFamily="2" charset="2"/>
              </a:rPr>
              <a:t>  multi physique</a:t>
            </a:r>
            <a:endParaRPr lang="fr-FR" sz="22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200" dirty="0"/>
              <a:t>Illustrer avec différents de structures et différents sujets (vide, radioprotection)</a:t>
            </a:r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B946AB8B-D1D2-4189-AFF9-227622E8F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680" y="0"/>
            <a:ext cx="6433734" cy="739595"/>
          </a:xfrm>
        </p:spPr>
        <p:txBody>
          <a:bodyPr>
            <a:normAutofit fontScale="90000"/>
          </a:bodyPr>
          <a:lstStyle/>
          <a:p>
            <a:r>
              <a:rPr lang="fr-FR" sz="3200" dirty="0"/>
              <a:t>Outils numériques pour la conception 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5BC9B2E-6B01-D424-659D-462385012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7125" y="2584115"/>
            <a:ext cx="7069295" cy="3989473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229749DD-3A2C-DBA5-12D4-4A70C4CFA9E3}"/>
              </a:ext>
            </a:extLst>
          </p:cNvPr>
          <p:cNvSpPr txBox="1"/>
          <p:nvPr/>
        </p:nvSpPr>
        <p:spPr>
          <a:xfrm>
            <a:off x="4469190" y="6541621"/>
            <a:ext cx="361366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rgbClr val="0432FF"/>
                </a:solidFill>
              </a:rPr>
              <a:t>Exemple : </a:t>
            </a:r>
            <a:r>
              <a:rPr lang="fr-FR" sz="1400" b="1">
                <a:solidFill>
                  <a:srgbClr val="0432FF"/>
                </a:solidFill>
              </a:rPr>
              <a:t>cavités SRF </a:t>
            </a:r>
            <a:r>
              <a:rPr lang="fr-FR" sz="1400" b="1" dirty="0">
                <a:solidFill>
                  <a:srgbClr val="0432FF"/>
                </a:solidFill>
              </a:rPr>
              <a:t>pour ESS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4087023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E262C1-66F5-B0BD-9D54-A1D6AA5C9E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AEA8366-F25E-DD25-32BE-93C4AEDDC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SCIPAC workshop calculs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7D59D8D-8983-990D-825D-C0279017E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75BD012-DFDB-D0C6-0C3D-28B3F1380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28" y="836712"/>
            <a:ext cx="12144672" cy="2232248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En plus du design, il faut garantir ces performances en fonctionnement, dans la durée </a:t>
            </a:r>
          </a:p>
          <a:p>
            <a:r>
              <a:rPr lang="fr-FR" sz="2400" b="1" dirty="0">
                <a:solidFill>
                  <a:schemeClr val="tx1"/>
                </a:solidFill>
                <a:sym typeface="Wingdings" pitchFamily="2" charset="2"/>
              </a:rPr>
              <a:t>	 </a:t>
            </a:r>
            <a:r>
              <a:rPr lang="fr-FR" sz="2400" b="1" dirty="0">
                <a:solidFill>
                  <a:schemeClr val="tx1"/>
                </a:solidFill>
              </a:rPr>
              <a:t>optimisation de la préparation des structures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 dirty="0"/>
              <a:t>Phénomènes de dégradation </a:t>
            </a:r>
            <a:r>
              <a:rPr lang="fr-FR" dirty="0"/>
              <a:t>d</a:t>
            </a:r>
            <a:r>
              <a:rPr lang="fr-FR" sz="2400" dirty="0"/>
              <a:t>es performances (émission de champ, </a:t>
            </a:r>
            <a:r>
              <a:rPr lang="fr-FR" sz="2400" dirty="0" err="1"/>
              <a:t>multipactor</a:t>
            </a:r>
            <a:r>
              <a:rPr lang="fr-FR" sz="2400" dirty="0"/>
              <a:t>)</a:t>
            </a:r>
          </a:p>
          <a:p>
            <a:pPr marL="457200" lvl="1" indent="0">
              <a:buNone/>
            </a:pPr>
            <a:r>
              <a:rPr lang="fr-FR" b="1" dirty="0">
                <a:solidFill>
                  <a:srgbClr val="0432FF"/>
                </a:solidFill>
                <a:sym typeface="Wingdings" pitchFamily="2" charset="2"/>
              </a:rPr>
              <a:t>	</a:t>
            </a:r>
            <a:r>
              <a:rPr lang="fr-FR" sz="2400" b="1" dirty="0">
                <a:solidFill>
                  <a:srgbClr val="0432FF"/>
                </a:solidFill>
                <a:sym typeface="Wingdings" pitchFamily="2" charset="2"/>
              </a:rPr>
              <a:t></a:t>
            </a:r>
            <a:r>
              <a:rPr lang="fr-FR" sz="2400" b="1" dirty="0">
                <a:solidFill>
                  <a:srgbClr val="0432FF"/>
                </a:solidFill>
              </a:rPr>
              <a:t> modélisation pour prévenir et guérir (plasma </a:t>
            </a:r>
            <a:r>
              <a:rPr lang="fr-FR" sz="2400" b="1" dirty="0" err="1">
                <a:solidFill>
                  <a:srgbClr val="0432FF"/>
                </a:solidFill>
              </a:rPr>
              <a:t>cleaning</a:t>
            </a:r>
            <a:r>
              <a:rPr lang="fr-FR" sz="2400" b="1" dirty="0">
                <a:solidFill>
                  <a:srgbClr val="0432FF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Répartition des 2 aspects sur les 2 jours selon la disponibilité des orateurs</a:t>
            </a:r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EA57DF83-B85C-DCF0-CBD9-C580E860E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680" y="0"/>
            <a:ext cx="6433734" cy="739595"/>
          </a:xfrm>
        </p:spPr>
        <p:txBody>
          <a:bodyPr>
            <a:normAutofit fontScale="90000"/>
          </a:bodyPr>
          <a:lstStyle/>
          <a:p>
            <a:r>
              <a:rPr lang="fr-FR" sz="3200" dirty="0"/>
              <a:t>Outils numériques pour la conception 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204F483-C98E-1C5B-62AC-9071ED5F1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7976" y="3648936"/>
            <a:ext cx="5984474" cy="258837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5DB3085-BD30-5F98-1465-FA46DC4F14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28" y="3648936"/>
            <a:ext cx="5984474" cy="2340553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AE186DF5-DC42-518A-3283-4850051A7C5E}"/>
              </a:ext>
            </a:extLst>
          </p:cNvPr>
          <p:cNvSpPr txBox="1"/>
          <p:nvPr/>
        </p:nvSpPr>
        <p:spPr>
          <a:xfrm>
            <a:off x="1482057" y="3310789"/>
            <a:ext cx="28803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rgbClr val="0432FF"/>
                </a:solidFill>
              </a:rPr>
              <a:t>Jeudi, 16h30 – 18h </a:t>
            </a:r>
            <a:endParaRPr lang="fr-FR" sz="2000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A9FD9963-8C9F-DB82-F177-4D7CB3D38591}"/>
              </a:ext>
            </a:extLst>
          </p:cNvPr>
          <p:cNvSpPr txBox="1"/>
          <p:nvPr/>
        </p:nvSpPr>
        <p:spPr>
          <a:xfrm>
            <a:off x="7680176" y="3316122"/>
            <a:ext cx="28803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rgbClr val="0432FF"/>
                </a:solidFill>
              </a:rPr>
              <a:t>Vendredi, 9h00 – 10h40 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152648672"/>
      </p:ext>
    </p:extLst>
  </p:cSld>
  <p:clrMapOvr>
    <a:masterClrMapping/>
  </p:clrMapOvr>
</p:sld>
</file>

<file path=ppt/theme/theme1.xml><?xml version="1.0" encoding="utf-8"?>
<a:theme xmlns:a="http://schemas.openxmlformats.org/drawingml/2006/main" name="1_modele-IJCLAb-powerpoi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3600" b="1" kern="1200" dirty="0">
            <a:solidFill>
              <a:srgbClr val="D0671C"/>
            </a:solidFill>
            <a:latin typeface="+mn-lt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modele-IJCLAb-powerpoint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26932</TotalTime>
  <Words>138</Words>
  <Application>Microsoft Macintosh PowerPoint</Application>
  <PresentationFormat>Grand écran</PresentationFormat>
  <Paragraphs>18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Wingdings</vt:lpstr>
      <vt:lpstr>1_modele-IJCLAb-powerpoint</vt:lpstr>
      <vt:lpstr>Conception personnalisée</vt:lpstr>
      <vt:lpstr>2_modele-IJCLAb-powerpoint</vt:lpstr>
      <vt:lpstr>Outils numériques pour la conception </vt:lpstr>
      <vt:lpstr>Outils numériques pour la conception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Luc Petizon</dc:creator>
  <cp:lastModifiedBy>Maud Baylac</cp:lastModifiedBy>
  <cp:revision>1828</cp:revision>
  <dcterms:created xsi:type="dcterms:W3CDTF">2011-03-09T16:37:49Z</dcterms:created>
  <dcterms:modified xsi:type="dcterms:W3CDTF">2024-10-17T12:18:42Z</dcterms:modified>
</cp:coreProperties>
</file>