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5" r:id="rId2"/>
  </p:sldMasterIdLst>
  <p:notesMasterIdLst>
    <p:notesMasterId r:id="rId24"/>
  </p:notesMasterIdLst>
  <p:sldIdLst>
    <p:sldId id="260" r:id="rId3"/>
    <p:sldId id="288" r:id="rId4"/>
    <p:sldId id="293" r:id="rId5"/>
    <p:sldId id="295" r:id="rId6"/>
    <p:sldId id="296" r:id="rId7"/>
    <p:sldId id="294" r:id="rId8"/>
    <p:sldId id="268" r:id="rId9"/>
    <p:sldId id="310" r:id="rId10"/>
    <p:sldId id="297" r:id="rId11"/>
    <p:sldId id="300" r:id="rId12"/>
    <p:sldId id="298" r:id="rId13"/>
    <p:sldId id="303" r:id="rId14"/>
    <p:sldId id="307" r:id="rId15"/>
    <p:sldId id="302" r:id="rId16"/>
    <p:sldId id="309" r:id="rId17"/>
    <p:sldId id="299" r:id="rId18"/>
    <p:sldId id="305" r:id="rId19"/>
    <p:sldId id="306" r:id="rId20"/>
    <p:sldId id="275" r:id="rId21"/>
    <p:sldId id="289" r:id="rId22"/>
    <p:sldId id="31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4"/>
    <a:srgbClr val="4F81BD"/>
    <a:srgbClr val="BD4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266D9-74B4-AF81-A92B-41CC190CA7F0}" v="14" dt="2024-10-15T09:43:55.759"/>
    <p1510:client id="{8DCE9BE5-70A9-D799-A9D1-52A6A35C8FF1}" v="1873" dt="2024-10-15T11:21:54.917"/>
    <p1510:client id="{8E7A8388-13D3-277E-5B05-9370F3AF3DC0}" v="35" dt="2024-10-16T09:49:45.316"/>
    <p1510:client id="{E62D2F01-FD1A-ADF5-BDC6-74DE5F42CB4E}" v="64" dt="2024-10-14T09:54:23.991"/>
    <p1510:client id="{EDC4FED8-10FB-4AE5-D42C-BCC2AC757241}" v="35" dt="2024-10-14T11:02:54.673"/>
    <p1510:client id="{FDD3FC84-BAE7-5131-061A-66232CC6C2F7}" v="2109" dt="2024-10-14T13:15:29.556"/>
    <p1510:client id="{FDF1E70B-223B-12B8-61A6-D45D4F2CD400}" v="2136" dt="2024-10-14T15:39:02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F5352-05CB-4805-A638-553B6D02FBB1}" type="datetimeFigureOut">
              <a:t>16/10/2024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946B5-7C23-417B-9C3A-D2409A3152D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57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00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8800" y="781055"/>
            <a:ext cx="10363200" cy="1656184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146779" y="6356351"/>
            <a:ext cx="6816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XXXXXXX</a:t>
            </a:r>
          </a:p>
        </p:txBody>
      </p:sp>
    </p:spTree>
    <p:extLst>
      <p:ext uri="{BB962C8B-B14F-4D97-AF65-F5344CB8AC3E}">
        <p14:creationId xmlns:p14="http://schemas.microsoft.com/office/powerpoint/2010/main" val="162184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89451" y="620689"/>
            <a:ext cx="10363200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07701" y="2132856"/>
            <a:ext cx="8534400" cy="1752600"/>
          </a:xfrm>
          <a:prstGeom prst="rect">
            <a:avLst/>
          </a:prstGeom>
          <a:effectLst>
            <a:glow rad="139700">
              <a:schemeClr val="bg1">
                <a:alpha val="0"/>
              </a:schemeClr>
            </a:glow>
            <a:softEdge rad="0"/>
          </a:effectLst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99618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20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9099621C-1A9C-95AE-6E77-5A0A47943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6266850"/>
            <a:ext cx="9855511" cy="490465"/>
          </a:xfrm>
        </p:spPr>
        <p:txBody>
          <a:bodyPr lIns="91440" tIns="45720" rIns="91440" bIns="45720" anchor="t"/>
          <a:lstStyle/>
          <a:p>
            <a:pPr marL="107950"/>
            <a:r>
              <a:rPr lang="fr-FR" dirty="0">
                <a:solidFill>
                  <a:srgbClr val="FFFFFF"/>
                </a:solidFill>
                <a:latin typeface="Arial"/>
                <a:cs typeface="Arial"/>
              </a:rPr>
              <a:t>17/10/2024 - </a:t>
            </a:r>
            <a:r>
              <a:rPr lang="fr-FR" dirty="0" err="1">
                <a:solidFill>
                  <a:srgbClr val="FFFFFF"/>
                </a:solidFill>
                <a:latin typeface="Arial"/>
                <a:cs typeface="Arial"/>
              </a:rPr>
              <a:t>GdR</a:t>
            </a:r>
            <a:r>
              <a:rPr lang="fr-FR" dirty="0">
                <a:solidFill>
                  <a:srgbClr val="FFFFFF"/>
                </a:solidFill>
                <a:latin typeface="Arial"/>
                <a:cs typeface="Arial"/>
              </a:rPr>
              <a:t> SCIPAC</a:t>
            </a:r>
            <a:endParaRPr lang="fr-FR" dirty="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AAE91BBB-4B82-6497-968A-4498CC561D44}"/>
              </a:ext>
            </a:extLst>
          </p:cNvPr>
          <p:cNvSpPr>
            <a:spLocks noGrp="1"/>
          </p:cNvSpPr>
          <p:nvPr/>
        </p:nvSpPr>
        <p:spPr>
          <a:xfrm>
            <a:off x="1425065" y="3880119"/>
            <a:ext cx="10123021" cy="10772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950"/>
            <a:r>
              <a:rPr lang="fr-FR" sz="3200" dirty="0">
                <a:solidFill>
                  <a:srgbClr val="FFFFFF"/>
                </a:solidFill>
                <a:latin typeface="Arial"/>
                <a:cs typeface="Arial"/>
              </a:rPr>
              <a:t>Dynamique longitudinale avec un double système RF : simulations et méthodes semi-analytiques</a:t>
            </a:r>
            <a:endParaRPr lang="fr-FR" dirty="0"/>
          </a:p>
          <a:p>
            <a:pPr marL="107950"/>
            <a:endParaRPr lang="fr-FR" sz="3200" dirty="0">
              <a:cs typeface="Arial"/>
            </a:endParaRPr>
          </a:p>
          <a:p>
            <a:pPr marL="107950"/>
            <a:endParaRPr lang="fr-FR" sz="3200" dirty="0">
              <a:cs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9467A8-C850-9FD6-C9C9-1994351FB433}"/>
              </a:ext>
            </a:extLst>
          </p:cNvPr>
          <p:cNvSpPr txBox="1"/>
          <p:nvPr/>
        </p:nvSpPr>
        <p:spPr>
          <a:xfrm>
            <a:off x="1425102" y="5567464"/>
            <a:ext cx="1032266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3200" i="1">
                <a:solidFill>
                  <a:srgbClr val="FFFFFF"/>
                </a:solidFill>
              </a:rPr>
              <a:t>Alexis Gamelin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45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3" name="mode1_260mA.gif">
            <a:extLst>
              <a:ext uri="{FF2B5EF4-FFF2-40B4-BE49-F238E27FC236}">
                <a16:creationId xmlns:a16="http://schemas.microsoft.com/office/drawing/2014/main" id="{D56D1EDA-3429-F722-61FF-846D4E01198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26348" y="1396683"/>
            <a:ext cx="4967697" cy="405582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32768D-0621-C20E-ABD2-241A2B728D63}"/>
              </a:ext>
            </a:extLst>
          </p:cNvPr>
          <p:cNvSpPr txBox="1"/>
          <p:nvPr/>
        </p:nvSpPr>
        <p:spPr>
          <a:xfrm>
            <a:off x="7549602" y="754856"/>
            <a:ext cx="365051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cs typeface="Arial"/>
              </a:rPr>
              <a:t>Mesure expérimentale en utilisant une caméra "</a:t>
            </a:r>
            <a:r>
              <a:rPr lang="fr-FR" sz="1600" dirty="0" err="1">
                <a:cs typeface="Arial"/>
              </a:rPr>
              <a:t>streak</a:t>
            </a:r>
            <a:r>
              <a:rPr lang="fr-FR" sz="1600" dirty="0">
                <a:cs typeface="Arial"/>
              </a:rPr>
              <a:t>"</a:t>
            </a:r>
          </a:p>
        </p:txBody>
      </p:sp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EFC4A337-8BAD-00B8-028C-7B9B7621F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03" y="1581757"/>
            <a:ext cx="5483299" cy="40518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84A6837-7A6C-F9CA-2C87-94136C57C560}"/>
              </a:ext>
            </a:extLst>
          </p:cNvPr>
          <p:cNvSpPr txBox="1"/>
          <p:nvPr/>
        </p:nvSpPr>
        <p:spPr>
          <a:xfrm>
            <a:off x="1147877" y="987991"/>
            <a:ext cx="44213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cs typeface="Arial"/>
              </a:rPr>
              <a:t>Longueur des paquets [</a:t>
            </a:r>
            <a:r>
              <a:rPr lang="fr-FR" sz="1600" dirty="0" err="1">
                <a:cs typeface="Arial"/>
              </a:rPr>
              <a:t>ps</a:t>
            </a:r>
            <a:r>
              <a:rPr lang="fr-FR" sz="1600" dirty="0">
                <a:cs typeface="Arial"/>
              </a:rPr>
              <a:t>]</a:t>
            </a:r>
          </a:p>
          <a:p>
            <a:pPr algn="ctr"/>
            <a:r>
              <a:rPr lang="fr-FR" sz="1600" dirty="0">
                <a:cs typeface="Arial"/>
              </a:rPr>
              <a:t>(simulation numérique)</a:t>
            </a:r>
            <a:endParaRPr lang="fr-FR" dirty="0">
              <a:cs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C08192-1E2F-1A45-207F-2699B7F332B0}"/>
              </a:ext>
            </a:extLst>
          </p:cNvPr>
          <p:cNvSpPr txBox="1"/>
          <p:nvPr/>
        </p:nvSpPr>
        <p:spPr>
          <a:xfrm>
            <a:off x="6992680" y="5725631"/>
            <a:ext cx="496717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Francis Cullinan, Åke Andersson, Jonas Breunlin, Miriam Brosi, ​</a:t>
            </a:r>
          </a:p>
          <a:p>
            <a:pPr algn="ctr"/>
            <a:r>
              <a:rPr lang="en-US" sz="1100"/>
              <a:t>Pedro Fernandes Tavares ​</a:t>
            </a:r>
          </a:p>
          <a:p>
            <a:pPr algn="ctr"/>
            <a:r>
              <a:rPr lang="en-US" sz="1100"/>
              <a:t>(MAX IV Laboratory, Lund, Sweden)​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3827C7B0-D491-6AD2-5D00-FDFBBA34586D}"/>
              </a:ext>
            </a:extLst>
          </p:cNvPr>
          <p:cNvSpPr/>
          <p:nvPr/>
        </p:nvSpPr>
        <p:spPr>
          <a:xfrm rot="16200000">
            <a:off x="-1017033" y="3307404"/>
            <a:ext cx="3013752" cy="462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F7A4E7-F494-A0E7-A155-7105C19216F6}"/>
              </a:ext>
            </a:extLst>
          </p:cNvPr>
          <p:cNvSpPr txBox="1"/>
          <p:nvPr/>
        </p:nvSpPr>
        <p:spPr>
          <a:xfrm>
            <a:off x="1696693" y="5796336"/>
            <a:ext cx="30174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 dirty="0">
                <a:cs typeface="Arial"/>
              </a:rPr>
              <a:t>Variation lente (~Hz) dans l'espace des paquets</a:t>
            </a:r>
            <a:endParaRPr lang="fr-FR" sz="1200" b="1">
              <a:cs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88732D-5A73-8E05-5D61-20923A2AED0F}"/>
              </a:ext>
            </a:extLst>
          </p:cNvPr>
          <p:cNvSpPr txBox="1"/>
          <p:nvPr/>
        </p:nvSpPr>
        <p:spPr>
          <a:xfrm>
            <a:off x="6162085" y="990052"/>
            <a:ext cx="825418" cy="473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cs typeface="Arial"/>
              </a:rPr>
              <a:t>Profil des paquets</a:t>
            </a:r>
            <a:endParaRPr lang="fr-FR" sz="1400" dirty="0"/>
          </a:p>
        </p:txBody>
      </p:sp>
      <p:sp>
        <p:nvSpPr>
          <p:cNvPr id="23" name="Titre 7">
            <a:extLst>
              <a:ext uri="{FF2B5EF4-FFF2-40B4-BE49-F238E27FC236}">
                <a16:creationId xmlns:a16="http://schemas.microsoft.com/office/drawing/2014/main" id="{4FD6F8CF-0778-AE21-119F-82769AEF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</p:spPr>
        <p:txBody>
          <a:bodyPr/>
          <a:lstStyle/>
          <a:p>
            <a:r>
              <a:rPr lang="fr-FR" dirty="0">
                <a:latin typeface="Arial"/>
                <a:cs typeface="Arial"/>
              </a:rPr>
              <a:t>Instabilité "</a:t>
            </a:r>
            <a:r>
              <a:rPr lang="fr-FR" dirty="0" err="1">
                <a:latin typeface="Arial"/>
                <a:cs typeface="Arial"/>
              </a:rPr>
              <a:t>Periodic</a:t>
            </a:r>
            <a:r>
              <a:rPr lang="fr-FR" dirty="0">
                <a:latin typeface="Arial"/>
                <a:cs typeface="Arial"/>
              </a:rPr>
              <a:t> Transient Beam </a:t>
            </a:r>
            <a:r>
              <a:rPr lang="fr-FR" dirty="0" err="1">
                <a:latin typeface="Arial"/>
                <a:cs typeface="Arial"/>
              </a:rPr>
              <a:t>Loading</a:t>
            </a:r>
            <a:r>
              <a:rPr lang="fr-FR" dirty="0">
                <a:latin typeface="Arial"/>
                <a:cs typeface="Arial"/>
              </a:rPr>
              <a:t>" (PTBL)</a:t>
            </a:r>
            <a:endParaRPr lang="fr-FR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7498057-DB5A-827E-AA8E-8294AB1795F2}"/>
              </a:ext>
            </a:extLst>
          </p:cNvPr>
          <p:cNvCxnSpPr>
            <a:cxnSpLocks/>
          </p:cNvCxnSpPr>
          <p:nvPr/>
        </p:nvCxnSpPr>
        <p:spPr>
          <a:xfrm>
            <a:off x="6783839" y="1421306"/>
            <a:ext cx="605337" cy="10169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471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Algorithme de Bosch modifié</a:t>
            </a:r>
            <a:endParaRPr lang="fr-FR" dirty="0" err="1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11" name="Image 10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5A7C34E4-FC36-ED80-45B3-BED89528A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35" y="1076325"/>
            <a:ext cx="2241430" cy="4914900"/>
          </a:xfrm>
          <a:prstGeom prst="rect">
            <a:avLst/>
          </a:prstGeom>
        </p:spPr>
      </p:pic>
      <p:pic>
        <p:nvPicPr>
          <p:cNvPr id="13" name="Image 12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5CC87A18-D853-95C6-D93B-B083A06C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762" y="1110881"/>
            <a:ext cx="2724150" cy="469582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94BC8DD-EE83-D00D-F117-2BA0065FBCC0}"/>
              </a:ext>
            </a:extLst>
          </p:cNvPr>
          <p:cNvSpPr txBox="1"/>
          <p:nvPr/>
        </p:nvSpPr>
        <p:spPr>
          <a:xfrm>
            <a:off x="8618557" y="725678"/>
            <a:ext cx="24507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cs typeface="Arial"/>
              </a:rPr>
              <a:t>Nouvel algorithme</a:t>
            </a:r>
            <a:endParaRPr lang="fr-FR" sz="1600"/>
          </a:p>
        </p:txBody>
      </p:sp>
      <p:pic>
        <p:nvPicPr>
          <p:cNvPr id="17" name="Image 16" descr="Une image contenant Visage humain, personne, habits, cravate&#10;&#10;Description générée automatiquement">
            <a:extLst>
              <a:ext uri="{FF2B5EF4-FFF2-40B4-BE49-F238E27FC236}">
                <a16:creationId xmlns:a16="http://schemas.microsoft.com/office/drawing/2014/main" id="{AB695715-CE75-D729-83B4-AF165A59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846" y="766763"/>
            <a:ext cx="1114425" cy="123825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FDF580B-AF1F-BA7C-4D76-B38EC9CC3A7D}"/>
              </a:ext>
            </a:extLst>
          </p:cNvPr>
          <p:cNvSpPr txBox="1"/>
          <p:nvPr/>
        </p:nvSpPr>
        <p:spPr>
          <a:xfrm>
            <a:off x="4634" y="636630"/>
            <a:ext cx="24507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Algorithme de Bosch </a:t>
            </a:r>
          </a:p>
          <a:p>
            <a:pPr algn="ctr"/>
            <a:r>
              <a:rPr lang="fr-FR" sz="1400">
                <a:cs typeface="Arial"/>
              </a:rPr>
              <a:t>(1993-2005)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8A0657D-BC05-B738-4005-BD2715CC9526}"/>
              </a:ext>
            </a:extLst>
          </p:cNvPr>
          <p:cNvSpPr txBox="1"/>
          <p:nvPr/>
        </p:nvSpPr>
        <p:spPr>
          <a:xfrm>
            <a:off x="5625437" y="2071901"/>
            <a:ext cx="1673267" cy="107721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latin typeface="Calibri"/>
                <a:cs typeface="Calibri"/>
              </a:rPr>
              <a:t>Equation d'</a:t>
            </a:r>
            <a:r>
              <a:rPr lang="fr-FR" sz="1600" err="1">
                <a:latin typeface="Calibri"/>
                <a:cs typeface="Calibri"/>
              </a:rPr>
              <a:t>Haissinski</a:t>
            </a:r>
            <a:endParaRPr lang="fr-FR" sz="1600">
              <a:latin typeface="Calibri"/>
              <a:cs typeface="Calibri"/>
            </a:endParaRPr>
          </a:p>
          <a:p>
            <a:pPr algn="ctr"/>
            <a:r>
              <a:rPr lang="fr-FR" sz="1600">
                <a:latin typeface="Calibri"/>
                <a:cs typeface="Calibri"/>
              </a:rPr>
              <a:t>couplée entre tous les paquets</a:t>
            </a:r>
          </a:p>
        </p:txBody>
      </p:sp>
      <p:sp>
        <p:nvSpPr>
          <p:cNvPr id="23" name="Accolade fermante 22">
            <a:extLst>
              <a:ext uri="{FF2B5EF4-FFF2-40B4-BE49-F238E27FC236}">
                <a16:creationId xmlns:a16="http://schemas.microsoft.com/office/drawing/2014/main" id="{B8EC96C2-637F-DC6E-3375-FA8B8EB7DC74}"/>
              </a:ext>
            </a:extLst>
          </p:cNvPr>
          <p:cNvSpPr/>
          <p:nvPr/>
        </p:nvSpPr>
        <p:spPr>
          <a:xfrm>
            <a:off x="2280079" y="768435"/>
            <a:ext cx="545756" cy="316127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E6AB1E7-E121-EC13-8ED6-EA587F820DEB}"/>
              </a:ext>
            </a:extLst>
          </p:cNvPr>
          <p:cNvCxnSpPr/>
          <p:nvPr/>
        </p:nvCxnSpPr>
        <p:spPr>
          <a:xfrm flipV="1">
            <a:off x="7380324" y="1987182"/>
            <a:ext cx="1299388" cy="5794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ADAEF61-B510-1D12-5F71-0B8B9A7F0602}"/>
              </a:ext>
            </a:extLst>
          </p:cNvPr>
          <p:cNvCxnSpPr>
            <a:cxnSpLocks/>
          </p:cNvCxnSpPr>
          <p:nvPr/>
        </p:nvCxnSpPr>
        <p:spPr>
          <a:xfrm>
            <a:off x="7915710" y="5414793"/>
            <a:ext cx="788548" cy="1874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49E853E7-6282-940B-E14B-B55DEDFA0073}"/>
              </a:ext>
            </a:extLst>
          </p:cNvPr>
          <p:cNvSpPr txBox="1"/>
          <p:nvPr/>
        </p:nvSpPr>
        <p:spPr>
          <a:xfrm>
            <a:off x="5690909" y="4756752"/>
            <a:ext cx="2116866" cy="132343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Calibri"/>
                <a:ea typeface="Calibri"/>
                <a:cs typeface="Arial"/>
              </a:rPr>
              <a:t>Nouveaux modèles pour la "</a:t>
            </a:r>
            <a:r>
              <a:rPr lang="fr-FR" sz="1600" dirty="0" err="1">
                <a:latin typeface="Calibri"/>
                <a:ea typeface="Calibri"/>
                <a:cs typeface="Arial"/>
              </a:rPr>
              <a:t>Periodic</a:t>
            </a:r>
            <a:r>
              <a:rPr lang="fr-FR" sz="1600" dirty="0">
                <a:latin typeface="Calibri"/>
                <a:ea typeface="Calibri"/>
                <a:cs typeface="Arial"/>
              </a:rPr>
              <a:t> Transient Beam </a:t>
            </a:r>
            <a:r>
              <a:rPr lang="fr-FR" sz="1600" dirty="0" err="1">
                <a:latin typeface="Calibri"/>
                <a:ea typeface="Calibri"/>
                <a:cs typeface="Arial"/>
              </a:rPr>
              <a:t>Loading</a:t>
            </a:r>
            <a:r>
              <a:rPr lang="fr-FR" sz="1600" dirty="0">
                <a:latin typeface="Calibri"/>
                <a:ea typeface="Calibri"/>
                <a:cs typeface="Arial"/>
              </a:rPr>
              <a:t> </a:t>
            </a:r>
            <a:r>
              <a:rPr lang="fr-FR" sz="1600" dirty="0" err="1">
                <a:latin typeface="Calibri"/>
                <a:ea typeface="Calibri"/>
                <a:cs typeface="Arial"/>
              </a:rPr>
              <a:t>Instability</a:t>
            </a:r>
            <a:r>
              <a:rPr lang="fr-FR" sz="1600" dirty="0">
                <a:latin typeface="Calibri"/>
                <a:ea typeface="Calibri"/>
                <a:cs typeface="Arial"/>
              </a:rPr>
              <a:t>" (PTBL)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F9B0B19-751F-563A-076C-BCA7FE5731D7}"/>
              </a:ext>
            </a:extLst>
          </p:cNvPr>
          <p:cNvSpPr txBox="1"/>
          <p:nvPr/>
        </p:nvSpPr>
        <p:spPr>
          <a:xfrm>
            <a:off x="2915092" y="894906"/>
            <a:ext cx="1896139" cy="280076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Calibri"/>
                <a:cs typeface="Calibri"/>
              </a:rPr>
              <a:t>Description partielle de l'état d'équilibre de tous les paquets (longueurs, facteurs de forme, tension induite dans les cavités, …)</a:t>
            </a:r>
          </a:p>
          <a:p>
            <a:endParaRPr lang="fr-FR" sz="1600" dirty="0">
              <a:latin typeface="Calibri"/>
              <a:ea typeface="Calibri"/>
              <a:cs typeface="Calibri"/>
            </a:endParaRPr>
          </a:p>
          <a:p>
            <a:r>
              <a:rPr lang="fr-FR" sz="1600" dirty="0">
                <a:latin typeface="Calibri"/>
                <a:ea typeface="Calibri"/>
                <a:cs typeface="Calibri"/>
              </a:rPr>
              <a:t>Résultat dépendant de paramètres numériques.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6ED5DC4-6227-5C2C-54EE-0466025D4CE7}"/>
              </a:ext>
            </a:extLst>
          </p:cNvPr>
          <p:cNvCxnSpPr>
            <a:cxnSpLocks/>
          </p:cNvCxnSpPr>
          <p:nvPr/>
        </p:nvCxnSpPr>
        <p:spPr>
          <a:xfrm>
            <a:off x="4927294" y="2318562"/>
            <a:ext cx="580185" cy="253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370FB4F7-3137-582B-9BA2-9ED4205CD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380000">
            <a:off x="7372974" y="1655289"/>
            <a:ext cx="867067" cy="55338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48901E8-8043-4F2C-9C98-CA46FD6D267C}"/>
              </a:ext>
            </a:extLst>
          </p:cNvPr>
          <p:cNvSpPr txBox="1"/>
          <p:nvPr/>
        </p:nvSpPr>
        <p:spPr>
          <a:xfrm>
            <a:off x="2634763" y="5046694"/>
            <a:ext cx="2464718" cy="83099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Calibri"/>
                <a:ea typeface="Calibri"/>
                <a:cs typeface="Arial"/>
              </a:rPr>
              <a:t>Description </a:t>
            </a:r>
            <a:r>
              <a:rPr lang="fr-FR" sz="1600" dirty="0">
                <a:latin typeface="Calibri"/>
                <a:ea typeface="+mn-lt"/>
                <a:cs typeface="+mn-lt"/>
              </a:rPr>
              <a:t>inexacte </a:t>
            </a:r>
            <a:r>
              <a:rPr lang="fr-FR" sz="1600" dirty="0">
                <a:latin typeface="Calibri"/>
                <a:ea typeface="Calibri"/>
                <a:cs typeface="Arial"/>
              </a:rPr>
              <a:t>du mode couplée +-1</a:t>
            </a:r>
          </a:p>
          <a:p>
            <a:pPr algn="ctr"/>
            <a:r>
              <a:rPr lang="fr-FR" sz="1600" dirty="0">
                <a:latin typeface="Calibri"/>
                <a:ea typeface="Calibri"/>
                <a:cs typeface="Arial"/>
              </a:rPr>
              <a:t>(théorie classique)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3DFC7ED-BB7B-0BD3-F0E4-AB4CDE5754F3}"/>
              </a:ext>
            </a:extLst>
          </p:cNvPr>
          <p:cNvCxnSpPr>
            <a:cxnSpLocks/>
          </p:cNvCxnSpPr>
          <p:nvPr/>
        </p:nvCxnSpPr>
        <p:spPr>
          <a:xfrm flipV="1">
            <a:off x="1941303" y="5375277"/>
            <a:ext cx="585890" cy="4043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200EE24-50AE-A5B4-7E2B-5AFC01805194}"/>
              </a:ext>
            </a:extLst>
          </p:cNvPr>
          <p:cNvCxnSpPr>
            <a:cxnSpLocks/>
          </p:cNvCxnSpPr>
          <p:nvPr/>
        </p:nvCxnSpPr>
        <p:spPr>
          <a:xfrm>
            <a:off x="5175748" y="5374260"/>
            <a:ext cx="464294" cy="91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mode1_260mA.gif">
            <a:extLst>
              <a:ext uri="{FF2B5EF4-FFF2-40B4-BE49-F238E27FC236}">
                <a16:creationId xmlns:a16="http://schemas.microsoft.com/office/drawing/2014/main" id="{7F02F13B-76EF-644E-C2A3-D6448842BFF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898668" y="3457162"/>
            <a:ext cx="1571123" cy="121859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B0B905D7-D5AF-D176-42AD-21CD56874FEB}"/>
              </a:ext>
            </a:extLst>
          </p:cNvPr>
          <p:cNvSpPr txBox="1"/>
          <p:nvPr/>
        </p:nvSpPr>
        <p:spPr>
          <a:xfrm>
            <a:off x="552964" y="6583309"/>
            <a:ext cx="109537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dirty="0">
                <a:latin typeface="Calibri"/>
                <a:ea typeface="+mn-lt"/>
                <a:cs typeface="Calibri"/>
              </a:rPr>
              <a:t>A. Gamelin, V.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Gubaidulin</a:t>
            </a:r>
            <a:r>
              <a:rPr lang="fr-FR" sz="1200" dirty="0">
                <a:latin typeface="Calibri"/>
                <a:ea typeface="+mn-lt"/>
                <a:cs typeface="Calibri"/>
              </a:rPr>
              <a:t>, M. Alves, T. Olsson "Semi-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analytical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algorithms</a:t>
            </a:r>
            <a:r>
              <a:rPr lang="fr-FR" sz="1200" dirty="0">
                <a:latin typeface="Calibri"/>
                <a:ea typeface="+mn-lt"/>
                <a:cs typeface="Calibri"/>
              </a:rPr>
              <a:t> to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study</a:t>
            </a:r>
            <a:r>
              <a:rPr lang="fr-FR" sz="1200" dirty="0">
                <a:latin typeface="Calibri"/>
                <a:ea typeface="+mn-lt"/>
                <a:cs typeface="Calibri"/>
              </a:rPr>
              <a:t> longitudinal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beam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instabilities</a:t>
            </a:r>
            <a:r>
              <a:rPr lang="fr-FR" sz="1200" dirty="0">
                <a:latin typeface="Calibri"/>
                <a:ea typeface="+mn-lt"/>
                <a:cs typeface="Calibri"/>
              </a:rPr>
              <a:t> in double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rf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systems</a:t>
            </a:r>
            <a:r>
              <a:rPr lang="fr-FR" sz="1200" dirty="0">
                <a:latin typeface="Calibri"/>
                <a:ea typeface="+mn-lt"/>
                <a:cs typeface="Calibri"/>
              </a:rPr>
              <a:t>". To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be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submitted</a:t>
            </a:r>
            <a:r>
              <a:rPr lang="fr-FR" sz="1200" dirty="0">
                <a:latin typeface="Calibri"/>
                <a:ea typeface="+mn-lt"/>
                <a:cs typeface="Calibri"/>
              </a:rPr>
              <a:t>.</a:t>
            </a:r>
            <a:endParaRPr lang="fr-FR" sz="12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87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2" name="Image 1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0570C3B1-9062-F650-904E-AEC7E5C3A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7" y="818743"/>
            <a:ext cx="5680785" cy="5552873"/>
          </a:xfrm>
          <a:prstGeom prst="rect">
            <a:avLst/>
          </a:prstGeom>
        </p:spPr>
      </p:pic>
      <p:sp>
        <p:nvSpPr>
          <p:cNvPr id="13" name="Titre 7">
            <a:extLst>
              <a:ext uri="{FF2B5EF4-FFF2-40B4-BE49-F238E27FC236}">
                <a16:creationId xmlns:a16="http://schemas.microsoft.com/office/drawing/2014/main" id="{6983101A-DE6A-86E1-BFBC-E914ABF4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</p:spPr>
        <p:txBody>
          <a:bodyPr/>
          <a:lstStyle/>
          <a:p>
            <a:r>
              <a:rPr lang="fr-FR" sz="2400" dirty="0">
                <a:latin typeface="Arial"/>
                <a:cs typeface="Arial"/>
              </a:rPr>
              <a:t>Comparaison avec le </a:t>
            </a:r>
            <a:r>
              <a:rPr lang="fr-FR" sz="2400" dirty="0" err="1">
                <a:latin typeface="Arial"/>
                <a:cs typeface="Arial"/>
              </a:rPr>
              <a:t>tracking</a:t>
            </a:r>
            <a:r>
              <a:rPr lang="fr-FR" sz="2400" dirty="0">
                <a:latin typeface="Arial"/>
                <a:cs typeface="Arial"/>
              </a:rPr>
              <a:t>: cas de l'instabilité "fast mode </a:t>
            </a:r>
            <a:r>
              <a:rPr lang="fr-FR" sz="2400" dirty="0" err="1">
                <a:latin typeface="Arial"/>
                <a:cs typeface="Arial"/>
              </a:rPr>
              <a:t>coupling</a:t>
            </a:r>
            <a:r>
              <a:rPr lang="fr-FR" sz="2400" dirty="0">
                <a:latin typeface="Arial"/>
                <a:cs typeface="Arial"/>
              </a:rPr>
              <a:t>"</a:t>
            </a:r>
            <a:endParaRPr lang="fr-FR" sz="2400" dirty="0" err="1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97B7DA-DBC4-D43F-1DD7-3088AD62D924}"/>
              </a:ext>
            </a:extLst>
          </p:cNvPr>
          <p:cNvSpPr txBox="1"/>
          <p:nvPr/>
        </p:nvSpPr>
        <p:spPr>
          <a:xfrm>
            <a:off x="6377837" y="962020"/>
            <a:ext cx="559981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Calibri"/>
                <a:cs typeface="Arial"/>
              </a:rPr>
              <a:t>L'instabilité "</a:t>
            </a:r>
            <a:r>
              <a:rPr lang="fr-FR" sz="1600" b="1" dirty="0">
                <a:latin typeface="Calibri"/>
                <a:ea typeface="Calibri"/>
                <a:cs typeface="Arial"/>
              </a:rPr>
              <a:t>fast mode </a:t>
            </a:r>
            <a:r>
              <a:rPr lang="fr-FR" sz="1600" b="1" dirty="0" err="1">
                <a:latin typeface="Calibri"/>
                <a:ea typeface="Calibri"/>
                <a:cs typeface="Arial"/>
              </a:rPr>
              <a:t>coupling</a:t>
            </a:r>
            <a:r>
              <a:rPr lang="fr-FR" sz="1600" dirty="0">
                <a:latin typeface="Calibri"/>
                <a:ea typeface="Calibri"/>
                <a:cs typeface="Arial"/>
              </a:rPr>
              <a:t>" résulte du couplage entre les modes </a:t>
            </a:r>
            <a:r>
              <a:rPr lang="fr-FR" sz="1600" b="1" dirty="0">
                <a:latin typeface="Calibri"/>
                <a:ea typeface="Calibri"/>
                <a:cs typeface="Arial"/>
              </a:rPr>
              <a:t>dipolaires</a:t>
            </a:r>
            <a:r>
              <a:rPr lang="fr-FR" sz="1600" dirty="0">
                <a:latin typeface="Calibri"/>
                <a:ea typeface="Calibri"/>
                <a:cs typeface="Arial"/>
              </a:rPr>
              <a:t> et </a:t>
            </a:r>
            <a:r>
              <a:rPr lang="fr-FR" sz="1600" b="1" dirty="0">
                <a:latin typeface="Calibri"/>
                <a:ea typeface="Calibri"/>
                <a:cs typeface="Arial"/>
              </a:rPr>
              <a:t>quadripolaires</a:t>
            </a:r>
            <a:r>
              <a:rPr lang="fr-FR" sz="1600" dirty="0">
                <a:latin typeface="Calibri"/>
                <a:ea typeface="Calibri"/>
                <a:cs typeface="Arial"/>
              </a:rPr>
              <a:t> des paquets.</a:t>
            </a:r>
          </a:p>
          <a:p>
            <a:r>
              <a:rPr lang="fr-FR" sz="1600" dirty="0">
                <a:latin typeface="Calibri"/>
                <a:ea typeface="Calibri"/>
                <a:cs typeface="Calibri"/>
              </a:rPr>
              <a:t>Elle induit des oscillations importantes</a:t>
            </a:r>
            <a:r>
              <a:rPr lang="fr-FR" sz="1600" b="1" dirty="0">
                <a:latin typeface="Calibri"/>
                <a:ea typeface="Calibri"/>
                <a:cs typeface="Calibri"/>
              </a:rPr>
              <a:t> </a:t>
            </a:r>
            <a:r>
              <a:rPr lang="fr-FR" sz="1600" dirty="0">
                <a:latin typeface="Calibri"/>
                <a:ea typeface="Calibri"/>
                <a:cs typeface="Calibri"/>
              </a:rPr>
              <a:t>du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centre de masse</a:t>
            </a:r>
            <a:r>
              <a:rPr lang="fr-FR" sz="1600" dirty="0">
                <a:latin typeface="Calibri"/>
                <a:ea typeface="Calibri"/>
                <a:cs typeface="Calibri"/>
              </a:rPr>
              <a:t> et de la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longueur </a:t>
            </a:r>
            <a:r>
              <a:rPr lang="fr-FR" sz="1600" dirty="0">
                <a:latin typeface="Calibri"/>
                <a:ea typeface="Calibri"/>
                <a:cs typeface="Calibri"/>
              </a:rPr>
              <a:t>des paquets: </a:t>
            </a:r>
          </a:p>
        </p:txBody>
      </p:sp>
      <p:pic>
        <p:nvPicPr>
          <p:cNvPr id="17" name="Image 16" descr="Une image contenant capture d’écran, texte, Caractère coloré&#10;&#10;Description générée automatiquement">
            <a:extLst>
              <a:ext uri="{FF2B5EF4-FFF2-40B4-BE49-F238E27FC236}">
                <a16:creationId xmlns:a16="http://schemas.microsoft.com/office/drawing/2014/main" id="{BA32E382-A236-08CE-74A2-4C00B3E2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88" y="2564758"/>
            <a:ext cx="4556396" cy="3455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B225BE1-1B6F-566C-4FD2-46EBFECE2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71043" y="2156197"/>
            <a:ext cx="1535146" cy="60007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E4EE18B-2006-557C-0A98-1334E76E26E9}"/>
              </a:ext>
            </a:extLst>
          </p:cNvPr>
          <p:cNvSpPr txBox="1"/>
          <p:nvPr/>
        </p:nvSpPr>
        <p:spPr>
          <a:xfrm>
            <a:off x="6796731" y="6002304"/>
            <a:ext cx="48378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latin typeface="Calibri"/>
                <a:ea typeface="Calibri"/>
                <a:cs typeface="Arial"/>
              </a:rPr>
              <a:t>Simulation numérique du profil d'un paquet au cours du temps.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269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latin typeface="Arial"/>
                <a:cs typeface="Arial"/>
              </a:rPr>
              <a:t>Feedback RF direct pour contrer la "fast mode </a:t>
            </a:r>
            <a:r>
              <a:rPr lang="fr-FR" sz="2400" dirty="0" err="1">
                <a:latin typeface="Arial"/>
                <a:cs typeface="Arial"/>
              </a:rPr>
              <a:t>coupling</a:t>
            </a:r>
            <a:r>
              <a:rPr lang="fr-FR" sz="2400" dirty="0">
                <a:latin typeface="Arial"/>
                <a:cs typeface="Arial"/>
              </a:rPr>
              <a:t>"</a:t>
            </a:r>
            <a:endParaRPr lang="fr-FR" sz="24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14" name="Image 6" descr="Une image contenant texte, diagramme, Police, ligne&#10;&#10;Description générée automatiquement">
            <a:extLst>
              <a:ext uri="{FF2B5EF4-FFF2-40B4-BE49-F238E27FC236}">
                <a16:creationId xmlns:a16="http://schemas.microsoft.com/office/drawing/2014/main" id="{27B7363A-0AAC-FCCC-E362-C29CE90C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802" y="1630501"/>
            <a:ext cx="3716463" cy="1463403"/>
          </a:xfrm>
          <a:prstGeom prst="rect">
            <a:avLst/>
          </a:prstGeom>
        </p:spPr>
      </p:pic>
      <p:pic>
        <p:nvPicPr>
          <p:cNvPr id="16" name="Image 15" descr="Une image contenant diagramme, texte, ligne, cercle&#10;&#10;Description générée automatiquement">
            <a:extLst>
              <a:ext uri="{FF2B5EF4-FFF2-40B4-BE49-F238E27FC236}">
                <a16:creationId xmlns:a16="http://schemas.microsoft.com/office/drawing/2014/main" id="{53625873-EFC9-81FC-8934-125655F70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185" y="3273430"/>
            <a:ext cx="3158220" cy="3060067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1A5F2B76-B23B-AC78-8888-D34E7BBF4567}"/>
              </a:ext>
            </a:extLst>
          </p:cNvPr>
          <p:cNvSpPr txBox="1"/>
          <p:nvPr/>
        </p:nvSpPr>
        <p:spPr>
          <a:xfrm>
            <a:off x="639897" y="721298"/>
            <a:ext cx="10569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+mn-lt"/>
                <a:cs typeface="Calibri"/>
              </a:rPr>
              <a:t>Le </a:t>
            </a:r>
            <a:r>
              <a:rPr lang="fr-FR" sz="1600" b="1" dirty="0">
                <a:latin typeface="Calibri"/>
                <a:ea typeface="+mn-lt"/>
                <a:cs typeface="Calibri"/>
              </a:rPr>
              <a:t>feedback RF direct</a:t>
            </a:r>
            <a:r>
              <a:rPr lang="fr-FR" sz="1600" dirty="0">
                <a:latin typeface="Calibri"/>
                <a:ea typeface="+mn-lt"/>
                <a:cs typeface="Calibri"/>
              </a:rPr>
              <a:t> (DFB) vise à </a:t>
            </a:r>
            <a:r>
              <a:rPr lang="fr-FR" sz="1600" b="1" dirty="0">
                <a:latin typeface="Calibri"/>
                <a:ea typeface="+mn-lt"/>
                <a:cs typeface="Calibri"/>
              </a:rPr>
              <a:t>réduire l'impédance effective </a:t>
            </a:r>
            <a:r>
              <a:rPr lang="fr-FR" sz="1600" b="1" err="1">
                <a:latin typeface="Calibri"/>
                <a:ea typeface="+mn-lt"/>
                <a:cs typeface="Calibri"/>
              </a:rPr>
              <a:t>Rs</a:t>
            </a:r>
            <a:r>
              <a:rPr lang="fr-FR" sz="1600" dirty="0">
                <a:latin typeface="Calibri"/>
                <a:ea typeface="+mn-lt"/>
                <a:cs typeface="Calibri"/>
              </a:rPr>
              <a:t> perçue par le faisceau afin de lutter contre les instabilités.</a:t>
            </a:r>
            <a:endParaRPr lang="fr-FR" sz="2000" dirty="0">
              <a:latin typeface="Calibri"/>
              <a:ea typeface="+mn-lt"/>
              <a:cs typeface="Calibri"/>
            </a:endParaRPr>
          </a:p>
          <a:p>
            <a:endParaRPr lang="fr-FR" sz="1600" dirty="0">
              <a:latin typeface="Calibri"/>
              <a:ea typeface="+mn-lt"/>
              <a:cs typeface="Calibri"/>
            </a:endParaRPr>
          </a:p>
          <a:p>
            <a:r>
              <a:rPr lang="fr-FR" sz="1600" dirty="0">
                <a:latin typeface="Calibri"/>
                <a:ea typeface="+mn-lt"/>
                <a:cs typeface="Calibri"/>
              </a:rPr>
              <a:t>Il fonctionne en induisant une composante tension générateur additionnelle opposée à la contribution induite par le faisceau.</a:t>
            </a:r>
            <a:endParaRPr lang="fr-FR" sz="2000">
              <a:latin typeface="Calibri"/>
              <a:cs typeface="Calibri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3DE409BB-6682-E5B7-2991-3D7A67C16600}"/>
              </a:ext>
            </a:extLst>
          </p:cNvPr>
          <p:cNvSpPr txBox="1"/>
          <p:nvPr/>
        </p:nvSpPr>
        <p:spPr>
          <a:xfrm>
            <a:off x="1465127" y="2103775"/>
            <a:ext cx="14922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Rs = 20 MΩ  </a:t>
            </a:r>
            <a:endParaRPr lang="en-US" b="1"/>
          </a:p>
        </p:txBody>
      </p:sp>
      <p:sp>
        <p:nvSpPr>
          <p:cNvPr id="22" name="Arrow: Right 18">
            <a:extLst>
              <a:ext uri="{FF2B5EF4-FFF2-40B4-BE49-F238E27FC236}">
                <a16:creationId xmlns:a16="http://schemas.microsoft.com/office/drawing/2014/main" id="{DA20AD37-3DFD-1698-C929-BF024812C3A8}"/>
              </a:ext>
            </a:extLst>
          </p:cNvPr>
          <p:cNvSpPr/>
          <p:nvPr/>
        </p:nvSpPr>
        <p:spPr>
          <a:xfrm>
            <a:off x="3215260" y="2023387"/>
            <a:ext cx="1158875" cy="4206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3A8C5E8A-5F5A-8703-2EAB-C1156008CFC9}"/>
              </a:ext>
            </a:extLst>
          </p:cNvPr>
          <p:cNvSpPr txBox="1"/>
          <p:nvPr/>
        </p:nvSpPr>
        <p:spPr>
          <a:xfrm>
            <a:off x="4526805" y="1857713"/>
            <a:ext cx="30003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Rs = 18 MΩ  for gain = 0.1</a:t>
            </a:r>
            <a:endParaRPr lang="en-US" b="1"/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F5BAEB83-B508-DDBD-C599-5CDF01A5EBE3}"/>
              </a:ext>
            </a:extLst>
          </p:cNvPr>
          <p:cNvSpPr txBox="1"/>
          <p:nvPr/>
        </p:nvSpPr>
        <p:spPr>
          <a:xfrm>
            <a:off x="4526805" y="2278400"/>
            <a:ext cx="30797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Rs = 9.6 MΩ for gain = 0.6</a:t>
            </a:r>
            <a:endParaRPr lang="en-US" b="1"/>
          </a:p>
        </p:txBody>
      </p:sp>
      <p:pic>
        <p:nvPicPr>
          <p:cNvPr id="3" name="Image 2" descr="A graph with a number of turns&#10;&#10;Description automatically generated">
            <a:extLst>
              <a:ext uri="{FF2B5EF4-FFF2-40B4-BE49-F238E27FC236}">
                <a16:creationId xmlns:a16="http://schemas.microsoft.com/office/drawing/2014/main" id="{D8096B6E-72B1-06B1-6037-41F6B2A15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25" y="3057525"/>
            <a:ext cx="3486150" cy="2581275"/>
          </a:xfrm>
          <a:prstGeom prst="rect">
            <a:avLst/>
          </a:prstGeom>
        </p:spPr>
      </p:pic>
      <p:pic>
        <p:nvPicPr>
          <p:cNvPr id="4" name="Image 3" descr="Une image contenant text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631BC9EE-8E0D-AC6F-E7F9-B484F8BB8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" y="3005138"/>
            <a:ext cx="3486150" cy="26860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1B9219-310A-F53D-EC58-F1B2ECB42CF5}"/>
              </a:ext>
            </a:extLst>
          </p:cNvPr>
          <p:cNvSpPr txBox="1"/>
          <p:nvPr/>
        </p:nvSpPr>
        <p:spPr>
          <a:xfrm>
            <a:off x="1796878" y="3275570"/>
            <a:ext cx="15191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latin typeface="Calibri"/>
                <a:cs typeface="Calibri"/>
              </a:rPr>
              <a:t>DFB OFF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C1DB5F-4E3B-B72D-791B-51425CDF2D7A}"/>
              </a:ext>
            </a:extLst>
          </p:cNvPr>
          <p:cNvSpPr txBox="1"/>
          <p:nvPr/>
        </p:nvSpPr>
        <p:spPr>
          <a:xfrm>
            <a:off x="5930728" y="3275569"/>
            <a:ext cx="15191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latin typeface="Calibri"/>
                <a:cs typeface="Calibri"/>
              </a:rPr>
              <a:t>DFB 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79C3B2-EE88-82F5-7541-3E4D1EBCE0A0}"/>
              </a:ext>
            </a:extLst>
          </p:cNvPr>
          <p:cNvSpPr txBox="1"/>
          <p:nvPr/>
        </p:nvSpPr>
        <p:spPr>
          <a:xfrm>
            <a:off x="991629" y="6007185"/>
            <a:ext cx="6744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Ce feedback est efficace quand l'instabilité a une force modérée.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28F8C9-3062-13FD-AA2B-018B3C49331C}"/>
              </a:ext>
            </a:extLst>
          </p:cNvPr>
          <p:cNvSpPr txBox="1"/>
          <p:nvPr/>
        </p:nvSpPr>
        <p:spPr>
          <a:xfrm rot="-5400000">
            <a:off x="-516054" y="4077335"/>
            <a:ext cx="23113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cs typeface="Arial"/>
              </a:rPr>
              <a:t>Longueur des paquets [</a:t>
            </a:r>
            <a:r>
              <a:rPr lang="fr-FR" sz="1200" dirty="0" err="1">
                <a:cs typeface="Arial"/>
              </a:rPr>
              <a:t>ps</a:t>
            </a:r>
            <a:r>
              <a:rPr lang="fr-FR" sz="1200" dirty="0">
                <a:cs typeface="Arial"/>
              </a:rPr>
              <a:t>]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C82D566-6DA3-4115-E576-65C66A7156D3}"/>
              </a:ext>
            </a:extLst>
          </p:cNvPr>
          <p:cNvSpPr txBox="1"/>
          <p:nvPr/>
        </p:nvSpPr>
        <p:spPr>
          <a:xfrm rot="-5400000">
            <a:off x="3503496" y="4077335"/>
            <a:ext cx="23113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cs typeface="Arial"/>
              </a:rPr>
              <a:t>Longueur des paquets [</a:t>
            </a:r>
            <a:r>
              <a:rPr lang="fr-FR" sz="1200" dirty="0" err="1">
                <a:cs typeface="Arial"/>
              </a:rPr>
              <a:t>ps</a:t>
            </a:r>
            <a:r>
              <a:rPr lang="fr-FR" sz="1200" dirty="0">
                <a:cs typeface="Arial"/>
              </a:rPr>
              <a:t>]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AA33F7-E2B2-9D08-2230-3A45B268C5F2}"/>
              </a:ext>
            </a:extLst>
          </p:cNvPr>
          <p:cNvSpPr txBox="1"/>
          <p:nvPr/>
        </p:nvSpPr>
        <p:spPr>
          <a:xfrm>
            <a:off x="5427545" y="5525135"/>
            <a:ext cx="23113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cs typeface="Arial"/>
              </a:rPr>
              <a:t>Nombre de tours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866A4A-8BF1-4F49-2748-6D5C9F011CDE}"/>
              </a:ext>
            </a:extLst>
          </p:cNvPr>
          <p:cNvSpPr txBox="1"/>
          <p:nvPr/>
        </p:nvSpPr>
        <p:spPr>
          <a:xfrm>
            <a:off x="1398470" y="5553710"/>
            <a:ext cx="23113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cs typeface="Arial"/>
              </a:rPr>
              <a:t>Nombre de tours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30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latin typeface="Arial"/>
                <a:cs typeface="Arial"/>
              </a:rPr>
              <a:t>Utilisation de l'algorithme modifié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3" name="Image 2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323A8E8C-592A-1A44-149C-562EDAC4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5" y="904111"/>
            <a:ext cx="8748381" cy="52281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FF4764-2B41-43F6-D8E1-CAB07F4A48B0}"/>
              </a:ext>
            </a:extLst>
          </p:cNvPr>
          <p:cNvSpPr txBox="1"/>
          <p:nvPr/>
        </p:nvSpPr>
        <p:spPr>
          <a:xfrm>
            <a:off x="9584195" y="2602903"/>
            <a:ext cx="20556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101418"/>
                </a:solidFill>
                <a:latin typeface="Calibri"/>
                <a:ea typeface="+mn-lt"/>
                <a:cs typeface="Calibri"/>
              </a:rPr>
              <a:t>τ = </a:t>
            </a:r>
            <a:r>
              <a:rPr lang="fr-FR" sz="2000" b="1" err="1">
                <a:solidFill>
                  <a:srgbClr val="101418"/>
                </a:solidFill>
                <a:latin typeface="Calibri"/>
                <a:ea typeface="+mn-lt"/>
                <a:cs typeface="+mn-lt"/>
              </a:rPr>
              <a:t>τ</a:t>
            </a:r>
            <a:r>
              <a:rPr lang="fr-FR" sz="2000" b="1" baseline="-25000" err="1">
                <a:solidFill>
                  <a:srgbClr val="101418"/>
                </a:solidFill>
                <a:latin typeface="Calibri"/>
                <a:ea typeface="+mn-lt"/>
                <a:cs typeface="+mn-lt"/>
              </a:rPr>
              <a:t>Touschek</a:t>
            </a:r>
            <a:r>
              <a:rPr lang="fr-FR" sz="2000" b="1" dirty="0">
                <a:solidFill>
                  <a:srgbClr val="101418"/>
                </a:solidFill>
                <a:latin typeface="Calibri"/>
                <a:ea typeface="+mn-lt"/>
                <a:cs typeface="+mn-lt"/>
              </a:rPr>
              <a:t> x R</a:t>
            </a:r>
            <a:endParaRPr lang="fr-FR" sz="3600" b="1" dirty="0">
              <a:latin typeface="Calibri"/>
              <a:ea typeface="+mn-lt"/>
              <a:cs typeface="Calibri"/>
            </a:endParaRPr>
          </a:p>
        </p:txBody>
      </p:sp>
      <p:sp>
        <p:nvSpPr>
          <p:cNvPr id="4" name="ZoneTexte 15">
            <a:extLst>
              <a:ext uri="{FF2B5EF4-FFF2-40B4-BE49-F238E27FC236}">
                <a16:creationId xmlns:a16="http://schemas.microsoft.com/office/drawing/2014/main" id="{3B489B0B-4A4D-382D-2329-7126B5D418B5}"/>
              </a:ext>
            </a:extLst>
          </p:cNvPr>
          <p:cNvSpPr txBox="1"/>
          <p:nvPr/>
        </p:nvSpPr>
        <p:spPr>
          <a:xfrm>
            <a:off x="9246752" y="4642984"/>
            <a:ext cx="2542338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latin typeface="Calibri"/>
                <a:cs typeface="Calibri"/>
              </a:rPr>
              <a:t>1 point sur le graphe 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~30h avec 416 cœurs (HPC) en </a:t>
            </a:r>
            <a:r>
              <a:rPr lang="fr-FR" sz="1600" dirty="0" err="1">
                <a:latin typeface="Calibri"/>
                <a:cs typeface="Calibri"/>
              </a:rPr>
              <a:t>tracking</a:t>
            </a:r>
            <a:endParaRPr lang="fr-FR" sz="16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Ou 200 ms (et beaucoup d'équations)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69B754-5634-0364-99C0-4D22CE2CDB36}"/>
              </a:ext>
            </a:extLst>
          </p:cNvPr>
          <p:cNvSpPr txBox="1"/>
          <p:nvPr/>
        </p:nvSpPr>
        <p:spPr>
          <a:xfrm>
            <a:off x="9487484" y="3637126"/>
            <a:ext cx="20733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latin typeface="Calibri"/>
                <a:cs typeface="Calibri"/>
              </a:rPr>
              <a:t>Ratio d'augmentation de la durée de vie avec cavité harmonique</a:t>
            </a: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3B489B0B-4A4D-382D-2329-7126B5D418B5}"/>
              </a:ext>
            </a:extLst>
          </p:cNvPr>
          <p:cNvSpPr txBox="1"/>
          <p:nvPr/>
        </p:nvSpPr>
        <p:spPr>
          <a:xfrm>
            <a:off x="8987349" y="1149135"/>
            <a:ext cx="308546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cs typeface="Arial"/>
              </a:rPr>
              <a:t>Chaque symbole sur la carte représente un lieu instable dans l'espace des paramètres.</a:t>
            </a:r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EB56883-E749-D93C-16A0-E7FD753EFB3D}"/>
              </a:ext>
            </a:extLst>
          </p:cNvPr>
          <p:cNvCxnSpPr/>
          <p:nvPr/>
        </p:nvCxnSpPr>
        <p:spPr>
          <a:xfrm flipV="1">
            <a:off x="10549919" y="2951840"/>
            <a:ext cx="432005" cy="6443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49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latin typeface="Arial"/>
                <a:cs typeface="Arial"/>
              </a:rPr>
              <a:t>Utilisation de l'algorithme modifié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3" name="Image 2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323A8E8C-592A-1A44-149C-562EDAC4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5" y="904111"/>
            <a:ext cx="8748381" cy="52281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FF4764-2B41-43F6-D8E1-CAB07F4A48B0}"/>
              </a:ext>
            </a:extLst>
          </p:cNvPr>
          <p:cNvSpPr txBox="1"/>
          <p:nvPr/>
        </p:nvSpPr>
        <p:spPr>
          <a:xfrm>
            <a:off x="9584195" y="2602903"/>
            <a:ext cx="20556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101418"/>
                </a:solidFill>
                <a:latin typeface="Calibri"/>
                <a:ea typeface="+mn-lt"/>
                <a:cs typeface="Calibri"/>
              </a:rPr>
              <a:t>τ = </a:t>
            </a:r>
            <a:r>
              <a:rPr lang="fr-FR" sz="2000" b="1" err="1">
                <a:solidFill>
                  <a:srgbClr val="101418"/>
                </a:solidFill>
                <a:latin typeface="Calibri"/>
                <a:ea typeface="+mn-lt"/>
                <a:cs typeface="+mn-lt"/>
              </a:rPr>
              <a:t>τ</a:t>
            </a:r>
            <a:r>
              <a:rPr lang="fr-FR" sz="2000" b="1" baseline="-25000" err="1">
                <a:solidFill>
                  <a:srgbClr val="101418"/>
                </a:solidFill>
                <a:latin typeface="Calibri"/>
                <a:ea typeface="+mn-lt"/>
                <a:cs typeface="+mn-lt"/>
              </a:rPr>
              <a:t>Touschek</a:t>
            </a:r>
            <a:r>
              <a:rPr lang="fr-FR" sz="2000" b="1" dirty="0">
                <a:solidFill>
                  <a:srgbClr val="101418"/>
                </a:solidFill>
                <a:latin typeface="Calibri"/>
                <a:ea typeface="+mn-lt"/>
                <a:cs typeface="+mn-lt"/>
              </a:rPr>
              <a:t> x R</a:t>
            </a:r>
            <a:endParaRPr lang="fr-FR" sz="3600" b="1" dirty="0">
              <a:latin typeface="Calibri"/>
              <a:ea typeface="+mn-lt"/>
              <a:cs typeface="Calibri"/>
            </a:endParaRPr>
          </a:p>
        </p:txBody>
      </p:sp>
      <p:sp>
        <p:nvSpPr>
          <p:cNvPr id="4" name="ZoneTexte 15">
            <a:extLst>
              <a:ext uri="{FF2B5EF4-FFF2-40B4-BE49-F238E27FC236}">
                <a16:creationId xmlns:a16="http://schemas.microsoft.com/office/drawing/2014/main" id="{3B489B0B-4A4D-382D-2329-7126B5D418B5}"/>
              </a:ext>
            </a:extLst>
          </p:cNvPr>
          <p:cNvSpPr txBox="1"/>
          <p:nvPr/>
        </p:nvSpPr>
        <p:spPr>
          <a:xfrm>
            <a:off x="9246752" y="4642984"/>
            <a:ext cx="2542338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latin typeface="Calibri"/>
                <a:cs typeface="Calibri"/>
              </a:rPr>
              <a:t>1 point sur le graphe 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~30h avec 416 cœurs (HPC) en </a:t>
            </a:r>
            <a:r>
              <a:rPr lang="fr-FR" sz="1600" dirty="0" err="1">
                <a:latin typeface="Calibri"/>
                <a:cs typeface="Calibri"/>
              </a:rPr>
              <a:t>tracking</a:t>
            </a:r>
            <a:endParaRPr lang="fr-FR" sz="16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Ou 200 ms (et beaucoup d'équations)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69B754-5634-0364-99C0-4D22CE2CDB36}"/>
              </a:ext>
            </a:extLst>
          </p:cNvPr>
          <p:cNvSpPr txBox="1"/>
          <p:nvPr/>
        </p:nvSpPr>
        <p:spPr>
          <a:xfrm>
            <a:off x="9487484" y="3637126"/>
            <a:ext cx="20733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latin typeface="Calibri"/>
                <a:cs typeface="Calibri"/>
              </a:rPr>
              <a:t>Ratio d'augmentation de la durée de vie avec cavité harmonique</a:t>
            </a: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3B489B0B-4A4D-382D-2329-7126B5D418B5}"/>
              </a:ext>
            </a:extLst>
          </p:cNvPr>
          <p:cNvSpPr txBox="1"/>
          <p:nvPr/>
        </p:nvSpPr>
        <p:spPr>
          <a:xfrm>
            <a:off x="8987349" y="1149135"/>
            <a:ext cx="308546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cs typeface="Arial"/>
              </a:rPr>
              <a:t>Chaque symbole sur la carte représente un lieu instable dans l'espace des paramètres.</a:t>
            </a:r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EB56883-E749-D93C-16A0-E7FD753EFB3D}"/>
              </a:ext>
            </a:extLst>
          </p:cNvPr>
          <p:cNvCxnSpPr/>
          <p:nvPr/>
        </p:nvCxnSpPr>
        <p:spPr>
          <a:xfrm flipV="1">
            <a:off x="10549919" y="2951840"/>
            <a:ext cx="432005" cy="6443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174A1C8-79E5-5506-02F1-EFCEBD1A1F14}"/>
              </a:ext>
            </a:extLst>
          </p:cNvPr>
          <p:cNvSpPr/>
          <p:nvPr/>
        </p:nvSpPr>
        <p:spPr>
          <a:xfrm rot="2400000">
            <a:off x="4440273" y="698347"/>
            <a:ext cx="621699" cy="19451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12CCEA-27AA-7474-840B-DFE906225224}"/>
              </a:ext>
            </a:extLst>
          </p:cNvPr>
          <p:cNvSpPr txBox="1"/>
          <p:nvPr/>
        </p:nvSpPr>
        <p:spPr>
          <a:xfrm>
            <a:off x="4974187" y="1717769"/>
            <a:ext cx="256144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Calibri"/>
                <a:cs typeface="Arial"/>
              </a:rPr>
              <a:t>Utilisation du DFB possible pour améliorer les performances dans cette zone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5136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Algorithme d'optimisation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2" name="Image 1" descr="Une image contenant texte, Caractère coloré, diagramme, Graphique&#10;&#10;Description générée automatiquement">
            <a:extLst>
              <a:ext uri="{FF2B5EF4-FFF2-40B4-BE49-F238E27FC236}">
                <a16:creationId xmlns:a16="http://schemas.microsoft.com/office/drawing/2014/main" id="{474CE750-F265-D0E0-BE0E-58ABE265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6" y="880390"/>
            <a:ext cx="7577202" cy="59776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1F98B7-1FAD-16FD-C3B1-2260EC1E562A}"/>
              </a:ext>
            </a:extLst>
          </p:cNvPr>
          <p:cNvSpPr txBox="1"/>
          <p:nvPr/>
        </p:nvSpPr>
        <p:spPr>
          <a:xfrm>
            <a:off x="7929331" y="1192449"/>
            <a:ext cx="3944603" cy="40318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600" dirty="0">
                <a:latin typeface="Calibri"/>
                <a:cs typeface="Calibri"/>
              </a:rPr>
              <a:t>Un algorithme d'optimisation, branché sur cette méthode semi-analytique, répond à la question de l'</a:t>
            </a:r>
            <a:r>
              <a:rPr lang="fr-FR" sz="1600" b="1" dirty="0">
                <a:latin typeface="Calibri"/>
                <a:cs typeface="Calibri"/>
              </a:rPr>
              <a:t>optimum des paramètres de la cavité harmonique</a:t>
            </a:r>
            <a:r>
              <a:rPr lang="fr-FR" sz="1600" dirty="0">
                <a:latin typeface="Calibri"/>
                <a:cs typeface="Calibri"/>
              </a:rPr>
              <a:t> pour maximiser la durée de vie </a:t>
            </a:r>
            <a:r>
              <a:rPr lang="fr-FR" sz="1600" dirty="0" err="1">
                <a:latin typeface="Calibri"/>
                <a:cs typeface="Calibri"/>
              </a:rPr>
              <a:t>Touschek</a:t>
            </a:r>
            <a:r>
              <a:rPr lang="fr-FR" sz="1600" dirty="0">
                <a:latin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fr-FR" sz="1600" dirty="0">
              <a:latin typeface="Calibri"/>
              <a:cs typeface="Arial"/>
            </a:endParaRPr>
          </a:p>
          <a:p>
            <a:r>
              <a:rPr lang="fr-FR" sz="1600" dirty="0">
                <a:latin typeface="Calibri"/>
                <a:ea typeface="Calibri"/>
                <a:cs typeface="Arial"/>
              </a:rPr>
              <a:t>Minimisation de la fonction f(psi):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Arial"/>
              </a:rPr>
              <a:t>f(psi) = -R si stable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Arial"/>
              </a:rPr>
              <a:t>f(psi) = 10 sinon</a:t>
            </a:r>
          </a:p>
          <a:p>
            <a:pPr marL="742950" lvl="1" indent="-285750">
              <a:buFont typeface="Courier New"/>
              <a:buChar char="o"/>
            </a:pPr>
            <a:endParaRPr lang="fr-FR" sz="1600" dirty="0">
              <a:latin typeface="Calibri"/>
              <a:cs typeface="Arial"/>
            </a:endParaRPr>
          </a:p>
          <a:p>
            <a:r>
              <a:rPr lang="fr-FR" sz="1600" dirty="0">
                <a:latin typeface="Calibri"/>
                <a:cs typeface="Arial"/>
              </a:rPr>
              <a:t>Ce type d'optimisation serait </a:t>
            </a:r>
            <a:r>
              <a:rPr lang="fr-FR" sz="1600" b="1" dirty="0">
                <a:latin typeface="Calibri"/>
                <a:cs typeface="Arial"/>
              </a:rPr>
              <a:t>impossible à réaliser avec du </a:t>
            </a:r>
            <a:r>
              <a:rPr lang="fr-FR" sz="1600" b="1" err="1">
                <a:latin typeface="Calibri"/>
                <a:cs typeface="Arial"/>
              </a:rPr>
              <a:t>tracking</a:t>
            </a:r>
            <a:r>
              <a:rPr lang="fr-FR" sz="1600" dirty="0">
                <a:latin typeface="Calibri"/>
                <a:cs typeface="Arial"/>
              </a:rPr>
              <a:t>.</a:t>
            </a:r>
          </a:p>
          <a:p>
            <a:endParaRPr lang="fr-FR" sz="1600" dirty="0">
              <a:latin typeface="Calibri"/>
              <a:cs typeface="Arial"/>
            </a:endParaRPr>
          </a:p>
          <a:p>
            <a:r>
              <a:rPr lang="fr-FR" sz="1600" dirty="0">
                <a:latin typeface="Calibri"/>
                <a:cs typeface="Arial"/>
              </a:rPr>
              <a:t>Les simulations servent ici uniquement à valider et affiner les résultats de l'optimum obtenu.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565A20-8918-EC61-890A-D0301E8967FE}"/>
              </a:ext>
            </a:extLst>
          </p:cNvPr>
          <p:cNvSpPr txBox="1"/>
          <p:nvPr/>
        </p:nvSpPr>
        <p:spPr>
          <a:xfrm>
            <a:off x="629093" y="664534"/>
            <a:ext cx="26758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Calibri"/>
                <a:cs typeface="Calibri"/>
              </a:rPr>
              <a:t>Instabilités limitantes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0FD9C2-BD72-1148-8FEB-3B0F6F88FBBC}"/>
              </a:ext>
            </a:extLst>
          </p:cNvPr>
          <p:cNvSpPr txBox="1"/>
          <p:nvPr/>
        </p:nvSpPr>
        <p:spPr>
          <a:xfrm>
            <a:off x="4041879" y="542937"/>
            <a:ext cx="26758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Facteur d'augmentation de la durée de vie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87368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Algorithme d'optimisation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2" name="Image 1" descr="Une image contenant texte, Caractère coloré, diagramme, Graphique&#10;&#10;Description générée automatiquement">
            <a:extLst>
              <a:ext uri="{FF2B5EF4-FFF2-40B4-BE49-F238E27FC236}">
                <a16:creationId xmlns:a16="http://schemas.microsoft.com/office/drawing/2014/main" id="{474CE750-F265-D0E0-BE0E-58ABE265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6" y="880390"/>
            <a:ext cx="7577202" cy="59776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1F98B7-1FAD-16FD-C3B1-2260EC1E562A}"/>
              </a:ext>
            </a:extLst>
          </p:cNvPr>
          <p:cNvSpPr txBox="1"/>
          <p:nvPr/>
        </p:nvSpPr>
        <p:spPr>
          <a:xfrm>
            <a:off x="7929331" y="1192449"/>
            <a:ext cx="3944603" cy="40318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600" dirty="0">
                <a:latin typeface="Calibri"/>
                <a:cs typeface="Calibri"/>
              </a:rPr>
              <a:t>Un algorithme d'optimisation, branché sur cette méthode semi-analytique, répond à la question de l'</a:t>
            </a:r>
            <a:r>
              <a:rPr lang="fr-FR" sz="1600" b="1" dirty="0">
                <a:latin typeface="Calibri"/>
                <a:cs typeface="Calibri"/>
              </a:rPr>
              <a:t>optimum des paramètres de la cavité harmonique</a:t>
            </a:r>
            <a:r>
              <a:rPr lang="fr-FR" sz="1600" dirty="0">
                <a:latin typeface="Calibri"/>
                <a:cs typeface="Calibri"/>
              </a:rPr>
              <a:t> pour maximiser la durée de vie </a:t>
            </a:r>
            <a:r>
              <a:rPr lang="fr-FR" sz="1600" dirty="0" err="1">
                <a:latin typeface="Calibri"/>
                <a:cs typeface="Calibri"/>
              </a:rPr>
              <a:t>Touschek</a:t>
            </a:r>
            <a:r>
              <a:rPr lang="fr-FR" sz="1600" dirty="0">
                <a:latin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fr-FR" sz="1600" dirty="0">
              <a:latin typeface="Calibri"/>
              <a:cs typeface="Arial"/>
            </a:endParaRPr>
          </a:p>
          <a:p>
            <a:r>
              <a:rPr lang="fr-FR" sz="1600" dirty="0">
                <a:latin typeface="Calibri"/>
                <a:ea typeface="Calibri"/>
                <a:cs typeface="Arial"/>
              </a:rPr>
              <a:t>Minimisation de la fonction f(psi):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Arial"/>
              </a:rPr>
              <a:t>f(psi) = -R si stable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Arial"/>
              </a:rPr>
              <a:t>f(psi) = 10 sinon</a:t>
            </a:r>
          </a:p>
          <a:p>
            <a:pPr marL="742950" lvl="1" indent="-285750">
              <a:buFont typeface="Courier New"/>
              <a:buChar char="o"/>
            </a:pPr>
            <a:endParaRPr lang="fr-FR" sz="1600" dirty="0">
              <a:latin typeface="Calibri"/>
              <a:cs typeface="Arial"/>
            </a:endParaRPr>
          </a:p>
          <a:p>
            <a:r>
              <a:rPr lang="fr-FR" sz="1600" dirty="0">
                <a:latin typeface="Calibri"/>
                <a:cs typeface="Arial"/>
              </a:rPr>
              <a:t>Ce type d'optimisation serait </a:t>
            </a:r>
            <a:r>
              <a:rPr lang="fr-FR" sz="1600" b="1" dirty="0">
                <a:latin typeface="Calibri"/>
                <a:cs typeface="Arial"/>
              </a:rPr>
              <a:t>impossible à réaliser avec du </a:t>
            </a:r>
            <a:r>
              <a:rPr lang="fr-FR" sz="1600" b="1" err="1">
                <a:latin typeface="Calibri"/>
                <a:cs typeface="Arial"/>
              </a:rPr>
              <a:t>tracking</a:t>
            </a:r>
            <a:r>
              <a:rPr lang="fr-FR" sz="1600" dirty="0">
                <a:latin typeface="Calibri"/>
                <a:cs typeface="Arial"/>
              </a:rPr>
              <a:t>.</a:t>
            </a:r>
          </a:p>
          <a:p>
            <a:endParaRPr lang="fr-FR" sz="1600" dirty="0">
              <a:latin typeface="Calibri"/>
              <a:cs typeface="Arial"/>
            </a:endParaRPr>
          </a:p>
          <a:p>
            <a:r>
              <a:rPr lang="fr-FR" sz="1600" dirty="0">
                <a:latin typeface="Calibri"/>
                <a:cs typeface="Arial"/>
              </a:rPr>
              <a:t>Les simulations servent ici uniquement à valider et affiner les résultats de l'optimum obtenu.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565A20-8918-EC61-890A-D0301E8967FE}"/>
              </a:ext>
            </a:extLst>
          </p:cNvPr>
          <p:cNvSpPr txBox="1"/>
          <p:nvPr/>
        </p:nvSpPr>
        <p:spPr>
          <a:xfrm>
            <a:off x="629093" y="664534"/>
            <a:ext cx="26758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Calibri"/>
                <a:cs typeface="Calibri"/>
              </a:rPr>
              <a:t>Instabilités limitantes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0FD9C2-BD72-1148-8FEB-3B0F6F88FBBC}"/>
              </a:ext>
            </a:extLst>
          </p:cNvPr>
          <p:cNvSpPr txBox="1"/>
          <p:nvPr/>
        </p:nvSpPr>
        <p:spPr>
          <a:xfrm>
            <a:off x="4041879" y="542937"/>
            <a:ext cx="26758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Facteur d'augmentation de la durée de vie</a:t>
            </a:r>
            <a:endParaRPr lang="fr-FR" sz="16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8E87FA6-18A2-CB6B-277B-EA13FF32A6E1}"/>
              </a:ext>
            </a:extLst>
          </p:cNvPr>
          <p:cNvCxnSpPr/>
          <p:nvPr/>
        </p:nvCxnSpPr>
        <p:spPr>
          <a:xfrm>
            <a:off x="3960052" y="2456756"/>
            <a:ext cx="2752287" cy="1365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6AF96AE-9627-A50E-9CF7-B1199BAA5838}"/>
              </a:ext>
            </a:extLst>
          </p:cNvPr>
          <p:cNvCxnSpPr>
            <a:cxnSpLocks/>
          </p:cNvCxnSpPr>
          <p:nvPr/>
        </p:nvCxnSpPr>
        <p:spPr>
          <a:xfrm>
            <a:off x="3960051" y="1751500"/>
            <a:ext cx="2760393" cy="1365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5340F9A-8EBD-276B-D808-15F3CD4F50BA}"/>
              </a:ext>
            </a:extLst>
          </p:cNvPr>
          <p:cNvSpPr txBox="1"/>
          <p:nvPr/>
        </p:nvSpPr>
        <p:spPr>
          <a:xfrm>
            <a:off x="4166589" y="1818289"/>
            <a:ext cx="25423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Calibri"/>
                <a:cs typeface="Arial"/>
              </a:rPr>
              <a:t>Gamme de fonctionnement choisie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AAB379-B092-8FDA-C40F-9CB0B1FE5B40}"/>
              </a:ext>
            </a:extLst>
          </p:cNvPr>
          <p:cNvSpPr txBox="1"/>
          <p:nvPr/>
        </p:nvSpPr>
        <p:spPr>
          <a:xfrm>
            <a:off x="4069312" y="4841969"/>
            <a:ext cx="25423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Calibri"/>
                <a:cs typeface="Arial"/>
              </a:rPr>
              <a:t>Paramètre proche de l'optimal avec faisabilité du design EM + mécanique</a:t>
            </a:r>
            <a:endParaRPr lang="fr-FR" dirty="0" err="1"/>
          </a:p>
        </p:txBody>
      </p:sp>
      <p:sp>
        <p:nvSpPr>
          <p:cNvPr id="18" name="Signe de multiplication 17">
            <a:extLst>
              <a:ext uri="{FF2B5EF4-FFF2-40B4-BE49-F238E27FC236}">
                <a16:creationId xmlns:a16="http://schemas.microsoft.com/office/drawing/2014/main" id="{A4267194-5502-6047-AFC8-9949297D6E6F}"/>
              </a:ext>
            </a:extLst>
          </p:cNvPr>
          <p:cNvSpPr/>
          <p:nvPr/>
        </p:nvSpPr>
        <p:spPr>
          <a:xfrm>
            <a:off x="5210400" y="4542489"/>
            <a:ext cx="333910" cy="419528"/>
          </a:xfrm>
          <a:prstGeom prst="mathMultipl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183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Conclusions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72AF8C-DEF8-CD21-565F-D80386412482}"/>
              </a:ext>
            </a:extLst>
          </p:cNvPr>
          <p:cNvSpPr txBox="1"/>
          <p:nvPr/>
        </p:nvSpPr>
        <p:spPr>
          <a:xfrm>
            <a:off x="606768" y="938598"/>
            <a:ext cx="1097177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cs typeface="Arial"/>
              </a:rPr>
              <a:t>Simulations et méthodes analytiques sont très complémentaires quand utilisés ensembles.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cs typeface="Arial"/>
              </a:rPr>
              <a:t>Simulations (</a:t>
            </a:r>
            <a:r>
              <a:rPr lang="fr-FR" dirty="0" err="1">
                <a:cs typeface="Arial"/>
              </a:rPr>
              <a:t>tracking</a:t>
            </a:r>
            <a:r>
              <a:rPr lang="fr-FR" dirty="0">
                <a:cs typeface="Arial"/>
              </a:rPr>
              <a:t>) : 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Précis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Prends en compte beaucoup d'effets ensembles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Assez lent, même parallélisé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Peut parfois être difficile à interpréter (effet "boite noire")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cs typeface="Arial"/>
              </a:rPr>
              <a:t>Méthode semi-analytique : 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Moins précis (limite du modèle) 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Généralement limité à un seul type d'effet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Très rapide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cs typeface="Arial"/>
              </a:rPr>
              <a:t>Généralement facile à interpréter (on connait le modèle)</a:t>
            </a:r>
          </a:p>
          <a:p>
            <a:pPr marL="285750" indent="-285750">
              <a:buFont typeface="Arial"/>
              <a:buChar char="•"/>
            </a:pPr>
            <a:endParaRPr lang="fr-FR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cs typeface="Arial"/>
              </a:rPr>
              <a:t>Des algorithmes, tel que celui de Bosch, peuvent être conçu pour enchainer plusieurs analyses et se rapprocher des capacités générales d'un code de </a:t>
            </a:r>
            <a:r>
              <a:rPr lang="fr-FR" err="1">
                <a:cs typeface="Arial"/>
              </a:rPr>
              <a:t>tracking</a:t>
            </a:r>
            <a:r>
              <a:rPr lang="fr-FR" dirty="0"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fr-FR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cs typeface="Arial"/>
              </a:rPr>
              <a:t>La rapidité des méthodes semi-analytiques leur permet de très bien se combiner avec des méthodes d'optimisation ou d'apprentissage automatique.</a:t>
            </a:r>
          </a:p>
        </p:txBody>
      </p:sp>
    </p:spTree>
    <p:extLst>
      <p:ext uri="{BB962C8B-B14F-4D97-AF65-F5344CB8AC3E}">
        <p14:creationId xmlns:p14="http://schemas.microsoft.com/office/powerpoint/2010/main" val="1413435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132CF7-A991-E9E7-C869-84D43E88FC01}"/>
              </a:ext>
            </a:extLst>
          </p:cNvPr>
          <p:cNvSpPr txBox="1"/>
          <p:nvPr/>
        </p:nvSpPr>
        <p:spPr>
          <a:xfrm>
            <a:off x="1373588" y="3127332"/>
            <a:ext cx="100501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Constantia"/>
                <a:cs typeface="Arial"/>
              </a:rPr>
              <a:t>Merci de votre attention</a:t>
            </a:r>
            <a:endParaRPr lang="fr-FR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EFD67749-F5BE-BE7B-C904-A37969381D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45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 II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1" name="Image 10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2655F6B6-1680-4771-6894-749A5A8C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638175"/>
            <a:ext cx="5762625" cy="36861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81FB34B-4D67-38E8-A904-D7A70D1FBF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02" y="1150228"/>
            <a:ext cx="5028987" cy="229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0">
            <a:extLst>
              <a:ext uri="{FF2B5EF4-FFF2-40B4-BE49-F238E27FC236}">
                <a16:creationId xmlns:a16="http://schemas.microsoft.com/office/drawing/2014/main" id="{B07AFCF5-7199-DC07-FEA4-707A7B7A7527}"/>
              </a:ext>
            </a:extLst>
          </p:cNvPr>
          <p:cNvSpPr txBox="1"/>
          <p:nvPr/>
        </p:nvSpPr>
        <p:spPr>
          <a:xfrm>
            <a:off x="1228855" y="3579336"/>
            <a:ext cx="15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</a:t>
            </a:r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D5453BCF-71EB-9A03-9136-C23F85341790}"/>
              </a:ext>
            </a:extLst>
          </p:cNvPr>
          <p:cNvSpPr txBox="1"/>
          <p:nvPr/>
        </p:nvSpPr>
        <p:spPr>
          <a:xfrm>
            <a:off x="3661156" y="3579336"/>
            <a:ext cx="187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II </a:t>
            </a:r>
          </a:p>
        </p:txBody>
      </p:sp>
      <p:sp>
        <p:nvSpPr>
          <p:cNvPr id="19" name="Flèche vers la droite 16">
            <a:extLst>
              <a:ext uri="{FF2B5EF4-FFF2-40B4-BE49-F238E27FC236}">
                <a16:creationId xmlns:a16="http://schemas.microsoft.com/office/drawing/2014/main" id="{F1BBBEDF-6114-0C29-AABA-C1806524D457}"/>
              </a:ext>
            </a:extLst>
          </p:cNvPr>
          <p:cNvSpPr/>
          <p:nvPr/>
        </p:nvSpPr>
        <p:spPr>
          <a:xfrm>
            <a:off x="2708226" y="3657623"/>
            <a:ext cx="898134" cy="366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ZoneTexte 8">
            <a:extLst>
              <a:ext uri="{FF2B5EF4-FFF2-40B4-BE49-F238E27FC236}">
                <a16:creationId xmlns:a16="http://schemas.microsoft.com/office/drawing/2014/main" id="{F1A0A14D-7BAF-4BDD-9E4C-6A16F2266CA6}"/>
              </a:ext>
            </a:extLst>
          </p:cNvPr>
          <p:cNvSpPr txBox="1"/>
          <p:nvPr/>
        </p:nvSpPr>
        <p:spPr>
          <a:xfrm>
            <a:off x="1558511" y="132996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400 </a:t>
            </a:r>
            <a:r>
              <a:rPr lang="en-US">
                <a:latin typeface="Symbol" panose="05050102010706020507" pitchFamily="18" charset="2"/>
              </a:rPr>
              <a:t>m</a:t>
            </a:r>
            <a:r>
              <a:rPr lang="en-US"/>
              <a:t>m </a:t>
            </a:r>
          </a:p>
        </p:txBody>
      </p:sp>
      <p:sp>
        <p:nvSpPr>
          <p:cNvPr id="21" name="ZoneTexte 9">
            <a:extLst>
              <a:ext uri="{FF2B5EF4-FFF2-40B4-BE49-F238E27FC236}">
                <a16:creationId xmlns:a16="http://schemas.microsoft.com/office/drawing/2014/main" id="{C5466182-949A-20E1-DCEA-82309B4E30E3}"/>
              </a:ext>
            </a:extLst>
          </p:cNvPr>
          <p:cNvSpPr txBox="1"/>
          <p:nvPr/>
        </p:nvSpPr>
        <p:spPr>
          <a:xfrm>
            <a:off x="4049606" y="132996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 </a:t>
            </a:r>
            <a:r>
              <a:rPr lang="en-US">
                <a:latin typeface="Symbol" panose="05050102010706020507" pitchFamily="18" charset="2"/>
              </a:rPr>
              <a:t>m</a:t>
            </a:r>
            <a:r>
              <a:rPr lang="en-US"/>
              <a:t>m</a:t>
            </a:r>
          </a:p>
        </p:txBody>
      </p:sp>
      <p:sp>
        <p:nvSpPr>
          <p:cNvPr id="22" name="ZoneTexte 19">
            <a:extLst>
              <a:ext uri="{FF2B5EF4-FFF2-40B4-BE49-F238E27FC236}">
                <a16:creationId xmlns:a16="http://schemas.microsoft.com/office/drawing/2014/main" id="{F6EBEBC2-7C92-77B3-353B-3A0C994F2F80}"/>
              </a:ext>
            </a:extLst>
          </p:cNvPr>
          <p:cNvSpPr txBox="1"/>
          <p:nvPr/>
        </p:nvSpPr>
        <p:spPr>
          <a:xfrm>
            <a:off x="1107271" y="667231"/>
            <a:ext cx="191590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3ème </a:t>
            </a:r>
            <a:r>
              <a:rPr lang="en-US" err="1"/>
              <a:t>génération</a:t>
            </a:r>
            <a:endParaRPr lang="fr-FR" err="1"/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584F499D-4DFE-7743-E94D-C2BD0B566E11}"/>
              </a:ext>
            </a:extLst>
          </p:cNvPr>
          <p:cNvSpPr txBox="1"/>
          <p:nvPr/>
        </p:nvSpPr>
        <p:spPr>
          <a:xfrm>
            <a:off x="3612345" y="667231"/>
            <a:ext cx="191590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4ème </a:t>
            </a:r>
            <a:r>
              <a:rPr lang="en-US" err="1"/>
              <a:t>génération</a:t>
            </a:r>
            <a:endParaRPr lang="fr-FR" err="1"/>
          </a:p>
        </p:txBody>
      </p:sp>
      <p:pic>
        <p:nvPicPr>
          <p:cNvPr id="26" name="Image 25" descr="Une image contenant machine, bleu, ingénierie, intérieur&#10;&#10;Description générée automatiquement">
            <a:extLst>
              <a:ext uri="{FF2B5EF4-FFF2-40B4-BE49-F238E27FC236}">
                <a16:creationId xmlns:a16="http://schemas.microsoft.com/office/drawing/2014/main" id="{4CCCA26D-3105-3657-1981-0EAB6B99B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467" y="4555562"/>
            <a:ext cx="1526414" cy="1917675"/>
          </a:xfrm>
          <a:prstGeom prst="rect">
            <a:avLst/>
          </a:prstGeom>
        </p:spPr>
      </p:pic>
      <p:sp>
        <p:nvSpPr>
          <p:cNvPr id="28" name="ZoneTexte 3">
            <a:extLst>
              <a:ext uri="{FF2B5EF4-FFF2-40B4-BE49-F238E27FC236}">
                <a16:creationId xmlns:a16="http://schemas.microsoft.com/office/drawing/2014/main" id="{855AA6A1-2224-93AF-DC6D-3B4FCA1D3CAF}"/>
              </a:ext>
            </a:extLst>
          </p:cNvPr>
          <p:cNvSpPr txBox="1"/>
          <p:nvPr/>
        </p:nvSpPr>
        <p:spPr>
          <a:xfrm>
            <a:off x="6559035" y="6552786"/>
            <a:ext cx="1917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Quadrupole SOLEIL/SOLEIL II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67C2029-BC01-6E5C-4AF2-BA56EAAE8D01}"/>
              </a:ext>
            </a:extLst>
          </p:cNvPr>
          <p:cNvSpPr txBox="1"/>
          <p:nvPr/>
        </p:nvSpPr>
        <p:spPr>
          <a:xfrm>
            <a:off x="937825" y="4637388"/>
            <a:ext cx="5200135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CDR (2018-2020)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TDR (2021-2024)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Construction (2025-2030)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cs typeface="Arial"/>
              </a:rPr>
              <a:t>Fin-2028 : Arrêt de SOLEIL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cs typeface="Arial"/>
              </a:rPr>
              <a:t>2030 : Mise en route de SOLEIL II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C794425-1055-1F77-F0FD-73AA5E604991}"/>
              </a:ext>
            </a:extLst>
          </p:cNvPr>
          <p:cNvSpPr txBox="1"/>
          <p:nvPr/>
        </p:nvSpPr>
        <p:spPr>
          <a:xfrm>
            <a:off x="858537" y="6089306"/>
            <a:ext cx="5354594" cy="64633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cs typeface="Arial"/>
              </a:rPr>
              <a:t>Financement reçu pour les deux premières années de la phase de construction</a:t>
            </a:r>
            <a:endParaRPr lang="fr-FR"/>
          </a:p>
        </p:txBody>
      </p:sp>
      <p:pic>
        <p:nvPicPr>
          <p:cNvPr id="3" name="Image 2" descr="Une image contenant texte, diagramme, Tracé&#10;&#10;Description générée automatiquement">
            <a:extLst>
              <a:ext uri="{FF2B5EF4-FFF2-40B4-BE49-F238E27FC236}">
                <a16:creationId xmlns:a16="http://schemas.microsoft.com/office/drawing/2014/main" id="{AC6CEA1E-EE96-A19B-27D9-28C74B8E3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488" y="4772025"/>
            <a:ext cx="3457575" cy="17049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BD06B16-48A7-3BEA-D814-0410D4889E0C}"/>
              </a:ext>
            </a:extLst>
          </p:cNvPr>
          <p:cNvSpPr txBox="1"/>
          <p:nvPr/>
        </p:nvSpPr>
        <p:spPr>
          <a:xfrm>
            <a:off x="8715375" y="4410075"/>
            <a:ext cx="33813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/>
                <a:cs typeface="Calibri"/>
              </a:rPr>
              <a:t>Brillance des photons entre SOLEIL II (gris, faisceau rond) et SOLEIL (gris clair, couplage à 1 %).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CE36A-55D0-6282-15F4-353D9FF1CCEF}"/>
              </a:ext>
            </a:extLst>
          </p:cNvPr>
          <p:cNvSpPr txBox="1"/>
          <p:nvPr/>
        </p:nvSpPr>
        <p:spPr>
          <a:xfrm>
            <a:off x="1228725" y="4076700"/>
            <a:ext cx="1571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ε = 3.9 </a:t>
            </a:r>
            <a:r>
              <a:rPr lang="fr-FR" b="1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nm.rad</a:t>
            </a:r>
            <a:endParaRPr lang="fr-FR" b="1">
              <a:solidFill>
                <a:srgbClr val="F7964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CE26C1-F5F9-4B6F-E184-7AB2CE8B8520}"/>
              </a:ext>
            </a:extLst>
          </p:cNvPr>
          <p:cNvSpPr txBox="1"/>
          <p:nvPr/>
        </p:nvSpPr>
        <p:spPr>
          <a:xfrm>
            <a:off x="3810000" y="4105274"/>
            <a:ext cx="1571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ε = 84 </a:t>
            </a:r>
            <a:r>
              <a:rPr lang="fr-FR" b="1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pm.rad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C1C778-E853-3533-4343-1F1C3F18FE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7A3C44-1CD1-53BC-62DF-85C4F1043B82}"/>
              </a:ext>
            </a:extLst>
          </p:cNvPr>
          <p:cNvSpPr txBox="1"/>
          <p:nvPr/>
        </p:nvSpPr>
        <p:spPr>
          <a:xfrm>
            <a:off x="8563357" y="2503931"/>
            <a:ext cx="80592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cs typeface="Arial"/>
              </a:rPr>
              <a:t>SOLEIL II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047596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6349F93-6800-E1AB-0148-C0F90DB6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</p:spPr>
        <p:txBody>
          <a:bodyPr/>
          <a:lstStyle/>
          <a:p>
            <a:r>
              <a:rPr lang="fr-FR" sz="2000">
                <a:latin typeface="Arial"/>
                <a:cs typeface="Arial"/>
              </a:rPr>
              <a:t>Backup</a:t>
            </a:r>
            <a:endParaRPr lang="fr-FR"/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24A1FE39-45F9-CCAA-0975-871B9A572F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781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Etude de convergence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3" name="Image 2" descr="Une image contenant texte, capture d’écran, Caractère coloré, diagramme&#10;&#10;Description générée automatiquement">
            <a:extLst>
              <a:ext uri="{FF2B5EF4-FFF2-40B4-BE49-F238E27FC236}">
                <a16:creationId xmlns:a16="http://schemas.microsoft.com/office/drawing/2014/main" id="{4642FDCE-8ACB-8BC6-B3F0-E851410D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80" y="1007344"/>
            <a:ext cx="10493567" cy="507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0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 II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E9A480F-1F0B-6ABB-C68E-83D166D306A2}"/>
              </a:ext>
            </a:extLst>
          </p:cNvPr>
          <p:cNvSpPr txBox="1"/>
          <p:nvPr/>
        </p:nvSpPr>
        <p:spPr>
          <a:xfrm>
            <a:off x="390683" y="753926"/>
            <a:ext cx="114122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600" dirty="0">
                <a:latin typeface="Calibri"/>
                <a:ea typeface="Calibri"/>
                <a:cs typeface="Calibri"/>
              </a:rPr>
              <a:t>Les faisceaux de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très petites dimensions</a:t>
            </a:r>
            <a:r>
              <a:rPr lang="fr-FR" sz="1600" dirty="0">
                <a:latin typeface="Calibri"/>
                <a:ea typeface="Calibri"/>
                <a:cs typeface="Calibri"/>
              </a:rPr>
              <a:t> de SOLEIL II entrainent un renforcement important des effets collectifs dit "statistiques" dues aux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collisions intra-paquets </a:t>
            </a:r>
            <a:r>
              <a:rPr lang="fr-FR" sz="1600" dirty="0">
                <a:latin typeface="Calibri"/>
                <a:ea typeface="Calibri"/>
                <a:cs typeface="Calibri"/>
              </a:rPr>
              <a:t>: diminution de la durée de vie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Touschek</a:t>
            </a:r>
            <a:r>
              <a:rPr lang="fr-FR" sz="1600" dirty="0">
                <a:latin typeface="Calibri"/>
                <a:ea typeface="Calibri"/>
                <a:cs typeface="Calibri"/>
              </a:rPr>
              <a:t> des paquets et augmentation de l'émittance via l'IBS (intra-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beam</a:t>
            </a:r>
            <a:r>
              <a:rPr lang="fr-FR" sz="1600" dirty="0">
                <a:latin typeface="Calibri"/>
                <a:ea typeface="Calibri"/>
                <a:cs typeface="Calibri"/>
              </a:rPr>
              <a:t>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scattering</a:t>
            </a:r>
            <a:r>
              <a:rPr lang="fr-FR" sz="1600" dirty="0">
                <a:latin typeface="Calibri"/>
                <a:ea typeface="Calibri"/>
                <a:cs typeface="Calibri"/>
              </a:rPr>
              <a:t>).</a:t>
            </a:r>
            <a:endParaRPr lang="fr-FR" sz="1600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F06A772-4379-A319-FC26-E5C8957509EC}"/>
              </a:ext>
            </a:extLst>
          </p:cNvPr>
          <p:cNvGrpSpPr/>
          <p:nvPr/>
        </p:nvGrpSpPr>
        <p:grpSpPr>
          <a:xfrm>
            <a:off x="609150" y="1708287"/>
            <a:ext cx="3264243" cy="1266567"/>
            <a:chOff x="1603803" y="5344811"/>
            <a:chExt cx="3264243" cy="126656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EA803F3A-FB88-59D0-27F3-57C133BF8CEB}"/>
                </a:ext>
              </a:extLst>
            </p:cNvPr>
            <p:cNvSpPr/>
            <p:nvPr/>
          </p:nvSpPr>
          <p:spPr>
            <a:xfrm>
              <a:off x="1603803" y="5344811"/>
              <a:ext cx="3264243" cy="1266567"/>
            </a:xfrm>
            <a:prstGeom prst="ellipse">
              <a:avLst/>
            </a:prstGeom>
            <a:solidFill>
              <a:srgbClr val="4F81BD">
                <a:alpha val="25000"/>
              </a:srgb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25A5C740-C2C1-88C2-6E12-0407327ABCF3}"/>
                </a:ext>
              </a:extLst>
            </p:cNvPr>
            <p:cNvCxnSpPr/>
            <p:nvPr/>
          </p:nvCxnSpPr>
          <p:spPr>
            <a:xfrm flipV="1">
              <a:off x="2628900" y="5895975"/>
              <a:ext cx="590550" cy="1714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4E54FDD-A061-E71A-DAC1-78FFFD427E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8025" y="5895974"/>
              <a:ext cx="695325" cy="2095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B42522B-7238-310F-261C-F81187E85703}"/>
                </a:ext>
              </a:extLst>
            </p:cNvPr>
            <p:cNvSpPr/>
            <p:nvPr/>
          </p:nvSpPr>
          <p:spPr>
            <a:xfrm>
              <a:off x="2438914" y="5996116"/>
              <a:ext cx="236837" cy="236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2F4B77E-331A-5BA8-5E1B-AD16697F8179}"/>
                </a:ext>
              </a:extLst>
            </p:cNvPr>
            <p:cNvSpPr/>
            <p:nvPr/>
          </p:nvSpPr>
          <p:spPr>
            <a:xfrm>
              <a:off x="3924813" y="6034215"/>
              <a:ext cx="236837" cy="236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396ECC1-A87E-4B0E-89A7-A500D89A0F9C}"/>
                </a:ext>
              </a:extLst>
            </p:cNvPr>
            <p:cNvSpPr txBox="1"/>
            <p:nvPr/>
          </p:nvSpPr>
          <p:spPr>
            <a:xfrm>
              <a:off x="4118403" y="5858388"/>
              <a:ext cx="33311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>
                  <a:latin typeface="Calibri"/>
                  <a:ea typeface="Calibri"/>
                  <a:cs typeface="Arial"/>
                </a:rPr>
                <a:t>e-</a:t>
              </a:r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D359B30-3B1C-8FFF-4E97-E73E95FCE8F2}"/>
                </a:ext>
              </a:extLst>
            </p:cNvPr>
            <p:cNvSpPr txBox="1"/>
            <p:nvPr/>
          </p:nvSpPr>
          <p:spPr>
            <a:xfrm>
              <a:off x="2175303" y="5848863"/>
              <a:ext cx="38074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>
                  <a:latin typeface="Calibri"/>
                  <a:ea typeface="Calibri"/>
                  <a:cs typeface="Arial"/>
                </a:rPr>
                <a:t>e-</a:t>
              </a:r>
              <a:endParaRPr lang="fr-FR" dirty="0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D66E4D3-B108-7A3A-CD3F-A07E361520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3700" y="5524499"/>
              <a:ext cx="266700" cy="2952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5DF3E5FF-C822-2BAC-56CC-4AC6A3B741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074" y="5505449"/>
              <a:ext cx="428625" cy="3143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0">
            <a:extLst>
              <a:ext uri="{FF2B5EF4-FFF2-40B4-BE49-F238E27FC236}">
                <a16:creationId xmlns:a16="http://schemas.microsoft.com/office/drawing/2014/main" id="{C1812253-1ED5-E6FA-F457-7112E1D2620D}"/>
              </a:ext>
            </a:extLst>
          </p:cNvPr>
          <p:cNvSpPr txBox="1"/>
          <p:nvPr/>
        </p:nvSpPr>
        <p:spPr>
          <a:xfrm>
            <a:off x="4349002" y="1495387"/>
            <a:ext cx="15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</a:t>
            </a:r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3BA734DB-895E-FF82-B4AB-3EF86E71511F}"/>
              </a:ext>
            </a:extLst>
          </p:cNvPr>
          <p:cNvSpPr txBox="1"/>
          <p:nvPr/>
        </p:nvSpPr>
        <p:spPr>
          <a:xfrm>
            <a:off x="9572128" y="1495387"/>
            <a:ext cx="187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II </a:t>
            </a:r>
          </a:p>
        </p:txBody>
      </p:sp>
      <p:sp>
        <p:nvSpPr>
          <p:cNvPr id="25" name="Flèche vers la droite 16">
            <a:extLst>
              <a:ext uri="{FF2B5EF4-FFF2-40B4-BE49-F238E27FC236}">
                <a16:creationId xmlns:a16="http://schemas.microsoft.com/office/drawing/2014/main" id="{FCE4FD67-5988-8DA9-23EC-459A4AEBCD6A}"/>
              </a:ext>
            </a:extLst>
          </p:cNvPr>
          <p:cNvSpPr/>
          <p:nvPr/>
        </p:nvSpPr>
        <p:spPr>
          <a:xfrm>
            <a:off x="6123648" y="1573674"/>
            <a:ext cx="3203184" cy="366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DDC9E32-2499-B8B1-62B9-D3F9A7A7B693}"/>
              </a:ext>
            </a:extLst>
          </p:cNvPr>
          <p:cNvSpPr txBox="1"/>
          <p:nvPr/>
        </p:nvSpPr>
        <p:spPr>
          <a:xfrm>
            <a:off x="3929772" y="2021325"/>
            <a:ext cx="2409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~ 20 h de durée de vie</a:t>
            </a:r>
          </a:p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IBS négligeable</a:t>
            </a:r>
            <a:endParaRPr lang="fr-FR" dirty="0">
              <a:cs typeface="Arial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48A694-82B9-0356-DDBB-BD31BF92234F}"/>
              </a:ext>
            </a:extLst>
          </p:cNvPr>
          <p:cNvSpPr txBox="1"/>
          <p:nvPr/>
        </p:nvSpPr>
        <p:spPr>
          <a:xfrm>
            <a:off x="684117" y="3201900"/>
            <a:ext cx="278989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cs typeface="Calibri"/>
              </a:rPr>
              <a:t>Une solution pour réduire ces effets est d'</a:t>
            </a:r>
            <a:r>
              <a:rPr lang="fr-FR" sz="1600" b="1" dirty="0">
                <a:latin typeface="Calibri"/>
                <a:cs typeface="Calibri"/>
              </a:rPr>
              <a:t>allonger les paquets</a:t>
            </a:r>
            <a:r>
              <a:rPr lang="fr-FR" sz="1600" dirty="0">
                <a:latin typeface="Calibri"/>
                <a:cs typeface="Calibri"/>
              </a:rPr>
              <a:t> en utilisant une </a:t>
            </a:r>
            <a:r>
              <a:rPr lang="fr-FR" sz="1600" b="1" dirty="0">
                <a:latin typeface="Calibri"/>
                <a:cs typeface="Calibri"/>
              </a:rPr>
              <a:t>cavité harmonique</a:t>
            </a:r>
            <a:r>
              <a:rPr lang="fr-FR" sz="1600" dirty="0">
                <a:latin typeface="Calibri"/>
                <a:cs typeface="Calibri"/>
              </a:rPr>
              <a:t>.</a:t>
            </a:r>
          </a:p>
          <a:p>
            <a:endParaRPr lang="fr-FR" sz="1600" dirty="0">
              <a:latin typeface="Calibri"/>
              <a:ea typeface="Calibri"/>
              <a:cs typeface="Calibri"/>
            </a:endParaRPr>
          </a:p>
          <a:p>
            <a:r>
              <a:rPr lang="fr-FR" sz="1600" dirty="0">
                <a:latin typeface="Calibri"/>
                <a:ea typeface="Calibri"/>
                <a:cs typeface="Calibri"/>
              </a:rPr>
              <a:t>Mais l'aplatissement du potentiel RF induit une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diminution de la focalisation</a:t>
            </a:r>
            <a:r>
              <a:rPr lang="fr-FR" sz="1600" dirty="0">
                <a:latin typeface="Calibri"/>
                <a:ea typeface="Calibri"/>
                <a:cs typeface="Calibri"/>
              </a:rPr>
              <a:t> longitudinale qui vient cependant avec une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zoologie complète d'instabilités possibles</a:t>
            </a:r>
            <a:r>
              <a:rPr lang="fr-FR" sz="1600" dirty="0">
                <a:latin typeface="Calibri"/>
                <a:ea typeface="Calibri"/>
                <a:cs typeface="Calibri"/>
              </a:rPr>
              <a:t> ...</a:t>
            </a:r>
            <a:endParaRPr lang="fr-FR" dirty="0"/>
          </a:p>
        </p:txBody>
      </p:sp>
      <p:pic>
        <p:nvPicPr>
          <p:cNvPr id="24" name="Image 23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5246A6CB-AA4D-B5EA-0419-CF9B77B3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394" y="3783958"/>
            <a:ext cx="3937879" cy="229127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70DF18C1-55B9-D396-0AD7-D02882FFC200}"/>
              </a:ext>
            </a:extLst>
          </p:cNvPr>
          <p:cNvSpPr txBox="1"/>
          <p:nvPr/>
        </p:nvSpPr>
        <p:spPr>
          <a:xfrm>
            <a:off x="8529793" y="3369528"/>
            <a:ext cx="31097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Profil longitudinal du paquet</a:t>
            </a:r>
            <a:endParaRPr lang="fr-FR" sz="1400"/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168FDF4-BE57-3F84-5E9D-9FAAD63A81C6}"/>
              </a:ext>
            </a:extLst>
          </p:cNvPr>
          <p:cNvGrpSpPr/>
          <p:nvPr/>
        </p:nvGrpSpPr>
        <p:grpSpPr>
          <a:xfrm>
            <a:off x="3667530" y="3066753"/>
            <a:ext cx="4199310" cy="3117808"/>
            <a:chOff x="1438275" y="2191264"/>
            <a:chExt cx="4410075" cy="3247511"/>
          </a:xfrm>
        </p:grpSpPr>
        <p:pic>
          <p:nvPicPr>
            <p:cNvPr id="60" name="Image 59" descr="Une image contenant diagramme, texte, Tracé, ligne&#10;&#10;Description générée automatiquement">
              <a:extLst>
                <a:ext uri="{FF2B5EF4-FFF2-40B4-BE49-F238E27FC236}">
                  <a16:creationId xmlns:a16="http://schemas.microsoft.com/office/drawing/2014/main" id="{16253E50-90C8-B525-E100-90FEE9CC8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8275" y="2343150"/>
              <a:ext cx="4410075" cy="3095625"/>
            </a:xfrm>
            <a:prstGeom prst="rect">
              <a:avLst/>
            </a:prstGeom>
          </p:spPr>
        </p:pic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4057AA67-011F-FBCD-9F63-329F7C3B4079}"/>
                </a:ext>
              </a:extLst>
            </p:cNvPr>
            <p:cNvSpPr/>
            <p:nvPr/>
          </p:nvSpPr>
          <p:spPr>
            <a:xfrm>
              <a:off x="3612807" y="3513695"/>
              <a:ext cx="473675" cy="185351"/>
            </a:xfrm>
            <a:prstGeom prst="ellipse">
              <a:avLst/>
            </a:prstGeom>
            <a:solidFill>
              <a:srgbClr val="BD4F5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07A0C09-AEA8-80B5-54CE-F029699193CC}"/>
                </a:ext>
              </a:extLst>
            </p:cNvPr>
            <p:cNvSpPr txBox="1"/>
            <p:nvPr/>
          </p:nvSpPr>
          <p:spPr>
            <a:xfrm>
              <a:off x="2295782" y="2191264"/>
              <a:ext cx="310978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>
                  <a:cs typeface="Arial"/>
                </a:rPr>
                <a:t>Tension RF</a:t>
              </a:r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A66FE908-9AE3-0DED-C3C3-17E8CFFAC4F9}"/>
                </a:ext>
              </a:extLst>
            </p:cNvPr>
            <p:cNvSpPr txBox="1"/>
            <p:nvPr/>
          </p:nvSpPr>
          <p:spPr>
            <a:xfrm>
              <a:off x="4457957" y="3038989"/>
              <a:ext cx="957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>
                  <a:cs typeface="Arial"/>
                </a:rPr>
                <a:t>Paquet</a:t>
              </a:r>
              <a:endParaRPr lang="fr-FR"/>
            </a:p>
          </p:txBody>
        </p: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23A1E975-BEA2-1CD8-2349-CCABC1833D6F}"/>
                </a:ext>
              </a:extLst>
            </p:cNvPr>
            <p:cNvCxnSpPr/>
            <p:nvPr/>
          </p:nvCxnSpPr>
          <p:spPr>
            <a:xfrm flipH="1">
              <a:off x="4000500" y="3238500"/>
              <a:ext cx="59055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123AAFB-3B73-96A3-3B13-CCC3FA43BF67}"/>
              </a:ext>
            </a:extLst>
          </p:cNvPr>
          <p:cNvSpPr txBox="1"/>
          <p:nvPr/>
        </p:nvSpPr>
        <p:spPr>
          <a:xfrm>
            <a:off x="8530347" y="2021325"/>
            <a:ext cx="3467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~ 3 h de durée de vie </a:t>
            </a:r>
            <a:r>
              <a:rPr lang="fr-FR" sz="900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(sans cavité harmonique)</a:t>
            </a:r>
          </a:p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IBS augmente de ~20% l'émittance</a:t>
            </a:r>
            <a:endParaRPr lang="fr-FR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58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 II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E9A480F-1F0B-6ABB-C68E-83D166D306A2}"/>
              </a:ext>
            </a:extLst>
          </p:cNvPr>
          <p:cNvSpPr txBox="1"/>
          <p:nvPr/>
        </p:nvSpPr>
        <p:spPr>
          <a:xfrm>
            <a:off x="390683" y="753926"/>
            <a:ext cx="114122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600" dirty="0">
                <a:latin typeface="Calibri"/>
                <a:ea typeface="Calibri"/>
                <a:cs typeface="Calibri"/>
              </a:rPr>
              <a:t>Les faisceaux de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très petites dimensions</a:t>
            </a:r>
            <a:r>
              <a:rPr lang="fr-FR" sz="1600" dirty="0">
                <a:latin typeface="Calibri"/>
                <a:ea typeface="Calibri"/>
                <a:cs typeface="Calibri"/>
              </a:rPr>
              <a:t> de SOLEIL II entrainent un renforcement important des effets collectifs dit "statistiques" dues aux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collisions intra-paquets </a:t>
            </a:r>
            <a:r>
              <a:rPr lang="fr-FR" sz="1600" dirty="0">
                <a:latin typeface="Calibri"/>
                <a:ea typeface="Calibri"/>
                <a:cs typeface="Calibri"/>
              </a:rPr>
              <a:t>: diminution de la durée de vie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Touschek</a:t>
            </a:r>
            <a:r>
              <a:rPr lang="fr-FR" sz="1600" dirty="0">
                <a:latin typeface="Calibri"/>
                <a:ea typeface="Calibri"/>
                <a:cs typeface="Calibri"/>
              </a:rPr>
              <a:t> des paquets et augmentation de l'émittance via l'IBS (intra-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beam</a:t>
            </a:r>
            <a:r>
              <a:rPr lang="fr-FR" sz="1600" dirty="0">
                <a:latin typeface="Calibri"/>
                <a:ea typeface="Calibri"/>
                <a:cs typeface="Calibri"/>
              </a:rPr>
              <a:t>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scattering</a:t>
            </a:r>
            <a:r>
              <a:rPr lang="fr-FR" sz="1600" dirty="0">
                <a:latin typeface="Calibri"/>
                <a:ea typeface="Calibri"/>
                <a:cs typeface="Calibri"/>
              </a:rPr>
              <a:t>).</a:t>
            </a:r>
            <a:endParaRPr lang="fr-FR" sz="1600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F06A772-4379-A319-FC26-E5C8957509EC}"/>
              </a:ext>
            </a:extLst>
          </p:cNvPr>
          <p:cNvGrpSpPr/>
          <p:nvPr/>
        </p:nvGrpSpPr>
        <p:grpSpPr>
          <a:xfrm>
            <a:off x="609150" y="1708287"/>
            <a:ext cx="3264243" cy="1266567"/>
            <a:chOff x="1603803" y="5344811"/>
            <a:chExt cx="3264243" cy="126656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EA803F3A-FB88-59D0-27F3-57C133BF8CEB}"/>
                </a:ext>
              </a:extLst>
            </p:cNvPr>
            <p:cNvSpPr/>
            <p:nvPr/>
          </p:nvSpPr>
          <p:spPr>
            <a:xfrm>
              <a:off x="1603803" y="5344811"/>
              <a:ext cx="3264243" cy="1266567"/>
            </a:xfrm>
            <a:prstGeom prst="ellipse">
              <a:avLst/>
            </a:prstGeom>
            <a:solidFill>
              <a:srgbClr val="4F81BD">
                <a:alpha val="25000"/>
              </a:srgb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25A5C740-C2C1-88C2-6E12-0407327ABCF3}"/>
                </a:ext>
              </a:extLst>
            </p:cNvPr>
            <p:cNvCxnSpPr/>
            <p:nvPr/>
          </p:nvCxnSpPr>
          <p:spPr>
            <a:xfrm flipV="1">
              <a:off x="2628900" y="5895975"/>
              <a:ext cx="590550" cy="1714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4E54FDD-A061-E71A-DAC1-78FFFD427E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8025" y="5895974"/>
              <a:ext cx="695325" cy="2095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B42522B-7238-310F-261C-F81187E85703}"/>
                </a:ext>
              </a:extLst>
            </p:cNvPr>
            <p:cNvSpPr/>
            <p:nvPr/>
          </p:nvSpPr>
          <p:spPr>
            <a:xfrm>
              <a:off x="2438914" y="5996116"/>
              <a:ext cx="236837" cy="236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2F4B77E-331A-5BA8-5E1B-AD16697F8179}"/>
                </a:ext>
              </a:extLst>
            </p:cNvPr>
            <p:cNvSpPr/>
            <p:nvPr/>
          </p:nvSpPr>
          <p:spPr>
            <a:xfrm>
              <a:off x="3924813" y="6034215"/>
              <a:ext cx="236837" cy="236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396ECC1-A87E-4B0E-89A7-A500D89A0F9C}"/>
                </a:ext>
              </a:extLst>
            </p:cNvPr>
            <p:cNvSpPr txBox="1"/>
            <p:nvPr/>
          </p:nvSpPr>
          <p:spPr>
            <a:xfrm>
              <a:off x="4118403" y="5858388"/>
              <a:ext cx="33311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>
                  <a:latin typeface="Calibri"/>
                  <a:ea typeface="Calibri"/>
                  <a:cs typeface="Arial"/>
                </a:rPr>
                <a:t>e-</a:t>
              </a:r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D359B30-3B1C-8FFF-4E97-E73E95FCE8F2}"/>
                </a:ext>
              </a:extLst>
            </p:cNvPr>
            <p:cNvSpPr txBox="1"/>
            <p:nvPr/>
          </p:nvSpPr>
          <p:spPr>
            <a:xfrm>
              <a:off x="2175303" y="5848863"/>
              <a:ext cx="38074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>
                  <a:latin typeface="Calibri"/>
                  <a:ea typeface="Calibri"/>
                  <a:cs typeface="Arial"/>
                </a:rPr>
                <a:t>e-</a:t>
              </a:r>
              <a:endParaRPr lang="fr-FR" dirty="0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D66E4D3-B108-7A3A-CD3F-A07E361520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3700" y="5524499"/>
              <a:ext cx="266700" cy="2952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5DF3E5FF-C822-2BAC-56CC-4AC6A3B741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074" y="5505449"/>
              <a:ext cx="428625" cy="3143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0">
            <a:extLst>
              <a:ext uri="{FF2B5EF4-FFF2-40B4-BE49-F238E27FC236}">
                <a16:creationId xmlns:a16="http://schemas.microsoft.com/office/drawing/2014/main" id="{C1812253-1ED5-E6FA-F457-7112E1D2620D}"/>
              </a:ext>
            </a:extLst>
          </p:cNvPr>
          <p:cNvSpPr txBox="1"/>
          <p:nvPr/>
        </p:nvSpPr>
        <p:spPr>
          <a:xfrm>
            <a:off x="4349002" y="1495387"/>
            <a:ext cx="15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</a:t>
            </a:r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3BA734DB-895E-FF82-B4AB-3EF86E71511F}"/>
              </a:ext>
            </a:extLst>
          </p:cNvPr>
          <p:cNvSpPr txBox="1"/>
          <p:nvPr/>
        </p:nvSpPr>
        <p:spPr>
          <a:xfrm>
            <a:off x="9572128" y="1495387"/>
            <a:ext cx="187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II </a:t>
            </a:r>
          </a:p>
        </p:txBody>
      </p:sp>
      <p:sp>
        <p:nvSpPr>
          <p:cNvPr id="25" name="Flèche vers la droite 16">
            <a:extLst>
              <a:ext uri="{FF2B5EF4-FFF2-40B4-BE49-F238E27FC236}">
                <a16:creationId xmlns:a16="http://schemas.microsoft.com/office/drawing/2014/main" id="{FCE4FD67-5988-8DA9-23EC-459A4AEBCD6A}"/>
              </a:ext>
            </a:extLst>
          </p:cNvPr>
          <p:cNvSpPr/>
          <p:nvPr/>
        </p:nvSpPr>
        <p:spPr>
          <a:xfrm>
            <a:off x="6123648" y="1573674"/>
            <a:ext cx="3203184" cy="366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DDC9E32-2499-B8B1-62B9-D3F9A7A7B693}"/>
              </a:ext>
            </a:extLst>
          </p:cNvPr>
          <p:cNvSpPr txBox="1"/>
          <p:nvPr/>
        </p:nvSpPr>
        <p:spPr>
          <a:xfrm>
            <a:off x="3929772" y="2021325"/>
            <a:ext cx="2409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~ 20 h de durée de vie</a:t>
            </a:r>
            <a:endParaRPr lang="fr-FR" b="1" dirty="0" err="1">
              <a:solidFill>
                <a:srgbClr val="F79646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IBS négligeable</a:t>
            </a:r>
            <a:endParaRPr lang="fr-FR" dirty="0">
              <a:cs typeface="Aria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1AC5FF8-B8DA-2CA6-9FC2-9A105A4648A5}"/>
              </a:ext>
            </a:extLst>
          </p:cNvPr>
          <p:cNvSpPr txBox="1"/>
          <p:nvPr/>
        </p:nvSpPr>
        <p:spPr>
          <a:xfrm>
            <a:off x="8530347" y="2021325"/>
            <a:ext cx="3467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~ 3 h de durée de vie </a:t>
            </a:r>
            <a:r>
              <a:rPr lang="fr-FR" sz="900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(sans cavité harmonique)</a:t>
            </a:r>
          </a:p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IBS augmente de ~20% l'émittance</a:t>
            </a:r>
            <a:endParaRPr lang="fr-FR" dirty="0">
              <a:cs typeface="Arial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48A694-82B9-0356-DDBB-BD31BF92234F}"/>
              </a:ext>
            </a:extLst>
          </p:cNvPr>
          <p:cNvSpPr txBox="1"/>
          <p:nvPr/>
        </p:nvSpPr>
        <p:spPr>
          <a:xfrm>
            <a:off x="684117" y="3201900"/>
            <a:ext cx="278989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cs typeface="Calibri"/>
              </a:rPr>
              <a:t>Une solution pour réduire ces effets est d'</a:t>
            </a:r>
            <a:r>
              <a:rPr lang="fr-FR" sz="1600" b="1" dirty="0">
                <a:latin typeface="Calibri"/>
                <a:cs typeface="Calibri"/>
              </a:rPr>
              <a:t>allonger les paquets</a:t>
            </a:r>
            <a:r>
              <a:rPr lang="fr-FR" sz="1600" dirty="0">
                <a:latin typeface="Calibri"/>
                <a:cs typeface="Calibri"/>
              </a:rPr>
              <a:t> en utilisant une </a:t>
            </a:r>
            <a:r>
              <a:rPr lang="fr-FR" sz="1600" b="1" dirty="0">
                <a:latin typeface="Calibri"/>
                <a:cs typeface="Calibri"/>
              </a:rPr>
              <a:t>cavité harmonique</a:t>
            </a:r>
            <a:r>
              <a:rPr lang="fr-FR" sz="1600" dirty="0">
                <a:latin typeface="Calibri"/>
                <a:cs typeface="Calibri"/>
              </a:rPr>
              <a:t>.</a:t>
            </a:r>
          </a:p>
          <a:p>
            <a:endParaRPr lang="fr-FR" sz="1600" dirty="0">
              <a:latin typeface="Calibri"/>
              <a:ea typeface="Calibri"/>
              <a:cs typeface="Calibri"/>
            </a:endParaRPr>
          </a:p>
          <a:p>
            <a:r>
              <a:rPr lang="fr-FR" sz="1600" dirty="0">
                <a:latin typeface="Calibri"/>
                <a:ea typeface="Calibri"/>
                <a:cs typeface="Calibri"/>
              </a:rPr>
              <a:t>Mais l'aplatissement du potentiel RF induit une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diminution de la focalisation</a:t>
            </a:r>
            <a:r>
              <a:rPr lang="fr-FR" sz="1600" dirty="0">
                <a:latin typeface="Calibri"/>
                <a:ea typeface="Calibri"/>
                <a:cs typeface="Calibri"/>
              </a:rPr>
              <a:t> longitudinale qui vient cependant avec une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zoologie complète d'instabilités possibles</a:t>
            </a:r>
            <a:r>
              <a:rPr lang="fr-FR" sz="1600" dirty="0">
                <a:latin typeface="Calibri"/>
                <a:ea typeface="Calibri"/>
                <a:cs typeface="Calibri"/>
              </a:rPr>
              <a:t> ...</a:t>
            </a:r>
            <a:endParaRPr lang="fr-FR" dirty="0"/>
          </a:p>
        </p:txBody>
      </p:sp>
      <p:pic>
        <p:nvPicPr>
          <p:cNvPr id="24" name="Image 23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5246A6CB-AA4D-B5EA-0419-CF9B77B3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394" y="3783958"/>
            <a:ext cx="3937879" cy="229127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70DF18C1-55B9-D396-0AD7-D02882FFC200}"/>
              </a:ext>
            </a:extLst>
          </p:cNvPr>
          <p:cNvSpPr txBox="1"/>
          <p:nvPr/>
        </p:nvSpPr>
        <p:spPr>
          <a:xfrm>
            <a:off x="8529793" y="3369528"/>
            <a:ext cx="31097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Profil longitudinal du paquet</a:t>
            </a:r>
            <a:endParaRPr lang="fr-FR" sz="1400"/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168FDF4-BE57-3F84-5E9D-9FAAD63A81C6}"/>
              </a:ext>
            </a:extLst>
          </p:cNvPr>
          <p:cNvGrpSpPr/>
          <p:nvPr/>
        </p:nvGrpSpPr>
        <p:grpSpPr>
          <a:xfrm>
            <a:off x="3667530" y="3066753"/>
            <a:ext cx="4199310" cy="3117808"/>
            <a:chOff x="1438275" y="2191264"/>
            <a:chExt cx="4410075" cy="3247511"/>
          </a:xfrm>
        </p:grpSpPr>
        <p:pic>
          <p:nvPicPr>
            <p:cNvPr id="60" name="Image 59" descr="Une image contenant diagramme, texte, Tracé, ligne&#10;&#10;Description générée automatiquement">
              <a:extLst>
                <a:ext uri="{FF2B5EF4-FFF2-40B4-BE49-F238E27FC236}">
                  <a16:creationId xmlns:a16="http://schemas.microsoft.com/office/drawing/2014/main" id="{16253E50-90C8-B525-E100-90FEE9CC8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8275" y="2343150"/>
              <a:ext cx="4410075" cy="3095625"/>
            </a:xfrm>
            <a:prstGeom prst="rect">
              <a:avLst/>
            </a:prstGeom>
          </p:spPr>
        </p:pic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4057AA67-011F-FBCD-9F63-329F7C3B4079}"/>
                </a:ext>
              </a:extLst>
            </p:cNvPr>
            <p:cNvSpPr/>
            <p:nvPr/>
          </p:nvSpPr>
          <p:spPr>
            <a:xfrm>
              <a:off x="3612807" y="3513695"/>
              <a:ext cx="473675" cy="185351"/>
            </a:xfrm>
            <a:prstGeom prst="ellipse">
              <a:avLst/>
            </a:prstGeom>
            <a:solidFill>
              <a:srgbClr val="BD4F5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07A0C09-AEA8-80B5-54CE-F029699193CC}"/>
                </a:ext>
              </a:extLst>
            </p:cNvPr>
            <p:cNvSpPr txBox="1"/>
            <p:nvPr/>
          </p:nvSpPr>
          <p:spPr>
            <a:xfrm>
              <a:off x="2295782" y="2191264"/>
              <a:ext cx="310978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>
                  <a:cs typeface="Arial"/>
                </a:rPr>
                <a:t>Tension RF</a:t>
              </a:r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A66FE908-9AE3-0DED-C3C3-17E8CFFAC4F9}"/>
                </a:ext>
              </a:extLst>
            </p:cNvPr>
            <p:cNvSpPr txBox="1"/>
            <p:nvPr/>
          </p:nvSpPr>
          <p:spPr>
            <a:xfrm>
              <a:off x="4457957" y="3038989"/>
              <a:ext cx="957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>
                  <a:cs typeface="Arial"/>
                </a:rPr>
                <a:t>Paquet</a:t>
              </a:r>
              <a:endParaRPr lang="fr-FR"/>
            </a:p>
          </p:txBody>
        </p: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23A1E975-BEA2-1CD8-2349-CCABC1833D6F}"/>
                </a:ext>
              </a:extLst>
            </p:cNvPr>
            <p:cNvCxnSpPr/>
            <p:nvPr/>
          </p:nvCxnSpPr>
          <p:spPr>
            <a:xfrm flipH="1">
              <a:off x="4000500" y="3238500"/>
              <a:ext cx="59055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ZoneTexte 65">
            <a:extLst>
              <a:ext uri="{FF2B5EF4-FFF2-40B4-BE49-F238E27FC236}">
                <a16:creationId xmlns:a16="http://schemas.microsoft.com/office/drawing/2014/main" id="{6BD67A52-FC58-CF99-1B36-D2BB642B328D}"/>
              </a:ext>
            </a:extLst>
          </p:cNvPr>
          <p:cNvSpPr txBox="1"/>
          <p:nvPr/>
        </p:nvSpPr>
        <p:spPr>
          <a:xfrm>
            <a:off x="2392325" y="6263406"/>
            <a:ext cx="41974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rgbClr val="F79646"/>
                </a:solidFill>
                <a:latin typeface="Grandview Display"/>
                <a:cs typeface="Arial"/>
              </a:rPr>
              <a:t>Stabilité de la dynamique ?</a:t>
            </a:r>
          </a:p>
        </p:txBody>
      </p:sp>
    </p:spTree>
    <p:extLst>
      <p:ext uri="{BB962C8B-B14F-4D97-AF65-F5344CB8AC3E}">
        <p14:creationId xmlns:p14="http://schemas.microsoft.com/office/powerpoint/2010/main" val="134805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Cavité harmonique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3" name="Image 2" descr="Une image contenant texte, diagramme, Police, ligne&#10;&#10;Description générée automatiquement">
            <a:extLst>
              <a:ext uri="{FF2B5EF4-FFF2-40B4-BE49-F238E27FC236}">
                <a16:creationId xmlns:a16="http://schemas.microsoft.com/office/drawing/2014/main" id="{4A6C9B21-1C2C-AC35-476C-2AD0E584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4467225"/>
            <a:ext cx="3714750" cy="1466850"/>
          </a:xfrm>
          <a:prstGeom prst="rect">
            <a:avLst/>
          </a:prstGeom>
        </p:spPr>
      </p:pic>
      <p:pic>
        <p:nvPicPr>
          <p:cNvPr id="5" name="図 53" descr="Une image contenant capture d’écran, diagramme, Graphique, conception&#10;&#10;Description générée automatiquement">
            <a:extLst>
              <a:ext uri="{FF2B5EF4-FFF2-40B4-BE49-F238E27FC236}">
                <a16:creationId xmlns:a16="http://schemas.microsoft.com/office/drawing/2014/main" id="{66E8BDEE-AA5A-81FA-E723-B04C36C03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47" y="2097685"/>
            <a:ext cx="3078676" cy="2168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29C170A-BAE4-8117-9A2A-C4807511755A}"/>
                  </a:ext>
                </a:extLst>
              </p:cNvPr>
              <p:cNvSpPr txBox="1"/>
              <p:nvPr/>
            </p:nvSpPr>
            <p:spPr>
              <a:xfrm>
                <a:off x="7864189" y="2220152"/>
                <a:ext cx="1487907" cy="405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fr-FR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fr-FR" sz="1800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fr-FR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29C170A-BAE4-8117-9A2A-C48075117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189" y="2220152"/>
                <a:ext cx="1487907" cy="405111"/>
              </a:xfrm>
              <a:prstGeom prst="rect">
                <a:avLst/>
              </a:prstGeom>
              <a:blipFill>
                <a:blip r:embed="rId4"/>
                <a:stretch>
                  <a:fillRect t="-5970" r="-38525" b="-44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50DE353C-5135-9C53-389B-D958B61F6040}"/>
              </a:ext>
            </a:extLst>
          </p:cNvPr>
          <p:cNvSpPr txBox="1"/>
          <p:nvPr/>
        </p:nvSpPr>
        <p:spPr>
          <a:xfrm>
            <a:off x="551420" y="2169897"/>
            <a:ext cx="67962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latin typeface="Calibri"/>
                <a:cs typeface="Arial"/>
              </a:rPr>
              <a:t>Simulations très complexes nécessaires pour apporter des réponses: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Multi-paquets (~10</a:t>
            </a:r>
            <a:r>
              <a:rPr lang="fr-FR" sz="1600" baseline="30000">
                <a:latin typeface="Calibri"/>
                <a:cs typeface="Arial"/>
              </a:rPr>
              <a:t>5</a:t>
            </a:r>
            <a:r>
              <a:rPr lang="fr-FR" sz="1600">
                <a:latin typeface="Calibri"/>
                <a:cs typeface="Arial"/>
              </a:rPr>
              <a:t> macro-particules par paquets x 416 paquets)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Physique des cavités (</a:t>
            </a:r>
            <a:r>
              <a:rPr lang="fr-FR" sz="1600" err="1">
                <a:latin typeface="Calibri"/>
                <a:cs typeface="Arial"/>
              </a:rPr>
              <a:t>beam</a:t>
            </a:r>
            <a:r>
              <a:rPr lang="fr-FR" sz="1600">
                <a:latin typeface="Calibri"/>
                <a:cs typeface="Arial"/>
              </a:rPr>
              <a:t> </a:t>
            </a:r>
            <a:r>
              <a:rPr lang="fr-FR" sz="1600" err="1">
                <a:latin typeface="Calibri"/>
                <a:cs typeface="Arial"/>
              </a:rPr>
              <a:t>loading</a:t>
            </a:r>
            <a:r>
              <a:rPr lang="fr-FR" sz="1600">
                <a:latin typeface="Calibri"/>
                <a:cs typeface="Arial"/>
              </a:rPr>
              <a:t>)</a:t>
            </a:r>
            <a:endParaRPr lang="fr-FR" sz="160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Système de feedback type "Low </a:t>
            </a:r>
            <a:r>
              <a:rPr lang="fr-FR" sz="1600" err="1">
                <a:latin typeface="Calibri"/>
                <a:cs typeface="Arial"/>
              </a:rPr>
              <a:t>level</a:t>
            </a:r>
            <a:r>
              <a:rPr lang="fr-FR" sz="1600">
                <a:latin typeface="Calibri"/>
                <a:cs typeface="Arial"/>
              </a:rPr>
              <a:t> RF"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Impédance de la machine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Dynamique "longue" ~ 350 ms à simuler = 300 000 tours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C85E30-F9E8-4704-1BC6-BDB8CD493FB5}"/>
              </a:ext>
            </a:extLst>
          </p:cNvPr>
          <p:cNvSpPr txBox="1"/>
          <p:nvPr/>
        </p:nvSpPr>
        <p:spPr>
          <a:xfrm>
            <a:off x="414981" y="705622"/>
            <a:ext cx="113718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Calibri"/>
                <a:cs typeface="Calibri"/>
              </a:rPr>
              <a:t>La cavité harmonique (HC) est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une cavité dite "passive"</a:t>
            </a:r>
            <a:r>
              <a:rPr lang="fr-FR" sz="1600" dirty="0">
                <a:latin typeface="Calibri"/>
                <a:ea typeface="Calibri"/>
                <a:cs typeface="Calibri"/>
              </a:rPr>
              <a:t>, la tension est induite par le faisceau et on contrôle uniquement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la "distance à la résonance du faisceau"</a:t>
            </a:r>
            <a:r>
              <a:rPr lang="fr-FR" sz="1600" dirty="0">
                <a:latin typeface="Calibri"/>
                <a:ea typeface="Calibri"/>
                <a:cs typeface="Calibri"/>
              </a:rPr>
              <a:t> de la cavité en déformant mécaniquement celle-ci.</a:t>
            </a:r>
            <a:endParaRPr lang="fr-FR" sz="1600" dirty="0">
              <a:latin typeface="Calibri"/>
              <a:cs typeface="Calibri"/>
            </a:endParaRPr>
          </a:p>
          <a:p>
            <a:endParaRPr lang="fr-FR" sz="1600" dirty="0">
              <a:latin typeface="Calibri"/>
              <a:cs typeface="Calibri"/>
            </a:endParaRPr>
          </a:p>
          <a:p>
            <a:r>
              <a:rPr lang="fr-FR" sz="1600" dirty="0">
                <a:latin typeface="Calibri"/>
                <a:cs typeface="Calibri"/>
              </a:rPr>
              <a:t>On cherche à s'assurer de la </a:t>
            </a:r>
            <a:r>
              <a:rPr lang="fr-FR" sz="1600" b="1" dirty="0">
                <a:latin typeface="Calibri"/>
                <a:cs typeface="Calibri"/>
              </a:rPr>
              <a:t>stabilité du système</a:t>
            </a:r>
            <a:r>
              <a:rPr lang="fr-FR" sz="1600" dirty="0">
                <a:latin typeface="Calibri"/>
                <a:cs typeface="Calibri"/>
              </a:rPr>
              <a:t> et d'optimiser les paramètres de la cavité harmonique: impédance </a:t>
            </a:r>
            <a:r>
              <a:rPr lang="fr-FR" sz="1600" dirty="0" err="1">
                <a:latin typeface="Calibri"/>
                <a:cs typeface="Calibri"/>
              </a:rPr>
              <a:t>Rs</a:t>
            </a:r>
            <a:r>
              <a:rPr lang="fr-FR" sz="1600" dirty="0">
                <a:latin typeface="Calibri"/>
                <a:cs typeface="Calibri"/>
              </a:rPr>
              <a:t> et facteur de qualité Q0.</a:t>
            </a:r>
          </a:p>
        </p:txBody>
      </p:sp>
    </p:spTree>
    <p:extLst>
      <p:ext uri="{BB962C8B-B14F-4D97-AF65-F5344CB8AC3E}">
        <p14:creationId xmlns:p14="http://schemas.microsoft.com/office/powerpoint/2010/main" val="78701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mbtrack2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E5AAF7-1DDB-72A1-B8CD-A21D9BCBDC43}"/>
              </a:ext>
            </a:extLst>
          </p:cNvPr>
          <p:cNvSpPr txBox="1"/>
          <p:nvPr/>
        </p:nvSpPr>
        <p:spPr>
          <a:xfrm>
            <a:off x="327460" y="798384"/>
            <a:ext cx="8222888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latin typeface="Calibri"/>
                <a:ea typeface="Calibri"/>
                <a:cs typeface="Calibri"/>
              </a:rPr>
              <a:t>mbtrack2</a:t>
            </a:r>
            <a:r>
              <a:rPr lang="fr-FR" sz="1600" dirty="0">
                <a:latin typeface="Calibri"/>
                <a:ea typeface="Calibri"/>
                <a:cs typeface="Calibri"/>
              </a:rPr>
              <a:t> est une bibliothèque python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"open-source"</a:t>
            </a:r>
            <a:r>
              <a:rPr lang="fr-FR" sz="1600" dirty="0">
                <a:latin typeface="Calibri"/>
                <a:ea typeface="Calibri"/>
                <a:cs typeface="Calibri"/>
              </a:rPr>
              <a:t> conçue pour travailler sur les effets collectifs dans les synchrotrons. Elle contient: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Des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implémentations de méthodes analytiques pour les effets collectifs</a:t>
            </a:r>
            <a:r>
              <a:rPr lang="fr-FR" sz="1600" dirty="0">
                <a:latin typeface="Calibri"/>
                <a:ea typeface="Calibri"/>
                <a:cs typeface="Calibri"/>
              </a:rPr>
              <a:t>: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Solveur de l'équation d'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Haïssinski</a:t>
            </a:r>
            <a:endParaRPr lang="fr-FR" sz="1600" dirty="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Modèles analytiques d'impédance (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resistive</a:t>
            </a:r>
            <a:r>
              <a:rPr lang="fr-FR" sz="1600" dirty="0">
                <a:latin typeface="Calibri"/>
                <a:ea typeface="Calibri"/>
                <a:cs typeface="Calibri"/>
              </a:rPr>
              <a:t>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wall</a:t>
            </a:r>
            <a:r>
              <a:rPr lang="fr-FR" sz="1600" dirty="0">
                <a:latin typeface="Calibri"/>
                <a:ea typeface="Calibri"/>
                <a:cs typeface="Calibri"/>
              </a:rPr>
              <a:t>,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tapers</a:t>
            </a:r>
            <a:r>
              <a:rPr lang="fr-FR" sz="1600" dirty="0">
                <a:latin typeface="Calibri"/>
                <a:ea typeface="Calibri"/>
                <a:cs typeface="Calibri"/>
              </a:rPr>
              <a:t>, cavités, …)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Modèles analytiques d'instabilités (MWI, ions, …)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Des outils permettant de gérer et d'utiliser un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modèle d'impédance complexe</a:t>
            </a:r>
            <a:r>
              <a:rPr lang="fr-FR" sz="1600" dirty="0">
                <a:latin typeface="Calibri"/>
                <a:ea typeface="Calibri"/>
                <a:cs typeface="Calibri"/>
              </a:rPr>
              <a:t>: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Import depuis des code de calculs (CST, IW2D, ECHO2D, …)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Prise en charge des mailles au format AT/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pyAT</a:t>
            </a:r>
            <a:endParaRPr lang="fr-FR" sz="1600" dirty="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Calcul d'échauffements et export vers simulation thermique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Des classes permettant des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simulations</a:t>
            </a:r>
            <a:r>
              <a:rPr lang="fr-FR" sz="1600" dirty="0">
                <a:latin typeface="Calibri"/>
                <a:ea typeface="Calibri"/>
                <a:cs typeface="Calibri"/>
              </a:rPr>
              <a:t> (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tracking</a:t>
            </a:r>
            <a:r>
              <a:rPr lang="fr-FR" sz="1600" dirty="0">
                <a:latin typeface="Calibri"/>
                <a:ea typeface="Calibri"/>
                <a:cs typeface="Calibri"/>
              </a:rPr>
              <a:t>)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mono ou multi-paquets</a:t>
            </a:r>
            <a:r>
              <a:rPr lang="fr-FR" sz="1600" dirty="0">
                <a:latin typeface="Calibri"/>
                <a:ea typeface="Calibri"/>
                <a:cs typeface="Calibri"/>
              </a:rPr>
              <a:t> en utilisant la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parallélisation MPI de manière transparente</a:t>
            </a:r>
            <a:r>
              <a:rPr lang="fr-FR" sz="1600" dirty="0">
                <a:latin typeface="Calibri"/>
                <a:ea typeface="Calibri"/>
                <a:cs typeface="Calibri"/>
              </a:rPr>
              <a:t>: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Champs de sillage mono ou multi-paquets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Beam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loading</a:t>
            </a:r>
            <a:r>
              <a:rPr lang="fr-FR" sz="1600" dirty="0">
                <a:latin typeface="Calibri"/>
                <a:ea typeface="Calibri"/>
                <a:cs typeface="Calibri"/>
              </a:rPr>
              <a:t> dans les cavités RF</a:t>
            </a:r>
            <a:endParaRPr lang="fr-FR" sz="16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Système de feedback type "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low</a:t>
            </a:r>
            <a:r>
              <a:rPr lang="fr-FR" sz="1600" dirty="0">
                <a:latin typeface="Calibri"/>
                <a:ea typeface="Calibri"/>
                <a:cs typeface="Calibri"/>
              </a:rPr>
              <a:t>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level</a:t>
            </a:r>
            <a:r>
              <a:rPr lang="fr-FR" sz="1600" dirty="0">
                <a:latin typeface="Calibri"/>
                <a:ea typeface="Calibri"/>
                <a:cs typeface="Calibri"/>
              </a:rPr>
              <a:t> RF" ou paquets par paquets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Intra-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beam</a:t>
            </a:r>
            <a:r>
              <a:rPr lang="fr-FR" sz="1600" dirty="0">
                <a:latin typeface="Calibri"/>
                <a:ea typeface="Calibri"/>
                <a:cs typeface="Calibri"/>
              </a:rPr>
              <a:t> 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scattering</a:t>
            </a:r>
            <a:r>
              <a:rPr lang="fr-FR" sz="1600" dirty="0">
                <a:latin typeface="Calibri"/>
                <a:ea typeface="Calibri"/>
                <a:cs typeface="Calibri"/>
              </a:rPr>
              <a:t> (IBS)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Instabilités liées aux ions</a:t>
            </a:r>
            <a:endParaRPr lang="fr-FR" sz="16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latin typeface="Calibri"/>
                <a:ea typeface="Calibri"/>
                <a:cs typeface="Calibri"/>
              </a:rPr>
              <a:t>Charge d'espace</a:t>
            </a:r>
          </a:p>
          <a:p>
            <a:pPr lvl="1"/>
            <a:r>
              <a:rPr lang="fr-FR" sz="1600" dirty="0">
                <a:latin typeface="Calibri"/>
                <a:ea typeface="Calibri"/>
                <a:cs typeface="Calibri"/>
              </a:rPr>
              <a:t> </a:t>
            </a:r>
          </a:p>
        </p:txBody>
      </p:sp>
      <p:pic>
        <p:nvPicPr>
          <p:cNvPr id="4" name="Image 3" descr="Une image contenant texte, capture d’écran, logiciel, Police&#10;&#10;Description générée automatiquement">
            <a:extLst>
              <a:ext uri="{FF2B5EF4-FFF2-40B4-BE49-F238E27FC236}">
                <a16:creationId xmlns:a16="http://schemas.microsoft.com/office/drawing/2014/main" id="{BF6F61F6-2067-B637-F082-45C19437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024" y="697148"/>
            <a:ext cx="3194081" cy="37127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285477-FE01-849A-F512-95457F2A65DC}"/>
              </a:ext>
            </a:extLst>
          </p:cNvPr>
          <p:cNvSpPr txBox="1"/>
          <p:nvPr/>
        </p:nvSpPr>
        <p:spPr>
          <a:xfrm>
            <a:off x="2146571" y="5470188"/>
            <a:ext cx="625326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latin typeface="Calibri"/>
                <a:ea typeface="Calibri"/>
                <a:cs typeface="Calibri"/>
              </a:rPr>
              <a:t>L'accent est mis sur un code lisible, documenté, facile à utiliser: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Tutoriels en ligne (via google </a:t>
            </a:r>
            <a:r>
              <a:rPr lang="fr-FR" sz="1600" err="1">
                <a:latin typeface="Calibri"/>
                <a:ea typeface="Calibri"/>
                <a:cs typeface="Calibri"/>
              </a:rPr>
              <a:t>colab</a:t>
            </a:r>
            <a:r>
              <a:rPr lang="fr-FR" sz="1600" dirty="0">
                <a:latin typeface="Calibri"/>
                <a:ea typeface="Calibri"/>
                <a:cs typeface="Calibri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Documentation en ligne (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readthedocs</a:t>
            </a:r>
            <a:r>
              <a:rPr lang="fr-FR" sz="1600" dirty="0">
                <a:latin typeface="Calibri"/>
                <a:ea typeface="Calibri"/>
                <a:cs typeface="Calibri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Installation simple via "</a:t>
            </a:r>
            <a:r>
              <a:rPr lang="fr-FR" sz="1600" dirty="0" err="1">
                <a:latin typeface="Calibri"/>
                <a:ea typeface="Calibri"/>
                <a:cs typeface="Calibri"/>
              </a:rPr>
              <a:t>pip</a:t>
            </a:r>
            <a:r>
              <a:rPr lang="fr-FR" sz="1600" dirty="0">
                <a:latin typeface="Calibri"/>
                <a:ea typeface="Calibri"/>
                <a:cs typeface="Calibri"/>
              </a:rPr>
              <a:t>" ou sans installation via conteneur docker</a:t>
            </a:r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039FEC09-3CA7-E2F4-188A-A5A71867B3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482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mbtrack2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FD4522-1306-86F9-C9BE-2D609DE08D0B}"/>
              </a:ext>
            </a:extLst>
          </p:cNvPr>
          <p:cNvSpPr txBox="1"/>
          <p:nvPr/>
        </p:nvSpPr>
        <p:spPr>
          <a:xfrm>
            <a:off x="552940" y="855129"/>
            <a:ext cx="8340137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Calibri"/>
                <a:cs typeface="Arial"/>
              </a:rPr>
              <a:t>Depuis le lancement en 2021, mbtrack2 a été utilisé dans différents projets pour des accélérateurs futurs ou existants 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SOLEIL &amp; SOLEIL II (France)</a:t>
            </a:r>
          </a:p>
          <a:p>
            <a:pPr marL="285750" indent="-285750">
              <a:buFont typeface="Arial,Sans-Serif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PF &amp; PF-HLS (KEK, Japon) 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MAX IV (Suède)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+mn-lt"/>
                <a:cs typeface="+mn-lt"/>
              </a:rPr>
              <a:t>Electron-Ion </a:t>
            </a:r>
            <a:r>
              <a:rPr lang="fr-FR" sz="1600" dirty="0" err="1">
                <a:latin typeface="Calibri"/>
                <a:ea typeface="+mn-lt"/>
                <a:cs typeface="+mn-lt"/>
              </a:rPr>
              <a:t>Collider</a:t>
            </a:r>
            <a:r>
              <a:rPr lang="fr-FR" sz="1600" dirty="0">
                <a:latin typeface="Calibri"/>
                <a:ea typeface="Calibri"/>
                <a:cs typeface="Arial"/>
              </a:rPr>
              <a:t> (BLN, US)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>
                <a:latin typeface="Calibri"/>
                <a:ea typeface="Calibri"/>
                <a:cs typeface="Arial"/>
              </a:rPr>
              <a:t>Elettra</a:t>
            </a:r>
            <a:r>
              <a:rPr lang="fr-FR" sz="1600" dirty="0">
                <a:latin typeface="Calibri"/>
                <a:ea typeface="Calibri"/>
                <a:cs typeface="Arial"/>
              </a:rPr>
              <a:t> 2.0 (Italie)</a:t>
            </a:r>
          </a:p>
          <a:p>
            <a:pPr marL="285750" indent="-285750">
              <a:buFont typeface="Arial,Sans-Serif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ESRF-EBS (France)</a:t>
            </a:r>
            <a:endParaRPr lang="en-US" sz="16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Bessy II (HZB, Allemagne)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Shanghai Synchrotron Radiation Facility (SSRF, Chine)</a:t>
            </a:r>
            <a:endParaRPr lang="fr-FR" sz="1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+mn-lt"/>
                <a:cs typeface="+mn-lt"/>
              </a:rPr>
              <a:t>ILSF (Iran) </a:t>
            </a:r>
            <a:endParaRPr lang="fr-FR" sz="16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Calibri"/>
                <a:ea typeface="Roboto Light"/>
                <a:cs typeface="Arial"/>
              </a:rPr>
              <a:t>Ochang</a:t>
            </a:r>
            <a:r>
              <a:rPr lang="fr-FR" sz="1600" dirty="0">
                <a:solidFill>
                  <a:srgbClr val="000000"/>
                </a:solidFill>
                <a:latin typeface="Calibri"/>
                <a:ea typeface="Roboto Light"/>
                <a:cs typeface="Arial"/>
              </a:rPr>
              <a:t> 4GSR (Corée)</a:t>
            </a:r>
            <a:endParaRPr lang="fr-FR" sz="160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Roboto Light"/>
                <a:cs typeface="Arial"/>
              </a:rPr>
              <a:t>Taiwan Photon Source (TPS, Taiwan)</a:t>
            </a:r>
          </a:p>
          <a:p>
            <a:pPr marL="285750" indent="-285750">
              <a:buFont typeface="Arial"/>
              <a:buChar char="•"/>
            </a:pPr>
            <a:endParaRPr lang="fr-FR" sz="1600" dirty="0">
              <a:latin typeface="Calibri"/>
              <a:ea typeface="Roboto Light"/>
              <a:cs typeface="Arial"/>
            </a:endParaRPr>
          </a:p>
        </p:txBody>
      </p:sp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38DB171-BADA-D4D6-548C-3DE62678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9335" b="-372"/>
          <a:stretch/>
        </p:blipFill>
        <p:spPr>
          <a:xfrm>
            <a:off x="9485887" y="853296"/>
            <a:ext cx="2076854" cy="2881633"/>
          </a:xfrm>
          <a:prstGeom prst="rect">
            <a:avLst/>
          </a:prstGeom>
        </p:spPr>
      </p:pic>
      <p:pic>
        <p:nvPicPr>
          <p:cNvPr id="12" name="Image 11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E75F253C-C65D-E473-F59E-A3BFFCD5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92" y="4657759"/>
            <a:ext cx="5441411" cy="170740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856696F-D837-E7AA-4DAD-422C90D47D38}"/>
              </a:ext>
            </a:extLst>
          </p:cNvPr>
          <p:cNvSpPr/>
          <p:nvPr/>
        </p:nvSpPr>
        <p:spPr>
          <a:xfrm>
            <a:off x="9339648" y="2914134"/>
            <a:ext cx="2306594" cy="937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FCA2C8FD-B4D3-6B96-290B-BE191F65C0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sp>
        <p:nvSpPr>
          <p:cNvPr id="9" name="ZoneTexte 12">
            <a:extLst>
              <a:ext uri="{FF2B5EF4-FFF2-40B4-BE49-F238E27FC236}">
                <a16:creationId xmlns:a16="http://schemas.microsoft.com/office/drawing/2014/main" id="{C822EDCD-7F1F-40BA-78B6-224528667199}"/>
              </a:ext>
            </a:extLst>
          </p:cNvPr>
          <p:cNvSpPr txBox="1"/>
          <p:nvPr/>
        </p:nvSpPr>
        <p:spPr>
          <a:xfrm>
            <a:off x="7750862" y="4127042"/>
            <a:ext cx="3471241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 err="1">
                <a:cs typeface="Arial"/>
              </a:rPr>
              <a:t>Contributeurs</a:t>
            </a:r>
            <a:r>
              <a:rPr lang="en-US" sz="1400" dirty="0">
                <a:cs typeface="Arial"/>
              </a:rPr>
              <a:t>:</a:t>
            </a:r>
          </a:p>
          <a:p>
            <a:pPr>
              <a:buFont typeface=""/>
              <a:buChar char="•"/>
            </a:pPr>
            <a:r>
              <a:rPr lang="en-US" sz="1400" dirty="0"/>
              <a:t>Alexis Gamelin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Ryutaro Nagaoka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 err="1"/>
              <a:t>Watanyu</a:t>
            </a:r>
            <a:r>
              <a:rPr lang="en-US" sz="1400" dirty="0"/>
              <a:t> </a:t>
            </a:r>
            <a:r>
              <a:rPr lang="en-US" sz="1400" dirty="0" err="1"/>
              <a:t>Foosang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Naoto Yamamoto (KEK)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David Amorim (SOLEIL now CERN)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Antonin Sauret (SOLEIL now ESRF)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Vadim </a:t>
            </a:r>
            <a:r>
              <a:rPr lang="en-US" sz="1400" dirty="0" err="1"/>
              <a:t>Gubaidulin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Keon </a:t>
            </a:r>
            <a:r>
              <a:rPr lang="en-US" sz="1400" dirty="0" err="1"/>
              <a:t>Hee</a:t>
            </a:r>
            <a:r>
              <a:rPr lang="en-US" sz="1400" dirty="0"/>
              <a:t> Kim (Korea U.)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Salah </a:t>
            </a:r>
            <a:r>
              <a:rPr lang="en-US" sz="1400" dirty="0" err="1">
                <a:ea typeface="+mn-lt"/>
                <a:cs typeface="+mn-lt"/>
              </a:rPr>
              <a:t>Feddaoui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Dellalou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50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mbtrack2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FD4522-1306-86F9-C9BE-2D609DE08D0B}"/>
              </a:ext>
            </a:extLst>
          </p:cNvPr>
          <p:cNvSpPr txBox="1"/>
          <p:nvPr/>
        </p:nvSpPr>
        <p:spPr>
          <a:xfrm>
            <a:off x="552940" y="855129"/>
            <a:ext cx="8340137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Calibri"/>
                <a:cs typeface="Arial"/>
              </a:rPr>
              <a:t>Depuis le lancement en 2021, mbtrack2 a été utilisé dans différents projets pour des accélérateurs futurs ou existants 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SOLEIL &amp; SOLEIL II (France)</a:t>
            </a:r>
          </a:p>
          <a:p>
            <a:pPr marL="285750" indent="-285750">
              <a:buFont typeface="Arial,Sans-Serif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PF &amp; PF-HLS (KEK, Japon) 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MAX IV (Suède)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+mn-lt"/>
                <a:cs typeface="+mn-lt"/>
              </a:rPr>
              <a:t>Electron-Ion </a:t>
            </a:r>
            <a:r>
              <a:rPr lang="fr-FR" sz="1600" dirty="0" err="1">
                <a:latin typeface="Calibri"/>
                <a:ea typeface="+mn-lt"/>
                <a:cs typeface="+mn-lt"/>
              </a:rPr>
              <a:t>Collider</a:t>
            </a:r>
            <a:r>
              <a:rPr lang="fr-FR" sz="1600" dirty="0">
                <a:latin typeface="Calibri"/>
                <a:ea typeface="Calibri"/>
                <a:cs typeface="Arial"/>
              </a:rPr>
              <a:t> (BLN, US)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>
                <a:latin typeface="Calibri"/>
                <a:ea typeface="Calibri"/>
                <a:cs typeface="Arial"/>
              </a:rPr>
              <a:t>Elettra</a:t>
            </a:r>
            <a:r>
              <a:rPr lang="fr-FR" sz="1600" dirty="0">
                <a:latin typeface="Calibri"/>
                <a:ea typeface="Calibri"/>
                <a:cs typeface="Arial"/>
              </a:rPr>
              <a:t> 2.0 (Italie)</a:t>
            </a:r>
          </a:p>
          <a:p>
            <a:pPr marL="285750" indent="-285750">
              <a:buFont typeface="Arial,Sans-Serif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ESRF-EBS (France)</a:t>
            </a:r>
            <a:endParaRPr lang="en-US" sz="16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Arial"/>
              </a:rPr>
              <a:t>Bessy II (HZB, Allemagne)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Shanghai Synchrotron Radiation Facility (SSRF, Chine)</a:t>
            </a:r>
            <a:endParaRPr lang="fr-FR" sz="1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+mn-lt"/>
                <a:cs typeface="+mn-lt"/>
              </a:rPr>
              <a:t>ILSF (Iran) </a:t>
            </a:r>
            <a:endParaRPr lang="fr-FR" sz="16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Calibri"/>
                <a:ea typeface="Roboto Light"/>
                <a:cs typeface="Arial"/>
              </a:rPr>
              <a:t>Ochang</a:t>
            </a:r>
            <a:r>
              <a:rPr lang="fr-FR" sz="1600" dirty="0">
                <a:solidFill>
                  <a:srgbClr val="000000"/>
                </a:solidFill>
                <a:latin typeface="Calibri"/>
                <a:ea typeface="Roboto Light"/>
                <a:cs typeface="Arial"/>
              </a:rPr>
              <a:t> 4GSR (Corée)</a:t>
            </a:r>
            <a:endParaRPr lang="fr-FR" sz="160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Roboto Light"/>
                <a:cs typeface="Arial"/>
              </a:rPr>
              <a:t>Taiwan Photon Source (TPS, Taiwan)</a:t>
            </a:r>
          </a:p>
          <a:p>
            <a:pPr marL="285750" indent="-285750">
              <a:buFont typeface="Arial"/>
              <a:buChar char="•"/>
            </a:pPr>
            <a:endParaRPr lang="fr-FR" sz="1600" dirty="0">
              <a:latin typeface="Calibri"/>
              <a:ea typeface="Roboto Light"/>
              <a:cs typeface="Arial"/>
            </a:endParaRPr>
          </a:p>
        </p:txBody>
      </p:sp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38DB171-BADA-D4D6-548C-3DE62678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9335" b="-372"/>
          <a:stretch/>
        </p:blipFill>
        <p:spPr>
          <a:xfrm>
            <a:off x="9485887" y="853296"/>
            <a:ext cx="2076854" cy="2881633"/>
          </a:xfrm>
          <a:prstGeom prst="rect">
            <a:avLst/>
          </a:prstGeom>
        </p:spPr>
      </p:pic>
      <p:pic>
        <p:nvPicPr>
          <p:cNvPr id="12" name="Image 11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E75F253C-C65D-E473-F59E-A3BFFCD5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92" y="4657759"/>
            <a:ext cx="5441411" cy="170740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856696F-D837-E7AA-4DAD-422C90D47D38}"/>
              </a:ext>
            </a:extLst>
          </p:cNvPr>
          <p:cNvSpPr/>
          <p:nvPr/>
        </p:nvSpPr>
        <p:spPr>
          <a:xfrm>
            <a:off x="9339648" y="2914134"/>
            <a:ext cx="2306594" cy="937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FCA2C8FD-B4D3-6B96-290B-BE191F65C0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sp>
        <p:nvSpPr>
          <p:cNvPr id="9" name="ZoneTexte 12">
            <a:extLst>
              <a:ext uri="{FF2B5EF4-FFF2-40B4-BE49-F238E27FC236}">
                <a16:creationId xmlns:a16="http://schemas.microsoft.com/office/drawing/2014/main" id="{C822EDCD-7F1F-40BA-78B6-224528667199}"/>
              </a:ext>
            </a:extLst>
          </p:cNvPr>
          <p:cNvSpPr txBox="1"/>
          <p:nvPr/>
        </p:nvSpPr>
        <p:spPr>
          <a:xfrm>
            <a:off x="7750862" y="4127042"/>
            <a:ext cx="3471241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 err="1">
                <a:cs typeface="Arial"/>
              </a:rPr>
              <a:t>Contributeurs</a:t>
            </a:r>
            <a:r>
              <a:rPr lang="en-US" sz="1400" dirty="0">
                <a:cs typeface="Arial"/>
              </a:rPr>
              <a:t>:</a:t>
            </a:r>
          </a:p>
          <a:p>
            <a:pPr>
              <a:buFont typeface=""/>
              <a:buChar char="•"/>
            </a:pPr>
            <a:r>
              <a:rPr lang="en-US" sz="1400" dirty="0"/>
              <a:t>Alexis Gamelin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Ryutaro Nagaoka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 err="1"/>
              <a:t>Watanyu</a:t>
            </a:r>
            <a:r>
              <a:rPr lang="en-US" sz="1400" dirty="0"/>
              <a:t> </a:t>
            </a:r>
            <a:r>
              <a:rPr lang="en-US" sz="1400" dirty="0" err="1"/>
              <a:t>Foosang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Naoto Yamamoto (KEK)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David Amorim (SOLEIL now CERN)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Antonin Sauret (SOLEIL now ESRF)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Vadim </a:t>
            </a:r>
            <a:r>
              <a:rPr lang="en-US" sz="1400" dirty="0" err="1"/>
              <a:t>Gubaidulin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Keon </a:t>
            </a:r>
            <a:r>
              <a:rPr lang="en-US" sz="1400" dirty="0" err="1"/>
              <a:t>Hee</a:t>
            </a:r>
            <a:r>
              <a:rPr lang="en-US" sz="1400" dirty="0"/>
              <a:t> Kim (Korea U.)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Salah </a:t>
            </a:r>
            <a:r>
              <a:rPr lang="en-US" sz="1400" dirty="0" err="1">
                <a:ea typeface="+mn-lt"/>
                <a:cs typeface="+mn-lt"/>
              </a:rPr>
              <a:t>Feddaoui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Dellalou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</p:txBody>
      </p:sp>
      <p:pic>
        <p:nvPicPr>
          <p:cNvPr id="2" name="Image 1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3717BB1-1C0A-88C3-1EAE-63A9D8CF9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938" y="1290638"/>
            <a:ext cx="2676525" cy="324802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5B4AA43-956D-C48E-8A68-DCB591737207}"/>
              </a:ext>
            </a:extLst>
          </p:cNvPr>
          <p:cNvSpPr/>
          <p:nvPr/>
        </p:nvSpPr>
        <p:spPr>
          <a:xfrm>
            <a:off x="4643822" y="3609459"/>
            <a:ext cx="2678069" cy="1051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A50A1C-C783-A6F3-5807-E278CE479398}"/>
              </a:ext>
            </a:extLst>
          </p:cNvPr>
          <p:cNvSpPr txBox="1"/>
          <p:nvPr/>
        </p:nvSpPr>
        <p:spPr>
          <a:xfrm>
            <a:off x="7749488" y="2870371"/>
            <a:ext cx="134585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cs typeface="Arial"/>
              </a:rPr>
              <a:t>Mais que font ces gens ?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8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Instabilité "</a:t>
            </a:r>
            <a:r>
              <a:rPr lang="fr-FR" dirty="0" err="1">
                <a:latin typeface="Arial"/>
                <a:cs typeface="Arial"/>
              </a:rPr>
              <a:t>Periodic</a:t>
            </a:r>
            <a:r>
              <a:rPr lang="fr-FR" dirty="0">
                <a:latin typeface="Arial"/>
                <a:cs typeface="Arial"/>
              </a:rPr>
              <a:t> Transient Beam </a:t>
            </a:r>
            <a:r>
              <a:rPr lang="fr-FR" dirty="0" err="1">
                <a:latin typeface="Arial"/>
                <a:cs typeface="Arial"/>
              </a:rPr>
              <a:t>Loading</a:t>
            </a:r>
            <a:r>
              <a:rPr lang="fr-FR" dirty="0">
                <a:latin typeface="Arial"/>
                <a:cs typeface="Arial"/>
              </a:rPr>
              <a:t>" (PTBL)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2E82-D306-3173-4FA1-F1A23B9E4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Dynamique longitudinale avec un double système RF – Alexis Gamelin</a:t>
            </a:r>
            <a:endParaRPr lang="fr-FR" dirty="0">
              <a:cs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FEBF89-CFAB-49B5-BB64-FACBE4ED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658" y="2206582"/>
            <a:ext cx="3845212" cy="32096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4C04EB-0394-4950-9695-73EBFA20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268" y="2834847"/>
            <a:ext cx="1180714" cy="7655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FBB90E-2D73-4767-8329-5758E7D37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842" y="3896798"/>
            <a:ext cx="867067" cy="553384"/>
          </a:xfrm>
          <a:prstGeom prst="rect">
            <a:avLst/>
          </a:prstGeom>
        </p:spPr>
      </p:pic>
      <p:sp>
        <p:nvSpPr>
          <p:cNvPr id="18" name="ZoneTexte 6">
            <a:extLst>
              <a:ext uri="{FF2B5EF4-FFF2-40B4-BE49-F238E27FC236}">
                <a16:creationId xmlns:a16="http://schemas.microsoft.com/office/drawing/2014/main" id="{F3B6D89E-23EF-45AD-9237-200C3BD3AF53}"/>
              </a:ext>
            </a:extLst>
          </p:cNvPr>
          <p:cNvSpPr txBox="1"/>
          <p:nvPr/>
        </p:nvSpPr>
        <p:spPr>
          <a:xfrm>
            <a:off x="7754414" y="1899416"/>
            <a:ext cx="352811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A un instant donné pendant l'instabilité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608193-DE97-6E28-0E89-10CBED36D368}"/>
              </a:ext>
            </a:extLst>
          </p:cNvPr>
          <p:cNvSpPr txBox="1"/>
          <p:nvPr/>
        </p:nvSpPr>
        <p:spPr>
          <a:xfrm>
            <a:off x="525294" y="809016"/>
            <a:ext cx="1166832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cs typeface="Calibri"/>
              </a:rPr>
              <a:t>Nouvelle instabilité </a:t>
            </a:r>
            <a:r>
              <a:rPr lang="fr-FR" sz="1600" b="1" dirty="0">
                <a:solidFill>
                  <a:srgbClr val="000000"/>
                </a:solidFill>
                <a:latin typeface="Calibri"/>
                <a:cs typeface="Calibri"/>
              </a:rPr>
              <a:t>"</a:t>
            </a:r>
            <a:r>
              <a:rPr lang="fr-FR" sz="1600" b="1" err="1">
                <a:solidFill>
                  <a:srgbClr val="000000"/>
                </a:solidFill>
                <a:latin typeface="Calibri"/>
                <a:cs typeface="Calibri"/>
              </a:rPr>
              <a:t>Periodic</a:t>
            </a:r>
            <a:r>
              <a:rPr lang="fr-FR" sz="1600" b="1" dirty="0">
                <a:solidFill>
                  <a:srgbClr val="000000"/>
                </a:solidFill>
                <a:latin typeface="Calibri"/>
                <a:cs typeface="Calibri"/>
              </a:rPr>
              <a:t> Transient Beam </a:t>
            </a:r>
            <a:r>
              <a:rPr lang="fr-FR" sz="1600" b="1" err="1">
                <a:solidFill>
                  <a:srgbClr val="000000"/>
                </a:solidFill>
                <a:latin typeface="Calibri"/>
                <a:cs typeface="Calibri"/>
              </a:rPr>
              <a:t>Loading</a:t>
            </a:r>
            <a:r>
              <a:rPr lang="fr-FR" sz="1600" b="1" dirty="0">
                <a:solidFill>
                  <a:srgbClr val="000000"/>
                </a:solidFill>
                <a:latin typeface="Calibri"/>
                <a:cs typeface="Calibri"/>
              </a:rPr>
              <a:t>"</a:t>
            </a:r>
            <a:r>
              <a:rPr lang="fr-FR" sz="1600" b="1" dirty="0">
                <a:latin typeface="Calibri"/>
                <a:cs typeface="Calibri"/>
              </a:rPr>
              <a:t> PTBL</a:t>
            </a:r>
            <a:r>
              <a:rPr lang="fr-FR" sz="1600" dirty="0">
                <a:latin typeface="Calibri"/>
                <a:cs typeface="Calibri"/>
              </a:rPr>
              <a:t>: 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"Découverte" entre 2018 (</a:t>
            </a:r>
            <a:r>
              <a:rPr lang="fr-FR" sz="1600" err="1">
                <a:latin typeface="Calibri"/>
                <a:cs typeface="Calibri"/>
              </a:rPr>
              <a:t>Venturini</a:t>
            </a:r>
            <a:r>
              <a:rPr lang="fr-FR" sz="1600" dirty="0">
                <a:latin typeface="Calibri"/>
                <a:cs typeface="Calibri"/>
              </a:rPr>
              <a:t>, théorie) et observé à MAX IV en 2024</a:t>
            </a:r>
            <a:r>
              <a:rPr lang="fr-FR" sz="1600" dirty="0">
                <a:latin typeface="Calibri"/>
                <a:cs typeface="Arial"/>
              </a:rPr>
              <a:t>​.</a:t>
            </a:r>
            <a:endParaRPr lang="fr-FR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Arial"/>
              </a:rPr>
              <a:t>Il s'agit d'une instabilité particulière car elle mélange plusieurs modes (modes azimutaux et mode couplées).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Arial"/>
              </a:rPr>
              <a:t>Elle est caractérisée par une variation lente dans "l'espace des paquets" du profil longitudinal du faisceau.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166BE86-6829-532A-59CE-60CEE2A951A5}"/>
              </a:ext>
            </a:extLst>
          </p:cNvPr>
          <p:cNvGrpSpPr/>
          <p:nvPr/>
        </p:nvGrpSpPr>
        <p:grpSpPr>
          <a:xfrm>
            <a:off x="1916044" y="3945983"/>
            <a:ext cx="3690634" cy="2605798"/>
            <a:chOff x="8311981" y="3556877"/>
            <a:chExt cx="3690634" cy="2605798"/>
          </a:xfrm>
        </p:grpSpPr>
        <p:pic>
          <p:nvPicPr>
            <p:cNvPr id="3" name="Image 2" descr="Une image contenant texte, diagramme, ligne, Tracé&#10;&#10;Description générée automatiquement">
              <a:extLst>
                <a:ext uri="{FF2B5EF4-FFF2-40B4-BE49-F238E27FC236}">
                  <a16:creationId xmlns:a16="http://schemas.microsoft.com/office/drawing/2014/main" id="{33FF597C-0E9E-3303-BF63-824C74B5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1981" y="3556877"/>
              <a:ext cx="3690634" cy="2605798"/>
            </a:xfrm>
            <a:prstGeom prst="rect">
              <a:avLst/>
            </a:prstGeom>
          </p:spPr>
        </p:pic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1564C54D-079D-9360-07BA-DB30730E2910}"/>
                </a:ext>
              </a:extLst>
            </p:cNvPr>
            <p:cNvCxnSpPr/>
            <p:nvPr/>
          </p:nvCxnSpPr>
          <p:spPr>
            <a:xfrm flipH="1" flipV="1">
              <a:off x="9020180" y="3948926"/>
              <a:ext cx="702889" cy="1903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4337CF3-4694-E55D-B5CF-23558AD25C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1179" y="4333845"/>
              <a:ext cx="459698" cy="3770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09404C8-08F6-E12D-BCF6-89AD154C6E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7326" y="4536503"/>
              <a:ext cx="354316" cy="5554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5079A9B-3CE4-6EFC-E837-275EC8F0454A}"/>
                </a:ext>
              </a:extLst>
            </p:cNvPr>
            <p:cNvSpPr txBox="1"/>
            <p:nvPr/>
          </p:nvSpPr>
          <p:spPr>
            <a:xfrm>
              <a:off x="9763182" y="4054738"/>
              <a:ext cx="2032606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dirty="0">
                  <a:latin typeface="Calibri"/>
                  <a:cs typeface="Arial"/>
                </a:rPr>
                <a:t>Plusieurs modes couplés sont excités en même temps</a:t>
              </a:r>
              <a:endParaRPr lang="fr-FR"/>
            </a:p>
          </p:txBody>
        </p:sp>
      </p:grpSp>
      <p:sp>
        <p:nvSpPr>
          <p:cNvPr id="14" name="ZoneTexte 6">
            <a:extLst>
              <a:ext uri="{FF2B5EF4-FFF2-40B4-BE49-F238E27FC236}">
                <a16:creationId xmlns:a16="http://schemas.microsoft.com/office/drawing/2014/main" id="{482A7022-21B5-33F2-2C9F-51691050CA4B}"/>
              </a:ext>
            </a:extLst>
          </p:cNvPr>
          <p:cNvSpPr txBox="1"/>
          <p:nvPr/>
        </p:nvSpPr>
        <p:spPr>
          <a:xfrm>
            <a:off x="1844861" y="2004799"/>
            <a:ext cx="38442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/>
              <a:t>Cas stable (pour un remplissage uniforme)</a:t>
            </a:r>
            <a:endParaRPr lang="fr-FR" dirty="0">
              <a:cs typeface="Arial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5B3A6C0-24F4-738F-D0BF-607EF296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33" y="2453862"/>
            <a:ext cx="867067" cy="5533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C86F5C9-255E-0354-71FC-A01E966C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837" y="2453861"/>
            <a:ext cx="867067" cy="55338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BB13193-A114-BEFB-89B1-6ADCD794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88" y="2453860"/>
            <a:ext cx="867067" cy="55338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33AB524-3035-D820-0FF6-51ADE336826A}"/>
              </a:ext>
            </a:extLst>
          </p:cNvPr>
          <p:cNvSpPr txBox="1"/>
          <p:nvPr/>
        </p:nvSpPr>
        <p:spPr>
          <a:xfrm>
            <a:off x="1332180" y="3055559"/>
            <a:ext cx="13270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Paquet n°1</a:t>
            </a:r>
            <a:endParaRPr lang="fr-FR" sz="1400">
              <a:latin typeface="Calibri"/>
              <a:cs typeface="Calibri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4AA179B-E646-8C29-F34E-EC8383CB3489}"/>
              </a:ext>
            </a:extLst>
          </p:cNvPr>
          <p:cNvSpPr txBox="1"/>
          <p:nvPr/>
        </p:nvSpPr>
        <p:spPr>
          <a:xfrm>
            <a:off x="3156115" y="3055558"/>
            <a:ext cx="13270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Paquet </a:t>
            </a:r>
            <a:r>
              <a:rPr lang="fr-FR" sz="1400" dirty="0" err="1">
                <a:latin typeface="Calibri"/>
                <a:cs typeface="Calibri"/>
              </a:rPr>
              <a:t>n°N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930A401-0793-1539-4511-15D1361B5E7C}"/>
              </a:ext>
            </a:extLst>
          </p:cNvPr>
          <p:cNvSpPr txBox="1"/>
          <p:nvPr/>
        </p:nvSpPr>
        <p:spPr>
          <a:xfrm>
            <a:off x="4874667" y="3055557"/>
            <a:ext cx="13270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Paquet n°416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D4F6869-E6E2-E099-4C1E-43DCF8011B44}"/>
              </a:ext>
            </a:extLst>
          </p:cNvPr>
          <p:cNvSpPr txBox="1"/>
          <p:nvPr/>
        </p:nvSpPr>
        <p:spPr>
          <a:xfrm>
            <a:off x="6485" y="2365442"/>
            <a:ext cx="133269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Profil longitudinal d'un paquet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64EC20B-7ADB-E2D1-6CD2-D6D6A10B17C3}"/>
              </a:ext>
            </a:extLst>
          </p:cNvPr>
          <p:cNvSpPr txBox="1"/>
          <p:nvPr/>
        </p:nvSpPr>
        <p:spPr>
          <a:xfrm>
            <a:off x="2578467" y="2550959"/>
            <a:ext cx="676382" cy="368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cs typeface="Arial"/>
              </a:rPr>
              <a:t>...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48D22F9-E9FF-FDAF-6DBA-5270C23C44A5}"/>
              </a:ext>
            </a:extLst>
          </p:cNvPr>
          <p:cNvSpPr txBox="1"/>
          <p:nvPr/>
        </p:nvSpPr>
        <p:spPr>
          <a:xfrm>
            <a:off x="4353764" y="2550959"/>
            <a:ext cx="676382" cy="368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cs typeface="Arial"/>
              </a:rPr>
              <a:t>...</a:t>
            </a: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5F8BC170-2139-D33A-7529-D746806DBD99}"/>
              </a:ext>
            </a:extLst>
          </p:cNvPr>
          <p:cNvSpPr/>
          <p:nvPr/>
        </p:nvSpPr>
        <p:spPr>
          <a:xfrm>
            <a:off x="8007102" y="5910191"/>
            <a:ext cx="3013752" cy="462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16FF27B-8E22-896F-3DEB-0BCDD57B5B40}"/>
              </a:ext>
            </a:extLst>
          </p:cNvPr>
          <p:cNvCxnSpPr/>
          <p:nvPr/>
        </p:nvCxnSpPr>
        <p:spPr>
          <a:xfrm flipV="1">
            <a:off x="9640383" y="2447625"/>
            <a:ext cx="626557" cy="2957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EB0EBF9-4489-AE47-1B95-2B6D0835BA0A}"/>
              </a:ext>
            </a:extLst>
          </p:cNvPr>
          <p:cNvCxnSpPr>
            <a:cxnSpLocks/>
          </p:cNvCxnSpPr>
          <p:nvPr/>
        </p:nvCxnSpPr>
        <p:spPr>
          <a:xfrm>
            <a:off x="9032403" y="4453821"/>
            <a:ext cx="10474" cy="3284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A1290731-53FF-991F-6951-5711BD1889DC}"/>
              </a:ext>
            </a:extLst>
          </p:cNvPr>
          <p:cNvSpPr txBox="1"/>
          <p:nvPr/>
        </p:nvSpPr>
        <p:spPr>
          <a:xfrm>
            <a:off x="8006738" y="5479550"/>
            <a:ext cx="30174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 dirty="0">
                <a:cs typeface="Arial"/>
              </a:rPr>
              <a:t>Variation lente (~Hz) dans l'espace des paquets</a:t>
            </a:r>
            <a:endParaRPr lang="fr-FR" sz="1200" b="1">
              <a:cs typeface="Arial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75716CE-40CF-79E7-C619-C8F2B5E07255}"/>
              </a:ext>
            </a:extLst>
          </p:cNvPr>
          <p:cNvSpPr txBox="1"/>
          <p:nvPr/>
        </p:nvSpPr>
        <p:spPr>
          <a:xfrm>
            <a:off x="2580198" y="3776118"/>
            <a:ext cx="28666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cs typeface="Arial"/>
              </a:rPr>
              <a:t>Spectre du faisceau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883244841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21</Slides>
  <Notes>1</Notes>
  <HiddenSlides>0</HiddenSlide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3" baseType="lpstr">
      <vt:lpstr>Diapositive - Fond blanc</vt:lpstr>
      <vt:lpstr>Couverture</vt:lpstr>
      <vt:lpstr>Présentation PowerPoint</vt:lpstr>
      <vt:lpstr>SOLEIL II</vt:lpstr>
      <vt:lpstr>SOLEIL II</vt:lpstr>
      <vt:lpstr>SOLEIL II</vt:lpstr>
      <vt:lpstr>Cavité harmonique</vt:lpstr>
      <vt:lpstr>mbtrack2</vt:lpstr>
      <vt:lpstr>mbtrack2</vt:lpstr>
      <vt:lpstr>mbtrack2</vt:lpstr>
      <vt:lpstr>Instabilité "Periodic Transient Beam Loading" (PTBL)</vt:lpstr>
      <vt:lpstr>Instabilité "Periodic Transient Beam Loading" (PTBL)</vt:lpstr>
      <vt:lpstr>Algorithme de Bosch modifié</vt:lpstr>
      <vt:lpstr>Comparaison avec le tracking: cas de l'instabilité "fast mode coupling"</vt:lpstr>
      <vt:lpstr>Feedback RF direct pour contrer la "fast mode coupling"</vt:lpstr>
      <vt:lpstr>Utilisation de l'algorithme modifié</vt:lpstr>
      <vt:lpstr>Utilisation de l'algorithme modifié</vt:lpstr>
      <vt:lpstr>Algorithme d'optimisation</vt:lpstr>
      <vt:lpstr>Algorithme d'optimisation</vt:lpstr>
      <vt:lpstr>Conclusions</vt:lpstr>
      <vt:lpstr>Présentation PowerPoint</vt:lpstr>
      <vt:lpstr>Backup</vt:lpstr>
      <vt:lpstr>Etude de convergence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1369</cp:revision>
  <dcterms:created xsi:type="dcterms:W3CDTF">2024-09-25T15:12:03Z</dcterms:created>
  <dcterms:modified xsi:type="dcterms:W3CDTF">2024-10-16T09:53:23Z</dcterms:modified>
</cp:coreProperties>
</file>