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724" r:id="rId5"/>
    <p:sldId id="751" r:id="rId6"/>
    <p:sldId id="730" r:id="rId7"/>
    <p:sldId id="742" r:id="rId8"/>
    <p:sldId id="743" r:id="rId9"/>
    <p:sldId id="744" r:id="rId10"/>
    <p:sldId id="749" r:id="rId11"/>
    <p:sldId id="746" r:id="rId12"/>
    <p:sldId id="747" r:id="rId13"/>
    <p:sldId id="740" r:id="rId14"/>
    <p:sldId id="741" r:id="rId15"/>
    <p:sldId id="750" r:id="rId16"/>
    <p:sldId id="736" r:id="rId17"/>
    <p:sldId id="738" r:id="rId18"/>
    <p:sldId id="73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1"/>
    <a:srgbClr val="A558A0"/>
    <a:srgbClr val="4242FF"/>
    <a:srgbClr val="0070C0"/>
    <a:srgbClr val="003300"/>
    <a:srgbClr val="002060"/>
    <a:srgbClr val="3E4A83"/>
    <a:srgbClr val="FFFFFF"/>
    <a:srgbClr val="E600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3979" autoAdjust="0"/>
  </p:normalViewPr>
  <p:slideViewPr>
    <p:cSldViewPr snapToGrid="0">
      <p:cViewPr varScale="1">
        <p:scale>
          <a:sx n="59" d="100"/>
          <a:sy n="59" d="100"/>
        </p:scale>
        <p:origin x="68" y="1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78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079" y="1015999"/>
            <a:ext cx="12024496" cy="53049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110853" y="0"/>
            <a:ext cx="8061280" cy="939800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7114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34" y="5903983"/>
            <a:ext cx="1056349" cy="4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4.png"/><Relationship Id="rId7" Type="http://schemas.openxmlformats.org/officeDocument/2006/relationships/image" Target="../media/image3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4.png"/><Relationship Id="rId7" Type="http://schemas.openxmlformats.org/officeDocument/2006/relationships/image" Target="../media/image39.emf"/><Relationship Id="rId12" Type="http://schemas.openxmlformats.org/officeDocument/2006/relationships/image" Target="../media/image4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11" Type="http://schemas.openxmlformats.org/officeDocument/2006/relationships/image" Target="../media/image36.emf"/><Relationship Id="rId5" Type="http://schemas.openxmlformats.org/officeDocument/2006/relationships/image" Target="../media/image16.png"/><Relationship Id="rId10" Type="http://schemas.openxmlformats.org/officeDocument/2006/relationships/image" Target="../media/image42.emf"/><Relationship Id="rId4" Type="http://schemas.openxmlformats.org/officeDocument/2006/relationships/image" Target="../media/image15.png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Optimisation d’un jumeau numérique avec un moteur de calcul bayésien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Jonathan Dumas</a:t>
            </a:r>
          </a:p>
          <a:p>
            <a:r>
              <a:rPr lang="fr-FR" dirty="0" smtClean="0"/>
              <a:t>17 octobre 2024</a:t>
            </a:r>
            <a:endParaRPr lang="fr-FR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7160"/>
          <a:stretch>
            <a:fillRect/>
          </a:stretch>
        </p:blipFill>
        <p:spPr/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491"/>
            <a:ext cx="6231835" cy="123860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820406" y="4133589"/>
            <a:ext cx="205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Thomas Bayes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1702-1761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Amélioration par une « IA »</a:t>
            </a:r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16 </a:t>
            </a:r>
            <a:r>
              <a:rPr lang="en-GB" dirty="0" err="1" smtClean="0"/>
              <a:t>Octobre</a:t>
            </a:r>
            <a:r>
              <a:rPr lang="en-GB" dirty="0" smtClean="0"/>
              <a:t> </a:t>
            </a:r>
            <a:r>
              <a:rPr lang="en-GB" dirty="0"/>
              <a:t>16, </a:t>
            </a:r>
            <a:r>
              <a:rPr lang="en-GB" dirty="0" smtClean="0"/>
              <a:t>2024</a:t>
            </a:r>
            <a:endParaRPr lang="en-US" dirty="0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422633" y="1022491"/>
            <a:ext cx="11539728" cy="56862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Lors de la mesure de </a:t>
            </a:r>
            <a:r>
              <a:rPr lang="fr-FR" sz="1800" b="1" dirty="0"/>
              <a:t>l'émittance transversale </a:t>
            </a:r>
            <a:r>
              <a:rPr lang="fr-FR" sz="1800" dirty="0"/>
              <a:t>(scan de </a:t>
            </a:r>
            <a:r>
              <a:rPr lang="fr-FR" sz="1800" dirty="0" err="1"/>
              <a:t>quadrupôles</a:t>
            </a:r>
            <a:r>
              <a:rPr lang="fr-FR" sz="1800" dirty="0"/>
              <a:t>) du faisceau de protons de 5 </a:t>
            </a:r>
            <a:r>
              <a:rPr lang="fr-FR" sz="1800" dirty="0" smtClean="0"/>
              <a:t>mA dans la MEBT de SARAF, </a:t>
            </a:r>
            <a:r>
              <a:rPr lang="fr-FR" sz="1800" dirty="0"/>
              <a:t>on a remarqué que les résultats expérimentaux étaient très différents des prédictions du jumeau numérique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endParaRPr lang="fr-FR" sz="18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u="sng" dirty="0" smtClean="0"/>
              <a:t>Stratégie </a:t>
            </a:r>
            <a:r>
              <a:rPr lang="fr-FR" sz="1800" u="sng" dirty="0"/>
              <a:t>1</a:t>
            </a:r>
            <a:r>
              <a:rPr lang="fr-FR" sz="1800" dirty="0"/>
              <a:t> : Nous aurions pu considérer les résultats expérimentaux comme la « réalité » et supposer que les paramètres transversaux du faisceau n'étaient pas « comme prévu », en essayant de les implémenter dans le code</a:t>
            </a:r>
            <a:r>
              <a:rPr lang="fr-FR" sz="1800" dirty="0" smtClean="0"/>
              <a:t>.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u="sng" dirty="0" smtClean="0"/>
              <a:t>Stratégie </a:t>
            </a:r>
            <a:r>
              <a:rPr lang="fr-FR" sz="1800" u="sng" dirty="0"/>
              <a:t>2</a:t>
            </a:r>
            <a:r>
              <a:rPr lang="fr-FR" sz="1800" dirty="0"/>
              <a:t> : </a:t>
            </a:r>
            <a:r>
              <a:rPr lang="fr-FR" sz="1800" dirty="0" smtClean="0"/>
              <a:t>en </a:t>
            </a:r>
            <a:r>
              <a:rPr lang="fr-FR" sz="1800" dirty="0"/>
              <a:t>utilisant </a:t>
            </a:r>
            <a:r>
              <a:rPr lang="fr-FR" sz="1800" dirty="0" smtClean="0"/>
              <a:t>la </a:t>
            </a:r>
            <a:r>
              <a:rPr lang="fr-FR" sz="1800" dirty="0"/>
              <a:t>philosophie </a:t>
            </a:r>
            <a:r>
              <a:rPr lang="fr-FR" sz="1800" dirty="0" smtClean="0"/>
              <a:t>du </a:t>
            </a:r>
            <a:r>
              <a:rPr lang="fr-FR" sz="1800" dirty="0"/>
              <a:t>« machine </a:t>
            </a:r>
            <a:r>
              <a:rPr lang="fr-FR" sz="1800" dirty="0" err="1"/>
              <a:t>learning</a:t>
            </a:r>
            <a:r>
              <a:rPr lang="fr-FR" sz="1800" dirty="0"/>
              <a:t> », nous avons observé que les résultats expérimentaux étaient bien mieux reproduits en considérant une augmentation de la force de focalisation d'environ +20 % (beaucoup plus que les incertitudes initiales estimées de quelques pourcents</a:t>
            </a:r>
            <a:r>
              <a:rPr lang="fr-FR" sz="18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→ </a:t>
            </a:r>
            <a:r>
              <a:rPr lang="fr-FR" sz="1800" dirty="0"/>
              <a:t>En vérifiant finalement le système de contrôle, nous avons découvert</a:t>
            </a:r>
            <a:r>
              <a:rPr lang="fr-FR" sz="1800" b="1" dirty="0"/>
              <a:t> une erreur sur le paramètre </a:t>
            </a:r>
            <a:r>
              <a:rPr lang="fr-FR" sz="1800" b="1" dirty="0" smtClean="0"/>
              <a:t>G_QP/I_QP de </a:t>
            </a:r>
            <a:r>
              <a:rPr lang="fr-FR" sz="1800" b="1" dirty="0"/>
              <a:t>+18 % </a:t>
            </a:r>
            <a:r>
              <a:rPr lang="fr-FR" sz="1800" dirty="0"/>
              <a:t>(une mauvaise longueur magnétique avait été utilisée) </a:t>
            </a:r>
            <a:r>
              <a:rPr lang="fr-FR" sz="1800" dirty="0" smtClean="0"/>
              <a:t>!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En utilisant la </a:t>
            </a:r>
            <a:r>
              <a:rPr lang="fr-FR" sz="1800" u="sng" dirty="0" smtClean="0"/>
              <a:t>stratégie 1</a:t>
            </a:r>
            <a:r>
              <a:rPr lang="fr-FR" sz="1800" dirty="0" smtClean="0"/>
              <a:t>, on aurait pu </a:t>
            </a:r>
            <a:r>
              <a:rPr lang="fr-FR" sz="1800" b="1" dirty="0" smtClean="0"/>
              <a:t>résoudre l’incohérence </a:t>
            </a:r>
            <a:r>
              <a:rPr lang="fr-FR" sz="1800" dirty="0" smtClean="0"/>
              <a:t>entre le code et la mesure en faisant 2 erreurs qui se compensent (une sur la distribution initiale et l’autre sur les gradients des QP). Néanmoins on aurait eu </a:t>
            </a:r>
            <a:r>
              <a:rPr lang="fr-FR" sz="1800" b="1" dirty="0" smtClean="0"/>
              <a:t>une nouvelle incohérence </a:t>
            </a:r>
            <a:r>
              <a:rPr lang="fr-FR" sz="1800" dirty="0" smtClean="0"/>
              <a:t>en refaisant l’expérience dans une nouvelle configuration de la MEBT (deutons, courant)</a:t>
            </a:r>
          </a:p>
          <a:p>
            <a:pPr marL="0" indent="0">
              <a:buNone/>
            </a:pPr>
            <a:r>
              <a:rPr lang="fr-FR" sz="1800" dirty="0" smtClean="0"/>
              <a:t>En utilisant la </a:t>
            </a:r>
            <a:r>
              <a:rPr lang="fr-FR" sz="1800" u="sng" dirty="0" smtClean="0"/>
              <a:t>stratégie 2</a:t>
            </a:r>
            <a:r>
              <a:rPr lang="fr-FR" sz="1800" dirty="0" smtClean="0"/>
              <a:t>, on a amélioré la connaissance de la machine pour </a:t>
            </a:r>
            <a:r>
              <a:rPr lang="fr-FR" sz="1800" b="1" dirty="0" smtClean="0"/>
              <a:t>toutes les configurations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850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422633" y="1022491"/>
            <a:ext cx="11539728" cy="4178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fr-FR" altLang="fr-FR" sz="1800" b="1" dirty="0" smtClean="0">
                <a:latin typeface="Arial" panose="020B0604020202020204" pitchFamily="34" charset="0"/>
              </a:rPr>
              <a:t>On cherche à améliorer un jumeau numérique par du machine </a:t>
            </a:r>
            <a:r>
              <a:rPr lang="fr-FR" altLang="fr-FR" sz="1800" b="1" dirty="0" err="1" smtClean="0">
                <a:latin typeface="Arial" panose="020B0604020202020204" pitchFamily="34" charset="0"/>
              </a:rPr>
              <a:t>learning</a:t>
            </a:r>
            <a:r>
              <a:rPr lang="fr-FR" altLang="fr-FR" sz="1800" b="1" dirty="0" smtClean="0">
                <a:latin typeface="Arial" panose="020B0604020202020204" pitchFamily="34" charset="0"/>
              </a:rPr>
              <a:t> :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fr-FR" altLang="fr-FR" sz="1800" b="1" dirty="0">
              <a:latin typeface="Arial" panose="020B0604020202020204" pitchFamily="34" charset="0"/>
            </a:endParaRP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800" b="1" dirty="0" smtClean="0">
                <a:latin typeface="Arial" panose="020B0604020202020204" pitchFamily="34" charset="0"/>
              </a:rPr>
              <a:t>Pour n’importe quel accélérateur : </a:t>
            </a:r>
            <a:r>
              <a:rPr lang="fr-FR" altLang="fr-FR" sz="1800" dirty="0" smtClean="0">
                <a:latin typeface="Arial" panose="020B0604020202020204" pitchFamily="34" charset="0"/>
              </a:rPr>
              <a:t>mais on pourrait tester sur des machines en développement auxquels on a accès (SARAF, ICONE…) et qui peuvent être contrôlées par le jumeau </a:t>
            </a:r>
            <a:r>
              <a:rPr lang="fr-FR" altLang="fr-FR" sz="1800" dirty="0" smtClean="0">
                <a:latin typeface="Arial" panose="020B0604020202020204" pitchFamily="34" charset="0"/>
              </a:rPr>
              <a:t>numérique qu’on peut intégrer rapidement </a:t>
            </a:r>
            <a:r>
              <a:rPr lang="fr-FR" altLang="fr-FR" sz="1800" dirty="0" smtClean="0">
                <a:latin typeface="Arial" panose="020B0604020202020204" pitchFamily="34" charset="0"/>
              </a:rPr>
              <a:t>(</a:t>
            </a:r>
            <a:r>
              <a:rPr lang="fr-FR" altLang="fr-FR" sz="1800" dirty="0" err="1" smtClean="0">
                <a:latin typeface="Arial" panose="020B0604020202020204" pitchFamily="34" charset="0"/>
              </a:rPr>
              <a:t>TraceWin</a:t>
            </a:r>
            <a:r>
              <a:rPr lang="fr-FR" altLang="fr-FR" sz="1800" dirty="0" smtClean="0">
                <a:latin typeface="Arial" panose="020B0604020202020204" pitchFamily="34" charset="0"/>
              </a:rPr>
              <a:t>).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fr-FR" sz="1800" b="1" dirty="0">
              <a:latin typeface="Arial" panose="020B0604020202020204" pitchFamily="34" charset="0"/>
            </a:endParaRP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00" b="1" dirty="0" smtClean="0"/>
              <a:t>Retour </a:t>
            </a:r>
            <a:r>
              <a:rPr lang="fr-FR" sz="1800" b="1" dirty="0"/>
              <a:t>d'expérience de la communauté</a:t>
            </a:r>
            <a:r>
              <a:rPr lang="fr-FR" sz="1800" dirty="0"/>
              <a:t> : La contribution de la communauté </a:t>
            </a:r>
            <a:r>
              <a:rPr lang="fr-FR" sz="1800" dirty="0" smtClean="0"/>
              <a:t>du GDR est </a:t>
            </a:r>
            <a:r>
              <a:rPr lang="fr-FR" sz="1800" dirty="0"/>
              <a:t>cruciale pour affiner et enrichir </a:t>
            </a:r>
            <a:r>
              <a:rPr lang="fr-FR" sz="1800" dirty="0" smtClean="0"/>
              <a:t>l'approche.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fr-FR" sz="1800" b="1" dirty="0"/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00" b="1" dirty="0" smtClean="0"/>
              <a:t>Appel aux candidats</a:t>
            </a:r>
            <a:r>
              <a:rPr lang="fr-FR" sz="1800" dirty="0" smtClean="0"/>
              <a:t>: </a:t>
            </a:r>
            <a:r>
              <a:rPr lang="fr-FR" sz="1800" dirty="0" smtClean="0"/>
              <a:t>pour renforcer l’</a:t>
            </a:r>
            <a:r>
              <a:rPr lang="fr-FR" sz="1800" dirty="0"/>
              <a:t>é</a:t>
            </a:r>
            <a:r>
              <a:rPr lang="fr-FR" sz="1800" dirty="0" smtClean="0"/>
              <a:t>quipe de développeurs sur ce projet, d</a:t>
            </a:r>
            <a:r>
              <a:rPr lang="fr-FR" sz="1800" dirty="0" smtClean="0"/>
              <a:t>es </a:t>
            </a:r>
            <a:r>
              <a:rPr lang="fr-FR" sz="1800" dirty="0"/>
              <a:t>travaux de </a:t>
            </a:r>
            <a:r>
              <a:rPr lang="fr-FR" sz="1800" b="1" dirty="0"/>
              <a:t>thèse</a:t>
            </a:r>
            <a:r>
              <a:rPr lang="fr-FR" sz="1800" dirty="0"/>
              <a:t> ou </a:t>
            </a:r>
            <a:r>
              <a:rPr lang="fr-FR" sz="1800" b="1" dirty="0" smtClean="0"/>
              <a:t>CDD </a:t>
            </a:r>
            <a:r>
              <a:rPr lang="fr-FR" sz="1800" dirty="0" smtClean="0"/>
              <a:t>pourraient être envisagés</a:t>
            </a:r>
            <a:r>
              <a:rPr lang="fr-FR" sz="1800" dirty="0" smtClean="0"/>
              <a:t>.</a:t>
            </a: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EXTRA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Amélioration du modèle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ZoneTexte 1"/>
          <p:cNvSpPr txBox="1"/>
          <p:nvPr/>
        </p:nvSpPr>
        <p:spPr>
          <a:xfrm>
            <a:off x="447907" y="1094490"/>
            <a:ext cx="112961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une mesure d’</a:t>
            </a:r>
            <a:r>
              <a:rPr lang="fr-FR" dirty="0" err="1" smtClean="0"/>
              <a:t>emittance</a:t>
            </a:r>
            <a:r>
              <a:rPr lang="fr-FR" dirty="0" smtClean="0"/>
              <a:t> longitudinale par la méthode des 3 gradients</a:t>
            </a:r>
          </a:p>
          <a:p>
            <a:endParaRPr lang="fr-FR" dirty="0" smtClean="0"/>
          </a:p>
          <a:p>
            <a:r>
              <a:rPr lang="fr-FR" dirty="0" smtClean="0"/>
              <a:t>On mesure la taille longitudinale du paquet avec un Coupelle de Faraday Rapide</a:t>
            </a:r>
          </a:p>
          <a:p>
            <a:r>
              <a:rPr lang="fr-FR" dirty="0" smtClean="0"/>
              <a:t>Ouverture de R=0.5 mm de la CFR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Seule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une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fraction du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faisceau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est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mesurée</a:t>
            </a:r>
            <a:endParaRPr lang="en-US" dirty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Les </a:t>
            </a:r>
            <a:r>
              <a:rPr lang="en-US" dirty="0" err="1" smtClean="0">
                <a:sym typeface="Wingdings" panose="05000000000000000000" pitchFamily="2" charset="2"/>
              </a:rPr>
              <a:t>profils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sont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bruités</a:t>
            </a:r>
            <a:r>
              <a:rPr lang="en-US" dirty="0" smtClean="0">
                <a:sym typeface="Wingdings" panose="05000000000000000000" pitchFamily="2" charset="2"/>
              </a:rPr>
              <a:t> et </a:t>
            </a:r>
            <a:r>
              <a:rPr lang="en-US" dirty="0" err="1" smtClean="0">
                <a:sym typeface="Wingdings" panose="05000000000000000000" pitchFamily="2" charset="2"/>
              </a:rPr>
              <a:t>ont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une</a:t>
            </a:r>
            <a:r>
              <a:rPr lang="en-US" dirty="0" smtClean="0">
                <a:sym typeface="Wingdings" panose="05000000000000000000" pitchFamily="2" charset="2"/>
              </a:rPr>
              <a:t> oscillation negative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chemeClr val="tx2"/>
                </a:solidFill>
              </a:rPr>
              <a:t>Peut être simulé ou au moins lissé</a:t>
            </a:r>
          </a:p>
          <a:p>
            <a:r>
              <a:rPr lang="fr-FR" dirty="0" smtClean="0"/>
              <a:t>Bande passante de l’oscilloscope de 6GHz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chemeClr val="tx2"/>
                </a:solidFill>
              </a:rPr>
              <a:t>Possible limitation de la résolution 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peut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être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simulé</a:t>
            </a:r>
            <a:endParaRPr lang="en-US" dirty="0" smtClean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Une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simulation de la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mesure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est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appliquée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au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faisceau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simulé</a:t>
            </a:r>
            <a:endParaRPr lang="en-US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L’experience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et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l’experience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simulée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peuvent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être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comparés</a:t>
            </a:r>
            <a:endParaRPr lang="fr-FR" dirty="0" smtClean="0">
              <a:solidFill>
                <a:srgbClr val="00B05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281" y="2100592"/>
            <a:ext cx="3942904" cy="2958936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Exemple de simulation des conditions expérimentales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100536" y="1424070"/>
            <a:ext cx="5547332" cy="390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984" dirty="0" err="1" smtClean="0"/>
              <a:t>Ouverture</a:t>
            </a:r>
            <a:r>
              <a:rPr lang="en-US" sz="1984" dirty="0" smtClean="0"/>
              <a:t> CFR de R=0.5 mm  (@6GHz)</a:t>
            </a:r>
            <a:endParaRPr lang="en-US" sz="1984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7" y="1748273"/>
            <a:ext cx="5343525" cy="4010025"/>
          </a:xfrm>
          <a:prstGeom prst="rect">
            <a:avLst/>
          </a:prstGeom>
        </p:spPr>
      </p:pic>
      <p:sp>
        <p:nvSpPr>
          <p:cNvPr id="11" name="Espace réservé du contenu 1"/>
          <p:cNvSpPr txBox="1">
            <a:spLocks/>
          </p:cNvSpPr>
          <p:nvPr/>
        </p:nvSpPr>
        <p:spPr>
          <a:xfrm>
            <a:off x="5647868" y="1424070"/>
            <a:ext cx="6285718" cy="350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984" dirty="0" err="1" smtClean="0"/>
              <a:t>Bande</a:t>
            </a:r>
            <a:r>
              <a:rPr lang="en-US" sz="1984" dirty="0" smtClean="0"/>
              <a:t> </a:t>
            </a:r>
            <a:r>
              <a:rPr lang="en-US" sz="1984" dirty="0" err="1" smtClean="0"/>
              <a:t>passante</a:t>
            </a:r>
            <a:r>
              <a:rPr lang="en-US" sz="1984" dirty="0" smtClean="0"/>
              <a:t> oscilloscope (R=0.5 mm)</a:t>
            </a:r>
            <a:endParaRPr lang="en-US" sz="1984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8964" y="1748274"/>
            <a:ext cx="5343525" cy="4010025"/>
          </a:xfrm>
          <a:prstGeom prst="rect">
            <a:avLst/>
          </a:prstGeom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411481" y="777165"/>
            <a:ext cx="11539728" cy="6537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Accord </a:t>
            </a:r>
            <a:r>
              <a:rPr lang="en-US" sz="1800" dirty="0" err="1" smtClean="0"/>
              <a:t>remarquable</a:t>
            </a:r>
            <a:r>
              <a:rPr lang="en-US" sz="1800" dirty="0" smtClean="0"/>
              <a:t> entre les simulations et les </a:t>
            </a:r>
            <a:r>
              <a:rPr lang="en-US" sz="1800" dirty="0" err="1" smtClean="0"/>
              <a:t>expériences</a:t>
            </a:r>
            <a:r>
              <a:rPr lang="en-US" sz="1800" dirty="0" smtClean="0"/>
              <a:t> (sans </a:t>
            </a:r>
            <a:r>
              <a:rPr lang="en-US" sz="1800" dirty="0" err="1" smtClean="0"/>
              <a:t>changement</a:t>
            </a:r>
            <a:r>
              <a:rPr lang="en-US" sz="1800" dirty="0" smtClean="0"/>
              <a:t> de </a:t>
            </a:r>
            <a:r>
              <a:rPr lang="en-US" sz="1800" dirty="0" err="1" smtClean="0"/>
              <a:t>paramètres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 smtClean="0"/>
              <a:t>Processus</a:t>
            </a:r>
            <a:r>
              <a:rPr lang="en-US" sz="1800" dirty="0" smtClean="0"/>
              <a:t> </a:t>
            </a:r>
            <a:r>
              <a:rPr lang="en-US" sz="1800" dirty="0" err="1" smtClean="0"/>
              <a:t>itératif</a:t>
            </a:r>
            <a:r>
              <a:rPr lang="en-US" sz="1800" dirty="0" smtClean="0"/>
              <a:t> avec </a:t>
            </a:r>
            <a:r>
              <a:rPr lang="en-US" sz="1800" dirty="0" err="1" smtClean="0"/>
              <a:t>une</a:t>
            </a:r>
            <a:r>
              <a:rPr lang="en-US" sz="1800" dirty="0" smtClean="0"/>
              <a:t> nouvelle </a:t>
            </a:r>
            <a:r>
              <a:rPr lang="en-US" sz="1800" dirty="0" err="1" smtClean="0"/>
              <a:t>caractérisation</a:t>
            </a:r>
            <a:r>
              <a:rPr lang="en-US" sz="1800" dirty="0" smtClean="0"/>
              <a:t> du </a:t>
            </a:r>
            <a:r>
              <a:rPr lang="en-US" sz="1800" dirty="0" err="1" smtClean="0"/>
              <a:t>faisceau</a:t>
            </a:r>
            <a:r>
              <a:rPr lang="en-US" sz="1800" dirty="0" smtClean="0"/>
              <a:t>/</a:t>
            </a:r>
            <a:r>
              <a:rPr lang="en-US" sz="1800" dirty="0" err="1" smtClean="0"/>
              <a:t>ligne</a:t>
            </a:r>
            <a:r>
              <a:rPr lang="en-US" sz="1800" dirty="0" smtClean="0"/>
              <a:t> (</a:t>
            </a:r>
            <a:r>
              <a:rPr lang="en-US" sz="1800" dirty="0"/>
              <a:t>RFQ, </a:t>
            </a:r>
            <a:r>
              <a:rPr lang="en-US" sz="1800" dirty="0" smtClean="0"/>
              <a:t>emittance transverse…)</a:t>
            </a:r>
            <a:endParaRPr lang="en-US" sz="1800" dirty="0"/>
          </a:p>
        </p:txBody>
      </p:sp>
      <p:grpSp>
        <p:nvGrpSpPr>
          <p:cNvPr id="4" name="Groupe 3"/>
          <p:cNvGrpSpPr/>
          <p:nvPr/>
        </p:nvGrpSpPr>
        <p:grpSpPr>
          <a:xfrm>
            <a:off x="940086" y="1178913"/>
            <a:ext cx="10047913" cy="5679087"/>
            <a:chOff x="672457" y="1264084"/>
            <a:chExt cx="10047913" cy="567908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315" y="4502646"/>
              <a:ext cx="3252101" cy="244052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8269" y="4502646"/>
              <a:ext cx="3252101" cy="244052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7013" y="1264084"/>
              <a:ext cx="4417685" cy="331523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2457" y="1597753"/>
              <a:ext cx="3252101" cy="2440525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2457" y="4223165"/>
              <a:ext cx="3252101" cy="244052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8269" y="1597753"/>
              <a:ext cx="3252101" cy="2440525"/>
            </a:xfrm>
            <a:prstGeom prst="rect">
              <a:avLst/>
            </a:prstGeom>
          </p:spPr>
        </p:pic>
        <p:cxnSp>
          <p:nvCxnSpPr>
            <p:cNvPr id="11" name="Connecteur droit avec flèche 10"/>
            <p:cNvCxnSpPr/>
            <p:nvPr/>
          </p:nvCxnSpPr>
          <p:spPr>
            <a:xfrm flipV="1">
              <a:off x="2653528" y="2128017"/>
              <a:ext cx="1334787" cy="738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2555047" y="3181955"/>
              <a:ext cx="2465882" cy="19117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5645855" y="3757706"/>
              <a:ext cx="77082" cy="1120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 flipV="1">
              <a:off x="6380853" y="3181955"/>
              <a:ext cx="2713466" cy="18018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 flipV="1">
              <a:off x="7160613" y="2326597"/>
              <a:ext cx="1686383" cy="1944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Amélioration du modèle</a:t>
            </a:r>
            <a:endParaRPr lang="fr-FR" dirty="0"/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Compréhension de l’accélérateur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147" y="1415580"/>
            <a:ext cx="69940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méthode habituelle de traitement des données expérimentales consiste à considérer les propriétés mesurées du faisceau comme « parfaites </a:t>
            </a:r>
            <a:r>
              <a:rPr lang="fr-FR" dirty="0" smtClean="0"/>
              <a:t>» (possiblement après </a:t>
            </a:r>
            <a:r>
              <a:rPr lang="fr-FR" dirty="0" err="1" smtClean="0"/>
              <a:t>déconvolution</a:t>
            </a:r>
            <a:r>
              <a:rPr lang="fr-FR" dirty="0" smtClean="0"/>
              <a:t> de la fonction de transfer</a:t>
            </a:r>
            <a:r>
              <a:rPr lang="fr-FR" dirty="0" smtClean="0"/>
              <a:t>t du </a:t>
            </a:r>
            <a:r>
              <a:rPr lang="fr-FR" dirty="0" err="1" smtClean="0"/>
              <a:t>diag</a:t>
            </a:r>
            <a:r>
              <a:rPr lang="fr-FR" dirty="0" smtClean="0"/>
              <a:t>)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i="1" u="sng" dirty="0" smtClean="0"/>
              <a:t>Exemple</a:t>
            </a:r>
            <a:r>
              <a:rPr lang="fr-FR" i="1" dirty="0" smtClean="0"/>
              <a:t>: longueur du paquet…</a:t>
            </a:r>
          </a:p>
          <a:p>
            <a:endParaRPr lang="fr-FR" dirty="0"/>
          </a:p>
          <a:p>
            <a:r>
              <a:rPr lang="fr-FR" dirty="0" smtClean="0"/>
              <a:t>De ces propriétés mesurées, on accède à d’autres propriétés déduites.</a:t>
            </a:r>
            <a:br>
              <a:rPr lang="fr-FR" dirty="0" smtClean="0"/>
            </a:br>
            <a:r>
              <a:rPr lang="fr-FR" i="1" u="sng" dirty="0" smtClean="0"/>
              <a:t>Exemple</a:t>
            </a:r>
            <a:r>
              <a:rPr lang="fr-FR" i="1" dirty="0" smtClean="0"/>
              <a:t>: </a:t>
            </a:r>
            <a:r>
              <a:rPr lang="fr-FR" i="1" dirty="0" err="1" smtClean="0"/>
              <a:t>emittance</a:t>
            </a:r>
            <a:r>
              <a:rPr lang="fr-FR" i="1" dirty="0" smtClean="0"/>
              <a:t> longitudinale par la méthode des 3 gradients…</a:t>
            </a:r>
            <a:endParaRPr lang="fr-FR" i="1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624" y="1677560"/>
            <a:ext cx="3738539" cy="24923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01372" y="1303284"/>
            <a:ext cx="314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Emittance longitudinale</a:t>
            </a:r>
            <a:endParaRPr lang="fr-FR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079" y="4661616"/>
            <a:ext cx="1158611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Cependant </a:t>
            </a:r>
            <a:r>
              <a:rPr lang="fr-FR" dirty="0" smtClean="0">
                <a:solidFill>
                  <a:srgbClr val="FF0000"/>
                </a:solidFill>
              </a:rPr>
              <a:t>les modèles permettant de calculer les </a:t>
            </a:r>
            <a:r>
              <a:rPr lang="fr-FR" dirty="0">
                <a:solidFill>
                  <a:srgbClr val="FF0000"/>
                </a:solidFill>
              </a:rPr>
              <a:t>propriétés déduites finales (émittance) </a:t>
            </a:r>
            <a:r>
              <a:rPr lang="fr-FR" dirty="0" smtClean="0">
                <a:solidFill>
                  <a:srgbClr val="FF0000"/>
                </a:solidFill>
              </a:rPr>
              <a:t>sont </a:t>
            </a:r>
            <a:r>
              <a:rPr lang="fr-FR" dirty="0">
                <a:solidFill>
                  <a:srgbClr val="FF0000"/>
                </a:solidFill>
              </a:rPr>
              <a:t>souvent </a:t>
            </a:r>
            <a:r>
              <a:rPr lang="fr-FR" b="1" dirty="0" smtClean="0">
                <a:solidFill>
                  <a:srgbClr val="FF0000"/>
                </a:solidFill>
              </a:rPr>
              <a:t>incomplets </a:t>
            </a:r>
            <a:r>
              <a:rPr lang="fr-FR" dirty="0">
                <a:solidFill>
                  <a:srgbClr val="FF0000"/>
                </a:solidFill>
              </a:rPr>
              <a:t>(dimensions manquantes, absence de </a:t>
            </a:r>
            <a:r>
              <a:rPr lang="fr-FR" dirty="0" smtClean="0">
                <a:solidFill>
                  <a:srgbClr val="FF0000"/>
                </a:solidFill>
              </a:rPr>
              <a:t>corrélation, …).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Comment</a:t>
            </a:r>
            <a:r>
              <a:rPr lang="fr-FR" dirty="0">
                <a:solidFill>
                  <a:srgbClr val="FF0000"/>
                </a:solidFill>
              </a:rPr>
              <a:t> utiliser les propriétés déduites pour faire des </a:t>
            </a:r>
            <a:r>
              <a:rPr lang="fr-FR" u="sng" dirty="0">
                <a:solidFill>
                  <a:srgbClr val="FF0000"/>
                </a:solidFill>
              </a:rPr>
              <a:t>prédictions</a:t>
            </a:r>
            <a:r>
              <a:rPr lang="fr-FR" dirty="0">
                <a:solidFill>
                  <a:srgbClr val="FF0000"/>
                </a:solidFill>
              </a:rPr>
              <a:t> et calculer les </a:t>
            </a:r>
            <a:r>
              <a:rPr lang="fr-FR" u="sng" dirty="0">
                <a:solidFill>
                  <a:srgbClr val="FF0000"/>
                </a:solidFill>
              </a:rPr>
              <a:t>incertitudes</a:t>
            </a:r>
            <a:r>
              <a:rPr lang="fr-FR" dirty="0">
                <a:solidFill>
                  <a:srgbClr val="FF0000"/>
                </a:solidFill>
              </a:rPr>
              <a:t> associées </a:t>
            </a:r>
            <a:r>
              <a:rPr lang="fr-FR" dirty="0" smtClean="0">
                <a:solidFill>
                  <a:srgbClr val="FF0000"/>
                </a:solidFill>
              </a:rPr>
              <a:t>pour une configuration de l’accélérateur donnée?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8684126" y="2534651"/>
            <a:ext cx="0" cy="108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889997" y="2708439"/>
            <a:ext cx="0" cy="108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085173" y="2844798"/>
            <a:ext cx="0" cy="108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9291043" y="2986503"/>
            <a:ext cx="0" cy="108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9494242" y="3173657"/>
            <a:ext cx="0" cy="90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9694766" y="3293972"/>
            <a:ext cx="0" cy="72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9900639" y="3350120"/>
            <a:ext cx="0" cy="72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0101164" y="3347449"/>
            <a:ext cx="0" cy="72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0299020" y="3261890"/>
            <a:ext cx="0" cy="90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0502219" y="3106818"/>
            <a:ext cx="0" cy="90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0702745" y="2927683"/>
            <a:ext cx="0" cy="90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0900613" y="2703093"/>
            <a:ext cx="0" cy="108000"/>
          </a:xfrm>
          <a:prstGeom prst="line">
            <a:avLst/>
          </a:prstGeom>
          <a:ln w="19050"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Vers une vision </a:t>
            </a:r>
            <a:r>
              <a:rPr lang="fr-FR" dirty="0" smtClean="0"/>
              <a:t>complète avec le JN et le ML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135117" y="903100"/>
            <a:ext cx="10539250" cy="5314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/>
              <a:t>Accélérateur</a:t>
            </a:r>
            <a:r>
              <a:rPr lang="en-US" dirty="0" smtClean="0"/>
              <a:t> </a:t>
            </a:r>
            <a:r>
              <a:rPr lang="en-US" dirty="0" err="1" smtClean="0"/>
              <a:t>Réel</a:t>
            </a:r>
            <a:r>
              <a:rPr lang="en-US" dirty="0" smtClean="0"/>
              <a:t> (AR)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83107" y="984472"/>
            <a:ext cx="35280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Résultats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expérimentaux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réels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5117" y="2528258"/>
            <a:ext cx="10539250" cy="5314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Accélérateur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virtuel</a:t>
            </a:r>
            <a:r>
              <a:rPr lang="en-US" dirty="0" smtClean="0">
                <a:solidFill>
                  <a:schemeClr val="bg1"/>
                </a:solidFill>
              </a:rPr>
              <a:t> (AV)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4763" y="993006"/>
            <a:ext cx="19440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Paramètres</a:t>
            </a:r>
            <a:r>
              <a:rPr lang="en-US" dirty="0" smtClean="0">
                <a:solidFill>
                  <a:srgbClr val="7030A0"/>
                </a:solidFill>
              </a:rPr>
              <a:t> 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4067" y="2615194"/>
            <a:ext cx="19440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Paramètres</a:t>
            </a:r>
            <a:r>
              <a:rPr lang="en-US" dirty="0" smtClean="0">
                <a:solidFill>
                  <a:srgbClr val="00B050"/>
                </a:solidFill>
              </a:rPr>
              <a:t> AV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5117" y="1709376"/>
            <a:ext cx="10539250" cy="5314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/>
              <a:t>Ajustement</a:t>
            </a:r>
            <a:r>
              <a:rPr lang="en-US" dirty="0" smtClean="0"/>
              <a:t> </a:t>
            </a:r>
            <a:r>
              <a:rPr lang="en-US" dirty="0" err="1" smtClean="0"/>
              <a:t>Bayésien</a:t>
            </a:r>
            <a:r>
              <a:rPr lang="en-US" dirty="0" smtClean="0"/>
              <a:t> (AB)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2537" y="1784699"/>
            <a:ext cx="1944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Paramètres</a:t>
            </a:r>
            <a:r>
              <a:rPr lang="en-US" dirty="0" smtClean="0">
                <a:solidFill>
                  <a:srgbClr val="0070C0"/>
                </a:solidFill>
              </a:rPr>
              <a:t> 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83912" y="2525431"/>
            <a:ext cx="3716500" cy="5314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Résultats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expérimentaux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simulés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 rot="5400000">
            <a:off x="1818467" y="1335171"/>
            <a:ext cx="414779" cy="452486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0" name="Flèche droite 19"/>
          <p:cNvSpPr/>
          <p:nvPr/>
        </p:nvSpPr>
        <p:spPr>
          <a:xfrm rot="5400000">
            <a:off x="1794502" y="2147808"/>
            <a:ext cx="414779" cy="452486"/>
          </a:xfrm>
          <a:prstGeom prst="rightArrow">
            <a:avLst/>
          </a:prstGeom>
          <a:solidFill>
            <a:srgbClr val="00206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1" name="Flèche droite 20"/>
          <p:cNvSpPr/>
          <p:nvPr/>
        </p:nvSpPr>
        <p:spPr>
          <a:xfrm rot="16200000">
            <a:off x="9662480" y="2154167"/>
            <a:ext cx="414779" cy="452486"/>
          </a:xfrm>
          <a:prstGeom prst="rightArrow">
            <a:avLst/>
          </a:prstGeom>
          <a:solidFill>
            <a:srgbClr val="0033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2" name="Flèche droite 21"/>
          <p:cNvSpPr/>
          <p:nvPr/>
        </p:nvSpPr>
        <p:spPr>
          <a:xfrm rot="5400000">
            <a:off x="9662477" y="1346187"/>
            <a:ext cx="414779" cy="452486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8894345" y="1795717"/>
            <a:ext cx="1957270" cy="3582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Distance</a:t>
            </a:r>
          </a:p>
        </p:txBody>
      </p:sp>
      <p:sp>
        <p:nvSpPr>
          <p:cNvPr id="24" name="Flèche droite 23"/>
          <p:cNvSpPr/>
          <p:nvPr/>
        </p:nvSpPr>
        <p:spPr>
          <a:xfrm rot="16200000">
            <a:off x="821980" y="2190102"/>
            <a:ext cx="628472" cy="216000"/>
          </a:xfrm>
          <a:prstGeom prst="rightArrow">
            <a:avLst/>
          </a:prstGeom>
          <a:solidFill>
            <a:srgbClr val="0033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5" name="Accolade ouvrante 24"/>
          <p:cNvSpPr/>
          <p:nvPr/>
        </p:nvSpPr>
        <p:spPr>
          <a:xfrm>
            <a:off x="948266" y="1348863"/>
            <a:ext cx="59267" cy="127846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-358617" y="1622214"/>
            <a:ext cx="195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27" name="Flèche droite 26"/>
          <p:cNvSpPr/>
          <p:nvPr/>
        </p:nvSpPr>
        <p:spPr>
          <a:xfrm rot="16200000">
            <a:off x="827397" y="1557617"/>
            <a:ext cx="619559" cy="216000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8" name="Flèche droite 27"/>
          <p:cNvSpPr/>
          <p:nvPr/>
        </p:nvSpPr>
        <p:spPr>
          <a:xfrm rot="5400000">
            <a:off x="6009888" y="3034777"/>
            <a:ext cx="414779" cy="452486"/>
          </a:xfrm>
          <a:prstGeom prst="rightArrow">
            <a:avLst/>
          </a:prstGeom>
          <a:solidFill>
            <a:srgbClr val="004C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5227482" y="33251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Réalité</a:t>
            </a:r>
            <a:r>
              <a:rPr lang="en-US" dirty="0" smtClean="0"/>
              <a:t> </a:t>
            </a:r>
            <a:r>
              <a:rPr lang="en-US" dirty="0" err="1" smtClean="0"/>
              <a:t>augmentée</a:t>
            </a:r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16872"/>
              </p:ext>
            </p:extLst>
          </p:nvPr>
        </p:nvGraphicFramePr>
        <p:xfrm>
          <a:off x="103704" y="3835075"/>
          <a:ext cx="11984592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864">
                  <a:extLst>
                    <a:ext uri="{9D8B030D-6E8A-4147-A177-3AD203B41FA5}">
                      <a16:colId xmlns:a16="http://schemas.microsoft.com/office/drawing/2014/main" val="1909743091"/>
                    </a:ext>
                  </a:extLst>
                </a:gridCol>
                <a:gridCol w="3994864">
                  <a:extLst>
                    <a:ext uri="{9D8B030D-6E8A-4147-A177-3AD203B41FA5}">
                      <a16:colId xmlns:a16="http://schemas.microsoft.com/office/drawing/2014/main" val="4027054221"/>
                    </a:ext>
                  </a:extLst>
                </a:gridCol>
                <a:gridCol w="3994864">
                  <a:extLst>
                    <a:ext uri="{9D8B030D-6E8A-4147-A177-3AD203B41FA5}">
                      <a16:colId xmlns:a16="http://schemas.microsoft.com/office/drawing/2014/main" val="3077529886"/>
                    </a:ext>
                  </a:extLst>
                </a:gridCol>
              </a:tblGrid>
              <a:tr h="148336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Accélérateur réel: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 Un ensemble de </a:t>
                      </a:r>
                      <a:r>
                        <a:rPr lang="fr-FR" sz="1600" b="1" dirty="0" smtClean="0">
                          <a:solidFill>
                            <a:srgbClr val="7030A0"/>
                          </a:solidFill>
                        </a:rPr>
                        <a:t>paramètres physiques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 Un ensemble de paramètres de contrôle (entrées/sorties du control system)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 Des mesures</a:t>
                      </a:r>
                      <a:r>
                        <a:rPr lang="fr-FR" sz="1600" baseline="0" dirty="0" smtClean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résultats d’expériences</a:t>
                      </a:r>
                    </a:p>
                    <a:p>
                      <a:r>
                        <a:rPr lang="fr-FR" sz="1600" i="1" u="sng" dirty="0" smtClean="0">
                          <a:solidFill>
                            <a:srgbClr val="7030A0"/>
                          </a:solidFill>
                        </a:rPr>
                        <a:t>Exemples</a:t>
                      </a:r>
                      <a:r>
                        <a:rPr lang="fr-FR" sz="1600" i="1" dirty="0" smtClean="0">
                          <a:solidFill>
                            <a:srgbClr val="7030A0"/>
                          </a:solidFill>
                        </a:rPr>
                        <a:t>: Distances, tension de la source, pick-up du RFQ, courants d'alimentation, mesure</a:t>
                      </a:r>
                      <a:r>
                        <a:rPr lang="fr-FR" sz="1600" i="1" baseline="0" dirty="0" smtClean="0">
                          <a:solidFill>
                            <a:srgbClr val="7030A0"/>
                          </a:solidFill>
                        </a:rPr>
                        <a:t> de la taille</a:t>
                      </a:r>
                      <a:r>
                        <a:rPr lang="fr-FR" sz="1600" i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Accélérateur virtuel 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 Un outil de simulation de la dynamique faisceau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 Un ensemble de paramètres de modèle (fichiers de description de</a:t>
                      </a:r>
                      <a:r>
                        <a:rPr lang="fr-FR" sz="1600" baseline="0" dirty="0" smtClean="0">
                          <a:solidFill>
                            <a:srgbClr val="00B050"/>
                          </a:solidFill>
                        </a:rPr>
                        <a:t> l’accélérateur</a:t>
                      </a: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 Des résultats d’expérience</a:t>
                      </a:r>
                      <a:r>
                        <a:rPr lang="fr-FR" sz="1600" baseline="0" dirty="0" smtClean="0">
                          <a:solidFill>
                            <a:srgbClr val="00B050"/>
                          </a:solidFill>
                        </a:rPr>
                        <a:t> simulés</a:t>
                      </a:r>
                      <a:endParaRPr lang="fr-FR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600" i="1" u="sng" dirty="0" smtClean="0">
                          <a:solidFill>
                            <a:srgbClr val="00B050"/>
                          </a:solidFill>
                        </a:rPr>
                        <a:t>Exemples</a:t>
                      </a:r>
                      <a:r>
                        <a:rPr lang="fr-FR" sz="1600" i="1" dirty="0" smtClean="0">
                          <a:solidFill>
                            <a:srgbClr val="00B050"/>
                          </a:solidFill>
                        </a:rPr>
                        <a:t> : Énergie du faisceau entrant, tension RFQ, gradients QP…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Liens entre l’accélérateur réel et virtuel: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L'outil de simulation </a:t>
                      </a:r>
                      <a:r>
                        <a:rPr lang="fr-FR" sz="1600" dirty="0" smtClean="0"/>
                        <a:t>modélise la 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physique</a:t>
                      </a:r>
                      <a:r>
                        <a:rPr lang="fr-FR" sz="1600" dirty="0" smtClean="0"/>
                        <a:t> (avec des bugs possibles).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Chaque </a:t>
                      </a: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paramètre du modèle </a:t>
                      </a:r>
                      <a:r>
                        <a:rPr lang="fr-FR" sz="1600" dirty="0" smtClean="0"/>
                        <a:t>est lié à un ou plusieurs 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paramètres de contrôle</a:t>
                      </a:r>
                      <a:r>
                        <a:rPr lang="fr-FR" sz="1600" dirty="0" smtClean="0"/>
                        <a:t>.</a:t>
                      </a:r>
                    </a:p>
                    <a:p>
                      <a:r>
                        <a:rPr lang="fr-FR" sz="1600" i="1" u="sng" dirty="0" smtClean="0"/>
                        <a:t>Exemples</a:t>
                      </a:r>
                      <a:r>
                        <a:rPr lang="fr-FR" sz="1600" i="1" dirty="0" smtClean="0"/>
                        <a:t>: </a:t>
                      </a:r>
                      <a:r>
                        <a:rPr lang="fr-FR" sz="1600" i="1" dirty="0" smtClean="0">
                          <a:solidFill>
                            <a:srgbClr val="00B050"/>
                          </a:solidFill>
                        </a:rPr>
                        <a:t>gradient du </a:t>
                      </a:r>
                      <a:r>
                        <a:rPr lang="fr-FR" sz="1600" i="1" dirty="0" err="1" smtClean="0">
                          <a:solidFill>
                            <a:srgbClr val="00B050"/>
                          </a:solidFill>
                        </a:rPr>
                        <a:t>Qpole</a:t>
                      </a:r>
                      <a:r>
                        <a:rPr lang="fr-FR" sz="1600" i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ym typeface="Symbol" panose="05050102010706020507" pitchFamily="18" charset="2"/>
                        </a:rPr>
                        <a:t></a:t>
                      </a:r>
                      <a:r>
                        <a:rPr lang="fr-FR" sz="1600" i="1" dirty="0" smtClean="0"/>
                        <a:t> </a:t>
                      </a:r>
                      <a:r>
                        <a:rPr lang="fr-FR" sz="1600" i="1" dirty="0" smtClean="0">
                          <a:solidFill>
                            <a:srgbClr val="7030A0"/>
                          </a:solidFill>
                        </a:rPr>
                        <a:t>courant d'alimentation…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01355"/>
                  </a:ext>
                </a:extLst>
              </a:tr>
            </a:tbl>
          </a:graphicData>
        </a:graphic>
      </p:graphicFrame>
      <p:sp>
        <p:nvSpPr>
          <p:cNvPr id="3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 rôle du machine </a:t>
            </a:r>
            <a:r>
              <a:rPr lang="fr-FR" dirty="0" err="1" smtClean="0"/>
              <a:t>learning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345688" y="1070045"/>
            <a:ext cx="116976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Lors de la conception et au démarrage de la machine, les liens </a:t>
            </a:r>
            <a:r>
              <a:rPr lang="fr-FR" dirty="0" smtClean="0"/>
              <a:t>entre réel et virtuel sont </a:t>
            </a:r>
            <a:r>
              <a:rPr lang="fr-FR" dirty="0"/>
              <a:t>« estimés » </a:t>
            </a:r>
            <a:r>
              <a:rPr lang="fr-FR" dirty="0" smtClean="0"/>
              <a:t>pour chaque mesure individuelle, avec </a:t>
            </a:r>
            <a:r>
              <a:rPr lang="fr-FR" dirty="0"/>
              <a:t>des </a:t>
            </a:r>
            <a:r>
              <a:rPr lang="fr-FR" dirty="0" smtClean="0"/>
              <a:t>incertitudes.</a:t>
            </a:r>
          </a:p>
          <a:p>
            <a:r>
              <a:rPr lang="fr-FR" i="1" dirty="0"/>
              <a:t>Exemple : QP1_G = k0 [±</a:t>
            </a:r>
            <a:r>
              <a:rPr lang="fr-FR" i="1" dirty="0" err="1"/>
              <a:t>dk</a:t>
            </a:r>
            <a:r>
              <a:rPr lang="fr-FR" i="1" dirty="0"/>
              <a:t>] * QP1_I...</a:t>
            </a:r>
          </a:p>
          <a:p>
            <a:endParaRPr lang="fr-FR" dirty="0" smtClean="0"/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Nous proposons d'ajuster progressivement ces </a:t>
            </a:r>
            <a:r>
              <a:rPr lang="fr-FR" dirty="0" smtClean="0"/>
              <a:t>liens (k…), </a:t>
            </a:r>
            <a:r>
              <a:rPr lang="fr-FR" u="sng" dirty="0"/>
              <a:t>expérience après expérience</a:t>
            </a:r>
            <a:r>
              <a:rPr lang="fr-FR" dirty="0" smtClean="0"/>
              <a:t>, </a:t>
            </a:r>
            <a:r>
              <a:rPr lang="fr-FR" dirty="0"/>
              <a:t>afin d'améliorer le jumeau </a:t>
            </a:r>
            <a:r>
              <a:rPr lang="fr-FR" dirty="0" smtClean="0"/>
              <a:t>numérique par du machine </a:t>
            </a:r>
            <a:r>
              <a:rPr lang="fr-FR" dirty="0" err="1" smtClean="0"/>
              <a:t>learning</a:t>
            </a:r>
            <a:r>
              <a:rPr lang="fr-FR" dirty="0" smtClean="0"/>
              <a:t>.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Pour ce faire, il est nécessaire de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Stocker dans une base de données chaque résultat expérimental et la configuration associée de la machine (appareils installés + paramètres de contrôle)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Simuler le mieux possible les résultats des expériences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Calculer une « distance » entre les mesures expérimentales et simulées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Ajuster les paramètres du jumeau numérique en minimisant la distance moyenne pondérée de toutes les expériences et les </a:t>
            </a:r>
            <a:r>
              <a:rPr lang="fr-FR" u="sng" dirty="0"/>
              <a:t>incertitudes </a:t>
            </a:r>
            <a:r>
              <a:rPr lang="fr-FR" u="sng" dirty="0" smtClean="0"/>
              <a:t>associées</a:t>
            </a:r>
          </a:p>
          <a:p>
            <a:endParaRPr lang="fr-FR" dirty="0"/>
          </a:p>
          <a:p>
            <a:r>
              <a:rPr lang="fr-FR" dirty="0" smtClean="0"/>
              <a:t>L‘utilisation de l’</a:t>
            </a:r>
            <a:r>
              <a:rPr lang="fr-FR" b="1" dirty="0" smtClean="0"/>
              <a:t>inférence </a:t>
            </a:r>
            <a:r>
              <a:rPr lang="fr-FR" b="1" dirty="0"/>
              <a:t>bayésienne </a:t>
            </a:r>
            <a:r>
              <a:rPr lang="fr-FR" dirty="0" smtClean="0"/>
              <a:t>semble la mieux indiquée dans ce cas</a:t>
            </a:r>
            <a:endParaRPr lang="fr-FR" dirty="0"/>
          </a:p>
          <a:p>
            <a:endParaRPr lang="fr-FR" i="1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1"/>
              <p:cNvSpPr txBox="1">
                <a:spLocks/>
              </p:cNvSpPr>
              <p:nvPr/>
            </p:nvSpPr>
            <p:spPr>
              <a:xfrm>
                <a:off x="347472" y="972425"/>
                <a:ext cx="11567159" cy="51846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2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3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2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984" dirty="0" smtClean="0"/>
                  <a:t> : un ensemble de </a:t>
                </a:r>
                <a:r>
                  <a:rPr lang="en-US" sz="1984" dirty="0" err="1" smtClean="0"/>
                  <a:t>mesures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expérimentales</a:t>
                </a:r>
                <a:endParaRPr lang="en-US" sz="1984" dirty="0" smtClean="0"/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984" dirty="0"/>
                  <a:t> : </a:t>
                </a:r>
                <a:r>
                  <a:rPr lang="en-US" sz="1984" dirty="0" err="1" smtClean="0"/>
                  <a:t>Théorie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ou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l’ensemble</a:t>
                </a:r>
                <a:r>
                  <a:rPr lang="en-US" sz="1984" dirty="0" smtClean="0"/>
                  <a:t> de </a:t>
                </a:r>
                <a:r>
                  <a:rPr lang="en-US" sz="1984" dirty="0" err="1" smtClean="0"/>
                  <a:t>paramètres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dans</a:t>
                </a:r>
                <a:r>
                  <a:rPr lang="en-US" sz="1984" dirty="0" smtClean="0"/>
                  <a:t> le </a:t>
                </a:r>
                <a:r>
                  <a:rPr lang="en-US" sz="1984" dirty="0" err="1" smtClean="0"/>
                  <a:t>jumeau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numérique</a:t>
                </a: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r>
                  <a:rPr lang="en-US" sz="1984" u="sng" dirty="0" err="1" smtClean="0"/>
                  <a:t>Cela</a:t>
                </a:r>
                <a:r>
                  <a:rPr lang="en-US" sz="1984" u="sng" dirty="0" smtClean="0"/>
                  <a:t> conduit au:</a:t>
                </a:r>
                <a:endParaRPr lang="en-US" sz="1984" u="sng" dirty="0"/>
              </a:p>
              <a:p>
                <a:pPr marL="0" lvl="1" indent="0">
                  <a:buNone/>
                </a:pPr>
                <a:r>
                  <a:rPr lang="en-US" sz="1984" dirty="0" smtClean="0"/>
                  <a:t>- </a:t>
                </a:r>
                <a:r>
                  <a:rPr lang="en-US" sz="1984" dirty="0" err="1" smtClean="0"/>
                  <a:t>Meilleur</a:t>
                </a:r>
                <a:r>
                  <a:rPr lang="en-US" sz="1984" dirty="0" smtClean="0"/>
                  <a:t> ensemble de </a:t>
                </a:r>
                <a:r>
                  <a:rPr lang="en-US" sz="1984" dirty="0" err="1" smtClean="0"/>
                  <a:t>paramètres</a:t>
                </a:r>
                <a:r>
                  <a:rPr lang="en-US" sz="1984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1984" dirty="0"/>
                  <a:t> </a:t>
                </a:r>
                <a:r>
                  <a:rPr lang="en-US" sz="1984" dirty="0" smtClean="0"/>
                  <a:t>maximisant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1984" dirty="0" smtClean="0"/>
              </a:p>
              <a:p>
                <a:pPr marL="0" lvl="1" indent="0">
                  <a:buNone/>
                </a:pPr>
                <a:r>
                  <a:rPr lang="en-US" sz="1984" dirty="0" smtClean="0"/>
                  <a:t>- </a:t>
                </a:r>
                <a:r>
                  <a:rPr lang="fr-FR" sz="1984" dirty="0" smtClean="0"/>
                  <a:t>L’incertitude des paramètres: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𝑑𝐵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𝑑𝐵</m:t>
                            </m:r>
                          </m:e>
                        </m:nary>
                      </m:den>
                    </m:f>
                  </m:oMath>
                </a14:m>
                <a:endParaRPr lang="en-US" sz="1984" dirty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</p:txBody>
          </p:sp>
        </mc:Choice>
        <mc:Fallback xmlns="">
          <p:sp>
            <p:nvSpPr>
              <p:cNvPr id="6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" y="972425"/>
                <a:ext cx="11567159" cy="5184639"/>
              </a:xfrm>
              <a:prstGeom prst="rect">
                <a:avLst/>
              </a:prstGeom>
              <a:blipFill>
                <a:blip r:embed="rId6"/>
                <a:stretch>
                  <a:fillRect l="-422" t="-4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Méthode Bayésienne pour l’optimisation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1"/>
              <p:cNvSpPr txBox="1">
                <a:spLocks/>
              </p:cNvSpPr>
              <p:nvPr/>
            </p:nvSpPr>
            <p:spPr>
              <a:xfrm>
                <a:off x="4096512" y="2846945"/>
                <a:ext cx="3657600" cy="8380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2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3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2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4C2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fr-F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12" y="2846945"/>
                <a:ext cx="3657600" cy="838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059812" y="2870718"/>
            <a:ext cx="276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C22"/>
                </a:solidFill>
              </a:rPr>
              <a:t>A posteriori: la </a:t>
            </a:r>
            <a:r>
              <a:rPr lang="en-US" dirty="0" err="1" smtClean="0">
                <a:solidFill>
                  <a:srgbClr val="004C22"/>
                </a:solidFill>
              </a:rPr>
              <a:t>probabilité</a:t>
            </a:r>
            <a:r>
              <a:rPr lang="en-US" dirty="0" smtClean="0">
                <a:solidFill>
                  <a:srgbClr val="004C22"/>
                </a:solidFill>
              </a:rPr>
              <a:t> des </a:t>
            </a:r>
            <a:r>
              <a:rPr lang="en-US" dirty="0" err="1" smtClean="0">
                <a:solidFill>
                  <a:srgbClr val="004C22"/>
                </a:solidFill>
              </a:rPr>
              <a:t>paramètres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u="sng" dirty="0" smtClean="0">
                <a:solidFill>
                  <a:srgbClr val="004C22"/>
                </a:solidFill>
              </a:rPr>
              <a:t>après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l’experience</a:t>
            </a:r>
            <a:endParaRPr lang="en-US" dirty="0">
              <a:solidFill>
                <a:srgbClr val="004C2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6331" y="1796869"/>
            <a:ext cx="2787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Vraisemblance</a:t>
            </a:r>
            <a:r>
              <a:rPr lang="en-US" dirty="0" smtClean="0">
                <a:solidFill>
                  <a:srgbClr val="002060"/>
                </a:solidFill>
              </a:rPr>
              <a:t>: Simulations des </a:t>
            </a:r>
            <a:r>
              <a:rPr lang="en-US" dirty="0" err="1" smtClean="0">
                <a:solidFill>
                  <a:srgbClr val="002060"/>
                </a:solidFill>
              </a:rPr>
              <a:t>résultats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expérimentaux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53409" y="2796484"/>
            <a:ext cx="288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 priori: la </a:t>
            </a:r>
            <a:r>
              <a:rPr lang="en-US" dirty="0" err="1" smtClean="0">
                <a:solidFill>
                  <a:srgbClr val="00B050"/>
                </a:solidFill>
              </a:rPr>
              <a:t>probabilité</a:t>
            </a:r>
            <a:r>
              <a:rPr lang="en-US" dirty="0" smtClean="0">
                <a:solidFill>
                  <a:srgbClr val="00B050"/>
                </a:solidFill>
              </a:rPr>
              <a:t> des </a:t>
            </a:r>
            <a:r>
              <a:rPr lang="en-US" dirty="0" err="1" smtClean="0">
                <a:solidFill>
                  <a:srgbClr val="00B050"/>
                </a:solidFill>
              </a:rPr>
              <a:t>paramètres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avant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l’expérience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86059" y="3871618"/>
            <a:ext cx="2677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Normalisation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probabilité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totale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données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Incrémentation par nouvelles expériences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46049" y="1025912"/>
                <a:ext cx="11296185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un </a:t>
                </a:r>
                <a:r>
                  <a:rPr lang="en-US" dirty="0" err="1" smtClean="0"/>
                  <a:t>nouvel</a:t>
                </a:r>
                <a:r>
                  <a:rPr lang="en-US" dirty="0" smtClean="0"/>
                  <a:t> ensemble de </a:t>
                </a:r>
                <a:r>
                  <a:rPr lang="en-US" dirty="0" err="1" smtClean="0"/>
                  <a:t>mesures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expérimentales</a:t>
                </a:r>
                <a:r>
                  <a:rPr lang="en-US" dirty="0" smtClean="0"/>
                  <a:t> (après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 smtClean="0"/>
                  <a:t>À </a:t>
                </a:r>
                <a:r>
                  <a:rPr lang="fr-FR" dirty="0"/>
                  <a:t>chaque nouvel ensemble de mesures expérimentales </a:t>
                </a:r>
                <a:r>
                  <a:rPr lang="fr-FR" dirty="0" smtClean="0"/>
                  <a:t>: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Le jumeau numérique peut être « ajusté » expérience après expérience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Si nécessaire, toutes les expériences peuvent être retraitées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De nouveaux paramètres peuvent être ajoutés sans perdre ce qui a été appris sur d'autres paramètres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En analysant les résultats expérimentaux déviants, on peut soit 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Améliorer la compréhension de la mesure (mauvaise simulation)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Améliorer le modèle du </a:t>
                </a:r>
                <a:r>
                  <a:rPr lang="fr-FR" dirty="0" err="1"/>
                  <a:t>linac</a:t>
                </a:r>
                <a:r>
                  <a:rPr lang="fr-FR" dirty="0"/>
                  <a:t> (paramètres manquants)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" y="1025912"/>
                <a:ext cx="11296185" cy="5078313"/>
              </a:xfrm>
              <a:prstGeom prst="rect">
                <a:avLst/>
              </a:prstGeom>
              <a:blipFill>
                <a:blip r:embed="rId3"/>
                <a:stretch>
                  <a:fillRect l="-432" t="-6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1"/>
              <p:cNvSpPr txBox="1">
                <a:spLocks/>
              </p:cNvSpPr>
              <p:nvPr/>
            </p:nvSpPr>
            <p:spPr>
              <a:xfrm>
                <a:off x="3090672" y="1466201"/>
                <a:ext cx="5153026" cy="113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6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7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4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4C2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fr-F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E6001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E60019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E6001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72" y="1466201"/>
                <a:ext cx="5153026" cy="1139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contenu 1"/>
          <p:cNvSpPr txBox="1">
            <a:spLocks/>
          </p:cNvSpPr>
          <p:nvPr/>
        </p:nvSpPr>
        <p:spPr>
          <a:xfrm>
            <a:off x="1618488" y="2874377"/>
            <a:ext cx="10296143" cy="682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984" dirty="0" smtClean="0">
                <a:sym typeface="Wingdings" panose="05000000000000000000" pitchFamily="2" charset="2"/>
              </a:rPr>
              <a:t></a:t>
            </a:r>
            <a:endParaRPr lang="en-US" sz="1984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1"/>
              <p:cNvSpPr txBox="1">
                <a:spLocks/>
              </p:cNvSpPr>
              <p:nvPr/>
            </p:nvSpPr>
            <p:spPr>
              <a:xfrm>
                <a:off x="3090672" y="2453753"/>
                <a:ext cx="5153026" cy="113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6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7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4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4C2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fr-FR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E6001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E6001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E6001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72" y="2453753"/>
                <a:ext cx="5153026" cy="11398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Vraisemblance p(A|B)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524762" y="3093764"/>
            <a:ext cx="6667238" cy="2777183"/>
            <a:chOff x="5414900" y="825500"/>
            <a:chExt cx="6667238" cy="277718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900" y="927870"/>
              <a:ext cx="3600000" cy="2649413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2138" y="924156"/>
              <a:ext cx="3600000" cy="264941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545638" y="825500"/>
              <a:ext cx="337862" cy="2777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660439" y="568085"/>
            <a:ext cx="5977944" cy="2777183"/>
            <a:chOff x="5660439" y="568085"/>
            <a:chExt cx="5977944" cy="2777183"/>
          </a:xfrm>
        </p:grpSpPr>
        <p:grpSp>
          <p:nvGrpSpPr>
            <p:cNvPr id="24" name="Groupe 23"/>
            <p:cNvGrpSpPr/>
            <p:nvPr/>
          </p:nvGrpSpPr>
          <p:grpSpPr>
            <a:xfrm>
              <a:off x="5660439" y="825500"/>
              <a:ext cx="5977944" cy="2294775"/>
              <a:chOff x="5633888" y="3602683"/>
              <a:chExt cx="5977944" cy="2294775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3888" y="3602683"/>
                <a:ext cx="2880000" cy="2294775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1832" y="3602683"/>
                <a:ext cx="2880000" cy="2294775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8667040" y="568085"/>
              <a:ext cx="337862" cy="2777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091416" y="2795657"/>
                <a:ext cx="1237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24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424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242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424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424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424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b="0" dirty="0" smtClean="0">
                  <a:solidFill>
                    <a:srgbClr val="4242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6" y="2795657"/>
                <a:ext cx="1237775" cy="276999"/>
              </a:xfrm>
              <a:prstGeom prst="rect">
                <a:avLst/>
              </a:prstGeom>
              <a:blipFill>
                <a:blip r:embed="rId6"/>
                <a:stretch>
                  <a:fillRect l="-3941" r="-985" b="-2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10159" y="1144732"/>
            <a:ext cx="5286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Avec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/>
              <a:t>mesure</a:t>
            </a:r>
            <a:r>
              <a:rPr lang="en-US" dirty="0"/>
              <a:t> de la </a:t>
            </a:r>
            <a:r>
              <a:rPr lang="en-US" dirty="0" err="1" smtClean="0"/>
              <a:t>taille</a:t>
            </a:r>
            <a:r>
              <a:rPr lang="en-US" dirty="0" smtClean="0"/>
              <a:t> du </a:t>
            </a:r>
            <a:r>
              <a:rPr lang="en-US" dirty="0" err="1" smtClean="0"/>
              <a:t>faisceau</a:t>
            </a:r>
            <a:r>
              <a:rPr lang="en-US" dirty="0" smtClean="0"/>
              <a:t> qui </a:t>
            </a:r>
            <a:r>
              <a:rPr lang="en-US" dirty="0" err="1" smtClean="0"/>
              <a:t>pourrait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function de la force de 2 QP </a:t>
            </a:r>
            <a:r>
              <a:rPr lang="en-US" b="1" i="1" dirty="0" smtClean="0"/>
              <a:t>a</a:t>
            </a:r>
            <a:r>
              <a:rPr lang="en-US" dirty="0" smtClean="0"/>
              <a:t> et </a:t>
            </a:r>
            <a:r>
              <a:rPr lang="en-US" b="1" i="1" dirty="0" smtClean="0"/>
              <a:t>b</a:t>
            </a:r>
            <a:r>
              <a:rPr lang="en-US" dirty="0" smtClean="0"/>
              <a:t> avec et </a:t>
            </a:r>
            <a:r>
              <a:rPr lang="en-US" b="1" i="1" dirty="0" smtClean="0"/>
              <a:t>x</a:t>
            </a:r>
            <a:r>
              <a:rPr lang="en-US" dirty="0" smtClean="0"/>
              <a:t> un certain </a:t>
            </a:r>
            <a:r>
              <a:rPr lang="en-US" dirty="0" err="1" smtClean="0"/>
              <a:t>diagnostique</a:t>
            </a:r>
            <a:r>
              <a:rPr lang="en-US" dirty="0" smtClean="0"/>
              <a:t> de </a:t>
            </a:r>
            <a:r>
              <a:rPr lang="en-US" dirty="0" err="1" smtClean="0"/>
              <a:t>mesure</a:t>
            </a:r>
            <a:r>
              <a:rPr lang="en-US" dirty="0" smtClean="0"/>
              <a:t> de </a:t>
            </a:r>
            <a:r>
              <a:rPr lang="en-US" dirty="0" err="1" smtClean="0"/>
              <a:t>taille</a:t>
            </a:r>
            <a:endParaRPr lang="en-US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31838" y="39654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latin typeface="Matura MT Script Capitals" panose="03020802060602070202" pitchFamily="66" charset="0"/>
              </a:rPr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126582" y="4127660"/>
                <a:ext cx="3615220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82" y="4127660"/>
                <a:ext cx="3615220" cy="778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2091416" y="2411145"/>
                <a:ext cx="1408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r-FR" b="0" dirty="0" smtClean="0">
                  <a:solidFill>
                    <a:srgbClr val="4242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6" y="2411145"/>
                <a:ext cx="1408271" cy="276999"/>
              </a:xfrm>
              <a:prstGeom prst="rect">
                <a:avLst/>
              </a:prstGeom>
              <a:blipFill>
                <a:blip r:embed="rId8"/>
                <a:stretch>
                  <a:fillRect l="-3463" r="-3030" b="-2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767501" y="485131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valeurs</a:t>
            </a:r>
            <a:r>
              <a:rPr lang="en-US" dirty="0" smtClean="0"/>
              <a:t> </a:t>
            </a:r>
            <a:r>
              <a:rPr lang="en-US" dirty="0" err="1" smtClean="0"/>
              <a:t>réelles</a:t>
            </a:r>
            <a:r>
              <a:rPr lang="en-US" dirty="0" smtClean="0"/>
              <a:t> : </a:t>
            </a:r>
            <a:r>
              <a:rPr lang="en-US" dirty="0"/>
              <a:t>a = 2 et b = </a:t>
            </a:r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90702" y="3201427"/>
            <a:ext cx="528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Avec </a:t>
            </a:r>
            <a:r>
              <a:rPr lang="en-US" b="1" i="1" dirty="0" smtClean="0">
                <a:latin typeface="Symbol" panose="05050102010706020507" pitchFamily="18" charset="2"/>
              </a:rPr>
              <a:t>e</a:t>
            </a:r>
            <a:r>
              <a:rPr lang="en-US" b="1" i="1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erreur</a:t>
            </a:r>
            <a:r>
              <a:rPr lang="en-US" dirty="0" smtClean="0"/>
              <a:t> </a:t>
            </a:r>
            <a:r>
              <a:rPr lang="en-US" dirty="0" err="1" smtClean="0"/>
              <a:t>modélisée</a:t>
            </a:r>
            <a:r>
              <a:rPr lang="en-US" dirty="0" smtClean="0"/>
              <a:t> par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90702" y="5802283"/>
            <a:ext cx="10529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expériences permettent de réduire le champ des possibles sur les paramètres a et 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Exemple </a:t>
            </a:r>
            <a:r>
              <a:rPr lang="fr-FR" dirty="0" smtClean="0"/>
              <a:t>de Jumeau Numérique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9798" y="909824"/>
            <a:ext cx="1131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b="1" dirty="0" err="1" smtClean="0"/>
              <a:t>TraceWin</a:t>
            </a:r>
            <a:r>
              <a:rPr lang="fr-FR" dirty="0" smtClean="0"/>
              <a:t>, le jumeau numérique modélise et simule les performances de l’accélérateur </a:t>
            </a:r>
            <a:r>
              <a:rPr lang="fr-FR" b="1" dirty="0" smtClean="0"/>
              <a:t>en temps réel. </a:t>
            </a:r>
            <a:r>
              <a:rPr lang="fr-FR" dirty="0" smtClean="0"/>
              <a:t>Interface pratique et fonctionnelle de contrôle et de récupération des paramètres de l’accélérateur.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58" y="1680507"/>
            <a:ext cx="3144607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89" y="1680507"/>
            <a:ext cx="5087022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jodumas\AppData\Local\Microsoft\Windows\INetCache\Content.Word\deutonLongitudinalDensityHighenergyHighCurrent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3" y="3784170"/>
            <a:ext cx="2988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jodumas\AppData\Local\Microsoft\Windows\INetCache\Content.Word\deutonTransverseDensityHighenergyHighCurrent.jpe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2" y="1972031"/>
            <a:ext cx="288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 rot="16200000">
            <a:off x="-1582259" y="3400726"/>
            <a:ext cx="40535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u="sng" dirty="0" smtClean="0">
                <a:solidFill>
                  <a:srgbClr val="00B050"/>
                </a:solidFill>
              </a:rPr>
              <a:t>Densité de probabilité</a:t>
            </a:r>
          </a:p>
          <a:p>
            <a:pPr algn="ctr"/>
            <a:r>
              <a:rPr lang="fr-FR" sz="1800" dirty="0" smtClean="0">
                <a:solidFill>
                  <a:srgbClr val="00B050"/>
                </a:solidFill>
              </a:rPr>
              <a:t>Longitudinal, °  Transverse, mm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683" y="1874464"/>
            <a:ext cx="391372" cy="16854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263" y="3686672"/>
            <a:ext cx="391372" cy="168542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368202" y="2095267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39543" y="2088151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34905" y="2091255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CM3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49135" y="2091398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81718" y="1858334"/>
            <a:ext cx="60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MEBT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98753" y="5584170"/>
            <a:ext cx="25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Modèle </a:t>
            </a:r>
            <a:r>
              <a:rPr lang="fr-FR" b="1" dirty="0" err="1" smtClean="0"/>
              <a:t>TraceWin</a:t>
            </a:r>
            <a:endParaRPr lang="fr-FR" b="1" dirty="0"/>
          </a:p>
        </p:txBody>
      </p:sp>
      <p:sp>
        <p:nvSpPr>
          <p:cNvPr id="2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1696239" y="1637947"/>
            <a:ext cx="8611101" cy="3496555"/>
            <a:chOff x="950976" y="1988401"/>
            <a:chExt cx="9491472" cy="3854037"/>
          </a:xfrm>
        </p:grpSpPr>
        <p:sp>
          <p:nvSpPr>
            <p:cNvPr id="25" name="Rectangle 24"/>
            <p:cNvSpPr/>
            <p:nvPr/>
          </p:nvSpPr>
          <p:spPr>
            <a:xfrm>
              <a:off x="950976" y="1993392"/>
              <a:ext cx="9491472" cy="384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26" name="תמונה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9906" y="1988401"/>
              <a:ext cx="9482541" cy="3854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7776863" y="5092607"/>
              <a:ext cx="1321417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dirty="0" smtClean="0"/>
                <a:t>176 MHz</a:t>
              </a:r>
              <a:endParaRPr lang="en-US" dirty="0"/>
            </a:p>
          </p:txBody>
        </p:sp>
      </p:grpSp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Application potentielle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61140" y="1959838"/>
            <a:ext cx="285671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/>
              <a:t>Ions 	</a:t>
            </a:r>
            <a:r>
              <a:rPr lang="fr-FR" dirty="0" smtClean="0">
                <a:solidFill>
                  <a:schemeClr val="tx2"/>
                </a:solidFill>
              </a:rPr>
              <a:t>Protons</a:t>
            </a:r>
            <a:r>
              <a:rPr lang="fr-FR" dirty="0" smtClean="0">
                <a:solidFill>
                  <a:srgbClr val="0000FF"/>
                </a:solidFill>
              </a:rPr>
              <a:t>/Deutons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 smtClean="0"/>
              <a:t>Energie 	</a:t>
            </a:r>
            <a:r>
              <a:rPr lang="fr-FR" dirty="0" smtClean="0">
                <a:solidFill>
                  <a:schemeClr val="tx2"/>
                </a:solidFill>
              </a:rPr>
              <a:t>35</a:t>
            </a:r>
            <a:r>
              <a:rPr lang="fr-FR" dirty="0" smtClean="0">
                <a:solidFill>
                  <a:srgbClr val="0000FF"/>
                </a:solidFill>
              </a:rPr>
              <a:t>/40 </a:t>
            </a:r>
            <a:r>
              <a:rPr lang="fr-FR" dirty="0"/>
              <a:t>MeV</a:t>
            </a:r>
          </a:p>
          <a:p>
            <a:r>
              <a:rPr lang="fr-FR" dirty="0" smtClean="0"/>
              <a:t>Courant	5 mA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1644128" y="5456393"/>
            <a:ext cx="850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Optique: 30 dipôles/déviateurs, 30 </a:t>
            </a:r>
            <a:r>
              <a:rPr lang="fr-FR" dirty="0" err="1" smtClean="0"/>
              <a:t>quadrupoles</a:t>
            </a:r>
            <a:r>
              <a:rPr lang="fr-FR" dirty="0" smtClean="0"/>
              <a:t>/</a:t>
            </a:r>
            <a:r>
              <a:rPr lang="fr-FR" dirty="0" err="1" smtClean="0"/>
              <a:t>solénoides</a:t>
            </a:r>
            <a:r>
              <a:rPr lang="fr-FR" dirty="0" smtClean="0"/>
              <a:t>, 30 cavités RF + RFQ</a:t>
            </a:r>
            <a:endParaRPr lang="fr-FR" dirty="0"/>
          </a:p>
          <a:p>
            <a:r>
              <a:rPr lang="fr-FR" dirty="0" err="1" smtClean="0"/>
              <a:t>Diags</a:t>
            </a:r>
            <a:r>
              <a:rPr lang="fr-FR" dirty="0" smtClean="0"/>
              <a:t>: </a:t>
            </a:r>
            <a:r>
              <a:rPr lang="fr-FR" dirty="0" err="1" smtClean="0"/>
              <a:t>SEMGrids</a:t>
            </a:r>
            <a:r>
              <a:rPr lang="fr-FR" dirty="0" smtClean="0"/>
              <a:t>/Scanner à fil/CFR/CF/ACCT/BPM/</a:t>
            </a:r>
            <a:r>
              <a:rPr lang="fr-FR" dirty="0" err="1" smtClean="0"/>
              <a:t>nBLM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ZoneTexte 29"/>
          <p:cNvSpPr txBox="1"/>
          <p:nvPr/>
        </p:nvSpPr>
        <p:spPr>
          <a:xfrm>
            <a:off x="261140" y="991616"/>
            <a:ext cx="850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Accélérateurs Linéaires</a:t>
            </a:r>
          </a:p>
          <a:p>
            <a:r>
              <a:rPr lang="fr-FR" dirty="0" smtClean="0"/>
              <a:t>Exemple: </a:t>
            </a:r>
            <a:r>
              <a:rPr lang="fr-FR" u="sng" dirty="0" smtClean="0"/>
              <a:t>SARAF</a:t>
            </a:r>
            <a:r>
              <a:rPr lang="fr-FR" dirty="0" smtClean="0"/>
              <a:t>, Spiral2, ICONE…</a:t>
            </a:r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108A61D7BE634F76874FDC084DD0BD15008959A4483D94AF448E96C81D150D60B8" ma:contentTypeVersion="4" ma:contentTypeDescription="" ma:contentTypeScope="" ma:versionID="997f6b78efb4904244abf00c3dd30a8f">
  <xsd:schema xmlns:xsd="http://www.w3.org/2001/XMLSchema" xmlns:xs="http://www.w3.org/2001/XMLSchema" xmlns:p="http://schemas.microsoft.com/office/2006/metadata/properties" xmlns:ns2="58bc1be7-a791-4c18-8e03-4b14956c3ffe" targetNamespace="http://schemas.microsoft.com/office/2006/metadata/properties" ma:root="true" ma:fieldsID="97cbab5fe3c2fb51e9a0c83403ff6baf" ns2:_="">
    <xsd:import namespace="58bc1be7-a791-4c18-8e03-4b14956c3ffe"/>
    <xsd:element name="properties">
      <xsd:complexType>
        <xsd:sequence>
          <xsd:element name="documentManagement">
            <xsd:complexType>
              <xsd:all>
                <xsd:element ref="ns2:Collab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c1be7-a791-4c18-8e03-4b14956c3ffe" elementFormDefault="qualified">
    <xsd:import namespace="http://schemas.microsoft.com/office/2006/documentManagement/types"/>
    <xsd:import namespace="http://schemas.microsoft.com/office/infopath/2007/PartnerControls"/>
    <xsd:element name="CollabComments" ma:index="8" nillable="true" ma:displayName="Comments" ma:internalName="Collab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58bc1be7-a791-4c18-8e03-4b14956c3ffe" xsi:nil="true"/>
  </documentManagement>
</p:properties>
</file>

<file path=customXml/itemProps1.xml><?xml version="1.0" encoding="utf-8"?>
<ds:datastoreItem xmlns:ds="http://schemas.openxmlformats.org/officeDocument/2006/customXml" ds:itemID="{A5F67A1C-0A4C-40B7-8650-71A900436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bc1be7-a791-4c18-8e03-4b14956c3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purl.org/dc/terms/"/>
    <ds:schemaRef ds:uri="http://schemas.openxmlformats.org/package/2006/metadata/core-properties"/>
    <ds:schemaRef ds:uri="58bc1be7-a791-4c18-8e03-4b14956c3ff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20699</TotalTime>
  <Words>1603</Words>
  <Application>Microsoft Office PowerPoint</Application>
  <PresentationFormat>Grand écran</PresentationFormat>
  <Paragraphs>172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Cambria Math</vt:lpstr>
      <vt:lpstr>Matura MT Script Capitals</vt:lpstr>
      <vt:lpstr>Symbol</vt:lpstr>
      <vt:lpstr>Wingdings</vt:lpstr>
      <vt:lpstr>Thème Office</vt:lpstr>
      <vt:lpstr>Optimisation d’un jumeau numérique avec un moteur de calcul bayésien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DUMAS Jonathan</cp:lastModifiedBy>
  <cp:revision>361</cp:revision>
  <dcterms:created xsi:type="dcterms:W3CDTF">2023-01-13T15:17:34Z</dcterms:created>
  <dcterms:modified xsi:type="dcterms:W3CDTF">2024-10-16T19:48:28Z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0x010100108A61D7BE634F76874FDC084DD0BD15008959A4483D94AF448E96C81D150D60B8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  <property fmtid="{D5CDD505-2E9C-101B-9397-08002B2CF9AE}" pid="7" name="CollabXmlContent">
    <vt:lpwstr>&lt;CollabItems&gt;_x000d_
  &lt;CollabItem&gt;_x000d_
    &lt;FileLeafRef&gt;ISC_WP1b_Status_AC.pptx&lt;/FileLeafRef&gt;_x000d_
    &lt;Title&gt;Lorem ipsum dolor sit amet, consectetuer&lt;/Title&gt;_x000d_
    &lt;ContentType&gt;Working Document&lt;/ContentType&gt;_x000d_
    &lt;Created&gt;2/17/2023&lt;/Created&gt;_x000d_
    &lt;Author&gt;CHANCE Antoi</vt:lpwstr>
  </property>
  <property fmtid="{D5CDD505-2E9C-101B-9397-08002B2CF9AE}" pid="8" name="IsCollabDocument">
    <vt:bool>true</vt:bool>
  </property>
</Properties>
</file>