
<file path=[Content_Types].xml><?xml version="1.0" encoding="utf-8"?>
<Types xmlns="http://schemas.openxmlformats.org/package/2006/content-types">
  <Default Extension="png" ContentType="image/pn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</p:sldMasterIdLst>
  <p:notesMasterIdLst>
    <p:notesMasterId r:id="rId13"/>
  </p:notesMasterIdLst>
  <p:sldIdLst>
    <p:sldId id="256" r:id="rId5"/>
    <p:sldId id="264" r:id="rId6"/>
    <p:sldId id="259" r:id="rId7"/>
    <p:sldId id="260" r:id="rId8"/>
    <p:sldId id="261" r:id="rId9"/>
    <p:sldId id="262" r:id="rId10"/>
    <p:sldId id="257" r:id="rId11"/>
    <p:sldId id="258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94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862BB-C46A-4D48-849F-E63A7ED54DB4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45A1-8DD1-4CC6-A1A0-61C76AE380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3"/>
            <a:ext cx="7315200" cy="1548373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7854"/>
            <a:ext cx="7315200" cy="122551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1A1B-A1DD-4D4E-91F3-1973175885B0}" type="datetime1">
              <a:rPr lang="fr-FR" smtClean="0"/>
              <a:t>16/10/2024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05" y="9462"/>
            <a:ext cx="3966520" cy="13208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7B74-ED20-445A-98B3-989DB4CE094E}" type="datetime1">
              <a:rPr lang="fr-FR" smtClean="0"/>
              <a:t>16/10/2024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370037"/>
            <a:ext cx="1492499" cy="336334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7"/>
            <a:ext cx="5241476" cy="336334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A837-2E1B-4373-8E5D-6B6EC5946454}" type="datetime1">
              <a:rPr lang="fr-FR" smtClean="0"/>
              <a:t>16/10/2024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3"/>
            <a:ext cx="7315200" cy="154837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35846"/>
            <a:ext cx="7315200" cy="129752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1187-C52C-4FC9-84DD-62068890DF5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1A6-E3E7-4837-B340-F4B71A69885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8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158"/>
            <a:ext cx="7315200" cy="970194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64150"/>
            <a:ext cx="7315200" cy="82382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F9C11-898E-45CE-8B93-54959FA22F61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5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E2EB-C771-4D6A-A4FE-51300530F10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2528" y="91610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1556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6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3A26-EE27-4FE1-9D28-83131BD3FB8B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42"/>
            <a:ext cx="7315200" cy="8655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14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B3B1-EBE5-45D8-BC39-DF5112E986A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6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0334-DE48-46ED-BA07-2A91348AFC1F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3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7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7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8CBD-2E6A-4FDF-BB9F-5EA92B5E073D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16E9-5AA4-42FE-88D7-5CD574C0FAEA}" type="datetime1">
              <a:rPr lang="fr-FR" smtClean="0"/>
              <a:t>16/10/2024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0F329-FBC0-4A09-B7D3-50EF6A50F48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897C-5E5C-4C09-BF06-FDB4DDE01752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2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370037"/>
            <a:ext cx="1492499" cy="336334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7"/>
            <a:ext cx="5241476" cy="336334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6CF9-202C-401C-AC0F-0B9B8609CEB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32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 type="tx">
  <p:cSld name="Photo - Horizont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5304241" y="4205882"/>
            <a:ext cx="1" cy="750162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0" y="-13395"/>
            <a:ext cx="9144000" cy="407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991195" y="4105424"/>
            <a:ext cx="4071900" cy="8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518547" y="4467077"/>
            <a:ext cx="3482578" cy="26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702278" y="4851446"/>
            <a:ext cx="219300" cy="15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>
                <a:solidFill>
                  <a:srgbClr val="002060"/>
                </a:solidFill>
              </a:rPr>
              <a:pPr/>
              <a:t>‹N°›</a:t>
            </a:fld>
            <a:endParaRPr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30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3"/>
            <a:ext cx="7315200" cy="154837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35846"/>
            <a:ext cx="7315200" cy="129752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DBB0-1580-4FA4-8E3D-A3E610DBE419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9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3347-F5BD-44D3-BD3B-0FE5109A8528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4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158"/>
            <a:ext cx="7315200" cy="970194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64150"/>
            <a:ext cx="7315200" cy="82382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B6F4-6088-4BC8-B415-DE3EBAD75446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50F1-C6B5-4BE8-9649-B289EC92FB2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2528" y="91610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1556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88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0D9-1B9F-430B-9F6F-88E8F786C43F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42"/>
            <a:ext cx="7315200" cy="8655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44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BC7B-36CA-4C57-919E-1988FA07B329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9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72873"/>
            <a:ext cx="7315200" cy="970194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598865"/>
            <a:ext cx="7315200" cy="82382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D95D-29BF-4CF7-AF2F-57C40E77C88A}" type="datetime1">
              <a:rPr lang="fr-FR" smtClean="0"/>
              <a:t>16/10/2024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3D25-7961-4FA8-9057-38885C41E741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88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7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7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9D24-239C-4F26-8F15-73D899DA673A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91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144D-E264-4DDF-ACD1-66E29871427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44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DBF6-76FE-41C7-87D9-DF9A18FFCC1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16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370037"/>
            <a:ext cx="1492499" cy="336334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7"/>
            <a:ext cx="5241476" cy="336334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AAF3-7039-4D79-9DF0-A181C7FF358F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0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 type="tx">
  <p:cSld name="Photo - Horizont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5304241" y="4205882"/>
            <a:ext cx="1" cy="750162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0" y="-13395"/>
            <a:ext cx="9144000" cy="407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991195" y="4105424"/>
            <a:ext cx="4071900" cy="8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518547" y="4467077"/>
            <a:ext cx="3482578" cy="26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702278" y="4851446"/>
            <a:ext cx="219300" cy="15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>
                <a:solidFill>
                  <a:srgbClr val="002060"/>
                </a:solidFill>
              </a:rPr>
              <a:pPr/>
              <a:t>‹N°›</a:t>
            </a:fld>
            <a:endParaRPr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59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73"/>
            <a:ext cx="7315200" cy="1548373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35846"/>
            <a:ext cx="7315200" cy="129752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9F7B-F408-43ED-981E-E1CE56227FB7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59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0363-30EC-4B9D-9FFE-51D4658ADC56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68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8158"/>
            <a:ext cx="7315200" cy="970194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64150"/>
            <a:ext cx="7315200" cy="82382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8094-4FA9-4D90-A18F-8E730D50D28F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0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3C9D-5C3F-4852-9875-580DB7B7975C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2528" y="91610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15566"/>
            <a:ext cx="4284032" cy="388747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8370-B480-42E5-BAFE-E57A64F27CA4}" type="datetime1">
              <a:rPr lang="fr-FR" smtClean="0"/>
              <a:t>16/10/2024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000" y="42910"/>
            <a:ext cx="7848000" cy="8655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7544" y="988116"/>
            <a:ext cx="3996000" cy="38874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0" y="987576"/>
            <a:ext cx="3996000" cy="38874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998C-7993-405D-9204-E84014741D6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42"/>
            <a:ext cx="7315200" cy="8655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79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2B23-B3D1-4830-92F1-A5BBF5941C41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07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92C6-BCBB-4668-A28F-60C2746FAA89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0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7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7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D1C5-645E-42BE-9FDA-A8AB8F0C6289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1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4D9E-405F-4242-98C3-C5E1D73C5445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76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CFA-0B6D-4BB3-B075-F42D9C88E315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41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370037"/>
            <a:ext cx="1492499" cy="336334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7"/>
            <a:ext cx="5241476" cy="336334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E0CB-8356-46CA-A4C1-12AE10C8734F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2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" type="tx">
  <p:cSld name="Photo - Horizonta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5304241" y="4205882"/>
            <a:ext cx="1" cy="750162"/>
          </a:xfrm>
          <a:prstGeom prst="straightConnector1">
            <a:avLst/>
          </a:prstGeom>
          <a:noFill/>
          <a:ln w="12700" cap="flat" cmpd="sng">
            <a:solidFill>
              <a:srgbClr val="9A9A9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0" y="-13395"/>
            <a:ext cx="9144000" cy="407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1900"/>
              <a:buFont typeface="Helvetica Neue"/>
              <a:buChar char="•"/>
              <a:defRPr sz="2500" b="0" i="0" u="none" strike="noStrike" cap="none">
                <a:solidFill>
                  <a:srgbClr val="74747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991195" y="4105424"/>
            <a:ext cx="4071900" cy="89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518547" y="4467077"/>
            <a:ext cx="3482578" cy="26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474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8575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747474"/>
              </a:buClr>
              <a:buSzPts val="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702278" y="4851446"/>
            <a:ext cx="219300" cy="15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>
                <a:solidFill>
                  <a:srgbClr val="002060"/>
                </a:solidFill>
              </a:rPr>
              <a:pPr/>
              <a:t>‹N°›</a:t>
            </a:fld>
            <a:endParaRPr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2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2DF2-376E-4A72-BA31-26C882E384F1}" type="datetime1">
              <a:rPr lang="fr-FR" smtClean="0"/>
              <a:t>16/10/2024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42"/>
            <a:ext cx="7315200" cy="86557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A1A9-497F-40B3-994D-C8D9E4BCBFC7}" type="datetime1">
              <a:rPr lang="fr-FR" smtClean="0"/>
              <a:t>16/10/2024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7514-4B90-4411-A686-DB4C10379ADE}" type="datetime1">
              <a:rPr lang="fr-FR" smtClean="0"/>
              <a:t>16/10/2024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7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7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3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1960-0527-4476-8EAC-C35780E15110}" type="datetime1">
              <a:rPr lang="fr-FR" smtClean="0"/>
              <a:t>16/10/2024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826C-1F00-4811-8962-50D3B3C83E89}" type="datetime1">
              <a:rPr lang="fr-FR" smtClean="0"/>
              <a:t>16/10/2024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07083" y="195486"/>
            <a:ext cx="152165" cy="429237"/>
          </a:xfrm>
          <a:prstGeom prst="rect">
            <a:avLst/>
          </a:prstGeom>
          <a:solidFill>
            <a:srgbClr val="111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52505" y="194400"/>
            <a:ext cx="393465" cy="429237"/>
          </a:xfrm>
          <a:prstGeom prst="rect">
            <a:avLst/>
          </a:prstGeom>
          <a:solidFill>
            <a:srgbClr val="BC9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550324" y="198000"/>
            <a:ext cx="175535" cy="175419"/>
          </a:xfrm>
          <a:prstGeom prst="rect">
            <a:avLst/>
          </a:prstGeom>
          <a:solidFill>
            <a:srgbClr val="424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9408" y="185708"/>
            <a:ext cx="152165" cy="429237"/>
          </a:xfrm>
          <a:prstGeom prst="rect">
            <a:avLst/>
          </a:prstGeom>
          <a:solidFill>
            <a:srgbClr val="424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3505" y="185708"/>
            <a:ext cx="393465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8396"/>
            <a:ext cx="72008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8640960" cy="381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20066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E79D3DA-D34B-4ED7-9B97-66024B210F09}" type="datetime1">
              <a:rPr lang="fr-FR" smtClean="0"/>
              <a:t>16/10/2024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07" y="4917186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4917511"/>
            <a:ext cx="4320480" cy="225920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3" y="-8251"/>
            <a:ext cx="730185" cy="730185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7543394" y="185707"/>
            <a:ext cx="175535" cy="175419"/>
          </a:xfrm>
          <a:prstGeom prst="rect">
            <a:avLst/>
          </a:prstGeom>
          <a:solidFill>
            <a:srgbClr val="8A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9408" y="203704"/>
            <a:ext cx="152165" cy="429237"/>
          </a:xfrm>
          <a:prstGeom prst="rect">
            <a:avLst/>
          </a:prstGeom>
          <a:solidFill>
            <a:srgbClr val="424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3505" y="203704"/>
            <a:ext cx="393465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9566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20066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8B46D1B-82B8-4736-82AB-88CC8633025B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07" y="4917186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917511"/>
            <a:ext cx="5760640" cy="225920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3" y="9745"/>
            <a:ext cx="730185" cy="730185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7543394" y="203703"/>
            <a:ext cx="175535" cy="175419"/>
          </a:xfrm>
          <a:prstGeom prst="rect">
            <a:avLst/>
          </a:prstGeom>
          <a:solidFill>
            <a:srgbClr val="8A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26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9408" y="203704"/>
            <a:ext cx="152165" cy="429237"/>
          </a:xfrm>
          <a:prstGeom prst="rect">
            <a:avLst/>
          </a:prstGeom>
          <a:solidFill>
            <a:srgbClr val="424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3505" y="203704"/>
            <a:ext cx="393465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9566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20066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4D91655-41B8-4528-96DE-27CA7258E5CE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07" y="4917186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917511"/>
            <a:ext cx="5760640" cy="225920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3" y="9745"/>
            <a:ext cx="730185" cy="730185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7543394" y="203703"/>
            <a:ext cx="175535" cy="175419"/>
          </a:xfrm>
          <a:prstGeom prst="rect">
            <a:avLst/>
          </a:prstGeom>
          <a:solidFill>
            <a:srgbClr val="8A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87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9408" y="203704"/>
            <a:ext cx="152165" cy="429237"/>
          </a:xfrm>
          <a:prstGeom prst="rect">
            <a:avLst/>
          </a:prstGeom>
          <a:solidFill>
            <a:srgbClr val="424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3505" y="203704"/>
            <a:ext cx="393465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42910"/>
            <a:ext cx="7467409" cy="8655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95668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20066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9CB26F8-5BA7-4021-9AD0-6AF276A69122}" type="datetime1">
              <a:rPr lang="fr-FR" smtClean="0">
                <a:solidFill>
                  <a:srgbClr val="002060">
                    <a:alpha val="50000"/>
                  </a:srgbClr>
                </a:solidFill>
              </a:rPr>
              <a:t>16/10/2024</a:t>
            </a:fld>
            <a:endParaRPr lang="fr-BE">
              <a:solidFill>
                <a:srgbClr val="002060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07" y="4917186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‹N°›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917511"/>
            <a:ext cx="5760640" cy="225920"/>
          </a:xfrm>
          <a:prstGeom prst="rect">
            <a:avLst/>
          </a:prstGeom>
        </p:spPr>
        <p:txBody>
          <a:bodyPr vert="horz" lIns="91440" tIns="0" rIns="91440" bIns="4572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3" y="9745"/>
            <a:ext cx="730185" cy="730185"/>
          </a:xfrm>
          <a:prstGeom prst="rect">
            <a:avLst/>
          </a:prstGeom>
        </p:spPr>
      </p:pic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7543394" y="203703"/>
            <a:ext cx="175535" cy="175419"/>
          </a:xfrm>
          <a:prstGeom prst="rect">
            <a:avLst/>
          </a:prstGeom>
          <a:solidFill>
            <a:srgbClr val="8A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23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eant4.cern.ch/" TargetMode="Externa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1.jpeg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811273"/>
            <a:ext cx="7315200" cy="154837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Applications possibles de Geant4 à la simulation de sources de particules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Atelier </a:t>
            </a:r>
            <a:r>
              <a:rPr lang="en-US" dirty="0" err="1" smtClean="0"/>
              <a:t>Calcul</a:t>
            </a:r>
            <a:r>
              <a:rPr lang="en-US" dirty="0" smtClean="0"/>
              <a:t> – </a:t>
            </a:r>
            <a:r>
              <a:rPr lang="en-US" dirty="0" err="1" smtClean="0"/>
              <a:t>GdR</a:t>
            </a:r>
            <a:r>
              <a:rPr lang="en-US" dirty="0" smtClean="0"/>
              <a:t> SCIPAC, 16 – 18 </a:t>
            </a:r>
            <a:r>
              <a:rPr lang="en-US" dirty="0" err="1" smtClean="0"/>
              <a:t>Octobre</a:t>
            </a:r>
            <a:r>
              <a:rPr lang="en-US" dirty="0" smtClean="0"/>
              <a:t> 2024</a:t>
            </a:r>
          </a:p>
          <a:p>
            <a:endParaRPr lang="en-US" sz="1600" dirty="0" smtClean="0"/>
          </a:p>
          <a:p>
            <a:r>
              <a:rPr lang="en-US" sz="1600" dirty="0" smtClean="0"/>
              <a:t>Marc </a:t>
            </a:r>
            <a:r>
              <a:rPr lang="en-US" sz="1600" dirty="0" err="1" smtClean="0"/>
              <a:t>Verderi</a:t>
            </a:r>
            <a:r>
              <a:rPr lang="en-US" sz="1600" dirty="0" smtClean="0"/>
              <a:t>, LLR, </a:t>
            </a:r>
            <a:r>
              <a:rPr lang="en-US" sz="1600" dirty="0" err="1" smtClean="0"/>
              <a:t>Ecole</a:t>
            </a:r>
            <a:r>
              <a:rPr lang="en-US" sz="1600" dirty="0" smtClean="0"/>
              <a:t> </a:t>
            </a:r>
            <a:r>
              <a:rPr lang="en-US" sz="1600" dirty="0" err="1" smtClean="0"/>
              <a:t>polytechnique</a:t>
            </a:r>
            <a:endParaRPr lang="en-US" sz="16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8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71550"/>
            <a:ext cx="8640960" cy="410445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Présentation fait suite au contact de Thomas </a:t>
            </a:r>
            <a:r>
              <a:rPr lang="fr-FR" dirty="0" err="1" smtClean="0"/>
              <a:t>Thuillier</a:t>
            </a:r>
            <a:r>
              <a:rPr lang="fr-FR" dirty="0" smtClean="0"/>
              <a:t> et Vincent Le </a:t>
            </a:r>
            <a:r>
              <a:rPr lang="fr-FR" dirty="0" err="1" smtClean="0"/>
              <a:t>Flanchec</a:t>
            </a:r>
            <a:r>
              <a:rPr lang="fr-FR" dirty="0" smtClean="0"/>
              <a:t> concernant la possible utilisation de Geant4 sur les sources de particules</a:t>
            </a:r>
          </a:p>
          <a:p>
            <a:pPr marL="320040" lvl="1" indent="0">
              <a:buNone/>
            </a:pPr>
            <a:r>
              <a:rPr lang="fr-FR" i="1" dirty="0" smtClean="0"/>
              <a:t>« que pourrait apporter Geant4 pour l'interaction des électrons de basse énergies (&gt;100 eV) avec les parois et s' il y a des possibilités/perspectives possibles pour l'interaction des ions (E &gt; ... 10-50 eV) avec les parois ? »</a:t>
            </a:r>
          </a:p>
          <a:p>
            <a:pPr lvl="1"/>
            <a:r>
              <a:rPr lang="fr-FR" dirty="0" smtClean="0"/>
              <a:t>J’ai pris l’avis des experts Geant4 en physique hadronique et électromagnétique…</a:t>
            </a:r>
          </a:p>
          <a:p>
            <a:r>
              <a:rPr lang="fr-FR" dirty="0" smtClean="0"/>
              <a:t>Pour spoiler le reste de la présentation:</a:t>
            </a:r>
          </a:p>
          <a:p>
            <a:pPr lvl="1"/>
            <a:r>
              <a:rPr lang="fr-FR" dirty="0" smtClean="0"/>
              <a:t>Pas simple, aujourd’hui, mais des aspects à essayer</a:t>
            </a:r>
          </a:p>
          <a:p>
            <a:pPr lvl="1"/>
            <a:r>
              <a:rPr lang="fr-FR" dirty="0" smtClean="0"/>
              <a:t>Le problème : aux énergies O(10 eV), on est davantage dans des problématiques d’interaction particule – molécule que des interactions particule – atome/noyau</a:t>
            </a:r>
          </a:p>
          <a:p>
            <a:pPr lvl="2"/>
            <a:r>
              <a:rPr lang="fr-FR" dirty="0" smtClean="0"/>
              <a:t>La paroi serait-elle alors vue comme un objet particulier du point de vue des interactions ?</a:t>
            </a:r>
          </a:p>
          <a:p>
            <a:pPr lvl="1"/>
            <a:r>
              <a:rPr lang="fr-FR" dirty="0" smtClean="0"/>
              <a:t>Geant4 fait peu de particule –</a:t>
            </a:r>
            <a:r>
              <a:rPr lang="fr-FR" dirty="0"/>
              <a:t> </a:t>
            </a:r>
            <a:r>
              <a:rPr lang="fr-FR" dirty="0" smtClean="0"/>
              <a:t>molécule</a:t>
            </a:r>
          </a:p>
          <a:p>
            <a:pPr lvl="2"/>
            <a:r>
              <a:rPr lang="fr-FR" dirty="0" smtClean="0"/>
              <a:t>Il le fait en partie (ex: DNA et silicium à O(eV) en </a:t>
            </a:r>
            <a:r>
              <a:rPr lang="fr-FR" dirty="0" err="1" smtClean="0"/>
              <a:t>microdosimétrie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Pas de limitation de principe, si besoin était, d’étendre Geant4 à ces questions</a:t>
            </a:r>
          </a:p>
          <a:p>
            <a:pPr lvl="2"/>
            <a:r>
              <a:rPr lang="fr-FR" dirty="0" smtClean="0"/>
              <a:t>Et adjoindre des propriétés à des surfaces est fait par exemple en </a:t>
            </a:r>
            <a:r>
              <a:rPr lang="fr-FR" dirty="0" err="1" smtClean="0"/>
              <a:t>tracking</a:t>
            </a:r>
            <a:r>
              <a:rPr lang="fr-FR" dirty="0" smtClean="0"/>
              <a:t> de photons optiques</a:t>
            </a:r>
          </a:p>
          <a:p>
            <a:pPr lvl="1"/>
            <a:r>
              <a:rPr lang="fr-FR" dirty="0" smtClean="0"/>
              <a:t>Mais pour cela, l’apport de nouvelles compétences –les vôtres– serait nécessaire</a:t>
            </a:r>
          </a:p>
          <a:p>
            <a:r>
              <a:rPr lang="fr-FR" dirty="0" smtClean="0"/>
              <a:t>Cette présentation:</a:t>
            </a:r>
          </a:p>
          <a:p>
            <a:pPr lvl="1"/>
            <a:r>
              <a:rPr lang="fr-FR" dirty="0" smtClean="0"/>
              <a:t>Un panorama rapide de Geant4, pour situer les choses</a:t>
            </a:r>
          </a:p>
          <a:p>
            <a:pPr lvl="1"/>
            <a:r>
              <a:rPr lang="fr-FR" dirty="0" smtClean="0"/>
              <a:t>Puis des éléments de discussion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5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7840" y="1017225"/>
            <a:ext cx="3162535" cy="40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444338" y="4558742"/>
            <a:ext cx="2375590" cy="31085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The LHC ATLAS Detector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1520" y="58150"/>
            <a:ext cx="7467409" cy="865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Geant4 ?</a:t>
            </a:r>
            <a:br>
              <a:rPr lang="en-US" dirty="0" smtClean="0"/>
            </a:br>
            <a:r>
              <a:rPr lang="en-US" sz="2700" i="1" dirty="0" smtClean="0"/>
              <a:t>Geant4 as a Software </a:t>
            </a:r>
            <a:r>
              <a:rPr lang="en-US" sz="2700" i="1" dirty="0"/>
              <a:t>T</a:t>
            </a:r>
            <a:r>
              <a:rPr lang="en-US" sz="2700" i="1" dirty="0" smtClean="0"/>
              <a:t>oolkit</a:t>
            </a:r>
            <a:endParaRPr lang="en-US" i="1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251520" y="972334"/>
            <a:ext cx="6192688" cy="40324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Geant4 is an Object Oriented </a:t>
            </a:r>
            <a:r>
              <a:rPr lang="en-US" b="1" smtClean="0"/>
              <a:t>(using C++17) </a:t>
            </a:r>
            <a:r>
              <a:rPr lang="en-US" b="1" dirty="0" smtClean="0"/>
              <a:t>Monte Carlo particle transport software toolkit for simulating the passage of elementary particles through matter and interacting with it.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 started in </a:t>
            </a:r>
            <a:r>
              <a:rPr lang="en-US" b="1" dirty="0" smtClean="0"/>
              <a:t>1994</a:t>
            </a:r>
            <a:r>
              <a:rPr lang="en-US" dirty="0" smtClean="0"/>
              <a:t> as the CERN </a:t>
            </a:r>
            <a:r>
              <a:rPr lang="en-US" b="1" dirty="0" smtClean="0"/>
              <a:t>RD44</a:t>
            </a:r>
            <a:r>
              <a:rPr lang="en-US" dirty="0" smtClean="0"/>
              <a:t> project :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Goal of RD44 : assess the benefit of OO technologies for detector simulation for LHC era </a:t>
            </a:r>
            <a:r>
              <a:rPr lang="en-US" dirty="0" smtClean="0"/>
              <a:t>(LHC yet to come at that time !)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Medical and space domains requests included since the beginning !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Geant4 v1.0 released in Dec 1998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After alpha release in Apr 1997 and beta one in Jul 1998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Key functionalities: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Kernel		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system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Geometry + navigation &amp; materials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setup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Physics processes &amp; tracking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generate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series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physics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interactions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EM (O(100 eV) – </a:t>
            </a:r>
            <a:r>
              <a:rPr lang="en-US" dirty="0" err="1" smtClean="0"/>
              <a:t>PeV</a:t>
            </a:r>
            <a:r>
              <a:rPr lang="en-US" dirty="0" smtClean="0"/>
              <a:t>), special extensions (O(eV) &amp; O(</a:t>
            </a:r>
            <a:r>
              <a:rPr lang="en-US" dirty="0" err="1" smtClean="0"/>
              <a:t>mK</a:t>
            </a:r>
            <a:r>
              <a:rPr lang="en-US" dirty="0" smtClean="0"/>
              <a:t>)), hadronic (rest - multi-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Scoring	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 data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the simulation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GUI and Visualization drivers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application 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“Toolkit”</a:t>
            </a:r>
            <a:r>
              <a:rPr lang="en-US" dirty="0" smtClean="0"/>
              <a:t> because users </a:t>
            </a:r>
            <a:r>
              <a:rPr lang="en-US" b="1" dirty="0" smtClean="0"/>
              <a:t>select</a:t>
            </a:r>
            <a:r>
              <a:rPr lang="en-US" dirty="0" smtClean="0"/>
              <a:t> components and </a:t>
            </a:r>
            <a:r>
              <a:rPr lang="en-US" b="1" dirty="0" smtClean="0"/>
              <a:t>build</a:t>
            </a:r>
            <a:r>
              <a:rPr lang="en-US" dirty="0" smtClean="0"/>
              <a:t> their application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Not an application like ROOT, or </a:t>
            </a:r>
            <a:r>
              <a:rPr lang="en-US" dirty="0" err="1" smtClean="0"/>
              <a:t>Powerpoint</a:t>
            </a:r>
            <a:r>
              <a:rPr lang="en-US" dirty="0" smtClean="0"/>
              <a:t>, etc.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Users can extend the toolkit !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3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100" y="1017225"/>
            <a:ext cx="6010572" cy="61842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100" y="2836922"/>
            <a:ext cx="6010572" cy="13910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>
              <a:solidFill>
                <a:srgbClr val="00206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4</a:t>
            </a:fld>
            <a:endParaRPr lang="fr-BE">
              <a:solidFill>
                <a:srgbClr val="00206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/>
          </p:nvPr>
        </p:nvSpPr>
        <p:spPr>
          <a:xfrm>
            <a:off x="252528" y="2674620"/>
            <a:ext cx="4284032" cy="22120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Geant4 is also the name of the Collaboration maintaining, developing and validating the software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~130 members + O(10) “contributors” = new light status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~30 FTE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~30 institutes, worldwide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(Map of collaborative institutes after)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16 working groups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Web site: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2"/>
              </a:rPr>
              <a:t>http://geant4.cern.ch/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/>
              <a:t>Download area,</a:t>
            </a:r>
            <a:r>
              <a:rPr lang="en-US" dirty="0"/>
              <a:t> documentation, news, announcement of releases, meetings (</a:t>
            </a:r>
            <a:r>
              <a:rPr lang="en-US" b="1" dirty="0"/>
              <a:t>Technical Forum</a:t>
            </a:r>
            <a:r>
              <a:rPr lang="en-US" dirty="0"/>
              <a:t>, etc</a:t>
            </a:r>
            <a:r>
              <a:rPr lang="en-US" dirty="0" smtClean="0"/>
              <a:t>.)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572000" y="923186"/>
            <a:ext cx="4284032" cy="40248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Distributed development model: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Based on </a:t>
            </a:r>
            <a:r>
              <a:rPr lang="en-US" b="1" dirty="0" err="1" smtClean="0"/>
              <a:t>GitLab</a:t>
            </a:r>
            <a:r>
              <a:rPr lang="en-US" dirty="0" smtClean="0"/>
              <a:t> (geant4-dev repo.)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Reserved to members &amp; contributors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About 1000 Merge Requests / year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smtClean="0"/>
              <a:t>Distribution through: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Geant4 Web site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GitHub</a:t>
            </a:r>
            <a:r>
              <a:rPr lang="en-US" dirty="0" smtClean="0"/>
              <a:t> instance</a:t>
            </a:r>
          </a:p>
          <a:p>
            <a:pPr lvl="2">
              <a:lnSpc>
                <a:spcPct val="120000"/>
              </a:lnSpc>
            </a:pPr>
            <a:r>
              <a:rPr lang="en-US" dirty="0" err="1" smtClean="0"/>
              <a:t>GitLab</a:t>
            </a:r>
            <a:r>
              <a:rPr lang="en-US" dirty="0" smtClean="0"/>
              <a:t> mirror for public releases &amp; patches</a:t>
            </a:r>
          </a:p>
          <a:p>
            <a:pPr lvl="2">
              <a:lnSpc>
                <a:spcPct val="120000"/>
              </a:lnSpc>
            </a:pPr>
            <a:r>
              <a:rPr lang="en-US" b="1" dirty="0" smtClean="0">
                <a:solidFill>
                  <a:srgbClr val="4241BE"/>
                </a:solidFill>
              </a:rPr>
              <a:t>Open to public for Pull Requests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Special way, CVMFS, for LHC experiments (monthly tag)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One public release/year, in December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olidFill>
                  <a:srgbClr val="C00000"/>
                </a:solidFill>
              </a:rPr>
              <a:t>Latest release: Geant4 v11.2.2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Three </a:t>
            </a:r>
            <a:r>
              <a:rPr lang="en-US" b="1" dirty="0"/>
              <a:t>general papers: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“Geant4: a simulation toolkit”, S. </a:t>
            </a:r>
            <a:r>
              <a:rPr lang="en-US" dirty="0" err="1"/>
              <a:t>Agostinelli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NIM A, vol. 506, no. 3, pp. 250-303, 2003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“Geant4 Developments and Applications”, J. Allison </a:t>
            </a:r>
            <a:r>
              <a:rPr lang="en-US" i="1" dirty="0"/>
              <a:t>et al.</a:t>
            </a:r>
            <a:r>
              <a:rPr lang="en-US" dirty="0"/>
              <a:t>, IEEE TNS, vol. 53, no. 1, pp. 270-278, 2006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“Recent Developments in Geant4”, J. Allison </a:t>
            </a:r>
            <a:r>
              <a:rPr lang="en-US" i="1" dirty="0"/>
              <a:t>et al., </a:t>
            </a:r>
            <a:r>
              <a:rPr lang="en-US" dirty="0"/>
              <a:t>NIM A, vol. 835, pp. 186-225, 2016</a:t>
            </a:r>
          </a:p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51520" y="58150"/>
            <a:ext cx="7467409" cy="865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Geant4 ?</a:t>
            </a:r>
            <a:br>
              <a:rPr lang="en-US" dirty="0" smtClean="0"/>
            </a:br>
            <a:r>
              <a:rPr lang="en-US" sz="2700" i="1" dirty="0" smtClean="0"/>
              <a:t>Geant4 as a Collaboration</a:t>
            </a:r>
            <a:endParaRPr lang="en-US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70" y="1026005"/>
            <a:ext cx="2289744" cy="16486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55" y="866418"/>
            <a:ext cx="1125486" cy="1020095"/>
          </a:xfrm>
          <a:prstGeom prst="rect">
            <a:avLst/>
          </a:prstGeom>
        </p:spPr>
      </p:pic>
      <p:pic>
        <p:nvPicPr>
          <p:cNvPr id="10" name="Espace réservé du contenu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27187" y1="87500" x2="27187" y2="87500"/>
                        <a14:foregroundMark x1="38281" y1="83438" x2="38281" y2="83438"/>
                        <a14:foregroundMark x1="38281" y1="72500" x2="38281" y2="72500"/>
                        <a14:foregroundMark x1="44063" y1="85313" x2="44063" y2="85313"/>
                        <a14:foregroundMark x1="49688" y1="80000" x2="49688" y2="80000"/>
                        <a14:foregroundMark x1="58750" y1="88750" x2="58750" y2="88750"/>
                        <a14:foregroundMark x1="69531" y1="81250" x2="69531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83" y="1980446"/>
            <a:ext cx="1567431" cy="7837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63331" y="2443565"/>
            <a:ext cx="2098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</a:rPr>
              <a:t>From last Collaboration Meeting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48" y="2330352"/>
            <a:ext cx="2179560" cy="163466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“Standard” Electromagnetic:</a:t>
            </a:r>
          </a:p>
          <a:p>
            <a:pPr lvl="1"/>
            <a:r>
              <a:rPr lang="en-US" dirty="0" smtClean="0"/>
              <a:t>Energy range 1 </a:t>
            </a:r>
            <a:r>
              <a:rPr lang="en-US" dirty="0" err="1" smtClean="0"/>
              <a:t>keV</a:t>
            </a:r>
            <a:r>
              <a:rPr lang="en-US" dirty="0" smtClean="0"/>
              <a:t> – O(100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Processes for e-, e+, </a:t>
            </a:r>
            <a:r>
              <a:rPr lang="en-US" dirty="0" smtClean="0">
                <a:sym typeface="Symbol"/>
              </a:rPr>
              <a:t></a:t>
            </a:r>
            <a:endParaRPr lang="en-US" dirty="0" smtClean="0"/>
          </a:p>
          <a:p>
            <a:pPr lvl="1"/>
            <a:r>
              <a:rPr lang="en-US" dirty="0" smtClean="0"/>
              <a:t>Charged hadrons ionization up to 100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b="1" dirty="0" smtClean="0"/>
              <a:t>Muon, up to </a:t>
            </a:r>
            <a:r>
              <a:rPr lang="en-US" b="1" dirty="0" err="1" smtClean="0"/>
              <a:t>PeV</a:t>
            </a:r>
            <a:endParaRPr lang="en-US" b="1" dirty="0" smtClean="0"/>
          </a:p>
          <a:p>
            <a:r>
              <a:rPr lang="en-US" b="1" dirty="0" smtClean="0"/>
              <a:t>“Low energy” Electromagnetic:</a:t>
            </a:r>
          </a:p>
          <a:p>
            <a:pPr lvl="1"/>
            <a:r>
              <a:rPr lang="en-US" dirty="0" smtClean="0"/>
              <a:t>More precise description:</a:t>
            </a:r>
          </a:p>
          <a:p>
            <a:pPr lvl="2"/>
            <a:r>
              <a:rPr lang="en-US" dirty="0" smtClean="0"/>
              <a:t>PENELOPE 2008 reimplementation</a:t>
            </a:r>
          </a:p>
          <a:p>
            <a:pPr lvl="2"/>
            <a:r>
              <a:rPr lang="en-US" dirty="0" smtClean="0"/>
              <a:t>LIVERMORE data for cross-sections and final states</a:t>
            </a:r>
          </a:p>
          <a:p>
            <a:pPr lvl="2"/>
            <a:r>
              <a:rPr lang="en-US" dirty="0" smtClean="0"/>
              <a:t>Energy range down to ~250 eV / ~100 eV</a:t>
            </a:r>
          </a:p>
          <a:p>
            <a:pPr lvl="1"/>
            <a:r>
              <a:rPr lang="en-US" dirty="0" smtClean="0"/>
              <a:t>Charged hadron ionization</a:t>
            </a:r>
          </a:p>
          <a:p>
            <a:pPr lvl="2"/>
            <a:r>
              <a:rPr lang="en-US" dirty="0" smtClean="0"/>
              <a:t>ICRU’ 49 &amp; 73 &amp; 90, </a:t>
            </a:r>
            <a:r>
              <a:rPr lang="en-US" dirty="0" smtClean="0"/>
              <a:t>NIST</a:t>
            </a:r>
          </a:p>
          <a:p>
            <a:pPr lvl="1"/>
            <a:r>
              <a:rPr lang="en-US" dirty="0" smtClean="0"/>
              <a:t>Material </a:t>
            </a:r>
            <a:r>
              <a:rPr lang="en-US" dirty="0" smtClean="0"/>
              <a:t>relaxation (PIXE, Auger e-, …)</a:t>
            </a:r>
          </a:p>
          <a:p>
            <a:r>
              <a:rPr lang="en-US" b="1" dirty="0" smtClean="0"/>
              <a:t>DNA &amp; </a:t>
            </a:r>
            <a:r>
              <a:rPr lang="en-US" b="1" dirty="0" err="1" smtClean="0"/>
              <a:t>MuElec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microdosimetry</a:t>
            </a:r>
            <a:r>
              <a:rPr lang="en-US" dirty="0" smtClean="0"/>
              <a:t> studies in DNA and Silicon</a:t>
            </a:r>
          </a:p>
          <a:p>
            <a:pPr lvl="1"/>
            <a:r>
              <a:rPr lang="en-US" dirty="0" smtClean="0"/>
              <a:t>Processes down to a few eV</a:t>
            </a:r>
          </a:p>
          <a:p>
            <a:pPr lvl="1"/>
            <a:r>
              <a:rPr lang="en-US" dirty="0" smtClean="0"/>
              <a:t>Chemistry stage for DNA</a:t>
            </a:r>
          </a:p>
          <a:p>
            <a:pPr lvl="2"/>
            <a:r>
              <a:rPr lang="en-US" dirty="0" smtClean="0"/>
              <a:t>Water radical scattering</a:t>
            </a:r>
            <a:endParaRPr lang="fr-FR" dirty="0" smtClean="0"/>
          </a:p>
          <a:p>
            <a:r>
              <a:rPr lang="en-US" b="1" dirty="0" smtClean="0"/>
              <a:t>Optical photon: long wavelength </a:t>
            </a:r>
            <a:r>
              <a:rPr lang="en-US" b="1" dirty="0" smtClean="0">
                <a:sym typeface="Symbol"/>
              </a:rPr>
              <a:t></a:t>
            </a:r>
            <a:r>
              <a:rPr lang="en-US" dirty="0" smtClean="0"/>
              <a:t> (X-ray, UV, visible) </a:t>
            </a:r>
          </a:p>
          <a:p>
            <a:pPr lvl="1"/>
            <a:r>
              <a:rPr lang="en-US" dirty="0" smtClean="0"/>
              <a:t>Reflection, refraction, absorption, wavelength shifts, Rayleigh </a:t>
            </a:r>
          </a:p>
          <a:p>
            <a:r>
              <a:rPr lang="en-US" b="1" dirty="0" smtClean="0"/>
              <a:t>Phonons:</a:t>
            </a:r>
          </a:p>
          <a:p>
            <a:pPr lvl="1"/>
            <a:r>
              <a:rPr lang="en-US" dirty="0" smtClean="0"/>
              <a:t>Suited for very low-temperature detectors (tens of </a:t>
            </a:r>
            <a:r>
              <a:rPr lang="en-US" dirty="0" err="1" smtClean="0"/>
              <a:t>mK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5</a:t>
            </a:fld>
            <a:endParaRPr lang="fr-BE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6" t="57418" r="9346" b="8686"/>
          <a:stretch/>
        </p:blipFill>
        <p:spPr bwMode="auto">
          <a:xfrm>
            <a:off x="7085084" y="1036724"/>
            <a:ext cx="1663380" cy="11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35828" y="2071122"/>
            <a:ext cx="1420582" cy="195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2060"/>
                </a:solidFill>
              </a:rPr>
              <a:t>Bragg peak for p in water</a:t>
            </a:r>
            <a:endParaRPr lang="en-US" sz="800" b="1" dirty="0">
              <a:solidFill>
                <a:srgbClr val="002060"/>
              </a:solidFill>
            </a:endParaRPr>
          </a:p>
        </p:txBody>
      </p:sp>
      <p:pic>
        <p:nvPicPr>
          <p:cNvPr id="9" name="Image 8" descr="fig7.tif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78" y="2455229"/>
            <a:ext cx="1305994" cy="138559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2901" y="738803"/>
            <a:ext cx="1312382" cy="189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008" y="2419919"/>
            <a:ext cx="205172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Cell </a:t>
            </a:r>
            <a:r>
              <a:rPr lang="en-US" sz="800" b="1" dirty="0">
                <a:solidFill>
                  <a:srgbClr val="002060"/>
                </a:solidFill>
              </a:rPr>
              <a:t>nucleus (15 </a:t>
            </a:r>
            <a:r>
              <a:rPr lang="en-US" sz="800" b="1" dirty="0" err="1">
                <a:solidFill>
                  <a:srgbClr val="002060"/>
                </a:solidFill>
              </a:rPr>
              <a:t>μm</a:t>
            </a:r>
            <a:r>
              <a:rPr lang="en-US" sz="800" b="1" dirty="0">
                <a:solidFill>
                  <a:srgbClr val="002060"/>
                </a:solidFill>
              </a:rPr>
              <a:t> diameter) </a:t>
            </a:r>
            <a:r>
              <a:rPr lang="en-US" sz="800" b="1" dirty="0" smtClean="0">
                <a:solidFill>
                  <a:srgbClr val="002060"/>
                </a:solidFill>
              </a:rPr>
              <a:t>with </a:t>
            </a:r>
            <a:r>
              <a:rPr lang="en-US" sz="800" b="1" dirty="0">
                <a:solidFill>
                  <a:srgbClr val="002060"/>
                </a:solidFill>
              </a:rPr>
              <a:t>6×10</a:t>
            </a:r>
            <a:r>
              <a:rPr lang="en-US" sz="800" b="1" baseline="30000" dirty="0">
                <a:solidFill>
                  <a:srgbClr val="002060"/>
                </a:solidFill>
              </a:rPr>
              <a:t>9</a:t>
            </a:r>
            <a:r>
              <a:rPr lang="en-US" sz="800" b="1" dirty="0">
                <a:solidFill>
                  <a:srgbClr val="002060"/>
                </a:solidFill>
              </a:rPr>
              <a:t> base pairs of </a:t>
            </a:r>
            <a:r>
              <a:rPr lang="en-US" sz="800" b="1" dirty="0" smtClean="0">
                <a:solidFill>
                  <a:srgbClr val="002060"/>
                </a:solidFill>
              </a:rPr>
              <a:t>DNA</a:t>
            </a:r>
          </a:p>
          <a:p>
            <a:pPr algn="ctr"/>
            <a:r>
              <a:rPr lang="en-US" sz="800" dirty="0" smtClean="0">
                <a:solidFill>
                  <a:srgbClr val="002060"/>
                </a:solidFill>
              </a:rPr>
              <a:t>NIM </a:t>
            </a:r>
            <a:r>
              <a:rPr lang="en-US" sz="800" dirty="0">
                <a:solidFill>
                  <a:srgbClr val="002060"/>
                </a:solidFill>
              </a:rPr>
              <a:t>B 306 (2013) </a:t>
            </a:r>
            <a:r>
              <a:rPr lang="en-US" sz="800" dirty="0" smtClean="0">
                <a:solidFill>
                  <a:srgbClr val="002060"/>
                </a:solidFill>
              </a:rPr>
              <a:t>158-164</a:t>
            </a:r>
            <a:r>
              <a:rPr lang="en-US" sz="800" b="1" dirty="0" smtClean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4013" y="2112169"/>
            <a:ext cx="1803699" cy="21544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EM shower in ATLAS calorimeter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30380" y="2323282"/>
            <a:ext cx="1619214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pBR322 plasmid irradiation, </a:t>
            </a:r>
            <a:r>
              <a:rPr lang="en-US" sz="800" b="1" dirty="0">
                <a:solidFill>
                  <a:srgbClr val="002060"/>
                </a:solidFill>
              </a:rPr>
              <a:t>including radiolysis 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8220810" y="3856390"/>
            <a:ext cx="46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155260" y="3662836"/>
            <a:ext cx="72886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 smtClean="0">
                <a:solidFill>
                  <a:srgbClr val="002060"/>
                </a:solidFill>
              </a:rPr>
              <a:t>100 nm</a:t>
            </a:r>
            <a:endParaRPr lang="en-US" sz="600" dirty="0">
              <a:solidFill>
                <a:srgbClr val="002060"/>
              </a:solidFill>
            </a:endParaRPr>
          </a:p>
        </p:txBody>
      </p:sp>
      <p:pic>
        <p:nvPicPr>
          <p:cNvPr id="19" name="2012STreview-breakout_Brandt_animation_RotatingFifteenCarriers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t="24236"/>
          <a:stretch/>
        </p:blipFill>
        <p:spPr>
          <a:xfrm>
            <a:off x="4932040" y="3842157"/>
            <a:ext cx="1549645" cy="10723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9"/>
          <a:stretch/>
        </p:blipFill>
        <p:spPr bwMode="auto">
          <a:xfrm>
            <a:off x="6740904" y="3948086"/>
            <a:ext cx="2185997" cy="92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93603" y="4745947"/>
            <a:ext cx="1295546" cy="2154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FFFFFF"/>
                </a:solidFill>
              </a:rPr>
              <a:t>Phonon caustics </a:t>
            </a:r>
            <a:r>
              <a:rPr lang="en-US" sz="800" b="1" dirty="0">
                <a:solidFill>
                  <a:srgbClr val="FFFFFF"/>
                </a:solidFill>
              </a:rPr>
              <a:t>in </a:t>
            </a:r>
            <a:r>
              <a:rPr lang="en-US" sz="800" b="1" dirty="0" smtClean="0">
                <a:solidFill>
                  <a:srgbClr val="FFFFFF"/>
                </a:solidFill>
              </a:rPr>
              <a:t>Ge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2040" y="4530827"/>
            <a:ext cx="1549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FFFFFF"/>
                </a:solidFill>
              </a:rPr>
              <a:t>e</a:t>
            </a:r>
            <a:r>
              <a:rPr lang="en-US" sz="700" b="1" baseline="30000" dirty="0">
                <a:solidFill>
                  <a:srgbClr val="FFFFFF"/>
                </a:solidFill>
              </a:rPr>
              <a:t>-</a:t>
            </a:r>
            <a:r>
              <a:rPr lang="en-US" sz="700" b="1" dirty="0">
                <a:solidFill>
                  <a:srgbClr val="FFFFFF"/>
                </a:solidFill>
              </a:rPr>
              <a:t>/</a:t>
            </a:r>
            <a:r>
              <a:rPr lang="en-US" sz="700" b="1" dirty="0" smtClean="0">
                <a:solidFill>
                  <a:srgbClr val="FFFFFF"/>
                </a:solidFill>
              </a:rPr>
              <a:t>hole </a:t>
            </a:r>
            <a:r>
              <a:rPr lang="en-US" sz="700" b="1" dirty="0">
                <a:solidFill>
                  <a:srgbClr val="FFFFFF"/>
                </a:solidFill>
              </a:rPr>
              <a:t>propagation with Luke phonon emission in Ge crystal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776031" y="3533917"/>
            <a:ext cx="1075395" cy="3815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Very low energy, but very specific !</a:t>
            </a:r>
            <a:endParaRPr lang="en-US" sz="9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453893" y="1819930"/>
            <a:ext cx="788999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Usable ?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30674" y="1816629"/>
            <a:ext cx="3722814" cy="13310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3203848" y="2650614"/>
            <a:ext cx="1801624" cy="615553"/>
          </a:xfrm>
          <a:prstGeom prst="rect">
            <a:avLst/>
          </a:prstGeom>
          <a:solidFill>
            <a:srgbClr val="B4DE86"/>
          </a:solidFill>
          <a:ln>
            <a:solidFill>
              <a:srgbClr val="00B050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sz="1000" dirty="0" smtClean="0"/>
              <a:t>Tracking is made down to zero kinetic energy. But threshold on secondary production is used (</a:t>
            </a:r>
            <a:r>
              <a:rPr lang="en-US" sz="1000" dirty="0" err="1" smtClean="0"/>
              <a:t>ionisation</a:t>
            </a:r>
            <a:r>
              <a:rPr lang="en-US" sz="1000" dirty="0" smtClean="0"/>
              <a:t> and </a:t>
            </a:r>
            <a:r>
              <a:rPr lang="en-US" sz="1000" dirty="0" err="1" smtClean="0"/>
              <a:t>brem</a:t>
            </a:r>
            <a:r>
              <a:rPr lang="en-US" sz="1000" dirty="0" smtClean="0"/>
              <a:t>.)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95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94009"/>
            <a:ext cx="7467409" cy="865573"/>
          </a:xfrm>
        </p:spPr>
        <p:txBody>
          <a:bodyPr anchor="t" anchorCtr="0"/>
          <a:lstStyle/>
          <a:p>
            <a:r>
              <a:rPr lang="fr-FR" b="1" dirty="0" err="1" smtClean="0"/>
              <a:t>Hadronic</a:t>
            </a:r>
            <a:r>
              <a:rPr lang="fr-FR" b="1" dirty="0" smtClean="0"/>
              <a:t> </a:t>
            </a:r>
            <a:r>
              <a:rPr lang="fr-FR" b="1" dirty="0" err="1" smtClean="0"/>
              <a:t>Physics</a:t>
            </a:r>
            <a:endParaRPr lang="fr-FR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2060"/>
                </a:solidFill>
              </a:rPr>
              <a:t>Geant4 @ Atelier Calcul – GdR SCIPAC, 16 – 18 Octobre 2024</a:t>
            </a:r>
            <a:endParaRPr lang="fr-BE" dirty="0">
              <a:solidFill>
                <a:srgbClr val="00206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>
                <a:solidFill>
                  <a:srgbClr val="002060"/>
                </a:solidFill>
              </a:rPr>
              <a:pPr/>
              <a:t>6</a:t>
            </a:fld>
            <a:endParaRPr lang="fr-BE">
              <a:solidFill>
                <a:srgbClr val="002060"/>
              </a:solidFill>
            </a:endParaRPr>
          </a:p>
        </p:txBody>
      </p:sp>
      <p:grpSp>
        <p:nvGrpSpPr>
          <p:cNvPr id="316" name="Groupe 315"/>
          <p:cNvGrpSpPr/>
          <p:nvPr/>
        </p:nvGrpSpPr>
        <p:grpSpPr>
          <a:xfrm>
            <a:off x="1527394" y="779501"/>
            <a:ext cx="6140950" cy="4131816"/>
            <a:chOff x="1497601" y="699542"/>
            <a:chExt cx="6140950" cy="4131816"/>
          </a:xfrm>
        </p:grpSpPr>
        <p:grpSp>
          <p:nvGrpSpPr>
            <p:cNvPr id="307" name="Groupe 306"/>
            <p:cNvGrpSpPr/>
            <p:nvPr/>
          </p:nvGrpSpPr>
          <p:grpSpPr>
            <a:xfrm>
              <a:off x="1497601" y="771550"/>
              <a:ext cx="6140950" cy="4059808"/>
              <a:chOff x="1497601" y="771550"/>
              <a:chExt cx="6140950" cy="4059808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 bwMode="auto">
              <a:xfrm>
                <a:off x="1497601" y="771550"/>
                <a:ext cx="6140950" cy="4054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7308304" y="4602604"/>
                <a:ext cx="216024" cy="2287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13" name="Rectangle 312"/>
            <p:cNvSpPr/>
            <p:nvPr/>
          </p:nvSpPr>
          <p:spPr>
            <a:xfrm>
              <a:off x="6444208" y="699542"/>
              <a:ext cx="216024" cy="22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pic>
        <p:nvPicPr>
          <p:cNvPr id="4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26" y="3230303"/>
            <a:ext cx="1228232" cy="7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09" y="3841937"/>
            <a:ext cx="1228232" cy="7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7" name="Groupe 456"/>
          <p:cNvGrpSpPr>
            <a:grpSpLocks noChangeAspect="1"/>
          </p:cNvGrpSpPr>
          <p:nvPr/>
        </p:nvGrpSpPr>
        <p:grpSpPr>
          <a:xfrm>
            <a:off x="5438690" y="1962110"/>
            <a:ext cx="628211" cy="487874"/>
            <a:chOff x="6228184" y="2842888"/>
            <a:chExt cx="836148" cy="649360"/>
          </a:xfrm>
          <a:effectLst>
            <a:glow rad="228600">
              <a:srgbClr val="FFC000">
                <a:satMod val="175000"/>
                <a:alpha val="40000"/>
              </a:srgbClr>
            </a:glow>
          </a:effectLst>
        </p:grpSpPr>
        <p:pic>
          <p:nvPicPr>
            <p:cNvPr id="45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404" y="3004320"/>
              <a:ext cx="487928" cy="487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842888"/>
              <a:ext cx="301515" cy="294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" name="Forme libre 459"/>
            <p:cNvSpPr>
              <a:spLocks noChangeAspect="1"/>
            </p:cNvSpPr>
            <p:nvPr/>
          </p:nvSpPr>
          <p:spPr>
            <a:xfrm rot="1885059">
              <a:off x="6415452" y="3029654"/>
              <a:ext cx="269670" cy="118451"/>
            </a:xfrm>
            <a:custGeom>
              <a:avLst/>
              <a:gdLst>
                <a:gd name="connsiteX0" fmla="*/ 0 w 7939143"/>
                <a:gd name="connsiteY0" fmla="*/ 849854 h 1561652"/>
                <a:gd name="connsiteX1" fmla="*/ 355002 w 7939143"/>
                <a:gd name="connsiteY1" fmla="*/ 129091 h 1561652"/>
                <a:gd name="connsiteX2" fmla="*/ 1086522 w 7939143"/>
                <a:gd name="connsiteY2" fmla="*/ 1559859 h 1561652"/>
                <a:gd name="connsiteX3" fmla="*/ 1807284 w 7939143"/>
                <a:gd name="connsiteY3" fmla="*/ 118334 h 1561652"/>
                <a:gd name="connsiteX4" fmla="*/ 2538804 w 7939143"/>
                <a:gd name="connsiteY4" fmla="*/ 1549101 h 1561652"/>
                <a:gd name="connsiteX5" fmla="*/ 3238051 w 7939143"/>
                <a:gd name="connsiteY5" fmla="*/ 139849 h 1561652"/>
                <a:gd name="connsiteX6" fmla="*/ 3969571 w 7939143"/>
                <a:gd name="connsiteY6" fmla="*/ 1559859 h 1561652"/>
                <a:gd name="connsiteX7" fmla="*/ 4701091 w 7939143"/>
                <a:gd name="connsiteY7" fmla="*/ 129091 h 1561652"/>
                <a:gd name="connsiteX8" fmla="*/ 5400338 w 7939143"/>
                <a:gd name="connsiteY8" fmla="*/ 1549101 h 1561652"/>
                <a:gd name="connsiteX9" fmla="*/ 6153374 w 7939143"/>
                <a:gd name="connsiteY9" fmla="*/ 129091 h 1561652"/>
                <a:gd name="connsiteX10" fmla="*/ 6852621 w 7939143"/>
                <a:gd name="connsiteY10" fmla="*/ 1559859 h 1561652"/>
                <a:gd name="connsiteX11" fmla="*/ 7562625 w 7939143"/>
                <a:gd name="connsiteY11" fmla="*/ 118334 h 1561652"/>
                <a:gd name="connsiteX12" fmla="*/ 7939143 w 7939143"/>
                <a:gd name="connsiteY12" fmla="*/ 849854 h 1561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39143" h="1561652">
                  <a:moveTo>
                    <a:pt x="0" y="849854"/>
                  </a:moveTo>
                  <a:cubicBezTo>
                    <a:pt x="86957" y="430305"/>
                    <a:pt x="173915" y="10757"/>
                    <a:pt x="355002" y="129091"/>
                  </a:cubicBezTo>
                  <a:cubicBezTo>
                    <a:pt x="536089" y="247425"/>
                    <a:pt x="844475" y="1561652"/>
                    <a:pt x="1086522" y="1559859"/>
                  </a:cubicBezTo>
                  <a:cubicBezTo>
                    <a:pt x="1328569" y="1558066"/>
                    <a:pt x="1565237" y="120127"/>
                    <a:pt x="1807284" y="118334"/>
                  </a:cubicBezTo>
                  <a:cubicBezTo>
                    <a:pt x="2049331" y="116541"/>
                    <a:pt x="2300343" y="1545515"/>
                    <a:pt x="2538804" y="1549101"/>
                  </a:cubicBezTo>
                  <a:cubicBezTo>
                    <a:pt x="2777265" y="1552687"/>
                    <a:pt x="2999590" y="138056"/>
                    <a:pt x="3238051" y="139849"/>
                  </a:cubicBezTo>
                  <a:cubicBezTo>
                    <a:pt x="3476512" y="141642"/>
                    <a:pt x="3725731" y="1561652"/>
                    <a:pt x="3969571" y="1559859"/>
                  </a:cubicBezTo>
                  <a:cubicBezTo>
                    <a:pt x="4213411" y="1558066"/>
                    <a:pt x="4462630" y="130884"/>
                    <a:pt x="4701091" y="129091"/>
                  </a:cubicBezTo>
                  <a:cubicBezTo>
                    <a:pt x="4939552" y="127298"/>
                    <a:pt x="5158291" y="1549101"/>
                    <a:pt x="5400338" y="1549101"/>
                  </a:cubicBezTo>
                  <a:cubicBezTo>
                    <a:pt x="5642385" y="1549101"/>
                    <a:pt x="5911327" y="127298"/>
                    <a:pt x="6153374" y="129091"/>
                  </a:cubicBezTo>
                  <a:cubicBezTo>
                    <a:pt x="6395421" y="130884"/>
                    <a:pt x="6617746" y="1561652"/>
                    <a:pt x="6852621" y="1559859"/>
                  </a:cubicBezTo>
                  <a:cubicBezTo>
                    <a:pt x="7087496" y="1558066"/>
                    <a:pt x="7381538" y="236668"/>
                    <a:pt x="7562625" y="118334"/>
                  </a:cubicBezTo>
                  <a:cubicBezTo>
                    <a:pt x="7743712" y="0"/>
                    <a:pt x="7841427" y="424927"/>
                    <a:pt x="7939143" y="849854"/>
                  </a:cubicBezTo>
                </a:path>
              </a:pathLst>
            </a:cu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kern="0" smtClean="0">
                <a:solidFill>
                  <a:prstClr val="black"/>
                </a:solidFill>
                <a:latin typeface="Calibri"/>
                <a:ea typeface="ＭＳ Ｐゴシック" charset="-128"/>
              </a:endParaRPr>
            </a:p>
          </p:txBody>
        </p:sp>
      </p:grpSp>
      <p:pic>
        <p:nvPicPr>
          <p:cNvPr id="46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94" y="3227808"/>
            <a:ext cx="389458" cy="4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63" name="Groupe 462"/>
          <p:cNvGrpSpPr>
            <a:grpSpLocks noChangeAspect="1"/>
          </p:cNvGrpSpPr>
          <p:nvPr/>
        </p:nvGrpSpPr>
        <p:grpSpPr>
          <a:xfrm>
            <a:off x="6516216" y="1010770"/>
            <a:ext cx="573016" cy="440525"/>
            <a:chOff x="6185579" y="1268760"/>
            <a:chExt cx="762685" cy="586338"/>
          </a:xfrm>
        </p:grpSpPr>
        <p:grpSp>
          <p:nvGrpSpPr>
            <p:cNvPr id="464" name="Groupe 463"/>
            <p:cNvGrpSpPr/>
            <p:nvPr/>
          </p:nvGrpSpPr>
          <p:grpSpPr>
            <a:xfrm>
              <a:off x="6299384" y="1367170"/>
              <a:ext cx="648880" cy="487928"/>
              <a:chOff x="6299384" y="1367170"/>
              <a:chExt cx="648880" cy="487928"/>
            </a:xfrm>
            <a:effectLst>
              <a:glow rad="101600">
                <a:srgbClr val="FFC000">
                  <a:satMod val="175000"/>
                  <a:alpha val="40000"/>
                </a:srgbClr>
              </a:glow>
            </a:effectLst>
          </p:grpSpPr>
          <p:pic>
            <p:nvPicPr>
              <p:cNvPr id="46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0336" y="1367170"/>
                <a:ext cx="487928" cy="4879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7" name="Forme libre 466"/>
              <p:cNvSpPr>
                <a:spLocks noChangeAspect="1"/>
              </p:cNvSpPr>
              <p:nvPr/>
            </p:nvSpPr>
            <p:spPr>
              <a:xfrm rot="1885059">
                <a:off x="6299384" y="1392504"/>
                <a:ext cx="269670" cy="118451"/>
              </a:xfrm>
              <a:custGeom>
                <a:avLst/>
                <a:gdLst>
                  <a:gd name="connsiteX0" fmla="*/ 0 w 7939143"/>
                  <a:gd name="connsiteY0" fmla="*/ 849854 h 1561652"/>
                  <a:gd name="connsiteX1" fmla="*/ 355002 w 7939143"/>
                  <a:gd name="connsiteY1" fmla="*/ 129091 h 1561652"/>
                  <a:gd name="connsiteX2" fmla="*/ 1086522 w 7939143"/>
                  <a:gd name="connsiteY2" fmla="*/ 1559859 h 1561652"/>
                  <a:gd name="connsiteX3" fmla="*/ 1807284 w 7939143"/>
                  <a:gd name="connsiteY3" fmla="*/ 118334 h 1561652"/>
                  <a:gd name="connsiteX4" fmla="*/ 2538804 w 7939143"/>
                  <a:gd name="connsiteY4" fmla="*/ 1549101 h 1561652"/>
                  <a:gd name="connsiteX5" fmla="*/ 3238051 w 7939143"/>
                  <a:gd name="connsiteY5" fmla="*/ 139849 h 1561652"/>
                  <a:gd name="connsiteX6" fmla="*/ 3969571 w 7939143"/>
                  <a:gd name="connsiteY6" fmla="*/ 1559859 h 1561652"/>
                  <a:gd name="connsiteX7" fmla="*/ 4701091 w 7939143"/>
                  <a:gd name="connsiteY7" fmla="*/ 129091 h 1561652"/>
                  <a:gd name="connsiteX8" fmla="*/ 5400338 w 7939143"/>
                  <a:gd name="connsiteY8" fmla="*/ 1549101 h 1561652"/>
                  <a:gd name="connsiteX9" fmla="*/ 6153374 w 7939143"/>
                  <a:gd name="connsiteY9" fmla="*/ 129091 h 1561652"/>
                  <a:gd name="connsiteX10" fmla="*/ 6852621 w 7939143"/>
                  <a:gd name="connsiteY10" fmla="*/ 1559859 h 1561652"/>
                  <a:gd name="connsiteX11" fmla="*/ 7562625 w 7939143"/>
                  <a:gd name="connsiteY11" fmla="*/ 118334 h 1561652"/>
                  <a:gd name="connsiteX12" fmla="*/ 7939143 w 7939143"/>
                  <a:gd name="connsiteY12" fmla="*/ 849854 h 1561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9143" h="1561652">
                    <a:moveTo>
                      <a:pt x="0" y="849854"/>
                    </a:moveTo>
                    <a:cubicBezTo>
                      <a:pt x="86957" y="430305"/>
                      <a:pt x="173915" y="10757"/>
                      <a:pt x="355002" y="129091"/>
                    </a:cubicBezTo>
                    <a:cubicBezTo>
                      <a:pt x="536089" y="247425"/>
                      <a:pt x="844475" y="1561652"/>
                      <a:pt x="1086522" y="1559859"/>
                    </a:cubicBezTo>
                    <a:cubicBezTo>
                      <a:pt x="1328569" y="1558066"/>
                      <a:pt x="1565237" y="120127"/>
                      <a:pt x="1807284" y="118334"/>
                    </a:cubicBezTo>
                    <a:cubicBezTo>
                      <a:pt x="2049331" y="116541"/>
                      <a:pt x="2300343" y="1545515"/>
                      <a:pt x="2538804" y="1549101"/>
                    </a:cubicBezTo>
                    <a:cubicBezTo>
                      <a:pt x="2777265" y="1552687"/>
                      <a:pt x="2999590" y="138056"/>
                      <a:pt x="3238051" y="139849"/>
                    </a:cubicBezTo>
                    <a:cubicBezTo>
                      <a:pt x="3476512" y="141642"/>
                      <a:pt x="3725731" y="1561652"/>
                      <a:pt x="3969571" y="1559859"/>
                    </a:cubicBezTo>
                    <a:cubicBezTo>
                      <a:pt x="4213411" y="1558066"/>
                      <a:pt x="4462630" y="130884"/>
                      <a:pt x="4701091" y="129091"/>
                    </a:cubicBezTo>
                    <a:cubicBezTo>
                      <a:pt x="4939552" y="127298"/>
                      <a:pt x="5158291" y="1549101"/>
                      <a:pt x="5400338" y="1549101"/>
                    </a:cubicBezTo>
                    <a:cubicBezTo>
                      <a:pt x="5642385" y="1549101"/>
                      <a:pt x="5911327" y="127298"/>
                      <a:pt x="6153374" y="129091"/>
                    </a:cubicBezTo>
                    <a:cubicBezTo>
                      <a:pt x="6395421" y="130884"/>
                      <a:pt x="6617746" y="1561652"/>
                      <a:pt x="6852621" y="1559859"/>
                    </a:cubicBezTo>
                    <a:cubicBezTo>
                      <a:pt x="7087496" y="1558066"/>
                      <a:pt x="7381538" y="236668"/>
                      <a:pt x="7562625" y="118334"/>
                    </a:cubicBezTo>
                    <a:cubicBezTo>
                      <a:pt x="7743712" y="0"/>
                      <a:pt x="7841427" y="424927"/>
                      <a:pt x="7939143" y="849854"/>
                    </a:cubicBezTo>
                  </a:path>
                </a:pathLst>
              </a:cu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black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  <p:pic>
          <p:nvPicPr>
            <p:cNvPr id="465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579" y="1268760"/>
              <a:ext cx="182183" cy="182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4" name="ZoneTexte 103"/>
          <p:cNvSpPr txBox="1"/>
          <p:nvPr/>
        </p:nvSpPr>
        <p:spPr>
          <a:xfrm>
            <a:off x="3128267" y="87612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Partial Model 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nventory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6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81" y="2886833"/>
            <a:ext cx="591039" cy="72160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glow rad="304800">
              <a:srgbClr val="FFC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Accolade ouvrante 7"/>
          <p:cNvSpPr/>
          <p:nvPr/>
        </p:nvSpPr>
        <p:spPr>
          <a:xfrm>
            <a:off x="1971137" y="2175459"/>
            <a:ext cx="148737" cy="781719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42876" y="2174542"/>
            <a:ext cx="1529456" cy="900246"/>
          </a:xfrm>
          <a:prstGeom prst="rect">
            <a:avLst/>
          </a:prstGeom>
          <a:solidFill>
            <a:srgbClr val="B4DE86"/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Neutron tracking down to thermal energies is provided.</a:t>
            </a:r>
          </a:p>
          <a:p>
            <a:r>
              <a:rPr lang="en-US" sz="1050" dirty="0" smtClean="0"/>
              <a:t>For the rest poor precision is expected.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234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3106"/>
            <a:ext cx="7560840" cy="78688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Geant4 can do today for sources simulation ?</a:t>
            </a:r>
            <a:endParaRPr lang="en-US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7574"/>
            <a:ext cx="8784976" cy="396044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Tracking is made down to zero kinetic energy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ine for the primary 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r>
              <a:rPr lang="en-US" dirty="0" smtClean="0"/>
              <a:t>, </a:t>
            </a:r>
            <a:r>
              <a:rPr lang="en-US" dirty="0"/>
              <a:t>b</a:t>
            </a:r>
            <a:r>
              <a:rPr lang="en-US" dirty="0" smtClean="0"/>
              <a:t>ut secondary production (ionization and </a:t>
            </a:r>
            <a:r>
              <a:rPr lang="en-US" dirty="0" err="1" smtClean="0"/>
              <a:t>brem</a:t>
            </a:r>
            <a:r>
              <a:rPr lang="en-US" dirty="0" smtClean="0"/>
              <a:t>.) is suppressed below threshold (O(100 eV)) </a:t>
            </a:r>
            <a:r>
              <a:rPr lang="en-US" dirty="0">
                <a:solidFill>
                  <a:srgbClr val="FF0000"/>
                </a:solidFill>
              </a:rPr>
              <a:t>✘</a:t>
            </a:r>
            <a:endParaRPr lang="en-US" b="1" dirty="0" smtClean="0"/>
          </a:p>
          <a:p>
            <a:r>
              <a:rPr lang="en-US" b="1" dirty="0" smtClean="0"/>
              <a:t>Electromagnetic </a:t>
            </a:r>
            <a:r>
              <a:rPr lang="en-US" b="1" dirty="0" smtClean="0"/>
              <a:t>physics:</a:t>
            </a:r>
          </a:p>
          <a:p>
            <a:pPr lvl="1"/>
            <a:r>
              <a:rPr lang="en-US" dirty="0" smtClean="0"/>
              <a:t>In vacuum, tracking in electromagnetic fields is easy, whatever energies are </a:t>
            </a:r>
            <a:r>
              <a:rPr lang="en-US" dirty="0"/>
              <a:t>involved 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For interaction on surfaces:</a:t>
            </a:r>
          </a:p>
          <a:p>
            <a:pPr lvl="2"/>
            <a:r>
              <a:rPr lang="en-US" dirty="0" smtClean="0"/>
              <a:t>The field map in the vicinity of the surface is needed. </a:t>
            </a:r>
            <a:r>
              <a:rPr lang="en-US" dirty="0" smtClean="0">
                <a:solidFill>
                  <a:srgbClr val="FFC000"/>
                </a:solidFill>
              </a:rPr>
              <a:t>(?)</a:t>
            </a:r>
          </a:p>
          <a:p>
            <a:pPr lvl="2"/>
            <a:r>
              <a:rPr lang="en-US" dirty="0" smtClean="0"/>
              <a:t>Note that some </a:t>
            </a:r>
            <a:r>
              <a:rPr lang="en-US" dirty="0" smtClean="0"/>
              <a:t>experiments shown </a:t>
            </a:r>
            <a:r>
              <a:rPr lang="en-US" dirty="0" smtClean="0"/>
              <a:t>that below </a:t>
            </a:r>
            <a:r>
              <a:rPr lang="en-US" dirty="0"/>
              <a:t>(~25 eV) e- cannot enter/escape and be properly </a:t>
            </a:r>
            <a:r>
              <a:rPr lang="en-US" dirty="0" smtClean="0"/>
              <a:t>measured.</a:t>
            </a:r>
          </a:p>
          <a:p>
            <a:pPr lvl="2"/>
            <a:r>
              <a:rPr lang="en-US" dirty="0" smtClean="0"/>
              <a:t>Above, </a:t>
            </a:r>
            <a:r>
              <a:rPr lang="en-US" b="1" dirty="0" smtClean="0"/>
              <a:t>Single Scattering</a:t>
            </a:r>
            <a:r>
              <a:rPr lang="en-US" dirty="0" smtClean="0"/>
              <a:t> physics describes </a:t>
            </a:r>
            <a:r>
              <a:rPr lang="en-US" dirty="0"/>
              <a:t>tracking of charged particles </a:t>
            </a:r>
            <a:r>
              <a:rPr lang="en-US" dirty="0" smtClean="0"/>
              <a:t>well. </a:t>
            </a:r>
            <a:r>
              <a:rPr lang="en-US" dirty="0" smtClean="0"/>
              <a:t>Geant4 can do 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endParaRPr lang="en-US" dirty="0" smtClean="0"/>
          </a:p>
          <a:p>
            <a:pPr lvl="3"/>
            <a:r>
              <a:rPr lang="en-US" dirty="0" smtClean="0"/>
              <a:t>Any </a:t>
            </a:r>
            <a:r>
              <a:rPr lang="en-US" dirty="0"/>
              <a:t>charged particle at a surface should go in or out due to elastic </a:t>
            </a:r>
            <a:r>
              <a:rPr lang="en-US" dirty="0" smtClean="0"/>
              <a:t>scattering.</a:t>
            </a:r>
          </a:p>
          <a:p>
            <a:pPr lvl="3"/>
            <a:r>
              <a:rPr lang="en-US" dirty="0" smtClean="0"/>
              <a:t>Likely detailed surface </a:t>
            </a:r>
            <a:r>
              <a:rPr lang="en-US" dirty="0"/>
              <a:t>field </a:t>
            </a:r>
            <a:r>
              <a:rPr lang="en-US" dirty="0" smtClean="0"/>
              <a:t>map, </a:t>
            </a:r>
            <a:r>
              <a:rPr lang="en-US" dirty="0"/>
              <a:t>considering crystal </a:t>
            </a:r>
            <a:r>
              <a:rPr lang="en-US" dirty="0" smtClean="0"/>
              <a:t>structure, may have to </a:t>
            </a:r>
            <a:r>
              <a:rPr lang="en-US" dirty="0"/>
              <a:t>be </a:t>
            </a:r>
            <a:r>
              <a:rPr lang="en-US" dirty="0" smtClean="0"/>
              <a:t>considered. </a:t>
            </a:r>
            <a:r>
              <a:rPr lang="en-US" dirty="0" smtClean="0">
                <a:solidFill>
                  <a:srgbClr val="FFC000"/>
                </a:solidFill>
              </a:rPr>
              <a:t>(?)</a:t>
            </a:r>
          </a:p>
          <a:p>
            <a:pPr lvl="3"/>
            <a:r>
              <a:rPr lang="en-US" dirty="0" smtClean="0"/>
              <a:t>Single Scattering must be used in limited areas (possible </a:t>
            </a:r>
            <a:r>
              <a:rPr lang="en-US" dirty="0" smtClean="0">
                <a:solidFill>
                  <a:srgbClr val="00B050"/>
                </a:solidFill>
              </a:rPr>
              <a:t>✔</a:t>
            </a:r>
            <a:r>
              <a:rPr lang="en-US" dirty="0" smtClean="0"/>
              <a:t>), otherwise simulation will be very slow !</a:t>
            </a:r>
            <a:endParaRPr lang="en-US" dirty="0" smtClean="0"/>
          </a:p>
          <a:p>
            <a:pPr lvl="1"/>
            <a:r>
              <a:rPr lang="en-US" dirty="0" smtClean="0"/>
              <a:t>More complication may arise, with possibly special property of the surface that may play a role. </a:t>
            </a:r>
            <a:r>
              <a:rPr lang="en-US" dirty="0">
                <a:solidFill>
                  <a:srgbClr val="FFC000"/>
                </a:solidFill>
              </a:rPr>
              <a:t>(?)</a:t>
            </a:r>
            <a:endParaRPr lang="en-US" dirty="0" smtClean="0">
              <a:solidFill>
                <a:srgbClr val="FFC000"/>
              </a:solidFill>
            </a:endParaRPr>
          </a:p>
          <a:p>
            <a:pPr lvl="2"/>
            <a:r>
              <a:rPr lang="en-US" dirty="0" smtClean="0"/>
              <a:t>To be learned &amp; characterized by beam-surface test beam data. </a:t>
            </a:r>
            <a:r>
              <a:rPr lang="en-US" dirty="0">
                <a:solidFill>
                  <a:srgbClr val="FFC000"/>
                </a:solidFill>
              </a:rPr>
              <a:t>(?)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Geant4 does not have the knowledge/expertise for these </a:t>
            </a:r>
            <a:r>
              <a:rPr lang="en-US" dirty="0"/>
              <a:t>phenomena. </a:t>
            </a:r>
            <a:r>
              <a:rPr lang="en-US" dirty="0" smtClean="0">
                <a:solidFill>
                  <a:srgbClr val="FF0000"/>
                </a:solidFill>
              </a:rPr>
              <a:t>✘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For </a:t>
            </a:r>
            <a:r>
              <a:rPr lang="en-US" b="1" dirty="0" err="1" smtClean="0"/>
              <a:t>hadronics</a:t>
            </a:r>
            <a:r>
              <a:rPr lang="en-US" b="1" dirty="0" smtClean="0"/>
              <a:t> physics: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oth energy range and projectile hadron type matter</a:t>
            </a:r>
          </a:p>
          <a:p>
            <a:pPr lvl="1"/>
            <a:r>
              <a:rPr lang="en-US" dirty="0" smtClean="0"/>
              <a:t>Neutrons can be tracked down to thermal energies 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And there are several experts in Geant4 </a:t>
            </a:r>
            <a:r>
              <a:rPr lang="en-US" dirty="0">
                <a:solidFill>
                  <a:srgbClr val="00B050"/>
                </a:solidFill>
              </a:rPr>
              <a:t>✔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For other particles, it is difficult to say </a:t>
            </a:r>
            <a:r>
              <a:rPr lang="en-US" dirty="0">
                <a:solidFill>
                  <a:srgbClr val="FFC000"/>
                </a:solidFill>
              </a:rPr>
              <a:t>(?)</a:t>
            </a:r>
            <a:endParaRPr lang="en-US" dirty="0" smtClean="0">
              <a:solidFill>
                <a:srgbClr val="FFC000"/>
              </a:solidFill>
            </a:endParaRPr>
          </a:p>
          <a:p>
            <a:pPr lvl="2"/>
            <a:r>
              <a:rPr lang="en-US" dirty="0" smtClean="0"/>
              <a:t>If the existing physics is not enough, then new expertise is needed </a:t>
            </a:r>
            <a:r>
              <a:rPr lang="en-US" dirty="0">
                <a:solidFill>
                  <a:srgbClr val="FF0000"/>
                </a:solidFill>
              </a:rPr>
              <a:t>✘</a:t>
            </a:r>
            <a:endParaRPr lang="en-US" dirty="0" smtClean="0"/>
          </a:p>
          <a:p>
            <a:r>
              <a:rPr lang="en-US" b="1" dirty="0" smtClean="0"/>
              <a:t>In </a:t>
            </a:r>
            <a:r>
              <a:rPr lang="en-US" b="1" dirty="0" smtClean="0"/>
              <a:t>summary:</a:t>
            </a:r>
          </a:p>
          <a:p>
            <a:pPr lvl="1"/>
            <a:r>
              <a:rPr lang="en-US" b="1" dirty="0" smtClean="0"/>
              <a:t>nothing can be expected out </a:t>
            </a:r>
            <a:r>
              <a:rPr lang="en-US" b="1" dirty="0" smtClean="0"/>
              <a:t>of the box </a:t>
            </a:r>
            <a:r>
              <a:rPr lang="en-US" b="1" dirty="0" smtClean="0">
                <a:solidFill>
                  <a:srgbClr val="FF0000"/>
                </a:solidFill>
              </a:rPr>
              <a:t>✘</a:t>
            </a:r>
          </a:p>
          <a:p>
            <a:pPr lvl="1"/>
            <a:r>
              <a:rPr lang="en-US" b="1" dirty="0" smtClean="0"/>
              <a:t>l</a:t>
            </a:r>
            <a:r>
              <a:rPr lang="en-US" b="1" dirty="0" smtClean="0"/>
              <a:t>ikely some extension of Geant4 will be needed, but Geant4 does not have the expertise </a:t>
            </a:r>
            <a:r>
              <a:rPr lang="en-US" dirty="0">
                <a:solidFill>
                  <a:srgbClr val="FF0000"/>
                </a:solidFill>
              </a:rPr>
              <a:t>✘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0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5625"/>
            <a:ext cx="7200800" cy="865573"/>
          </a:xfrm>
        </p:spPr>
        <p:txBody>
          <a:bodyPr>
            <a:noAutofit/>
          </a:bodyPr>
          <a:lstStyle/>
          <a:p>
            <a:r>
              <a:rPr lang="en-US" sz="3200" b="1" dirty="0"/>
              <a:t>What Geant4 </a:t>
            </a:r>
            <a:r>
              <a:rPr lang="en-US" sz="3200" b="1" dirty="0" smtClean="0"/>
              <a:t>could </a:t>
            </a:r>
            <a:r>
              <a:rPr lang="en-US" sz="3200" b="1" dirty="0"/>
              <a:t>do </a:t>
            </a:r>
            <a:r>
              <a:rPr lang="en-US" sz="3200" b="1" dirty="0" smtClean="0"/>
              <a:t>tomorrow </a:t>
            </a:r>
            <a:r>
              <a:rPr lang="en-US" sz="3200" b="1" dirty="0"/>
              <a:t>for sources simulation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09494"/>
            <a:ext cx="8640960" cy="396044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A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priori</a:t>
            </a:r>
            <a:r>
              <a:rPr lang="en-US" b="1" dirty="0" smtClean="0">
                <a:solidFill>
                  <a:srgbClr val="00B050"/>
                </a:solidFill>
              </a:rPr>
              <a:t> no technical show-stoppers to extend Geant4 to </a:t>
            </a:r>
            <a:r>
              <a:rPr lang="en-US" b="1" dirty="0" smtClean="0">
                <a:solidFill>
                  <a:srgbClr val="00B050"/>
                </a:solidFill>
              </a:rPr>
              <a:t>the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functionalities you need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/>
              <a:t>Could a community-based (your community) effort provide these features in Geant4 ?</a:t>
            </a:r>
          </a:p>
          <a:p>
            <a:pPr lvl="1"/>
            <a:r>
              <a:rPr lang="en-US" dirty="0" smtClean="0"/>
              <a:t>To make them available to the community ?</a:t>
            </a:r>
          </a:p>
          <a:p>
            <a:pPr lvl="1"/>
            <a:r>
              <a:rPr lang="en-US" dirty="0" smtClean="0"/>
              <a:t>This happened several times in Geant4.</a:t>
            </a:r>
          </a:p>
          <a:p>
            <a:r>
              <a:rPr lang="en-US" b="1" dirty="0" smtClean="0"/>
              <a:t>How ?</a:t>
            </a:r>
          </a:p>
          <a:p>
            <a:pPr lvl="1"/>
            <a:r>
              <a:rPr lang="en-US" dirty="0" smtClean="0"/>
              <a:t>First stage could be to present these sources simulation needs at a </a:t>
            </a:r>
            <a:r>
              <a:rPr lang="en-US" b="1" dirty="0" smtClean="0"/>
              <a:t>Geant4 Technical Forum (TF</a:t>
            </a:r>
            <a:r>
              <a:rPr lang="en-US" dirty="0" smtClean="0"/>
              <a:t>) meeting:</a:t>
            </a:r>
          </a:p>
          <a:p>
            <a:pPr lvl="2"/>
            <a:r>
              <a:rPr lang="en-US" dirty="0"/>
              <a:t>https://geant4.web.cern.ch/collaboration/technical_forum</a:t>
            </a:r>
            <a:endParaRPr lang="en-US" dirty="0" smtClean="0"/>
          </a:p>
          <a:p>
            <a:pPr lvl="2"/>
            <a:r>
              <a:rPr lang="en-US" b="1" dirty="0" smtClean="0"/>
              <a:t>The TF is a users-developers forum</a:t>
            </a:r>
          </a:p>
          <a:p>
            <a:pPr lvl="3"/>
            <a:r>
              <a:rPr lang="en-US" dirty="0" smtClean="0"/>
              <a:t>Where developers present the status of the Geant4 development</a:t>
            </a:r>
          </a:p>
          <a:p>
            <a:pPr lvl="3"/>
            <a:r>
              <a:rPr lang="en-US" dirty="0" smtClean="0"/>
              <a:t>And where users present their needs or possible issues they found etc.</a:t>
            </a:r>
          </a:p>
          <a:p>
            <a:pPr lvl="3"/>
            <a:r>
              <a:rPr lang="en-US" dirty="0" smtClean="0"/>
              <a:t>It is often an entry point for creating new functionalities</a:t>
            </a:r>
          </a:p>
          <a:p>
            <a:pPr lvl="1"/>
            <a:r>
              <a:rPr lang="en-US" dirty="0" smtClean="0"/>
              <a:t>Then, depending on the amount of efforts this represents either:</a:t>
            </a:r>
          </a:p>
          <a:p>
            <a:pPr lvl="2"/>
            <a:r>
              <a:rPr lang="en-US" b="1" dirty="0" smtClean="0"/>
              <a:t>One or a few persons join Geant4 as “contributors”</a:t>
            </a:r>
          </a:p>
          <a:p>
            <a:pPr lvl="3"/>
            <a:r>
              <a:rPr lang="en-US" dirty="0" smtClean="0"/>
              <a:t>A sort of “light member” status</a:t>
            </a:r>
          </a:p>
          <a:p>
            <a:pPr lvl="2"/>
            <a:r>
              <a:rPr lang="en-US" b="1" dirty="0" smtClean="0"/>
              <a:t>One or a few persons join Geant4 as “members”</a:t>
            </a:r>
          </a:p>
          <a:p>
            <a:pPr lvl="3"/>
            <a:r>
              <a:rPr lang="en-US" dirty="0" smtClean="0"/>
              <a:t>More formal but more “robust” status</a:t>
            </a:r>
          </a:p>
          <a:p>
            <a:pPr lvl="3"/>
            <a:r>
              <a:rPr lang="en-US" dirty="0" smtClean="0"/>
              <a:t>Requires contacting one of the Working Group coordinator, the one most appropriate</a:t>
            </a:r>
          </a:p>
          <a:p>
            <a:pPr lvl="3"/>
            <a:r>
              <a:rPr lang="en-US" dirty="0" smtClean="0"/>
              <a:t>Proposing the topics of development, with expected FTE, etc.</a:t>
            </a:r>
          </a:p>
          <a:p>
            <a:pPr lvl="3"/>
            <a:r>
              <a:rPr lang="en-US" dirty="0" smtClean="0"/>
              <a:t>The proposal is submitted to the Geant4 Steering Board (SB) by the Working Group coordinator</a:t>
            </a:r>
          </a:p>
          <a:p>
            <a:pPr lvl="3"/>
            <a:r>
              <a:rPr lang="en-US" dirty="0" smtClean="0"/>
              <a:t>The SB gives is green light (in most of the cases)</a:t>
            </a:r>
          </a:p>
          <a:p>
            <a:pPr lvl="1"/>
            <a:r>
              <a:rPr lang="en-US" dirty="0" smtClean="0"/>
              <a:t>In both cases, </a:t>
            </a:r>
            <a:r>
              <a:rPr lang="en-US" dirty="0" err="1" smtClean="0"/>
              <a:t>GitLab</a:t>
            </a:r>
            <a:r>
              <a:rPr lang="en-US" dirty="0" smtClean="0"/>
              <a:t> and the validation machinery are made available to the developers.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Geant4 @ Atelier Calcul – GdR SCIPAC, 16 – 18 Octobre 2024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8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cGeant4">
  <a:themeElements>
    <a:clrScheme name="G4-colors">
      <a:dk1>
        <a:srgbClr val="FFFFFF"/>
      </a:dk1>
      <a:lt1>
        <a:srgbClr val="002060"/>
      </a:lt1>
      <a:dk2>
        <a:srgbClr val="FFFFFF"/>
      </a:dk2>
      <a:lt2>
        <a:srgbClr val="1D1A77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G4-colors">
      <a:dk1>
        <a:srgbClr val="FFFFFF"/>
      </a:dk1>
      <a:lt1>
        <a:srgbClr val="002060"/>
      </a:lt1>
      <a:dk2>
        <a:srgbClr val="FFFFFF"/>
      </a:dk2>
      <a:lt2>
        <a:srgbClr val="1D1A77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pective">
  <a:themeElements>
    <a:clrScheme name="G4-colors">
      <a:dk1>
        <a:srgbClr val="FFFFFF"/>
      </a:dk1>
      <a:lt1>
        <a:srgbClr val="002060"/>
      </a:lt1>
      <a:dk2>
        <a:srgbClr val="FFFFFF"/>
      </a:dk2>
      <a:lt2>
        <a:srgbClr val="1D1A77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pective">
  <a:themeElements>
    <a:clrScheme name="G4-colors">
      <a:dk1>
        <a:srgbClr val="FFFFFF"/>
      </a:dk1>
      <a:lt1>
        <a:srgbClr val="002060"/>
      </a:lt1>
      <a:dk2>
        <a:srgbClr val="FFFFFF"/>
      </a:dk2>
      <a:lt2>
        <a:srgbClr val="1D1A77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MarcGeant4</Template>
  <TotalTime>1340</TotalTime>
  <Words>1276</Words>
  <Application>Microsoft Office PowerPoint</Application>
  <PresentationFormat>Affichage à l'écran (16:9)</PresentationFormat>
  <Paragraphs>167</Paragraphs>
  <Slides>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MarcGeant4</vt:lpstr>
      <vt:lpstr>Perspective</vt:lpstr>
      <vt:lpstr>1_Perspective</vt:lpstr>
      <vt:lpstr>2_Perspective</vt:lpstr>
      <vt:lpstr>Applications possibles de Geant4 à la simulation de sources de particules</vt:lpstr>
      <vt:lpstr>Introduction</vt:lpstr>
      <vt:lpstr>What is Geant4 ? Geant4 as a Software Toolkit</vt:lpstr>
      <vt:lpstr>What is Geant4 ? Geant4 as a Collaboration</vt:lpstr>
      <vt:lpstr>Electromagnetic Physics</vt:lpstr>
      <vt:lpstr>Hadronic Physics</vt:lpstr>
      <vt:lpstr>What Geant4 can do today for sources simulation ?</vt:lpstr>
      <vt:lpstr>What Geant4 could do tomorrow for sources simulation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possibles de Geant4 à la simulation de sources de particules</dc:title>
  <dc:creator>verderi</dc:creator>
  <cp:lastModifiedBy>verderi</cp:lastModifiedBy>
  <cp:revision>32</cp:revision>
  <dcterms:created xsi:type="dcterms:W3CDTF">2024-10-11T15:32:13Z</dcterms:created>
  <dcterms:modified xsi:type="dcterms:W3CDTF">2024-10-17T05:24:54Z</dcterms:modified>
</cp:coreProperties>
</file>