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6" r:id="rId6"/>
    <p:sldId id="347" r:id="rId7"/>
    <p:sldId id="348" r:id="rId8"/>
    <p:sldId id="362" r:id="rId9"/>
    <p:sldId id="349" r:id="rId10"/>
    <p:sldId id="350" r:id="rId11"/>
    <p:sldId id="352" r:id="rId12"/>
    <p:sldId id="353" r:id="rId13"/>
    <p:sldId id="354" r:id="rId14"/>
    <p:sldId id="355" r:id="rId15"/>
    <p:sldId id="363" r:id="rId16"/>
    <p:sldId id="367" r:id="rId17"/>
    <p:sldId id="361" r:id="rId18"/>
    <p:sldId id="366" r:id="rId19"/>
    <p:sldId id="36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4A83"/>
    <a:srgbClr val="E60019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979" autoAdjust="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29/03/2023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Titan - RAT-9 - R. Ferdinand &gt;&gt; ex. modifier dans Insertion//En-tête/Pied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444000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6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Simulation </a:t>
            </a:r>
            <a:r>
              <a:rPr lang="fr-FR" dirty="0"/>
              <a:t>de source d'ions ECR </a:t>
            </a:r>
            <a:r>
              <a:rPr lang="fr-FR" dirty="0" err="1"/>
              <a:t>monochargés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Guillaume Ferrand – IRFU/DACM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C5D75-42D1-4FD6-A210-EEC599B5FC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r-FR" dirty="0" smtClean="0"/>
                  <a:t>Présence de « nuages » d’électrons : Apparition de champs électromagnétiques dans la cavité.</a:t>
                </a:r>
              </a:p>
              <a:p>
                <a:endParaRPr lang="fr-FR" dirty="0"/>
              </a:p>
              <a:p>
                <a:r>
                  <a:rPr lang="fr-FR" dirty="0" smtClean="0"/>
                  <a:t>Fréquence de coupure du plasma :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 (JD Jackson, </a:t>
                </a:r>
                <a:r>
                  <a:rPr lang="fr-FR" dirty="0"/>
                  <a:t>Chapitre 7.5 – </a:t>
                </a:r>
                <a:r>
                  <a:rPr lang="fr-FR" dirty="0" err="1" smtClean="0"/>
                  <a:t>Frequency</a:t>
                </a:r>
                <a:r>
                  <a:rPr lang="fr-FR" dirty="0" smtClean="0"/>
                  <a:t> </a:t>
                </a:r>
                <a:r>
                  <a:rPr lang="fr-FR" dirty="0"/>
                  <a:t>Dispersion </a:t>
                </a:r>
                <a:r>
                  <a:rPr lang="fr-FR" dirty="0" err="1"/>
                  <a:t>Characteristics</a:t>
                </a:r>
                <a:r>
                  <a:rPr lang="fr-FR" dirty="0"/>
                  <a:t> of </a:t>
                </a:r>
                <a:r>
                  <a:rPr lang="fr-FR" dirty="0" err="1"/>
                  <a:t>Dielectrics</a:t>
                </a:r>
                <a:r>
                  <a:rPr lang="fr-FR" dirty="0"/>
                  <a:t>, </a:t>
                </a:r>
                <a:r>
                  <a:rPr lang="fr-FR" dirty="0" err="1"/>
                  <a:t>Conductors</a:t>
                </a:r>
                <a:r>
                  <a:rPr lang="fr-FR" dirty="0"/>
                  <a:t> and Plasmas</a:t>
                </a:r>
                <a:r>
                  <a:rPr lang="fr-FR" dirty="0" smtClean="0"/>
                  <a:t>.). 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fr-FR" dirty="0" smtClean="0"/>
                  <a:t> la densité d’électrons dans le milieu.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 smtClean="0"/>
                  <a:t>Conséquence : Plus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fr-FR" dirty="0" smtClean="0"/>
                  <a:t> se rapproche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 smtClean="0"/>
                  <a:t>, plus le plasma devient hermétique à l’onde RF.</a:t>
                </a:r>
                <a:endParaRPr lang="fr-FR" dirty="0"/>
              </a:p>
              <a:p>
                <a:pPr marL="285750" indent="-285750">
                  <a:buFontTx/>
                  <a:buChar char="-"/>
                </a:pPr>
                <a:r>
                  <a:rPr lang="fr-FR" dirty="0" smtClean="0"/>
                  <a:t>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 smtClean="0"/>
                  <a:t>, le plasma consomme quand même une partie de l’onde. D’où désadaptation de la cavité.</a:t>
                </a:r>
              </a:p>
              <a:p>
                <a:pPr marL="285750" indent="-285750">
                  <a:buFontTx/>
                  <a:buChar char="-"/>
                </a:pPr>
                <a:endParaRPr lang="fr-FR" dirty="0" smtClean="0"/>
              </a:p>
              <a:p>
                <a:pPr marL="285750" indent="-285750">
                  <a:buFontTx/>
                  <a:buChar char="-"/>
                </a:pPr>
                <a:r>
                  <a:rPr lang="fr-FR" sz="1300" dirty="0" smtClean="0"/>
                  <a:t>Voir aussi : </a:t>
                </a:r>
                <a:r>
                  <a:rPr lang="fr-FR" sz="1300" dirty="0" err="1" smtClean="0"/>
                  <a:t>Zoubian</a:t>
                </a:r>
                <a:r>
                  <a:rPr lang="fr-FR" sz="1300" dirty="0" smtClean="0"/>
                  <a:t>, F, </a:t>
                </a:r>
                <a:r>
                  <a:rPr lang="fr-FR" sz="1300" dirty="0" err="1" smtClean="0"/>
                  <a:t>Renaut</a:t>
                </a:r>
                <a:r>
                  <a:rPr lang="fr-FR" sz="1300" dirty="0" smtClean="0"/>
                  <a:t>, N. et </a:t>
                </a:r>
                <a:r>
                  <a:rPr lang="fr-FR" sz="1300" dirty="0" err="1" smtClean="0"/>
                  <a:t>Latrasse</a:t>
                </a:r>
                <a:r>
                  <a:rPr lang="fr-FR" sz="1300" dirty="0" smtClean="0"/>
                  <a:t>, L. </a:t>
                </a:r>
                <a:r>
                  <a:rPr lang="en-US" sz="1300" dirty="0" smtClean="0"/>
                  <a:t>”Distributed </a:t>
                </a:r>
                <a:r>
                  <a:rPr lang="en-US" sz="1300" dirty="0"/>
                  <a:t>elementary ECR microwave plasma sources supplied by solid state generators for production of large area plasmas without scale limitation: plasma density measurements and comparison with </a:t>
                </a:r>
                <a:r>
                  <a:rPr lang="en-US" sz="1300" dirty="0" smtClean="0"/>
                  <a:t>simulation.”</a:t>
                </a:r>
                <a:endParaRPr lang="fr-FR" sz="1300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538" r="-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Effet des électrons, du plasma, sur le champ électromagnétique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61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: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“High </a:t>
            </a:r>
            <a:r>
              <a:rPr lang="en-US" dirty="0"/>
              <a:t>stability microwave </a:t>
            </a:r>
            <a:r>
              <a:rPr lang="en-US" dirty="0" smtClean="0"/>
              <a:t>discharge ion sources”, Nature</a:t>
            </a:r>
            <a:r>
              <a:rPr lang="en-US" dirty="0"/>
              <a:t>, Scientific reports, (2022) </a:t>
            </a:r>
            <a:r>
              <a:rPr lang="en-US" dirty="0" smtClean="0"/>
              <a:t>12:3064.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“Advances </a:t>
            </a:r>
            <a:r>
              <a:rPr lang="en-US" dirty="0"/>
              <a:t>in PIC simulation of 2.45 GHz ECR Ion </a:t>
            </a:r>
            <a:r>
              <a:rPr lang="en-US" dirty="0" smtClean="0"/>
              <a:t>Sources”, ECRIS 2024.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 Lorenzo </a:t>
            </a:r>
            <a:r>
              <a:rPr lang="fr-FR" dirty="0" err="1" smtClean="0"/>
              <a:t>Neri</a:t>
            </a:r>
            <a:r>
              <a:rPr lang="fr-FR" dirty="0" smtClean="0"/>
              <a:t> - INFN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853" y="2610381"/>
            <a:ext cx="7471947" cy="41793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59142" y="4422371"/>
            <a:ext cx="1471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ECRIS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65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283" y="749949"/>
            <a:ext cx="9752467" cy="5593701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12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Slide présenté par Lorenzo </a:t>
            </a:r>
            <a:r>
              <a:rPr lang="fr-FR" dirty="0" err="1" smtClean="0"/>
              <a:t>Neri</a:t>
            </a:r>
            <a:r>
              <a:rPr lang="fr-FR" dirty="0" smtClean="0"/>
              <a:t> à l’ECRIS.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38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Exemple avec mode TM01</a:t>
            </a:r>
          </a:p>
          <a:p>
            <a:r>
              <a:rPr lang="fr-FR" dirty="0" smtClean="0"/>
              <a:t>Champ électrique RF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36" y="2228828"/>
            <a:ext cx="4089626" cy="2614255"/>
          </a:xfrm>
        </p:spPr>
      </p:pic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Flux d’électrons à partir d’un point fixe</a:t>
            </a:r>
          </a:p>
          <a:p>
            <a:r>
              <a:rPr lang="fr-FR" dirty="0" smtClean="0"/>
              <a:t>Champ électrique produit</a:t>
            </a:r>
            <a:endParaRPr lang="fr-FR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02" y="2228828"/>
            <a:ext cx="3975880" cy="2643364"/>
          </a:xfr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avec CST MW Studio – PIC solver.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87104" y="929258"/>
            <a:ext cx="148742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</a:rPr>
              <a:t>Electron Density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87104" y="3874768"/>
            <a:ext cx="148742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</a:rPr>
              <a:t>Ion Density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64" y="4065411"/>
            <a:ext cx="3975880" cy="264336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91891" y="5202427"/>
            <a:ext cx="5104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champ électrique produit par le faisceau doit respecter les conditions aux limites de la cavité : champ magnétique parallèle et champ électrique normal à la surface.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1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Programmes actuellement utilisées au CEA pour la simulation de plasma.</a:t>
            </a:r>
          </a:p>
          <a:p>
            <a:r>
              <a:rPr lang="fr-FR" dirty="0" err="1" smtClean="0"/>
              <a:t>WarpX</a:t>
            </a:r>
            <a:r>
              <a:rPr lang="fr-FR" dirty="0" smtClean="0"/>
              <a:t> : Déjà utilisé pour simuler l’extraction des ions des sources ECR.</a:t>
            </a:r>
          </a:p>
          <a:p>
            <a:r>
              <a:rPr lang="fr-FR" dirty="0" err="1" smtClean="0"/>
              <a:t>Smilei</a:t>
            </a:r>
            <a:r>
              <a:rPr lang="fr-FR" dirty="0" smtClean="0"/>
              <a:t> : Utilisé pour simuler les interactions ondes/plasma.</a:t>
            </a:r>
            <a:endParaRPr lang="fr-FR" dirty="0"/>
          </a:p>
          <a:p>
            <a:r>
              <a:rPr lang="fr-FR" dirty="0" smtClean="0"/>
              <a:t>Pour le moment, nous n’avons pas testé ces logiciels pour la simulation de chambre plasma ECR.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Sont-ils adaptés au calcul avec champ magnétique externe 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Sont-ils adaptés pour des calculs dans une cavité résonnante ?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Simulations avec </a:t>
            </a:r>
            <a:r>
              <a:rPr lang="fr-FR" dirty="0" err="1" smtClean="0"/>
              <a:t>WarpX</a:t>
            </a:r>
            <a:r>
              <a:rPr lang="fr-FR" dirty="0" smtClean="0"/>
              <a:t> ou </a:t>
            </a:r>
            <a:r>
              <a:rPr lang="fr-FR" dirty="0" err="1" smtClean="0"/>
              <a:t>Smilei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10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181" y="157210"/>
            <a:ext cx="8795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2D de l’extraction (Par Olivier </a:t>
            </a:r>
            <a:r>
              <a:rPr lang="fr-F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Tuske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6182" y="728477"/>
            <a:ext cx="8403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 faisceau Ar SEISM avec Géométrie SILHI (plasma </a:t>
            </a:r>
            <a:r>
              <a:rPr lang="fr-FR" sz="2000" b="1" dirty="0" smtClean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9mm)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44DB137-5DC7-6090-D79B-F613E36B1A6B}"/>
              </a:ext>
            </a:extLst>
          </p:cNvPr>
          <p:cNvSpPr txBox="1">
            <a:spLocks/>
          </p:cNvSpPr>
          <p:nvPr/>
        </p:nvSpPr>
        <p:spPr>
          <a:xfrm>
            <a:off x="736600" y="6462187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mtClean="0">
                <a:solidFill>
                  <a:srgbClr val="262626">
                    <a:tint val="75000"/>
                  </a:srgbClr>
                </a:solidFill>
                <a:latin typeface="Arial"/>
              </a:rPr>
              <a:t>PACIFICS – AXE4 - O. Delferrière</a:t>
            </a:r>
            <a:endParaRPr lang="fr-FR" dirty="0">
              <a:solidFill>
                <a:srgbClr val="262626">
                  <a:tint val="75000"/>
                </a:srgbClr>
              </a:solidFill>
              <a:latin typeface="Arial"/>
            </a:endParaRP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DE6646E4-AC2D-2AE6-38D5-1C39CE61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462187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22/03/2023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C9B0E96E-CC02-3FED-3FAF-F96BE8D9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462187"/>
            <a:ext cx="6937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6962" y="4563916"/>
            <a:ext cx="450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Extraction SEISM – Simulation OPERA-2D </a:t>
            </a:r>
            <a:r>
              <a:rPr lang="fr-FR" dirty="0" smtClean="0"/>
              <a:t>(densité uniforme)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31" y="1359786"/>
            <a:ext cx="5835187" cy="331015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919" y="3999871"/>
            <a:ext cx="6557405" cy="278204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047528" y="5187010"/>
            <a:ext cx="383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Extraction SEISM – Simulation AXEL</a:t>
            </a:r>
          </a:p>
          <a:p>
            <a:pPr algn="r"/>
            <a:r>
              <a:rPr lang="fr-FR" dirty="0" smtClean="0"/>
              <a:t>( Emetteur plasma)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60" y="2523185"/>
            <a:ext cx="4241800" cy="173648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367933"/>
            <a:ext cx="4206240" cy="120929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240306" y="2636275"/>
            <a:ext cx="3830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Extraction SEISM </a:t>
            </a:r>
          </a:p>
          <a:p>
            <a:pPr algn="r"/>
            <a:r>
              <a:rPr lang="fr-FR" b="1" dirty="0" smtClean="0"/>
              <a:t> Simulation IBSIMU</a:t>
            </a:r>
          </a:p>
          <a:p>
            <a:pPr algn="r"/>
            <a:r>
              <a:rPr lang="fr-FR" dirty="0" smtClean="0"/>
              <a:t>( Emetteur plasma)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9932" y="5573200"/>
            <a:ext cx="3819437" cy="13581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Tous les codes donnent le même type de résultat : trop de charge d’espace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/>
              <a:t>le faisceau explose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 smtClean="0"/>
              <a:t>Il reste 1/</a:t>
            </a:r>
            <a:r>
              <a:rPr lang="fr-FR" dirty="0"/>
              <a:t>3</a:t>
            </a:r>
            <a:r>
              <a:rPr lang="fr-FR" dirty="0" smtClean="0"/>
              <a:t> de l’intensité initiale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9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6"/>
              <p:cNvSpPr>
                <a:spLocks noGrp="1"/>
              </p:cNvSpPr>
              <p:nvPr>
                <p:ph idx="1"/>
              </p:nvPr>
            </p:nvSpPr>
            <p:spPr>
              <a:xfrm>
                <a:off x="731839" y="1381125"/>
                <a:ext cx="7692122" cy="4532313"/>
              </a:xfrm>
            </p:spPr>
            <p:txBody>
              <a:bodyPr>
                <a:normAutofit fontScale="92500"/>
              </a:bodyPr>
              <a:lstStyle/>
              <a:p>
                <a:r>
                  <a:rPr lang="fr-FR" dirty="0" smtClean="0"/>
                  <a:t>Principe général :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 smtClean="0"/>
                  <a:t>Cavité RF, généralement excitée en mode TE</a:t>
                </a:r>
                <a:r>
                  <a:rPr lang="fr-FR" baseline="-25000" dirty="0" smtClean="0"/>
                  <a:t>111</a:t>
                </a:r>
                <a:r>
                  <a:rPr lang="fr-FR" dirty="0" smtClean="0"/>
                  <a:t>.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 smtClean="0"/>
                  <a:t>L’ensemble est plongé dans un champ magnétique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.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 smtClean="0"/>
                  <a:t>Equations différentielles du mouvement :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den>
                    </m:f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𝑟𝑓</m:t>
                            </m:r>
                          </m:sub>
                        </m:sSub>
                        <m:func>
                          <m:func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</m:func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𝑑𝑐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𝑟𝑓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 smtClean="0"/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fr-FR" dirty="0" smtClean="0"/>
                  <a:t> contiennent une composante RF, et une composante DC.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dirty="0" smtClean="0"/>
                  <a:t>On peut démontrer que, si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dirty="0" smtClean="0"/>
                  <a:t> est proche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𝑑𝑐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fr-FR" dirty="0" smtClean="0"/>
                  <a:t>, les électrons, tout en tournant autour du champ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 smtClean="0"/>
                  <a:t>, « résonnent » avec le champ électrique RF.</a:t>
                </a:r>
              </a:p>
              <a:p>
                <a:pPr marL="285750" indent="-285750">
                  <a:buFontTx/>
                  <a:buChar char="-"/>
                </a:pPr>
                <a:endParaRPr lang="fr-FR" dirty="0"/>
              </a:p>
            </p:txBody>
          </p:sp>
        </mc:Choice>
        <mc:Fallback xmlns="">
          <p:sp>
            <p:nvSpPr>
              <p:cNvPr id="7" name="Espace réservé du conten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9" y="1381125"/>
                <a:ext cx="7692122" cy="4532313"/>
              </a:xfrm>
              <a:blipFill>
                <a:blip r:embed="rId2"/>
                <a:stretch>
                  <a:fillRect l="-1664" t="-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Physique des sources ECR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7957378" y="2525222"/>
            <a:ext cx="4234622" cy="2756448"/>
            <a:chOff x="280415" y="2176284"/>
            <a:chExt cx="4234622" cy="2756448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0762" y="2176284"/>
              <a:ext cx="3393078" cy="2696937"/>
            </a:xfrm>
            <a:prstGeom prst="rect">
              <a:avLst/>
            </a:prstGeom>
          </p:spPr>
        </p:pic>
        <p:sp>
          <p:nvSpPr>
            <p:cNvPr id="10" name="Right Arrow 7"/>
            <p:cNvSpPr/>
            <p:nvPr/>
          </p:nvSpPr>
          <p:spPr>
            <a:xfrm>
              <a:off x="3041904" y="3432048"/>
              <a:ext cx="816864" cy="1524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2834640" y="2919984"/>
              <a:ext cx="13385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Ion Extraction</a:t>
              </a:r>
              <a:endParaRPr lang="en-US" sz="1400" dirty="0"/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1255776" y="4624955"/>
              <a:ext cx="1578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Coil Design</a:t>
              </a:r>
              <a:endParaRPr lang="en-US" sz="1400" dirty="0"/>
            </a:p>
          </p:txBody>
        </p:sp>
        <p:cxnSp>
          <p:nvCxnSpPr>
            <p:cNvPr id="13" name="Straight Arrow Connector 11"/>
            <p:cNvCxnSpPr/>
            <p:nvPr/>
          </p:nvCxnSpPr>
          <p:spPr>
            <a:xfrm flipH="1" flipV="1">
              <a:off x="1389888" y="4059936"/>
              <a:ext cx="655320" cy="5589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1938528" y="4047744"/>
              <a:ext cx="100584" cy="5757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441938" y="4127395"/>
              <a:ext cx="1889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Fixed Potentials applied</a:t>
              </a:r>
              <a:endParaRPr lang="en-US" sz="1400" dirty="0"/>
            </a:p>
          </p:txBody>
        </p:sp>
        <p:cxnSp>
          <p:nvCxnSpPr>
            <p:cNvPr id="16" name="Straight Arrow Connector 16"/>
            <p:cNvCxnSpPr/>
            <p:nvPr/>
          </p:nvCxnSpPr>
          <p:spPr>
            <a:xfrm flipH="1" flipV="1">
              <a:off x="2441938" y="3931920"/>
              <a:ext cx="465854" cy="1954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8"/>
            <p:cNvCxnSpPr/>
            <p:nvPr/>
          </p:nvCxnSpPr>
          <p:spPr>
            <a:xfrm flipH="1" flipV="1">
              <a:off x="2316970" y="3663696"/>
              <a:ext cx="590822" cy="4636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20"/>
            <p:cNvCxnSpPr/>
            <p:nvPr/>
          </p:nvCxnSpPr>
          <p:spPr>
            <a:xfrm flipH="1" flipV="1">
              <a:off x="2493264" y="3639312"/>
              <a:ext cx="414528" cy="48808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22"/>
            <p:cNvCxnSpPr/>
            <p:nvPr/>
          </p:nvCxnSpPr>
          <p:spPr>
            <a:xfrm flipV="1">
              <a:off x="2907792" y="3663696"/>
              <a:ext cx="0" cy="4636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3"/>
            <p:cNvSpPr txBox="1"/>
            <p:nvPr/>
          </p:nvSpPr>
          <p:spPr>
            <a:xfrm>
              <a:off x="2480878" y="2262652"/>
              <a:ext cx="2034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Structure axis to monitor the static B-Field</a:t>
              </a:r>
              <a:endParaRPr lang="en-US" sz="1400" dirty="0"/>
            </a:p>
          </p:txBody>
        </p:sp>
        <p:cxnSp>
          <p:nvCxnSpPr>
            <p:cNvPr id="21" name="Straight Arrow Connector 35"/>
            <p:cNvCxnSpPr/>
            <p:nvPr/>
          </p:nvCxnSpPr>
          <p:spPr>
            <a:xfrm flipH="1">
              <a:off x="2097024" y="2691592"/>
              <a:ext cx="841248" cy="777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4"/>
            <p:cNvSpPr txBox="1"/>
            <p:nvPr/>
          </p:nvSpPr>
          <p:spPr>
            <a:xfrm>
              <a:off x="280415" y="4492752"/>
              <a:ext cx="1380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Plasma Chamber</a:t>
              </a:r>
              <a:endParaRPr lang="en-US" sz="1400" dirty="0"/>
            </a:p>
          </p:txBody>
        </p:sp>
        <p:cxnSp>
          <p:nvCxnSpPr>
            <p:cNvPr id="23" name="Straight Arrow Connector 10"/>
            <p:cNvCxnSpPr>
              <a:stCxn id="22" idx="0"/>
            </p:cNvCxnSpPr>
            <p:nvPr/>
          </p:nvCxnSpPr>
          <p:spPr>
            <a:xfrm flipV="1">
              <a:off x="970543" y="3529584"/>
              <a:ext cx="602225" cy="9631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3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 smtClean="0"/>
                  <a:t>On peut montrer que la vitesse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fr-FR" dirty="0" smtClean="0"/>
                  <a:t> augmente « indéfiniment » si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 s’approche de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dirty="0" smtClean="0"/>
                  <a:t>. Plus précisément, la vitesse augmente jusqu’à ce que l’électron soit relativiste.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 est appelé fréquence ECR, et dépend donc du champ extérieur.</a:t>
                </a:r>
              </a:p>
              <a:p>
                <a:r>
                  <a:rPr lang="fr-FR" dirty="0" smtClean="0"/>
                  <a:t>Typiquement, à 2,45 GHz, pour l’électron,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 doit être de l’ordre de 87,5 </a:t>
                </a:r>
                <a:r>
                  <a:rPr lang="fr-FR" dirty="0" err="1" smtClean="0"/>
                  <a:t>mT</a:t>
                </a:r>
                <a:r>
                  <a:rPr lang="fr-FR" dirty="0" smtClean="0"/>
                  <a:t>.</a:t>
                </a:r>
              </a:p>
              <a:p>
                <a:r>
                  <a:rPr lang="fr-FR" dirty="0" smtClean="0"/>
                  <a:t>A l’inverse, pour le proton,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fr-FR" dirty="0" smtClean="0"/>
                  <a:t>, donc la fréquence « ECR » du proton est beaucoup plus faible.</a:t>
                </a:r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7" t="-1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Simulation de source d’ions ECR </a:t>
            </a:r>
            <a:r>
              <a:rPr lang="fr-FR" dirty="0" err="1" smtClean="0"/>
              <a:t>monochargés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Phénomène de résonnance cyclotron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678" y="3927933"/>
            <a:ext cx="4671653" cy="2598279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049193" y="4613564"/>
            <a:ext cx="1720734" cy="1495136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3547181" y="5042406"/>
            <a:ext cx="147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Zone ECR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9" idx="3"/>
          </p:cNvCxnSpPr>
          <p:nvPr/>
        </p:nvCxnSpPr>
        <p:spPr>
          <a:xfrm>
            <a:off x="5026846" y="5227072"/>
            <a:ext cx="1856092" cy="68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9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buFontTx/>
                  <a:buChar char="-"/>
                </a:pPr>
                <a:r>
                  <a:rPr lang="fr-FR" dirty="0" smtClean="0"/>
                  <a:t>La présence du champ magnétique canalise fortement les électrons. Ils ne se déplacent « presque » qu’en 1 D, le long de la ligne de champ magnétique.</a:t>
                </a:r>
              </a:p>
              <a:p>
                <a:pPr marL="285750" indent="-285750">
                  <a:buFontTx/>
                  <a:buChar char="-"/>
                </a:pPr>
                <a:endParaRPr lang="fr-FR" dirty="0"/>
              </a:p>
              <a:p>
                <a:pPr marL="285750" indent="-285750">
                  <a:buFontTx/>
                  <a:buChar char="-"/>
                </a:pPr>
                <a:r>
                  <a:rPr lang="fr-FR" dirty="0" smtClean="0"/>
                  <a:t>La résonnance ECR fait que la vitesse des électrons est beaucoup plus intense localement si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𝐸𝐶𝑅</m:t>
                        </m:r>
                      </m:sub>
                    </m:sSub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  <a:p>
                <a:pPr marL="285750" indent="-285750">
                  <a:buFontTx/>
                  <a:buChar char="-"/>
                </a:pPr>
                <a:endParaRPr lang="fr-FR" dirty="0" smtClean="0"/>
              </a:p>
              <a:p>
                <a:pPr marL="285750" indent="-285750">
                  <a:buFontTx/>
                  <a:buChar char="-"/>
                </a:pPr>
                <a:r>
                  <a:rPr lang="fr-FR" dirty="0" smtClean="0"/>
                  <a:t>Le plasma est confiné dans une chambre qui possède certaines fréquences de résonnance et qui agit comme un « filtre » sur le champ </a:t>
                </a:r>
                <a:r>
                  <a:rPr lang="fr-FR" dirty="0"/>
                  <a:t>électromagnétique </a:t>
                </a:r>
                <a:r>
                  <a:rPr lang="fr-FR" dirty="0" smtClean="0"/>
                  <a:t>produit par le plasma.</a:t>
                </a:r>
                <a:endParaRPr lang="fr-FR" dirty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808" r="-5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Différences avec la physique des plasmas « classique ».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505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électrons accélérés peuvent :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Collisions et formation du plasma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48364"/>
              </p:ext>
            </p:extLst>
          </p:nvPr>
        </p:nvGraphicFramePr>
        <p:xfrm>
          <a:off x="2032000" y="2077728"/>
          <a:ext cx="8127999" cy="396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1646049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820189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18000363"/>
                    </a:ext>
                  </a:extLst>
                </a:gridCol>
              </a:tblGrid>
              <a:tr h="135325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Collision</a:t>
                      </a:r>
                      <a:r>
                        <a:rPr lang="fr-FR" baseline="0" dirty="0" smtClean="0"/>
                        <a:t> avec…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 la paroi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 une molécule ou un ion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708518"/>
                  </a:ext>
                </a:extLst>
              </a:tr>
              <a:tr h="78402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Vitesse faible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Absorption par la paroi.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Absorption</a:t>
                      </a:r>
                      <a:r>
                        <a:rPr lang="fr-FR" baseline="0" dirty="0" smtClean="0"/>
                        <a:t> par un cation.</a:t>
                      </a:r>
                    </a:p>
                    <a:p>
                      <a:pPr algn="ctr"/>
                      <a:r>
                        <a:rPr lang="fr-FR" baseline="0" dirty="0" smtClean="0"/>
                        <a:t>Rétrodiffusion.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095977"/>
                  </a:ext>
                </a:extLst>
              </a:tr>
              <a:tr h="78402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Vitesse moyenne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Rétrodiffusion.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Rétrodiffusion.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6201256"/>
                  </a:ext>
                </a:extLst>
              </a:tr>
              <a:tr h="78402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Vitesse élevée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Emission d’électrons secondaires.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Formation de nouveaux</a:t>
                      </a:r>
                      <a:r>
                        <a:rPr lang="fr-FR" baseline="0" dirty="0" smtClean="0"/>
                        <a:t> ions et e-.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Transfert</a:t>
                      </a:r>
                      <a:r>
                        <a:rPr lang="fr-FR" baseline="0" dirty="0" smtClean="0"/>
                        <a:t> d’énergie.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63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Emission secondaire sur la paroi (SEY) :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3"/>
          </p:nvPr>
        </p:nvSpPr>
        <p:spPr>
          <a:xfrm>
            <a:off x="6215224" y="387802"/>
            <a:ext cx="5220000" cy="4532313"/>
          </a:xfrm>
        </p:spPr>
        <p:txBody>
          <a:bodyPr/>
          <a:lstStyle/>
          <a:p>
            <a:r>
              <a:rPr lang="fr-FR" dirty="0" smtClean="0"/>
              <a:t>Formation d’ions :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11176000" y="6343650"/>
            <a:ext cx="1016000" cy="365125"/>
          </a:xfrm>
        </p:spPr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343650"/>
            <a:ext cx="8839200" cy="365125"/>
          </a:xfrm>
        </p:spPr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1" y="2366861"/>
            <a:ext cx="5665297" cy="256084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65265" y="5080914"/>
            <a:ext cx="5769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Zhuoxi</a:t>
            </a:r>
            <a:r>
              <a:rPr lang="fr-FR" sz="1200" dirty="0"/>
              <a:t> </a:t>
            </a:r>
            <a:r>
              <a:rPr lang="fr-FR" sz="1200" dirty="0" err="1"/>
              <a:t>Lian</a:t>
            </a:r>
            <a:r>
              <a:rPr lang="fr-FR" sz="1200" dirty="0"/>
              <a:t> </a:t>
            </a:r>
            <a:r>
              <a:rPr lang="fr-FR" sz="1200" i="1" dirty="0"/>
              <a:t>et al</a:t>
            </a:r>
            <a:r>
              <a:rPr lang="fr-FR" sz="1200" dirty="0"/>
              <a:t> 2024 </a:t>
            </a:r>
            <a:r>
              <a:rPr lang="fr-FR" sz="1200" i="1" dirty="0"/>
              <a:t>J. Phys. D: </a:t>
            </a:r>
            <a:r>
              <a:rPr lang="fr-FR" sz="1200" i="1" dirty="0" err="1"/>
              <a:t>Appl</a:t>
            </a:r>
            <a:r>
              <a:rPr lang="fr-FR" sz="1200" i="1" dirty="0"/>
              <a:t>. Phys.</a:t>
            </a:r>
            <a:r>
              <a:rPr lang="fr-FR" sz="1200" dirty="0"/>
              <a:t> </a:t>
            </a:r>
            <a:r>
              <a:rPr lang="fr-FR" sz="1200" b="1" dirty="0"/>
              <a:t>57</a:t>
            </a:r>
            <a:r>
              <a:rPr lang="fr-FR" sz="1200" dirty="0"/>
              <a:t> 315304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92" y="978044"/>
            <a:ext cx="2631980" cy="28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463" y="978044"/>
            <a:ext cx="2695621" cy="28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91" y="3754495"/>
            <a:ext cx="2778638" cy="28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351818" y="447913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Absorption d’e- :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951838" y="5751962"/>
            <a:ext cx="19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Janev</a:t>
            </a:r>
            <a:r>
              <a:rPr lang="fr-FR" sz="1400" dirty="0"/>
              <a:t> et al, 1987</a:t>
            </a:r>
          </a:p>
        </p:txBody>
      </p:sp>
    </p:spTree>
    <p:extLst>
      <p:ext uri="{BB962C8B-B14F-4D97-AF65-F5344CB8AC3E}">
        <p14:creationId xmlns:p14="http://schemas.microsoft.com/office/powerpoint/2010/main" val="335425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phénomènes sont en opposition dans le plasma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Formation de nouveaux ions après collision entre molécules neutres et ions et des électrons (électrons rapides),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Absorption des électrons par les ions (électrons lents).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La vitesse est principalement angulaire avant choc.</a:t>
            </a:r>
          </a:p>
          <a:p>
            <a:r>
              <a:rPr lang="fr-FR" dirty="0" smtClean="0"/>
              <a:t>Suite à un choc, la vitesse angulaire de l’électron est en partie transférée en longitudinal, de façon aléatoire (choc élastique).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Apparition / disparition du plasma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11176000" y="6343650"/>
            <a:ext cx="1016000" cy="365125"/>
          </a:xfrm>
        </p:spPr>
        <p:txBody>
          <a:bodyPr/>
          <a:lstStyle/>
          <a:p>
            <a:r>
              <a:rPr lang="fr-FR" smtClean="0"/>
              <a:t>18/10/2024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0" y="6343650"/>
            <a:ext cx="8839200" cy="365125"/>
          </a:xfrm>
        </p:spPr>
        <p:txBody>
          <a:bodyPr/>
          <a:lstStyle/>
          <a:p>
            <a:r>
              <a:rPr lang="fr-FR" smtClean="0"/>
              <a:t>Simulation de source d’ions ECR monochargés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386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ce réservé du contenu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1915858"/>
                  </p:ext>
                </p:extLst>
              </p:nvPr>
            </p:nvGraphicFramePr>
            <p:xfrm>
              <a:off x="731838" y="1381125"/>
              <a:ext cx="10728324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8781">
                      <a:extLst>
                        <a:ext uri="{9D8B030D-6E8A-4147-A177-3AD203B41FA5}">
                          <a16:colId xmlns:a16="http://schemas.microsoft.com/office/drawing/2014/main" val="4147668921"/>
                        </a:ext>
                      </a:extLst>
                    </a:gridCol>
                    <a:gridCol w="2129425">
                      <a:extLst>
                        <a:ext uri="{9D8B030D-6E8A-4147-A177-3AD203B41FA5}">
                          <a16:colId xmlns:a16="http://schemas.microsoft.com/office/drawing/2014/main" val="2692071111"/>
                        </a:ext>
                      </a:extLst>
                    </a:gridCol>
                    <a:gridCol w="2217107">
                      <a:extLst>
                        <a:ext uri="{9D8B030D-6E8A-4147-A177-3AD203B41FA5}">
                          <a16:colId xmlns:a16="http://schemas.microsoft.com/office/drawing/2014/main" val="1595821532"/>
                        </a:ext>
                      </a:extLst>
                    </a:gridCol>
                    <a:gridCol w="2003011">
                      <a:extLst>
                        <a:ext uri="{9D8B030D-6E8A-4147-A177-3AD203B41FA5}">
                          <a16:colId xmlns:a16="http://schemas.microsoft.com/office/drawing/2014/main" val="1793443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Paramètre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Longueur caractéristique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Vitesse (m/s)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Temps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594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Longueur chambre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100 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mm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742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Longueur d’onde RF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122 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mm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410 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ps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3267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Electron – mouvement</a:t>
                          </a:r>
                          <a:r>
                            <a:rPr lang="fr-FR" baseline="0" dirty="0" smtClean="0"/>
                            <a:t> angulaire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≃1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mm</m:t>
                                </m:r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 (1)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≃1.10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8292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Electron – longitudinal sans collision (3)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≃1.10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≃1 µ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 (3)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4008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Electron – longitudinal après collision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≫1.10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≪1 </m:t>
                                </m:r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 (3)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47646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Proton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baseline="0" dirty="0" smtClean="0"/>
                            <a:t> - mouvement radial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≃0,2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mm</m:t>
                                </m:r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 (2)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≃1.10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≃100 µ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 (3)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68965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Temps typique entre deux collisions.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≃500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</a:rPr>
                                  <m:t>ns</m:t>
                                </m:r>
                              </m:oMath>
                            </m:oMathPara>
                          </a14:m>
                          <a:endParaRPr lang="fr-FR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37712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ce réservé du contenu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1915858"/>
                  </p:ext>
                </p:extLst>
              </p:nvPr>
            </p:nvGraphicFramePr>
            <p:xfrm>
              <a:off x="731838" y="1381125"/>
              <a:ext cx="10728324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78781">
                      <a:extLst>
                        <a:ext uri="{9D8B030D-6E8A-4147-A177-3AD203B41FA5}">
                          <a16:colId xmlns:a16="http://schemas.microsoft.com/office/drawing/2014/main" val="4147668921"/>
                        </a:ext>
                      </a:extLst>
                    </a:gridCol>
                    <a:gridCol w="2129425">
                      <a:extLst>
                        <a:ext uri="{9D8B030D-6E8A-4147-A177-3AD203B41FA5}">
                          <a16:colId xmlns:a16="http://schemas.microsoft.com/office/drawing/2014/main" val="2692071111"/>
                        </a:ext>
                      </a:extLst>
                    </a:gridCol>
                    <a:gridCol w="2217107">
                      <a:extLst>
                        <a:ext uri="{9D8B030D-6E8A-4147-A177-3AD203B41FA5}">
                          <a16:colId xmlns:a16="http://schemas.microsoft.com/office/drawing/2014/main" val="1595821532"/>
                        </a:ext>
                      </a:extLst>
                    </a:gridCol>
                    <a:gridCol w="2003011">
                      <a:extLst>
                        <a:ext uri="{9D8B030D-6E8A-4147-A177-3AD203B41FA5}">
                          <a16:colId xmlns:a16="http://schemas.microsoft.com/office/drawing/2014/main" val="179344337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Paramètre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Longueur caractéristique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Vitesse (m/s)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Temps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95949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Longueur chambre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5429" t="-180328" r="-199143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57427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Longueur d’onde RF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5429" t="-280328" r="-199143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35258" t="-280328" r="-1520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32672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Electron – mouvement</a:t>
                          </a:r>
                          <a:r>
                            <a:rPr lang="fr-FR" baseline="0" dirty="0" smtClean="0"/>
                            <a:t> angulaire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5429" t="-380328" r="-19914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94490" t="-380328" r="-9201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82925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Electron – longitudinal sans collision (3)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94490" t="-480328" r="-9201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35258" t="-480328" r="-1520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40083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Electron – longitudinal après collision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94490" t="-580328" r="-9201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35258" t="-580328" r="-152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47646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39" t="-680328" r="-1458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05429" t="-680328" r="-19914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294490" t="-680328" r="-9201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35258" t="-680328" r="-152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89658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Temps typique entre deux collisions.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435258" t="-780328" r="-152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37712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Simulation de source d’ions ECR </a:t>
            </a:r>
            <a:r>
              <a:rPr lang="fr-FR" dirty="0" err="1" smtClean="0"/>
              <a:t>monochargés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Tableau des durées caractéristiques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74078" y="5070981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Notes : (1) Rayon typique de la trajectoire à vitesse maximale. (2) Rayon de la trajectoire à vitesse thermique. (3) Temps pour parcourir toute la chambre.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19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18/10/2024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de source d’ions ECR monochargés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Apparition / disparition du plasma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731838" y="1381125"/>
            <a:ext cx="3925887" cy="4532313"/>
          </a:xfrm>
        </p:spPr>
        <p:txBody>
          <a:bodyPr/>
          <a:lstStyle/>
          <a:p>
            <a:r>
              <a:rPr lang="fr-FR" dirty="0" smtClean="0"/>
              <a:t>Quelques ms pour que le courant sortant de la source soit stable.</a:t>
            </a:r>
            <a:endParaRPr lang="fr-FR" dirty="0"/>
          </a:p>
          <a:p>
            <a:r>
              <a:rPr lang="fr-FR" dirty="0" smtClean="0"/>
              <a:t>Quelques ms pour que le courant disparaisse.</a:t>
            </a:r>
            <a:endParaRPr lang="fr-FR" dirty="0"/>
          </a:p>
        </p:txBody>
      </p:sp>
      <p:grpSp>
        <p:nvGrpSpPr>
          <p:cNvPr id="17" name="Groupe 16"/>
          <p:cNvGrpSpPr/>
          <p:nvPr/>
        </p:nvGrpSpPr>
        <p:grpSpPr>
          <a:xfrm>
            <a:off x="6666807" y="1163466"/>
            <a:ext cx="5165010" cy="3815896"/>
            <a:chOff x="1113677" y="32390501"/>
            <a:chExt cx="9419172" cy="6958861"/>
          </a:xfrm>
        </p:grpSpPr>
        <p:pic>
          <p:nvPicPr>
            <p:cNvPr id="9" name="Espace réservé du contenu 3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9" t="21150" r="58117" b="27822"/>
            <a:stretch/>
          </p:blipFill>
          <p:spPr bwMode="auto">
            <a:xfrm>
              <a:off x="1113677" y="32390501"/>
              <a:ext cx="9419172" cy="69588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778098" y="32391406"/>
              <a:ext cx="5491396" cy="9541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GB" sz="1400" dirty="0" smtClean="0">
                  <a:ea typeface="Times New Roman" panose="02020603050405020304" pitchFamily="18" charset="0"/>
                </a:rPr>
                <a:t>An </a:t>
              </a:r>
              <a:r>
                <a:rPr lang="en-GB" sz="1400" dirty="0">
                  <a:ea typeface="Times New Roman" panose="02020603050405020304" pitchFamily="18" charset="0"/>
                </a:rPr>
                <a:t>example of beam current exiting the cavity.</a:t>
              </a:r>
              <a:endParaRPr lang="fr-FR" sz="1400" dirty="0">
                <a:ea typeface="Times New Roman" panose="02020603050405020304" pitchFamily="18" charset="0"/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6508886" y="33673885"/>
              <a:ext cx="3169912" cy="1194625"/>
              <a:chOff x="23053370" y="32587633"/>
              <a:chExt cx="3169912" cy="1194625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24085450" y="32587633"/>
                <a:ext cx="2137832" cy="95417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chemeClr val="tx1"/>
                    </a:solidFill>
                  </a:rPr>
                  <a:t>Magnetron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>
                    <a:solidFill>
                      <a:schemeClr val="tx1"/>
                    </a:solidFill>
                  </a:rPr>
                  <a:t>pulse </a:t>
                </a:r>
                <a:r>
                  <a:rPr lang="fr-FR" sz="1400" dirty="0" err="1">
                    <a:solidFill>
                      <a:schemeClr val="tx1"/>
                    </a:solidFill>
                  </a:rPr>
                  <a:t>gate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Connecteur droit avec flèche 12"/>
              <p:cNvCxnSpPr/>
              <p:nvPr/>
            </p:nvCxnSpPr>
            <p:spPr>
              <a:xfrm flipH="1">
                <a:off x="23053370" y="33120928"/>
                <a:ext cx="1032081" cy="66133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e 13"/>
            <p:cNvGrpSpPr/>
            <p:nvPr/>
          </p:nvGrpSpPr>
          <p:grpSpPr>
            <a:xfrm>
              <a:off x="4200957" y="35996792"/>
              <a:ext cx="2915885" cy="1163459"/>
              <a:chOff x="22031070" y="34386556"/>
              <a:chExt cx="2915885" cy="1163459"/>
            </a:xfrm>
          </p:grpSpPr>
          <p:sp>
            <p:nvSpPr>
              <p:cNvPr id="15" name="ZoneTexte 14"/>
              <p:cNvSpPr txBox="1"/>
              <p:nvPr/>
            </p:nvSpPr>
            <p:spPr>
              <a:xfrm>
                <a:off x="22031070" y="34988738"/>
                <a:ext cx="2915885" cy="56127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err="1" smtClean="0">
                    <a:solidFill>
                      <a:schemeClr val="tx1"/>
                    </a:solidFill>
                  </a:rPr>
                  <a:t>Beam</a:t>
                </a:r>
                <a:r>
                  <a:rPr lang="fr-FR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fr-FR" sz="1400" dirty="0" err="1" smtClean="0">
                    <a:solidFill>
                      <a:schemeClr val="tx1"/>
                    </a:solidFill>
                  </a:rPr>
                  <a:t>current</a:t>
                </a:r>
                <a:endParaRPr lang="fr-FR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Connecteur droit avec flèche 15"/>
              <p:cNvCxnSpPr/>
              <p:nvPr/>
            </p:nvCxnSpPr>
            <p:spPr>
              <a:xfrm flipH="1" flipV="1">
                <a:off x="22399268" y="34386556"/>
                <a:ext cx="611705" cy="59001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Connecteur droit avec flèche 18"/>
          <p:cNvCxnSpPr/>
          <p:nvPr/>
        </p:nvCxnSpPr>
        <p:spPr>
          <a:xfrm>
            <a:off x="6803571" y="5486400"/>
            <a:ext cx="749754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26" name="Picture 2" descr="BETSI CC PACIFIC Sv10.1.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40978"/>
            <a:ext cx="5257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87010" y="3857106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Faisceau d’ions (courant total)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362119" y="4256878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Dont H+ extrait.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133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Irfu-PPT.pptx" id="{8CCE30AA-D09E-4D96-9712-19C3FDC348B7}" vid="{3A54C28C-F12C-45C6-8CFE-C7B874ED4C9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5003DA-E900-47F2-BA91-7AD870D471EB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51dffeb-2989-4a61-aef8-844a993007f8"/>
    <ds:schemaRef ds:uri="http://purl.org/dc/elements/1.1/"/>
    <ds:schemaRef ds:uri="582fa2ad-bcfb-4c30-8490-7bbd511b188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Presentation-Irfu-PPT</Template>
  <TotalTime>227</TotalTime>
  <Words>1381</Words>
  <Application>Microsoft Office PowerPoint</Application>
  <PresentationFormat>Grand écran</PresentationFormat>
  <Paragraphs>174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Symbol</vt:lpstr>
      <vt:lpstr>Times New Roman</vt:lpstr>
      <vt:lpstr>Wingdings</vt:lpstr>
      <vt:lpstr>Thème Office</vt:lpstr>
      <vt:lpstr>Simulation de source d'ions ECR monochargés</vt:lpstr>
      <vt:lpstr>Physique des sources ECR</vt:lpstr>
      <vt:lpstr>Phénomène de résonnance cyclotron</vt:lpstr>
      <vt:lpstr>Différences avec la physique des plasmas « classique ».</vt:lpstr>
      <vt:lpstr>Collisions et formation du plasma</vt:lpstr>
      <vt:lpstr>Exemples</vt:lpstr>
      <vt:lpstr>Apparition / disparition du plasma</vt:lpstr>
      <vt:lpstr>Tableau des durées caractéristiques</vt:lpstr>
      <vt:lpstr>Apparition / disparition du plasma</vt:lpstr>
      <vt:lpstr>Effet des électrons, du plasma, sur le champ électromagnétique</vt:lpstr>
      <vt:lpstr>Présentation de Lorenzo Neri - INFN</vt:lpstr>
      <vt:lpstr>Slide présenté par Lorenzo Neri à l’ECRIS.</vt:lpstr>
      <vt:lpstr>Simulation avec CST MW Studio – PIC solver.</vt:lpstr>
      <vt:lpstr>Simulations avec WarpX ou Smilei ?</vt:lpstr>
      <vt:lpstr>Présentation PowerPoint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de source d'ions ECR monochargés</dc:title>
  <dc:creator>FERRAND Guillaume</dc:creator>
  <cp:lastModifiedBy>FERRAND Guillaume</cp:lastModifiedBy>
  <cp:revision>28</cp:revision>
  <dcterms:created xsi:type="dcterms:W3CDTF">2024-09-17T10:26:11Z</dcterms:created>
  <dcterms:modified xsi:type="dcterms:W3CDTF">2024-10-16T18:39:48Z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