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8" r:id="rId5"/>
    <p:sldId id="453" r:id="rId6"/>
    <p:sldId id="454" r:id="rId7"/>
    <p:sldId id="257" r:id="rId8"/>
    <p:sldId id="260" r:id="rId9"/>
    <p:sldId id="256" r:id="rId10"/>
    <p:sldId id="259" r:id="rId11"/>
    <p:sldId id="261" r:id="rId12"/>
    <p:sldId id="455" r:id="rId13"/>
    <p:sldId id="456" r:id="rId14"/>
    <p:sldId id="269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51" r:id="rId24"/>
    <p:sldId id="452" r:id="rId25"/>
    <p:sldId id="445" r:id="rId26"/>
    <p:sldId id="44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02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479B-A09F-4CD7-B4B3-2590F7D3C19C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3750-D45C-414C-B9DE-8FF1CD66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5A82-5A67-4ABE-286A-8786A3F8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36F0C9-10D0-D0FA-057B-394765253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709BF3-2F56-6F5E-8EE4-C7A73CEC5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1F7B0E-30C4-7623-0BE0-34E6033A7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00BA6-F014-45F4-8A43-F62B78343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31805-63E4-4B60-9946-927A2CD8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2D718F-3EDB-415E-A230-3807E6E0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4E09-E2F7-41B5-8DED-6B44849A16B0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31442-50A7-4254-B9BE-F7DEA901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DDBF8-2637-455C-9080-01513189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53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00EF5-54AE-432C-974A-676B3A3B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CF7B1-A5BD-439E-B84C-000CFDF8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C4A44-1A6C-4AE8-85D8-58DEA51B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7F10-315B-4A58-B52A-2805E3F4B62F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7B20AA-54F2-4C3C-9A55-6735C03E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1A3DF-4FB3-4F98-BE23-5CF09054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8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8F4D02-0574-4743-9AD1-D9AAF5CC6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5AF4DA-6420-418D-B8A4-9876C913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8E8B7-16BD-486B-B969-A32ECF79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9945-684D-42DD-AD44-6817018A3770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31F87-DC2B-4DF5-834A-AF5455A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8C76A-20C0-4002-AAFC-B52A77F2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48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8EE37-9B37-487D-89E1-4D4DD51B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CD437-12AE-43A5-8524-4D1CB0CC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36E31-8ADD-4F7D-B656-7C0B7075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0DDE-A553-4515-A100-812C8AC07ECD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B2374-B4D3-40CA-A8DE-78361BBC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ECB00-1E11-4852-8B40-486A23FA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40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CFBCD-FFB6-4B82-8C02-B234C615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10FF7F-E5E3-4A67-BFE0-E195F486E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20B19-6714-4080-B866-4734E4C7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4FA0-86D6-4638-BB8C-8782EF11CD4F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879E5-DC74-4BC3-8C27-1B412F9C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70D7BD-0AF2-49BB-BD1E-15E696B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06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5FB0B-DF19-4690-9444-DA748BFB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5CF85-D282-4E41-B232-678040105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7ADFF1-BD3F-41AB-A086-DF1F11791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27DF94-A5F9-42FD-B8CA-62F21F2E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72-7C1E-4F77-B3D0-41A68D4E958F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BB7AFE-804C-47B6-8015-E1D66286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6CF7F8-201F-43CF-95EE-17C078FA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8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4B2C4-F491-4C03-A0F8-EF97418C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4A2208-C3DD-4AA5-8F82-F1408142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FB1A9E-7293-488C-9210-98824EC8F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A566E0-573C-4BC6-BC7B-209BD76E8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2F7FA3-D23D-4346-BD51-2E75344E1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1FB58E-D543-414D-BC5F-13EA82BE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6847-B1BA-48E3-B9CA-0FF0A6758E0A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91AADD-F72C-4023-8E19-846921D2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F53A74-34EC-49EE-A9CC-0B1CD756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8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811CC-BAEB-4DCF-9533-5AF818DD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474CF7-5C93-4E0E-9691-1554054A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7745-68C1-4264-B872-08662773A488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D9BF98-11F2-4C4E-86AD-F2032DBC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ABE7D0-ACC1-4718-9E05-DCAF82BF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01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D95AEE-C5E9-42B9-85D8-831EB9E1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25CC-0F2B-42A3-AED3-B419B383DC79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9E579C-ACD5-48A3-8C45-A59F7CE8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9B2196-529D-4745-AFF7-C3655B64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34032-B45C-477F-8049-D192A759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CB7EE-AED0-41CB-8C13-27A6850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9EA31-EA43-466B-847F-77AA2189B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15B433-CD39-442F-85F9-57505140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84D9-5956-47DC-9DA9-4463CB0AC06F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A2757E-DAE2-4740-B3D6-28D59FF0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5555C2-26A4-4C12-A055-9507083C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5EF4D-6496-42F7-849F-3B91817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024CBD-A0EA-4388-941E-643881079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06848-21B9-4754-A462-B6963C25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8D6BE2-8441-46E8-9E3F-31D0E3F3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5D9A-1397-489B-8CE7-FA4922297F13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0D3F92-3EED-4D12-B392-E73FF02B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FC6CEE-AD90-47FB-B7F8-A22007ED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36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9D5DC3-D544-4668-9B20-EDABF752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18B45-C924-4E3C-BD28-BED80CA2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0D3AF1-E397-46D2-BA90-21CA5179D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6B82-2BC4-4F79-A35A-673A6909973D}" type="datetime1">
              <a:rPr lang="fr-FR" smtClean="0"/>
              <a:t>17/06/2024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57DADC-58F0-4193-949E-3F06F82B6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21F7A-4E86-4BAB-B25F-8C80BCD2C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7FA0-B136-4B07-ACEA-84B1BEECE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8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8" Type="http://schemas.openxmlformats.org/officeDocument/2006/relationships/image" Target="../media/image220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22.png"/><Relationship Id="rId14" Type="http://schemas.openxmlformats.org/officeDocument/2006/relationships/image" Target="../media/image28.png"/><Relationship Id="rId9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7ACFC8E-7381-42E9-A007-22F3D7AB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91" y="5498100"/>
            <a:ext cx="1450789" cy="1450789"/>
          </a:xfrm>
          <a:prstGeom prst="rect">
            <a:avLst/>
          </a:prstGeom>
        </p:spPr>
      </p:pic>
      <p:pic>
        <p:nvPicPr>
          <p:cNvPr id="2050" name="Picture 2" descr="Logo CNRS: histoire et signification | PNG">
            <a:extLst>
              <a:ext uri="{FF2B5EF4-FFF2-40B4-BE49-F238E27FC236}">
                <a16:creationId xmlns:a16="http://schemas.microsoft.com/office/drawing/2014/main" id="{363B4332-2231-402E-8053-FC6643C3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71" y="5764631"/>
            <a:ext cx="1983120" cy="11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3626F17-0714-4564-B31B-F86ABC7A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83DFC08-3EE2-456A-A51F-53DB7F35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0411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Improvement of the sensitivity of a Michelson interferometer for the characterization of mechanical modes of a mirror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0439DE3-6B17-42B5-BADF-3683D852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1277"/>
            <a:ext cx="121158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en-US" sz="2000" b="1" dirty="0">
                <a:latin typeface="Comic Sans MS" pitchFamily="66" charset="0"/>
              </a:rPr>
              <a:t>ARTEMIS, Observatoire de Nice</a:t>
            </a:r>
            <a:endParaRPr lang="fr-FR" altLang="en-US" b="1" dirty="0"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altLang="en-US" sz="2000" u="sng" dirty="0">
                <a:latin typeface="Comic Sans MS" pitchFamily="66" charset="0"/>
              </a:rPr>
              <a:t>Stéphanie </a:t>
            </a:r>
            <a:r>
              <a:rPr lang="fr-FR" altLang="en-US" sz="2000" u="sng" dirty="0" err="1">
                <a:latin typeface="Comic Sans MS" pitchFamily="66" charset="0"/>
              </a:rPr>
              <a:t>Grabielle</a:t>
            </a:r>
            <a:endParaRPr lang="fr-FR" altLang="en-US" sz="2000" u="sng" dirty="0"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altLang="en-US" dirty="0">
                <a:latin typeface="Comic Sans MS" pitchFamily="66" charset="0"/>
              </a:rPr>
              <a:t>Jean-Pierre Coulon, Margherita Turconi, Walid Chaibi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B9706F5-AEFD-4F07-8614-E8E90647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9" y="5397947"/>
            <a:ext cx="12082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en-US" sz="2400" b="1" i="1" dirty="0">
                <a:latin typeface="Comic Sans MS" pitchFamily="66" charset="0"/>
              </a:rPr>
              <a:t>Workshop « Développement des détecteurs (17</a:t>
            </a:r>
            <a:r>
              <a:rPr lang="fr-FR" altLang="en-US" sz="2400" b="1" i="1" baseline="30000" dirty="0">
                <a:latin typeface="Comic Sans MS" pitchFamily="66" charset="0"/>
              </a:rPr>
              <a:t>th</a:t>
            </a:r>
            <a:r>
              <a:rPr lang="fr-FR" altLang="en-US" sz="2400" b="1" i="1" dirty="0">
                <a:latin typeface="Comic Sans MS" pitchFamily="66" charset="0"/>
              </a:rPr>
              <a:t> June 2024)</a:t>
            </a:r>
            <a:endParaRPr lang="fr-FR" altLang="en-US" sz="2400" i="1" dirty="0">
              <a:latin typeface="Comic Sans MS" pitchFamily="66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6D3451-FFC0-4FF9-8292-555661D5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E4503C3-5286-46ED-B54D-C6EC35F7D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69" y="0"/>
            <a:ext cx="1903031" cy="1186223"/>
          </a:xfrm>
          <a:prstGeom prst="rect">
            <a:avLst/>
          </a:prstGeom>
        </p:spPr>
      </p:pic>
      <p:pic>
        <p:nvPicPr>
          <p:cNvPr id="9" name="Picture 8" descr="A logo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9A75FCB-577E-9FBC-7EAA-E75ABFA9E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6050427"/>
            <a:ext cx="2995268" cy="76774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BA258D-A7B9-481D-9183-72F9252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6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10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 err="1">
                <a:solidFill>
                  <a:srgbClr val="0000CC"/>
                </a:solidFill>
              </a:rPr>
              <a:t>Requirements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741EB0-180A-4B6A-B7B0-07117DDD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FA132E-AE36-44BC-869B-BC1C35AAA1F7}"/>
                  </a:ext>
                </a:extLst>
              </p:cNvPr>
              <p:cNvSpPr txBox="1"/>
              <p:nvPr/>
            </p:nvSpPr>
            <p:spPr>
              <a:xfrm>
                <a:off x="995082" y="1201270"/>
                <a:ext cx="86694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Goal: </a:t>
                </a:r>
              </a:p>
              <a:p>
                <a:r>
                  <a:rPr lang="fr-FR" dirty="0"/>
                  <a:t>Monitoring </a:t>
                </a:r>
                <a:r>
                  <a:rPr lang="fr-FR" dirty="0" err="1"/>
                  <a:t>thermally</a:t>
                </a:r>
                <a:r>
                  <a:rPr lang="fr-FR" dirty="0"/>
                  <a:t> </a:t>
                </a:r>
                <a:r>
                  <a:rPr lang="fr-FR" dirty="0" err="1"/>
                  <a:t>induced</a:t>
                </a:r>
                <a:r>
                  <a:rPr lang="fr-FR" dirty="0"/>
                  <a:t> </a:t>
                </a:r>
                <a:r>
                  <a:rPr lang="fr-FR" dirty="0" err="1"/>
                  <a:t>mechanical</a:t>
                </a:r>
                <a:r>
                  <a:rPr lang="fr-FR" dirty="0"/>
                  <a:t> modes of a </a:t>
                </a:r>
                <a:r>
                  <a:rPr lang="fr-FR" dirty="0" err="1"/>
                  <a:t>mirror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</a:t>
                </a:r>
                <a:r>
                  <a:rPr lang="fr-FR" dirty="0" err="1"/>
                  <a:t>quality</a:t>
                </a:r>
                <a:r>
                  <a:rPr lang="fr-FR" dirty="0"/>
                  <a:t> factor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FA132E-AE36-44BC-869B-BC1C35AAA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2" y="1201270"/>
                <a:ext cx="8669425" cy="646331"/>
              </a:xfrm>
              <a:prstGeom prst="rect">
                <a:avLst/>
              </a:prstGeom>
              <a:blipFill>
                <a:blip r:embed="rId2"/>
                <a:stretch>
                  <a:fillRect l="-56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0E5E6C67-3D44-40F2-A41E-DECE66EC119E}"/>
              </a:ext>
            </a:extLst>
          </p:cNvPr>
          <p:cNvSpPr/>
          <p:nvPr/>
        </p:nvSpPr>
        <p:spPr>
          <a:xfrm>
            <a:off x="367553" y="1272988"/>
            <a:ext cx="493059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0B7AC65-BB00-438C-BCCD-09C1D22C4889}"/>
              </a:ext>
            </a:extLst>
          </p:cNvPr>
          <p:cNvSpPr/>
          <p:nvPr/>
        </p:nvSpPr>
        <p:spPr>
          <a:xfrm>
            <a:off x="367553" y="3375958"/>
            <a:ext cx="493059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F1199-5E4A-4D33-AFD0-C3E87FAAA837}"/>
                  </a:ext>
                </a:extLst>
              </p:cNvPr>
              <p:cNvSpPr txBox="1"/>
              <p:nvPr/>
            </p:nvSpPr>
            <p:spPr>
              <a:xfrm>
                <a:off x="995082" y="3293300"/>
                <a:ext cx="10039159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Measuring </a:t>
                </a:r>
                <a:r>
                  <a:rPr lang="fr-FR" dirty="0" err="1"/>
                  <a:t>small</a:t>
                </a:r>
                <a:r>
                  <a:rPr lang="fr-FR" dirty="0"/>
                  <a:t> </a:t>
                </a:r>
                <a:r>
                  <a:rPr lang="fr-FR" dirty="0" err="1"/>
                  <a:t>displacement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</a:t>
                </a:r>
                <a:r>
                  <a:rPr lang="fr-FR" dirty="0" err="1"/>
                  <a:t>required</a:t>
                </a:r>
                <a:r>
                  <a:rPr lang="fr-FR" dirty="0"/>
                  <a:t> </a:t>
                </a:r>
                <a:r>
                  <a:rPr lang="fr-FR" dirty="0" err="1"/>
                  <a:t>sensitivity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r>
                  <a:rPr lang="en-US" dirty="0"/>
                  <a:t> for frequencies &gt; 30 kHz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F1199-5E4A-4D33-AFD0-C3E87FAA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2" y="3293300"/>
                <a:ext cx="10039159" cy="395429"/>
              </a:xfrm>
              <a:prstGeom prst="rect">
                <a:avLst/>
              </a:prstGeom>
              <a:blipFill>
                <a:blip r:embed="rId3"/>
                <a:stretch>
                  <a:fillRect l="-486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8A02EA-F80D-49FE-892B-D6135ED0F67E}"/>
              </a:ext>
            </a:extLst>
          </p:cNvPr>
          <p:cNvSpPr txBox="1"/>
          <p:nvPr/>
        </p:nvSpPr>
        <p:spPr>
          <a:xfrm>
            <a:off x="1873623" y="1847601"/>
            <a:ext cx="722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Use of the </a:t>
            </a:r>
            <a:r>
              <a:rPr lang="fr-FR" dirty="0" err="1"/>
              <a:t>parametric</a:t>
            </a:r>
            <a:r>
              <a:rPr lang="fr-FR" dirty="0"/>
              <a:t> gain to </a:t>
            </a:r>
            <a:r>
              <a:rPr lang="fr-FR" dirty="0" err="1"/>
              <a:t>assess</a:t>
            </a:r>
            <a:r>
              <a:rPr lang="fr-FR" dirty="0"/>
              <a:t> if a </a:t>
            </a:r>
            <a:r>
              <a:rPr lang="fr-FR" dirty="0" err="1"/>
              <a:t>mechanical</a:t>
            </a:r>
            <a:r>
              <a:rPr lang="fr-FR" dirty="0"/>
              <a:t> mode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PIs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A47151-CEE8-4C6D-B224-2421616014CE}"/>
              </a:ext>
            </a:extLst>
          </p:cNvPr>
          <p:cNvCxnSpPr/>
          <p:nvPr/>
        </p:nvCxnSpPr>
        <p:spPr>
          <a:xfrm>
            <a:off x="1165412" y="2055672"/>
            <a:ext cx="582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97B4D0B-94D7-4718-A71F-5803E1353042}"/>
              </a:ext>
            </a:extLst>
          </p:cNvPr>
          <p:cNvSpPr/>
          <p:nvPr/>
        </p:nvSpPr>
        <p:spPr>
          <a:xfrm>
            <a:off x="358588" y="4697629"/>
            <a:ext cx="493059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16191C-0324-486E-A598-878B171A3C50}"/>
              </a:ext>
            </a:extLst>
          </p:cNvPr>
          <p:cNvSpPr txBox="1"/>
          <p:nvPr/>
        </p:nvSpPr>
        <p:spPr>
          <a:xfrm>
            <a:off x="986117" y="4614971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dirty="0" err="1"/>
              <a:t>cavity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7EA0BA-C384-4377-A670-0ACF84253B7D}"/>
              </a:ext>
            </a:extLst>
          </p:cNvPr>
          <p:cNvCxnSpPr>
            <a:stCxn id="23" idx="3"/>
          </p:cNvCxnSpPr>
          <p:nvPr/>
        </p:nvCxnSpPr>
        <p:spPr>
          <a:xfrm flipV="1">
            <a:off x="5468434" y="4796118"/>
            <a:ext cx="860648" cy="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2F0BC4B-E935-4FC5-B151-E173DFC7673F}"/>
              </a:ext>
            </a:extLst>
          </p:cNvPr>
          <p:cNvSpPr txBox="1"/>
          <p:nvPr/>
        </p:nvSpPr>
        <p:spPr>
          <a:xfrm>
            <a:off x="6369441" y="4607672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Michelson </a:t>
            </a:r>
            <a:r>
              <a:rPr lang="fr-FR" b="1" dirty="0" err="1">
                <a:solidFill>
                  <a:schemeClr val="accent1"/>
                </a:solidFill>
              </a:rPr>
              <a:t>interferometer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6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11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 err="1">
                <a:solidFill>
                  <a:srgbClr val="0000CC"/>
                </a:solidFill>
              </a:rPr>
              <a:t>Experimental</a:t>
            </a:r>
            <a:r>
              <a:rPr lang="fr-FR" altLang="en-US" sz="2400" i="1" dirty="0">
                <a:solidFill>
                  <a:srgbClr val="0000CC"/>
                </a:solidFill>
              </a:rPr>
              <a:t> setup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42005-5DFA-4E67-863E-537BD84A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7" r="6683" b="4154"/>
          <a:stretch/>
        </p:blipFill>
        <p:spPr>
          <a:xfrm>
            <a:off x="2438401" y="1029934"/>
            <a:ext cx="6888816" cy="4368418"/>
          </a:xfrm>
          <a:prstGeom prst="rect">
            <a:avLst/>
          </a:prstGeom>
        </p:spPr>
      </p:pic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902E-2DD7-4C74-B85D-96AAF8057135}"/>
              </a:ext>
            </a:extLst>
          </p:cNvPr>
          <p:cNvSpPr txBox="1"/>
          <p:nvPr/>
        </p:nvSpPr>
        <p:spPr>
          <a:xfrm>
            <a:off x="3155577" y="5002308"/>
            <a:ext cx="119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Si Photodiode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846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25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First </a:t>
            </a:r>
            <a:r>
              <a:rPr lang="fr-FR" altLang="en-US" sz="2400" i="1" dirty="0" err="1">
                <a:solidFill>
                  <a:srgbClr val="0000CC"/>
                </a:solidFill>
              </a:rPr>
              <a:t>results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E35D1-50C5-4E3C-A512-34D209A95C86}"/>
              </a:ext>
            </a:extLst>
          </p:cNvPr>
          <p:cNvGrpSpPr/>
          <p:nvPr/>
        </p:nvGrpSpPr>
        <p:grpSpPr>
          <a:xfrm>
            <a:off x="7610714" y="609973"/>
            <a:ext cx="4486276" cy="2530576"/>
            <a:chOff x="2438401" y="1029934"/>
            <a:chExt cx="6888816" cy="43684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F42005-5DFA-4E67-863E-537BD84AE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7" r="6683" b="4154"/>
            <a:stretch/>
          </p:blipFill>
          <p:spPr>
            <a:xfrm>
              <a:off x="2438401" y="1029934"/>
              <a:ext cx="6888816" cy="436841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A5902E-2DD7-4C74-B85D-96AAF8057135}"/>
                </a:ext>
              </a:extLst>
            </p:cNvPr>
            <p:cNvSpPr txBox="1"/>
            <p:nvPr/>
          </p:nvSpPr>
          <p:spPr>
            <a:xfrm>
              <a:off x="3155577" y="5002308"/>
              <a:ext cx="1199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Si Photodiode</a:t>
              </a:r>
              <a:endParaRPr lang="en-US" sz="1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EBA64F-1C0E-433D-80DD-0C4B6EE3DF64}"/>
              </a:ext>
            </a:extLst>
          </p:cNvPr>
          <p:cNvSpPr txBox="1"/>
          <p:nvPr/>
        </p:nvSpPr>
        <p:spPr>
          <a:xfrm>
            <a:off x="224118" y="797859"/>
            <a:ext cx="450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Averaged</a:t>
            </a:r>
            <a:r>
              <a:rPr lang="fr-FR" dirty="0"/>
              <a:t> power on </a:t>
            </a:r>
            <a:r>
              <a:rPr lang="fr-FR" dirty="0" err="1"/>
              <a:t>each</a:t>
            </a:r>
            <a:r>
              <a:rPr lang="fr-FR" dirty="0"/>
              <a:t> photodiode: 4.4 mW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ED1C7C-010F-49BE-91F7-CF94FD9E4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058" r="9045"/>
          <a:stretch/>
        </p:blipFill>
        <p:spPr>
          <a:xfrm>
            <a:off x="340658" y="1202677"/>
            <a:ext cx="7100047" cy="39887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803F9A-922D-46FD-938D-EBDC52C4D21C}"/>
              </a:ext>
            </a:extLst>
          </p:cNvPr>
          <p:cNvGrpSpPr/>
          <p:nvPr/>
        </p:nvGrpSpPr>
        <p:grpSpPr>
          <a:xfrm>
            <a:off x="4732916" y="1722861"/>
            <a:ext cx="2215533" cy="867939"/>
            <a:chOff x="4732916" y="1875261"/>
            <a:chExt cx="2215533" cy="867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166C6-D972-426C-B0F5-F56A0F471F73}"/>
                </a:ext>
              </a:extLst>
            </p:cNvPr>
            <p:cNvSpPr txBox="1"/>
            <p:nvPr/>
          </p:nvSpPr>
          <p:spPr>
            <a:xfrm>
              <a:off x="4761414" y="1875261"/>
              <a:ext cx="2187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/>
                <a:t>Peaks</a:t>
              </a:r>
              <a:r>
                <a:rPr lang="fr-FR" sz="1400" dirty="0"/>
                <a:t> </a:t>
              </a:r>
              <a:r>
                <a:rPr lang="fr-FR" sz="1400" dirty="0" err="1"/>
                <a:t>already</a:t>
              </a:r>
              <a:r>
                <a:rPr lang="fr-FR" sz="1400" dirty="0"/>
                <a:t> </a:t>
              </a:r>
              <a:r>
                <a:rPr lang="fr-FR" sz="1400" dirty="0" err="1"/>
                <a:t>measured</a:t>
              </a:r>
              <a:r>
                <a:rPr lang="fr-FR" sz="1400" dirty="0"/>
                <a:t> in the photodiode </a:t>
              </a:r>
              <a:r>
                <a:rPr lang="fr-FR" sz="1400" dirty="0" err="1"/>
                <a:t>dark</a:t>
              </a:r>
              <a:r>
                <a:rPr lang="fr-FR" sz="1400" dirty="0"/>
                <a:t> noise</a:t>
              </a:r>
              <a:endParaRPr lang="en-US" sz="14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B14EDE-2535-4062-AEC9-511245644B91}"/>
                </a:ext>
              </a:extLst>
            </p:cNvPr>
            <p:cNvCxnSpPr/>
            <p:nvPr/>
          </p:nvCxnSpPr>
          <p:spPr>
            <a:xfrm flipH="1">
              <a:off x="4732916" y="2384612"/>
              <a:ext cx="905884" cy="358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5145EB3-B0D8-4C13-A6A2-B067A942C01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98481"/>
              <a:ext cx="775848" cy="3447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424CC9-7630-40BB-A10E-89B3D55A21CE}"/>
              </a:ext>
            </a:extLst>
          </p:cNvPr>
          <p:cNvGrpSpPr/>
          <p:nvPr/>
        </p:nvGrpSpPr>
        <p:grpSpPr>
          <a:xfrm>
            <a:off x="4877603" y="4146029"/>
            <a:ext cx="6826735" cy="672428"/>
            <a:chOff x="4877603" y="4146029"/>
            <a:chExt cx="6826735" cy="6724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DBF061-2632-47E6-A226-6D7BD5FAA2F4}"/>
                </a:ext>
              </a:extLst>
            </p:cNvPr>
            <p:cNvCxnSpPr/>
            <p:nvPr/>
          </p:nvCxnSpPr>
          <p:spPr>
            <a:xfrm>
              <a:off x="4877603" y="4168588"/>
              <a:ext cx="216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3A9F17-23D9-4B40-8CD2-9E51D6229178}"/>
                    </a:ext>
                  </a:extLst>
                </p:cNvPr>
                <p:cNvSpPr txBox="1"/>
                <p:nvPr/>
              </p:nvSpPr>
              <p:spPr>
                <a:xfrm>
                  <a:off x="8077768" y="4146029"/>
                  <a:ext cx="3626570" cy="672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Noise </a:t>
                  </a:r>
                  <a:r>
                    <a:rPr lang="fr-FR" dirty="0" err="1"/>
                    <a:t>floor</a:t>
                  </a:r>
                  <a:r>
                    <a:rPr lang="fr-FR" dirty="0"/>
                    <a:t> at </a:t>
                  </a:r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9.4×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a14:m>
                  <a:r>
                    <a:rPr lang="fr-FR" dirty="0"/>
                    <a:t> </a:t>
                  </a:r>
                </a:p>
                <a:p>
                  <a:r>
                    <a:rPr lang="fr-FR" dirty="0"/>
                    <a:t>Shot-noise </a:t>
                  </a:r>
                  <a:r>
                    <a:rPr lang="fr-FR" dirty="0" err="1"/>
                    <a:t>limited</a:t>
                  </a:r>
                  <a:r>
                    <a:rPr lang="fr-FR" dirty="0"/>
                    <a:t>?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3A9F17-23D9-4B40-8CD2-9E51D6229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768" y="4146029"/>
                  <a:ext cx="3626570" cy="672428"/>
                </a:xfrm>
                <a:prstGeom prst="rect">
                  <a:avLst/>
                </a:prstGeom>
                <a:blipFill>
                  <a:blip r:embed="rId4"/>
                  <a:stretch>
                    <a:fillRect l="-134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E749D2C-C481-453B-B1CE-F8A919DBBC3E}"/>
                </a:ext>
              </a:extLst>
            </p:cNvPr>
            <p:cNvCxnSpPr/>
            <p:nvPr/>
          </p:nvCxnSpPr>
          <p:spPr>
            <a:xfrm>
              <a:off x="6714565" y="4249271"/>
              <a:ext cx="1255059" cy="2061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8E7740-8673-4C9C-8849-E445A573166B}"/>
              </a:ext>
            </a:extLst>
          </p:cNvPr>
          <p:cNvGrpSpPr/>
          <p:nvPr/>
        </p:nvGrpSpPr>
        <p:grpSpPr>
          <a:xfrm>
            <a:off x="2564710" y="2092192"/>
            <a:ext cx="6215858" cy="4792935"/>
            <a:chOff x="2564710" y="2092192"/>
            <a:chExt cx="6215858" cy="47929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3F2C60F-9ECD-41D9-A42B-72AC9CD5824D}"/>
                </a:ext>
              </a:extLst>
            </p:cNvPr>
            <p:cNvGrpSpPr/>
            <p:nvPr/>
          </p:nvGrpSpPr>
          <p:grpSpPr>
            <a:xfrm>
              <a:off x="2564710" y="2092192"/>
              <a:ext cx="2749171" cy="2791542"/>
              <a:chOff x="2564710" y="2244592"/>
              <a:chExt cx="2749171" cy="279154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57BF619-2A5F-498D-97EB-8DEB821B9324}"/>
                  </a:ext>
                </a:extLst>
              </p:cNvPr>
              <p:cNvSpPr/>
              <p:nvPr/>
            </p:nvSpPr>
            <p:spPr>
              <a:xfrm>
                <a:off x="3263602" y="2570840"/>
                <a:ext cx="1299754" cy="246529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DDD974-99E2-442D-9150-B5B197111057}"/>
                  </a:ext>
                </a:extLst>
              </p:cNvPr>
              <p:cNvSpPr txBox="1"/>
              <p:nvPr/>
            </p:nvSpPr>
            <p:spPr>
              <a:xfrm>
                <a:off x="2564710" y="2244592"/>
                <a:ext cx="20749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PZT for the fast correction</a:t>
                </a:r>
                <a:endParaRPr lang="en-US" sz="1400" dirty="0"/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9E0DE80C-626F-40BC-B060-B05A1A6A364F}"/>
                  </a:ext>
                </a:extLst>
              </p:cNvPr>
              <p:cNvSpPr/>
              <p:nvPr/>
            </p:nvSpPr>
            <p:spPr>
              <a:xfrm rot="1448501">
                <a:off x="4400982" y="4757674"/>
                <a:ext cx="912899" cy="246449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C0494B-5A23-47B5-80D2-A7B958E5C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3366" r="7868"/>
            <a:stretch/>
          </p:blipFill>
          <p:spPr>
            <a:xfrm>
              <a:off x="5212751" y="4934788"/>
              <a:ext cx="3567817" cy="195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0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13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Shot-noise </a:t>
            </a:r>
            <a:r>
              <a:rPr lang="fr-FR" altLang="en-US" sz="2400" i="1" dirty="0" err="1">
                <a:solidFill>
                  <a:srgbClr val="0000CC"/>
                </a:solidFill>
              </a:rPr>
              <a:t>limited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sensitivity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E35D1-50C5-4E3C-A512-34D209A95C86}"/>
              </a:ext>
            </a:extLst>
          </p:cNvPr>
          <p:cNvGrpSpPr/>
          <p:nvPr/>
        </p:nvGrpSpPr>
        <p:grpSpPr>
          <a:xfrm>
            <a:off x="7610714" y="609973"/>
            <a:ext cx="4486276" cy="2530576"/>
            <a:chOff x="2438401" y="1029934"/>
            <a:chExt cx="6888816" cy="43684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F42005-5DFA-4E67-863E-537BD84AE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7" r="6683" b="4154"/>
            <a:stretch/>
          </p:blipFill>
          <p:spPr>
            <a:xfrm>
              <a:off x="2438401" y="1029934"/>
              <a:ext cx="6888816" cy="436841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A5902E-2DD7-4C74-B85D-96AAF8057135}"/>
                </a:ext>
              </a:extLst>
            </p:cNvPr>
            <p:cNvSpPr txBox="1"/>
            <p:nvPr/>
          </p:nvSpPr>
          <p:spPr>
            <a:xfrm>
              <a:off x="3155577" y="5002308"/>
              <a:ext cx="1199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Si Photodiode</a:t>
              </a:r>
              <a:endParaRPr lang="en-US" sz="1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EBA64F-1C0E-433D-80DD-0C4B6EE3DF64}"/>
              </a:ext>
            </a:extLst>
          </p:cNvPr>
          <p:cNvSpPr txBox="1"/>
          <p:nvPr/>
        </p:nvSpPr>
        <p:spPr>
          <a:xfrm>
            <a:off x="224118" y="797859"/>
            <a:ext cx="53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as a </a:t>
            </a:r>
            <a:r>
              <a:rPr lang="fr-FR" dirty="0" err="1"/>
              <a:t>function</a:t>
            </a:r>
            <a:r>
              <a:rPr lang="fr-FR" dirty="0"/>
              <a:t> of </a:t>
            </a:r>
            <a:r>
              <a:rPr lang="fr-FR" dirty="0" err="1"/>
              <a:t>optical</a:t>
            </a:r>
            <a:r>
              <a:rPr lang="fr-FR" dirty="0"/>
              <a:t>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B6CD6B-9BA0-47D5-8A27-D94ABAE5F1E4}"/>
                  </a:ext>
                </a:extLst>
              </p:cNvPr>
              <p:cNvSpPr txBox="1"/>
              <p:nvPr/>
            </p:nvSpPr>
            <p:spPr>
              <a:xfrm>
                <a:off x="1030941" y="1245483"/>
                <a:ext cx="4189095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chemeClr val="accent1"/>
                    </a:solidFill>
                  </a:rPr>
                  <a:t>Shot-noise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limited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if </a:t>
                </a:r>
                <a:r>
                  <a:rPr lang="fr-FR" dirty="0" err="1"/>
                  <a:t>following</a:t>
                </a:r>
                <a:r>
                  <a:rPr lang="fr-FR" dirty="0"/>
                  <a:t> a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law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B6CD6B-9BA0-47D5-8A27-D94ABAE5F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41" y="1245483"/>
                <a:ext cx="4189095" cy="395429"/>
              </a:xfrm>
              <a:prstGeom prst="rect">
                <a:avLst/>
              </a:prstGeom>
              <a:blipFill>
                <a:blip r:embed="rId3"/>
                <a:stretch>
                  <a:fillRect l="-1164" r="-43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70E408-13BE-4F6A-9882-BC4AC8C764C4}"/>
              </a:ext>
            </a:extLst>
          </p:cNvPr>
          <p:cNvSpPr/>
          <p:nvPr/>
        </p:nvSpPr>
        <p:spPr>
          <a:xfrm>
            <a:off x="376518" y="1355077"/>
            <a:ext cx="573741" cy="25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01E68B-2798-4D1B-AF9F-D7456A572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058" r="8455"/>
          <a:stretch/>
        </p:blipFill>
        <p:spPr>
          <a:xfrm>
            <a:off x="151517" y="1768110"/>
            <a:ext cx="7476565" cy="41711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B4EDDD5-DC21-4048-A540-16C50442C263}"/>
              </a:ext>
            </a:extLst>
          </p:cNvPr>
          <p:cNvGrpSpPr/>
          <p:nvPr/>
        </p:nvGrpSpPr>
        <p:grpSpPr>
          <a:xfrm>
            <a:off x="376517" y="6060141"/>
            <a:ext cx="9667834" cy="400110"/>
            <a:chOff x="376517" y="6060141"/>
            <a:chExt cx="9667834" cy="400110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6EEA0CC-A7E4-477D-B837-12B2D1F1BA54}"/>
                </a:ext>
              </a:extLst>
            </p:cNvPr>
            <p:cNvSpPr/>
            <p:nvPr/>
          </p:nvSpPr>
          <p:spPr>
            <a:xfrm>
              <a:off x="376517" y="6145326"/>
              <a:ext cx="573741" cy="258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596EC2-40D7-49A3-BA53-1555F307686F}"/>
                </a:ext>
              </a:extLst>
            </p:cNvPr>
            <p:cNvSpPr txBox="1"/>
            <p:nvPr/>
          </p:nvSpPr>
          <p:spPr>
            <a:xfrm>
              <a:off x="950258" y="6060141"/>
              <a:ext cx="9094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>
                  <a:solidFill>
                    <a:schemeClr val="accent1"/>
                  </a:solidFill>
                </a:rPr>
                <a:t>Increasing</a:t>
              </a:r>
              <a:r>
                <a:rPr lang="fr-FR" sz="2000" b="1" dirty="0">
                  <a:solidFill>
                    <a:schemeClr val="accent1"/>
                  </a:solidFill>
                </a:rPr>
                <a:t> the </a:t>
              </a:r>
              <a:r>
                <a:rPr lang="fr-FR" sz="2000" b="1" dirty="0" err="1">
                  <a:solidFill>
                    <a:schemeClr val="accent1"/>
                  </a:solidFill>
                </a:rPr>
                <a:t>optical</a:t>
              </a:r>
              <a:r>
                <a:rPr lang="fr-FR" sz="2000" b="1" dirty="0">
                  <a:solidFill>
                    <a:schemeClr val="accent1"/>
                  </a:solidFill>
                </a:rPr>
                <a:t> power </a:t>
              </a:r>
              <a:r>
                <a:rPr lang="fr-FR" sz="2000" b="1" dirty="0" err="1">
                  <a:solidFill>
                    <a:schemeClr val="accent1"/>
                  </a:solidFill>
                </a:rPr>
                <a:t>measured</a:t>
              </a:r>
              <a:r>
                <a:rPr lang="fr-FR" sz="2000" b="1" dirty="0">
                  <a:solidFill>
                    <a:schemeClr val="accent1"/>
                  </a:solidFill>
                </a:rPr>
                <a:t> by </a:t>
              </a:r>
              <a:r>
                <a:rPr lang="fr-FR" sz="2000" b="1" dirty="0" err="1">
                  <a:solidFill>
                    <a:schemeClr val="accent1"/>
                  </a:solidFill>
                </a:rPr>
                <a:t>each</a:t>
              </a:r>
              <a:r>
                <a:rPr lang="fr-FR" sz="2000" b="1" dirty="0">
                  <a:solidFill>
                    <a:schemeClr val="accent1"/>
                  </a:solidFill>
                </a:rPr>
                <a:t> photodiode </a:t>
              </a:r>
              <a:r>
                <a:rPr lang="fr-FR" sz="2000" b="1" dirty="0" err="1">
                  <a:solidFill>
                    <a:schemeClr val="accent1"/>
                  </a:solidFill>
                </a:rPr>
                <a:t>improves</a:t>
              </a:r>
              <a:r>
                <a:rPr lang="fr-FR" sz="2000" b="1" dirty="0">
                  <a:solidFill>
                    <a:schemeClr val="accent1"/>
                  </a:solidFill>
                </a:rPr>
                <a:t> the </a:t>
              </a:r>
              <a:r>
                <a:rPr lang="fr-FR" sz="2000" b="1" dirty="0" err="1">
                  <a:solidFill>
                    <a:schemeClr val="accent1"/>
                  </a:solidFill>
                </a:rPr>
                <a:t>sensitivity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9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25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Best </a:t>
            </a:r>
            <a:r>
              <a:rPr lang="fr-FR" altLang="en-US" sz="2400" i="1" dirty="0" err="1">
                <a:solidFill>
                  <a:srgbClr val="0000CC"/>
                </a:solidFill>
              </a:rPr>
              <a:t>result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with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this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experimental</a:t>
            </a:r>
            <a:r>
              <a:rPr lang="fr-FR" altLang="en-US" sz="2400" i="1" dirty="0">
                <a:solidFill>
                  <a:srgbClr val="0000CC"/>
                </a:solidFill>
              </a:rPr>
              <a:t> setup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E35D1-50C5-4E3C-A512-34D209A95C86}"/>
              </a:ext>
            </a:extLst>
          </p:cNvPr>
          <p:cNvGrpSpPr/>
          <p:nvPr/>
        </p:nvGrpSpPr>
        <p:grpSpPr>
          <a:xfrm>
            <a:off x="7610714" y="609973"/>
            <a:ext cx="4486276" cy="2530576"/>
            <a:chOff x="2438401" y="1029934"/>
            <a:chExt cx="6888816" cy="43684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F42005-5DFA-4E67-863E-537BD84AE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7" r="6683" b="4154"/>
            <a:stretch/>
          </p:blipFill>
          <p:spPr>
            <a:xfrm>
              <a:off x="2438401" y="1029934"/>
              <a:ext cx="6888816" cy="436841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A5902E-2DD7-4C74-B85D-96AAF8057135}"/>
                </a:ext>
              </a:extLst>
            </p:cNvPr>
            <p:cNvSpPr txBox="1"/>
            <p:nvPr/>
          </p:nvSpPr>
          <p:spPr>
            <a:xfrm>
              <a:off x="3155577" y="5002308"/>
              <a:ext cx="1199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Si Photodiode</a:t>
              </a:r>
              <a:endParaRPr lang="en-US" sz="1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EBA64F-1C0E-433D-80DD-0C4B6EE3DF64}"/>
              </a:ext>
            </a:extLst>
          </p:cNvPr>
          <p:cNvSpPr txBox="1"/>
          <p:nvPr/>
        </p:nvSpPr>
        <p:spPr>
          <a:xfrm>
            <a:off x="162617" y="664920"/>
            <a:ext cx="445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Averaged</a:t>
            </a:r>
            <a:r>
              <a:rPr lang="fr-FR" dirty="0"/>
              <a:t> power on </a:t>
            </a:r>
            <a:r>
              <a:rPr lang="fr-FR" dirty="0" err="1"/>
              <a:t>each</a:t>
            </a:r>
            <a:r>
              <a:rPr lang="fr-FR" dirty="0"/>
              <a:t> photodiode: 25 mW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ED1C7C-010F-49BE-91F7-CF94FD9E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4198"/>
          <a:stretch/>
        </p:blipFill>
        <p:spPr>
          <a:xfrm>
            <a:off x="365592" y="1146150"/>
            <a:ext cx="7100047" cy="3988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73415B-AF8F-4D3E-850D-6E14F376F5F6}"/>
                  </a:ext>
                </a:extLst>
              </p:cNvPr>
              <p:cNvSpPr txBox="1"/>
              <p:nvPr/>
            </p:nvSpPr>
            <p:spPr>
              <a:xfrm>
                <a:off x="2885024" y="3521627"/>
                <a:ext cx="3626570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Noise </a:t>
                </a:r>
                <a:r>
                  <a:rPr lang="fr-FR" dirty="0" err="1">
                    <a:solidFill>
                      <a:srgbClr val="FF0000"/>
                    </a:solidFill>
                  </a:rPr>
                  <a:t>floor</a:t>
                </a:r>
                <a:r>
                  <a:rPr lang="fr-FR" dirty="0">
                    <a:solidFill>
                      <a:srgbClr val="FF000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4.4×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73415B-AF8F-4D3E-850D-6E14F376F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024" y="3521627"/>
                <a:ext cx="3626570" cy="395429"/>
              </a:xfrm>
              <a:prstGeom prst="rect">
                <a:avLst/>
              </a:prstGeom>
              <a:blipFill>
                <a:blip r:embed="rId4"/>
                <a:stretch>
                  <a:fillRect l="-1345" t="-153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D125AE9-5E1B-47AC-8227-415550BA0970}"/>
              </a:ext>
            </a:extLst>
          </p:cNvPr>
          <p:cNvGrpSpPr/>
          <p:nvPr/>
        </p:nvGrpSpPr>
        <p:grpSpPr>
          <a:xfrm>
            <a:off x="448235" y="5234938"/>
            <a:ext cx="8876441" cy="672428"/>
            <a:chOff x="448235" y="5234938"/>
            <a:chExt cx="8876441" cy="672428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6058FCD7-D71B-411A-A8C3-4734C35D6AF6}"/>
                </a:ext>
              </a:extLst>
            </p:cNvPr>
            <p:cNvSpPr/>
            <p:nvPr/>
          </p:nvSpPr>
          <p:spPr>
            <a:xfrm>
              <a:off x="448235" y="5453280"/>
              <a:ext cx="573741" cy="258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63C041B-DB40-4D1B-A931-D63798A50C59}"/>
                    </a:ext>
                  </a:extLst>
                </p:cNvPr>
                <p:cNvSpPr txBox="1"/>
                <p:nvPr/>
              </p:nvSpPr>
              <p:spPr>
                <a:xfrm>
                  <a:off x="1112876" y="5234938"/>
                  <a:ext cx="8211800" cy="672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/>
                    <a:t>Sensitivity</a:t>
                  </a:r>
                  <a:r>
                    <a:rPr lang="fr-FR" dirty="0"/>
                    <a:t> </a:t>
                  </a:r>
                  <a:r>
                    <a:rPr lang="fr-FR" dirty="0" err="1"/>
                    <a:t>improved</a:t>
                  </a:r>
                  <a:r>
                    <a:rPr lang="fr-FR" dirty="0"/>
                    <a:t> up to</a:t>
                  </a:r>
                  <a:r>
                    <a:rPr lang="fr-FR" b="0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4.4×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a14:m>
                  <a:endParaRPr lang="en-US" dirty="0"/>
                </a:p>
                <a:p>
                  <a:r>
                    <a:rPr lang="en-US" dirty="0"/>
                    <a:t>But sensitivity and lock not stable in time due to thermal effects in the Si Photodiodes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63C041B-DB40-4D1B-A931-D63798A50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76" y="5234938"/>
                  <a:ext cx="8211800" cy="672428"/>
                </a:xfrm>
                <a:prstGeom prst="rect">
                  <a:avLst/>
                </a:prstGeom>
                <a:blipFill>
                  <a:blip r:embed="rId5"/>
                  <a:stretch>
                    <a:fillRect l="-668" t="-90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204D9-5530-411C-A3B7-F60BE44C1EE4}"/>
              </a:ext>
            </a:extLst>
          </p:cNvPr>
          <p:cNvGrpSpPr/>
          <p:nvPr/>
        </p:nvGrpSpPr>
        <p:grpSpPr>
          <a:xfrm>
            <a:off x="448235" y="5900400"/>
            <a:ext cx="9818878" cy="672428"/>
            <a:chOff x="448235" y="5900400"/>
            <a:chExt cx="9818878" cy="672428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3A793962-54D5-4457-80C8-057049B2B465}"/>
                </a:ext>
              </a:extLst>
            </p:cNvPr>
            <p:cNvSpPr/>
            <p:nvPr/>
          </p:nvSpPr>
          <p:spPr>
            <a:xfrm>
              <a:off x="448235" y="6118742"/>
              <a:ext cx="573741" cy="258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074E7B9-2021-4A13-9557-71650D3A0075}"/>
                    </a:ext>
                  </a:extLst>
                </p:cNvPr>
                <p:cNvSpPr txBox="1"/>
                <p:nvPr/>
              </p:nvSpPr>
              <p:spPr>
                <a:xfrm>
                  <a:off x="1112876" y="5900400"/>
                  <a:ext cx="9154237" cy="672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Limitation on the </a:t>
                  </a:r>
                  <a:r>
                    <a:rPr lang="fr-FR" dirty="0" err="1"/>
                    <a:t>averaged</a:t>
                  </a:r>
                  <a:r>
                    <a:rPr lang="fr-FR" dirty="0"/>
                    <a:t> </a:t>
                  </a:r>
                  <a:r>
                    <a:rPr lang="fr-FR" dirty="0" err="1"/>
                    <a:t>optical</a:t>
                  </a:r>
                  <a:r>
                    <a:rPr lang="fr-FR" dirty="0"/>
                    <a:t> power to </a:t>
                  </a:r>
                  <a:r>
                    <a:rPr lang="fr-FR" dirty="0" err="1"/>
                    <a:t>avoid</a:t>
                  </a:r>
                  <a:r>
                    <a:rPr lang="fr-FR" dirty="0"/>
                    <a:t> thermal </a:t>
                  </a:r>
                  <a:r>
                    <a:rPr lang="fr-FR" dirty="0" err="1"/>
                    <a:t>effects</a:t>
                  </a:r>
                  <a:r>
                    <a:rPr lang="fr-FR" dirty="0"/>
                    <a:t> in the Si Photodiodes: 15 mW</a:t>
                  </a:r>
                  <a:endParaRPr lang="en-US" dirty="0"/>
                </a:p>
                <a:p>
                  <a:r>
                    <a:rPr lang="en-US" dirty="0"/>
                    <a:t>Limitation on the sensitivity: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~5×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074E7B9-2021-4A13-9557-71650D3A0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76" y="5900400"/>
                  <a:ext cx="9154237" cy="672428"/>
                </a:xfrm>
                <a:prstGeom prst="rect">
                  <a:avLst/>
                </a:prstGeom>
                <a:blipFill>
                  <a:blip r:embed="rId6"/>
                  <a:stretch>
                    <a:fillRect l="-600" t="-5455" b="-1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58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8B28DB-5F3F-4895-83BA-6E4D1E47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ZoneTexte 101">
            <a:extLst>
              <a:ext uri="{FF2B5EF4-FFF2-40B4-BE49-F238E27FC236}">
                <a16:creationId xmlns:a16="http://schemas.microsoft.com/office/drawing/2014/main" id="{6692F266-7635-4E2F-8E7C-429DE15F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Outline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87777C-8169-44D3-94FC-21AA48083AE7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4FEE3A1-0F44-4663-ACED-903259D766A6}"/>
              </a:ext>
            </a:extLst>
          </p:cNvPr>
          <p:cNvSpPr txBox="1"/>
          <p:nvPr/>
        </p:nvSpPr>
        <p:spPr>
          <a:xfrm>
            <a:off x="1141879" y="890961"/>
            <a:ext cx="9401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Goal: Monitoring evolution of Parametric instabilities’ (PIs)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Experimental setup and first results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Improvements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Conclusion and Perspectives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6E0B0463-F365-4E71-B483-4E1C0B58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0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365539B-2DF1-444C-9273-E5E6962310EE}"/>
              </a:ext>
            </a:extLst>
          </p:cNvPr>
          <p:cNvGrpSpPr/>
          <p:nvPr/>
        </p:nvGrpSpPr>
        <p:grpSpPr>
          <a:xfrm>
            <a:off x="2743200" y="2962128"/>
            <a:ext cx="6964367" cy="3772074"/>
            <a:chOff x="2743200" y="2881443"/>
            <a:chExt cx="6964367" cy="37720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D6937E-39E2-4279-8B5F-F8A3B689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2881443"/>
              <a:ext cx="6964367" cy="377207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4532D7-8C01-41A3-BE22-DF334ABA03DF}"/>
                </a:ext>
              </a:extLst>
            </p:cNvPr>
            <p:cNvSpPr txBox="1"/>
            <p:nvPr/>
          </p:nvSpPr>
          <p:spPr>
            <a:xfrm>
              <a:off x="4267003" y="6376907"/>
              <a:ext cx="9765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Si Photodiode</a:t>
              </a:r>
              <a:endParaRPr lang="en-US" sz="1100" dirty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25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16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 err="1">
                <a:solidFill>
                  <a:srgbClr val="0000CC"/>
                </a:solidFill>
              </a:rPr>
              <a:t>Improvements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33067-E7C3-48D5-ACE1-F2394E40A593}"/>
              </a:ext>
            </a:extLst>
          </p:cNvPr>
          <p:cNvSpPr txBox="1"/>
          <p:nvPr/>
        </p:nvSpPr>
        <p:spPr>
          <a:xfrm>
            <a:off x="224118" y="663388"/>
            <a:ext cx="1028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Goal:</a:t>
            </a:r>
            <a:r>
              <a:rPr lang="fr-FR" b="1" dirty="0"/>
              <a:t> </a:t>
            </a:r>
            <a:r>
              <a:rPr lang="fr-FR" dirty="0" err="1"/>
              <a:t>Increasing</a:t>
            </a:r>
            <a:r>
              <a:rPr lang="fr-FR" dirty="0"/>
              <a:t> the input </a:t>
            </a:r>
            <a:r>
              <a:rPr lang="fr-FR" dirty="0" err="1"/>
              <a:t>optical</a:t>
            </a:r>
            <a:r>
              <a:rPr lang="fr-FR" dirty="0"/>
              <a:t> power on the photodiode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degrading</a:t>
            </a:r>
            <a:r>
              <a:rPr lang="fr-FR" dirty="0"/>
              <a:t> the </a:t>
            </a:r>
            <a:r>
              <a:rPr lang="fr-FR" dirty="0" err="1"/>
              <a:t>sensitivity</a:t>
            </a:r>
            <a:r>
              <a:rPr lang="fr-FR" dirty="0"/>
              <a:t> and the lock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F6BD56-80F1-4627-A493-3034FC587AAD}"/>
              </a:ext>
            </a:extLst>
          </p:cNvPr>
          <p:cNvSpPr/>
          <p:nvPr/>
        </p:nvSpPr>
        <p:spPr>
          <a:xfrm>
            <a:off x="1185018" y="1422613"/>
            <a:ext cx="531846" cy="213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E29253-EA2D-4A3D-83F4-A2D775CDA423}"/>
                  </a:ext>
                </a:extLst>
              </p:cNvPr>
              <p:cNvSpPr txBox="1"/>
              <p:nvPr/>
            </p:nvSpPr>
            <p:spPr>
              <a:xfrm>
                <a:off x="1926322" y="1032720"/>
                <a:ext cx="8940700" cy="9233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fr-FR" dirty="0">
                    <a:solidFill>
                      <a:schemeClr val="accent1"/>
                    </a:solidFill>
                  </a:rPr>
                  <a:t>Lock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using</a:t>
                </a:r>
                <a:r>
                  <a:rPr lang="fr-FR" dirty="0">
                    <a:solidFill>
                      <a:schemeClr val="accent1"/>
                    </a:solidFill>
                  </a:rPr>
                  <a:t> Si Photodiodes at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low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optical</a:t>
                </a:r>
                <a:r>
                  <a:rPr lang="fr-FR" dirty="0">
                    <a:solidFill>
                      <a:schemeClr val="accent1"/>
                    </a:solidFill>
                  </a:rPr>
                  <a:t> power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𝑚𝑊</m:t>
                    </m:r>
                  </m:oMath>
                </a14:m>
                <a:endParaRPr lang="fr-FR" dirty="0">
                  <a:solidFill>
                    <a:schemeClr val="accent1"/>
                  </a:solidFill>
                </a:endParaRPr>
              </a:p>
              <a:p>
                <a:endParaRPr lang="fr-FR" dirty="0">
                  <a:solidFill>
                    <a:schemeClr val="accent1"/>
                  </a:solidFill>
                </a:endParaRPr>
              </a:p>
              <a:p>
                <a:r>
                  <a:rPr lang="fr-FR" dirty="0">
                    <a:solidFill>
                      <a:schemeClr val="accent1"/>
                    </a:solidFill>
                  </a:rPr>
                  <a:t>2. Out-of-</a:t>
                </a:r>
                <a:r>
                  <a:rPr lang="fr-FR" dirty="0" err="1">
                    <a:solidFill>
                      <a:schemeClr val="accent1"/>
                    </a:solidFill>
                  </a:rPr>
                  <a:t>loop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displacement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measurements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with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InGaAs</a:t>
                </a:r>
                <a:r>
                  <a:rPr lang="fr-FR" dirty="0">
                    <a:solidFill>
                      <a:schemeClr val="accent1"/>
                    </a:solidFill>
                  </a:rPr>
                  <a:t> Photodiodes at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higher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optical</a:t>
                </a:r>
                <a:r>
                  <a:rPr lang="fr-FR" dirty="0">
                    <a:solidFill>
                      <a:schemeClr val="accent1"/>
                    </a:solidFill>
                  </a:rPr>
                  <a:t> power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E29253-EA2D-4A3D-83F4-A2D775CDA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22" y="1032720"/>
                <a:ext cx="8940700" cy="923330"/>
              </a:xfrm>
              <a:prstGeom prst="rect">
                <a:avLst/>
              </a:prstGeom>
              <a:blipFill>
                <a:blip r:embed="rId3"/>
                <a:stretch>
                  <a:fillRect l="-544" t="-2581" b="-774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12F1FED-DF3B-4C7B-8F75-37A4ADBBF406}"/>
              </a:ext>
            </a:extLst>
          </p:cNvPr>
          <p:cNvGrpSpPr/>
          <p:nvPr/>
        </p:nvGrpSpPr>
        <p:grpSpPr>
          <a:xfrm>
            <a:off x="2047604" y="319955"/>
            <a:ext cx="8920743" cy="6391835"/>
            <a:chOff x="1536199" y="340660"/>
            <a:chExt cx="8920743" cy="63918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88459B-A312-4787-A0FC-3DD629F27DC4}"/>
                </a:ext>
              </a:extLst>
            </p:cNvPr>
            <p:cNvGrpSpPr/>
            <p:nvPr/>
          </p:nvGrpSpPr>
          <p:grpSpPr>
            <a:xfrm>
              <a:off x="1536199" y="340660"/>
              <a:ext cx="8920743" cy="6391835"/>
              <a:chOff x="1536199" y="340660"/>
              <a:chExt cx="8920743" cy="639183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F3FA0CC-C5C5-42F7-97E6-2C47CBFD9A23}"/>
                  </a:ext>
                </a:extLst>
              </p:cNvPr>
              <p:cNvGrpSpPr/>
              <p:nvPr/>
            </p:nvGrpSpPr>
            <p:grpSpPr>
              <a:xfrm>
                <a:off x="1536199" y="340660"/>
                <a:ext cx="8920743" cy="6391835"/>
                <a:chOff x="1536199" y="340660"/>
                <a:chExt cx="8920743" cy="6391835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EEC4002-A6A6-45A5-9CAE-183EE19717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36199" y="340660"/>
                  <a:ext cx="8920743" cy="6391835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DC99379-7CC6-4890-BD8C-64004769098C}"/>
                    </a:ext>
                  </a:extLst>
                </p:cNvPr>
                <p:cNvSpPr txBox="1"/>
                <p:nvPr/>
              </p:nvSpPr>
              <p:spPr>
                <a:xfrm>
                  <a:off x="7189694" y="1032720"/>
                  <a:ext cx="25271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accent1"/>
                      </a:solidFill>
                    </a:rPr>
                    <a:t>New </a:t>
                  </a:r>
                  <a:r>
                    <a:rPr lang="fr-FR" b="1" dirty="0" err="1">
                      <a:solidFill>
                        <a:schemeClr val="accent1"/>
                      </a:solidFill>
                    </a:rPr>
                    <a:t>experimental</a:t>
                  </a:r>
                  <a:r>
                    <a:rPr lang="fr-FR" b="1" dirty="0">
                      <a:solidFill>
                        <a:schemeClr val="accent1"/>
                      </a:solidFill>
                    </a:rPr>
                    <a:t> setup</a:t>
                  </a:r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74C92D-E5CD-4A72-B014-9F8D2A509D52}"/>
                  </a:ext>
                </a:extLst>
              </p:cNvPr>
              <p:cNvSpPr txBox="1"/>
              <p:nvPr/>
            </p:nvSpPr>
            <p:spPr>
              <a:xfrm>
                <a:off x="6225383" y="1270494"/>
                <a:ext cx="1869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/>
                  <a:t>Balanced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detection</a:t>
                </a:r>
                <a:endParaRPr lang="fr-FR" sz="1600" dirty="0"/>
              </a:p>
              <a:p>
                <a:r>
                  <a:rPr lang="fr-FR" sz="1600" dirty="0" err="1"/>
                  <a:t>InGaAs</a:t>
                </a:r>
                <a:r>
                  <a:rPr lang="fr-FR" sz="1600" dirty="0"/>
                  <a:t> photodiodes</a:t>
                </a:r>
                <a:endParaRPr lang="en-US" sz="1600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08267C-A506-4ECE-A732-B22A36D1889D}"/>
                </a:ext>
              </a:extLst>
            </p:cNvPr>
            <p:cNvSpPr txBox="1"/>
            <p:nvPr/>
          </p:nvSpPr>
          <p:spPr>
            <a:xfrm>
              <a:off x="3307805" y="6393941"/>
              <a:ext cx="1425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Si photodiodes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2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25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17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First </a:t>
            </a:r>
            <a:r>
              <a:rPr lang="fr-FR" altLang="en-US" sz="2400" i="1" dirty="0" err="1">
                <a:solidFill>
                  <a:srgbClr val="0000CC"/>
                </a:solidFill>
              </a:rPr>
              <a:t>results</a:t>
            </a:r>
            <a:r>
              <a:rPr lang="fr-FR" altLang="en-US" sz="2400" i="1" dirty="0">
                <a:solidFill>
                  <a:srgbClr val="0000CC"/>
                </a:solidFill>
              </a:rPr>
              <a:t> on the out-of-</a:t>
            </a:r>
            <a:r>
              <a:rPr lang="fr-FR" altLang="en-US" sz="2400" i="1" dirty="0" err="1">
                <a:solidFill>
                  <a:srgbClr val="0000CC"/>
                </a:solidFill>
              </a:rPr>
              <a:t>loop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path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BA64F-1C0E-433D-80DD-0C4B6EE3DF64}"/>
              </a:ext>
            </a:extLst>
          </p:cNvPr>
          <p:cNvSpPr txBox="1"/>
          <p:nvPr/>
        </p:nvSpPr>
        <p:spPr>
          <a:xfrm>
            <a:off x="224118" y="797859"/>
            <a:ext cx="433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Averaged</a:t>
            </a:r>
            <a:r>
              <a:rPr lang="fr-FR" dirty="0"/>
              <a:t> power on </a:t>
            </a:r>
            <a:r>
              <a:rPr lang="fr-FR" dirty="0" err="1"/>
              <a:t>each</a:t>
            </a:r>
            <a:r>
              <a:rPr lang="fr-FR" dirty="0"/>
              <a:t> photodiode: 2 mW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ED1C7C-010F-49BE-91F7-CF94FD9E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r="7076"/>
          <a:stretch/>
        </p:blipFill>
        <p:spPr>
          <a:xfrm>
            <a:off x="340658" y="1202677"/>
            <a:ext cx="7100047" cy="39887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803F9A-922D-46FD-938D-EBDC52C4D21C}"/>
              </a:ext>
            </a:extLst>
          </p:cNvPr>
          <p:cNvGrpSpPr/>
          <p:nvPr/>
        </p:nvGrpSpPr>
        <p:grpSpPr>
          <a:xfrm>
            <a:off x="3733928" y="1166385"/>
            <a:ext cx="2622048" cy="940170"/>
            <a:chOff x="4429720" y="1875261"/>
            <a:chExt cx="2622048" cy="9401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166C6-D972-426C-B0F5-F56A0F471F73}"/>
                </a:ext>
              </a:extLst>
            </p:cNvPr>
            <p:cNvSpPr txBox="1"/>
            <p:nvPr/>
          </p:nvSpPr>
          <p:spPr>
            <a:xfrm>
              <a:off x="4761414" y="1875261"/>
              <a:ext cx="2187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/>
                <a:t>Peaks</a:t>
              </a:r>
              <a:r>
                <a:rPr lang="fr-FR" sz="1400" dirty="0"/>
                <a:t> </a:t>
              </a:r>
              <a:r>
                <a:rPr lang="fr-FR" sz="1400" dirty="0" err="1"/>
                <a:t>already</a:t>
              </a:r>
              <a:r>
                <a:rPr lang="fr-FR" sz="1400" dirty="0"/>
                <a:t> </a:t>
              </a:r>
              <a:r>
                <a:rPr lang="fr-FR" sz="1400" dirty="0" err="1"/>
                <a:t>measured</a:t>
              </a:r>
              <a:r>
                <a:rPr lang="fr-FR" sz="1400" dirty="0"/>
                <a:t> in the photodiode </a:t>
              </a:r>
              <a:r>
                <a:rPr lang="fr-FR" sz="1400" dirty="0" err="1"/>
                <a:t>dark</a:t>
              </a:r>
              <a:r>
                <a:rPr lang="fr-FR" sz="1400" dirty="0"/>
                <a:t> noise</a:t>
              </a:r>
              <a:endParaRPr lang="en-US" sz="14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B14EDE-2535-4062-AEC9-511245644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720" y="2384612"/>
              <a:ext cx="1209080" cy="382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5145EB3-B0D8-4C13-A6A2-B067A942C01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98481"/>
              <a:ext cx="955768" cy="4169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424CC9-7630-40BB-A10E-89B3D55A21CE}"/>
              </a:ext>
            </a:extLst>
          </p:cNvPr>
          <p:cNvGrpSpPr/>
          <p:nvPr/>
        </p:nvGrpSpPr>
        <p:grpSpPr>
          <a:xfrm>
            <a:off x="1583430" y="2456645"/>
            <a:ext cx="4581865" cy="1467575"/>
            <a:chOff x="4940358" y="4132728"/>
            <a:chExt cx="4581865" cy="146757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DBF061-2632-47E6-A226-6D7BD5FAA2F4}"/>
                </a:ext>
              </a:extLst>
            </p:cNvPr>
            <p:cNvCxnSpPr>
              <a:cxnSpLocks/>
            </p:cNvCxnSpPr>
            <p:nvPr/>
          </p:nvCxnSpPr>
          <p:spPr>
            <a:xfrm>
              <a:off x="4940358" y="4132728"/>
              <a:ext cx="435741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3A9F17-23D9-4B40-8CD2-9E51D6229178}"/>
                    </a:ext>
                  </a:extLst>
                </p:cNvPr>
                <p:cNvSpPr txBox="1"/>
                <p:nvPr/>
              </p:nvSpPr>
              <p:spPr>
                <a:xfrm>
                  <a:off x="5895653" y="4927875"/>
                  <a:ext cx="3626570" cy="672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Noise </a:t>
                  </a:r>
                  <a:r>
                    <a:rPr lang="fr-FR" dirty="0" err="1"/>
                    <a:t>floor</a:t>
                  </a:r>
                  <a:r>
                    <a:rPr lang="fr-FR" dirty="0"/>
                    <a:t> at </a:t>
                  </a:r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9.5×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a14:m>
                  <a:r>
                    <a:rPr lang="fr-FR" dirty="0"/>
                    <a:t> </a:t>
                  </a:r>
                </a:p>
                <a:p>
                  <a:r>
                    <a:rPr lang="fr-FR" dirty="0"/>
                    <a:t>Shot-noise </a:t>
                  </a:r>
                  <a:r>
                    <a:rPr lang="fr-FR" dirty="0" err="1"/>
                    <a:t>limited</a:t>
                  </a:r>
                  <a:r>
                    <a:rPr lang="fr-FR" dirty="0"/>
                    <a:t>?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3A9F17-23D9-4B40-8CD2-9E51D6229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5653" y="4927875"/>
                  <a:ext cx="3626570" cy="672428"/>
                </a:xfrm>
                <a:prstGeom prst="rect">
                  <a:avLst/>
                </a:prstGeom>
                <a:blipFill>
                  <a:blip r:embed="rId3"/>
                  <a:stretch>
                    <a:fillRect l="-1345" b="-12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E749D2C-C481-453B-B1CE-F8A919DBBC3E}"/>
                </a:ext>
              </a:extLst>
            </p:cNvPr>
            <p:cNvCxnSpPr>
              <a:cxnSpLocks/>
            </p:cNvCxnSpPr>
            <p:nvPr/>
          </p:nvCxnSpPr>
          <p:spPr>
            <a:xfrm>
              <a:off x="6714565" y="4249271"/>
              <a:ext cx="246175" cy="7389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A3EB8C6-F892-48B0-8B8E-B04663A5B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3" r="10429"/>
          <a:stretch/>
        </p:blipFill>
        <p:spPr>
          <a:xfrm>
            <a:off x="7772399" y="684161"/>
            <a:ext cx="3961951" cy="34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25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18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First </a:t>
            </a:r>
            <a:r>
              <a:rPr lang="fr-FR" altLang="en-US" sz="2400" i="1" dirty="0" err="1">
                <a:solidFill>
                  <a:srgbClr val="0000CC"/>
                </a:solidFill>
              </a:rPr>
              <a:t>results</a:t>
            </a:r>
            <a:r>
              <a:rPr lang="fr-FR" altLang="en-US" sz="2400" i="1" dirty="0">
                <a:solidFill>
                  <a:srgbClr val="0000CC"/>
                </a:solidFill>
              </a:rPr>
              <a:t> on the out-of-</a:t>
            </a:r>
            <a:r>
              <a:rPr lang="fr-FR" altLang="en-US" sz="2400" i="1" dirty="0" err="1">
                <a:solidFill>
                  <a:srgbClr val="0000CC"/>
                </a:solidFill>
              </a:rPr>
              <a:t>loop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path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A3EB8C6-F892-48B0-8B8E-B04663A5B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3" r="10429"/>
          <a:stretch/>
        </p:blipFill>
        <p:spPr>
          <a:xfrm>
            <a:off x="7772399" y="684161"/>
            <a:ext cx="3961951" cy="34002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B74CDE-B193-46E5-90AA-E744B41A38CA}"/>
              </a:ext>
            </a:extLst>
          </p:cNvPr>
          <p:cNvSpPr txBox="1"/>
          <p:nvPr/>
        </p:nvSpPr>
        <p:spPr>
          <a:xfrm>
            <a:off x="224118" y="699244"/>
            <a:ext cx="53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as a </a:t>
            </a:r>
            <a:r>
              <a:rPr lang="fr-FR" dirty="0" err="1"/>
              <a:t>function</a:t>
            </a:r>
            <a:r>
              <a:rPr lang="fr-FR" dirty="0"/>
              <a:t> of </a:t>
            </a:r>
            <a:r>
              <a:rPr lang="fr-FR" dirty="0" err="1"/>
              <a:t>optical</a:t>
            </a:r>
            <a:r>
              <a:rPr lang="fr-FR" dirty="0"/>
              <a:t> power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027C6-CE0D-4BFA-B0E6-E0F84E85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058" r="7794"/>
          <a:stretch/>
        </p:blipFill>
        <p:spPr>
          <a:xfrm>
            <a:off x="0" y="1207258"/>
            <a:ext cx="7888941" cy="4367073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8822D087-7E1E-4BC8-B2A5-D908A5818A22}"/>
              </a:ext>
            </a:extLst>
          </p:cNvPr>
          <p:cNvSpPr/>
          <p:nvPr/>
        </p:nvSpPr>
        <p:spPr>
          <a:xfrm>
            <a:off x="340658" y="5856691"/>
            <a:ext cx="573741" cy="25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32FAA5-D29D-4FB4-87A6-011921658181}"/>
                  </a:ext>
                </a:extLst>
              </p:cNvPr>
              <p:cNvSpPr txBox="1"/>
              <p:nvPr/>
            </p:nvSpPr>
            <p:spPr>
              <a:xfrm>
                <a:off x="914399" y="5771506"/>
                <a:ext cx="7719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accent1"/>
                    </a:solidFill>
                  </a:rPr>
                  <a:t>Sensitivity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limited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 by the shot-noise for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low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optical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 power (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𝒎𝑾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32FAA5-D29D-4FB4-87A6-01192165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5771506"/>
                <a:ext cx="7719998" cy="400110"/>
              </a:xfrm>
              <a:prstGeom prst="rect">
                <a:avLst/>
              </a:prstGeom>
              <a:blipFill>
                <a:blip r:embed="rId4"/>
                <a:stretch>
                  <a:fillRect l="-79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41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25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19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Best </a:t>
            </a:r>
            <a:r>
              <a:rPr lang="fr-FR" altLang="en-US" sz="2400" i="1" dirty="0" err="1">
                <a:solidFill>
                  <a:srgbClr val="0000CC"/>
                </a:solidFill>
              </a:rPr>
              <a:t>result</a:t>
            </a:r>
            <a:r>
              <a:rPr lang="fr-FR" altLang="en-US" sz="2400" i="1" dirty="0">
                <a:solidFill>
                  <a:srgbClr val="0000CC"/>
                </a:solidFill>
              </a:rPr>
              <a:t> on the out-of-</a:t>
            </a:r>
            <a:r>
              <a:rPr lang="fr-FR" altLang="en-US" sz="2400" i="1" dirty="0" err="1">
                <a:solidFill>
                  <a:srgbClr val="0000CC"/>
                </a:solidFill>
              </a:rPr>
              <a:t>loop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path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BF8C072-47A3-4659-8389-B7CC428E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BA64F-1C0E-433D-80DD-0C4B6EE3DF64}"/>
              </a:ext>
            </a:extLst>
          </p:cNvPr>
          <p:cNvSpPr txBox="1"/>
          <p:nvPr/>
        </p:nvSpPr>
        <p:spPr>
          <a:xfrm>
            <a:off x="224118" y="797859"/>
            <a:ext cx="445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Averaged</a:t>
            </a:r>
            <a:r>
              <a:rPr lang="fr-FR" dirty="0"/>
              <a:t> power on </a:t>
            </a:r>
            <a:r>
              <a:rPr lang="fr-FR" dirty="0" err="1"/>
              <a:t>each</a:t>
            </a:r>
            <a:r>
              <a:rPr lang="fr-FR" dirty="0"/>
              <a:t> photodiode: 58 mW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A3EB8C6-F892-48B0-8B8E-B04663A5B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3" r="10429"/>
          <a:stretch/>
        </p:blipFill>
        <p:spPr>
          <a:xfrm>
            <a:off x="7772399" y="684161"/>
            <a:ext cx="3961951" cy="3400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04152-4110-4931-B571-25681ED9E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2058" r="8529"/>
          <a:stretch/>
        </p:blipFill>
        <p:spPr>
          <a:xfrm>
            <a:off x="98611" y="1167191"/>
            <a:ext cx="7673788" cy="43167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B5EB9-9EB1-43B8-A540-84483C53381C}"/>
              </a:ext>
            </a:extLst>
          </p:cNvPr>
          <p:cNvGrpSpPr/>
          <p:nvPr/>
        </p:nvGrpSpPr>
        <p:grpSpPr>
          <a:xfrm>
            <a:off x="3810448" y="2593889"/>
            <a:ext cx="2993764" cy="1006250"/>
            <a:chOff x="3810448" y="2593889"/>
            <a:chExt cx="2993764" cy="10062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E62CB8-6C88-435A-949C-A2D20DE6CA47}"/>
                </a:ext>
              </a:extLst>
            </p:cNvPr>
            <p:cNvSpPr txBox="1"/>
            <p:nvPr/>
          </p:nvSpPr>
          <p:spPr>
            <a:xfrm>
              <a:off x="4280775" y="2593889"/>
              <a:ext cx="2187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/>
                <a:t>Peaks</a:t>
              </a:r>
              <a:r>
                <a:rPr lang="fr-FR" sz="1400" dirty="0"/>
                <a:t> </a:t>
              </a:r>
              <a:r>
                <a:rPr lang="fr-FR" sz="1400" dirty="0" err="1"/>
                <a:t>already</a:t>
              </a:r>
              <a:r>
                <a:rPr lang="fr-FR" sz="1400" dirty="0"/>
                <a:t> </a:t>
              </a:r>
              <a:r>
                <a:rPr lang="fr-FR" sz="1400" dirty="0" err="1"/>
                <a:t>measured</a:t>
              </a:r>
              <a:r>
                <a:rPr lang="fr-FR" sz="1400" dirty="0"/>
                <a:t> in the photodiode </a:t>
              </a:r>
              <a:r>
                <a:rPr lang="fr-FR" sz="1400" dirty="0" err="1"/>
                <a:t>dark</a:t>
              </a:r>
              <a:r>
                <a:rPr lang="fr-FR" sz="1400" dirty="0"/>
                <a:t> noise</a:t>
              </a:r>
              <a:endParaRPr lang="en-US" sz="14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68CD23D-0D3E-4796-B5A9-6F62E46C6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0448" y="3103240"/>
              <a:ext cx="1347713" cy="383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0CB102-1FCF-4657-994A-43B6BA82A4A3}"/>
                </a:ext>
              </a:extLst>
            </p:cNvPr>
            <p:cNvCxnSpPr>
              <a:cxnSpLocks/>
            </p:cNvCxnSpPr>
            <p:nvPr/>
          </p:nvCxnSpPr>
          <p:spPr>
            <a:xfrm>
              <a:off x="6278750" y="2877890"/>
              <a:ext cx="525462" cy="7222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181DCF-5572-4690-A7B4-F0ADBF07EB08}"/>
              </a:ext>
            </a:extLst>
          </p:cNvPr>
          <p:cNvGrpSpPr/>
          <p:nvPr/>
        </p:nvGrpSpPr>
        <p:grpSpPr>
          <a:xfrm>
            <a:off x="340658" y="5744683"/>
            <a:ext cx="10551300" cy="429156"/>
            <a:chOff x="340658" y="5744683"/>
            <a:chExt cx="10551300" cy="429156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CE387C6F-DEB9-4075-B4C3-B9E199BDE1F3}"/>
                </a:ext>
              </a:extLst>
            </p:cNvPr>
            <p:cNvSpPr/>
            <p:nvPr/>
          </p:nvSpPr>
          <p:spPr>
            <a:xfrm>
              <a:off x="340658" y="5856691"/>
              <a:ext cx="573741" cy="258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556B74-3879-4BBE-B721-D59052C1406A}"/>
                    </a:ext>
                  </a:extLst>
                </p:cNvPr>
                <p:cNvSpPr txBox="1"/>
                <p:nvPr/>
              </p:nvSpPr>
              <p:spPr>
                <a:xfrm>
                  <a:off x="995082" y="5744683"/>
                  <a:ext cx="9896876" cy="429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>
                      <a:solidFill>
                        <a:schemeClr val="accent1"/>
                      </a:solidFill>
                    </a:rPr>
                    <a:t>Noise floor at </a:t>
                  </a:r>
                  <a14:m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𝑯𝒛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fr-FR" sz="2000" b="1" dirty="0">
                      <a:solidFill>
                        <a:schemeClr val="accent1"/>
                      </a:solidFill>
                    </a:rPr>
                    <a:t>- not </a:t>
                  </a:r>
                  <a:r>
                    <a:rPr lang="fr-FR" sz="2000" b="1" dirty="0" err="1">
                      <a:solidFill>
                        <a:schemeClr val="accent1"/>
                      </a:solidFill>
                    </a:rPr>
                    <a:t>limited</a:t>
                  </a:r>
                  <a:r>
                    <a:rPr lang="fr-FR" sz="2000" b="1" dirty="0">
                      <a:solidFill>
                        <a:schemeClr val="accent1"/>
                      </a:solidFill>
                    </a:rPr>
                    <a:t> by the shot-noise (</a:t>
                  </a:r>
                  <a14:m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  <m:r>
                        <a:rPr lang="fr-FR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fr-FR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𝑯𝒛</m:t>
                          </m:r>
                        </m:e>
                      </m:rad>
                    </m:oMath>
                  </a14:m>
                  <a:r>
                    <a:rPr lang="fr-FR" sz="2000" b="1" dirty="0">
                      <a:solidFill>
                        <a:schemeClr val="accent1"/>
                      </a:solidFill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556B74-3879-4BBE-B721-D59052C14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82" y="5744683"/>
                  <a:ext cx="9896876" cy="429156"/>
                </a:xfrm>
                <a:prstGeom prst="rect">
                  <a:avLst/>
                </a:prstGeom>
                <a:blipFill>
                  <a:blip r:embed="rId4"/>
                  <a:stretch>
                    <a:fillRect l="-616" b="-23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67AE8E-FAA7-40C0-8305-A8EA4192C800}"/>
              </a:ext>
            </a:extLst>
          </p:cNvPr>
          <p:cNvGrpSpPr/>
          <p:nvPr/>
        </p:nvGrpSpPr>
        <p:grpSpPr>
          <a:xfrm>
            <a:off x="5459506" y="3103241"/>
            <a:ext cx="3370167" cy="1784568"/>
            <a:chOff x="5459506" y="3103241"/>
            <a:chExt cx="3370167" cy="178456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65B758-9D81-4E53-9869-E831ADC1E24A}"/>
                </a:ext>
              </a:extLst>
            </p:cNvPr>
            <p:cNvSpPr/>
            <p:nvPr/>
          </p:nvSpPr>
          <p:spPr>
            <a:xfrm>
              <a:off x="5459506" y="3103241"/>
              <a:ext cx="1264023" cy="17245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2775FC-FF63-41C5-B35A-82D49422847D}"/>
                </a:ext>
              </a:extLst>
            </p:cNvPr>
            <p:cNvSpPr txBox="1"/>
            <p:nvPr/>
          </p:nvSpPr>
          <p:spPr>
            <a:xfrm>
              <a:off x="6541480" y="4487699"/>
              <a:ext cx="228819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Thermal </a:t>
              </a:r>
              <a:r>
                <a:rPr lang="fr-FR" sz="2000" b="1" dirty="0" err="1"/>
                <a:t>peaks</a:t>
              </a:r>
              <a:r>
                <a:rPr lang="fr-FR" sz="2000" b="1" dirty="0"/>
                <a:t>?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3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8B28DB-5F3F-4895-83BA-6E4D1E47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ZoneTexte 101">
            <a:extLst>
              <a:ext uri="{FF2B5EF4-FFF2-40B4-BE49-F238E27FC236}">
                <a16:creationId xmlns:a16="http://schemas.microsoft.com/office/drawing/2014/main" id="{6692F266-7635-4E2F-8E7C-429DE15F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Outline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87777C-8169-44D3-94FC-21AA48083AE7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4FEE3A1-0F44-4663-ACED-903259D766A6}"/>
              </a:ext>
            </a:extLst>
          </p:cNvPr>
          <p:cNvSpPr txBox="1"/>
          <p:nvPr/>
        </p:nvSpPr>
        <p:spPr>
          <a:xfrm>
            <a:off x="1141879" y="890961"/>
            <a:ext cx="94011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Goal: Monitoring evolution of Parametric instabilities’ (PIs)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Experimental setup and first results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Improvements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Conclusion and Perspectives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6E0B0463-F365-4E71-B483-4E1C0B58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2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0018-0F02-1B19-3766-17D68D37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B0196D-008F-4778-6C55-270AFD7F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20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0FC098E7-271D-C5F8-6EDE-301EB751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Conclusion and perspectives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1CF7996-6C2E-1E6B-6B58-6BAF71DC1DDB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D7175DF-E32D-6772-3E8B-A709591D2EDF}"/>
                  </a:ext>
                </a:extLst>
              </p:cNvPr>
              <p:cNvSpPr txBox="1"/>
              <p:nvPr/>
            </p:nvSpPr>
            <p:spPr>
              <a:xfrm>
                <a:off x="888065" y="720795"/>
                <a:ext cx="10580035" cy="99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0033CC"/>
                    </a:solidFill>
                  </a:rPr>
                  <a:t>To conclude</a:t>
                </a:r>
                <a:endParaRPr lang="en-US" sz="2800" dirty="0"/>
              </a:p>
              <a:p>
                <a:r>
                  <a:rPr lang="en-US" sz="2800" dirty="0"/>
                  <a:t>Measurement sensitivity Improvement up to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fr-FR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D7175DF-E32D-6772-3E8B-A709591D2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65" y="720795"/>
                <a:ext cx="10580035" cy="994631"/>
              </a:xfrm>
              <a:prstGeom prst="rect">
                <a:avLst/>
              </a:prstGeom>
              <a:blipFill>
                <a:blip r:embed="rId2"/>
                <a:stretch>
                  <a:fillRect l="-1210" t="-5521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1">
            <a:extLst>
              <a:ext uri="{FF2B5EF4-FFF2-40B4-BE49-F238E27FC236}">
                <a16:creationId xmlns:a16="http://schemas.microsoft.com/office/drawing/2014/main" id="{50072DDA-0C63-4FFE-9106-B42981A146E9}"/>
              </a:ext>
            </a:extLst>
          </p:cNvPr>
          <p:cNvSpPr txBox="1"/>
          <p:nvPr/>
        </p:nvSpPr>
        <p:spPr>
          <a:xfrm>
            <a:off x="888065" y="2115231"/>
            <a:ext cx="9430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33CC"/>
                </a:solidFill>
              </a:rPr>
              <a:t>What’s next?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Investigation on the peaks measured around 56 kHz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Reaching the shot-noise limit at high optical power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8" name="ZoneTexte 11">
            <a:extLst>
              <a:ext uri="{FF2B5EF4-FFF2-40B4-BE49-F238E27FC236}">
                <a16:creationId xmlns:a16="http://schemas.microsoft.com/office/drawing/2014/main" id="{FA157890-E891-4B5E-8272-AAFAAFAB0063}"/>
              </a:ext>
            </a:extLst>
          </p:cNvPr>
          <p:cNvSpPr txBox="1"/>
          <p:nvPr/>
        </p:nvSpPr>
        <p:spPr>
          <a:xfrm>
            <a:off x="838200" y="4292143"/>
            <a:ext cx="1089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33CC"/>
                </a:solidFill>
              </a:rPr>
              <a:t>Medium term Perspectives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Characterization of the mechanical modes of a suspended mirror under vacuum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Monitoring of the full surface of the mirror</a:t>
            </a:r>
          </a:p>
          <a:p>
            <a:endParaRPr lang="en-US" sz="2800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9BBA097A-9467-4544-8EB3-E55FDE2E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1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F0ABC-4391-4EE2-B1CA-EF2D1677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21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5D331-A25E-447F-ACB9-430E2C6CFA22}"/>
              </a:ext>
            </a:extLst>
          </p:cNvPr>
          <p:cNvSpPr txBox="1"/>
          <p:nvPr/>
        </p:nvSpPr>
        <p:spPr>
          <a:xfrm>
            <a:off x="0" y="281491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33CC"/>
                </a:solidFill>
              </a:rPr>
              <a:t>Thank</a:t>
            </a:r>
            <a:r>
              <a:rPr lang="fr-FR" sz="4000" b="1" dirty="0">
                <a:solidFill>
                  <a:srgbClr val="0033CC"/>
                </a:solidFill>
              </a:rPr>
              <a:t> </a:t>
            </a:r>
            <a:r>
              <a:rPr lang="fr-FR" sz="4000" b="1" dirty="0" err="1">
                <a:solidFill>
                  <a:srgbClr val="0033CC"/>
                </a:solidFill>
              </a:rPr>
              <a:t>you</a:t>
            </a:r>
            <a:r>
              <a:rPr lang="fr-FR" sz="4000" b="1" dirty="0">
                <a:solidFill>
                  <a:srgbClr val="0033CC"/>
                </a:solidFill>
              </a:rPr>
              <a:t> for </a:t>
            </a:r>
            <a:r>
              <a:rPr lang="fr-FR" sz="4000" b="1" dirty="0" err="1">
                <a:solidFill>
                  <a:srgbClr val="0033CC"/>
                </a:solidFill>
              </a:rPr>
              <a:t>your</a:t>
            </a:r>
            <a:r>
              <a:rPr lang="fr-FR" sz="4000" b="1" dirty="0">
                <a:solidFill>
                  <a:srgbClr val="0033CC"/>
                </a:solidFill>
              </a:rPr>
              <a:t> attention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6294F38F-F659-489D-B0EF-653AEC1F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66039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7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C0F4-A066-FD3D-7E5C-8188475D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0E7865-C35B-095F-E5FE-C5EF2279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22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34F3115D-050D-7A65-3BF9-3AD8BDC0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941"/>
            <a:ext cx="878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b="1" dirty="0">
                <a:solidFill>
                  <a:srgbClr val="0000FF"/>
                </a:solidFill>
              </a:rPr>
              <a:t>Perspectives towards implementation on a GW detector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58E487-7216-BE42-BBC1-65284C828D51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6E4CFD-9882-0E81-8E72-855B81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3" y="502069"/>
            <a:ext cx="6499533" cy="578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49C75-2C61-4AC7-DC01-AD33A5829082}"/>
              </a:ext>
            </a:extLst>
          </p:cNvPr>
          <p:cNvSpPr txBox="1"/>
          <p:nvPr/>
        </p:nvSpPr>
        <p:spPr>
          <a:xfrm>
            <a:off x="6440476" y="6074299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5A6DDB69-4F40-45BD-BD70-B258CEE6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06C5-9A9D-76FF-4DCF-B6198A3D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03">
            <a:extLst>
              <a:ext uri="{FF2B5EF4-FFF2-40B4-BE49-F238E27FC236}">
                <a16:creationId xmlns:a16="http://schemas.microsoft.com/office/drawing/2014/main" id="{01254A65-A275-6FE2-F105-0BB2B5B6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2" y="2093458"/>
            <a:ext cx="9246870" cy="42628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E98B10-9C82-2B51-D500-93216459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794" y="6356350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23</a:t>
            </a:fld>
            <a:endParaRPr lang="fr-FR" dirty="0"/>
          </a:p>
        </p:txBody>
      </p:sp>
      <p:sp>
        <p:nvSpPr>
          <p:cNvPr id="93" name="ZoneTexte 101">
            <a:extLst>
              <a:ext uri="{FF2B5EF4-FFF2-40B4-BE49-F238E27FC236}">
                <a16:creationId xmlns:a16="http://schemas.microsoft.com/office/drawing/2014/main" id="{7BD4FC4A-BD97-5652-3B67-EFC38DA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PIs observation and mitigation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F8C3AAF-22D5-2140-29B3-45E3547AEE7C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33E73E-8CB9-2127-B795-FA8B2D2CF3EB}"/>
              </a:ext>
            </a:extLst>
          </p:cNvPr>
          <p:cNvSpPr/>
          <p:nvPr/>
        </p:nvSpPr>
        <p:spPr>
          <a:xfrm>
            <a:off x="10067457" y="3459311"/>
            <a:ext cx="1319753" cy="21210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DD8533B-0833-D2EC-5D9E-555B415B98D7}"/>
              </a:ext>
            </a:extLst>
          </p:cNvPr>
          <p:cNvSpPr/>
          <p:nvPr/>
        </p:nvSpPr>
        <p:spPr>
          <a:xfrm>
            <a:off x="4109717" y="4319247"/>
            <a:ext cx="527901" cy="3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6AE6E270-04A1-234E-B2F3-D07A2F78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22654" y="4561836"/>
            <a:ext cx="495300" cy="338663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C9E7B65E-7C3D-7BE2-0CC7-350F5EDFB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495" y="4319248"/>
            <a:ext cx="346910" cy="16976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866AF205-B516-E10C-AA31-D44A55EB7F62}"/>
              </a:ext>
            </a:extLst>
          </p:cNvPr>
          <p:cNvSpPr/>
          <p:nvPr/>
        </p:nvSpPr>
        <p:spPr>
          <a:xfrm>
            <a:off x="2671266" y="1605778"/>
            <a:ext cx="82296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F5E590C-2245-9F82-A05B-0560EC8BF907}"/>
              </a:ext>
            </a:extLst>
          </p:cNvPr>
          <p:cNvSpPr txBox="1"/>
          <p:nvPr/>
        </p:nvSpPr>
        <p:spPr>
          <a:xfrm>
            <a:off x="2732226" y="167076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USRP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CFAF391A-F887-3377-7F1B-A33CE677A4E3}"/>
              </a:ext>
            </a:extLst>
          </p:cNvPr>
          <p:cNvSpPr txBox="1"/>
          <p:nvPr/>
        </p:nvSpPr>
        <p:spPr>
          <a:xfrm>
            <a:off x="4185732" y="2040098"/>
            <a:ext cx="7105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RF-AMP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CDC393D-9C89-C8FF-3506-EF26F1D6F920}"/>
              </a:ext>
            </a:extLst>
          </p:cNvPr>
          <p:cNvSpPr txBox="1"/>
          <p:nvPr/>
        </p:nvSpPr>
        <p:spPr>
          <a:xfrm>
            <a:off x="1876872" y="2245838"/>
            <a:ext cx="7105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RF-AMP</a:t>
            </a:r>
          </a:p>
        </p:txBody>
      </p:sp>
      <p:cxnSp>
        <p:nvCxnSpPr>
          <p:cNvPr id="114" name="Connecteur : en angle 113">
            <a:extLst>
              <a:ext uri="{FF2B5EF4-FFF2-40B4-BE49-F238E27FC236}">
                <a16:creationId xmlns:a16="http://schemas.microsoft.com/office/drawing/2014/main" id="{103D51E8-801E-9CCB-B222-212EA9BB7FE8}"/>
              </a:ext>
            </a:extLst>
          </p:cNvPr>
          <p:cNvCxnSpPr>
            <a:cxnSpLocks/>
            <a:stCxn id="111" idx="3"/>
            <a:endCxn id="112" idx="0"/>
          </p:cNvCxnSpPr>
          <p:nvPr/>
        </p:nvCxnSpPr>
        <p:spPr>
          <a:xfrm>
            <a:off x="3509466" y="1855432"/>
            <a:ext cx="1031553" cy="1846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 : en angle 114">
            <a:extLst>
              <a:ext uri="{FF2B5EF4-FFF2-40B4-BE49-F238E27FC236}">
                <a16:creationId xmlns:a16="http://schemas.microsoft.com/office/drawing/2014/main" id="{064EFA50-ACA6-E77F-DC88-69494521402C}"/>
              </a:ext>
            </a:extLst>
          </p:cNvPr>
          <p:cNvCxnSpPr>
            <a:stCxn id="110" idx="1"/>
            <a:endCxn id="113" idx="0"/>
          </p:cNvCxnSpPr>
          <p:nvPr/>
        </p:nvCxnSpPr>
        <p:spPr>
          <a:xfrm rot="10800000" flipV="1">
            <a:off x="2232160" y="1849618"/>
            <a:ext cx="439107" cy="3962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25074399-2E94-D74A-0EAD-FE31187AC18D}"/>
              </a:ext>
            </a:extLst>
          </p:cNvPr>
          <p:cNvCxnSpPr>
            <a:stCxn id="112" idx="2"/>
          </p:cNvCxnSpPr>
          <p:nvPr/>
        </p:nvCxnSpPr>
        <p:spPr>
          <a:xfrm flipH="1">
            <a:off x="4539636" y="2317097"/>
            <a:ext cx="1383" cy="535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740D3E04-D035-3997-560B-0A4B1851B769}"/>
              </a:ext>
            </a:extLst>
          </p:cNvPr>
          <p:cNvCxnSpPr/>
          <p:nvPr/>
        </p:nvCxnSpPr>
        <p:spPr>
          <a:xfrm>
            <a:off x="2451713" y="2522837"/>
            <a:ext cx="0" cy="67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 : en angle 118">
            <a:extLst>
              <a:ext uri="{FF2B5EF4-FFF2-40B4-BE49-F238E27FC236}">
                <a16:creationId xmlns:a16="http://schemas.microsoft.com/office/drawing/2014/main" id="{9573079D-BABB-4DA8-0483-968DD83B2709}"/>
              </a:ext>
            </a:extLst>
          </p:cNvPr>
          <p:cNvCxnSpPr>
            <a:cxnSpLocks/>
            <a:stCxn id="108" idx="3"/>
          </p:cNvCxnSpPr>
          <p:nvPr/>
        </p:nvCxnSpPr>
        <p:spPr>
          <a:xfrm rot="5400000">
            <a:off x="3780024" y="5173099"/>
            <a:ext cx="784563" cy="396000"/>
          </a:xfrm>
          <a:prstGeom prst="bentConnector3">
            <a:avLst>
              <a:gd name="adj1" fmla="val 1005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 : en angle 119">
            <a:extLst>
              <a:ext uri="{FF2B5EF4-FFF2-40B4-BE49-F238E27FC236}">
                <a16:creationId xmlns:a16="http://schemas.microsoft.com/office/drawing/2014/main" id="{886825B2-99B8-7E71-8141-5697F9867F5C}"/>
              </a:ext>
            </a:extLst>
          </p:cNvPr>
          <p:cNvCxnSpPr>
            <a:cxnSpLocks/>
          </p:cNvCxnSpPr>
          <p:nvPr/>
        </p:nvCxnSpPr>
        <p:spPr>
          <a:xfrm rot="10800000">
            <a:off x="3974288" y="5897146"/>
            <a:ext cx="3302813" cy="6013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74D5E563-C2B3-50D1-8F12-B6CE4DEA2FF2}"/>
              </a:ext>
            </a:extLst>
          </p:cNvPr>
          <p:cNvGrpSpPr/>
          <p:nvPr/>
        </p:nvGrpSpPr>
        <p:grpSpPr>
          <a:xfrm>
            <a:off x="3486604" y="5586056"/>
            <a:ext cx="487680" cy="510540"/>
            <a:chOff x="3406522" y="5715483"/>
            <a:chExt cx="487680" cy="510540"/>
          </a:xfrm>
        </p:grpSpPr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288F5F2A-B2C1-8817-E64B-14D96D40B0A4}"/>
                </a:ext>
              </a:extLst>
            </p:cNvPr>
            <p:cNvSpPr/>
            <p:nvPr/>
          </p:nvSpPr>
          <p:spPr>
            <a:xfrm rot="16200000">
              <a:off x="3395092" y="5726913"/>
              <a:ext cx="510540" cy="48768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CE85F96C-B0AC-8479-497C-FA0E9BADF125}"/>
                </a:ext>
              </a:extLst>
            </p:cNvPr>
            <p:cNvCxnSpPr/>
            <p:nvPr/>
          </p:nvCxnSpPr>
          <p:spPr>
            <a:xfrm>
              <a:off x="3627503" y="5970752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806E684F-7585-6D4A-6C5F-B54C37BBA4C4}"/>
              </a:ext>
            </a:extLst>
          </p:cNvPr>
          <p:cNvCxnSpPr>
            <a:cxnSpLocks/>
            <a:stCxn id="118" idx="0"/>
          </p:cNvCxnSpPr>
          <p:nvPr/>
        </p:nvCxnSpPr>
        <p:spPr>
          <a:xfrm rot="10800000" flipH="1">
            <a:off x="3486603" y="1203842"/>
            <a:ext cx="981277" cy="4637485"/>
          </a:xfrm>
          <a:prstGeom prst="bentConnector4">
            <a:avLst>
              <a:gd name="adj1" fmla="val -259364"/>
              <a:gd name="adj2" fmla="val 993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221FD00-98EE-68C0-CE69-AA802BD8517C}"/>
              </a:ext>
            </a:extLst>
          </p:cNvPr>
          <p:cNvSpPr txBox="1"/>
          <p:nvPr/>
        </p:nvSpPr>
        <p:spPr>
          <a:xfrm>
            <a:off x="10067457" y="3452749"/>
            <a:ext cx="103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</a:t>
            </a:r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1FA7082E-F153-5258-1739-FA21C7836868}"/>
              </a:ext>
            </a:extLst>
          </p:cNvPr>
          <p:cNvCxnSpPr>
            <a:cxnSpLocks/>
          </p:cNvCxnSpPr>
          <p:nvPr/>
        </p:nvCxnSpPr>
        <p:spPr>
          <a:xfrm>
            <a:off x="7336972" y="3822081"/>
            <a:ext cx="2610486" cy="1832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3F3167E-10B5-57A2-7D3C-3D0C758F3A10}"/>
              </a:ext>
            </a:extLst>
          </p:cNvPr>
          <p:cNvSpPr txBox="1"/>
          <p:nvPr/>
        </p:nvSpPr>
        <p:spPr>
          <a:xfrm>
            <a:off x="5942060" y="3101958"/>
            <a:ext cx="3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50985376-3537-3229-6AC2-BC6015FCA802}"/>
              </a:ext>
            </a:extLst>
          </p:cNvPr>
          <p:cNvSpPr txBox="1"/>
          <p:nvPr/>
        </p:nvSpPr>
        <p:spPr>
          <a:xfrm>
            <a:off x="8476804" y="3455193"/>
            <a:ext cx="3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4C975-3762-443F-8B06-985808BEF8FE}"/>
              </a:ext>
            </a:extLst>
          </p:cNvPr>
          <p:cNvSpPr/>
          <p:nvPr/>
        </p:nvSpPr>
        <p:spPr>
          <a:xfrm>
            <a:off x="6280229" y="2040099"/>
            <a:ext cx="94779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266E604D-F324-3A4D-1D76-158C3F862BDD}"/>
              </a:ext>
            </a:extLst>
          </p:cNvPr>
          <p:cNvCxnSpPr/>
          <p:nvPr/>
        </p:nvCxnSpPr>
        <p:spPr>
          <a:xfrm flipV="1">
            <a:off x="6220003" y="2392212"/>
            <a:ext cx="0" cy="170637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15BBD-8A49-4146-B9D4-6809487B2A22}"/>
              </a:ext>
            </a:extLst>
          </p:cNvPr>
          <p:cNvSpPr/>
          <p:nvPr/>
        </p:nvSpPr>
        <p:spPr>
          <a:xfrm>
            <a:off x="3797585" y="957943"/>
            <a:ext cx="1653981" cy="56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Servo-control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EDE397-601F-4521-B0ED-78FE44A93ADF}"/>
              </a:ext>
            </a:extLst>
          </p:cNvPr>
          <p:cNvCxnSpPr/>
          <p:nvPr/>
        </p:nvCxnSpPr>
        <p:spPr>
          <a:xfrm>
            <a:off x="5451566" y="1375954"/>
            <a:ext cx="992777" cy="9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28F233A-0FCC-4D54-8006-B76307B718AD}"/>
              </a:ext>
            </a:extLst>
          </p:cNvPr>
          <p:cNvCxnSpPr>
            <a:cxnSpLocks/>
          </p:cNvCxnSpPr>
          <p:nvPr/>
        </p:nvCxnSpPr>
        <p:spPr>
          <a:xfrm flipH="1" flipV="1">
            <a:off x="7475318" y="2514963"/>
            <a:ext cx="449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6D208E-7A3D-43CF-BAF2-D17D4D3818B5}"/>
              </a:ext>
            </a:extLst>
          </p:cNvPr>
          <p:cNvCxnSpPr>
            <a:stCxn id="25" idx="3"/>
          </p:cNvCxnSpPr>
          <p:nvPr/>
        </p:nvCxnSpPr>
        <p:spPr>
          <a:xfrm flipV="1">
            <a:off x="5451566" y="1238371"/>
            <a:ext cx="24645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E3BAA3-4389-4041-B354-7506E3CA8941}"/>
              </a:ext>
            </a:extLst>
          </p:cNvPr>
          <p:cNvCxnSpPr/>
          <p:nvPr/>
        </p:nvCxnSpPr>
        <p:spPr>
          <a:xfrm>
            <a:off x="7916091" y="1238371"/>
            <a:ext cx="0" cy="1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E9D5295-9023-440B-80F5-487802DA5F30}"/>
              </a:ext>
            </a:extLst>
          </p:cNvPr>
          <p:cNvCxnSpPr>
            <a:cxnSpLocks/>
          </p:cNvCxnSpPr>
          <p:nvPr/>
        </p:nvCxnSpPr>
        <p:spPr>
          <a:xfrm flipH="1">
            <a:off x="7275214" y="6176963"/>
            <a:ext cx="6802" cy="324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8BD800-A4CA-414E-85D7-332E068511E1}"/>
              </a:ext>
            </a:extLst>
          </p:cNvPr>
          <p:cNvCxnSpPr/>
          <p:nvPr/>
        </p:nvCxnSpPr>
        <p:spPr>
          <a:xfrm>
            <a:off x="7232241" y="6177149"/>
            <a:ext cx="5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242B469-076A-4C97-8816-A7581F2007E4}"/>
              </a:ext>
            </a:extLst>
          </p:cNvPr>
          <p:cNvGrpSpPr/>
          <p:nvPr/>
        </p:nvGrpSpPr>
        <p:grpSpPr>
          <a:xfrm>
            <a:off x="3120846" y="2146818"/>
            <a:ext cx="8218455" cy="3702495"/>
            <a:chOff x="3120846" y="2146818"/>
            <a:chExt cx="8218455" cy="3702495"/>
          </a:xfrm>
        </p:grpSpPr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C1D4793D-9C99-5F03-AC60-C2C5F458DA71}"/>
                </a:ext>
              </a:extLst>
            </p:cNvPr>
            <p:cNvGrpSpPr/>
            <p:nvPr/>
          </p:nvGrpSpPr>
          <p:grpSpPr>
            <a:xfrm>
              <a:off x="3120846" y="5166261"/>
              <a:ext cx="510540" cy="487680"/>
              <a:chOff x="3029447" y="4856327"/>
              <a:chExt cx="510540" cy="487680"/>
            </a:xfrm>
          </p:grpSpPr>
          <p:sp>
            <p:nvSpPr>
              <p:cNvPr id="164" name="Triangle isocèle 163">
                <a:extLst>
                  <a:ext uri="{FF2B5EF4-FFF2-40B4-BE49-F238E27FC236}">
                    <a16:creationId xmlns:a16="http://schemas.microsoft.com/office/drawing/2014/main" id="{AC38A031-3BFD-6B01-9FE5-AC22D444F935}"/>
                  </a:ext>
                </a:extLst>
              </p:cNvPr>
              <p:cNvSpPr/>
              <p:nvPr/>
            </p:nvSpPr>
            <p:spPr>
              <a:xfrm>
                <a:off x="3029447" y="4856327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17655403-1342-9E29-B327-D5D2A426A1DD}"/>
                  </a:ext>
                </a:extLst>
              </p:cNvPr>
              <p:cNvCxnSpPr/>
              <p:nvPr/>
            </p:nvCxnSpPr>
            <p:spPr>
              <a:xfrm>
                <a:off x="3203053" y="5130974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272F55F0-2B52-AC66-C78E-6001E751B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775" y="5123354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>
                <a:extLst>
                  <a:ext uri="{FF2B5EF4-FFF2-40B4-BE49-F238E27FC236}">
                    <a16:creationId xmlns:a16="http://schemas.microsoft.com/office/drawing/2014/main" id="{C226A2D5-920A-9519-CF68-D1EEAF599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900" y="5134052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8D12894A-A91E-4E7B-1AE8-9CA7B2603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8040" y="5633313"/>
              <a:ext cx="3425" cy="2160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 : en angle 157">
              <a:extLst>
                <a:ext uri="{FF2B5EF4-FFF2-40B4-BE49-F238E27FC236}">
                  <a16:creationId xmlns:a16="http://schemas.microsoft.com/office/drawing/2014/main" id="{8C763EF7-2194-F6F6-08A0-D692E801F50F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rot="5400000" flipH="1" flipV="1">
              <a:off x="2276861" y="3246074"/>
              <a:ext cx="3019443" cy="820932"/>
            </a:xfrm>
            <a:prstGeom prst="bentConnector3">
              <a:avLst>
                <a:gd name="adj1" fmla="val 99968"/>
              </a:avLst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 : en angle 158">
              <a:extLst>
                <a:ext uri="{FF2B5EF4-FFF2-40B4-BE49-F238E27FC236}">
                  <a16:creationId xmlns:a16="http://schemas.microsoft.com/office/drawing/2014/main" id="{704E8DAD-53B7-D9C9-0505-D51C187FEE4A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rot="16200000" flipH="1">
              <a:off x="6999330" y="1543047"/>
              <a:ext cx="25572" cy="7272000"/>
            </a:xfrm>
            <a:prstGeom prst="bentConnector4">
              <a:avLst>
                <a:gd name="adj1" fmla="val -238386"/>
                <a:gd name="adj2" fmla="val 51711"/>
              </a:avLst>
            </a:prstGeom>
            <a:ln w="9525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507947-5C5C-04E3-B10D-419ADD13AA49}"/>
                </a:ext>
              </a:extLst>
            </p:cNvPr>
            <p:cNvSpPr/>
            <p:nvPr/>
          </p:nvSpPr>
          <p:spPr>
            <a:xfrm>
              <a:off x="10647251" y="4028483"/>
              <a:ext cx="45719" cy="2733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2226527-A169-4AFA-8C1D-88052E2FA2BC}"/>
                </a:ext>
              </a:extLst>
            </p:cNvPr>
            <p:cNvSpPr/>
            <p:nvPr/>
          </p:nvSpPr>
          <p:spPr>
            <a:xfrm>
              <a:off x="10647251" y="4704351"/>
              <a:ext cx="45719" cy="2733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F071DCAC-9998-6377-1571-4B2F5C572449}"/>
                </a:ext>
              </a:extLst>
            </p:cNvPr>
            <p:cNvSpPr txBox="1"/>
            <p:nvPr/>
          </p:nvSpPr>
          <p:spPr>
            <a:xfrm rot="5400000">
              <a:off x="10350820" y="4151761"/>
              <a:ext cx="133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Electrostatic actuator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906E27-8360-4694-A407-6C4DCC83E04C}"/>
                </a:ext>
              </a:extLst>
            </p:cNvPr>
            <p:cNvCxnSpPr/>
            <p:nvPr/>
          </p:nvCxnSpPr>
          <p:spPr>
            <a:xfrm flipV="1">
              <a:off x="10670111" y="4977728"/>
              <a:ext cx="0" cy="21410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114965-E1FC-4050-8B06-6F1823317100}"/>
              </a:ext>
            </a:extLst>
          </p:cNvPr>
          <p:cNvGrpSpPr/>
          <p:nvPr/>
        </p:nvGrpSpPr>
        <p:grpSpPr>
          <a:xfrm>
            <a:off x="10486111" y="5280124"/>
            <a:ext cx="1661437" cy="688222"/>
            <a:chOff x="10486111" y="5280124"/>
            <a:chExt cx="1661437" cy="688222"/>
          </a:xfrm>
        </p:grpSpPr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C723C416-68B0-1584-FE63-44148E034259}"/>
                </a:ext>
              </a:extLst>
            </p:cNvPr>
            <p:cNvSpPr txBox="1"/>
            <p:nvPr/>
          </p:nvSpPr>
          <p:spPr>
            <a:xfrm>
              <a:off x="10921025" y="5599014"/>
              <a:ext cx="78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cavity</a:t>
              </a:r>
            </a:p>
          </p:txBody>
        </p: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4A457612-D87D-4EA7-B3E3-17D0CCDE9453}"/>
                </a:ext>
              </a:extLst>
            </p:cNvPr>
            <p:cNvSpPr/>
            <p:nvPr/>
          </p:nvSpPr>
          <p:spPr>
            <a:xfrm rot="5400000">
              <a:off x="11153226" y="4613009"/>
              <a:ext cx="327208" cy="1661437"/>
            </a:xfrm>
            <a:prstGeom prst="rightBrace">
              <a:avLst>
                <a:gd name="adj1" fmla="val 54909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7" name="Espace réservé de la date 6">
            <a:extLst>
              <a:ext uri="{FF2B5EF4-FFF2-40B4-BE49-F238E27FC236}">
                <a16:creationId xmlns:a16="http://schemas.microsoft.com/office/drawing/2014/main" id="{314CECE9-34AB-4452-8F0E-5584DF6F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A1DDD2-F1A0-4134-A496-6F84F971B275}"/>
              </a:ext>
            </a:extLst>
          </p:cNvPr>
          <p:cNvCxnSpPr/>
          <p:nvPr/>
        </p:nvCxnSpPr>
        <p:spPr>
          <a:xfrm>
            <a:off x="6444343" y="2707341"/>
            <a:ext cx="567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1CCE55-F96D-436D-8516-1D74AD40F9BE}"/>
              </a:ext>
            </a:extLst>
          </p:cNvPr>
          <p:cNvCxnSpPr/>
          <p:nvPr/>
        </p:nvCxnSpPr>
        <p:spPr>
          <a:xfrm>
            <a:off x="6771631" y="2467212"/>
            <a:ext cx="567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7F0277-E3BF-4F6E-92FF-8A9F9154B9A6}"/>
              </a:ext>
            </a:extLst>
          </p:cNvPr>
          <p:cNvCxnSpPr/>
          <p:nvPr/>
        </p:nvCxnSpPr>
        <p:spPr>
          <a:xfrm>
            <a:off x="6624224" y="2589634"/>
            <a:ext cx="567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C0A7159-77B1-4278-B04E-BEC62F59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4511" y="2232324"/>
            <a:ext cx="11525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8B28DB-5F3F-4895-83BA-6E4D1E47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ZoneTexte 101">
            <a:extLst>
              <a:ext uri="{FF2B5EF4-FFF2-40B4-BE49-F238E27FC236}">
                <a16:creationId xmlns:a16="http://schemas.microsoft.com/office/drawing/2014/main" id="{6692F266-7635-4E2F-8E7C-429DE15F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Outline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87777C-8169-44D3-94FC-21AA48083AE7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4FEE3A1-0F44-4663-ACED-903259D766A6}"/>
              </a:ext>
            </a:extLst>
          </p:cNvPr>
          <p:cNvSpPr txBox="1"/>
          <p:nvPr/>
        </p:nvSpPr>
        <p:spPr>
          <a:xfrm>
            <a:off x="1141879" y="890961"/>
            <a:ext cx="94011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Goal: Monitoring evolution of Parametric instabilities’ (PIs)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Experimental setup and first results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Improvements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Conclusion and Perspectives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0FAE55-8E79-443C-A3E0-C5DEB9F30B6D}"/>
              </a:ext>
            </a:extLst>
          </p:cNvPr>
          <p:cNvSpPr txBox="1"/>
          <p:nvPr/>
        </p:nvSpPr>
        <p:spPr>
          <a:xfrm>
            <a:off x="1640541" y="1461250"/>
            <a:ext cx="40096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General context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What are PIs?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Our mitigation strategy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12054D62-2837-48B2-B375-1F84EA14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1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AA7FC8E-AD07-45C6-BF98-A90C426E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465" b="7"/>
          <a:stretch/>
        </p:blipFill>
        <p:spPr>
          <a:xfrm>
            <a:off x="493163" y="1223434"/>
            <a:ext cx="4319842" cy="332243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C36105-1810-4AF2-A97D-0F79CD99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48344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ZoneTexte 101">
            <a:extLst>
              <a:ext uri="{FF2B5EF4-FFF2-40B4-BE49-F238E27FC236}">
                <a16:creationId xmlns:a16="http://schemas.microsoft.com/office/drawing/2014/main" id="{94BADB88-2EBF-41D5-A2FE-489DFD9E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GW Detectors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AD23EBF-1909-4355-AD85-744CF76BA412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D1ECFB5-DB6A-41C3-A6C1-73161A73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71" y="64149"/>
            <a:ext cx="6359113" cy="543449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D4D4E0-6D9F-4195-B517-E55051F3F647}"/>
              </a:ext>
            </a:extLst>
          </p:cNvPr>
          <p:cNvGrpSpPr/>
          <p:nvPr/>
        </p:nvGrpSpPr>
        <p:grpSpPr>
          <a:xfrm>
            <a:off x="6232187" y="1094206"/>
            <a:ext cx="4810027" cy="2385742"/>
            <a:chOff x="6232187" y="1602212"/>
            <a:chExt cx="4810027" cy="238574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66C5ECE-EADD-4329-8CE9-B1D5C155D8BE}"/>
                </a:ext>
              </a:extLst>
            </p:cNvPr>
            <p:cNvSpPr txBox="1"/>
            <p:nvPr/>
          </p:nvSpPr>
          <p:spPr>
            <a:xfrm>
              <a:off x="10118387" y="3079755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300kW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D7A09F9-0122-42AF-A708-DD76EAF990B8}"/>
                </a:ext>
              </a:extLst>
            </p:cNvPr>
            <p:cNvSpPr txBox="1"/>
            <p:nvPr/>
          </p:nvSpPr>
          <p:spPr>
            <a:xfrm>
              <a:off x="8621097" y="1602212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300kW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56AC651-5FD6-4268-BF8D-3C320A9EE45B}"/>
                </a:ext>
              </a:extLst>
            </p:cNvPr>
            <p:cNvSpPr txBox="1"/>
            <p:nvPr/>
          </p:nvSpPr>
          <p:spPr>
            <a:xfrm>
              <a:off x="6232187" y="3649400"/>
              <a:ext cx="923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80W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36D73C0-08C8-4E58-BB8E-00B9DBBF3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7877" y="3658827"/>
              <a:ext cx="33622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2F0124D-4BFD-4640-BE02-DE55DB603688}"/>
                </a:ext>
              </a:extLst>
            </p:cNvPr>
            <p:cNvSpPr txBox="1"/>
            <p:nvPr/>
          </p:nvSpPr>
          <p:spPr>
            <a:xfrm>
              <a:off x="6905927" y="3483676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40W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F7A968B-87C0-F22E-3F87-B0AFBB670BF3}"/>
              </a:ext>
            </a:extLst>
          </p:cNvPr>
          <p:cNvSpPr/>
          <p:nvPr/>
        </p:nvSpPr>
        <p:spPr>
          <a:xfrm>
            <a:off x="8896261" y="292835"/>
            <a:ext cx="2801566" cy="80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2712AA-BA6A-1B96-1E21-6FECBCE38EDC}"/>
              </a:ext>
            </a:extLst>
          </p:cNvPr>
          <p:cNvSpPr/>
          <p:nvPr/>
        </p:nvSpPr>
        <p:spPr>
          <a:xfrm rot="4782096">
            <a:off x="9999947" y="1103656"/>
            <a:ext cx="2458364" cy="75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AD7B2-E4E4-46A6-A3E3-82294E7056B7}"/>
              </a:ext>
            </a:extLst>
          </p:cNvPr>
          <p:cNvGrpSpPr/>
          <p:nvPr/>
        </p:nvGrpSpPr>
        <p:grpSpPr>
          <a:xfrm>
            <a:off x="610039" y="4749623"/>
            <a:ext cx="6010893" cy="1349388"/>
            <a:chOff x="4441862" y="5140831"/>
            <a:chExt cx="5942720" cy="1349388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071A67-5C01-4ADD-BFC0-54FE4667972D}"/>
                </a:ext>
              </a:extLst>
            </p:cNvPr>
            <p:cNvSpPr txBox="1"/>
            <p:nvPr/>
          </p:nvSpPr>
          <p:spPr>
            <a:xfrm>
              <a:off x="4516144" y="5535805"/>
              <a:ext cx="300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Post-O5 </a:t>
              </a:r>
              <a:r>
                <a:rPr lang="en-US" dirty="0">
                  <a:solidFill>
                    <a:srgbClr val="0000FF"/>
                  </a:solidFill>
                </a:rPr>
                <a:t>: 250W</a:t>
              </a:r>
              <a:r>
                <a:rPr lang="en-US" dirty="0">
                  <a:sym typeface="Wingdings" panose="05000000000000000000" pitchFamily="2" charset="2"/>
                </a:rPr>
                <a:t></a:t>
              </a:r>
              <a:r>
                <a:rPr lang="en-US" dirty="0">
                  <a:solidFill>
                    <a:srgbClr val="0000FF"/>
                  </a:solidFill>
                  <a:sym typeface="Wingdings" panose="05000000000000000000" pitchFamily="2" charset="2"/>
                </a:rPr>
                <a:t> 1.5 MW</a:t>
              </a:r>
              <a:endParaRPr lang="en-US" dirty="0">
                <a:solidFill>
                  <a:srgbClr val="0000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ET : </a:t>
              </a:r>
              <a:r>
                <a:rPr lang="en-US" dirty="0">
                  <a:solidFill>
                    <a:srgbClr val="0000FF"/>
                  </a:solidFill>
                </a:rPr>
                <a:t>500W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>
                  <a:solidFill>
                    <a:srgbClr val="0000FF"/>
                  </a:solidFill>
                  <a:sym typeface="Wingdings" panose="05000000000000000000" pitchFamily="2" charset="2"/>
                </a:rPr>
                <a:t>3 MW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ZoneTexte 101">
              <a:extLst>
                <a:ext uri="{FF2B5EF4-FFF2-40B4-BE49-F238E27FC236}">
                  <a16:creationId xmlns:a16="http://schemas.microsoft.com/office/drawing/2014/main" id="{A6F1F4E2-5687-4BF0-5CF0-4DF8EFC32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3906" y="5220025"/>
              <a:ext cx="5400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i="1" dirty="0">
                  <a:solidFill>
                    <a:srgbClr val="0000CC"/>
                  </a:solidFill>
                </a:rPr>
                <a:t>High laser power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3FC0E98-F76D-89AF-029A-0C064E85BD6F}"/>
                </a:ext>
              </a:extLst>
            </p:cNvPr>
            <p:cNvSpPr/>
            <p:nvPr/>
          </p:nvSpPr>
          <p:spPr>
            <a:xfrm>
              <a:off x="4441862" y="5140831"/>
              <a:ext cx="3100316" cy="134938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C5972-A653-4A1E-A5F3-E1E2BB8F975A}"/>
              </a:ext>
            </a:extLst>
          </p:cNvPr>
          <p:cNvSpPr/>
          <p:nvPr/>
        </p:nvSpPr>
        <p:spPr>
          <a:xfrm>
            <a:off x="11844867" y="108798"/>
            <a:ext cx="347133" cy="122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80918B-E64F-4E0A-B676-57FB4F32628D}"/>
              </a:ext>
            </a:extLst>
          </p:cNvPr>
          <p:cNvGrpSpPr/>
          <p:nvPr/>
        </p:nvGrpSpPr>
        <p:grpSpPr>
          <a:xfrm>
            <a:off x="3831610" y="5499559"/>
            <a:ext cx="6705687" cy="369332"/>
            <a:chOff x="3831610" y="5313288"/>
            <a:chExt cx="6705687" cy="369332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03B4D57-7134-49B9-B0E8-A92D38B58834}"/>
                </a:ext>
              </a:extLst>
            </p:cNvPr>
            <p:cNvSpPr/>
            <p:nvPr/>
          </p:nvSpPr>
          <p:spPr>
            <a:xfrm>
              <a:off x="3831610" y="5358943"/>
              <a:ext cx="491067" cy="279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1A5BA2-8400-48E3-ADC5-E8C31F4BCDC3}"/>
                </a:ext>
              </a:extLst>
            </p:cNvPr>
            <p:cNvSpPr txBox="1"/>
            <p:nvPr/>
          </p:nvSpPr>
          <p:spPr>
            <a:xfrm>
              <a:off x="4396197" y="5313288"/>
              <a:ext cx="6141100" cy="36933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One limitation to the power </a:t>
              </a:r>
              <a:r>
                <a:rPr lang="fr-FR" dirty="0" err="1">
                  <a:solidFill>
                    <a:schemeClr val="accent1"/>
                  </a:solidFill>
                </a:rPr>
                <a:t>increase</a:t>
              </a:r>
              <a:r>
                <a:rPr lang="fr-FR" dirty="0">
                  <a:solidFill>
                    <a:schemeClr val="accent1"/>
                  </a:solidFill>
                </a:rPr>
                <a:t> : </a:t>
              </a:r>
              <a:r>
                <a:rPr lang="fr-FR" b="1" dirty="0" err="1">
                  <a:solidFill>
                    <a:schemeClr val="accent1"/>
                  </a:solidFill>
                </a:rPr>
                <a:t>Parametric</a:t>
              </a:r>
              <a:r>
                <a:rPr lang="fr-FR" b="1" dirty="0">
                  <a:solidFill>
                    <a:schemeClr val="accent1"/>
                  </a:solidFill>
                </a:rPr>
                <a:t> </a:t>
              </a:r>
              <a:r>
                <a:rPr lang="fr-FR" b="1" dirty="0" err="1">
                  <a:solidFill>
                    <a:schemeClr val="accent1"/>
                  </a:solidFill>
                </a:rPr>
                <a:t>instabilities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Espace réservé de la date 6">
            <a:extLst>
              <a:ext uri="{FF2B5EF4-FFF2-40B4-BE49-F238E27FC236}">
                <a16:creationId xmlns:a16="http://schemas.microsoft.com/office/drawing/2014/main" id="{C6EC8C63-9E50-4BA7-AABE-EDBEBD46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40A156-876E-40C3-8295-CF21531B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CFDAFD2-6FE9-49AE-91F7-56403E532B9D}"/>
              </a:ext>
            </a:extLst>
          </p:cNvPr>
          <p:cNvGrpSpPr/>
          <p:nvPr/>
        </p:nvGrpSpPr>
        <p:grpSpPr>
          <a:xfrm>
            <a:off x="8419075" y="539655"/>
            <a:ext cx="2796775" cy="2440253"/>
            <a:chOff x="8265427" y="445029"/>
            <a:chExt cx="2796775" cy="2440253"/>
          </a:xfrm>
        </p:grpSpPr>
        <p:grpSp>
          <p:nvGrpSpPr>
            <p:cNvPr id="59" name="Group 72">
              <a:extLst>
                <a:ext uri="{FF2B5EF4-FFF2-40B4-BE49-F238E27FC236}">
                  <a16:creationId xmlns:a16="http://schemas.microsoft.com/office/drawing/2014/main" id="{2080D127-DA80-4385-B2CB-122042A50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5427" y="790727"/>
              <a:ext cx="2670067" cy="2094555"/>
              <a:chOff x="567" y="482"/>
              <a:chExt cx="2298" cy="1644"/>
            </a:xfrm>
          </p:grpSpPr>
          <p:pic>
            <p:nvPicPr>
              <p:cNvPr id="68" name="Picture 24">
                <a:extLst>
                  <a:ext uri="{FF2B5EF4-FFF2-40B4-BE49-F238E27FC236}">
                    <a16:creationId xmlns:a16="http://schemas.microsoft.com/office/drawing/2014/main" id="{07F6C89D-EFDC-4F95-9C77-0C1084B61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482"/>
                <a:ext cx="2298" cy="1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id="{608BB95C-0B5C-46EF-8EA3-578C4AF3D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126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0">
                <a:extLst>
                  <a:ext uri="{FF2B5EF4-FFF2-40B4-BE49-F238E27FC236}">
                    <a16:creationId xmlns:a16="http://schemas.microsoft.com/office/drawing/2014/main" id="{71005292-0D55-486B-82A1-93F992FFE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0" y="126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1">
                <a:extLst>
                  <a:ext uri="{FF2B5EF4-FFF2-40B4-BE49-F238E27FC236}">
                    <a16:creationId xmlns:a16="http://schemas.microsoft.com/office/drawing/2014/main" id="{A8F0486E-3056-4872-B82F-BE700E46C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126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2">
                <a:extLst>
                  <a:ext uri="{FF2B5EF4-FFF2-40B4-BE49-F238E27FC236}">
                    <a16:creationId xmlns:a16="http://schemas.microsoft.com/office/drawing/2014/main" id="{A91AFAEE-5DF4-4C50-AB78-82FBB9228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663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6" name="Object 43">
                <a:extLst>
                  <a:ext uri="{FF2B5EF4-FFF2-40B4-BE49-F238E27FC236}">
                    <a16:creationId xmlns:a16="http://schemas.microsoft.com/office/drawing/2014/main" id="{1DABC6AA-961E-40DB-BC0F-2467029B9B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74" y="1117"/>
              <a:ext cx="204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2" name="Equation" r:id="rId4" imgW="228600" imgH="177480" progId="Equation.3">
                      <p:embed/>
                    </p:oleObj>
                  </mc:Choice>
                  <mc:Fallback>
                    <p:oleObj name="Equation" r:id="rId4" imgW="228600" imgH="177480" progId="Equation.3">
                      <p:embed/>
                      <p:pic>
                        <p:nvPicPr>
                          <p:cNvPr id="50219" name="Object 43">
                            <a:extLst>
                              <a:ext uri="{FF2B5EF4-FFF2-40B4-BE49-F238E27FC236}">
                                <a16:creationId xmlns:a16="http://schemas.microsoft.com/office/drawing/2014/main" id="{2D5CA8F6-AF5F-4646-A162-04C2EEBBD10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4" y="1117"/>
                            <a:ext cx="204" cy="1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AE0F7FA-3E64-404E-914A-609071697B55}"/>
                </a:ext>
              </a:extLst>
            </p:cNvPr>
            <p:cNvSpPr txBox="1"/>
            <p:nvPr/>
          </p:nvSpPr>
          <p:spPr>
            <a:xfrm>
              <a:off x="8539271" y="453661"/>
              <a:ext cx="56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q-1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0D56387-0E6D-4E33-A0D5-D2FE1C2CB3CA}"/>
                </a:ext>
              </a:extLst>
            </p:cNvPr>
            <p:cNvSpPr txBox="1"/>
            <p:nvPr/>
          </p:nvSpPr>
          <p:spPr>
            <a:xfrm>
              <a:off x="9485523" y="462315"/>
              <a:ext cx="35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92290B07-A745-4AAE-A687-88C996D65119}"/>
                </a:ext>
              </a:extLst>
            </p:cNvPr>
            <p:cNvSpPr txBox="1"/>
            <p:nvPr/>
          </p:nvSpPr>
          <p:spPr>
            <a:xfrm>
              <a:off x="10382638" y="445029"/>
              <a:ext cx="67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q+1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404CF7A-C535-4EC2-8E88-5D001B93E778}"/>
              </a:ext>
            </a:extLst>
          </p:cNvPr>
          <p:cNvGrpSpPr/>
          <p:nvPr/>
        </p:nvGrpSpPr>
        <p:grpSpPr>
          <a:xfrm>
            <a:off x="2086298" y="897732"/>
            <a:ext cx="8919168" cy="2447023"/>
            <a:chOff x="2086298" y="897732"/>
            <a:chExt cx="8919168" cy="2447023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25E430F-7D5A-4131-BE30-3BCC71142663}"/>
                </a:ext>
              </a:extLst>
            </p:cNvPr>
            <p:cNvGrpSpPr/>
            <p:nvPr/>
          </p:nvGrpSpPr>
          <p:grpSpPr>
            <a:xfrm>
              <a:off x="2086298" y="897732"/>
              <a:ext cx="4432711" cy="1349374"/>
              <a:chOff x="3114675" y="439738"/>
              <a:chExt cx="5370513" cy="1862137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6EAC2591-7D4F-45DC-8A3D-5D927B8D45C7}"/>
                  </a:ext>
                </a:extLst>
              </p:cNvPr>
              <p:cNvGrpSpPr/>
              <p:nvPr/>
            </p:nvGrpSpPr>
            <p:grpSpPr>
              <a:xfrm>
                <a:off x="3114675" y="719138"/>
                <a:ext cx="5370513" cy="1582737"/>
                <a:chOff x="2076450" y="747713"/>
                <a:chExt cx="5370513" cy="1582737"/>
              </a:xfrm>
            </p:grpSpPr>
            <p:sp>
              <p:nvSpPr>
                <p:cNvPr id="4" name="AutoShape 4">
                  <a:extLst>
                    <a:ext uri="{FF2B5EF4-FFF2-40B4-BE49-F238E27FC236}">
                      <a16:creationId xmlns:a16="http://schemas.microsoft.com/office/drawing/2014/main" id="{D20F8D6E-7842-4CC2-9A34-90FC15338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453481" y="1307307"/>
                  <a:ext cx="1582737" cy="46355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5" name="AutoShape 6">
                  <a:extLst>
                    <a:ext uri="{FF2B5EF4-FFF2-40B4-BE49-F238E27FC236}">
                      <a16:creationId xmlns:a16="http://schemas.microsoft.com/office/drawing/2014/main" id="{49D8146F-6280-44CC-8A5C-1A4AFF4D4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414169" y="1307307"/>
                  <a:ext cx="1582737" cy="46355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9" name="AutoShape 12">
                  <a:extLst>
                    <a:ext uri="{FF2B5EF4-FFF2-40B4-BE49-F238E27FC236}">
                      <a16:creationId xmlns:a16="http://schemas.microsoft.com/office/drawing/2014/main" id="{C480C99B-F84C-49BB-98B0-3A06D91FC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450" y="963613"/>
                  <a:ext cx="719138" cy="142875"/>
                </a:xfrm>
                <a:prstGeom prst="rightArrow">
                  <a:avLst>
                    <a:gd name="adj1" fmla="val 50000"/>
                    <a:gd name="adj2" fmla="val 125833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AutoShape 13">
                  <a:extLst>
                    <a:ext uri="{FF2B5EF4-FFF2-40B4-BE49-F238E27FC236}">
                      <a16:creationId xmlns:a16="http://schemas.microsoft.com/office/drawing/2014/main" id="{B99AF71F-F75C-437B-B1CD-6DC398DF3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76450" y="1971675"/>
                  <a:ext cx="719138" cy="142875"/>
                </a:xfrm>
                <a:prstGeom prst="rightArrow">
                  <a:avLst>
                    <a:gd name="adj1" fmla="val 50000"/>
                    <a:gd name="adj2" fmla="val 125833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AutoShape 14">
                  <a:extLst>
                    <a:ext uri="{FF2B5EF4-FFF2-40B4-BE49-F238E27FC236}">
                      <a16:creationId xmlns:a16="http://schemas.microsoft.com/office/drawing/2014/main" id="{819507DA-9124-4647-AB62-C52B96D2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7825" y="1466850"/>
                  <a:ext cx="719138" cy="142875"/>
                </a:xfrm>
                <a:prstGeom prst="rightArrow">
                  <a:avLst>
                    <a:gd name="adj1" fmla="val 50000"/>
                    <a:gd name="adj2" fmla="val 125833"/>
                  </a:avLst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AutoShape 15">
                  <a:extLst>
                    <a:ext uri="{FF2B5EF4-FFF2-40B4-BE49-F238E27FC236}">
                      <a16:creationId xmlns:a16="http://schemas.microsoft.com/office/drawing/2014/main" id="{F40EFE12-7156-4874-B557-B4E26418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7750" y="1322388"/>
                  <a:ext cx="479425" cy="411162"/>
                </a:xfrm>
                <a:prstGeom prst="curvedRightArrow">
                  <a:avLst>
                    <a:gd name="adj1" fmla="val 20000"/>
                    <a:gd name="adj2" fmla="val 40000"/>
                    <a:gd name="adj3" fmla="val 5775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13" name="AutoShape 15">
                  <a:extLst>
                    <a:ext uri="{FF2B5EF4-FFF2-40B4-BE49-F238E27FC236}">
                      <a16:creationId xmlns:a16="http://schemas.microsoft.com/office/drawing/2014/main" id="{1B1CB0E3-DA20-4A5E-A8F5-3749A9BC6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5316538" y="1322388"/>
                  <a:ext cx="479425" cy="411162"/>
                </a:xfrm>
                <a:prstGeom prst="curvedRightArrow">
                  <a:avLst>
                    <a:gd name="adj1" fmla="val 20000"/>
                    <a:gd name="adj2" fmla="val 40000"/>
                    <a:gd name="adj3" fmla="val 5775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14" name="Line 68">
                  <a:extLst>
                    <a:ext uri="{FF2B5EF4-FFF2-40B4-BE49-F238E27FC236}">
                      <a16:creationId xmlns:a16="http://schemas.microsoft.com/office/drawing/2014/main" id="{01D2B010-7B2C-4361-B3E6-5910A0E6D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8400" y="890588"/>
                  <a:ext cx="20161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6" name="Object 69">
                <a:extLst>
                  <a:ext uri="{FF2B5EF4-FFF2-40B4-BE49-F238E27FC236}">
                    <a16:creationId xmlns:a16="http://schemas.microsoft.com/office/drawing/2014/main" id="{39E81202-67C7-48B1-853D-5E7F162A0C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6362218"/>
                  </p:ext>
                </p:extLst>
              </p:nvPr>
            </p:nvGraphicFramePr>
            <p:xfrm>
              <a:off x="5715793" y="439738"/>
              <a:ext cx="287338" cy="341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3" name="Equation" r:id="rId6" imgW="139680" imgH="164880" progId="Equation.3">
                      <p:embed/>
                    </p:oleObj>
                  </mc:Choice>
                  <mc:Fallback>
                    <p:oleObj name="Equation" r:id="rId6" imgW="139680" imgH="164880" progId="Equation.3">
                      <p:embed/>
                      <p:pic>
                        <p:nvPicPr>
                          <p:cNvPr id="46149" name="Object 69">
                            <a:extLst>
                              <a:ext uri="{FF2B5EF4-FFF2-40B4-BE49-F238E27FC236}">
                                <a16:creationId xmlns:a16="http://schemas.microsoft.com/office/drawing/2014/main" id="{FD0DD6F6-0842-4BF9-91FB-4189F5C6C9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5793" y="439738"/>
                            <a:ext cx="287338" cy="341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F13BE2A-B31F-49C4-BC43-61FAF158B3A2}"/>
                </a:ext>
              </a:extLst>
            </p:cNvPr>
            <p:cNvSpPr txBox="1"/>
            <p:nvPr/>
          </p:nvSpPr>
          <p:spPr>
            <a:xfrm rot="16200000">
              <a:off x="7345338" y="1546400"/>
              <a:ext cx="1785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Normalized Transmittance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AE9863D-5680-4AB0-BD85-3A08618AC897}"/>
                </a:ext>
              </a:extLst>
            </p:cNvPr>
            <p:cNvSpPr txBox="1"/>
            <p:nvPr/>
          </p:nvSpPr>
          <p:spPr>
            <a:xfrm>
              <a:off x="8901922" y="2975423"/>
              <a:ext cx="210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Round-Trip phase</a:t>
              </a:r>
            </a:p>
          </p:txBody>
        </p:sp>
      </p:grpSp>
      <p:sp>
        <p:nvSpPr>
          <p:cNvPr id="78" name="ZoneTexte 101">
            <a:extLst>
              <a:ext uri="{FF2B5EF4-FFF2-40B4-BE49-F238E27FC236}">
                <a16:creationId xmlns:a16="http://schemas.microsoft.com/office/drawing/2014/main" id="{68F25C2C-E1B7-47E3-8324-3580756D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Linear optical cavity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9E37998E-B4C8-429C-AB7E-4273E9B86671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6CAA9DC-ED40-42BF-95B2-4CB950404337}"/>
              </a:ext>
            </a:extLst>
          </p:cNvPr>
          <p:cNvGrpSpPr/>
          <p:nvPr/>
        </p:nvGrpSpPr>
        <p:grpSpPr>
          <a:xfrm>
            <a:off x="1031603" y="3317427"/>
            <a:ext cx="10812561" cy="3066869"/>
            <a:chOff x="1031603" y="3317427"/>
            <a:chExt cx="10812561" cy="3066869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68063875-3D3C-425A-A351-675D189817F4}"/>
                </a:ext>
              </a:extLst>
            </p:cNvPr>
            <p:cNvGrpSpPr/>
            <p:nvPr/>
          </p:nvGrpSpPr>
          <p:grpSpPr>
            <a:xfrm>
              <a:off x="5303059" y="3717925"/>
              <a:ext cx="6480000" cy="2125303"/>
              <a:chOff x="5303059" y="3717925"/>
              <a:chExt cx="6480000" cy="2125303"/>
            </a:xfrm>
          </p:grpSpPr>
          <p:graphicFrame>
            <p:nvGraphicFramePr>
              <p:cNvPr id="38" name="Object 38">
                <a:extLst>
                  <a:ext uri="{FF2B5EF4-FFF2-40B4-BE49-F238E27FC236}">
                    <a16:creationId xmlns:a16="http://schemas.microsoft.com/office/drawing/2014/main" id="{187F6426-EFEE-4CEB-8527-517296188F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0661034"/>
                  </p:ext>
                </p:extLst>
              </p:nvPr>
            </p:nvGraphicFramePr>
            <p:xfrm>
              <a:off x="6938963" y="3717925"/>
              <a:ext cx="725487" cy="414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4" name="Equation" r:id="rId8" imgW="368280" imgH="228600" progId="Equation.3">
                      <p:embed/>
                    </p:oleObj>
                  </mc:Choice>
                  <mc:Fallback>
                    <p:oleObj name="Equation" r:id="rId8" imgW="368280" imgH="228600" progId="Equation.3">
                      <p:embed/>
                      <p:pic>
                        <p:nvPicPr>
                          <p:cNvPr id="60454" name="Object 38">
                            <a:extLst>
                              <a:ext uri="{FF2B5EF4-FFF2-40B4-BE49-F238E27FC236}">
                                <a16:creationId xmlns:a16="http://schemas.microsoft.com/office/drawing/2014/main" id="{7105BA2C-55DD-4AD2-A33A-96EA0385CB7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38963" y="3717925"/>
                            <a:ext cx="725487" cy="414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0A40A95D-0335-41A1-A5E5-B39095B6D967}"/>
                  </a:ext>
                </a:extLst>
              </p:cNvPr>
              <p:cNvGrpSpPr/>
              <p:nvPr/>
            </p:nvGrpSpPr>
            <p:grpSpPr>
              <a:xfrm>
                <a:off x="5303059" y="4052528"/>
                <a:ext cx="6480000" cy="1790700"/>
                <a:chOff x="5156308" y="3259633"/>
                <a:chExt cx="6480000" cy="1790700"/>
              </a:xfrm>
            </p:grpSpPr>
            <p:sp>
              <p:nvSpPr>
                <p:cNvPr id="43" name="Line 17">
                  <a:extLst>
                    <a:ext uri="{FF2B5EF4-FFF2-40B4-BE49-F238E27FC236}">
                      <a16:creationId xmlns:a16="http://schemas.microsoft.com/office/drawing/2014/main" id="{58AE5E0C-07F8-4AE8-9B43-A0CCB197B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6308" y="4643933"/>
                  <a:ext cx="6480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4" name="Group 22">
                  <a:extLst>
                    <a:ext uri="{FF2B5EF4-FFF2-40B4-BE49-F238E27FC236}">
                      <a16:creationId xmlns:a16="http://schemas.microsoft.com/office/drawing/2014/main" id="{E73EA5C7-BF0D-4C13-8976-DFB611DE34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04008" y="3492996"/>
                  <a:ext cx="649288" cy="1150937"/>
                  <a:chOff x="1020" y="3385"/>
                  <a:chExt cx="409" cy="725"/>
                </a:xfrm>
              </p:grpSpPr>
              <p:sp>
                <p:nvSpPr>
                  <p:cNvPr id="55" name="Line 18">
                    <a:extLst>
                      <a:ext uri="{FF2B5EF4-FFF2-40B4-BE49-F238E27FC236}">
                        <a16:creationId xmlns:a16="http://schemas.microsoft.com/office/drawing/2014/main" id="{F9D09238-9FE9-45D2-AE0C-9D3B30430D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3385"/>
                    <a:ext cx="0" cy="7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19">
                    <a:extLst>
                      <a:ext uri="{FF2B5EF4-FFF2-40B4-BE49-F238E27FC236}">
                        <a16:creationId xmlns:a16="http://schemas.microsoft.com/office/drawing/2014/main" id="{50FC61BE-E3AE-4206-A356-6561D89DE6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3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20">
                    <a:extLst>
                      <a:ext uri="{FF2B5EF4-FFF2-40B4-BE49-F238E27FC236}">
                        <a16:creationId xmlns:a16="http://schemas.microsoft.com/office/drawing/2014/main" id="{2DE251FF-1A29-47AE-AF42-432FF23BEC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3612"/>
                    <a:ext cx="0" cy="4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21">
                    <a:extLst>
                      <a:ext uri="{FF2B5EF4-FFF2-40B4-BE49-F238E27FC236}">
                        <a16:creationId xmlns:a16="http://schemas.microsoft.com/office/drawing/2014/main" id="{707B7693-D095-49BD-A670-E81AD9C076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3748"/>
                    <a:ext cx="1" cy="3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3">
                  <a:extLst>
                    <a:ext uri="{FF2B5EF4-FFF2-40B4-BE49-F238E27FC236}">
                      <a16:creationId xmlns:a16="http://schemas.microsoft.com/office/drawing/2014/main" id="{B831F263-3ED3-4070-BAB5-14563C7F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07471" y="3492996"/>
                  <a:ext cx="649288" cy="1150937"/>
                  <a:chOff x="1020" y="3385"/>
                  <a:chExt cx="409" cy="725"/>
                </a:xfrm>
              </p:grpSpPr>
              <p:sp>
                <p:nvSpPr>
                  <p:cNvPr id="51" name="Line 24">
                    <a:extLst>
                      <a:ext uri="{FF2B5EF4-FFF2-40B4-BE49-F238E27FC236}">
                        <a16:creationId xmlns:a16="http://schemas.microsoft.com/office/drawing/2014/main" id="{D745CC46-EB9C-4FAD-B022-6C7F88C7D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3385"/>
                    <a:ext cx="0" cy="7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25">
                    <a:extLst>
                      <a:ext uri="{FF2B5EF4-FFF2-40B4-BE49-F238E27FC236}">
                        <a16:creationId xmlns:a16="http://schemas.microsoft.com/office/drawing/2014/main" id="{6BA3DB1C-72C6-4FBC-972F-250D1B17D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3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26">
                    <a:extLst>
                      <a:ext uri="{FF2B5EF4-FFF2-40B4-BE49-F238E27FC236}">
                        <a16:creationId xmlns:a16="http://schemas.microsoft.com/office/drawing/2014/main" id="{7A7F3F34-4045-48C6-8618-D45A5DA5FB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3612"/>
                    <a:ext cx="0" cy="4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27">
                    <a:extLst>
                      <a:ext uri="{FF2B5EF4-FFF2-40B4-BE49-F238E27FC236}">
                        <a16:creationId xmlns:a16="http://schemas.microsoft.com/office/drawing/2014/main" id="{E6336C3C-252E-486B-8F83-EFA5BD4772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3748"/>
                    <a:ext cx="1" cy="3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28">
                  <a:extLst>
                    <a:ext uri="{FF2B5EF4-FFF2-40B4-BE49-F238E27FC236}">
                      <a16:creationId xmlns:a16="http://schemas.microsoft.com/office/drawing/2014/main" id="{0B4226AD-2F3C-4EDF-BE17-E6C3D414AF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39496" y="3492996"/>
                  <a:ext cx="649288" cy="1150937"/>
                  <a:chOff x="1020" y="3385"/>
                  <a:chExt cx="409" cy="725"/>
                </a:xfrm>
              </p:grpSpPr>
              <p:sp>
                <p:nvSpPr>
                  <p:cNvPr id="47" name="Line 29">
                    <a:extLst>
                      <a:ext uri="{FF2B5EF4-FFF2-40B4-BE49-F238E27FC236}">
                        <a16:creationId xmlns:a16="http://schemas.microsoft.com/office/drawing/2014/main" id="{6C2A791D-A96F-44F8-887B-D11F930409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3385"/>
                    <a:ext cx="0" cy="7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30">
                    <a:extLst>
                      <a:ext uri="{FF2B5EF4-FFF2-40B4-BE49-F238E27FC236}">
                        <a16:creationId xmlns:a16="http://schemas.microsoft.com/office/drawing/2014/main" id="{982B7B55-CB45-4107-9DBB-B29C322D31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3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31">
                    <a:extLst>
                      <a:ext uri="{FF2B5EF4-FFF2-40B4-BE49-F238E27FC236}">
                        <a16:creationId xmlns:a16="http://schemas.microsoft.com/office/drawing/2014/main" id="{53B26FF8-2B2B-47F6-899E-F3D35BF3A4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3612"/>
                    <a:ext cx="0" cy="4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32">
                    <a:extLst>
                      <a:ext uri="{FF2B5EF4-FFF2-40B4-BE49-F238E27FC236}">
                        <a16:creationId xmlns:a16="http://schemas.microsoft.com/office/drawing/2014/main" id="{5B11A56E-418E-4DF8-AB58-1E6469F8BB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3748"/>
                    <a:ext cx="1" cy="3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34" name="Object 34">
                  <a:extLst>
                    <a:ext uri="{FF2B5EF4-FFF2-40B4-BE49-F238E27FC236}">
                      <a16:creationId xmlns:a16="http://schemas.microsoft.com/office/drawing/2014/main" id="{EDBD4D2D-6D43-41A3-BFFA-03AEAA8F3F8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4361296"/>
                    </p:ext>
                  </p:extLst>
                </p:nvPr>
              </p:nvGraphicFramePr>
              <p:xfrm>
                <a:off x="5703888" y="4643933"/>
                <a:ext cx="660400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55" name="Equation" r:id="rId10" imgW="304560" imgH="203040" progId="Equation.3">
                        <p:embed/>
                      </p:oleObj>
                    </mc:Choice>
                    <mc:Fallback>
                      <p:oleObj name="Equation" r:id="rId10" imgW="304560" imgH="203040" progId="Equation.3">
                        <p:embed/>
                        <p:pic>
                          <p:nvPicPr>
                            <p:cNvPr id="60450" name="Object 34">
                              <a:extLst>
                                <a:ext uri="{FF2B5EF4-FFF2-40B4-BE49-F238E27FC236}">
                                  <a16:creationId xmlns:a16="http://schemas.microsoft.com/office/drawing/2014/main" id="{E1B3BB95-4F7D-4288-964B-A8741B8FD2E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03888" y="4643933"/>
                              <a:ext cx="660400" cy="406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" name="Object 35">
                  <a:extLst>
                    <a:ext uri="{FF2B5EF4-FFF2-40B4-BE49-F238E27FC236}">
                      <a16:creationId xmlns:a16="http://schemas.microsoft.com/office/drawing/2014/main" id="{128C8221-13CC-42F6-A18A-0CE92E9415D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46592151"/>
                    </p:ext>
                  </p:extLst>
                </p:nvPr>
              </p:nvGraphicFramePr>
              <p:xfrm>
                <a:off x="8020051" y="4682033"/>
                <a:ext cx="274638" cy="330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56" name="Equation" r:id="rId12" imgW="126720" imgH="164880" progId="Equation.3">
                        <p:embed/>
                      </p:oleObj>
                    </mc:Choice>
                    <mc:Fallback>
                      <p:oleObj name="Equation" r:id="rId12" imgW="126720" imgH="164880" progId="Equation.3">
                        <p:embed/>
                        <p:pic>
                          <p:nvPicPr>
                            <p:cNvPr id="60451" name="Object 35">
                              <a:extLst>
                                <a:ext uri="{FF2B5EF4-FFF2-40B4-BE49-F238E27FC236}">
                                  <a16:creationId xmlns:a16="http://schemas.microsoft.com/office/drawing/2014/main" id="{229A2B63-DDCB-4ACC-9D9F-0A68F258599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0051" y="4682033"/>
                              <a:ext cx="274638" cy="330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" name="Object 36">
                  <a:extLst>
                    <a:ext uri="{FF2B5EF4-FFF2-40B4-BE49-F238E27FC236}">
                      <a16:creationId xmlns:a16="http://schemas.microsoft.com/office/drawing/2014/main" id="{C8C80918-6484-4105-91D4-85BBA4F9AEE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2823624"/>
                    </p:ext>
                  </p:extLst>
                </p:nvPr>
              </p:nvGraphicFramePr>
              <p:xfrm>
                <a:off x="10226676" y="4597896"/>
                <a:ext cx="687388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57" name="Equation" r:id="rId14" imgW="317160" imgH="203040" progId="Equation.3">
                        <p:embed/>
                      </p:oleObj>
                    </mc:Choice>
                    <mc:Fallback>
                      <p:oleObj name="Equation" r:id="rId14" imgW="317160" imgH="203040" progId="Equation.3">
                        <p:embed/>
                        <p:pic>
                          <p:nvPicPr>
                            <p:cNvPr id="60452" name="Object 36">
                              <a:extLst>
                                <a:ext uri="{FF2B5EF4-FFF2-40B4-BE49-F238E27FC236}">
                                  <a16:creationId xmlns:a16="http://schemas.microsoft.com/office/drawing/2014/main" id="{6A20F746-6008-4726-99D3-A98D89455DB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26676" y="4597896"/>
                              <a:ext cx="687388" cy="406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Line 37">
                  <a:extLst>
                    <a:ext uri="{FF2B5EF4-FFF2-40B4-BE49-F238E27FC236}">
                      <a16:creationId xmlns:a16="http://schemas.microsoft.com/office/drawing/2014/main" id="{C2AFBC41-516B-43FB-8287-27811E05D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04008" y="3419970"/>
                  <a:ext cx="2287481" cy="1554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42">
                  <a:extLst>
                    <a:ext uri="{FF2B5EF4-FFF2-40B4-BE49-F238E27FC236}">
                      <a16:creationId xmlns:a16="http://schemas.microsoft.com/office/drawing/2014/main" id="{1688954B-DE6F-4640-99B2-F7CCD0CE6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8826" y="3564433"/>
                  <a:ext cx="5048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Text Box 47">
                  <a:extLst>
                    <a:ext uri="{FF2B5EF4-FFF2-40B4-BE49-F238E27FC236}">
                      <a16:creationId xmlns:a16="http://schemas.microsoft.com/office/drawing/2014/main" id="{6B7D89F4-7CC6-4448-AD02-C8193E97F1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35951" y="3259633"/>
                  <a:ext cx="14398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altLang="fr-FR" i="1" dirty="0" err="1"/>
                    <a:t>n</a:t>
                  </a:r>
                  <a:r>
                    <a:rPr lang="fr-FR" altLang="fr-FR" dirty="0" err="1"/>
                    <a:t>+</a:t>
                  </a:r>
                  <a:r>
                    <a:rPr lang="fr-FR" altLang="fr-FR" i="1" dirty="0" err="1"/>
                    <a:t>m</a:t>
                  </a:r>
                  <a:r>
                    <a:rPr lang="fr-FR" altLang="fr-FR" dirty="0"/>
                    <a:t> </a:t>
                  </a:r>
                </a:p>
              </p:txBody>
            </p:sp>
          </p:grp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E1EE4F02-75DF-45E1-B557-3D9C2ACB7EB5}"/>
                </a:ext>
              </a:extLst>
            </p:cNvPr>
            <p:cNvGrpSpPr/>
            <p:nvPr/>
          </p:nvGrpSpPr>
          <p:grpSpPr>
            <a:xfrm>
              <a:off x="1031603" y="3317427"/>
              <a:ext cx="3114855" cy="2464570"/>
              <a:chOff x="993101" y="2806552"/>
              <a:chExt cx="3114855" cy="2464570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283D620B-362B-4EC5-9398-84D65AD78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305" y="3175884"/>
                <a:ext cx="2793651" cy="2095238"/>
              </a:xfrm>
              <a:prstGeom prst="rect">
                <a:avLst/>
              </a:prstGeom>
            </p:spPr>
          </p:pic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7BD5C6B2-B9F9-4218-A49D-4723C47A12B6}"/>
                  </a:ext>
                </a:extLst>
              </p:cNvPr>
              <p:cNvCxnSpPr/>
              <p:nvPr/>
            </p:nvCxnSpPr>
            <p:spPr>
              <a:xfrm>
                <a:off x="1451728" y="3038971"/>
                <a:ext cx="11312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>
                <a:extLst>
                  <a:ext uri="{FF2B5EF4-FFF2-40B4-BE49-F238E27FC236}">
                    <a16:creationId xmlns:a16="http://schemas.microsoft.com/office/drawing/2014/main" id="{39E5BC8C-41EC-44C3-B38D-5BC071DD59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6033" y="3853358"/>
                <a:ext cx="11312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1FD9FCE-60FA-4B8F-B377-B5D790EBB868}"/>
                  </a:ext>
                </a:extLst>
              </p:cNvPr>
              <p:cNvSpPr txBox="1"/>
              <p:nvPr/>
            </p:nvSpPr>
            <p:spPr>
              <a:xfrm>
                <a:off x="2654963" y="2806552"/>
                <a:ext cx="395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F13E104A-89EB-4C55-AE96-463A496D54AA}"/>
                  </a:ext>
                </a:extLst>
              </p:cNvPr>
              <p:cNvSpPr txBox="1"/>
              <p:nvPr/>
            </p:nvSpPr>
            <p:spPr>
              <a:xfrm>
                <a:off x="993101" y="4371212"/>
                <a:ext cx="395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m</a:t>
                </a:r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CDCA8C6-0561-406C-BCE6-B3F6E0EF1F6C}"/>
                </a:ext>
              </a:extLst>
            </p:cNvPr>
            <p:cNvSpPr txBox="1"/>
            <p:nvPr/>
          </p:nvSpPr>
          <p:spPr>
            <a:xfrm>
              <a:off x="2171831" y="5857867"/>
              <a:ext cx="1206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HG modes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50694F5-62EE-42AA-9248-D4C3B696D3A9}"/>
                </a:ext>
              </a:extLst>
            </p:cNvPr>
            <p:cNvSpPr txBox="1"/>
            <p:nvPr/>
          </p:nvSpPr>
          <p:spPr>
            <a:xfrm>
              <a:off x="5364164" y="6005459"/>
              <a:ext cx="64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Stable cavity : non degeneracy of HG modes’ resonance frequencies</a:t>
              </a:r>
            </a:p>
          </p:txBody>
        </p:sp>
        <p:sp>
          <p:nvSpPr>
            <p:cNvPr id="82" name="Flèche : droite 81">
              <a:extLst>
                <a:ext uri="{FF2B5EF4-FFF2-40B4-BE49-F238E27FC236}">
                  <a16:creationId xmlns:a16="http://schemas.microsoft.com/office/drawing/2014/main" id="{33C79F68-F377-4651-B3D5-061BC21F1D25}"/>
                </a:ext>
              </a:extLst>
            </p:cNvPr>
            <p:cNvSpPr/>
            <p:nvPr/>
          </p:nvSpPr>
          <p:spPr>
            <a:xfrm>
              <a:off x="5110692" y="6019171"/>
              <a:ext cx="197854" cy="365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328B30-1E34-47C9-A316-4C1D94843D8C}"/>
              </a:ext>
            </a:extLst>
          </p:cNvPr>
          <p:cNvSpPr txBox="1"/>
          <p:nvPr/>
        </p:nvSpPr>
        <p:spPr>
          <a:xfrm>
            <a:off x="10103262" y="81012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el-GR" dirty="0"/>
              <a:t>π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1EC380-28B8-4CE9-8772-3E84F613CBD8}"/>
                  </a:ext>
                </a:extLst>
              </p:cNvPr>
              <p:cNvSpPr txBox="1"/>
              <p:nvPr/>
            </p:nvSpPr>
            <p:spPr>
              <a:xfrm>
                <a:off x="1575135" y="1071979"/>
                <a:ext cx="55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1EC380-28B8-4CE9-8772-3E84F613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35" y="1071979"/>
                <a:ext cx="55021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A37243B-CFBE-4E43-A94A-AAD408EB202F}"/>
                  </a:ext>
                </a:extLst>
              </p:cNvPr>
              <p:cNvSpPr txBox="1"/>
              <p:nvPr/>
            </p:nvSpPr>
            <p:spPr>
              <a:xfrm>
                <a:off x="1553718" y="1796600"/>
                <a:ext cx="474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A37243B-CFBE-4E43-A94A-AAD408EB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18" y="1796600"/>
                <a:ext cx="47410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6C6D22B-54A0-4781-B6C1-154422F46D8D}"/>
                  </a:ext>
                </a:extLst>
              </p:cNvPr>
              <p:cNvSpPr txBox="1"/>
              <p:nvPr/>
            </p:nvSpPr>
            <p:spPr>
              <a:xfrm>
                <a:off x="6545093" y="1488409"/>
                <a:ext cx="457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6C6D22B-54A0-4781-B6C1-154422F46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93" y="1488409"/>
                <a:ext cx="45724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4443DAA-3B51-4DEE-A549-371A508B322A}"/>
              </a:ext>
            </a:extLst>
          </p:cNvPr>
          <p:cNvSpPr/>
          <p:nvPr/>
        </p:nvSpPr>
        <p:spPr>
          <a:xfrm>
            <a:off x="8657696" y="2819401"/>
            <a:ext cx="2403120" cy="12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FAB7F0-40B3-4860-842A-632F02F26D37}"/>
              </a:ext>
            </a:extLst>
          </p:cNvPr>
          <p:cNvSpPr txBox="1"/>
          <p:nvPr/>
        </p:nvSpPr>
        <p:spPr>
          <a:xfrm>
            <a:off x="10529993" y="2749415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r>
              <a:rPr lang="el-GR" sz="1400" dirty="0"/>
              <a:t>π</a:t>
            </a:r>
            <a:endParaRPr lang="en-US" sz="1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194340-D8EF-4D86-B135-15963663A478}"/>
              </a:ext>
            </a:extLst>
          </p:cNvPr>
          <p:cNvCxnSpPr/>
          <p:nvPr/>
        </p:nvCxnSpPr>
        <p:spPr>
          <a:xfrm flipH="1">
            <a:off x="10750638" y="969736"/>
            <a:ext cx="0" cy="1836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4EB44-1677-4E32-A0C4-3F794F818A27}"/>
              </a:ext>
            </a:extLst>
          </p:cNvPr>
          <p:cNvCxnSpPr/>
          <p:nvPr/>
        </p:nvCxnSpPr>
        <p:spPr>
          <a:xfrm flipH="1">
            <a:off x="9831058" y="958551"/>
            <a:ext cx="0" cy="1836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2499AB-975F-4F53-91FF-618355EF1D53}"/>
              </a:ext>
            </a:extLst>
          </p:cNvPr>
          <p:cNvCxnSpPr/>
          <p:nvPr/>
        </p:nvCxnSpPr>
        <p:spPr>
          <a:xfrm flipH="1">
            <a:off x="8917035" y="978957"/>
            <a:ext cx="0" cy="18360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00CFBB4-8DE6-44F2-ACED-48E270493897}"/>
              </a:ext>
            </a:extLst>
          </p:cNvPr>
          <p:cNvSpPr txBox="1"/>
          <p:nvPr/>
        </p:nvSpPr>
        <p:spPr>
          <a:xfrm>
            <a:off x="8701792" y="2754364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-2π</a:t>
            </a:r>
            <a:endParaRPr lang="en-US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1C9B4A8-3E45-4E8A-BE5A-67679064EDE4}"/>
              </a:ext>
            </a:extLst>
          </p:cNvPr>
          <p:cNvSpPr txBox="1"/>
          <p:nvPr/>
        </p:nvSpPr>
        <p:spPr>
          <a:xfrm>
            <a:off x="9689457" y="2768423"/>
            <a:ext cx="226903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</a:t>
            </a:r>
            <a:endParaRPr lang="en-US" sz="1400" dirty="0"/>
          </a:p>
        </p:txBody>
      </p:sp>
      <p:sp>
        <p:nvSpPr>
          <p:cNvPr id="92" name="Espace réservé de la date 6">
            <a:extLst>
              <a:ext uri="{FF2B5EF4-FFF2-40B4-BE49-F238E27FC236}">
                <a16:creationId xmlns:a16="http://schemas.microsoft.com/office/drawing/2014/main" id="{4280E572-9507-4968-BFE5-6F74B94DAEA2}"/>
              </a:ext>
            </a:extLst>
          </p:cNvPr>
          <p:cNvSpPr txBox="1">
            <a:spLocks/>
          </p:cNvSpPr>
          <p:nvPr/>
        </p:nvSpPr>
        <p:spPr>
          <a:xfrm>
            <a:off x="6948449" y="6583964"/>
            <a:ext cx="5148541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b="1" i="1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5312352-F20D-4460-852A-F6E931B43D32}"/>
              </a:ext>
            </a:extLst>
          </p:cNvPr>
          <p:cNvGrpSpPr/>
          <p:nvPr/>
        </p:nvGrpSpPr>
        <p:grpSpPr>
          <a:xfrm>
            <a:off x="1981199" y="623654"/>
            <a:ext cx="4617935" cy="1773349"/>
            <a:chOff x="1981199" y="623654"/>
            <a:chExt cx="4617935" cy="1773349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E2F14827-1476-48E2-BCB6-EA170A9506DD}"/>
                </a:ext>
              </a:extLst>
            </p:cNvPr>
            <p:cNvGrpSpPr/>
            <p:nvPr/>
          </p:nvGrpSpPr>
          <p:grpSpPr>
            <a:xfrm>
              <a:off x="4663586" y="1145220"/>
              <a:ext cx="1177769" cy="1242873"/>
              <a:chOff x="4802819" y="1029810"/>
              <a:chExt cx="1177769" cy="124287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210A2-4B13-479E-9ABB-4AB82459A888}"/>
                  </a:ext>
                </a:extLst>
              </p:cNvPr>
              <p:cNvSpPr/>
              <p:nvPr/>
            </p:nvSpPr>
            <p:spPr>
              <a:xfrm>
                <a:off x="4802819" y="1029810"/>
                <a:ext cx="301841" cy="12428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DCFD0975-AFD3-42E3-8B8E-9916BFDCF8B3}"/>
                  </a:ext>
                </a:extLst>
              </p:cNvPr>
              <p:cNvGrpSpPr/>
              <p:nvPr/>
            </p:nvGrpSpPr>
            <p:grpSpPr>
              <a:xfrm>
                <a:off x="5104660" y="1447060"/>
                <a:ext cx="692458" cy="408372"/>
                <a:chOff x="2343705" y="3400148"/>
                <a:chExt cx="10570348" cy="2831976"/>
              </a:xfrm>
            </p:grpSpPr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14E8937C-B544-4509-80AA-86E969163751}"/>
                    </a:ext>
                  </a:extLst>
                </p:cNvPr>
                <p:cNvGrpSpPr/>
                <p:nvPr/>
              </p:nvGrpSpPr>
              <p:grpSpPr>
                <a:xfrm>
                  <a:off x="2343705" y="3400148"/>
                  <a:ext cx="3524433" cy="2831976"/>
                  <a:chOff x="2343705" y="3400148"/>
                  <a:chExt cx="3524433" cy="2831976"/>
                </a:xfrm>
              </p:grpSpPr>
              <p:grpSp>
                <p:nvGrpSpPr>
                  <p:cNvPr id="34" name="Groupe 33">
                    <a:extLst>
                      <a:ext uri="{FF2B5EF4-FFF2-40B4-BE49-F238E27FC236}">
                        <a16:creationId xmlns:a16="http://schemas.microsoft.com/office/drawing/2014/main" id="{6B4BF31A-95AB-49F6-9A0B-92F91FCF659D}"/>
                      </a:ext>
                    </a:extLst>
                  </p:cNvPr>
                  <p:cNvGrpSpPr/>
                  <p:nvPr/>
                </p:nvGrpSpPr>
                <p:grpSpPr>
                  <a:xfrm>
                    <a:off x="2343705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27" name="Groupe 26">
                      <a:extLst>
                        <a:ext uri="{FF2B5EF4-FFF2-40B4-BE49-F238E27FC236}">
                          <a16:creationId xmlns:a16="http://schemas.microsoft.com/office/drawing/2014/main" id="{6DA341BA-9710-460B-AA8C-F3176BB137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25" name="Forme libre : forme 24">
                        <a:extLst>
                          <a:ext uri="{FF2B5EF4-FFF2-40B4-BE49-F238E27FC236}">
                            <a16:creationId xmlns:a16="http://schemas.microsoft.com/office/drawing/2014/main" id="{03DC31FB-891F-446E-BCD3-250100D3E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26" name="Forme libre : forme 25">
                        <a:extLst>
                          <a:ext uri="{FF2B5EF4-FFF2-40B4-BE49-F238E27FC236}">
                            <a16:creationId xmlns:a16="http://schemas.microsoft.com/office/drawing/2014/main" id="{0949D90B-13DB-43C4-B97E-5752961DA33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31" name="Groupe 30">
                      <a:extLst>
                        <a:ext uri="{FF2B5EF4-FFF2-40B4-BE49-F238E27FC236}">
                          <a16:creationId xmlns:a16="http://schemas.microsoft.com/office/drawing/2014/main" id="{17214B2C-21FB-4B2E-8BBB-97E2498B13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32" name="Forme libre : forme 31">
                        <a:extLst>
                          <a:ext uri="{FF2B5EF4-FFF2-40B4-BE49-F238E27FC236}">
                            <a16:creationId xmlns:a16="http://schemas.microsoft.com/office/drawing/2014/main" id="{9855E2D0-88EA-4BED-847E-5E5DA8BB3A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33" name="Forme libre : forme 32">
                        <a:extLst>
                          <a:ext uri="{FF2B5EF4-FFF2-40B4-BE49-F238E27FC236}">
                            <a16:creationId xmlns:a16="http://schemas.microsoft.com/office/drawing/2014/main" id="{27A761D7-D6FE-49C2-A6F5-0046B3776D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  <p:grpSp>
                <p:nvGrpSpPr>
                  <p:cNvPr id="35" name="Groupe 34">
                    <a:extLst>
                      <a:ext uri="{FF2B5EF4-FFF2-40B4-BE49-F238E27FC236}">
                        <a16:creationId xmlns:a16="http://schemas.microsoft.com/office/drawing/2014/main" id="{ABD547D6-8E78-44F8-ACF4-06867505DABD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60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36" name="Groupe 35">
                      <a:extLst>
                        <a:ext uri="{FF2B5EF4-FFF2-40B4-BE49-F238E27FC236}">
                          <a16:creationId xmlns:a16="http://schemas.microsoft.com/office/drawing/2014/main" id="{2795C363-1091-4840-BF01-A9A721AFAF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40" name="Forme libre : forme 39">
                        <a:extLst>
                          <a:ext uri="{FF2B5EF4-FFF2-40B4-BE49-F238E27FC236}">
                            <a16:creationId xmlns:a16="http://schemas.microsoft.com/office/drawing/2014/main" id="{9D866F4E-7A07-4F3B-AAFC-5DB21995C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41" name="Forme libre : forme 40">
                        <a:extLst>
                          <a:ext uri="{FF2B5EF4-FFF2-40B4-BE49-F238E27FC236}">
                            <a16:creationId xmlns:a16="http://schemas.microsoft.com/office/drawing/2014/main" id="{C31A4C52-7B1F-42A7-8DF4-3599B4435B6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37" name="Groupe 36">
                      <a:extLst>
                        <a:ext uri="{FF2B5EF4-FFF2-40B4-BE49-F238E27FC236}">
                          <a16:creationId xmlns:a16="http://schemas.microsoft.com/office/drawing/2014/main" id="{B07FFECD-5FB9-4EAC-9BDB-9CEFC54E53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38" name="Forme libre : forme 37">
                        <a:extLst>
                          <a:ext uri="{FF2B5EF4-FFF2-40B4-BE49-F238E27FC236}">
                            <a16:creationId xmlns:a16="http://schemas.microsoft.com/office/drawing/2014/main" id="{3CBA4EAB-5067-4315-9465-A3E417C119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39" name="Forme libre : forme 38">
                        <a:extLst>
                          <a:ext uri="{FF2B5EF4-FFF2-40B4-BE49-F238E27FC236}">
                            <a16:creationId xmlns:a16="http://schemas.microsoft.com/office/drawing/2014/main" id="{3469AC0F-16C4-45F9-991D-B50DDF5439F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01959269-352F-42B9-A931-A899F235833D}"/>
                    </a:ext>
                  </a:extLst>
                </p:cNvPr>
                <p:cNvGrpSpPr/>
                <p:nvPr/>
              </p:nvGrpSpPr>
              <p:grpSpPr>
                <a:xfrm>
                  <a:off x="5879979" y="3400148"/>
                  <a:ext cx="3524433" cy="2831976"/>
                  <a:chOff x="2343705" y="3400148"/>
                  <a:chExt cx="3524433" cy="2831976"/>
                </a:xfrm>
              </p:grpSpPr>
              <p:grpSp>
                <p:nvGrpSpPr>
                  <p:cNvPr id="44" name="Groupe 43">
                    <a:extLst>
                      <a:ext uri="{FF2B5EF4-FFF2-40B4-BE49-F238E27FC236}">
                        <a16:creationId xmlns:a16="http://schemas.microsoft.com/office/drawing/2014/main" id="{2AB740F2-AB3A-4572-88B2-3109D73DA506}"/>
                      </a:ext>
                    </a:extLst>
                  </p:cNvPr>
                  <p:cNvGrpSpPr/>
                  <p:nvPr/>
                </p:nvGrpSpPr>
                <p:grpSpPr>
                  <a:xfrm>
                    <a:off x="2343705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52" name="Groupe 51">
                      <a:extLst>
                        <a:ext uri="{FF2B5EF4-FFF2-40B4-BE49-F238E27FC236}">
                          <a16:creationId xmlns:a16="http://schemas.microsoft.com/office/drawing/2014/main" id="{4D468FAA-1481-4A9E-9B7A-82778915CE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56" name="Forme libre : forme 55">
                        <a:extLst>
                          <a:ext uri="{FF2B5EF4-FFF2-40B4-BE49-F238E27FC236}">
                            <a16:creationId xmlns:a16="http://schemas.microsoft.com/office/drawing/2014/main" id="{07F09DE8-1FE5-471A-9126-775193A599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7" name="Forme libre : forme 56">
                        <a:extLst>
                          <a:ext uri="{FF2B5EF4-FFF2-40B4-BE49-F238E27FC236}">
                            <a16:creationId xmlns:a16="http://schemas.microsoft.com/office/drawing/2014/main" id="{AE8E83B3-A637-4FE3-9C63-6E87AE0A574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53" name="Groupe 52">
                      <a:extLst>
                        <a:ext uri="{FF2B5EF4-FFF2-40B4-BE49-F238E27FC236}">
                          <a16:creationId xmlns:a16="http://schemas.microsoft.com/office/drawing/2014/main" id="{5ACC6613-2B0A-42AA-857C-A9B5BDA891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54" name="Forme libre : forme 53">
                        <a:extLst>
                          <a:ext uri="{FF2B5EF4-FFF2-40B4-BE49-F238E27FC236}">
                            <a16:creationId xmlns:a16="http://schemas.microsoft.com/office/drawing/2014/main" id="{B8146B99-AEC5-45B8-B6A7-C7C6096AD3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5" name="Forme libre : forme 54">
                        <a:extLst>
                          <a:ext uri="{FF2B5EF4-FFF2-40B4-BE49-F238E27FC236}">
                            <a16:creationId xmlns:a16="http://schemas.microsoft.com/office/drawing/2014/main" id="{43EA3FAC-C9E2-4D34-87BE-AEAD8547F02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  <p:grpSp>
                <p:nvGrpSpPr>
                  <p:cNvPr id="45" name="Groupe 44">
                    <a:extLst>
                      <a:ext uri="{FF2B5EF4-FFF2-40B4-BE49-F238E27FC236}">
                        <a16:creationId xmlns:a16="http://schemas.microsoft.com/office/drawing/2014/main" id="{5BEAAB2D-17C3-4388-860F-CEF29496D825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60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46" name="Groupe 45">
                      <a:extLst>
                        <a:ext uri="{FF2B5EF4-FFF2-40B4-BE49-F238E27FC236}">
                          <a16:creationId xmlns:a16="http://schemas.microsoft.com/office/drawing/2014/main" id="{E27A064F-1379-4286-92A5-D91662181A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50" name="Forme libre : forme 49">
                        <a:extLst>
                          <a:ext uri="{FF2B5EF4-FFF2-40B4-BE49-F238E27FC236}">
                            <a16:creationId xmlns:a16="http://schemas.microsoft.com/office/drawing/2014/main" id="{8E2704A5-BAAC-4244-B965-C4A12BD622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1" name="Forme libre : forme 50">
                        <a:extLst>
                          <a:ext uri="{FF2B5EF4-FFF2-40B4-BE49-F238E27FC236}">
                            <a16:creationId xmlns:a16="http://schemas.microsoft.com/office/drawing/2014/main" id="{9B3E903A-5135-4CDB-A920-EDFF2D46247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47" name="Groupe 46">
                      <a:extLst>
                        <a:ext uri="{FF2B5EF4-FFF2-40B4-BE49-F238E27FC236}">
                          <a16:creationId xmlns:a16="http://schemas.microsoft.com/office/drawing/2014/main" id="{249FACF5-75A9-4352-9C03-210387F19C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48" name="Forme libre : forme 47">
                        <a:extLst>
                          <a:ext uri="{FF2B5EF4-FFF2-40B4-BE49-F238E27FC236}">
                            <a16:creationId xmlns:a16="http://schemas.microsoft.com/office/drawing/2014/main" id="{316A5928-9E70-4C4D-BA62-B6D8176CE0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49" name="Forme libre : forme 48">
                        <a:extLst>
                          <a:ext uri="{FF2B5EF4-FFF2-40B4-BE49-F238E27FC236}">
                            <a16:creationId xmlns:a16="http://schemas.microsoft.com/office/drawing/2014/main" id="{38D87843-994D-46E9-83D7-F7EA3D26AAF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id="{1CC296E7-8020-4E8C-96E6-57A4A43767E0}"/>
                    </a:ext>
                  </a:extLst>
                </p:cNvPr>
                <p:cNvGrpSpPr/>
                <p:nvPr/>
              </p:nvGrpSpPr>
              <p:grpSpPr>
                <a:xfrm>
                  <a:off x="9389620" y="3400148"/>
                  <a:ext cx="3524433" cy="2831976"/>
                  <a:chOff x="2343705" y="3400148"/>
                  <a:chExt cx="3524433" cy="2831976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81152A3B-0BDE-410E-B795-36AB7B3F92F0}"/>
                      </a:ext>
                    </a:extLst>
                  </p:cNvPr>
                  <p:cNvGrpSpPr/>
                  <p:nvPr/>
                </p:nvGrpSpPr>
                <p:grpSpPr>
                  <a:xfrm>
                    <a:off x="2343705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67" name="Groupe 66">
                      <a:extLst>
                        <a:ext uri="{FF2B5EF4-FFF2-40B4-BE49-F238E27FC236}">
                          <a16:creationId xmlns:a16="http://schemas.microsoft.com/office/drawing/2014/main" id="{56745F12-6886-42C1-B668-CBD03A3F64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71" name="Forme libre : forme 70">
                        <a:extLst>
                          <a:ext uri="{FF2B5EF4-FFF2-40B4-BE49-F238E27FC236}">
                            <a16:creationId xmlns:a16="http://schemas.microsoft.com/office/drawing/2014/main" id="{F5DC1621-2CDC-4E96-8CA2-6DCC1A7308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72" name="Forme libre : forme 71">
                        <a:extLst>
                          <a:ext uri="{FF2B5EF4-FFF2-40B4-BE49-F238E27FC236}">
                            <a16:creationId xmlns:a16="http://schemas.microsoft.com/office/drawing/2014/main" id="{475186C2-2AF0-46EC-BD1F-3DD1923317E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68" name="Groupe 67">
                      <a:extLst>
                        <a:ext uri="{FF2B5EF4-FFF2-40B4-BE49-F238E27FC236}">
                          <a16:creationId xmlns:a16="http://schemas.microsoft.com/office/drawing/2014/main" id="{83FA7288-CECD-43C3-A97C-0EAA486E01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69" name="Forme libre : forme 68">
                        <a:extLst>
                          <a:ext uri="{FF2B5EF4-FFF2-40B4-BE49-F238E27FC236}">
                            <a16:creationId xmlns:a16="http://schemas.microsoft.com/office/drawing/2014/main" id="{9142483B-141B-4AD6-BBEC-2D367E0CC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70" name="Forme libre : forme 69">
                        <a:extLst>
                          <a:ext uri="{FF2B5EF4-FFF2-40B4-BE49-F238E27FC236}">
                            <a16:creationId xmlns:a16="http://schemas.microsoft.com/office/drawing/2014/main" id="{BD25B64D-0254-493B-94EF-970DB29D231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  <p:grpSp>
                <p:nvGrpSpPr>
                  <p:cNvPr id="60" name="Groupe 59">
                    <a:extLst>
                      <a:ext uri="{FF2B5EF4-FFF2-40B4-BE49-F238E27FC236}">
                        <a16:creationId xmlns:a16="http://schemas.microsoft.com/office/drawing/2014/main" id="{627384EC-12FD-4649-9D84-E2F0113BA36F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60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FA613C20-F529-447E-93FB-018F7BFBFC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65" name="Forme libre : forme 64">
                        <a:extLst>
                          <a:ext uri="{FF2B5EF4-FFF2-40B4-BE49-F238E27FC236}">
                            <a16:creationId xmlns:a16="http://schemas.microsoft.com/office/drawing/2014/main" id="{948E61B1-0CBD-4E98-AB5C-00F785B2F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66" name="Forme libre : forme 65">
                        <a:extLst>
                          <a:ext uri="{FF2B5EF4-FFF2-40B4-BE49-F238E27FC236}">
                            <a16:creationId xmlns:a16="http://schemas.microsoft.com/office/drawing/2014/main" id="{85352BD1-CB92-47A6-AA56-2CAB98F9942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62" name="Groupe 61">
                      <a:extLst>
                        <a:ext uri="{FF2B5EF4-FFF2-40B4-BE49-F238E27FC236}">
                          <a16:creationId xmlns:a16="http://schemas.microsoft.com/office/drawing/2014/main" id="{83E3BB8B-122A-46FC-9786-639F955ED4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63" name="Forme libre : forme 62">
                        <a:extLst>
                          <a:ext uri="{FF2B5EF4-FFF2-40B4-BE49-F238E27FC236}">
                            <a16:creationId xmlns:a16="http://schemas.microsoft.com/office/drawing/2014/main" id="{487379F2-8C26-429B-B8C8-5DB4BC901C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64" name="Forme libre : forme 63">
                        <a:extLst>
                          <a:ext uri="{FF2B5EF4-FFF2-40B4-BE49-F238E27FC236}">
                            <a16:creationId xmlns:a16="http://schemas.microsoft.com/office/drawing/2014/main" id="{D383B1B2-5F0D-4A04-B94C-E930BF16906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</p:grpSp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id="{BF0792A3-EB9F-472C-B59A-AD8FB391E19B}"/>
                  </a:ext>
                </a:extLst>
              </p:cNvPr>
              <p:cNvGrpSpPr/>
              <p:nvPr/>
            </p:nvGrpSpPr>
            <p:grpSpPr>
              <a:xfrm>
                <a:off x="5797118" y="1327246"/>
                <a:ext cx="183470" cy="648000"/>
                <a:chOff x="5912530" y="1331652"/>
                <a:chExt cx="183470" cy="64800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7174241-DBC3-4E65-B1B9-EFD6495E01E1}"/>
                    </a:ext>
                  </a:extLst>
                </p:cNvPr>
                <p:cNvSpPr/>
                <p:nvPr/>
              </p:nvSpPr>
              <p:spPr>
                <a:xfrm>
                  <a:off x="5927838" y="1358284"/>
                  <a:ext cx="168162" cy="61255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id="{4F093AAC-60ED-49CD-9DB1-1CDB7599913A}"/>
                    </a:ext>
                  </a:extLst>
                </p:cNvPr>
                <p:cNvCxnSpPr/>
                <p:nvPr/>
              </p:nvCxnSpPr>
              <p:spPr>
                <a:xfrm>
                  <a:off x="5912530" y="1331652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C9545C-C9FB-4082-B219-3728F1994BEF}"/>
                </a:ext>
              </a:extLst>
            </p:cNvPr>
            <p:cNvSpPr/>
            <p:nvPr/>
          </p:nvSpPr>
          <p:spPr>
            <a:xfrm>
              <a:off x="1981199" y="1154130"/>
              <a:ext cx="301841" cy="12428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B3AACB8D-77F0-4CEC-A61B-3918FA8F59ED}"/>
                    </a:ext>
                  </a:extLst>
                </p:cNvPr>
                <p:cNvSpPr txBox="1"/>
                <p:nvPr/>
              </p:nvSpPr>
              <p:spPr>
                <a:xfrm>
                  <a:off x="4586339" y="623654"/>
                  <a:ext cx="20127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FR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B3AACB8D-77F0-4CEC-A61B-3918FA8F5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339" y="623654"/>
                  <a:ext cx="201279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4230" b="-152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Flèche : droite 81">
              <a:extLst>
                <a:ext uri="{FF2B5EF4-FFF2-40B4-BE49-F238E27FC236}">
                  <a16:creationId xmlns:a16="http://schemas.microsoft.com/office/drawing/2014/main" id="{6036BB83-E1EE-4ABA-9A8A-CCC43C36CE3E}"/>
                </a:ext>
              </a:extLst>
            </p:cNvPr>
            <p:cNvSpPr/>
            <p:nvPr/>
          </p:nvSpPr>
          <p:spPr>
            <a:xfrm>
              <a:off x="2423604" y="1442656"/>
              <a:ext cx="378586" cy="119814"/>
            </a:xfrm>
            <a:prstGeom prst="rightArrow">
              <a:avLst>
                <a:gd name="adj1" fmla="val 43639"/>
                <a:gd name="adj2" fmla="val 1294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3" name="Flèche : droite 82">
              <a:extLst>
                <a:ext uri="{FF2B5EF4-FFF2-40B4-BE49-F238E27FC236}">
                  <a16:creationId xmlns:a16="http://schemas.microsoft.com/office/drawing/2014/main" id="{EDD49BD5-BFA3-4DEF-A883-C0B74617FA62}"/>
                </a:ext>
              </a:extLst>
            </p:cNvPr>
            <p:cNvSpPr/>
            <p:nvPr/>
          </p:nvSpPr>
          <p:spPr>
            <a:xfrm flipH="1">
              <a:off x="2423604" y="1970842"/>
              <a:ext cx="378586" cy="119814"/>
            </a:xfrm>
            <a:prstGeom prst="rightArrow">
              <a:avLst>
                <a:gd name="adj1" fmla="val 43639"/>
                <a:gd name="adj2" fmla="val 1294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54DDA3FB-3270-48F3-9028-CCA608E66DC5}"/>
                    </a:ext>
                  </a:extLst>
                </p:cNvPr>
                <p:cNvSpPr txBox="1"/>
                <p:nvPr/>
              </p:nvSpPr>
              <p:spPr>
                <a:xfrm>
                  <a:off x="2442618" y="1154130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54DDA3FB-3270-48F3-9028-CCA608E66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618" y="1154130"/>
                  <a:ext cx="31572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608" r="-5882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F7BDE789-EAF0-4945-BC37-E3E31590D69F}"/>
                    </a:ext>
                  </a:extLst>
                </p:cNvPr>
                <p:cNvSpPr txBox="1"/>
                <p:nvPr/>
              </p:nvSpPr>
              <p:spPr>
                <a:xfrm>
                  <a:off x="2471405" y="2111094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F7BDE789-EAF0-4945-BC37-E3E31590D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05" y="2111094"/>
                  <a:ext cx="3157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30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0CA078-E52B-40E4-AE26-D2278F19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6</a:t>
            </a:fld>
            <a:endParaRPr lang="fr-FR" dirty="0"/>
          </a:p>
        </p:txBody>
      </p:sp>
      <p:sp>
        <p:nvSpPr>
          <p:cNvPr id="127" name="ZoneTexte 101">
            <a:extLst>
              <a:ext uri="{FF2B5EF4-FFF2-40B4-BE49-F238E27FC236}">
                <a16:creationId xmlns:a16="http://schemas.microsoft.com/office/drawing/2014/main" id="{F04086EC-28BA-49CA-97ED-8FB35B4F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Light scattering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B4C201B-3EB9-4475-B63E-15EE509D2A0D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6D5BAD86-C790-4600-B86F-E432BC6572AE}"/>
              </a:ext>
            </a:extLst>
          </p:cNvPr>
          <p:cNvGrpSpPr/>
          <p:nvPr/>
        </p:nvGrpSpPr>
        <p:grpSpPr>
          <a:xfrm>
            <a:off x="696384" y="2534509"/>
            <a:ext cx="4890249" cy="3519037"/>
            <a:chOff x="941921" y="2534509"/>
            <a:chExt cx="4890249" cy="3519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6C6C56C3-7751-4F56-B710-A0AFB080B4D7}"/>
                    </a:ext>
                  </a:extLst>
                </p:cNvPr>
                <p:cNvSpPr txBox="1"/>
                <p:nvPr/>
              </p:nvSpPr>
              <p:spPr>
                <a:xfrm>
                  <a:off x="2162696" y="2534509"/>
                  <a:ext cx="2946961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6C6C56C3-7751-4F56-B710-A0AFB080B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696" y="2534509"/>
                  <a:ext cx="2946961" cy="622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F6289539-D0A6-4220-BFFA-5CCD96C3F55D}"/>
                    </a:ext>
                  </a:extLst>
                </p:cNvPr>
                <p:cNvSpPr txBox="1"/>
                <p:nvPr/>
              </p:nvSpPr>
              <p:spPr>
                <a:xfrm>
                  <a:off x="941921" y="3571066"/>
                  <a:ext cx="4890249" cy="3938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dirty="0"/>
                    <a:t>=</a:t>
                  </a:r>
                  <a:r>
                    <a:rPr lang="fr-FR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fr-FR" dirty="0"/>
                    <a:t>=</a:t>
                  </a:r>
                  <a:r>
                    <a:rPr lang="fr-FR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sup>
                      </m:sSup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F6289539-D0A6-4220-BFFA-5CCD96C3F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21" y="3571066"/>
                  <a:ext cx="4890249" cy="393826"/>
                </a:xfrm>
                <a:prstGeom prst="rect">
                  <a:avLst/>
                </a:prstGeom>
                <a:blipFill>
                  <a:blip r:embed="rId6"/>
                  <a:stretch>
                    <a:fillRect b="-32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F417178E-BF8A-4C65-959D-0407B9FFA33B}"/>
                </a:ext>
              </a:extLst>
            </p:cNvPr>
            <p:cNvGrpSpPr/>
            <p:nvPr/>
          </p:nvGrpSpPr>
          <p:grpSpPr>
            <a:xfrm>
              <a:off x="2674494" y="4480400"/>
              <a:ext cx="2297738" cy="1573146"/>
              <a:chOff x="3920783" y="3227578"/>
              <a:chExt cx="2297738" cy="1573146"/>
            </a:xfrm>
          </p:grpSpPr>
          <p:grpSp>
            <p:nvGrpSpPr>
              <p:cNvPr id="96" name="Groupe 95">
                <a:extLst>
                  <a:ext uri="{FF2B5EF4-FFF2-40B4-BE49-F238E27FC236}">
                    <a16:creationId xmlns:a16="http://schemas.microsoft.com/office/drawing/2014/main" id="{30246A9F-ABF4-421D-8018-576C353C8D33}"/>
                  </a:ext>
                </a:extLst>
              </p:cNvPr>
              <p:cNvGrpSpPr/>
              <p:nvPr/>
            </p:nvGrpSpPr>
            <p:grpSpPr>
              <a:xfrm>
                <a:off x="4026688" y="3741420"/>
                <a:ext cx="1805940" cy="684892"/>
                <a:chOff x="4026688" y="3741420"/>
                <a:chExt cx="1805940" cy="684892"/>
              </a:xfrm>
            </p:grpSpPr>
            <p:cxnSp>
              <p:nvCxnSpPr>
                <p:cNvPr id="88" name="Connecteur droit 87">
                  <a:extLst>
                    <a:ext uri="{FF2B5EF4-FFF2-40B4-BE49-F238E27FC236}">
                      <a16:creationId xmlns:a16="http://schemas.microsoft.com/office/drawing/2014/main" id="{7434C7F5-0BFD-49D7-BF3E-36D293540CBB}"/>
                    </a:ext>
                  </a:extLst>
                </p:cNvPr>
                <p:cNvCxnSpPr/>
                <p:nvPr/>
              </p:nvCxnSpPr>
              <p:spPr>
                <a:xfrm>
                  <a:off x="4026688" y="4423772"/>
                  <a:ext cx="18059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avec flèche 89">
                  <a:extLst>
                    <a:ext uri="{FF2B5EF4-FFF2-40B4-BE49-F238E27FC236}">
                      <a16:creationId xmlns:a16="http://schemas.microsoft.com/office/drawing/2014/main" id="{DDFBF544-B95F-47A3-B83D-5BE5F4571302}"/>
                    </a:ext>
                  </a:extLst>
                </p:cNvPr>
                <p:cNvCxnSpPr/>
                <p:nvPr/>
              </p:nvCxnSpPr>
              <p:spPr>
                <a:xfrm flipV="1">
                  <a:off x="4929658" y="3741420"/>
                  <a:ext cx="0" cy="6823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avec flèche 90">
                  <a:extLst>
                    <a:ext uri="{FF2B5EF4-FFF2-40B4-BE49-F238E27FC236}">
                      <a16:creationId xmlns:a16="http://schemas.microsoft.com/office/drawing/2014/main" id="{A3D4DD94-C442-4551-9C8F-6495AE0BCE33}"/>
                    </a:ext>
                  </a:extLst>
                </p:cNvPr>
                <p:cNvCxnSpPr/>
                <p:nvPr/>
              </p:nvCxnSpPr>
              <p:spPr>
                <a:xfrm flipV="1">
                  <a:off x="5539258" y="4102312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avec flèche 91">
                  <a:extLst>
                    <a:ext uri="{FF2B5EF4-FFF2-40B4-BE49-F238E27FC236}">
                      <a16:creationId xmlns:a16="http://schemas.microsoft.com/office/drawing/2014/main" id="{7FFADCAF-E443-4344-968F-CA8EA79DAC1B}"/>
                    </a:ext>
                  </a:extLst>
                </p:cNvPr>
                <p:cNvCxnSpPr/>
                <p:nvPr/>
              </p:nvCxnSpPr>
              <p:spPr>
                <a:xfrm flipV="1">
                  <a:off x="4320058" y="4102312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ZoneTexte 99">
                    <a:extLst>
                      <a:ext uri="{FF2B5EF4-FFF2-40B4-BE49-F238E27FC236}">
                        <a16:creationId xmlns:a16="http://schemas.microsoft.com/office/drawing/2014/main" id="{07FD57ED-FA12-4CA2-9D62-FF0764E3CDB7}"/>
                      </a:ext>
                    </a:extLst>
                  </p:cNvPr>
                  <p:cNvSpPr txBox="1"/>
                  <p:nvPr/>
                </p:nvSpPr>
                <p:spPr>
                  <a:xfrm>
                    <a:off x="5284189" y="3841480"/>
                    <a:ext cx="5101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00" name="ZoneTexte 99">
                    <a:extLst>
                      <a:ext uri="{FF2B5EF4-FFF2-40B4-BE49-F238E27FC236}">
                        <a16:creationId xmlns:a16="http://schemas.microsoft.com/office/drawing/2014/main" id="{07FD57ED-FA12-4CA2-9D62-FF0764E3C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4189" y="3841480"/>
                    <a:ext cx="510140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762" r="-7143" b="-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ZoneTexte 100">
                    <a:extLst>
                      <a:ext uri="{FF2B5EF4-FFF2-40B4-BE49-F238E27FC236}">
                        <a16:creationId xmlns:a16="http://schemas.microsoft.com/office/drawing/2014/main" id="{86EFA873-B7E1-4F64-B5E9-8889E4CE9B6C}"/>
                      </a:ext>
                    </a:extLst>
                  </p:cNvPr>
                  <p:cNvSpPr txBox="1"/>
                  <p:nvPr/>
                </p:nvSpPr>
                <p:spPr>
                  <a:xfrm>
                    <a:off x="4064988" y="3852406"/>
                    <a:ext cx="5101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01" name="ZoneTexte 100">
                    <a:extLst>
                      <a:ext uri="{FF2B5EF4-FFF2-40B4-BE49-F238E27FC236}">
                        <a16:creationId xmlns:a16="http://schemas.microsoft.com/office/drawing/2014/main" id="{86EFA873-B7E1-4F64-B5E9-8889E4CE9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4988" y="3852406"/>
                    <a:ext cx="510140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762" r="-7143" b="-571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ZoneTexte 101">
                    <a:extLst>
                      <a:ext uri="{FF2B5EF4-FFF2-40B4-BE49-F238E27FC236}">
                        <a16:creationId xmlns:a16="http://schemas.microsoft.com/office/drawing/2014/main" id="{F0CCF808-0828-4EF7-8E5F-CFB230CD732F}"/>
                      </a:ext>
                    </a:extLst>
                  </p:cNvPr>
                  <p:cNvSpPr txBox="1"/>
                  <p:nvPr/>
                </p:nvSpPr>
                <p:spPr>
                  <a:xfrm>
                    <a:off x="4842711" y="3498035"/>
                    <a:ext cx="17389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02" name="ZoneTexte 101">
                    <a:extLst>
                      <a:ext uri="{FF2B5EF4-FFF2-40B4-BE49-F238E27FC236}">
                        <a16:creationId xmlns:a16="http://schemas.microsoft.com/office/drawing/2014/main" id="{F0CCF808-0828-4EF7-8E5F-CFB230CD73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2711" y="3498035"/>
                    <a:ext cx="173894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3793" r="-1034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17340149-1864-4E83-8956-8FB9FEA62AF8}"/>
                  </a:ext>
                </a:extLst>
              </p:cNvPr>
              <p:cNvSpPr txBox="1"/>
              <p:nvPr/>
            </p:nvSpPr>
            <p:spPr>
              <a:xfrm>
                <a:off x="3920783" y="4431392"/>
                <a:ext cx="798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Stokes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7266C6D6-3AB0-4CDA-BB7A-20F3F1DDC319}"/>
                  </a:ext>
                </a:extLst>
              </p:cNvPr>
              <p:cNvSpPr txBox="1"/>
              <p:nvPr/>
            </p:nvSpPr>
            <p:spPr>
              <a:xfrm>
                <a:off x="4943101" y="4431392"/>
                <a:ext cx="1275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Anti-stokes</a:t>
                </a:r>
              </a:p>
            </p:txBody>
          </p:sp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9574523A-F3BF-48BF-878F-3C828B121A04}"/>
                  </a:ext>
                </a:extLst>
              </p:cNvPr>
              <p:cNvSpPr txBox="1"/>
              <p:nvPr/>
            </p:nvSpPr>
            <p:spPr>
              <a:xfrm>
                <a:off x="4573624" y="3227578"/>
                <a:ext cx="1275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Signal</a:t>
                </a:r>
              </a:p>
            </p:txBody>
          </p:sp>
        </p:grpSp>
        <p:sp>
          <p:nvSpPr>
            <p:cNvPr id="5" name="Flèche : bas 4">
              <a:extLst>
                <a:ext uri="{FF2B5EF4-FFF2-40B4-BE49-F238E27FC236}">
                  <a16:creationId xmlns:a16="http://schemas.microsoft.com/office/drawing/2014/main" id="{51FE120B-3A08-413F-B33B-CF3DD792CEAF}"/>
                </a:ext>
              </a:extLst>
            </p:cNvPr>
            <p:cNvSpPr/>
            <p:nvPr/>
          </p:nvSpPr>
          <p:spPr>
            <a:xfrm>
              <a:off x="3410163" y="4053526"/>
              <a:ext cx="546410" cy="3304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AB3D07E-85E3-4F6B-9949-78764B8BEAE4}"/>
              </a:ext>
            </a:extLst>
          </p:cNvPr>
          <p:cNvGrpSpPr/>
          <p:nvPr/>
        </p:nvGrpSpPr>
        <p:grpSpPr>
          <a:xfrm>
            <a:off x="7552611" y="1079380"/>
            <a:ext cx="4231206" cy="5424926"/>
            <a:chOff x="7552611" y="1079380"/>
            <a:chExt cx="4231206" cy="5424926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855A434C-69BF-4F41-9C0A-64F2A1CA4E38}"/>
                </a:ext>
              </a:extLst>
            </p:cNvPr>
            <p:cNvGrpSpPr/>
            <p:nvPr/>
          </p:nvGrpSpPr>
          <p:grpSpPr>
            <a:xfrm>
              <a:off x="7657372" y="1079380"/>
              <a:ext cx="4126445" cy="2562864"/>
              <a:chOff x="7220987" y="1692253"/>
              <a:chExt cx="4126445" cy="2562864"/>
            </a:xfrm>
          </p:grpSpPr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E14CB19E-19CA-4162-983F-2F981204E12E}"/>
                  </a:ext>
                </a:extLst>
              </p:cNvPr>
              <p:cNvGrpSpPr/>
              <p:nvPr/>
            </p:nvGrpSpPr>
            <p:grpSpPr>
              <a:xfrm>
                <a:off x="7220987" y="2799775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AC739DF7-EC3B-43A7-A3DA-E859AC7E44D0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24" name="Connecteur droit avec flèche 123">
                  <a:extLst>
                    <a:ext uri="{FF2B5EF4-FFF2-40B4-BE49-F238E27FC236}">
                      <a16:creationId xmlns:a16="http://schemas.microsoft.com/office/drawing/2014/main" id="{CBE40F43-7A0B-46C6-9C6C-827351B1EDEA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>
                  <a:extLst>
                    <a:ext uri="{FF2B5EF4-FFF2-40B4-BE49-F238E27FC236}">
                      <a16:creationId xmlns:a16="http://schemas.microsoft.com/office/drawing/2014/main" id="{6CBDC31C-6520-4E89-BF81-3E7C0EE8D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>
                  <a:extLst>
                    <a:ext uri="{FF2B5EF4-FFF2-40B4-BE49-F238E27FC236}">
                      <a16:creationId xmlns:a16="http://schemas.microsoft.com/office/drawing/2014/main" id="{6DC8D6A1-FBD3-42FB-B654-C0BD80305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48E17084-8DA2-44F6-9925-1B3441856DD5}"/>
                  </a:ext>
                </a:extLst>
              </p:cNvPr>
              <p:cNvGrpSpPr/>
              <p:nvPr/>
            </p:nvGrpSpPr>
            <p:grpSpPr>
              <a:xfrm rot="2343648">
                <a:off x="8579782" y="3305271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19" name="Forme libre : forme 118">
                  <a:extLst>
                    <a:ext uri="{FF2B5EF4-FFF2-40B4-BE49-F238E27FC236}">
                      <a16:creationId xmlns:a16="http://schemas.microsoft.com/office/drawing/2014/main" id="{DB185981-956A-411C-A13F-F8BE5D07128B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20" name="Connecteur droit avec flèche 119">
                  <a:extLst>
                    <a:ext uri="{FF2B5EF4-FFF2-40B4-BE49-F238E27FC236}">
                      <a16:creationId xmlns:a16="http://schemas.microsoft.com/office/drawing/2014/main" id="{8DC7DE2D-FA7E-4D72-8925-86E42F5EDA01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>
                  <a:extLst>
                    <a:ext uri="{FF2B5EF4-FFF2-40B4-BE49-F238E27FC236}">
                      <a16:creationId xmlns:a16="http://schemas.microsoft.com/office/drawing/2014/main" id="{788D38A1-2852-4697-B09D-3FA49CF92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>
                  <a:extLst>
                    <a:ext uri="{FF2B5EF4-FFF2-40B4-BE49-F238E27FC236}">
                      <a16:creationId xmlns:a16="http://schemas.microsoft.com/office/drawing/2014/main" id="{8F68A365-6DC6-4D83-BAED-05314B35F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e 110">
                <a:extLst>
                  <a:ext uri="{FF2B5EF4-FFF2-40B4-BE49-F238E27FC236}">
                    <a16:creationId xmlns:a16="http://schemas.microsoft.com/office/drawing/2014/main" id="{6CE77012-578D-4A50-80D1-180721F1537F}"/>
                  </a:ext>
                </a:extLst>
              </p:cNvPr>
              <p:cNvGrpSpPr/>
              <p:nvPr/>
            </p:nvGrpSpPr>
            <p:grpSpPr>
              <a:xfrm rot="19362086">
                <a:off x="8600337" y="2348396"/>
                <a:ext cx="1577413" cy="342815"/>
                <a:chOff x="602166" y="-339889"/>
                <a:chExt cx="10980666" cy="7451356"/>
              </a:xfrm>
            </p:grpSpPr>
            <p:sp>
              <p:nvSpPr>
                <p:cNvPr id="115" name="Forme libre : forme 114">
                  <a:extLst>
                    <a:ext uri="{FF2B5EF4-FFF2-40B4-BE49-F238E27FC236}">
                      <a16:creationId xmlns:a16="http://schemas.microsoft.com/office/drawing/2014/main" id="{ED998A61-C7A2-424B-BD6A-91B5F1A3A2A6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16" name="Connecteur droit avec flèche 115">
                  <a:extLst>
                    <a:ext uri="{FF2B5EF4-FFF2-40B4-BE49-F238E27FC236}">
                      <a16:creationId xmlns:a16="http://schemas.microsoft.com/office/drawing/2014/main" id="{98BE900C-5C99-458F-935D-BA75D40EDBF7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eur droit 116">
                  <a:extLst>
                    <a:ext uri="{FF2B5EF4-FFF2-40B4-BE49-F238E27FC236}">
                      <a16:creationId xmlns:a16="http://schemas.microsoft.com/office/drawing/2014/main" id="{B7847E08-8D3E-46EF-A28E-7A3248AF3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237914">
                  <a:off x="9428024" y="-339889"/>
                  <a:ext cx="2154808" cy="22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117">
                  <a:extLst>
                    <a:ext uri="{FF2B5EF4-FFF2-40B4-BE49-F238E27FC236}">
                      <a16:creationId xmlns:a16="http://schemas.microsoft.com/office/drawing/2014/main" id="{E6699DBD-314D-4FF9-A91B-554C88FC6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62338" flipH="1">
                  <a:off x="10913010" y="1510956"/>
                  <a:ext cx="6" cy="560051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ZoneTexte 111">
                    <a:extLst>
                      <a:ext uri="{FF2B5EF4-FFF2-40B4-BE49-F238E27FC236}">
                        <a16:creationId xmlns:a16="http://schemas.microsoft.com/office/drawing/2014/main" id="{CC051B14-18FB-4C70-B63C-6CC5A963DD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941" y="1692253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2" name="ZoneTexte 111">
                    <a:extLst>
                      <a:ext uri="{FF2B5EF4-FFF2-40B4-BE49-F238E27FC236}">
                        <a16:creationId xmlns:a16="http://schemas.microsoft.com/office/drawing/2014/main" id="{CC051B14-18FB-4C70-B63C-6CC5A963DD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6941" y="1692253"/>
                    <a:ext cx="54641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ZoneTexte 112">
                    <a:extLst>
                      <a:ext uri="{FF2B5EF4-FFF2-40B4-BE49-F238E27FC236}">
                        <a16:creationId xmlns:a16="http://schemas.microsoft.com/office/drawing/2014/main" id="{575E7231-951D-4439-B425-925434D259CF}"/>
                      </a:ext>
                    </a:extLst>
                  </p:cNvPr>
                  <p:cNvSpPr txBox="1"/>
                  <p:nvPr/>
                </p:nvSpPr>
                <p:spPr>
                  <a:xfrm>
                    <a:off x="9776153" y="3731897"/>
                    <a:ext cx="157127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3" name="ZoneTexte 112">
                    <a:extLst>
                      <a:ext uri="{FF2B5EF4-FFF2-40B4-BE49-F238E27FC236}">
                        <a16:creationId xmlns:a16="http://schemas.microsoft.com/office/drawing/2014/main" id="{575E7231-951D-4439-B425-925434D259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6153" y="3731897"/>
                    <a:ext cx="1571279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ZoneTexte 113">
                    <a:extLst>
                      <a:ext uri="{FF2B5EF4-FFF2-40B4-BE49-F238E27FC236}">
                        <a16:creationId xmlns:a16="http://schemas.microsoft.com/office/drawing/2014/main" id="{0FA15396-4C55-4776-AC1A-C7CABF7C43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72946" y="2321868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4" name="ZoneTexte 113">
                    <a:extLst>
                      <a:ext uri="{FF2B5EF4-FFF2-40B4-BE49-F238E27FC236}">
                        <a16:creationId xmlns:a16="http://schemas.microsoft.com/office/drawing/2014/main" id="{0FA15396-4C55-4776-AC1A-C7CABF7C43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2946" y="2321868"/>
                    <a:ext cx="546410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E9727062-4183-4D9A-B1B8-361565599891}"/>
                </a:ext>
              </a:extLst>
            </p:cNvPr>
            <p:cNvGrpSpPr/>
            <p:nvPr/>
          </p:nvGrpSpPr>
          <p:grpSpPr>
            <a:xfrm>
              <a:off x="7616830" y="3941442"/>
              <a:ext cx="4126445" cy="2562864"/>
              <a:chOff x="7437720" y="3941519"/>
              <a:chExt cx="4126445" cy="256286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E00A7D8-5CC9-49A5-A780-7182C8498AE6}"/>
                  </a:ext>
                </a:extLst>
              </p:cNvPr>
              <p:cNvSpPr/>
              <p:nvPr/>
            </p:nvSpPr>
            <p:spPr>
              <a:xfrm>
                <a:off x="7439118" y="4848766"/>
                <a:ext cx="562865" cy="681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93B4F52-2A27-408F-A5D2-E4883EDF2FC2}"/>
                  </a:ext>
                </a:extLst>
              </p:cNvPr>
              <p:cNvSpPr/>
              <p:nvPr/>
            </p:nvSpPr>
            <p:spPr>
              <a:xfrm>
                <a:off x="9286253" y="5632538"/>
                <a:ext cx="704667" cy="558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8" name="Groupe 127">
                <a:extLst>
                  <a:ext uri="{FF2B5EF4-FFF2-40B4-BE49-F238E27FC236}">
                    <a16:creationId xmlns:a16="http://schemas.microsoft.com/office/drawing/2014/main" id="{05BEA652-81A0-4AE4-99BD-40BC923A397C}"/>
                  </a:ext>
                </a:extLst>
              </p:cNvPr>
              <p:cNvGrpSpPr/>
              <p:nvPr/>
            </p:nvGrpSpPr>
            <p:grpSpPr>
              <a:xfrm>
                <a:off x="7437720" y="5049041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42" name="Forme libre : forme 141">
                  <a:extLst>
                    <a:ext uri="{FF2B5EF4-FFF2-40B4-BE49-F238E27FC236}">
                      <a16:creationId xmlns:a16="http://schemas.microsoft.com/office/drawing/2014/main" id="{53A593EC-ED21-4D46-AD1D-57715CBDBF4E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43" name="Connecteur droit avec flèche 142">
                  <a:extLst>
                    <a:ext uri="{FF2B5EF4-FFF2-40B4-BE49-F238E27FC236}">
                      <a16:creationId xmlns:a16="http://schemas.microsoft.com/office/drawing/2014/main" id="{B6045FD3-6D6D-49D4-A23D-5EA7004B8400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>
                  <a:extLst>
                    <a:ext uri="{FF2B5EF4-FFF2-40B4-BE49-F238E27FC236}">
                      <a16:creationId xmlns:a16="http://schemas.microsoft.com/office/drawing/2014/main" id="{B59D7B52-F7C2-486F-B745-22309D6A5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>
                  <a:extLst>
                    <a:ext uri="{FF2B5EF4-FFF2-40B4-BE49-F238E27FC236}">
                      <a16:creationId xmlns:a16="http://schemas.microsoft.com/office/drawing/2014/main" id="{4235C752-0C44-4893-BDBB-FAD6EB8C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e 128">
                <a:extLst>
                  <a:ext uri="{FF2B5EF4-FFF2-40B4-BE49-F238E27FC236}">
                    <a16:creationId xmlns:a16="http://schemas.microsoft.com/office/drawing/2014/main" id="{3059C462-C942-4AB2-9967-2112CB2A5BDF}"/>
                  </a:ext>
                </a:extLst>
              </p:cNvPr>
              <p:cNvGrpSpPr/>
              <p:nvPr/>
            </p:nvGrpSpPr>
            <p:grpSpPr>
              <a:xfrm rot="2343648">
                <a:off x="8796515" y="5554537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38" name="Forme libre : forme 137">
                  <a:extLst>
                    <a:ext uri="{FF2B5EF4-FFF2-40B4-BE49-F238E27FC236}">
                      <a16:creationId xmlns:a16="http://schemas.microsoft.com/office/drawing/2014/main" id="{CDAB4D58-B2F2-4333-9B80-B6E0E5EC5A00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id="{599ED9A5-EDCC-4867-B08A-BF93E19F4261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>
                  <a:extLst>
                    <a:ext uri="{FF2B5EF4-FFF2-40B4-BE49-F238E27FC236}">
                      <a16:creationId xmlns:a16="http://schemas.microsoft.com/office/drawing/2014/main" id="{75B87215-9A17-4359-B199-A03FC6B64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>
                  <a:extLst>
                    <a:ext uri="{FF2B5EF4-FFF2-40B4-BE49-F238E27FC236}">
                      <a16:creationId xmlns:a16="http://schemas.microsoft.com/office/drawing/2014/main" id="{63383D5B-A51D-4495-AE7C-09C79D7B0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Forme libre : forme 133">
                <a:extLst>
                  <a:ext uri="{FF2B5EF4-FFF2-40B4-BE49-F238E27FC236}">
                    <a16:creationId xmlns:a16="http://schemas.microsoft.com/office/drawing/2014/main" id="{CC723E3A-C857-4A77-860B-6471C2B0B368}"/>
                  </a:ext>
                </a:extLst>
              </p:cNvPr>
              <p:cNvSpPr/>
              <p:nvPr/>
            </p:nvSpPr>
            <p:spPr>
              <a:xfrm rot="19362086">
                <a:off x="8799153" y="4755292"/>
                <a:ext cx="1390461" cy="43609"/>
              </a:xfrm>
              <a:custGeom>
                <a:avLst/>
                <a:gdLst>
                  <a:gd name="connsiteX0" fmla="*/ 0 w 9679258"/>
                  <a:gd name="connsiteY0" fmla="*/ 936714 h 947867"/>
                  <a:gd name="connsiteX1" fmla="*/ 925551 w 9679258"/>
                  <a:gd name="connsiteY1" fmla="*/ 11 h 947867"/>
                  <a:gd name="connsiteX2" fmla="*/ 1828800 w 9679258"/>
                  <a:gd name="connsiteY2" fmla="*/ 947865 h 947867"/>
                  <a:gd name="connsiteX3" fmla="*/ 2743200 w 9679258"/>
                  <a:gd name="connsiteY3" fmla="*/ 11162 h 947867"/>
                  <a:gd name="connsiteX4" fmla="*/ 3646449 w 9679258"/>
                  <a:gd name="connsiteY4" fmla="*/ 914411 h 947867"/>
                  <a:gd name="connsiteX5" fmla="*/ 4572000 w 9679258"/>
                  <a:gd name="connsiteY5" fmla="*/ 11 h 947867"/>
                  <a:gd name="connsiteX6" fmla="*/ 5497551 w 9679258"/>
                  <a:gd name="connsiteY6" fmla="*/ 925562 h 947867"/>
                  <a:gd name="connsiteX7" fmla="*/ 6400800 w 9679258"/>
                  <a:gd name="connsiteY7" fmla="*/ 11 h 947867"/>
                  <a:gd name="connsiteX8" fmla="*/ 7326351 w 9679258"/>
                  <a:gd name="connsiteY8" fmla="*/ 914411 h 947867"/>
                  <a:gd name="connsiteX9" fmla="*/ 8229600 w 9679258"/>
                  <a:gd name="connsiteY9" fmla="*/ 11 h 947867"/>
                  <a:gd name="connsiteX10" fmla="*/ 9144000 w 9679258"/>
                  <a:gd name="connsiteY10" fmla="*/ 936714 h 947867"/>
                  <a:gd name="connsiteX11" fmla="*/ 9679258 w 9679258"/>
                  <a:gd name="connsiteY11" fmla="*/ 457211 h 947867"/>
                  <a:gd name="connsiteX12" fmla="*/ 9679258 w 9679258"/>
                  <a:gd name="connsiteY12" fmla="*/ 457211 h 947867"/>
                  <a:gd name="connsiteX13" fmla="*/ 9679258 w 9679258"/>
                  <a:gd name="connsiteY13" fmla="*/ 457211 h 9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258" h="947867">
                    <a:moveTo>
                      <a:pt x="0" y="936714"/>
                    </a:moveTo>
                    <a:cubicBezTo>
                      <a:pt x="310375" y="467433"/>
                      <a:pt x="620751" y="-1848"/>
                      <a:pt x="925551" y="11"/>
                    </a:cubicBezTo>
                    <a:cubicBezTo>
                      <a:pt x="1230351" y="1869"/>
                      <a:pt x="1525859" y="946007"/>
                      <a:pt x="1828800" y="947865"/>
                    </a:cubicBezTo>
                    <a:cubicBezTo>
                      <a:pt x="2131741" y="949723"/>
                      <a:pt x="2440259" y="16738"/>
                      <a:pt x="2743200" y="11162"/>
                    </a:cubicBezTo>
                    <a:cubicBezTo>
                      <a:pt x="3046142" y="5586"/>
                      <a:pt x="3341649" y="916269"/>
                      <a:pt x="3646449" y="914411"/>
                    </a:cubicBezTo>
                    <a:cubicBezTo>
                      <a:pt x="3951249" y="912552"/>
                      <a:pt x="4263483" y="-1847"/>
                      <a:pt x="4572000" y="11"/>
                    </a:cubicBezTo>
                    <a:cubicBezTo>
                      <a:pt x="4880517" y="1869"/>
                      <a:pt x="5192751" y="925562"/>
                      <a:pt x="5497551" y="925562"/>
                    </a:cubicBezTo>
                    <a:cubicBezTo>
                      <a:pt x="5802351" y="925562"/>
                      <a:pt x="6096000" y="1869"/>
                      <a:pt x="6400800" y="11"/>
                    </a:cubicBezTo>
                    <a:cubicBezTo>
                      <a:pt x="6705600" y="-1848"/>
                      <a:pt x="7021551" y="914411"/>
                      <a:pt x="7326351" y="914411"/>
                    </a:cubicBezTo>
                    <a:cubicBezTo>
                      <a:pt x="7631151" y="914411"/>
                      <a:pt x="7926659" y="-3706"/>
                      <a:pt x="8229600" y="11"/>
                    </a:cubicBezTo>
                    <a:cubicBezTo>
                      <a:pt x="8532542" y="3728"/>
                      <a:pt x="8902390" y="860514"/>
                      <a:pt x="9144000" y="936714"/>
                    </a:cubicBezTo>
                    <a:cubicBezTo>
                      <a:pt x="9385610" y="1012914"/>
                      <a:pt x="9679258" y="457211"/>
                      <a:pt x="9679258" y="457211"/>
                    </a:cubicBezTo>
                    <a:lnTo>
                      <a:pt x="9679258" y="457211"/>
                    </a:lnTo>
                    <a:lnTo>
                      <a:pt x="9679258" y="457211"/>
                    </a:lnTo>
                  </a:path>
                </a:pathLst>
              </a:cu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35" name="Connecteur droit avec flèche 134">
                <a:extLst>
                  <a:ext uri="{FF2B5EF4-FFF2-40B4-BE49-F238E27FC236}">
                    <a16:creationId xmlns:a16="http://schemas.microsoft.com/office/drawing/2014/main" id="{42332D02-1BDF-482E-9F51-9FBEAF2ACB7E}"/>
                  </a:ext>
                </a:extLst>
              </p:cNvPr>
              <p:cNvCxnSpPr/>
              <p:nvPr/>
            </p:nvCxnSpPr>
            <p:spPr>
              <a:xfrm rot="19362086">
                <a:off x="10030442" y="4306474"/>
                <a:ext cx="160191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Groupe 145">
                <a:extLst>
                  <a:ext uri="{FF2B5EF4-FFF2-40B4-BE49-F238E27FC236}">
                    <a16:creationId xmlns:a16="http://schemas.microsoft.com/office/drawing/2014/main" id="{D3594B9B-6A28-48AB-973D-F3DFD39DB7D3}"/>
                  </a:ext>
                </a:extLst>
              </p:cNvPr>
              <p:cNvGrpSpPr/>
              <p:nvPr/>
            </p:nvGrpSpPr>
            <p:grpSpPr>
              <a:xfrm rot="10800000">
                <a:off x="8938143" y="4935213"/>
                <a:ext cx="331017" cy="263573"/>
                <a:chOff x="9851423" y="4248573"/>
                <a:chExt cx="331017" cy="263573"/>
              </a:xfrm>
            </p:grpSpPr>
            <p:cxnSp>
              <p:nvCxnSpPr>
                <p:cNvPr id="136" name="Connecteur droit 135">
                  <a:extLst>
                    <a:ext uri="{FF2B5EF4-FFF2-40B4-BE49-F238E27FC236}">
                      <a16:creationId xmlns:a16="http://schemas.microsoft.com/office/drawing/2014/main" id="{97FE38A6-60B1-4C05-804F-23B2A8357F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51423" y="4248573"/>
                  <a:ext cx="309546" cy="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>
                  <a:extLst>
                    <a:ext uri="{FF2B5EF4-FFF2-40B4-BE49-F238E27FC236}">
                      <a16:creationId xmlns:a16="http://schemas.microsoft.com/office/drawing/2014/main" id="{F5A522E1-43AB-48E2-91FF-3E2D6FFE9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24424" flipH="1">
                  <a:off x="10182439" y="4254483"/>
                  <a:ext cx="1" cy="257663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ZoneTexte 130">
                    <a:extLst>
                      <a:ext uri="{FF2B5EF4-FFF2-40B4-BE49-F238E27FC236}">
                        <a16:creationId xmlns:a16="http://schemas.microsoft.com/office/drawing/2014/main" id="{F3E604C7-F95A-491B-BA35-F793BBF284D0}"/>
                      </a:ext>
                    </a:extLst>
                  </p:cNvPr>
                  <p:cNvSpPr txBox="1"/>
                  <p:nvPr/>
                </p:nvSpPr>
                <p:spPr>
                  <a:xfrm>
                    <a:off x="10293674" y="3941519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31" name="ZoneTexte 130">
                    <a:extLst>
                      <a:ext uri="{FF2B5EF4-FFF2-40B4-BE49-F238E27FC236}">
                        <a16:creationId xmlns:a16="http://schemas.microsoft.com/office/drawing/2014/main" id="{F3E604C7-F95A-491B-BA35-F793BBF284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93674" y="3941519"/>
                    <a:ext cx="54641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ZoneTexte 131">
                    <a:extLst>
                      <a:ext uri="{FF2B5EF4-FFF2-40B4-BE49-F238E27FC236}">
                        <a16:creationId xmlns:a16="http://schemas.microsoft.com/office/drawing/2014/main" id="{4DF4434E-413E-42CD-B0A9-429B2FC52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2886" y="5981163"/>
                    <a:ext cx="157127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32" name="ZoneTexte 131">
                    <a:extLst>
                      <a:ext uri="{FF2B5EF4-FFF2-40B4-BE49-F238E27FC236}">
                        <a16:creationId xmlns:a16="http://schemas.microsoft.com/office/drawing/2014/main" id="{4DF4434E-413E-42CD-B0A9-429B2FC525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2886" y="5981163"/>
                    <a:ext cx="1571279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ZoneTexte 132">
                    <a:extLst>
                      <a:ext uri="{FF2B5EF4-FFF2-40B4-BE49-F238E27FC236}">
                        <a16:creationId xmlns:a16="http://schemas.microsoft.com/office/drawing/2014/main" id="{0D4D44CB-DACC-4719-BE3F-86137237534D}"/>
                      </a:ext>
                    </a:extLst>
                  </p:cNvPr>
                  <p:cNvSpPr txBox="1"/>
                  <p:nvPr/>
                </p:nvSpPr>
                <p:spPr>
                  <a:xfrm>
                    <a:off x="7689679" y="4571134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33" name="ZoneTexte 132">
                    <a:extLst>
                      <a:ext uri="{FF2B5EF4-FFF2-40B4-BE49-F238E27FC236}">
                        <a16:creationId xmlns:a16="http://schemas.microsoft.com/office/drawing/2014/main" id="{0D4D44CB-DACC-4719-BE3F-8613723753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9679" y="4571134"/>
                    <a:ext cx="546410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165FD2D-A47E-476D-B6E9-E0B97481D7CD}"/>
                </a:ext>
              </a:extLst>
            </p:cNvPr>
            <p:cNvSpPr txBox="1"/>
            <p:nvPr/>
          </p:nvSpPr>
          <p:spPr>
            <a:xfrm>
              <a:off x="7552611" y="1194483"/>
              <a:ext cx="159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Stokes process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94BA5CA3-E129-4853-AF7C-EA211166D29E}"/>
                </a:ext>
              </a:extLst>
            </p:cNvPr>
            <p:cNvSpPr txBox="1"/>
            <p:nvPr/>
          </p:nvSpPr>
          <p:spPr>
            <a:xfrm>
              <a:off x="7571029" y="3939686"/>
              <a:ext cx="2182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Anti-stokes process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8D6CD-611B-FCF2-8B67-57615DB7FD4A}"/>
              </a:ext>
            </a:extLst>
          </p:cNvPr>
          <p:cNvCxnSpPr/>
          <p:nvPr/>
        </p:nvCxnSpPr>
        <p:spPr>
          <a:xfrm>
            <a:off x="4602755" y="1006730"/>
            <a:ext cx="42024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81EF2F-B5A4-4AD9-845B-01B909608FCF}"/>
              </a:ext>
            </a:extLst>
          </p:cNvPr>
          <p:cNvSpPr/>
          <p:nvPr/>
        </p:nvSpPr>
        <p:spPr>
          <a:xfrm>
            <a:off x="7024255" y="763780"/>
            <a:ext cx="4873331" cy="31099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98FD1-8587-46F3-B8F3-2D282CBA8743}"/>
              </a:ext>
            </a:extLst>
          </p:cNvPr>
          <p:cNvSpPr txBox="1"/>
          <p:nvPr/>
        </p:nvSpPr>
        <p:spPr>
          <a:xfrm>
            <a:off x="3686234" y="4008319"/>
            <a:ext cx="293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Jacobi-Anger expansion (</a:t>
            </a:r>
            <a:r>
              <a:rPr lang="fr-FR" sz="1600" dirty="0" err="1"/>
              <a:t>order</a:t>
            </a:r>
            <a:r>
              <a:rPr lang="fr-FR" sz="1600" dirty="0"/>
              <a:t> 1)</a:t>
            </a:r>
            <a:endParaRPr lang="en-US" sz="1600" dirty="0"/>
          </a:p>
        </p:txBody>
      </p:sp>
      <p:sp>
        <p:nvSpPr>
          <p:cNvPr id="152" name="Espace réservé de la date 6">
            <a:extLst>
              <a:ext uri="{FF2B5EF4-FFF2-40B4-BE49-F238E27FC236}">
                <a16:creationId xmlns:a16="http://schemas.microsoft.com/office/drawing/2014/main" id="{286C07AC-FD35-4BC1-8407-CEB063795D2D}"/>
              </a:ext>
            </a:extLst>
          </p:cNvPr>
          <p:cNvSpPr txBox="1">
            <a:spLocks/>
          </p:cNvSpPr>
          <p:nvPr/>
        </p:nvSpPr>
        <p:spPr>
          <a:xfrm>
            <a:off x="6948449" y="6583964"/>
            <a:ext cx="5148541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b="1" i="1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DAFE5B-CE12-4085-AEFD-BE248EBB5D9F}"/>
              </a:ext>
            </a:extLst>
          </p:cNvPr>
          <p:cNvSpPr txBox="1"/>
          <p:nvPr/>
        </p:nvSpPr>
        <p:spPr>
          <a:xfrm>
            <a:off x="1149073" y="5577488"/>
            <a:ext cx="46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Evans et al, Phys. </a:t>
            </a:r>
            <a:r>
              <a:rPr lang="fr-FR" sz="1400" i="1" dirty="0" err="1"/>
              <a:t>Lett</a:t>
            </a:r>
            <a:r>
              <a:rPr lang="fr-FR" sz="1400" i="1" dirty="0"/>
              <a:t>. A, 374(4), 665-671 (2010)</a:t>
            </a:r>
            <a:endParaRPr lang="fr-FR" sz="900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C3C4E15-88D0-4042-A394-0DA777C0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7</a:t>
            </a:fld>
            <a:endParaRPr lang="fr-FR" dirty="0"/>
          </a:p>
        </p:txBody>
      </p:sp>
      <p:sp>
        <p:nvSpPr>
          <p:cNvPr id="16" name="ZoneTexte 101">
            <a:extLst>
              <a:ext uri="{FF2B5EF4-FFF2-40B4-BE49-F238E27FC236}">
                <a16:creationId xmlns:a16="http://schemas.microsoft.com/office/drawing/2014/main" id="{1388806E-8373-4CBC-B231-DE48539D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PI due to mirrors internal modes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C1F03-2CC4-4B93-9C52-789758678FC5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08D829E-0C3E-4171-B757-CDCD6868DEA4}"/>
              </a:ext>
            </a:extLst>
          </p:cNvPr>
          <p:cNvGrpSpPr/>
          <p:nvPr/>
        </p:nvGrpSpPr>
        <p:grpSpPr>
          <a:xfrm>
            <a:off x="224035" y="1341122"/>
            <a:ext cx="5580530" cy="4107085"/>
            <a:chOff x="224035" y="1341122"/>
            <a:chExt cx="5580530" cy="410708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B209071-E05E-49F4-A76B-AB4362236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35" y="1341122"/>
              <a:ext cx="5580530" cy="4107085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19EC9AB-10EA-49CC-9406-456E0CBFEF2B}"/>
                </a:ext>
              </a:extLst>
            </p:cNvPr>
            <p:cNvSpPr txBox="1"/>
            <p:nvPr/>
          </p:nvSpPr>
          <p:spPr>
            <a:xfrm>
              <a:off x="4040189" y="4817327"/>
              <a:ext cx="731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cavity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B2456D-825B-BF30-301A-F9296815C015}"/>
              </a:ext>
            </a:extLst>
          </p:cNvPr>
          <p:cNvGrpSpPr/>
          <p:nvPr/>
        </p:nvGrpSpPr>
        <p:grpSpPr>
          <a:xfrm>
            <a:off x="7218378" y="2402136"/>
            <a:ext cx="5039037" cy="2646302"/>
            <a:chOff x="7218378" y="2402136"/>
            <a:chExt cx="5039037" cy="264630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DA040E6-3334-42A9-8EF6-32D08BD26393}"/>
                </a:ext>
              </a:extLst>
            </p:cNvPr>
            <p:cNvSpPr txBox="1"/>
            <p:nvPr/>
          </p:nvSpPr>
          <p:spPr>
            <a:xfrm>
              <a:off x="11101731" y="2809028"/>
              <a:ext cx="1037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Overlap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D1BAFBF-FFF3-3D89-018F-66146224F0D2}"/>
                </a:ext>
              </a:extLst>
            </p:cNvPr>
            <p:cNvGrpSpPr/>
            <p:nvPr/>
          </p:nvGrpSpPr>
          <p:grpSpPr>
            <a:xfrm>
              <a:off x="7218378" y="2402136"/>
              <a:ext cx="5039037" cy="2646302"/>
              <a:chOff x="7218378" y="2402136"/>
              <a:chExt cx="5039037" cy="2646302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5874508-A642-4BB9-8441-939F871C8833}"/>
                  </a:ext>
                </a:extLst>
              </p:cNvPr>
              <p:cNvSpPr txBox="1"/>
              <p:nvPr/>
            </p:nvSpPr>
            <p:spPr>
              <a:xfrm>
                <a:off x="7218378" y="2509133"/>
                <a:ext cx="11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Intracavity power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EDA57C7-DEC9-4745-BC5E-26C1835EDAE6}"/>
                  </a:ext>
                </a:extLst>
              </p:cNvPr>
              <p:cNvSpPr txBox="1"/>
              <p:nvPr/>
            </p:nvSpPr>
            <p:spPr>
              <a:xfrm>
                <a:off x="8301056" y="2402136"/>
                <a:ext cx="132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Mechanical quality factor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1CE1B79-F6F6-4738-A0D4-2E95F3460E15}"/>
                  </a:ext>
                </a:extLst>
              </p:cNvPr>
              <p:cNvSpPr txBox="1"/>
              <p:nvPr/>
            </p:nvSpPr>
            <p:spPr>
              <a:xfrm>
                <a:off x="9369120" y="2437454"/>
                <a:ext cx="1604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HOM optical quality factor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79A32DA-E516-4577-BDDF-0675E97A1657}"/>
                  </a:ext>
                </a:extLst>
              </p:cNvPr>
              <p:cNvSpPr txBox="1"/>
              <p:nvPr/>
            </p:nvSpPr>
            <p:spPr>
              <a:xfrm>
                <a:off x="9713591" y="4517330"/>
                <a:ext cx="802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Cavity pole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3FFFD36-3397-4868-97B9-98D45367BB64}"/>
                  </a:ext>
                </a:extLst>
              </p:cNvPr>
              <p:cNvSpPr txBox="1"/>
              <p:nvPr/>
            </p:nvSpPr>
            <p:spPr>
              <a:xfrm>
                <a:off x="7444316" y="4525218"/>
                <a:ext cx="19896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α mechanical mode energy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FE4E034-794F-4E41-84DC-3EFE1DA3D0A7}"/>
                  </a:ext>
                </a:extLst>
              </p:cNvPr>
              <p:cNvSpPr txBox="1"/>
              <p:nvPr/>
            </p:nvSpPr>
            <p:spPr>
              <a:xfrm>
                <a:off x="11219585" y="4486412"/>
                <a:ext cx="1037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HOM detuning</a:t>
                </a: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BAEBE4D5-C4F3-4E7D-AC42-914142770A3F}"/>
                  </a:ext>
                </a:extLst>
              </p:cNvPr>
              <p:cNvSpPr/>
              <p:nvPr/>
            </p:nvSpPr>
            <p:spPr>
              <a:xfrm>
                <a:off x="7948475" y="3358103"/>
                <a:ext cx="39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73D7E223-3B5A-4352-BF28-5799A5085D7F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>
                <a:off x="7948475" y="2989201"/>
                <a:ext cx="198000" cy="3689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B52B1AA-B9CA-4F2C-B053-9A084FED5A74}"/>
                  </a:ext>
                </a:extLst>
              </p:cNvPr>
              <p:cNvSpPr/>
              <p:nvPr/>
            </p:nvSpPr>
            <p:spPr>
              <a:xfrm>
                <a:off x="8577558" y="3340663"/>
                <a:ext cx="39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79DA3431-8ABF-4B25-B6B4-4A61D5E1EFE5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 flipH="1">
                <a:off x="8775558" y="2961867"/>
                <a:ext cx="112604" cy="3787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9B5674F8-1986-42F3-B580-E0F557B8FFF4}"/>
                  </a:ext>
                </a:extLst>
              </p:cNvPr>
              <p:cNvSpPr/>
              <p:nvPr/>
            </p:nvSpPr>
            <p:spPr>
              <a:xfrm>
                <a:off x="9167341" y="3358103"/>
                <a:ext cx="57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723A8644-8D2B-4A45-B2FC-8A8694F339DE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 flipH="1">
                <a:off x="9455341" y="2943611"/>
                <a:ext cx="341083" cy="414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BC2E4DA9-0A72-49D1-9262-7C0D189D1A1B}"/>
                  </a:ext>
                </a:extLst>
              </p:cNvPr>
              <p:cNvSpPr/>
              <p:nvPr/>
            </p:nvSpPr>
            <p:spPr>
              <a:xfrm>
                <a:off x="10523260" y="3356607"/>
                <a:ext cx="38698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82D2D27C-2C2A-45C5-AD43-566DD977E8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97636" y="3051853"/>
                <a:ext cx="319665" cy="2966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E5AA5AB7-5136-4D78-BC1E-266AB62EC3E8}"/>
                  </a:ext>
                </a:extLst>
              </p:cNvPr>
              <p:cNvSpPr/>
              <p:nvPr/>
            </p:nvSpPr>
            <p:spPr>
              <a:xfrm>
                <a:off x="8789385" y="3727434"/>
                <a:ext cx="560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4AE7B8E3-E8C7-49A8-A4FF-6D0CB8963C02}"/>
                  </a:ext>
                </a:extLst>
              </p:cNvPr>
              <p:cNvCxnSpPr>
                <a:endCxn id="36" idx="3"/>
              </p:cNvCxnSpPr>
              <p:nvPr/>
            </p:nvCxnSpPr>
            <p:spPr>
              <a:xfrm flipV="1">
                <a:off x="8755823" y="4096765"/>
                <a:ext cx="198000" cy="4284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CBAE2253-94F9-439C-8DE8-289126932032}"/>
                  </a:ext>
                </a:extLst>
              </p:cNvPr>
              <p:cNvSpPr/>
              <p:nvPr/>
            </p:nvSpPr>
            <p:spPr>
              <a:xfrm>
                <a:off x="10599636" y="4117081"/>
                <a:ext cx="39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373BA6E4-8F60-4021-8767-C7BCFC222C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0428" y="4434039"/>
                <a:ext cx="317528" cy="2142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E32D9504-A622-4856-8D70-B55C2AFAEE1E}"/>
                  </a:ext>
                </a:extLst>
              </p:cNvPr>
              <p:cNvSpPr/>
              <p:nvPr/>
            </p:nvSpPr>
            <p:spPr>
              <a:xfrm>
                <a:off x="10510168" y="3788313"/>
                <a:ext cx="730286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5522F455-FF3E-4D24-A2CD-9743EAFF5F56}"/>
                  </a:ext>
                </a:extLst>
              </p:cNvPr>
              <p:cNvCxnSpPr/>
              <p:nvPr/>
            </p:nvCxnSpPr>
            <p:spPr>
              <a:xfrm flipH="1" flipV="1">
                <a:off x="11112557" y="4117081"/>
                <a:ext cx="439145" cy="408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870396-102B-33E1-99F4-EED4E8154ACF}"/>
              </a:ext>
            </a:extLst>
          </p:cNvPr>
          <p:cNvGrpSpPr/>
          <p:nvPr/>
        </p:nvGrpSpPr>
        <p:grpSpPr>
          <a:xfrm>
            <a:off x="6189674" y="1486559"/>
            <a:ext cx="7785913" cy="4307415"/>
            <a:chOff x="6169939" y="1486559"/>
            <a:chExt cx="7785913" cy="4307415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E97AEC4-1E61-4384-8477-9E34FCA9A91B}"/>
                </a:ext>
              </a:extLst>
            </p:cNvPr>
            <p:cNvSpPr txBox="1"/>
            <p:nvPr/>
          </p:nvSpPr>
          <p:spPr>
            <a:xfrm>
              <a:off x="8029152" y="1486559"/>
              <a:ext cx="314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/>
                <a:t>Instability condition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B3BAEB56-B1E2-4B54-9B4E-58D7771E72C5}"/>
                    </a:ext>
                  </a:extLst>
                </p:cNvPr>
                <p:cNvSpPr txBox="1"/>
                <p:nvPr/>
              </p:nvSpPr>
              <p:spPr>
                <a:xfrm>
                  <a:off x="7407073" y="3431842"/>
                  <a:ext cx="4507837" cy="10021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𝑖𝑛𝑡</m:t>
                                </m:r>
                              </m:sub>
                            </m:sSub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𝐻𝑂𝑀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sSub>
                                          <m:sSubPr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𝐻𝑂𝑀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&gt;1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B3BAEB56-B1E2-4B54-9B4E-58D7771E7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073" y="3431842"/>
                  <a:ext cx="4507837" cy="10021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B2AA059-2548-4EA8-84C9-69BE9AA3B089}"/>
                </a:ext>
              </a:extLst>
            </p:cNvPr>
            <p:cNvSpPr txBox="1"/>
            <p:nvPr/>
          </p:nvSpPr>
          <p:spPr>
            <a:xfrm>
              <a:off x="6169939" y="2817443"/>
              <a:ext cx="1129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Parametric gain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945795A-154F-4F48-9C8B-B78FE04CE15C}"/>
                </a:ext>
              </a:extLst>
            </p:cNvPr>
            <p:cNvSpPr/>
            <p:nvPr/>
          </p:nvSpPr>
          <p:spPr>
            <a:xfrm>
              <a:off x="7397646" y="3542769"/>
              <a:ext cx="318684" cy="36933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A2802CD-F9DA-484C-B736-DDE2B9208CC6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6952971" y="3189021"/>
              <a:ext cx="491345" cy="407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F5797B-B41E-2C13-2303-64568C4F4EBA}"/>
                </a:ext>
              </a:extLst>
            </p:cNvPr>
            <p:cNvSpPr txBox="1"/>
            <p:nvPr/>
          </p:nvSpPr>
          <p:spPr>
            <a:xfrm>
              <a:off x="7783652" y="5486197"/>
              <a:ext cx="61722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i="1" dirty="0"/>
                <a:t>[</a:t>
              </a:r>
              <a:r>
                <a:rPr lang="en-GB" sz="1400" i="1" dirty="0" err="1"/>
                <a:t>Braginsky</a:t>
              </a:r>
              <a:r>
                <a:rPr lang="en-GB" sz="1400" i="1" dirty="0"/>
                <a:t> et al, PLA 287 (2001)]</a:t>
              </a:r>
            </a:p>
          </p:txBody>
        </p:sp>
      </p:grpSp>
      <p:sp>
        <p:nvSpPr>
          <p:cNvPr id="43" name="Espace réservé de la date 6">
            <a:extLst>
              <a:ext uri="{FF2B5EF4-FFF2-40B4-BE49-F238E27FC236}">
                <a16:creationId xmlns:a16="http://schemas.microsoft.com/office/drawing/2014/main" id="{CA1F2CF2-2255-4A41-94E5-0D193872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B587757-ABE6-4F03-A64A-9EBEFE45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8</a:t>
            </a:fld>
            <a:endParaRPr lang="fr-FR" dirty="0"/>
          </a:p>
        </p:txBody>
      </p:sp>
      <p:sp>
        <p:nvSpPr>
          <p:cNvPr id="24" name="ZoneTexte 101">
            <a:extLst>
              <a:ext uri="{FF2B5EF4-FFF2-40B4-BE49-F238E27FC236}">
                <a16:creationId xmlns:a16="http://schemas.microsoft.com/office/drawing/2014/main" id="{CFD9C140-11B8-4830-8F22-034A774F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660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Mitigation based on Radiation Pressure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079F13C-7932-4C6E-8E1D-650E67432104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65CA9CD-9368-41AF-BB97-30CB7E578395}"/>
              </a:ext>
            </a:extLst>
          </p:cNvPr>
          <p:cNvGrpSpPr/>
          <p:nvPr/>
        </p:nvGrpSpPr>
        <p:grpSpPr>
          <a:xfrm>
            <a:off x="570840" y="1835081"/>
            <a:ext cx="5801418" cy="1840896"/>
            <a:chOff x="521294" y="1309973"/>
            <a:chExt cx="5801418" cy="18408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B026A01-A6F0-4B35-980C-5F659432B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514" t="14261" r="24753" b="20146"/>
            <a:stretch/>
          </p:blipFill>
          <p:spPr>
            <a:xfrm>
              <a:off x="4554351" y="1309973"/>
              <a:ext cx="1768361" cy="17615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2400000" rev="0"/>
              </a:camera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BB7FEA-C265-4D0B-BE12-B35550E230A8}"/>
                </a:ext>
              </a:extLst>
            </p:cNvPr>
            <p:cNvSpPr/>
            <p:nvPr/>
          </p:nvSpPr>
          <p:spPr>
            <a:xfrm>
              <a:off x="521294" y="1973581"/>
              <a:ext cx="937260" cy="46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Laser</a:t>
              </a:r>
              <a:endParaRPr lang="fr-FR" dirty="0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380B72-BB69-4B5B-B5DA-376E4CA981F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1458554" y="2190750"/>
              <a:ext cx="3796320" cy="1714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DDAC3C-D01F-4DD7-A466-36F49C481E14}"/>
                </a:ext>
              </a:extLst>
            </p:cNvPr>
            <p:cNvSpPr/>
            <p:nvPr/>
          </p:nvSpPr>
          <p:spPr>
            <a:xfrm>
              <a:off x="2121494" y="2019300"/>
              <a:ext cx="685800" cy="4229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AOM</a:t>
              </a:r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966CA4-4752-4D70-8719-B1772508F799}"/>
                </a:ext>
              </a:extLst>
            </p:cNvPr>
            <p:cNvSpPr/>
            <p:nvPr/>
          </p:nvSpPr>
          <p:spPr>
            <a:xfrm>
              <a:off x="3357742" y="2019300"/>
              <a:ext cx="685800" cy="4229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AOM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7AA82E1-0D4F-4C66-94F1-1492461D1D73}"/>
                </a:ext>
              </a:extLst>
            </p:cNvPr>
            <p:cNvSpPr txBox="1"/>
            <p:nvPr/>
          </p:nvSpPr>
          <p:spPr>
            <a:xfrm>
              <a:off x="1852889" y="2501949"/>
              <a:ext cx="122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Horizontal deflection</a:t>
              </a:r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A4432F-48A9-4CBC-8EB6-BD5062969E88}"/>
                </a:ext>
              </a:extLst>
            </p:cNvPr>
            <p:cNvSpPr txBox="1"/>
            <p:nvPr/>
          </p:nvSpPr>
          <p:spPr>
            <a:xfrm>
              <a:off x="3207344" y="2504538"/>
              <a:ext cx="122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Vertical deflection</a:t>
              </a:r>
              <a:endParaRPr lang="fr-FR" dirty="0"/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6A10D8D2-D1CD-493F-8354-8531C096C048}"/>
                </a:ext>
              </a:extLst>
            </p:cNvPr>
            <p:cNvCxnSpPr/>
            <p:nvPr/>
          </p:nvCxnSpPr>
          <p:spPr>
            <a:xfrm>
              <a:off x="2987741" y="1985702"/>
              <a:ext cx="281843" cy="42291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9F031773-AE29-42DE-A7F7-0EC8BCAC15F7}"/>
                </a:ext>
              </a:extLst>
            </p:cNvPr>
            <p:cNvCxnSpPr/>
            <p:nvPr/>
          </p:nvCxnSpPr>
          <p:spPr>
            <a:xfrm>
              <a:off x="4300122" y="1973581"/>
              <a:ext cx="281843" cy="42291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961044C0-5C9F-4707-B903-BC396B7FC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8740" y="2044484"/>
              <a:ext cx="312747" cy="2695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FCA7-EEEB-411F-9F6F-E60E19007E95}"/>
              </a:ext>
            </a:extLst>
          </p:cNvPr>
          <p:cNvGrpSpPr/>
          <p:nvPr/>
        </p:nvGrpSpPr>
        <p:grpSpPr>
          <a:xfrm>
            <a:off x="1118211" y="4240261"/>
            <a:ext cx="4414529" cy="830997"/>
            <a:chOff x="946583" y="4878528"/>
            <a:chExt cx="4414529" cy="830997"/>
          </a:xfrm>
        </p:grpSpPr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F0AB70BF-A2CB-4F67-8FC1-5A63ACA8ECE2}"/>
                </a:ext>
              </a:extLst>
            </p:cNvPr>
            <p:cNvSpPr/>
            <p:nvPr/>
          </p:nvSpPr>
          <p:spPr>
            <a:xfrm>
              <a:off x="946583" y="5159812"/>
              <a:ext cx="276225" cy="268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4D471AF-3E3A-42DA-BD1F-A9EFEB890094}"/>
                </a:ext>
              </a:extLst>
            </p:cNvPr>
            <p:cNvSpPr txBox="1"/>
            <p:nvPr/>
          </p:nvSpPr>
          <p:spPr>
            <a:xfrm>
              <a:off x="1363538" y="4878528"/>
              <a:ext cx="399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Random access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Fast deflection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74055F5-2F4C-4746-913E-7553C2111BCE}"/>
              </a:ext>
            </a:extLst>
          </p:cNvPr>
          <p:cNvGrpSpPr/>
          <p:nvPr/>
        </p:nvGrpSpPr>
        <p:grpSpPr>
          <a:xfrm>
            <a:off x="6688858" y="777574"/>
            <a:ext cx="5361628" cy="4452101"/>
            <a:chOff x="6688858" y="743487"/>
            <a:chExt cx="5361628" cy="445210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B4EA527-0898-4614-81B1-AE3CD62A3B71}"/>
                </a:ext>
              </a:extLst>
            </p:cNvPr>
            <p:cNvGrpSpPr/>
            <p:nvPr/>
          </p:nvGrpSpPr>
          <p:grpSpPr>
            <a:xfrm>
              <a:off x="7650458" y="743487"/>
              <a:ext cx="4400028" cy="4452101"/>
              <a:chOff x="7791971" y="1819528"/>
              <a:chExt cx="4400028" cy="4452101"/>
            </a:xfrm>
          </p:grpSpPr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BCAE6972-4955-4536-83E8-2418E4EA4975}"/>
                  </a:ext>
                </a:extLst>
              </p:cNvPr>
              <p:cNvGrpSpPr/>
              <p:nvPr/>
            </p:nvGrpSpPr>
            <p:grpSpPr>
              <a:xfrm>
                <a:off x="7791971" y="1819528"/>
                <a:ext cx="4285126" cy="4452101"/>
                <a:chOff x="5426181" y="1819528"/>
                <a:chExt cx="4285126" cy="4452101"/>
              </a:xfrm>
            </p:grpSpPr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E4F04B55-2C9C-43B1-9FD5-E3644C74F1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545" t="2648" b="-62"/>
                <a:stretch/>
              </p:blipFill>
              <p:spPr>
                <a:xfrm>
                  <a:off x="5426181" y="1819528"/>
                  <a:ext cx="4285126" cy="4452101"/>
                </a:xfrm>
                <a:prstGeom prst="rect">
                  <a:avLst/>
                </a:prstGeom>
              </p:spPr>
            </p:pic>
            <p:cxnSp>
              <p:nvCxnSpPr>
                <p:cNvPr id="6" name="Connecteur droit avec flèche 5">
                  <a:extLst>
                    <a:ext uri="{FF2B5EF4-FFF2-40B4-BE49-F238E27FC236}">
                      <a16:creationId xmlns:a16="http://schemas.microsoft.com/office/drawing/2014/main" id="{10D130F2-68CF-45B9-98A5-9A84C8943EC1}"/>
                    </a:ext>
                  </a:extLst>
                </p:cNvPr>
                <p:cNvCxnSpPr/>
                <p:nvPr/>
              </p:nvCxnSpPr>
              <p:spPr>
                <a:xfrm>
                  <a:off x="6469626" y="3224981"/>
                  <a:ext cx="69809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A76DF8E-E88E-4FFF-BE86-9D4E1F07FCD9}"/>
                    </a:ext>
                  </a:extLst>
                </p:cNvPr>
                <p:cNvSpPr txBox="1"/>
                <p:nvPr/>
              </p:nvSpPr>
              <p:spPr>
                <a:xfrm>
                  <a:off x="6469626" y="2855649"/>
                  <a:ext cx="698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35cm</a:t>
                  </a:r>
                  <a:endParaRPr lang="fr-FR" dirty="0"/>
                </a:p>
              </p:txBody>
            </p:sp>
          </p:grpSp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C79AB085-48D2-421F-91F0-98D030289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22"/>
              <a:stretch/>
            </p:blipFill>
            <p:spPr>
              <a:xfrm>
                <a:off x="10103005" y="3224981"/>
                <a:ext cx="2088994" cy="1540040"/>
              </a:xfrm>
              <a:prstGeom prst="rect">
                <a:avLst/>
              </a:prstGeom>
            </p:spPr>
          </p:pic>
        </p:grp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5414C382-E942-494E-9225-507D06752120}"/>
                </a:ext>
              </a:extLst>
            </p:cNvPr>
            <p:cNvSpPr/>
            <p:nvPr/>
          </p:nvSpPr>
          <p:spPr>
            <a:xfrm>
              <a:off x="6688858" y="4621673"/>
              <a:ext cx="276225" cy="268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DA6AEE3-2FDE-4370-BB7B-11B01706BD85}"/>
              </a:ext>
            </a:extLst>
          </p:cNvPr>
          <p:cNvCxnSpPr/>
          <p:nvPr/>
        </p:nvCxnSpPr>
        <p:spPr>
          <a:xfrm>
            <a:off x="10391775" y="2224837"/>
            <a:ext cx="21907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87D8CC32-34F2-48D3-A39F-D19115A41D26}"/>
                  </a:ext>
                </a:extLst>
              </p:cNvPr>
              <p:cNvSpPr txBox="1"/>
              <p:nvPr/>
            </p:nvSpPr>
            <p:spPr>
              <a:xfrm>
                <a:off x="10283594" y="1822294"/>
                <a:ext cx="436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87D8CC32-34F2-48D3-A39F-D19115A4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594" y="1822294"/>
                <a:ext cx="436145" cy="276999"/>
              </a:xfrm>
              <a:prstGeom prst="rect">
                <a:avLst/>
              </a:prstGeom>
              <a:blipFill>
                <a:blip r:embed="rId5"/>
                <a:stretch>
                  <a:fillRect l="-7042" t="-2222" r="-1408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10603E9-2B6F-40BF-A22E-4A619F29835B}"/>
              </a:ext>
            </a:extLst>
          </p:cNvPr>
          <p:cNvSpPr txBox="1"/>
          <p:nvPr/>
        </p:nvSpPr>
        <p:spPr>
          <a:xfrm>
            <a:off x="7171044" y="3197692"/>
            <a:ext cx="143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Damping by radiation pressure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7F338F-5CEE-440C-888A-D7128727464A}"/>
              </a:ext>
            </a:extLst>
          </p:cNvPr>
          <p:cNvSpPr/>
          <p:nvPr/>
        </p:nvSpPr>
        <p:spPr>
          <a:xfrm>
            <a:off x="7829550" y="4108131"/>
            <a:ext cx="2276475" cy="94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35FA5-A524-0EA1-6A9F-E5B213CF6B00}"/>
              </a:ext>
            </a:extLst>
          </p:cNvPr>
          <p:cNvSpPr txBox="1"/>
          <p:nvPr/>
        </p:nvSpPr>
        <p:spPr>
          <a:xfrm>
            <a:off x="3211571" y="1449404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sp>
        <p:nvSpPr>
          <p:cNvPr id="37" name="Espace réservé de la date 6">
            <a:extLst>
              <a:ext uri="{FF2B5EF4-FFF2-40B4-BE49-F238E27FC236}">
                <a16:creationId xmlns:a16="http://schemas.microsoft.com/office/drawing/2014/main" id="{E2391ADE-1B02-4EC7-97D8-682FB55A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39" name="ZoneTexte 33">
            <a:extLst>
              <a:ext uri="{FF2B5EF4-FFF2-40B4-BE49-F238E27FC236}">
                <a16:creationId xmlns:a16="http://schemas.microsoft.com/office/drawing/2014/main" id="{AA3DCE81-2AE1-40B8-9CC3-17C7B4DA48EA}"/>
              </a:ext>
            </a:extLst>
          </p:cNvPr>
          <p:cNvSpPr txBox="1"/>
          <p:nvPr/>
        </p:nvSpPr>
        <p:spPr>
          <a:xfrm>
            <a:off x="7029135" y="4355845"/>
            <a:ext cx="51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Mechanical damping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Light scattering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Optical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3597D-CCB9-4ABF-A53E-AC5E96C9A4BB}"/>
              </a:ext>
            </a:extLst>
          </p:cNvPr>
          <p:cNvSpPr txBox="1"/>
          <p:nvPr/>
        </p:nvSpPr>
        <p:spPr>
          <a:xfrm>
            <a:off x="1021976" y="5756745"/>
            <a:ext cx="1091360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One </a:t>
            </a:r>
            <a:r>
              <a:rPr lang="fr-FR" b="1" dirty="0" err="1">
                <a:solidFill>
                  <a:schemeClr val="accent1"/>
                </a:solidFill>
              </a:rPr>
              <a:t>way</a:t>
            </a:r>
            <a:r>
              <a:rPr lang="fr-FR" b="1" dirty="0">
                <a:solidFill>
                  <a:schemeClr val="accent1"/>
                </a:solidFill>
              </a:rPr>
              <a:t> to monitor the </a:t>
            </a:r>
            <a:r>
              <a:rPr lang="fr-FR" b="1" dirty="0" err="1">
                <a:solidFill>
                  <a:schemeClr val="accent1"/>
                </a:solidFill>
              </a:rPr>
              <a:t>parametric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instabilities</a:t>
            </a:r>
            <a:r>
              <a:rPr lang="fr-FR" b="1" dirty="0">
                <a:solidFill>
                  <a:schemeClr val="accent1"/>
                </a:solidFill>
              </a:rPr>
              <a:t>’ </a:t>
            </a:r>
            <a:r>
              <a:rPr lang="fr-FR" b="1" dirty="0" err="1">
                <a:solidFill>
                  <a:schemeClr val="accent1"/>
                </a:solidFill>
              </a:rPr>
              <a:t>evolution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is</a:t>
            </a:r>
            <a:r>
              <a:rPr lang="fr-FR" b="1" dirty="0">
                <a:solidFill>
                  <a:schemeClr val="accent1"/>
                </a:solidFill>
              </a:rPr>
              <a:t> to </a:t>
            </a:r>
            <a:r>
              <a:rPr lang="fr-FR" b="1" dirty="0" err="1">
                <a:solidFill>
                  <a:schemeClr val="accent1"/>
                </a:solidFill>
              </a:rPr>
              <a:t>characterize</a:t>
            </a:r>
            <a:r>
              <a:rPr lang="fr-FR" b="1" dirty="0">
                <a:solidFill>
                  <a:schemeClr val="accent1"/>
                </a:solidFill>
              </a:rPr>
              <a:t> the </a:t>
            </a:r>
            <a:r>
              <a:rPr lang="fr-FR" b="1" dirty="0" err="1">
                <a:solidFill>
                  <a:schemeClr val="accent1"/>
                </a:solidFill>
              </a:rPr>
              <a:t>mechanical</a:t>
            </a:r>
            <a:r>
              <a:rPr lang="fr-FR" b="1" dirty="0">
                <a:solidFill>
                  <a:schemeClr val="accent1"/>
                </a:solidFill>
              </a:rPr>
              <a:t> modes of the </a:t>
            </a:r>
            <a:r>
              <a:rPr lang="fr-FR" b="1" dirty="0" err="1">
                <a:solidFill>
                  <a:schemeClr val="accent1"/>
                </a:solidFill>
              </a:rPr>
              <a:t>mirror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involved</a:t>
            </a:r>
            <a:r>
              <a:rPr lang="fr-FR" b="1" dirty="0">
                <a:solidFill>
                  <a:schemeClr val="accent1"/>
                </a:solidFill>
              </a:rPr>
              <a:t> in the </a:t>
            </a:r>
            <a:r>
              <a:rPr lang="fr-FR" b="1" dirty="0" err="1">
                <a:solidFill>
                  <a:schemeClr val="accent1"/>
                </a:solidFill>
              </a:rPr>
              <a:t>PIs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1" name="Flèche : droite 32">
            <a:extLst>
              <a:ext uri="{FF2B5EF4-FFF2-40B4-BE49-F238E27FC236}">
                <a16:creationId xmlns:a16="http://schemas.microsoft.com/office/drawing/2014/main" id="{12934F18-472E-4199-88B8-BB5E2EB32C85}"/>
              </a:ext>
            </a:extLst>
          </p:cNvPr>
          <p:cNvSpPr/>
          <p:nvPr/>
        </p:nvSpPr>
        <p:spPr>
          <a:xfrm>
            <a:off x="294615" y="5909777"/>
            <a:ext cx="66460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7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8B28DB-5F3F-4895-83BA-6E4D1E47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ZoneTexte 101">
            <a:extLst>
              <a:ext uri="{FF2B5EF4-FFF2-40B4-BE49-F238E27FC236}">
                <a16:creationId xmlns:a16="http://schemas.microsoft.com/office/drawing/2014/main" id="{6692F266-7635-4E2F-8E7C-429DE15F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Outline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87777C-8169-44D3-94FC-21AA48083AE7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4FEE3A1-0F44-4663-ACED-903259D766A6}"/>
              </a:ext>
            </a:extLst>
          </p:cNvPr>
          <p:cNvSpPr txBox="1"/>
          <p:nvPr/>
        </p:nvSpPr>
        <p:spPr>
          <a:xfrm>
            <a:off x="1141879" y="890961"/>
            <a:ext cx="9401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Goal: Monitoring evolution of Parametric instabilities’ (PIs)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Experimental setup and first results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Improvements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Conclusion and Perspectives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6E0B0463-F365-4E71-B483-4E1C0B58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8449" y="6583964"/>
            <a:ext cx="5148541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« Développement des détecteurs » (17th June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12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C2B978D5DB442AA2D02EDDE542A49" ma:contentTypeVersion="4" ma:contentTypeDescription="Crée un document." ma:contentTypeScope="" ma:versionID="9e13390ad4eaac2448cad08b79474a5e">
  <xsd:schema xmlns:xsd="http://www.w3.org/2001/XMLSchema" xmlns:xs="http://www.w3.org/2001/XMLSchema" xmlns:p="http://schemas.microsoft.com/office/2006/metadata/properties" xmlns:ns3="0ab4353b-c6dd-4142-ab90-4fff651710ea" targetNamespace="http://schemas.microsoft.com/office/2006/metadata/properties" ma:root="true" ma:fieldsID="7754c747a31e0f03903340c42ab443c9" ns3:_="">
    <xsd:import namespace="0ab4353b-c6dd-4142-ab90-4fff651710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4353b-c6dd-4142-ab90-4fff65171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DB837E-9C03-4643-870C-10CE6357E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978ED-9C07-41CE-AB5C-9990AC65BFC5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0ab4353b-c6dd-4142-ab90-4fff651710e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DFDC0D7-386F-4C44-B66A-1E270FA84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4353b-c6dd-4142-ab90-4fff65171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15426</TotalTime>
  <Words>1162</Words>
  <Application>Microsoft Office PowerPoint</Application>
  <PresentationFormat>Widescreen</PresentationFormat>
  <Paragraphs>264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Wingdings</vt:lpstr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Oualid Chaibi</dc:creator>
  <cp:lastModifiedBy>Stephanie Grabielle</cp:lastModifiedBy>
  <cp:revision>144</cp:revision>
  <dcterms:created xsi:type="dcterms:W3CDTF">2021-10-18T18:41:22Z</dcterms:created>
  <dcterms:modified xsi:type="dcterms:W3CDTF">2024-06-17T08:54:08Z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0x0101001DDC2B978D5DB442AA2D02EDDE542A49</vt:lpwstr>
  </property>
</Properties>
</file>