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0" r:id="rId2"/>
    <p:sldId id="311" r:id="rId3"/>
    <p:sldId id="312" r:id="rId4"/>
    <p:sldId id="313" r:id="rId5"/>
    <p:sldId id="314" r:id="rId6"/>
    <p:sldId id="308" r:id="rId7"/>
    <p:sldId id="258" r:id="rId8"/>
    <p:sldId id="323" r:id="rId9"/>
    <p:sldId id="324" r:id="rId10"/>
    <p:sldId id="325" r:id="rId11"/>
    <p:sldId id="265" r:id="rId12"/>
    <p:sldId id="261" r:id="rId13"/>
    <p:sldId id="277" r:id="rId14"/>
    <p:sldId id="340" r:id="rId15"/>
    <p:sldId id="328" r:id="rId16"/>
    <p:sldId id="342" r:id="rId17"/>
    <p:sldId id="343" r:id="rId18"/>
    <p:sldId id="344" r:id="rId19"/>
    <p:sldId id="285" r:id="rId20"/>
    <p:sldId id="338" r:id="rId21"/>
    <p:sldId id="332" r:id="rId22"/>
    <p:sldId id="329" r:id="rId23"/>
    <p:sldId id="330" r:id="rId24"/>
    <p:sldId id="296" r:id="rId25"/>
    <p:sldId id="349" r:id="rId26"/>
    <p:sldId id="284" r:id="rId27"/>
    <p:sldId id="345" r:id="rId28"/>
    <p:sldId id="334" r:id="rId29"/>
    <p:sldId id="335" r:id="rId30"/>
    <p:sldId id="336" r:id="rId31"/>
    <p:sldId id="337" r:id="rId32"/>
    <p:sldId id="339" r:id="rId33"/>
    <p:sldId id="347" r:id="rId34"/>
    <p:sldId id="298" r:id="rId35"/>
    <p:sldId id="299" r:id="rId36"/>
    <p:sldId id="300" r:id="rId37"/>
    <p:sldId id="346"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k Pereira" initials="FP" lastIdx="1" clrIdx="0">
    <p:extLst>
      <p:ext uri="{19B8F6BF-5375-455C-9EA6-DF929625EA0E}">
        <p15:presenceInfo xmlns:p15="http://schemas.microsoft.com/office/powerpoint/2012/main" userId="4250a88b16ab00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1013" y="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564DF-9102-4040-8EAF-2458D9175B57}" type="datetimeFigureOut">
              <a:rPr lang="fr-FR" smtClean="0"/>
              <a:t>15/06/2024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9E045-78DA-47A9-ACB5-E6C4F73767A4}" type="slidenum">
              <a:rPr lang="fr-FR" smtClean="0"/>
              <a:t>‹N°›</a:t>
            </a:fld>
            <a:endParaRPr lang="fr-FR"/>
          </a:p>
        </p:txBody>
      </p:sp>
    </p:spTree>
    <p:extLst>
      <p:ext uri="{BB962C8B-B14F-4D97-AF65-F5344CB8AC3E}">
        <p14:creationId xmlns:p14="http://schemas.microsoft.com/office/powerpoint/2010/main" val="115053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p:cNvSpPr>
          <p:nvPr>
            <p:ph type="sldImg"/>
          </p:nvPr>
        </p:nvSpPr>
        <p:spPr>
          <a:xfrm>
            <a:off x="2689225" y="504825"/>
            <a:ext cx="4476750" cy="2519363"/>
          </a:xfrm>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37931725" indent="-37474525" defTabSz="9064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54D6429C-965A-4D97-A68B-C4BC7483947E}" type="slidenum">
              <a:rPr lang="fr-FR" altLang="fr-FR" sz="1000">
                <a:latin typeface="Times New Roman" charset="0"/>
              </a:rPr>
              <a:pPr/>
              <a:t>5</a:t>
            </a:fld>
            <a:endParaRPr lang="fr-FR" altLang="fr-FR" sz="1000">
              <a:latin typeface="Times New Roman" charset="0"/>
            </a:endParaRPr>
          </a:p>
        </p:txBody>
      </p:sp>
    </p:spTree>
    <p:extLst>
      <p:ext uri="{BB962C8B-B14F-4D97-AF65-F5344CB8AC3E}">
        <p14:creationId xmlns:p14="http://schemas.microsoft.com/office/powerpoint/2010/main" val="306612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805483-887A-48F0-B18A-20E6D95310C2}" type="slidenum">
              <a:rPr lang="fr-FR" smtClean="0"/>
              <a:t>15</a:t>
            </a:fld>
            <a:endParaRPr lang="fr-FR"/>
          </a:p>
        </p:txBody>
      </p:sp>
    </p:spTree>
    <p:extLst>
      <p:ext uri="{BB962C8B-B14F-4D97-AF65-F5344CB8AC3E}">
        <p14:creationId xmlns:p14="http://schemas.microsoft.com/office/powerpoint/2010/main" val="339649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09E045-78DA-47A9-ACB5-E6C4F73767A4}" type="slidenum">
              <a:rPr lang="fr-FR" smtClean="0"/>
              <a:t>17</a:t>
            </a:fld>
            <a:endParaRPr lang="fr-FR"/>
          </a:p>
        </p:txBody>
      </p:sp>
    </p:spTree>
    <p:extLst>
      <p:ext uri="{BB962C8B-B14F-4D97-AF65-F5344CB8AC3E}">
        <p14:creationId xmlns:p14="http://schemas.microsoft.com/office/powerpoint/2010/main" val="152408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1231900"/>
            <a:ext cx="5911850" cy="3325813"/>
          </a:xfrm>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CE691CDD-0B25-421D-A849-71E022CBBBE6}" type="slidenum">
              <a:rPr lang="fr-FR" smtClean="0"/>
              <a:t>19</a:t>
            </a:fld>
            <a:endParaRPr lang="fr-FR"/>
          </a:p>
        </p:txBody>
      </p:sp>
    </p:spTree>
    <p:extLst>
      <p:ext uri="{BB962C8B-B14F-4D97-AF65-F5344CB8AC3E}">
        <p14:creationId xmlns:p14="http://schemas.microsoft.com/office/powerpoint/2010/main" val="313789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09E045-78DA-47A9-ACB5-E6C4F73767A4}" type="slidenum">
              <a:rPr lang="fr-FR" smtClean="0"/>
              <a:t>20</a:t>
            </a:fld>
            <a:endParaRPr lang="fr-FR"/>
          </a:p>
        </p:txBody>
      </p:sp>
    </p:spTree>
    <p:extLst>
      <p:ext uri="{BB962C8B-B14F-4D97-AF65-F5344CB8AC3E}">
        <p14:creationId xmlns:p14="http://schemas.microsoft.com/office/powerpoint/2010/main" val="135141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09E045-78DA-47A9-ACB5-E6C4F73767A4}" type="slidenum">
              <a:rPr lang="fr-FR" smtClean="0"/>
              <a:t>25</a:t>
            </a:fld>
            <a:endParaRPr lang="fr-FR"/>
          </a:p>
        </p:txBody>
      </p:sp>
    </p:spTree>
    <p:extLst>
      <p:ext uri="{BB962C8B-B14F-4D97-AF65-F5344CB8AC3E}">
        <p14:creationId xmlns:p14="http://schemas.microsoft.com/office/powerpoint/2010/main" val="219816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sz="1200" b="0" i="0" kern="1200" dirty="0" smtClean="0">
                <a:solidFill>
                  <a:schemeClr val="tx1"/>
                </a:solidFill>
                <a:effectLst/>
                <a:latin typeface="+mn-lt"/>
                <a:ea typeface="+mn-ea"/>
                <a:cs typeface="+mn-cs"/>
              </a:rPr>
              <a:t>Dans le cadre de mon activité de recherche, les systèmes atomiques sont soit des horloges soit des capteurs inertiels dont le fonctionnement repose sur le principe des interféromètre à deux ondes.</a:t>
            </a:r>
          </a:p>
          <a:p>
            <a:pPr rtl="0"/>
            <a:r>
              <a:rPr lang="fr-FR" sz="1200" b="0" i="0" kern="1200" dirty="0" smtClean="0">
                <a:solidFill>
                  <a:schemeClr val="tx1"/>
                </a:solidFill>
                <a:effectLst/>
                <a:latin typeface="+mn-lt"/>
                <a:ea typeface="+mn-ea"/>
                <a:cs typeface="+mn-cs"/>
              </a:rPr>
              <a:t>Dans le cas des horloge, </a:t>
            </a:r>
            <a:r>
              <a:rPr lang="fr-FR" sz="1200" b="1" i="0" kern="1200" dirty="0" smtClean="0">
                <a:solidFill>
                  <a:schemeClr val="tx1"/>
                </a:solidFill>
                <a:effectLst/>
                <a:latin typeface="+mn-lt"/>
                <a:ea typeface="+mn-ea"/>
                <a:cs typeface="+mn-cs"/>
              </a:rPr>
              <a:t>chaque atomes</a:t>
            </a:r>
            <a:r>
              <a:rPr lang="fr-FR" sz="1200" b="0" i="0" kern="1200" dirty="0" smtClean="0">
                <a:solidFill>
                  <a:schemeClr val="tx1"/>
                </a:solidFill>
                <a:effectLst/>
                <a:latin typeface="+mn-lt"/>
                <a:ea typeface="+mn-ea"/>
                <a:cs typeface="+mn-cs"/>
              </a:rPr>
              <a:t> est mis dans un état de superposition cohérente d’énergie interne différentes alors que dans le cas des capteurs inertiel chaque atome est mis dans une superposition de deux état externes différentes. Dans ce cas les deux ondes</a:t>
            </a:r>
            <a:r>
              <a:rPr lang="fr-FR" sz="1200" b="0" i="0" kern="1200" baseline="0" dirty="0" smtClean="0">
                <a:solidFill>
                  <a:schemeClr val="tx1"/>
                </a:solidFill>
                <a:effectLst/>
                <a:latin typeface="+mn-lt"/>
                <a:ea typeface="+mn-ea"/>
                <a:cs typeface="+mn-cs"/>
              </a:rPr>
              <a:t> partielles se séparent au cours du temps.</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Dans les deux cas, l’état atomique est manipuler au travers de l’interaction atome-lumière.</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Le principe d’une séquence est le suivant: l’ état de superposition évolue et accumule une phase qui est ensuite mesurer après avoir recombiner les deux chemins. La différence de phase accumulé est obtenue en évaluant la probabilité que l’état quantique soit projeté dans l’état fondamentale ou excite.</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Ce que l’on appel la sensibilité, c’est la plus petite phase que l’on peut mesuré</a:t>
            </a:r>
            <a:r>
              <a:rPr lang="fr-FR" sz="1200" b="0" i="0" kern="1200" baseline="0" dirty="0" smtClean="0">
                <a:solidFill>
                  <a:schemeClr val="tx1"/>
                </a:solidFill>
                <a:effectLst/>
                <a:latin typeface="+mn-lt"/>
                <a:ea typeface="+mn-ea"/>
                <a:cs typeface="+mn-cs"/>
              </a:rPr>
              <a:t> qui dans </a:t>
            </a:r>
            <a:r>
              <a:rPr lang="fr-FR" sz="1200" b="0" i="0" kern="1200" dirty="0" smtClean="0">
                <a:solidFill>
                  <a:schemeClr val="tx1"/>
                </a:solidFill>
                <a:effectLst/>
                <a:latin typeface="+mn-lt"/>
                <a:ea typeface="+mn-ea"/>
                <a:cs typeface="+mn-cs"/>
              </a:rPr>
              <a:t>le cas de la limite quantique standard</a:t>
            </a:r>
            <a:r>
              <a:rPr lang="fr-FR" sz="1200" b="0" i="0" kern="1200" baseline="0" dirty="0" smtClean="0">
                <a:solidFill>
                  <a:schemeClr val="tx1"/>
                </a:solidFill>
                <a:effectLst/>
                <a:latin typeface="+mn-lt"/>
                <a:ea typeface="+mn-ea"/>
                <a:cs typeface="+mn-cs"/>
              </a:rPr>
              <a:t> vaut </a:t>
            </a:r>
            <a:r>
              <a:rPr lang="fr-FR" sz="1200" b="0" i="0" kern="1200" dirty="0" smtClean="0">
                <a:solidFill>
                  <a:schemeClr val="tx1"/>
                </a:solidFill>
                <a:effectLst/>
                <a:latin typeface="+mn-lt"/>
                <a:ea typeface="+mn-ea"/>
                <a:cs typeface="+mn-cs"/>
              </a:rPr>
              <a:t>1/</a:t>
            </a:r>
            <a:r>
              <a:rPr lang="fr-FR" sz="1200" b="0" i="0" kern="1200" dirty="0" err="1" smtClean="0">
                <a:solidFill>
                  <a:schemeClr val="tx1"/>
                </a:solidFill>
                <a:effectLst/>
                <a:latin typeface="+mn-lt"/>
                <a:ea typeface="+mn-ea"/>
                <a:cs typeface="+mn-cs"/>
              </a:rPr>
              <a:t>sqrt</a:t>
            </a:r>
            <a:r>
              <a:rPr lang="fr-FR" sz="1200" b="0" i="0" kern="1200" dirty="0" smtClean="0">
                <a:solidFill>
                  <a:schemeClr val="tx1"/>
                </a:solidFill>
                <a:effectLst/>
                <a:latin typeface="+mn-lt"/>
                <a:ea typeface="+mn-ea"/>
                <a:cs typeface="+mn-cs"/>
              </a:rPr>
              <a:t>(N).</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Typiquement</a:t>
            </a:r>
            <a:r>
              <a:rPr lang="fr-FR" sz="1200" b="0" i="0" kern="1200" baseline="0" dirty="0" smtClean="0">
                <a:solidFill>
                  <a:schemeClr val="tx1"/>
                </a:solidFill>
                <a:effectLst/>
                <a:latin typeface="+mn-lt"/>
                <a:ea typeface="+mn-ea"/>
                <a:cs typeface="+mn-cs"/>
              </a:rPr>
              <a:t> dans </a:t>
            </a:r>
            <a:r>
              <a:rPr lang="fr-FR" sz="1200" b="0" i="0" kern="1200" dirty="0" smtClean="0">
                <a:solidFill>
                  <a:schemeClr val="tx1"/>
                </a:solidFill>
                <a:effectLst/>
                <a:latin typeface="+mn-lt"/>
                <a:ea typeface="+mn-ea"/>
                <a:cs typeface="+mn-cs"/>
              </a:rPr>
              <a:t>le cas des horloges la phase</a:t>
            </a:r>
            <a:r>
              <a:rPr lang="fr-FR" sz="1200" b="0" i="0" kern="1200" baseline="0" dirty="0" smtClean="0">
                <a:solidFill>
                  <a:schemeClr val="tx1"/>
                </a:solidFill>
                <a:effectLst/>
                <a:latin typeface="+mn-lt"/>
                <a:ea typeface="+mn-ea"/>
                <a:cs typeface="+mn-cs"/>
              </a:rPr>
              <a:t> est relié à la fréquence de la transition. En</a:t>
            </a:r>
            <a:r>
              <a:rPr lang="fr-FR" sz="1200" b="0" i="0" kern="1200" dirty="0" smtClean="0">
                <a:solidFill>
                  <a:schemeClr val="tx1"/>
                </a:solidFill>
                <a:effectLst/>
                <a:latin typeface="+mn-lt"/>
                <a:ea typeface="+mn-ea"/>
                <a:cs typeface="+mn-cs"/>
              </a:rPr>
              <a:t> considérant 10^4 atomes </a:t>
            </a:r>
            <a:r>
              <a:rPr lang="fr-FR" sz="1200" b="0" i="0" kern="1200" baseline="0" dirty="0" smtClean="0">
                <a:solidFill>
                  <a:schemeClr val="tx1"/>
                </a:solidFill>
                <a:effectLst/>
                <a:latin typeface="+mn-lt"/>
                <a:ea typeface="+mn-ea"/>
                <a:cs typeface="+mn-cs"/>
              </a:rPr>
              <a:t>interrogé pendant </a:t>
            </a:r>
          </a:p>
          <a:p>
            <a:pPr rtl="0"/>
            <a:r>
              <a:rPr lang="fr-FR" sz="1200" b="0" i="0" kern="1200" baseline="0" dirty="0" smtClean="0">
                <a:solidFill>
                  <a:schemeClr val="tx1"/>
                </a:solidFill>
                <a:effectLst/>
                <a:latin typeface="+mn-lt"/>
                <a:ea typeface="+mn-ea"/>
                <a:cs typeface="+mn-cs"/>
              </a:rPr>
              <a:t>une seconde ont atteins une mesure de la fréquence relative à quelque 10^-17. </a:t>
            </a:r>
          </a:p>
          <a:p>
            <a:r>
              <a:rPr lang="fr-FR" sz="1200" b="0" i="0" kern="1200" baseline="0" dirty="0" smtClean="0">
                <a:solidFill>
                  <a:schemeClr val="tx1"/>
                </a:solidFill>
                <a:effectLst/>
                <a:latin typeface="+mn-lt"/>
                <a:ea typeface="+mn-ea"/>
                <a:cs typeface="+mn-cs"/>
              </a:rPr>
              <a:t>Alors que dans le cas CI, on mesure une accélération relative de quelque 10-9 en considérant 10^6 atomes et un Tint de 100ms.</a:t>
            </a:r>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E691CDD-0B25-421D-A849-71E022CBBBE6}" type="slidenum">
              <a:rPr lang="fr-FR" smtClean="0"/>
              <a:t>26</a:t>
            </a:fld>
            <a:endParaRPr lang="fr-FR"/>
          </a:p>
        </p:txBody>
      </p:sp>
    </p:spTree>
    <p:extLst>
      <p:ext uri="{BB962C8B-B14F-4D97-AF65-F5344CB8AC3E}">
        <p14:creationId xmlns:p14="http://schemas.microsoft.com/office/powerpoint/2010/main" val="154678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sz="1200" b="0" i="0" kern="1200" dirty="0" smtClean="0">
                <a:solidFill>
                  <a:schemeClr val="tx1"/>
                </a:solidFill>
                <a:effectLst/>
                <a:latin typeface="+mn-lt"/>
                <a:ea typeface="+mn-ea"/>
                <a:cs typeface="+mn-cs"/>
              </a:rPr>
              <a:t>Dans le cadre de mon activité de recherche, les systèmes atomiques sont soit des horloges soit des capteurs inertiels dont le fonctionnement repose sur le principe des interféromètre à deux ondes.</a:t>
            </a:r>
          </a:p>
          <a:p>
            <a:pPr rtl="0"/>
            <a:r>
              <a:rPr lang="fr-FR" sz="1200" b="0" i="0" kern="1200" dirty="0" smtClean="0">
                <a:solidFill>
                  <a:schemeClr val="tx1"/>
                </a:solidFill>
                <a:effectLst/>
                <a:latin typeface="+mn-lt"/>
                <a:ea typeface="+mn-ea"/>
                <a:cs typeface="+mn-cs"/>
              </a:rPr>
              <a:t>Dans le cas des horloge, </a:t>
            </a:r>
            <a:r>
              <a:rPr lang="fr-FR" sz="1200" b="1" i="0" kern="1200" dirty="0" smtClean="0">
                <a:solidFill>
                  <a:schemeClr val="tx1"/>
                </a:solidFill>
                <a:effectLst/>
                <a:latin typeface="+mn-lt"/>
                <a:ea typeface="+mn-ea"/>
                <a:cs typeface="+mn-cs"/>
              </a:rPr>
              <a:t>chaque atomes</a:t>
            </a:r>
            <a:r>
              <a:rPr lang="fr-FR" sz="1200" b="0" i="0" kern="1200" dirty="0" smtClean="0">
                <a:solidFill>
                  <a:schemeClr val="tx1"/>
                </a:solidFill>
                <a:effectLst/>
                <a:latin typeface="+mn-lt"/>
                <a:ea typeface="+mn-ea"/>
                <a:cs typeface="+mn-cs"/>
              </a:rPr>
              <a:t> est mis dans un état de superposition cohérente d’énergie interne différentes alors que dans le cas des capteurs inertiel chaque atome est mis dans une superposition de deux état externes différentes. Dans ce cas les deux ondes</a:t>
            </a:r>
            <a:r>
              <a:rPr lang="fr-FR" sz="1200" b="0" i="0" kern="1200" baseline="0" dirty="0" smtClean="0">
                <a:solidFill>
                  <a:schemeClr val="tx1"/>
                </a:solidFill>
                <a:effectLst/>
                <a:latin typeface="+mn-lt"/>
                <a:ea typeface="+mn-ea"/>
                <a:cs typeface="+mn-cs"/>
              </a:rPr>
              <a:t> partielles se séparent au cours du temps.</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Dans les deux cas, l’état atomique est manipuler au travers de l’interaction atome-lumière.</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Le principe d’une séquence est le suivant: l’ état de superposition évolue et accumule une phase qui est ensuite mesurer après avoir recombiner les deux chemins. La différence de phase accumulé est obtenue en évaluant la probabilité que l’état quantique soit projeté dans l’état fondamentale ou excite.</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Ce que l’on appel la sensibilité, c’est la plus petite phase que l’on peut mesuré</a:t>
            </a:r>
            <a:r>
              <a:rPr lang="fr-FR" sz="1200" b="0" i="0" kern="1200" baseline="0" dirty="0" smtClean="0">
                <a:solidFill>
                  <a:schemeClr val="tx1"/>
                </a:solidFill>
                <a:effectLst/>
                <a:latin typeface="+mn-lt"/>
                <a:ea typeface="+mn-ea"/>
                <a:cs typeface="+mn-cs"/>
              </a:rPr>
              <a:t> qui dans </a:t>
            </a:r>
            <a:r>
              <a:rPr lang="fr-FR" sz="1200" b="0" i="0" kern="1200" dirty="0" smtClean="0">
                <a:solidFill>
                  <a:schemeClr val="tx1"/>
                </a:solidFill>
                <a:effectLst/>
                <a:latin typeface="+mn-lt"/>
                <a:ea typeface="+mn-ea"/>
                <a:cs typeface="+mn-cs"/>
              </a:rPr>
              <a:t>le cas de la limite quantique standard</a:t>
            </a:r>
            <a:r>
              <a:rPr lang="fr-FR" sz="1200" b="0" i="0" kern="1200" baseline="0" dirty="0" smtClean="0">
                <a:solidFill>
                  <a:schemeClr val="tx1"/>
                </a:solidFill>
                <a:effectLst/>
                <a:latin typeface="+mn-lt"/>
                <a:ea typeface="+mn-ea"/>
                <a:cs typeface="+mn-cs"/>
              </a:rPr>
              <a:t> vaut </a:t>
            </a:r>
            <a:r>
              <a:rPr lang="fr-FR" sz="1200" b="0" i="0" kern="1200" dirty="0" smtClean="0">
                <a:solidFill>
                  <a:schemeClr val="tx1"/>
                </a:solidFill>
                <a:effectLst/>
                <a:latin typeface="+mn-lt"/>
                <a:ea typeface="+mn-ea"/>
                <a:cs typeface="+mn-cs"/>
              </a:rPr>
              <a:t>1/</a:t>
            </a:r>
            <a:r>
              <a:rPr lang="fr-FR" sz="1200" b="0" i="0" kern="1200" dirty="0" err="1" smtClean="0">
                <a:solidFill>
                  <a:schemeClr val="tx1"/>
                </a:solidFill>
                <a:effectLst/>
                <a:latin typeface="+mn-lt"/>
                <a:ea typeface="+mn-ea"/>
                <a:cs typeface="+mn-cs"/>
              </a:rPr>
              <a:t>sqrt</a:t>
            </a:r>
            <a:r>
              <a:rPr lang="fr-FR" sz="1200" b="0" i="0" kern="1200" dirty="0" smtClean="0">
                <a:solidFill>
                  <a:schemeClr val="tx1"/>
                </a:solidFill>
                <a:effectLst/>
                <a:latin typeface="+mn-lt"/>
                <a:ea typeface="+mn-ea"/>
                <a:cs typeface="+mn-cs"/>
              </a:rPr>
              <a:t>(N).</a:t>
            </a:r>
          </a:p>
          <a:p>
            <a:pPr rtl="0"/>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Typiquement</a:t>
            </a:r>
            <a:r>
              <a:rPr lang="fr-FR" sz="1200" b="0" i="0" kern="1200" baseline="0" dirty="0" smtClean="0">
                <a:solidFill>
                  <a:schemeClr val="tx1"/>
                </a:solidFill>
                <a:effectLst/>
                <a:latin typeface="+mn-lt"/>
                <a:ea typeface="+mn-ea"/>
                <a:cs typeface="+mn-cs"/>
              </a:rPr>
              <a:t> dans </a:t>
            </a:r>
            <a:r>
              <a:rPr lang="fr-FR" sz="1200" b="0" i="0" kern="1200" dirty="0" smtClean="0">
                <a:solidFill>
                  <a:schemeClr val="tx1"/>
                </a:solidFill>
                <a:effectLst/>
                <a:latin typeface="+mn-lt"/>
                <a:ea typeface="+mn-ea"/>
                <a:cs typeface="+mn-cs"/>
              </a:rPr>
              <a:t>le cas des horloges la phase</a:t>
            </a:r>
            <a:r>
              <a:rPr lang="fr-FR" sz="1200" b="0" i="0" kern="1200" baseline="0" dirty="0" smtClean="0">
                <a:solidFill>
                  <a:schemeClr val="tx1"/>
                </a:solidFill>
                <a:effectLst/>
                <a:latin typeface="+mn-lt"/>
                <a:ea typeface="+mn-ea"/>
                <a:cs typeface="+mn-cs"/>
              </a:rPr>
              <a:t> est relié à la fréquence de la transition. En</a:t>
            </a:r>
            <a:r>
              <a:rPr lang="fr-FR" sz="1200" b="0" i="0" kern="1200" dirty="0" smtClean="0">
                <a:solidFill>
                  <a:schemeClr val="tx1"/>
                </a:solidFill>
                <a:effectLst/>
                <a:latin typeface="+mn-lt"/>
                <a:ea typeface="+mn-ea"/>
                <a:cs typeface="+mn-cs"/>
              </a:rPr>
              <a:t> considérant 10^4 atomes </a:t>
            </a:r>
            <a:r>
              <a:rPr lang="fr-FR" sz="1200" b="0" i="0" kern="1200" baseline="0" dirty="0" smtClean="0">
                <a:solidFill>
                  <a:schemeClr val="tx1"/>
                </a:solidFill>
                <a:effectLst/>
                <a:latin typeface="+mn-lt"/>
                <a:ea typeface="+mn-ea"/>
                <a:cs typeface="+mn-cs"/>
              </a:rPr>
              <a:t>interrogé pendant </a:t>
            </a:r>
          </a:p>
          <a:p>
            <a:pPr rtl="0"/>
            <a:r>
              <a:rPr lang="fr-FR" sz="1200" b="0" i="0" kern="1200" baseline="0" dirty="0" smtClean="0">
                <a:solidFill>
                  <a:schemeClr val="tx1"/>
                </a:solidFill>
                <a:effectLst/>
                <a:latin typeface="+mn-lt"/>
                <a:ea typeface="+mn-ea"/>
                <a:cs typeface="+mn-cs"/>
              </a:rPr>
              <a:t>une seconde ont atteins une mesure de la fréquence relative à quelque 10^-17. </a:t>
            </a:r>
          </a:p>
          <a:p>
            <a:r>
              <a:rPr lang="fr-FR" sz="1200" b="0" i="0" kern="1200" baseline="0" dirty="0" smtClean="0">
                <a:solidFill>
                  <a:schemeClr val="tx1"/>
                </a:solidFill>
                <a:effectLst/>
                <a:latin typeface="+mn-lt"/>
                <a:ea typeface="+mn-ea"/>
                <a:cs typeface="+mn-cs"/>
              </a:rPr>
              <a:t>Alors que dans le cas CI, on mesure une accélération relative de quelque 10-9 en considérant 10^6 atomes et un Tint de 100ms.</a:t>
            </a:r>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E691CDD-0B25-421D-A849-71E022CBBBE6}" type="slidenum">
              <a:rPr lang="fr-FR" smtClean="0"/>
              <a:t>27</a:t>
            </a:fld>
            <a:endParaRPr lang="fr-FR"/>
          </a:p>
        </p:txBody>
      </p:sp>
    </p:spTree>
    <p:extLst>
      <p:ext uri="{BB962C8B-B14F-4D97-AF65-F5344CB8AC3E}">
        <p14:creationId xmlns:p14="http://schemas.microsoft.com/office/powerpoint/2010/main" val="110240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691CDD-0B25-421D-A849-71E022CBBBE6}" type="slidenum">
              <a:rPr lang="fr-FR" smtClean="0"/>
              <a:t>31</a:t>
            </a:fld>
            <a:endParaRPr lang="fr-FR"/>
          </a:p>
        </p:txBody>
      </p:sp>
    </p:spTree>
    <p:extLst>
      <p:ext uri="{BB962C8B-B14F-4D97-AF65-F5344CB8AC3E}">
        <p14:creationId xmlns:p14="http://schemas.microsoft.com/office/powerpoint/2010/main" val="230584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03282AF-74A5-47D6-8B97-6B0EFBC285D2}" type="datetimeFigureOut">
              <a:rPr lang="fr-FR" smtClean="0"/>
              <a:t>15/06/2024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390349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3282AF-74A5-47D6-8B97-6B0EFBC285D2}" type="datetimeFigureOut">
              <a:rPr lang="fr-FR" smtClean="0"/>
              <a:t>15/06/2024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285992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3282AF-74A5-47D6-8B97-6B0EFBC285D2}" type="datetimeFigureOut">
              <a:rPr lang="fr-FR" smtClean="0"/>
              <a:t>15/06/2024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323913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3282AF-74A5-47D6-8B97-6B0EFBC285D2}" type="datetimeFigureOut">
              <a:rPr lang="fr-FR" smtClean="0"/>
              <a:t>15/06/2024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123513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03282AF-74A5-47D6-8B97-6B0EFBC285D2}" type="datetimeFigureOut">
              <a:rPr lang="fr-FR" smtClean="0"/>
              <a:t>15/06/2024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32503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3282AF-74A5-47D6-8B97-6B0EFBC285D2}" type="datetimeFigureOut">
              <a:rPr lang="fr-FR" smtClean="0"/>
              <a:t>15/06/2024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156888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3282AF-74A5-47D6-8B97-6B0EFBC285D2}" type="datetimeFigureOut">
              <a:rPr lang="fr-FR" smtClean="0"/>
              <a:t>15/06/2024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314187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03282AF-74A5-47D6-8B97-6B0EFBC285D2}" type="datetimeFigureOut">
              <a:rPr lang="fr-FR" smtClean="0"/>
              <a:t>15/06/2024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31288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3282AF-74A5-47D6-8B97-6B0EFBC285D2}" type="datetimeFigureOut">
              <a:rPr lang="fr-FR" smtClean="0"/>
              <a:t>15/06/2024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224079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03282AF-74A5-47D6-8B97-6B0EFBC285D2}" type="datetimeFigureOut">
              <a:rPr lang="fr-FR" smtClean="0"/>
              <a:t>15/06/2024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108575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03282AF-74A5-47D6-8B97-6B0EFBC285D2}" type="datetimeFigureOut">
              <a:rPr lang="fr-FR" smtClean="0"/>
              <a:t>15/06/2024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130F09-6B52-4B30-8FDF-C5A2970640F4}" type="slidenum">
              <a:rPr lang="fr-FR" smtClean="0"/>
              <a:t>‹N°›</a:t>
            </a:fld>
            <a:endParaRPr lang="fr-FR"/>
          </a:p>
        </p:txBody>
      </p:sp>
    </p:spTree>
    <p:extLst>
      <p:ext uri="{BB962C8B-B14F-4D97-AF65-F5344CB8AC3E}">
        <p14:creationId xmlns:p14="http://schemas.microsoft.com/office/powerpoint/2010/main" val="374277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282AF-74A5-47D6-8B97-6B0EFBC285D2}" type="datetimeFigureOut">
              <a:rPr lang="fr-FR" smtClean="0"/>
              <a:t>15/06/2024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30F09-6B52-4B30-8FDF-C5A2970640F4}" type="slidenum">
              <a:rPr lang="fr-FR" smtClean="0"/>
              <a:t>‹N°›</a:t>
            </a:fld>
            <a:endParaRPr lang="fr-FR"/>
          </a:p>
        </p:txBody>
      </p:sp>
    </p:spTree>
    <p:extLst>
      <p:ext uri="{BB962C8B-B14F-4D97-AF65-F5344CB8AC3E}">
        <p14:creationId xmlns:p14="http://schemas.microsoft.com/office/powerpoint/2010/main" val="169522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310.png"/><Relationship Id="rId9" Type="http://schemas.openxmlformats.org/officeDocument/2006/relationships/image" Target="../media/image35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4.xml"/><Relationship Id="rId7" Type="http://schemas.openxmlformats.org/officeDocument/2006/relationships/image" Target="../media/image3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9" Type="http://schemas.openxmlformats.org/officeDocument/2006/relationships/image" Target="NULL"/><Relationship Id="rId1" Type="http://schemas.openxmlformats.org/officeDocument/2006/relationships/slideLayout" Target="../slideLayouts/slideLayout2.xml"/><Relationship Id="rId28" Type="http://schemas.openxmlformats.org/officeDocument/2006/relationships/image" Target="NULL"/><Relationship Id="rId31" Type="http://schemas.openxmlformats.org/officeDocument/2006/relationships/image" Target="../media/image50.png"/><Relationship Id="rId30"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26" Type="http://schemas.openxmlformats.org/officeDocument/2006/relationships/image" Target="../media/image63.png"/><Relationship Id="rId3" Type="http://schemas.openxmlformats.org/officeDocument/2006/relationships/image" Target="NULL"/><Relationship Id="rId21" Type="http://schemas.openxmlformats.org/officeDocument/2006/relationships/image" Target="../media/image170.png"/><Relationship Id="rId7" Type="http://schemas.openxmlformats.org/officeDocument/2006/relationships/image" Target="../media/image54.png"/><Relationship Id="rId12" Type="http://schemas.openxmlformats.org/officeDocument/2006/relationships/image" Target="../media/image59.png"/><Relationship Id="rId25" Type="http://schemas.openxmlformats.org/officeDocument/2006/relationships/image" Target="../media/image62.png"/><Relationship Id="rId2" Type="http://schemas.openxmlformats.org/officeDocument/2006/relationships/notesSlide" Target="../notesSlides/notesSlide3.xml"/><Relationship Id="rId20" Type="http://schemas.openxmlformats.org/officeDocument/2006/relationships/image" Target="NULL"/><Relationship Id="rId29"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61.png"/><Relationship Id="rId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10" Type="http://schemas.openxmlformats.org/officeDocument/2006/relationships/image" Target="../media/image57.png"/><Relationship Id="rId19" Type="http://schemas.openxmlformats.org/officeDocument/2006/relationships/image" Target="NULL"/><Relationship Id="rId4" Type="http://schemas.openxmlformats.org/officeDocument/2006/relationships/image" Target="../media/image51.png"/><Relationship Id="rId9" Type="http://schemas.openxmlformats.org/officeDocument/2006/relationships/image" Target="../media/image56.png"/><Relationship Id="rId22" Type="http://schemas.openxmlformats.org/officeDocument/2006/relationships/image" Target="../media/image180.png"/><Relationship Id="rId27" Type="http://schemas.openxmlformats.org/officeDocument/2006/relationships/image" Target="../media/image64.png"/><Relationship Id="rId30" Type="http://schemas.openxmlformats.org/officeDocument/2006/relationships/image" Target="../media/image46.png"/></Relationships>
</file>

<file path=ppt/slides/_rels/slide18.xml.rels><?xml version="1.0" encoding="UTF-8" standalone="yes"?>
<Relationships xmlns="http://schemas.openxmlformats.org/package/2006/relationships"><Relationship Id="rId39" Type="http://schemas.openxmlformats.org/officeDocument/2006/relationships/image" Target="../media/image79.png"/><Relationship Id="rId3" Type="http://schemas.openxmlformats.org/officeDocument/2006/relationships/image" Target="NULL"/><Relationship Id="rId34" Type="http://schemas.openxmlformats.org/officeDocument/2006/relationships/image" Target="../media/image74.png"/><Relationship Id="rId21" Type="http://schemas.openxmlformats.org/officeDocument/2006/relationships/image" Target="../media/image170.png"/><Relationship Id="rId33" Type="http://schemas.openxmlformats.org/officeDocument/2006/relationships/image" Target="../media/image73.png"/><Relationship Id="rId38" Type="http://schemas.openxmlformats.org/officeDocument/2006/relationships/image" Target="../media/image78.png"/><Relationship Id="rId29" Type="http://schemas.openxmlformats.org/officeDocument/2006/relationships/image" Target="NULL"/><Relationship Id="rId20" Type="http://schemas.openxmlformats.org/officeDocument/2006/relationships/image" Target="NULL"/><Relationship Id="rId41"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70.png"/><Relationship Id="rId32" Type="http://schemas.openxmlformats.org/officeDocument/2006/relationships/image" Target="../media/image72.png"/><Relationship Id="rId37" Type="http://schemas.openxmlformats.org/officeDocument/2006/relationships/image" Target="../media/image77.png"/><Relationship Id="rId40" Type="http://schemas.openxmlformats.org/officeDocument/2006/relationships/image" Target="../media/image80.png"/><Relationship Id="rId5" Type="http://schemas.openxmlformats.org/officeDocument/2006/relationships/image" Target="../media/image69.png"/><Relationship Id="rId28" Type="http://schemas.openxmlformats.org/officeDocument/2006/relationships/image" Target="NULL"/><Relationship Id="rId36" Type="http://schemas.openxmlformats.org/officeDocument/2006/relationships/image" Target="../media/image76.png"/><Relationship Id="rId31" Type="http://schemas.openxmlformats.org/officeDocument/2006/relationships/image" Target="../media/image71.png"/><Relationship Id="rId19" Type="http://schemas.openxmlformats.org/officeDocument/2006/relationships/image" Target="NULL"/><Relationship Id="rId4" Type="http://schemas.openxmlformats.org/officeDocument/2006/relationships/image" Target="../media/image68.png"/><Relationship Id="rId30" Type="http://schemas.openxmlformats.org/officeDocument/2006/relationships/image" Target="NULL"/><Relationship Id="rId35" Type="http://schemas.openxmlformats.org/officeDocument/2006/relationships/image" Target="../media/image75.png"/><Relationship Id="rId22" Type="http://schemas.openxmlformats.org/officeDocument/2006/relationships/image" Target="../media/image180.png"/></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4.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47.png"/><Relationship Id="rId7" Type="http://schemas.openxmlformats.org/officeDocument/2006/relationships/image" Target="../media/image8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880.png"/><Relationship Id="rId4" Type="http://schemas.openxmlformats.org/officeDocument/2006/relationships/image" Target="../media/image870.png"/></Relationships>
</file>

<file path=ppt/slides/_rels/slide2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890.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900.png"/></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5"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11" Type="http://schemas.openxmlformats.org/officeDocument/2006/relationships/image" Target="NULL"/><Relationship Id="rId37" Type="http://schemas.openxmlformats.org/officeDocument/2006/relationships/image" Target="NULL"/><Relationship Id="rId36" Type="http://schemas.openxmlformats.org/officeDocument/2006/relationships/image" Target="NULL"/></Relationships>
</file>

<file path=ppt/slides/_rels/slide29.xml.rels><?xml version="1.0" encoding="UTF-8" standalone="yes"?>
<Relationships xmlns="http://schemas.openxmlformats.org/package/2006/relationships"><Relationship Id="rId26" Type="http://schemas.openxmlformats.org/officeDocument/2006/relationships/image" Target="NULL"/><Relationship Id="rId25"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2.xml"/><Relationship Id="rId11" Type="http://schemas.openxmlformats.org/officeDocument/2006/relationships/image" Target="NULL"/><Relationship Id="rId28" Type="http://schemas.openxmlformats.org/officeDocument/2006/relationships/image" Target="NULL"/><Relationship Id="rId10"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6" Type="http://schemas.openxmlformats.org/officeDocument/2006/relationships/image" Target="NULL"/><Relationship Id="rId25"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2.xml"/><Relationship Id="rId11" Type="http://schemas.openxmlformats.org/officeDocument/2006/relationships/image" Target="NULL"/><Relationship Id="rId32" Type="http://schemas.openxmlformats.org/officeDocument/2006/relationships/image" Target="NULL"/><Relationship Id="rId28" Type="http://schemas.openxmlformats.org/officeDocument/2006/relationships/image" Target="NULL"/><Relationship Id="rId10" Type="http://schemas.openxmlformats.org/officeDocument/2006/relationships/image" Target="NULL"/><Relationship Id="rId31" Type="http://schemas.openxmlformats.org/officeDocument/2006/relationships/image" Target="NULL"/><Relationship Id="rId27" Type="http://schemas.openxmlformats.org/officeDocument/2006/relationships/image" Target="NULL"/><Relationship Id="rId30" Type="http://schemas.openxmlformats.org/officeDocument/2006/relationships/image" Target="../media/image95.png"/></Relationships>
</file>

<file path=ppt/slides/_rels/slide31.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96.png"/><Relationship Id="rId21"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9.xml"/><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2.xml"/><Relationship Id="rId15" Type="http://schemas.openxmlformats.org/officeDocument/2006/relationships/image" Target="NULL"/><Relationship Id="rId28"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30"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3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 Id="rId5" Type="http://schemas.openxmlformats.org/officeDocument/2006/relationships/image" Target="../media/image108.png"/><Relationship Id="rId4" Type="http://schemas.openxmlformats.org/officeDocument/2006/relationships/image" Target="../media/image10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ork\Desktop\Presentation\CNRS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151" y="278667"/>
            <a:ext cx="1101725" cy="11017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Grp="1" noChangeArrowheads="1"/>
          </p:cNvSpPr>
          <p:nvPr>
            <p:ph type="subTitle" idx="1"/>
          </p:nvPr>
        </p:nvSpPr>
        <p:spPr>
          <a:xfrm>
            <a:off x="1847526" y="4746481"/>
            <a:ext cx="9027569" cy="796933"/>
          </a:xfrm>
          <a:ln>
            <a:solidFill>
              <a:schemeClr val="bg1"/>
            </a:solidFill>
            <a:miter lim="800000"/>
            <a:headEnd/>
            <a:tailEnd/>
          </a:ln>
        </p:spPr>
        <p:txBody>
          <a:bodyPr>
            <a:normAutofit lnSpcReduction="10000"/>
          </a:bodyPr>
          <a:lstStyle/>
          <a:p>
            <a:pPr marL="457200" indent="-457200">
              <a:lnSpc>
                <a:spcPct val="80000"/>
              </a:lnSpc>
            </a:pPr>
            <a:r>
              <a:rPr lang="en-US"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Franck </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Pereira Dos </a:t>
            </a:r>
            <a:r>
              <a:rPr lang="en-US"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Santos</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80000"/>
              </a:lnSpc>
            </a:pP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SYRTE</a:t>
            </a:r>
          </a:p>
        </p:txBody>
      </p:sp>
      <p:pic>
        <p:nvPicPr>
          <p:cNvPr id="517126" name="Picture 6"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1716" y="189152"/>
            <a:ext cx="2425462" cy="119124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7649" y="217052"/>
            <a:ext cx="2468513" cy="1149718"/>
          </a:xfrm>
          <a:prstGeom prst="rect">
            <a:avLst/>
          </a:prstGeom>
        </p:spPr>
      </p:pic>
      <p:pic>
        <p:nvPicPr>
          <p:cNvPr id="532482" name="Image 4" descr="LogoSYRTE2020couleurs_AVECdev_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00" y="-129628"/>
            <a:ext cx="57610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bwMode="auto">
          <a:xfrm>
            <a:off x="1228563" y="2677674"/>
            <a:ext cx="10265496"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35561" bIns="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4925">
              <a:lnSpc>
                <a:spcPct val="93000"/>
              </a:lnSpc>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191500" algn="l"/>
              </a:tabLst>
            </a:pPr>
            <a:r>
              <a:rPr lang="en-US" sz="5400" dirty="0"/>
              <a:t>Measurements below </a:t>
            </a:r>
            <a:endParaRPr lang="en-US" sz="5400" dirty="0" smtClean="0"/>
          </a:p>
          <a:p>
            <a:pPr marL="34925">
              <a:lnSpc>
                <a:spcPct val="93000"/>
              </a:lnSpc>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191500" algn="l"/>
              </a:tabLst>
            </a:pPr>
            <a:r>
              <a:rPr lang="en-US" sz="5400" dirty="0" smtClean="0"/>
              <a:t>the standard quantum </a:t>
            </a:r>
            <a:r>
              <a:rPr lang="en-US" sz="5400" dirty="0"/>
              <a:t>limit </a:t>
            </a:r>
            <a:endParaRPr lang="en-US" sz="5400" dirty="0" smtClean="0"/>
          </a:p>
          <a:p>
            <a:pPr marL="34925">
              <a:lnSpc>
                <a:spcPct val="93000"/>
              </a:lnSpc>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191500" algn="l"/>
              </a:tabLst>
            </a:pPr>
            <a:r>
              <a:rPr lang="en-US" sz="5400" dirty="0" smtClean="0"/>
              <a:t>in </a:t>
            </a:r>
            <a:r>
              <a:rPr lang="en-US" sz="5400" dirty="0"/>
              <a:t>atomic interferometry</a:t>
            </a:r>
            <a:endParaRPr lang="en-US" sz="5400" b="1" kern="1200"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3313311" y="6093296"/>
            <a:ext cx="6096000" cy="646331"/>
          </a:xfrm>
          <a:prstGeom prst="rect">
            <a:avLst/>
          </a:prstGeom>
        </p:spPr>
        <p:txBody>
          <a:bodyPr>
            <a:spAutoFit/>
          </a:bodyPr>
          <a:lstStyle/>
          <a:p>
            <a:pPr algn="ctr"/>
            <a:r>
              <a:rPr lang="en-US" b="1" dirty="0" smtClean="0">
                <a:latin typeface="Calibri" panose="020F0502020204030204" pitchFamily="34" charset="0"/>
                <a:ea typeface="Calibri" panose="020F0502020204030204" pitchFamily="34" charset="0"/>
                <a:cs typeface="Calibri" panose="020F0502020204030204" pitchFamily="34" charset="0"/>
              </a:rPr>
              <a:t>Workshop </a:t>
            </a:r>
            <a:r>
              <a:rPr lang="fr-FR" b="1" dirty="0" smtClean="0"/>
              <a:t>« Développement </a:t>
            </a:r>
            <a:r>
              <a:rPr lang="fr-FR" b="1" dirty="0"/>
              <a:t>des détecteurs" </a:t>
            </a: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b="1" dirty="0" smtClean="0">
                <a:latin typeface="Calibri" panose="020F0502020204030204" pitchFamily="34" charset="0"/>
                <a:ea typeface="Calibri" panose="020F0502020204030204" pitchFamily="34" charset="0"/>
                <a:cs typeface="Calibri" panose="020F0502020204030204" pitchFamily="34" charset="0"/>
              </a:rPr>
              <a:t>Paris, June the 17th, 2024</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2984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9827" y="1386213"/>
            <a:ext cx="2230189" cy="1694408"/>
          </a:xfrm>
          <a:prstGeom prst="rect">
            <a:avLst/>
          </a:prstGeom>
          <a:noFill/>
          <a:ln>
            <a:noFill/>
          </a:ln>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6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6995" y="1391448"/>
            <a:ext cx="2203400" cy="1654225"/>
          </a:xfrm>
          <a:prstGeom prst="rect">
            <a:avLst/>
          </a:prstGeom>
          <a:noFill/>
          <a:ln>
            <a:noFill/>
          </a:ln>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6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3512" y="3080621"/>
            <a:ext cx="3614291" cy="2369716"/>
          </a:xfrm>
          <a:prstGeom prst="rect">
            <a:avLst/>
          </a:prstGeom>
          <a:noFill/>
          <a:ln>
            <a:noFill/>
          </a:ln>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Rectangle 15"/>
          <p:cNvSpPr>
            <a:spLocks/>
          </p:cNvSpPr>
          <p:nvPr/>
        </p:nvSpPr>
        <p:spPr bwMode="auto">
          <a:xfrm>
            <a:off x="789706" y="5659394"/>
            <a:ext cx="6965569" cy="67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p>
            <a:pPr marL="39066">
              <a:spcBef>
                <a:spcPts val="1125"/>
              </a:spcBef>
              <a:defRPr/>
            </a:pPr>
            <a:r>
              <a:rPr lang="en-US" sz="2800" dirty="0" smtClean="0">
                <a:cs typeface="Arial" pitchFamily="34" charset="0"/>
              </a:rPr>
              <a:t>Differential acceleration stability </a:t>
            </a:r>
            <a:r>
              <a:rPr lang="en-US" sz="2800" dirty="0">
                <a:cs typeface="Arial" pitchFamily="34" charset="0"/>
              </a:rPr>
              <a:t>: 10</a:t>
            </a:r>
            <a:r>
              <a:rPr lang="en-US" sz="2800" baseline="30000" dirty="0">
                <a:cs typeface="Arial" pitchFamily="34" charset="0"/>
              </a:rPr>
              <a:t>-11</a:t>
            </a:r>
            <a:r>
              <a:rPr lang="en-US" sz="2800" dirty="0">
                <a:cs typeface="Arial" pitchFamily="34" charset="0"/>
              </a:rPr>
              <a:t> g</a:t>
            </a:r>
          </a:p>
          <a:p>
            <a:pPr marL="39066">
              <a:spcBef>
                <a:spcPts val="1125"/>
              </a:spcBef>
              <a:defRPr/>
            </a:pPr>
            <a:r>
              <a:rPr lang="en-US" sz="2800" dirty="0" smtClean="0">
                <a:cs typeface="Arial" pitchFamily="34" charset="0"/>
              </a:rPr>
              <a:t>Statistical uncertainty </a:t>
            </a:r>
            <a:r>
              <a:rPr lang="en-US" sz="2800" dirty="0">
                <a:cs typeface="Arial" pitchFamily="34" charset="0"/>
              </a:rPr>
              <a:t>: 2 10</a:t>
            </a:r>
            <a:r>
              <a:rPr lang="en-US" sz="2800" baseline="30000" dirty="0">
                <a:cs typeface="Arial" pitchFamily="34" charset="0"/>
              </a:rPr>
              <a:t>-4</a:t>
            </a:r>
            <a:r>
              <a:rPr lang="en-US" sz="2800" dirty="0">
                <a:cs typeface="Arial" pitchFamily="34" charset="0"/>
              </a:rPr>
              <a:t> on </a:t>
            </a:r>
            <a:r>
              <a:rPr lang="en-US" sz="2800" dirty="0" smtClean="0">
                <a:cs typeface="Arial" pitchFamily="34" charset="0"/>
              </a:rPr>
              <a:t>G</a:t>
            </a:r>
            <a:endParaRPr lang="en-US" sz="2800" dirty="0">
              <a:cs typeface="Arial" pitchFamily="34" charset="0"/>
            </a:endParaRPr>
          </a:p>
        </p:txBody>
      </p:sp>
      <p:sp>
        <p:nvSpPr>
          <p:cNvPr id="13" name="Rectangle 15"/>
          <p:cNvSpPr>
            <a:spLocks/>
          </p:cNvSpPr>
          <p:nvPr/>
        </p:nvSpPr>
        <p:spPr bwMode="auto">
          <a:xfrm>
            <a:off x="2500507" y="1032761"/>
            <a:ext cx="3543969" cy="67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p>
            <a:pPr marL="39066">
              <a:spcBef>
                <a:spcPts val="1125"/>
              </a:spcBef>
              <a:defRPr/>
            </a:pPr>
            <a:r>
              <a:rPr lang="en-US" sz="2000" dirty="0">
                <a:cs typeface="Arial" pitchFamily="34" charset="0"/>
              </a:rPr>
              <a:t>Stanford, M. </a:t>
            </a:r>
            <a:r>
              <a:rPr lang="en-US" sz="2000" dirty="0" err="1" smtClean="0">
                <a:cs typeface="Arial" pitchFamily="34" charset="0"/>
              </a:rPr>
              <a:t>Kasevich</a:t>
            </a:r>
            <a:endParaRPr lang="en-US" sz="2000" dirty="0">
              <a:cs typeface="Arial" pitchFamily="34" charset="0"/>
            </a:endParaRPr>
          </a:p>
        </p:txBody>
      </p:sp>
      <p:sp>
        <p:nvSpPr>
          <p:cNvPr id="14" name="Rectangle 15"/>
          <p:cNvSpPr>
            <a:spLocks/>
          </p:cNvSpPr>
          <p:nvPr/>
        </p:nvSpPr>
        <p:spPr bwMode="auto">
          <a:xfrm>
            <a:off x="7463459" y="986627"/>
            <a:ext cx="2368600" cy="67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p>
            <a:pPr marL="39066" algn="ctr">
              <a:spcBef>
                <a:spcPts val="1125"/>
              </a:spcBef>
              <a:defRPr/>
            </a:pPr>
            <a:r>
              <a:rPr lang="en-US" sz="2000" dirty="0">
                <a:cs typeface="Arial" pitchFamily="34" charset="0"/>
              </a:rPr>
              <a:t>Florence, G. </a:t>
            </a:r>
            <a:r>
              <a:rPr lang="en-US" sz="2000" dirty="0" err="1">
                <a:cs typeface="Arial" pitchFamily="34" charset="0"/>
              </a:rPr>
              <a:t>Tino</a:t>
            </a:r>
            <a:endParaRPr lang="en-US" sz="2000" baseline="30000" dirty="0">
              <a:cs typeface="Arial" pitchFamily="34" charset="0"/>
            </a:endParaRPr>
          </a:p>
        </p:txBody>
      </p:sp>
      <p:pic>
        <p:nvPicPr>
          <p:cNvPr id="112650"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9438" y="1369856"/>
            <a:ext cx="3049488" cy="2171030"/>
          </a:xfrm>
          <a:prstGeom prst="rect">
            <a:avLst/>
          </a:prstGeom>
          <a:noFill/>
          <a:ln>
            <a:noFill/>
          </a:ln>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 name="Rectangle 15"/>
          <p:cNvSpPr>
            <a:spLocks/>
          </p:cNvSpPr>
          <p:nvPr/>
        </p:nvSpPr>
        <p:spPr bwMode="auto">
          <a:xfrm>
            <a:off x="7060321" y="5612296"/>
            <a:ext cx="3543969" cy="67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p>
            <a:pPr marL="39066" algn="ctr">
              <a:spcBef>
                <a:spcPts val="1125"/>
              </a:spcBef>
              <a:defRPr/>
            </a:pPr>
            <a:r>
              <a:rPr lang="en-US" sz="2800" dirty="0" smtClean="0">
                <a:cs typeface="Arial" pitchFamily="34" charset="0"/>
              </a:rPr>
              <a:t>Statistical uncertainty: </a:t>
            </a:r>
          </a:p>
          <a:p>
            <a:pPr marL="39066" algn="ctr">
              <a:spcBef>
                <a:spcPts val="1125"/>
              </a:spcBef>
              <a:defRPr/>
            </a:pPr>
            <a:r>
              <a:rPr lang="en-US" sz="2800" dirty="0" smtClean="0">
                <a:cs typeface="Arial" pitchFamily="34" charset="0"/>
              </a:rPr>
              <a:t>3 </a:t>
            </a:r>
            <a:r>
              <a:rPr lang="en-US" sz="2800" dirty="0">
                <a:cs typeface="Arial" pitchFamily="34" charset="0"/>
              </a:rPr>
              <a:t>10</a:t>
            </a:r>
            <a:r>
              <a:rPr lang="en-US" sz="2800" baseline="30000" dirty="0">
                <a:cs typeface="Arial" pitchFamily="34" charset="0"/>
              </a:rPr>
              <a:t>-4</a:t>
            </a:r>
            <a:r>
              <a:rPr lang="en-US" sz="2800" dirty="0">
                <a:cs typeface="Arial" pitchFamily="34" charset="0"/>
              </a:rPr>
              <a:t> on </a:t>
            </a:r>
            <a:r>
              <a:rPr lang="en-US" sz="2800" dirty="0" smtClean="0">
                <a:cs typeface="Arial" pitchFamily="34" charset="0"/>
              </a:rPr>
              <a:t>G</a:t>
            </a:r>
            <a:endParaRPr lang="en-US" sz="2800" dirty="0">
              <a:cs typeface="Arial" pitchFamily="34" charset="0"/>
            </a:endParaRPr>
          </a:p>
        </p:txBody>
      </p:sp>
      <p:pic>
        <p:nvPicPr>
          <p:cNvPr id="11265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2494" y="3572001"/>
            <a:ext cx="3094137" cy="2009180"/>
          </a:xfrm>
          <a:prstGeom prst="rect">
            <a:avLst/>
          </a:prstGeom>
          <a:noFill/>
          <a:ln>
            <a:noFill/>
          </a:ln>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7" name="Connecteur droit 16"/>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703512" y="61232"/>
            <a:ext cx="3377060" cy="646323"/>
          </a:xfrm>
          <a:prstGeom prst="rect">
            <a:avLst/>
          </a:prstGeom>
          <a:noFill/>
        </p:spPr>
        <p:txBody>
          <a:bodyPr wrap="none" lIns="91431" tIns="45716" rIns="91431" bIns="45716" rtlCol="0">
            <a:spAutoFit/>
          </a:bodyPr>
          <a:lstStyle/>
          <a:p>
            <a:r>
              <a:rPr lang="fr-FR" sz="3600" dirty="0" smtClean="0">
                <a:solidFill>
                  <a:srgbClr val="002060"/>
                </a:solidFill>
              </a:rPr>
              <a:t>G </a:t>
            </a:r>
            <a:r>
              <a:rPr lang="fr-FR" sz="3600" dirty="0" err="1" smtClean="0">
                <a:solidFill>
                  <a:srgbClr val="002060"/>
                </a:solidFill>
              </a:rPr>
              <a:t>measurements</a:t>
            </a:r>
            <a:endParaRPr lang="fr-FR" sz="3600" dirty="0">
              <a:solidFill>
                <a:srgbClr val="002060"/>
              </a:solidFill>
            </a:endParaRPr>
          </a:p>
        </p:txBody>
      </p:sp>
    </p:spTree>
    <p:extLst>
      <p:ext uri="{BB962C8B-B14F-4D97-AF65-F5344CB8AC3E}">
        <p14:creationId xmlns:p14="http://schemas.microsoft.com/office/powerpoint/2010/main" val="128115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695103" y="101766"/>
            <a:ext cx="6843797" cy="584775"/>
          </a:xfrm>
          <a:prstGeom prst="rect">
            <a:avLst/>
          </a:prstGeom>
          <a:noFill/>
        </p:spPr>
        <p:txBody>
          <a:bodyPr wrap="none" rtlCol="0">
            <a:spAutoFit/>
          </a:bodyPr>
          <a:lstStyle/>
          <a:p>
            <a:r>
              <a:rPr lang="fr-FR" sz="3200" dirty="0">
                <a:solidFill>
                  <a:srgbClr val="002060"/>
                </a:solidFill>
              </a:rPr>
              <a:t>GW </a:t>
            </a:r>
            <a:r>
              <a:rPr lang="fr-FR" sz="3200" dirty="0" err="1">
                <a:solidFill>
                  <a:srgbClr val="002060"/>
                </a:solidFill>
              </a:rPr>
              <a:t>detection</a:t>
            </a:r>
            <a:r>
              <a:rPr lang="fr-FR" sz="3200" dirty="0">
                <a:solidFill>
                  <a:srgbClr val="002060"/>
                </a:solidFill>
              </a:rPr>
              <a:t> </a:t>
            </a:r>
            <a:r>
              <a:rPr lang="fr-FR" sz="3200" dirty="0" err="1">
                <a:solidFill>
                  <a:srgbClr val="002060"/>
                </a:solidFill>
              </a:rPr>
              <a:t>with</a:t>
            </a:r>
            <a:r>
              <a:rPr lang="fr-FR" sz="3200" dirty="0">
                <a:solidFill>
                  <a:srgbClr val="002060"/>
                </a:solidFill>
              </a:rPr>
              <a:t> </a:t>
            </a:r>
            <a:r>
              <a:rPr lang="fr-FR" sz="3200" dirty="0" err="1">
                <a:solidFill>
                  <a:srgbClr val="002060"/>
                </a:solidFill>
              </a:rPr>
              <a:t>atom</a:t>
            </a:r>
            <a:r>
              <a:rPr lang="fr-FR" sz="3200" dirty="0">
                <a:solidFill>
                  <a:srgbClr val="002060"/>
                </a:solidFill>
              </a:rPr>
              <a:t> </a:t>
            </a:r>
            <a:r>
              <a:rPr lang="fr-FR" sz="3200" dirty="0" err="1">
                <a:solidFill>
                  <a:srgbClr val="002060"/>
                </a:solidFill>
              </a:rPr>
              <a:t>interferometry</a:t>
            </a:r>
            <a:endParaRPr lang="fr-FR" sz="3200" dirty="0">
              <a:solidFill>
                <a:srgbClr val="002060"/>
              </a:solidFill>
            </a:endParaRPr>
          </a:p>
        </p:txBody>
      </p:sp>
      <p:sp>
        <p:nvSpPr>
          <p:cNvPr id="4" name="ZoneTexte 3"/>
          <p:cNvSpPr txBox="1"/>
          <p:nvPr/>
        </p:nvSpPr>
        <p:spPr>
          <a:xfrm>
            <a:off x="1775521" y="2852937"/>
            <a:ext cx="8367355" cy="1015663"/>
          </a:xfrm>
          <a:prstGeom prst="rect">
            <a:avLst/>
          </a:prstGeom>
          <a:noFill/>
          <a:ln w="25400">
            <a:solidFill>
              <a:schemeClr val="tx2"/>
            </a:solidFill>
          </a:ln>
        </p:spPr>
        <p:txBody>
          <a:bodyPr wrap="none" rtlCol="0">
            <a:spAutoFit/>
          </a:bodyPr>
          <a:lstStyle/>
          <a:p>
            <a:pPr>
              <a:lnSpc>
                <a:spcPct val="150000"/>
              </a:lnSpc>
            </a:pPr>
            <a:r>
              <a:rPr lang="fr-FR" sz="2000" dirty="0" err="1"/>
              <a:t>Why</a:t>
            </a:r>
            <a:r>
              <a:rPr lang="fr-FR" sz="2000" dirty="0"/>
              <a:t> not </a:t>
            </a:r>
            <a:r>
              <a:rPr lang="fr-FR" sz="2000" dirty="0" err="1"/>
              <a:t>using</a:t>
            </a:r>
            <a:r>
              <a:rPr lang="fr-FR" sz="2000" dirty="0"/>
              <a:t>  "</a:t>
            </a:r>
            <a:r>
              <a:rPr lang="fr-FR" sz="2000" dirty="0" err="1"/>
              <a:t>perfectly</a:t>
            </a:r>
            <a:r>
              <a:rPr lang="fr-FR" sz="2000" dirty="0"/>
              <a:t>" free </a:t>
            </a:r>
            <a:r>
              <a:rPr lang="fr-FR" sz="2000" dirty="0" err="1"/>
              <a:t>falling</a:t>
            </a:r>
            <a:r>
              <a:rPr lang="fr-FR" sz="2000" dirty="0"/>
              <a:t> test masses to </a:t>
            </a:r>
            <a:r>
              <a:rPr lang="fr-FR" sz="2000" dirty="0" err="1"/>
              <a:t>measure</a:t>
            </a:r>
            <a:r>
              <a:rPr lang="fr-FR" sz="2000" dirty="0"/>
              <a:t> the laser phase?</a:t>
            </a:r>
          </a:p>
          <a:p>
            <a:pPr>
              <a:lnSpc>
                <a:spcPct val="150000"/>
              </a:lnSpc>
            </a:pPr>
            <a:r>
              <a:rPr lang="fr-FR" sz="2000" dirty="0">
                <a:sym typeface="Wingdings" panose="05000000000000000000" pitchFamily="2" charset="2"/>
              </a:rPr>
              <a:t> </a:t>
            </a:r>
            <a:r>
              <a:rPr lang="fr-FR" sz="2000" dirty="0" err="1">
                <a:sym typeface="Wingdings" panose="05000000000000000000" pitchFamily="2" charset="2"/>
              </a:rPr>
              <a:t>Atom</a:t>
            </a:r>
            <a:r>
              <a:rPr lang="fr-FR" sz="2000" dirty="0">
                <a:sym typeface="Wingdings" panose="05000000000000000000" pitchFamily="2" charset="2"/>
              </a:rPr>
              <a:t> </a:t>
            </a:r>
            <a:r>
              <a:rPr lang="fr-FR" sz="2000" dirty="0" err="1">
                <a:sym typeface="Wingdings" panose="05000000000000000000" pitchFamily="2" charset="2"/>
              </a:rPr>
              <a:t>interferometry</a:t>
            </a:r>
            <a:r>
              <a:rPr lang="fr-FR" sz="2000" dirty="0">
                <a:sym typeface="Wingdings" panose="05000000000000000000" pitchFamily="2" charset="2"/>
              </a:rPr>
              <a:t> </a:t>
            </a:r>
            <a:endParaRPr lang="fr-FR" sz="2000" dirty="0"/>
          </a:p>
        </p:txBody>
      </p:sp>
      <p:sp>
        <p:nvSpPr>
          <p:cNvPr id="9" name="ZoneTexte 8"/>
          <p:cNvSpPr txBox="1"/>
          <p:nvPr/>
        </p:nvSpPr>
        <p:spPr>
          <a:xfrm>
            <a:off x="1631505" y="908720"/>
            <a:ext cx="8661217" cy="1477328"/>
          </a:xfrm>
          <a:prstGeom prst="rect">
            <a:avLst/>
          </a:prstGeom>
          <a:noFill/>
          <a:ln w="25400">
            <a:solidFill>
              <a:schemeClr val="bg1">
                <a:lumMod val="75000"/>
              </a:schemeClr>
            </a:solidFill>
          </a:ln>
        </p:spPr>
        <p:txBody>
          <a:bodyPr wrap="none" rtlCol="0">
            <a:spAutoFit/>
          </a:bodyPr>
          <a:lstStyle/>
          <a:p>
            <a:pPr>
              <a:lnSpc>
                <a:spcPct val="150000"/>
              </a:lnSpc>
            </a:pPr>
            <a:r>
              <a:rPr lang="fr-FR" sz="2000" b="1" dirty="0"/>
              <a:t>Motivation</a:t>
            </a:r>
            <a:r>
              <a:rPr lang="fr-FR" sz="2000" dirty="0"/>
              <a:t>: </a:t>
            </a:r>
          </a:p>
          <a:p>
            <a:pPr marL="342900" indent="-342900">
              <a:lnSpc>
                <a:spcPct val="150000"/>
              </a:lnSpc>
              <a:buFont typeface="Arial" panose="020B0604020202020204" pitchFamily="34" charset="0"/>
              <a:buChar char="•"/>
            </a:pPr>
            <a:r>
              <a:rPr lang="fr-FR" sz="2000" dirty="0"/>
              <a:t>At </a:t>
            </a:r>
            <a:r>
              <a:rPr lang="fr-FR" sz="2000" dirty="0" err="1"/>
              <a:t>low</a:t>
            </a:r>
            <a:r>
              <a:rPr lang="fr-FR" sz="2000" dirty="0"/>
              <a:t> </a:t>
            </a:r>
            <a:r>
              <a:rPr lang="fr-FR" sz="2000" dirty="0" err="1"/>
              <a:t>frequencies</a:t>
            </a:r>
            <a:r>
              <a:rPr lang="fr-FR" sz="2000" dirty="0"/>
              <a:t> (&lt;10 Hz), </a:t>
            </a:r>
            <a:r>
              <a:rPr lang="fr-FR" sz="2000" dirty="0" err="1"/>
              <a:t>optical</a:t>
            </a:r>
            <a:r>
              <a:rPr lang="fr-FR" sz="2000" dirty="0"/>
              <a:t> GW detectors are </a:t>
            </a:r>
            <a:r>
              <a:rPr lang="fr-FR" sz="2000" dirty="0" err="1"/>
              <a:t>limited</a:t>
            </a:r>
            <a:r>
              <a:rPr lang="fr-FR" sz="2000" dirty="0"/>
              <a:t> by </a:t>
            </a:r>
            <a:r>
              <a:rPr lang="fr-FR" sz="2000" b="1" dirty="0"/>
              <a:t>motion noise</a:t>
            </a:r>
          </a:p>
          <a:p>
            <a:pPr marL="285750" indent="-285750">
              <a:lnSpc>
                <a:spcPct val="150000"/>
              </a:lnSpc>
              <a:buFont typeface="Arial" panose="020B0604020202020204" pitchFamily="34" charset="0"/>
              <a:buChar char="•"/>
            </a:pPr>
            <a:r>
              <a:rPr lang="fr-FR" sz="2000" dirty="0" err="1">
                <a:sym typeface="Wingdings" panose="05000000000000000000" pitchFamily="2" charset="2"/>
              </a:rPr>
              <a:t>Residual</a:t>
            </a:r>
            <a:r>
              <a:rPr lang="fr-FR" sz="2000" dirty="0">
                <a:sym typeface="Wingdings" panose="05000000000000000000" pitchFamily="2" charset="2"/>
              </a:rPr>
              <a:t> </a:t>
            </a:r>
            <a:r>
              <a:rPr lang="fr-FR" sz="2000" dirty="0" err="1">
                <a:sym typeface="Wingdings" panose="05000000000000000000" pitchFamily="2" charset="2"/>
              </a:rPr>
              <a:t>seismic</a:t>
            </a:r>
            <a:r>
              <a:rPr lang="fr-FR" sz="2000" dirty="0">
                <a:sym typeface="Wingdings" panose="05000000000000000000" pitchFamily="2" charset="2"/>
              </a:rPr>
              <a:t> </a:t>
            </a:r>
            <a:r>
              <a:rPr lang="fr-FR" sz="2000" dirty="0" smtClean="0">
                <a:sym typeface="Wingdings" panose="05000000000000000000" pitchFamily="2" charset="2"/>
              </a:rPr>
              <a:t>noise, </a:t>
            </a:r>
            <a:r>
              <a:rPr lang="fr-FR" sz="2000" dirty="0" err="1">
                <a:sym typeface="Wingdings" panose="05000000000000000000" pitchFamily="2" charset="2"/>
              </a:rPr>
              <a:t>thermodynamical</a:t>
            </a:r>
            <a:r>
              <a:rPr lang="fr-FR" sz="2000" dirty="0">
                <a:sym typeface="Wingdings" panose="05000000000000000000" pitchFamily="2" charset="2"/>
              </a:rPr>
              <a:t> noise in the </a:t>
            </a:r>
            <a:r>
              <a:rPr lang="fr-FR" sz="2000" dirty="0" err="1">
                <a:sym typeface="Wingdings" panose="05000000000000000000" pitchFamily="2" charset="2"/>
              </a:rPr>
              <a:t>mirror</a:t>
            </a:r>
            <a:r>
              <a:rPr lang="fr-FR" sz="2000" dirty="0">
                <a:sym typeface="Wingdings" panose="05000000000000000000" pitchFamily="2" charset="2"/>
              </a:rPr>
              <a:t>, etc.</a:t>
            </a:r>
            <a:endParaRPr lang="fr-FR" sz="2000" dirty="0"/>
          </a:p>
        </p:txBody>
      </p:sp>
      <mc:AlternateContent xmlns:mc="http://schemas.openxmlformats.org/markup-compatibility/2006">
        <mc:Choice xmlns:a14="http://schemas.microsoft.com/office/drawing/2010/main" Requires="a14">
          <p:sp>
            <p:nvSpPr>
              <p:cNvPr id="11" name="ZoneTexte 10"/>
              <p:cNvSpPr txBox="1"/>
              <p:nvPr/>
            </p:nvSpPr>
            <p:spPr>
              <a:xfrm>
                <a:off x="1720651" y="4392610"/>
                <a:ext cx="8701160" cy="1472263"/>
              </a:xfrm>
              <a:prstGeom prst="rect">
                <a:avLst/>
              </a:prstGeom>
              <a:noFill/>
              <a:ln w="25400">
                <a:solidFill>
                  <a:srgbClr val="FF0000"/>
                </a:solidFill>
              </a:ln>
            </p:spPr>
            <p:txBody>
              <a:bodyPr wrap="square" rtlCol="0">
                <a:spAutoFit/>
              </a:bodyPr>
              <a:lstStyle/>
              <a:p>
                <a:pPr>
                  <a:lnSpc>
                    <a:spcPct val="150000"/>
                  </a:lnSpc>
                </a:pPr>
                <a:r>
                  <a:rPr lang="fr-FR" sz="2000" dirty="0"/>
                  <a:t>Target </a:t>
                </a:r>
                <a:r>
                  <a:rPr lang="fr-FR" sz="2000" dirty="0" err="1"/>
                  <a:t>strain</a:t>
                </a:r>
                <a:r>
                  <a:rPr lang="fr-FR" sz="2000" dirty="0"/>
                  <a:t> </a:t>
                </a:r>
                <a:r>
                  <a:rPr lang="fr-FR" sz="2000" dirty="0" err="1"/>
                  <a:t>sensitivity</a:t>
                </a:r>
                <a:r>
                  <a:rPr lang="fr-FR" sz="2000" dirty="0"/>
                  <a:t> in the future (few </a:t>
                </a:r>
                <a:r>
                  <a:rPr lang="fr-FR" sz="2000" dirty="0" err="1"/>
                  <a:t>decades</a:t>
                </a:r>
                <a:r>
                  <a:rPr lang="fr-FR" sz="2000" dirty="0"/>
                  <a:t>) : </a:t>
                </a:r>
                <a14:m>
                  <m:oMath xmlns:m="http://schemas.openxmlformats.org/officeDocument/2006/math">
                    <m:sSup>
                      <m:sSupPr>
                        <m:ctrlPr>
                          <a:rPr lang="fr-FR" sz="2000" i="1">
                            <a:latin typeface="Cambria Math" panose="02040503050406030204" pitchFamily="18" charset="0"/>
                          </a:rPr>
                        </m:ctrlPr>
                      </m:sSupPr>
                      <m:e>
                        <m:r>
                          <a:rPr lang="fr-FR" sz="2000" i="1">
                            <a:latin typeface="Cambria Math" panose="02040503050406030204" pitchFamily="18" charset="0"/>
                          </a:rPr>
                          <m:t>∼10</m:t>
                        </m:r>
                      </m:e>
                      <m:sup>
                        <m:r>
                          <a:rPr lang="fr-FR" sz="2000" i="1">
                            <a:latin typeface="Cambria Math" panose="02040503050406030204" pitchFamily="18" charset="0"/>
                          </a:rPr>
                          <m:t>−20</m:t>
                        </m:r>
                      </m:sup>
                    </m:sSup>
                    <m:r>
                      <a:rPr lang="fr-FR" sz="2000" i="1">
                        <a:latin typeface="Cambria Math" panose="02040503050406030204" pitchFamily="18" charset="0"/>
                      </a:rPr>
                      <m:t> @ 1 </m:t>
                    </m:r>
                    <m:r>
                      <a:rPr lang="fr-FR" sz="2000" i="1">
                        <a:latin typeface="Cambria Math" panose="02040503050406030204" pitchFamily="18" charset="0"/>
                      </a:rPr>
                      <m:t>𝐻𝑧</m:t>
                    </m:r>
                  </m:oMath>
                </a14:m>
                <a:endParaRPr lang="fr-FR" sz="2000" dirty="0"/>
              </a:p>
              <a:p>
                <a:pPr>
                  <a:lnSpc>
                    <a:spcPct val="150000"/>
                  </a:lnSpc>
                </a:pPr>
                <a:r>
                  <a:rPr lang="fr-FR" sz="2000" b="1" dirty="0"/>
                  <a:t>Challenge</a:t>
                </a:r>
                <a:r>
                  <a:rPr lang="fr-FR" sz="2000" dirty="0"/>
                  <a:t>: </a:t>
                </a:r>
                <a:r>
                  <a:rPr lang="fr-FR" sz="2000" dirty="0" err="1"/>
                  <a:t>improve</a:t>
                </a:r>
                <a:r>
                  <a:rPr lang="fr-FR" sz="2000" dirty="0"/>
                  <a:t> on the </a:t>
                </a:r>
                <a:r>
                  <a:rPr lang="fr-FR" sz="2000" dirty="0" err="1"/>
                  <a:t>atom</a:t>
                </a:r>
                <a:r>
                  <a:rPr lang="fr-FR" sz="2000" dirty="0"/>
                  <a:t> </a:t>
                </a:r>
                <a:r>
                  <a:rPr lang="fr-FR" sz="2000" dirty="0" err="1"/>
                  <a:t>shot</a:t>
                </a:r>
                <a:r>
                  <a:rPr lang="fr-FR" sz="2000" dirty="0"/>
                  <a:t> noise and use high </a:t>
                </a:r>
                <a:r>
                  <a:rPr lang="fr-FR" sz="2000" dirty="0" err="1"/>
                  <a:t>scale</a:t>
                </a:r>
                <a:r>
                  <a:rPr lang="fr-FR" sz="2000" dirty="0"/>
                  <a:t> factor </a:t>
                </a:r>
                <a:r>
                  <a:rPr lang="fr-FR" sz="2000" dirty="0" err="1"/>
                  <a:t>AIs</a:t>
                </a:r>
                <a:r>
                  <a:rPr lang="fr-FR" sz="2000" dirty="0"/>
                  <a:t> </a:t>
                </a:r>
                <a:r>
                  <a:rPr lang="fr-FR" sz="2000" dirty="0" smtClean="0"/>
                  <a:t/>
                </a:r>
                <a:br>
                  <a:rPr lang="fr-FR" sz="2000" dirty="0" smtClean="0"/>
                </a:br>
                <a:r>
                  <a:rPr lang="fr-FR" sz="2000" dirty="0" smtClean="0"/>
                  <a:t>(</a:t>
                </a:r>
                <a:r>
                  <a:rPr lang="fr-FR" sz="2000" dirty="0" err="1"/>
                  <a:t>e.g</a:t>
                </a:r>
                <a:r>
                  <a:rPr lang="fr-FR" sz="2000" dirty="0"/>
                  <a:t>. large </a:t>
                </a:r>
                <a:r>
                  <a:rPr lang="fr-FR" sz="2000" dirty="0" err="1"/>
                  <a:t>momentum</a:t>
                </a:r>
                <a:r>
                  <a:rPr lang="fr-FR" sz="2000" dirty="0"/>
                  <a:t> </a:t>
                </a:r>
                <a:r>
                  <a:rPr lang="fr-FR" sz="2000" dirty="0" err="1"/>
                  <a:t>transfer</a:t>
                </a:r>
                <a:r>
                  <a:rPr lang="fr-FR" sz="2000" dirty="0"/>
                  <a:t> </a:t>
                </a:r>
                <a:r>
                  <a:rPr lang="fr-FR" sz="2000" dirty="0" err="1"/>
                  <a:t>beam</a:t>
                </a:r>
                <a:r>
                  <a:rPr lang="fr-FR" sz="2000" dirty="0"/>
                  <a:t> </a:t>
                </a:r>
                <a:r>
                  <a:rPr lang="fr-FR" sz="2000" dirty="0" err="1"/>
                  <a:t>splitters</a:t>
                </a:r>
                <a:r>
                  <a:rPr lang="fr-FR" sz="2000" dirty="0"/>
                  <a:t>).</a:t>
                </a:r>
              </a:p>
            </p:txBody>
          </p:sp>
        </mc:Choice>
        <mc:Fallback>
          <p:sp>
            <p:nvSpPr>
              <p:cNvPr id="11" name="ZoneTexte 10"/>
              <p:cNvSpPr txBox="1">
                <a:spLocks noRot="1" noChangeAspect="1" noMove="1" noResize="1" noEditPoints="1" noAdjustHandles="1" noChangeArrowheads="1" noChangeShapeType="1" noTextEdit="1"/>
              </p:cNvSpPr>
              <p:nvPr/>
            </p:nvSpPr>
            <p:spPr>
              <a:xfrm>
                <a:off x="1720651" y="4392610"/>
                <a:ext cx="8701160" cy="1472263"/>
              </a:xfrm>
              <a:prstGeom prst="rect">
                <a:avLst/>
              </a:prstGeom>
              <a:blipFill>
                <a:blip r:embed="rId2"/>
                <a:stretch>
                  <a:fillRect l="-559" b="-2857"/>
                </a:stretch>
              </a:blipFill>
              <a:ln w="25400">
                <a:solidFill>
                  <a:srgbClr val="FF0000"/>
                </a:solidFill>
              </a:ln>
            </p:spPr>
            <p:txBody>
              <a:bodyPr/>
              <a:lstStyle/>
              <a:p>
                <a:r>
                  <a:rPr lang="fr-FR">
                    <a:noFill/>
                  </a:rPr>
                  <a:t> </a:t>
                </a:r>
              </a:p>
            </p:txBody>
          </p:sp>
        </mc:Fallback>
      </mc:AlternateContent>
    </p:spTree>
    <p:extLst>
      <p:ext uri="{BB962C8B-B14F-4D97-AF65-F5344CB8AC3E}">
        <p14:creationId xmlns:p14="http://schemas.microsoft.com/office/powerpoint/2010/main" val="268780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190998" y="28177"/>
            <a:ext cx="7233500" cy="646323"/>
          </a:xfrm>
          <a:prstGeom prst="rect">
            <a:avLst/>
          </a:prstGeom>
          <a:noFill/>
        </p:spPr>
        <p:txBody>
          <a:bodyPr wrap="none" lIns="91431" tIns="45716" rIns="91431" bIns="45716" rtlCol="0">
            <a:spAutoFit/>
          </a:bodyPr>
          <a:lstStyle/>
          <a:p>
            <a:r>
              <a:rPr lang="fr-FR" sz="3600" dirty="0" smtClean="0">
                <a:solidFill>
                  <a:srgbClr val="002060"/>
                </a:solidFill>
              </a:rPr>
              <a:t>MIGA: </a:t>
            </a:r>
            <a:r>
              <a:rPr lang="fr-FR" sz="3600" dirty="0" err="1">
                <a:solidFill>
                  <a:srgbClr val="002060"/>
                </a:solidFill>
              </a:rPr>
              <a:t>t</a:t>
            </a:r>
            <a:r>
              <a:rPr lang="fr-FR" sz="3600" dirty="0" err="1" smtClean="0">
                <a:solidFill>
                  <a:srgbClr val="002060"/>
                </a:solidFill>
              </a:rPr>
              <a:t>owards</a:t>
            </a:r>
            <a:r>
              <a:rPr lang="fr-FR" sz="3600" dirty="0" smtClean="0">
                <a:solidFill>
                  <a:srgbClr val="002060"/>
                </a:solidFill>
              </a:rPr>
              <a:t> large </a:t>
            </a:r>
            <a:r>
              <a:rPr lang="fr-FR" sz="3600" dirty="0" err="1" smtClean="0">
                <a:solidFill>
                  <a:srgbClr val="002060"/>
                </a:solidFill>
              </a:rPr>
              <a:t>scale</a:t>
            </a:r>
            <a:r>
              <a:rPr lang="fr-FR" sz="3600" dirty="0" smtClean="0">
                <a:solidFill>
                  <a:srgbClr val="002060"/>
                </a:solidFill>
              </a:rPr>
              <a:t> instrument</a:t>
            </a:r>
            <a:endParaRPr lang="fr-FR" sz="3600" dirty="0">
              <a:solidFill>
                <a:srgbClr val="00206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937" y="1349152"/>
            <a:ext cx="5677525" cy="206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1783905" y="4589512"/>
                <a:ext cx="8430513" cy="600164"/>
              </a:xfrm>
              <a:prstGeom prst="rect">
                <a:avLst/>
              </a:prstGeom>
              <a:noFill/>
              <a:ln w="25400">
                <a:solidFill>
                  <a:schemeClr val="bg1">
                    <a:lumMod val="50000"/>
                  </a:schemeClr>
                </a:solidFill>
              </a:ln>
            </p:spPr>
            <p:txBody>
              <a:bodyPr wrap="none" rtlCol="0">
                <a:spAutoFit/>
              </a:bodyPr>
              <a:lstStyle/>
              <a:p>
                <a:pPr algn="ctr">
                  <a:lnSpc>
                    <a:spcPct val="150000"/>
                  </a:lnSpc>
                </a:pPr>
                <a:r>
                  <a:rPr lang="en-US" sz="2200" dirty="0"/>
                  <a:t>Interrogation time </a:t>
                </a:r>
                <a14:m>
                  <m:oMath xmlns:m="http://schemas.openxmlformats.org/officeDocument/2006/math">
                    <m:r>
                      <a:rPr lang="fr-FR" sz="2200" i="1">
                        <a:latin typeface="Cambria Math"/>
                      </a:rPr>
                      <m:t>2</m:t>
                    </m:r>
                    <m:r>
                      <a:rPr lang="fr-FR" sz="2200" i="1">
                        <a:latin typeface="Cambria Math"/>
                      </a:rPr>
                      <m:t>𝑇</m:t>
                    </m:r>
                    <m:r>
                      <a:rPr lang="fr-FR" sz="2200" i="1">
                        <a:latin typeface="Cambria Math"/>
                      </a:rPr>
                      <m:t>≈0.5 </m:t>
                    </m:r>
                    <m:r>
                      <a:rPr lang="fr-FR" sz="2200" i="1">
                        <a:latin typeface="Cambria Math"/>
                      </a:rPr>
                      <m:t>𝑠</m:t>
                    </m:r>
                  </m:oMath>
                </a14:m>
                <a:r>
                  <a:rPr lang="en-US" sz="2200" dirty="0"/>
                  <a:t> ; </a:t>
                </a:r>
                <a:r>
                  <a:rPr lang="fr-FR" sz="2200" dirty="0"/>
                  <a:t>Phase </a:t>
                </a:r>
                <a:r>
                  <a:rPr lang="fr-FR" sz="2200" dirty="0" err="1"/>
                  <a:t>sensitivity</a:t>
                </a:r>
                <a:r>
                  <a:rPr lang="fr-FR" sz="2200" dirty="0"/>
                  <a:t> = 1/SNR ~ 1 </a:t>
                </a:r>
                <a:r>
                  <a:rPr lang="fr-FR" sz="2200" dirty="0" err="1"/>
                  <a:t>mrad</a:t>
                </a:r>
                <a:r>
                  <a:rPr lang="fr-FR" sz="2200" dirty="0"/>
                  <a:t>/</a:t>
                </a:r>
                <a:r>
                  <a:rPr lang="fr-FR" sz="2200" dirty="0" err="1"/>
                  <a:t>shot</a:t>
                </a:r>
                <a:r>
                  <a:rPr lang="fr-FR" sz="2200" dirty="0"/>
                  <a:t> </a:t>
                </a:r>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83905" y="4589512"/>
                <a:ext cx="8430513" cy="600164"/>
              </a:xfrm>
              <a:prstGeom prst="rect">
                <a:avLst/>
              </a:prstGeom>
              <a:blipFill>
                <a:blip r:embed="rId5"/>
                <a:stretch>
                  <a:fillRect l="-360" b="-8824"/>
                </a:stretch>
              </a:blipFill>
              <a:ln w="25400">
                <a:solidFill>
                  <a:schemeClr val="bg1">
                    <a:lumMod val="50000"/>
                  </a:schemeClr>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TextBox 14"/>
              <p:cNvSpPr txBox="1"/>
              <p:nvPr/>
            </p:nvSpPr>
            <p:spPr>
              <a:xfrm>
                <a:off x="3029303" y="5334864"/>
                <a:ext cx="5429179" cy="1204048"/>
              </a:xfrm>
              <a:prstGeom prst="rect">
                <a:avLst/>
              </a:prstGeom>
              <a:noFill/>
              <a:ln w="25400">
                <a:solidFill>
                  <a:schemeClr val="accent1">
                    <a:shade val="95000"/>
                    <a:satMod val="105000"/>
                  </a:schemeClr>
                </a:solidFill>
              </a:ln>
            </p:spPr>
            <p:txBody>
              <a:bodyPr wrap="none" rtlCol="0">
                <a:spAutoFit/>
              </a:bodyPr>
              <a:lstStyle/>
              <a:p>
                <a:pPr>
                  <a:lnSpc>
                    <a:spcPct val="150000"/>
                  </a:lnSpc>
                </a:pPr>
                <a:r>
                  <a:rPr lang="fr-FR" sz="2200" dirty="0"/>
                  <a:t>Acceleration </a:t>
                </a:r>
                <a:r>
                  <a:rPr lang="fr-FR" sz="2200" dirty="0" err="1"/>
                  <a:t>sensitivity</a:t>
                </a:r>
                <a:r>
                  <a:rPr lang="fr-FR" sz="2200" dirty="0"/>
                  <a:t> </a:t>
                </a:r>
                <a14:m>
                  <m:oMath xmlns:m="http://schemas.openxmlformats.org/officeDocument/2006/math">
                    <m:r>
                      <a:rPr lang="fr-FR" sz="2200" i="1">
                        <a:latin typeface="Cambria Math"/>
                      </a:rPr>
                      <m:t>∼</m:t>
                    </m:r>
                    <m:sSup>
                      <m:sSupPr>
                        <m:ctrlPr>
                          <a:rPr lang="fr-FR" sz="2200" i="1">
                            <a:latin typeface="Cambria Math" panose="02040503050406030204" pitchFamily="18" charset="0"/>
                          </a:rPr>
                        </m:ctrlPr>
                      </m:sSupPr>
                      <m:e>
                        <m:r>
                          <a:rPr lang="fr-FR" sz="2200" i="1">
                            <a:latin typeface="Cambria Math"/>
                          </a:rPr>
                          <m:t>10</m:t>
                        </m:r>
                      </m:e>
                      <m:sup>
                        <m:r>
                          <a:rPr lang="fr-FR" sz="2200" i="1">
                            <a:latin typeface="Cambria Math"/>
                          </a:rPr>
                          <m:t>−10</m:t>
                        </m:r>
                      </m:sup>
                    </m:sSup>
                    <m:r>
                      <a:rPr lang="fr-FR" sz="2200" i="1">
                        <a:latin typeface="Cambria Math"/>
                      </a:rPr>
                      <m:t> </m:t>
                    </m:r>
                    <m:r>
                      <a:rPr lang="fr-FR" sz="2200" i="1">
                        <a:latin typeface="Cambria Math"/>
                      </a:rPr>
                      <m:t>𝑚</m:t>
                    </m:r>
                    <m:r>
                      <a:rPr lang="fr-FR" sz="2200" i="1">
                        <a:latin typeface="Cambria Math"/>
                      </a:rPr>
                      <m:t>.</m:t>
                    </m:r>
                    <m:sSup>
                      <m:sSupPr>
                        <m:ctrlPr>
                          <a:rPr lang="fr-FR" sz="2200" i="1">
                            <a:latin typeface="Cambria Math" panose="02040503050406030204" pitchFamily="18" charset="0"/>
                          </a:rPr>
                        </m:ctrlPr>
                      </m:sSupPr>
                      <m:e>
                        <m:r>
                          <a:rPr lang="fr-FR" sz="2200" i="1">
                            <a:latin typeface="Cambria Math"/>
                          </a:rPr>
                          <m:t>𝑠</m:t>
                        </m:r>
                      </m:e>
                      <m:sup>
                        <m:r>
                          <a:rPr lang="fr-FR" sz="2200" i="1">
                            <a:latin typeface="Cambria Math"/>
                          </a:rPr>
                          <m:t>−2</m:t>
                        </m:r>
                      </m:sup>
                    </m:sSup>
                    <m:r>
                      <a:rPr lang="fr-FR" sz="2200" i="1">
                        <a:latin typeface="Cambria Math"/>
                      </a:rPr>
                      <m:t>/</m:t>
                    </m:r>
                    <m:rad>
                      <m:radPr>
                        <m:degHide m:val="on"/>
                        <m:ctrlPr>
                          <a:rPr lang="fr-FR" sz="2200" i="1">
                            <a:latin typeface="Cambria Math" panose="02040503050406030204" pitchFamily="18" charset="0"/>
                          </a:rPr>
                        </m:ctrlPr>
                      </m:radPr>
                      <m:deg/>
                      <m:e>
                        <m:r>
                          <a:rPr lang="fr-FR" sz="2200" i="1">
                            <a:latin typeface="Cambria Math"/>
                          </a:rPr>
                          <m:t>𝐻𝑧</m:t>
                        </m:r>
                      </m:e>
                    </m:rad>
                  </m:oMath>
                </a14:m>
                <a:endParaRPr lang="en-US" sz="2200" dirty="0"/>
              </a:p>
              <a:p>
                <a:pPr>
                  <a:lnSpc>
                    <a:spcPct val="150000"/>
                  </a:lnSpc>
                </a:pPr>
                <a:r>
                  <a:rPr lang="fr-FR" sz="2200" dirty="0" err="1"/>
                  <a:t>Gravity</a:t>
                </a:r>
                <a:r>
                  <a:rPr lang="fr-FR" sz="2200" dirty="0"/>
                  <a:t> gradient </a:t>
                </a:r>
                <a:r>
                  <a:rPr lang="fr-FR" sz="2200" dirty="0" err="1"/>
                  <a:t>sensitivity</a:t>
                </a:r>
                <a14:m>
                  <m:oMath xmlns:m="http://schemas.openxmlformats.org/officeDocument/2006/math">
                    <m:r>
                      <a:rPr lang="fr-FR" sz="2200">
                        <a:latin typeface="Cambria Math"/>
                      </a:rPr>
                      <m:t> </m:t>
                    </m:r>
                    <m:r>
                      <a:rPr lang="fr-FR" sz="2200" i="1">
                        <a:latin typeface="Cambria Math"/>
                      </a:rPr>
                      <m:t>∼</m:t>
                    </m:r>
                    <m:sSup>
                      <m:sSupPr>
                        <m:ctrlPr>
                          <a:rPr lang="fr-FR" sz="2200" i="1">
                            <a:latin typeface="Cambria Math" panose="02040503050406030204" pitchFamily="18" charset="0"/>
                          </a:rPr>
                        </m:ctrlPr>
                      </m:sSupPr>
                      <m:e>
                        <m:r>
                          <a:rPr lang="fr-FR" sz="2200" i="1">
                            <a:latin typeface="Cambria Math"/>
                          </a:rPr>
                          <m:t>10</m:t>
                        </m:r>
                      </m:e>
                      <m:sup>
                        <m:r>
                          <a:rPr lang="fr-FR" sz="2200" i="1">
                            <a:latin typeface="Cambria Math"/>
                          </a:rPr>
                          <m:t>−13</m:t>
                        </m:r>
                      </m:sup>
                    </m:sSup>
                    <m:r>
                      <a:rPr lang="fr-FR" sz="2200" i="1">
                        <a:latin typeface="Cambria Math"/>
                      </a:rPr>
                      <m:t> </m:t>
                    </m:r>
                    <m:sSup>
                      <m:sSupPr>
                        <m:ctrlPr>
                          <a:rPr lang="fr-FR" sz="2200" i="1">
                            <a:latin typeface="Cambria Math" panose="02040503050406030204" pitchFamily="18" charset="0"/>
                          </a:rPr>
                        </m:ctrlPr>
                      </m:sSupPr>
                      <m:e>
                        <m:r>
                          <a:rPr lang="fr-FR" sz="2200" i="1">
                            <a:latin typeface="Cambria Math"/>
                          </a:rPr>
                          <m:t>𝑠</m:t>
                        </m:r>
                      </m:e>
                      <m:sup>
                        <m:r>
                          <a:rPr lang="fr-FR" sz="2200" i="1">
                            <a:latin typeface="Cambria Math"/>
                          </a:rPr>
                          <m:t>−2</m:t>
                        </m:r>
                      </m:sup>
                    </m:sSup>
                    <m:r>
                      <a:rPr lang="fr-FR" sz="2200" i="1">
                        <a:latin typeface="Cambria Math"/>
                      </a:rPr>
                      <m:t>/</m:t>
                    </m:r>
                    <m:rad>
                      <m:radPr>
                        <m:degHide m:val="on"/>
                        <m:ctrlPr>
                          <a:rPr lang="fr-FR" sz="2200" i="1">
                            <a:latin typeface="Cambria Math" panose="02040503050406030204" pitchFamily="18" charset="0"/>
                          </a:rPr>
                        </m:ctrlPr>
                      </m:radPr>
                      <m:deg/>
                      <m:e>
                        <m:r>
                          <a:rPr lang="fr-FR" sz="2200" i="1">
                            <a:latin typeface="Cambria Math"/>
                          </a:rPr>
                          <m:t>𝐻𝑧</m:t>
                        </m:r>
                      </m:e>
                    </m:rad>
                  </m:oMath>
                </a14:m>
                <a:endParaRPr lang="en-US" sz="2200" dirty="0"/>
              </a:p>
            </p:txBody>
          </p:sp>
        </mc:Choice>
        <mc:Fallback xmlns="">
          <p:sp>
            <p:nvSpPr>
              <p:cNvPr id="11" name="TextBox 14"/>
              <p:cNvSpPr txBox="1">
                <a:spLocks noRot="1" noChangeAspect="1" noMove="1" noResize="1" noEditPoints="1" noAdjustHandles="1" noChangeArrowheads="1" noChangeShapeType="1" noTextEdit="1"/>
              </p:cNvSpPr>
              <p:nvPr/>
            </p:nvSpPr>
            <p:spPr>
              <a:xfrm>
                <a:off x="3029303" y="5334864"/>
                <a:ext cx="5429179" cy="1204048"/>
              </a:xfrm>
              <a:prstGeom prst="rect">
                <a:avLst/>
              </a:prstGeom>
              <a:blipFill>
                <a:blip r:embed="rId6"/>
                <a:stretch>
                  <a:fillRect l="-1229" b="-2970"/>
                </a:stretch>
              </a:blipFill>
              <a:ln w="25400">
                <a:solidFill>
                  <a:schemeClr val="accent1">
                    <a:shade val="95000"/>
                    <a:satMod val="105000"/>
                  </a:schemeClr>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6"/>
              <p:cNvSpPr txBox="1"/>
              <p:nvPr/>
            </p:nvSpPr>
            <p:spPr>
              <a:xfrm>
                <a:off x="6972892" y="1391051"/>
                <a:ext cx="3261470" cy="461665"/>
              </a:xfrm>
              <a:prstGeom prst="rect">
                <a:avLst/>
              </a:prstGeom>
              <a:noFill/>
            </p:spPr>
            <p:txBody>
              <a:bodyPr wrap="none" rtlCol="0">
                <a:spAutoFit/>
              </a:bodyPr>
              <a:lstStyle/>
              <a:p>
                <a14:m>
                  <m:oMath xmlns:m="http://schemas.openxmlformats.org/officeDocument/2006/math">
                    <m:r>
                      <a:rPr lang="fr-FR" sz="2400" i="1" smtClean="0">
                        <a:latin typeface="Cambria Math"/>
                      </a:rPr>
                      <m:t>𝐿</m:t>
                    </m:r>
                    <m:r>
                      <a:rPr lang="fr-FR" sz="2400" i="1" smtClean="0">
                        <a:latin typeface="Cambria Math"/>
                      </a:rPr>
                      <m:t>=150−200 </m:t>
                    </m:r>
                    <m:r>
                      <a:rPr lang="fr-FR" sz="2400" i="1">
                        <a:latin typeface="Cambria Math"/>
                      </a:rPr>
                      <m:t>𝑚</m:t>
                    </m:r>
                  </m:oMath>
                </a14:m>
                <a:r>
                  <a:rPr lang="en-US" sz="2400" dirty="0"/>
                  <a:t> cavity</a:t>
                </a:r>
              </a:p>
            </p:txBody>
          </p:sp>
        </mc:Choice>
        <mc:Fallback xmlns="">
          <p:sp>
            <p:nvSpPr>
              <p:cNvPr id="12" name="TextBox 16"/>
              <p:cNvSpPr txBox="1">
                <a:spLocks noRot="1" noChangeAspect="1" noMove="1" noResize="1" noEditPoints="1" noAdjustHandles="1" noChangeArrowheads="1" noChangeShapeType="1" noTextEdit="1"/>
              </p:cNvSpPr>
              <p:nvPr/>
            </p:nvSpPr>
            <p:spPr>
              <a:xfrm>
                <a:off x="6972892" y="1391051"/>
                <a:ext cx="3261470" cy="461665"/>
              </a:xfrm>
              <a:prstGeom prst="rect">
                <a:avLst/>
              </a:prstGeom>
              <a:blipFill>
                <a:blip r:embed="rId7"/>
                <a:stretch>
                  <a:fillRect l="-561" t="-10526" r="-1869" b="-28947"/>
                </a:stretch>
              </a:blipFill>
            </p:spPr>
            <p:txBody>
              <a:bodyPr/>
              <a:lstStyle/>
              <a:p>
                <a:r>
                  <a:rPr lang="fr-FR">
                    <a:noFill/>
                  </a:rPr>
                  <a:t> </a:t>
                </a:r>
              </a:p>
            </p:txBody>
          </p:sp>
        </mc:Fallback>
      </mc:AlternateContent>
      <p:grpSp>
        <p:nvGrpSpPr>
          <p:cNvPr id="13" name="Groupe 12"/>
          <p:cNvGrpSpPr/>
          <p:nvPr/>
        </p:nvGrpSpPr>
        <p:grpSpPr>
          <a:xfrm>
            <a:off x="1783904" y="3763370"/>
            <a:ext cx="8375848" cy="466102"/>
            <a:chOff x="107504" y="3610970"/>
            <a:chExt cx="8375848" cy="466102"/>
          </a:xfrm>
        </p:grpSpPr>
        <p:sp>
          <p:nvSpPr>
            <p:cNvPr id="14" name="TextBox 1"/>
            <p:cNvSpPr txBox="1"/>
            <p:nvPr/>
          </p:nvSpPr>
          <p:spPr>
            <a:xfrm>
              <a:off x="107504" y="3646185"/>
              <a:ext cx="4873065" cy="430887"/>
            </a:xfrm>
            <a:prstGeom prst="rect">
              <a:avLst/>
            </a:prstGeom>
            <a:noFill/>
          </p:spPr>
          <p:txBody>
            <a:bodyPr wrap="none" rtlCol="0">
              <a:spAutoFit/>
            </a:bodyPr>
            <a:lstStyle/>
            <a:p>
              <a:r>
                <a:rPr lang="fr-FR" sz="2200" dirty="0" err="1"/>
                <a:t>Interferometer</a:t>
              </a:r>
              <a:r>
                <a:rPr lang="fr-FR" sz="2200" dirty="0"/>
                <a:t> phase shift at position x : </a:t>
              </a:r>
              <a:endParaRPr lang="en-US" sz="2200" dirty="0"/>
            </a:p>
          </p:txBody>
        </p:sp>
        <p:pic>
          <p:nvPicPr>
            <p:cNvPr id="15" name="Image 1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010232" y="3610970"/>
              <a:ext cx="3473120" cy="466102"/>
            </a:xfrm>
            <a:prstGeom prst="rect">
              <a:avLst/>
            </a:prstGeom>
          </p:spPr>
        </p:pic>
      </p:grpSp>
      <p:sp>
        <p:nvSpPr>
          <p:cNvPr id="16" name="Rectangle 15"/>
          <p:cNvSpPr/>
          <p:nvPr/>
        </p:nvSpPr>
        <p:spPr>
          <a:xfrm>
            <a:off x="1783904" y="3653408"/>
            <a:ext cx="849694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7" name="ZoneTexte 16"/>
              <p:cNvSpPr txBox="1"/>
              <p:nvPr/>
            </p:nvSpPr>
            <p:spPr>
              <a:xfrm>
                <a:off x="8583723" y="2069233"/>
                <a:ext cx="1565365" cy="1015663"/>
              </a:xfrm>
              <a:prstGeom prst="rect">
                <a:avLst/>
              </a:prstGeom>
              <a:noFill/>
            </p:spPr>
            <p:txBody>
              <a:bodyPr wrap="none" rtlCol="0">
                <a:spAutoFit/>
              </a:bodyPr>
              <a:lstStyle/>
              <a:p>
                <a:pPr algn="ctr">
                  <a:lnSpc>
                    <a:spcPct val="150000"/>
                  </a:lnSpc>
                </a:pPr>
                <a:r>
                  <a:rPr lang="fr-FR" sz="2000" dirty="0"/>
                  <a:t>Rb87 </a:t>
                </a:r>
                <a:r>
                  <a:rPr lang="fr-FR" sz="2000" dirty="0" err="1"/>
                  <a:t>atoms</a:t>
                </a:r>
                <a:r>
                  <a:rPr lang="fr-FR" sz="2000" dirty="0"/>
                  <a:t>:</a:t>
                </a:r>
              </a:p>
              <a:p>
                <a:pPr algn="ctr">
                  <a:lnSpc>
                    <a:spcPct val="150000"/>
                  </a:lnSpc>
                </a:pPr>
                <a14:m>
                  <m:oMathPara xmlns:m="http://schemas.openxmlformats.org/officeDocument/2006/math">
                    <m:oMathParaPr>
                      <m:jc m:val="centerGroup"/>
                    </m:oMathParaPr>
                    <m:oMath xmlns:m="http://schemas.openxmlformats.org/officeDocument/2006/math">
                      <m:r>
                        <a:rPr lang="fr-FR" sz="2000" i="1">
                          <a:latin typeface="Cambria Math"/>
                        </a:rPr>
                        <m:t>𝜆</m:t>
                      </m:r>
                      <m:r>
                        <a:rPr lang="fr-FR" sz="2000" i="1">
                          <a:latin typeface="Cambria Math"/>
                        </a:rPr>
                        <m:t>=780 </m:t>
                      </m:r>
                      <m:r>
                        <a:rPr lang="fr-FR" sz="2000" i="1">
                          <a:latin typeface="Cambria Math"/>
                        </a:rPr>
                        <m:t>𝑛𝑚</m:t>
                      </m:r>
                    </m:oMath>
                  </m:oMathPara>
                </a14:m>
                <a:endParaRPr lang="fr-FR" sz="2000" dirty="0"/>
              </a:p>
            </p:txBody>
          </p:sp>
        </mc:Choice>
        <mc:Fallback xmlns="">
          <p:sp>
            <p:nvSpPr>
              <p:cNvPr id="17" name="ZoneTexte 16"/>
              <p:cNvSpPr txBox="1">
                <a:spLocks noRot="1" noChangeAspect="1" noMove="1" noResize="1" noEditPoints="1" noAdjustHandles="1" noChangeArrowheads="1" noChangeShapeType="1" noTextEdit="1"/>
              </p:cNvSpPr>
              <p:nvPr/>
            </p:nvSpPr>
            <p:spPr>
              <a:xfrm>
                <a:off x="8583723" y="2069233"/>
                <a:ext cx="1565365" cy="1015663"/>
              </a:xfrm>
              <a:prstGeom prst="rect">
                <a:avLst/>
              </a:prstGeom>
              <a:blipFill>
                <a:blip r:embed="rId9"/>
                <a:stretch>
                  <a:fillRect l="-1167" r="-1556"/>
                </a:stretch>
              </a:blipFill>
            </p:spPr>
            <p:txBody>
              <a:bodyPr/>
              <a:lstStyle/>
              <a:p>
                <a:r>
                  <a:rPr lang="fr-FR">
                    <a:noFill/>
                  </a:rPr>
                  <a:t> </a:t>
                </a:r>
              </a:p>
            </p:txBody>
          </p:sp>
        </mc:Fallback>
      </mc:AlternateContent>
    </p:spTree>
    <p:extLst>
      <p:ext uri="{BB962C8B-B14F-4D97-AF65-F5344CB8AC3E}">
        <p14:creationId xmlns:p14="http://schemas.microsoft.com/office/powerpoint/2010/main" val="4151888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65" y="4897817"/>
            <a:ext cx="6762067" cy="193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4"/>
          <p:cNvCxnSpPr/>
          <p:nvPr/>
        </p:nvCxnSpPr>
        <p:spPr>
          <a:xfrm>
            <a:off x="1869649" y="780008"/>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356778" y="116633"/>
            <a:ext cx="4357475" cy="646331"/>
          </a:xfrm>
          <a:prstGeom prst="rect">
            <a:avLst/>
          </a:prstGeom>
          <a:noFill/>
        </p:spPr>
        <p:txBody>
          <a:bodyPr wrap="none" lIns="91431" tIns="45716" rIns="91431" bIns="45716" rtlCol="0">
            <a:spAutoFit/>
          </a:bodyPr>
          <a:lstStyle>
            <a:defPPr>
              <a:defRPr lang="fr-FR"/>
            </a:defPPr>
            <a:lvl1pPr>
              <a:defRPr sz="3600">
                <a:solidFill>
                  <a:srgbClr val="002060"/>
                </a:solidFill>
              </a:defRPr>
            </a:lvl1pPr>
          </a:lstStyle>
          <a:p>
            <a:r>
              <a:rPr lang="fr-FR" dirty="0"/>
              <a:t>MIGA </a:t>
            </a:r>
            <a:r>
              <a:rPr lang="fr-FR" dirty="0" err="1"/>
              <a:t>implementation</a:t>
            </a:r>
            <a:endParaRPr lang="fr-FR" dirty="0"/>
          </a:p>
        </p:txBody>
      </p:sp>
      <p:sp>
        <p:nvSpPr>
          <p:cNvPr id="6" name="AutoShape 2"/>
          <p:cNvSpPr>
            <a:spLocks noChangeArrowheads="1"/>
          </p:cNvSpPr>
          <p:nvPr/>
        </p:nvSpPr>
        <p:spPr bwMode="auto">
          <a:xfrm>
            <a:off x="1227461" y="1660463"/>
            <a:ext cx="5397498" cy="431929"/>
          </a:xfrm>
          <a:prstGeom prst="roundRect">
            <a:avLst>
              <a:gd name="adj" fmla="val 273"/>
            </a:avLst>
          </a:prstGeom>
          <a:gradFill rotWithShape="0">
            <a:gsLst>
              <a:gs pos="0">
                <a:srgbClr val="FFFFFF"/>
              </a:gs>
              <a:gs pos="50000">
                <a:srgbClr val="FF0000"/>
              </a:gs>
              <a:gs pos="100000">
                <a:srgbClr val="FFFFFF"/>
              </a:gs>
            </a:gsLst>
            <a:lin ang="5400000" scaled="1"/>
          </a:gradFill>
          <a:ln w="9525" cap="flat">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8" name="AutoShape 2"/>
          <p:cNvSpPr>
            <a:spLocks noChangeArrowheads="1"/>
          </p:cNvSpPr>
          <p:nvPr/>
        </p:nvSpPr>
        <p:spPr bwMode="auto">
          <a:xfrm>
            <a:off x="1227461" y="3697856"/>
            <a:ext cx="5397498" cy="431929"/>
          </a:xfrm>
          <a:prstGeom prst="roundRect">
            <a:avLst>
              <a:gd name="adj" fmla="val 273"/>
            </a:avLst>
          </a:prstGeom>
          <a:gradFill rotWithShape="0">
            <a:gsLst>
              <a:gs pos="0">
                <a:srgbClr val="FFFFFF"/>
              </a:gs>
              <a:gs pos="50000">
                <a:srgbClr val="FF0000"/>
              </a:gs>
              <a:gs pos="100000">
                <a:srgbClr val="FFFFFF"/>
              </a:gs>
            </a:gsLst>
            <a:lin ang="5400000" scaled="1"/>
          </a:gradFill>
          <a:ln w="9525" cap="flat">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9" name="Text Box 28"/>
          <p:cNvSpPr txBox="1">
            <a:spLocks noChangeArrowheads="1"/>
          </p:cNvSpPr>
          <p:nvPr/>
        </p:nvSpPr>
        <p:spPr bwMode="auto">
          <a:xfrm>
            <a:off x="6687088" y="1277994"/>
            <a:ext cx="38895" cy="262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p>
            <a:pPr>
              <a:lnSpc>
                <a:spcPct val="100000"/>
              </a:lnSpc>
              <a:buClrTx/>
              <a:buFontTx/>
              <a:buNone/>
            </a:pPr>
            <a:r>
              <a:rPr lang="fr-FR" b="1" dirty="0">
                <a:solidFill>
                  <a:srgbClr val="000000"/>
                </a:solidFill>
                <a:cs typeface="Arial" charset="0"/>
              </a:rPr>
              <a:t>π</a:t>
            </a:r>
          </a:p>
        </p:txBody>
      </p:sp>
      <p:sp>
        <p:nvSpPr>
          <p:cNvPr id="10" name="Text Box 29"/>
          <p:cNvSpPr txBox="1">
            <a:spLocks noChangeArrowheads="1"/>
          </p:cNvSpPr>
          <p:nvPr/>
        </p:nvSpPr>
        <p:spPr bwMode="auto">
          <a:xfrm>
            <a:off x="4436043" y="3682529"/>
            <a:ext cx="867099" cy="370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p>
            <a:pPr>
              <a:lnSpc>
                <a:spcPct val="100000"/>
              </a:lnSpc>
              <a:buClrTx/>
              <a:buFontTx/>
              <a:buNone/>
            </a:pPr>
            <a:r>
              <a:rPr lang="fr-FR" sz="2400" b="1" dirty="0">
                <a:solidFill>
                  <a:srgbClr val="000000"/>
                </a:solidFill>
                <a:cs typeface="Arial" charset="0"/>
              </a:rPr>
              <a:t>π/2</a:t>
            </a:r>
          </a:p>
        </p:txBody>
      </p:sp>
      <p:sp>
        <p:nvSpPr>
          <p:cNvPr id="11" name="Line 44"/>
          <p:cNvSpPr>
            <a:spLocks noChangeShapeType="1"/>
          </p:cNvSpPr>
          <p:nvPr/>
        </p:nvSpPr>
        <p:spPr bwMode="auto">
          <a:xfrm>
            <a:off x="7144041" y="1831212"/>
            <a:ext cx="1225" cy="2090628"/>
          </a:xfrm>
          <a:prstGeom prst="line">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ln w="76200" cmpd="sng">
                <a:solidFill>
                  <a:srgbClr val="000000"/>
                </a:solidFill>
              </a:ln>
            </a:endParaRPr>
          </a:p>
        </p:txBody>
      </p:sp>
      <p:sp>
        <p:nvSpPr>
          <p:cNvPr id="12" name="Text Box 45"/>
          <p:cNvSpPr txBox="1">
            <a:spLocks noChangeArrowheads="1"/>
          </p:cNvSpPr>
          <p:nvPr/>
        </p:nvSpPr>
        <p:spPr bwMode="auto">
          <a:xfrm>
            <a:off x="7226871" y="2597213"/>
            <a:ext cx="833051" cy="277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lvl1pPr>
              <a:tabLst>
                <a:tab pos="723900" algn="l"/>
              </a:tabLst>
              <a:defRPr>
                <a:solidFill>
                  <a:srgbClr val="000000"/>
                </a:solidFill>
                <a:latin typeface="Arial" charset="0"/>
                <a:ea typeface="ＭＳ Ｐゴシック" charset="0"/>
                <a:cs typeface="Arial Unicode MS" charset="0"/>
              </a:defRPr>
            </a:lvl1pPr>
            <a:lvl2pPr>
              <a:tabLst>
                <a:tab pos="723900" algn="l"/>
              </a:tabLst>
              <a:defRPr>
                <a:solidFill>
                  <a:srgbClr val="000000"/>
                </a:solidFill>
                <a:latin typeface="Arial" charset="0"/>
                <a:ea typeface="ＭＳ Ｐゴシック" charset="0"/>
                <a:cs typeface="Arial Unicode MS" charset="0"/>
              </a:defRPr>
            </a:lvl2pPr>
            <a:lvl3pPr>
              <a:tabLst>
                <a:tab pos="723900" algn="l"/>
              </a:tabLst>
              <a:defRPr>
                <a:solidFill>
                  <a:srgbClr val="000000"/>
                </a:solidFill>
                <a:latin typeface="Arial" charset="0"/>
                <a:ea typeface="ＭＳ Ｐゴシック" charset="0"/>
                <a:cs typeface="Arial Unicode MS" charset="0"/>
              </a:defRPr>
            </a:lvl3pPr>
            <a:lvl4pPr>
              <a:tabLst>
                <a:tab pos="723900" algn="l"/>
              </a:tabLst>
              <a:defRPr>
                <a:solidFill>
                  <a:srgbClr val="000000"/>
                </a:solidFill>
                <a:latin typeface="Arial" charset="0"/>
                <a:ea typeface="ＭＳ Ｐゴシック" charset="0"/>
                <a:cs typeface="Arial Unicode MS" charset="0"/>
              </a:defRPr>
            </a:lvl4pPr>
            <a:lvl5pPr>
              <a:tabLst>
                <a:tab pos="7239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Arial Unicode MS" charset="0"/>
              </a:defRPr>
            </a:lvl9pPr>
          </a:lstStyle>
          <a:p>
            <a:pPr>
              <a:lnSpc>
                <a:spcPct val="102000"/>
              </a:lnSpc>
            </a:pPr>
            <a:r>
              <a:rPr lang="de-DE" sz="2000" dirty="0">
                <a:latin typeface="+mj-lt"/>
              </a:rPr>
              <a:t>30 cm</a:t>
            </a:r>
          </a:p>
        </p:txBody>
      </p:sp>
      <p:grpSp>
        <p:nvGrpSpPr>
          <p:cNvPr id="13" name="Grouper 33"/>
          <p:cNvGrpSpPr/>
          <p:nvPr/>
        </p:nvGrpSpPr>
        <p:grpSpPr>
          <a:xfrm>
            <a:off x="1675707" y="1563487"/>
            <a:ext cx="999662" cy="2881903"/>
            <a:chOff x="3459812" y="1653517"/>
            <a:chExt cx="1337760" cy="3488047"/>
          </a:xfrm>
        </p:grpSpPr>
        <p:sp>
          <p:nvSpPr>
            <p:cNvPr id="14" name="Freeform 7"/>
            <p:cNvSpPr>
              <a:spLocks noChangeArrowheads="1"/>
            </p:cNvSpPr>
            <p:nvPr/>
          </p:nvSpPr>
          <p:spPr bwMode="auto">
            <a:xfrm>
              <a:off x="3524612" y="1653517"/>
              <a:ext cx="849600" cy="2926387"/>
            </a:xfrm>
            <a:custGeom>
              <a:avLst/>
              <a:gdLst>
                <a:gd name="G0" fmla="+- 10872 0 0"/>
                <a:gd name="G1" fmla="+- 1 0 0"/>
                <a:gd name="G2" fmla="+- 4 0 0"/>
                <a:gd name="G3" fmla="+- 1 0 0"/>
                <a:gd name="T0" fmla="*/ 0 w 2601"/>
                <a:gd name="T1" fmla="*/ 8960 h 8961"/>
                <a:gd name="T2" fmla="*/ 2600 w 2601"/>
                <a:gd name="T3" fmla="*/ 1445 h 8961"/>
                <a:gd name="T4" fmla="*/ 0 w 2601"/>
                <a:gd name="T5" fmla="*/ 0 h 8961"/>
                <a:gd name="T6" fmla="*/ 2601 w 2601"/>
                <a:gd name="T7" fmla="*/ 8961 h 8961"/>
              </a:gdLst>
              <a:ahLst/>
              <a:cxnLst>
                <a:cxn ang="0">
                  <a:pos x="T0" y="T1"/>
                </a:cxn>
                <a:cxn ang="0">
                  <a:pos x="T2" y="T3"/>
                </a:cxn>
              </a:cxnLst>
              <a:rect l="T4" t="T5" r="T6" b="T7"/>
              <a:pathLst>
                <a:path w="2601" h="8961">
                  <a:moveTo>
                    <a:pt x="0" y="8960"/>
                  </a:moveTo>
                  <a:cubicBezTo>
                    <a:pt x="1912" y="0"/>
                    <a:pt x="2600" y="1445"/>
                    <a:pt x="2600" y="1445"/>
                  </a:cubicBezTo>
                </a:path>
              </a:pathLst>
            </a:custGeom>
            <a:noFill/>
            <a:ln w="9360" cap="flat">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15" name="Freeform 8"/>
            <p:cNvSpPr>
              <a:spLocks noChangeArrowheads="1"/>
            </p:cNvSpPr>
            <p:nvPr/>
          </p:nvSpPr>
          <p:spPr bwMode="auto">
            <a:xfrm>
              <a:off x="4374212" y="2130208"/>
              <a:ext cx="195840" cy="2547627"/>
            </a:xfrm>
            <a:custGeom>
              <a:avLst/>
              <a:gdLst>
                <a:gd name="G0" fmla="+- 1 0 0"/>
                <a:gd name="G1" fmla="+- 1 0 0"/>
                <a:gd name="G2" fmla="+- 4 0 0"/>
                <a:gd name="G3" fmla="+- 1 0 0"/>
                <a:gd name="T0" fmla="*/ 600 w 601"/>
                <a:gd name="T1" fmla="*/ 7800 h 7801"/>
                <a:gd name="T2" fmla="*/ 0 w 601"/>
                <a:gd name="T3" fmla="*/ 0 h 7801"/>
                <a:gd name="T4" fmla="*/ 0 w 601"/>
                <a:gd name="T5" fmla="*/ 0 h 7801"/>
                <a:gd name="T6" fmla="*/ 601 w 601"/>
                <a:gd name="T7" fmla="*/ 7801 h 7801"/>
              </a:gdLst>
              <a:ahLst/>
              <a:cxnLst>
                <a:cxn ang="0">
                  <a:pos x="T0" y="T1"/>
                </a:cxn>
                <a:cxn ang="0">
                  <a:pos x="T2" y="T3"/>
                </a:cxn>
              </a:cxnLst>
              <a:rect l="T4" t="T5" r="T6" b="T7"/>
              <a:pathLst>
                <a:path w="601" h="7801">
                  <a:moveTo>
                    <a:pt x="600" y="7800"/>
                  </a:moveTo>
                  <a:cubicBezTo>
                    <a:pt x="400" y="400"/>
                    <a:pt x="0" y="0"/>
                    <a:pt x="0" y="0"/>
                  </a:cubicBezTo>
                </a:path>
              </a:pathLst>
            </a:custGeom>
            <a:noFill/>
            <a:ln w="9360" cap="flat">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16" name="Freeform 9"/>
            <p:cNvSpPr>
              <a:spLocks noChangeArrowheads="1"/>
            </p:cNvSpPr>
            <p:nvPr/>
          </p:nvSpPr>
          <p:spPr bwMode="auto">
            <a:xfrm>
              <a:off x="3524612" y="2130208"/>
              <a:ext cx="195840" cy="2547627"/>
            </a:xfrm>
            <a:custGeom>
              <a:avLst/>
              <a:gdLst>
                <a:gd name="G0" fmla="+- 7600 0 0"/>
                <a:gd name="G1" fmla="+- 1 0 0"/>
                <a:gd name="G2" fmla="+- 4 0 0"/>
                <a:gd name="G3" fmla="+- 1 0 0"/>
                <a:gd name="T0" fmla="*/ 0 w 601"/>
                <a:gd name="T1" fmla="*/ 7800 h 7801"/>
                <a:gd name="T2" fmla="*/ 600 w 601"/>
                <a:gd name="T3" fmla="*/ 0 h 7801"/>
                <a:gd name="T4" fmla="*/ 0 w 601"/>
                <a:gd name="T5" fmla="*/ 0 h 7801"/>
                <a:gd name="T6" fmla="*/ 601 w 601"/>
                <a:gd name="T7" fmla="*/ 7801 h 7801"/>
              </a:gdLst>
              <a:ahLst/>
              <a:cxnLst>
                <a:cxn ang="0">
                  <a:pos x="T0" y="T1"/>
                </a:cxn>
                <a:cxn ang="0">
                  <a:pos x="T2" y="T3"/>
                </a:cxn>
              </a:cxnLst>
              <a:rect l="T4" t="T5" r="T6" b="T7"/>
              <a:pathLst>
                <a:path w="601" h="7801">
                  <a:moveTo>
                    <a:pt x="0" y="7800"/>
                  </a:moveTo>
                  <a:cubicBezTo>
                    <a:pt x="200" y="400"/>
                    <a:pt x="600" y="0"/>
                    <a:pt x="600" y="0"/>
                  </a:cubicBezTo>
                </a:path>
              </a:pathLst>
            </a:custGeom>
            <a:noFill/>
            <a:ln w="9360" cap="flat">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17" name="Freeform 10"/>
            <p:cNvSpPr>
              <a:spLocks noChangeArrowheads="1"/>
            </p:cNvSpPr>
            <p:nvPr/>
          </p:nvSpPr>
          <p:spPr bwMode="auto">
            <a:xfrm>
              <a:off x="3720452" y="1653517"/>
              <a:ext cx="849600" cy="2926387"/>
            </a:xfrm>
            <a:custGeom>
              <a:avLst/>
              <a:gdLst>
                <a:gd name="G0" fmla="+- 1 0 0"/>
                <a:gd name="G1" fmla="*/ 1 0 51712"/>
                <a:gd name="G2" fmla="+- 4 0 0"/>
                <a:gd name="G3" fmla="+- 1 0 0"/>
                <a:gd name="T0" fmla="*/ 2600 w 2601"/>
                <a:gd name="T1" fmla="*/ 8960 h 8961"/>
                <a:gd name="T2" fmla="*/ 0 w 2601"/>
                <a:gd name="T3" fmla="*/ 1445 h 8961"/>
                <a:gd name="T4" fmla="*/ 0 w 2601"/>
                <a:gd name="T5" fmla="*/ 0 h 8961"/>
                <a:gd name="T6" fmla="*/ 2601 w 2601"/>
                <a:gd name="T7" fmla="*/ 8961 h 8961"/>
              </a:gdLst>
              <a:ahLst/>
              <a:cxnLst>
                <a:cxn ang="0">
                  <a:pos x="T0" y="T1"/>
                </a:cxn>
                <a:cxn ang="0">
                  <a:pos x="T2" y="T3"/>
                </a:cxn>
              </a:cxnLst>
              <a:rect l="T4" t="T5" r="T6" b="T7"/>
              <a:pathLst>
                <a:path w="2601" h="8961">
                  <a:moveTo>
                    <a:pt x="2600" y="8960"/>
                  </a:moveTo>
                  <a:cubicBezTo>
                    <a:pt x="688" y="0"/>
                    <a:pt x="0" y="1445"/>
                    <a:pt x="0" y="1445"/>
                  </a:cubicBezTo>
                </a:path>
              </a:pathLst>
            </a:custGeom>
            <a:noFill/>
            <a:ln w="9360" cap="flat">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18" name="Line 11"/>
            <p:cNvSpPr>
              <a:spLocks noChangeShapeType="1"/>
            </p:cNvSpPr>
            <p:nvPr/>
          </p:nvSpPr>
          <p:spPr bwMode="auto">
            <a:xfrm>
              <a:off x="3524612" y="4677835"/>
              <a:ext cx="1440" cy="42484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19" name="Line 14"/>
            <p:cNvSpPr>
              <a:spLocks noChangeShapeType="1"/>
            </p:cNvSpPr>
            <p:nvPr/>
          </p:nvSpPr>
          <p:spPr bwMode="auto">
            <a:xfrm flipV="1">
              <a:off x="3524612" y="4771446"/>
              <a:ext cx="1440" cy="37011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20" name="Line 15"/>
            <p:cNvSpPr>
              <a:spLocks noChangeShapeType="1"/>
            </p:cNvSpPr>
            <p:nvPr/>
          </p:nvSpPr>
          <p:spPr bwMode="auto">
            <a:xfrm>
              <a:off x="4570052" y="4677835"/>
              <a:ext cx="1440" cy="456528"/>
            </a:xfrm>
            <a:prstGeom prst="line">
              <a:avLst/>
            </a:prstGeom>
            <a:noFill/>
            <a:ln w="9360" cap="sq">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21" name="Line 16"/>
            <p:cNvSpPr>
              <a:spLocks noChangeShapeType="1"/>
            </p:cNvSpPr>
            <p:nvPr/>
          </p:nvSpPr>
          <p:spPr bwMode="auto">
            <a:xfrm>
              <a:off x="4570052" y="4515098"/>
              <a:ext cx="195840" cy="620705"/>
            </a:xfrm>
            <a:prstGeom prst="line">
              <a:avLst/>
            </a:prstGeom>
            <a:noFill/>
            <a:ln w="9360" cap="sq">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22" name="Oval 17"/>
            <p:cNvSpPr>
              <a:spLocks noChangeArrowheads="1"/>
            </p:cNvSpPr>
            <p:nvPr/>
          </p:nvSpPr>
          <p:spPr bwMode="auto">
            <a:xfrm>
              <a:off x="3720453" y="2032278"/>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23" name="Oval 18"/>
            <p:cNvSpPr>
              <a:spLocks noChangeArrowheads="1"/>
            </p:cNvSpPr>
            <p:nvPr/>
          </p:nvSpPr>
          <p:spPr bwMode="auto">
            <a:xfrm>
              <a:off x="4282053" y="2017876"/>
              <a:ext cx="131040" cy="131053"/>
            </a:xfrm>
            <a:prstGeom prst="ellipse">
              <a:avLst/>
            </a:prstGeom>
            <a:solidFill>
              <a:srgbClr val="800000"/>
            </a:solidFill>
            <a:ln w="9360" cap="sq">
              <a:solidFill>
                <a:srgbClr val="8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24" name="Line 19"/>
            <p:cNvSpPr>
              <a:spLocks noChangeShapeType="1"/>
            </p:cNvSpPr>
            <p:nvPr/>
          </p:nvSpPr>
          <p:spPr bwMode="auto">
            <a:xfrm>
              <a:off x="4536933" y="4515098"/>
              <a:ext cx="1440" cy="620705"/>
            </a:xfrm>
            <a:prstGeom prst="line">
              <a:avLst/>
            </a:prstGeom>
            <a:noFill/>
            <a:ln w="9360" cap="sq">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25" name="Oval 20"/>
            <p:cNvSpPr>
              <a:spLocks noChangeArrowheads="1"/>
            </p:cNvSpPr>
            <p:nvPr/>
          </p:nvSpPr>
          <p:spPr bwMode="auto">
            <a:xfrm>
              <a:off x="4439012" y="4417168"/>
              <a:ext cx="131040" cy="131053"/>
            </a:xfrm>
            <a:prstGeom prst="ellipse">
              <a:avLst/>
            </a:prstGeom>
            <a:solidFill>
              <a:srgbClr val="800000"/>
            </a:solidFill>
            <a:ln w="9360" cap="sq">
              <a:solidFill>
                <a:srgbClr val="8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26" name="Line 21"/>
            <p:cNvSpPr>
              <a:spLocks noChangeShapeType="1"/>
            </p:cNvSpPr>
            <p:nvPr/>
          </p:nvSpPr>
          <p:spPr bwMode="auto">
            <a:xfrm>
              <a:off x="4601732" y="4515098"/>
              <a:ext cx="195840" cy="620705"/>
            </a:xfrm>
            <a:prstGeom prst="line">
              <a:avLst/>
            </a:prstGeom>
            <a:noFill/>
            <a:ln w="9360" cap="sq">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27" name="Oval 22"/>
            <p:cNvSpPr>
              <a:spLocks noChangeArrowheads="1"/>
            </p:cNvSpPr>
            <p:nvPr/>
          </p:nvSpPr>
          <p:spPr bwMode="auto">
            <a:xfrm>
              <a:off x="4503813" y="4448851"/>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28" name="Oval 23"/>
            <p:cNvSpPr>
              <a:spLocks noChangeArrowheads="1"/>
            </p:cNvSpPr>
            <p:nvPr/>
          </p:nvSpPr>
          <p:spPr bwMode="auto">
            <a:xfrm>
              <a:off x="3459812" y="4448851"/>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grpSp>
      <p:grpSp>
        <p:nvGrpSpPr>
          <p:cNvPr id="29" name="Grouper 72"/>
          <p:cNvGrpSpPr/>
          <p:nvPr/>
        </p:nvGrpSpPr>
        <p:grpSpPr>
          <a:xfrm>
            <a:off x="6624959" y="1251764"/>
            <a:ext cx="335025" cy="3188866"/>
            <a:chOff x="7749137" y="1524000"/>
            <a:chExt cx="393801" cy="3859573"/>
          </a:xfrm>
        </p:grpSpPr>
        <p:sp>
          <p:nvSpPr>
            <p:cNvPr id="30" name="Rectangle 29"/>
            <p:cNvSpPr/>
            <p:nvPr/>
          </p:nvSpPr>
          <p:spPr>
            <a:xfrm>
              <a:off x="7880404" y="1524000"/>
              <a:ext cx="262534" cy="38595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7749137" y="1721395"/>
              <a:ext cx="262534" cy="991194"/>
            </a:xfrm>
            <a:prstGeom prst="rect">
              <a:avLst/>
            </a:prstGeom>
            <a:solidFill>
              <a:srgbClr val="85CCE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a:off x="7749137" y="4169277"/>
              <a:ext cx="262534" cy="991194"/>
            </a:xfrm>
            <a:prstGeom prst="rect">
              <a:avLst/>
            </a:prstGeom>
            <a:solidFill>
              <a:srgbClr val="85CCE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3" name="Grouper 73"/>
          <p:cNvGrpSpPr/>
          <p:nvPr/>
        </p:nvGrpSpPr>
        <p:grpSpPr>
          <a:xfrm rot="10800000">
            <a:off x="892436" y="1277994"/>
            <a:ext cx="335025" cy="3188866"/>
            <a:chOff x="7749137" y="1524000"/>
            <a:chExt cx="393801" cy="3859573"/>
          </a:xfrm>
        </p:grpSpPr>
        <p:sp>
          <p:nvSpPr>
            <p:cNvPr id="34" name="Rectangle 33"/>
            <p:cNvSpPr/>
            <p:nvPr/>
          </p:nvSpPr>
          <p:spPr>
            <a:xfrm>
              <a:off x="7880404" y="1524000"/>
              <a:ext cx="262534" cy="38595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p:cNvSpPr/>
            <p:nvPr/>
          </p:nvSpPr>
          <p:spPr>
            <a:xfrm>
              <a:off x="7749137" y="1721395"/>
              <a:ext cx="262534" cy="991194"/>
            </a:xfrm>
            <a:prstGeom prst="rect">
              <a:avLst/>
            </a:prstGeom>
            <a:solidFill>
              <a:srgbClr val="85CCE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p:cNvSpPr/>
            <p:nvPr/>
          </p:nvSpPr>
          <p:spPr>
            <a:xfrm>
              <a:off x="7749137" y="4169277"/>
              <a:ext cx="262534" cy="991194"/>
            </a:xfrm>
            <a:prstGeom prst="rect">
              <a:avLst/>
            </a:prstGeom>
            <a:solidFill>
              <a:srgbClr val="85CCE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7" name="Grouper 49"/>
          <p:cNvGrpSpPr/>
          <p:nvPr/>
        </p:nvGrpSpPr>
        <p:grpSpPr>
          <a:xfrm>
            <a:off x="5293528" y="1557537"/>
            <a:ext cx="999662" cy="2881903"/>
            <a:chOff x="3459812" y="1653517"/>
            <a:chExt cx="1337760" cy="3488047"/>
          </a:xfrm>
        </p:grpSpPr>
        <p:sp>
          <p:nvSpPr>
            <p:cNvPr id="38" name="Freeform 7"/>
            <p:cNvSpPr>
              <a:spLocks noChangeArrowheads="1"/>
            </p:cNvSpPr>
            <p:nvPr/>
          </p:nvSpPr>
          <p:spPr bwMode="auto">
            <a:xfrm>
              <a:off x="3524612" y="1653517"/>
              <a:ext cx="849600" cy="2926387"/>
            </a:xfrm>
            <a:custGeom>
              <a:avLst/>
              <a:gdLst>
                <a:gd name="G0" fmla="+- 10872 0 0"/>
                <a:gd name="G1" fmla="+- 1 0 0"/>
                <a:gd name="G2" fmla="+- 4 0 0"/>
                <a:gd name="G3" fmla="+- 1 0 0"/>
                <a:gd name="T0" fmla="*/ 0 w 2601"/>
                <a:gd name="T1" fmla="*/ 8960 h 8961"/>
                <a:gd name="T2" fmla="*/ 2600 w 2601"/>
                <a:gd name="T3" fmla="*/ 1445 h 8961"/>
                <a:gd name="T4" fmla="*/ 0 w 2601"/>
                <a:gd name="T5" fmla="*/ 0 h 8961"/>
                <a:gd name="T6" fmla="*/ 2601 w 2601"/>
                <a:gd name="T7" fmla="*/ 8961 h 8961"/>
              </a:gdLst>
              <a:ahLst/>
              <a:cxnLst>
                <a:cxn ang="0">
                  <a:pos x="T0" y="T1"/>
                </a:cxn>
                <a:cxn ang="0">
                  <a:pos x="T2" y="T3"/>
                </a:cxn>
              </a:cxnLst>
              <a:rect l="T4" t="T5" r="T6" b="T7"/>
              <a:pathLst>
                <a:path w="2601" h="8961">
                  <a:moveTo>
                    <a:pt x="0" y="8960"/>
                  </a:moveTo>
                  <a:cubicBezTo>
                    <a:pt x="1912" y="0"/>
                    <a:pt x="2600" y="1445"/>
                    <a:pt x="2600" y="1445"/>
                  </a:cubicBezTo>
                </a:path>
              </a:pathLst>
            </a:custGeom>
            <a:noFill/>
            <a:ln w="9360" cap="flat">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39" name="Freeform 8"/>
            <p:cNvSpPr>
              <a:spLocks noChangeArrowheads="1"/>
            </p:cNvSpPr>
            <p:nvPr/>
          </p:nvSpPr>
          <p:spPr bwMode="auto">
            <a:xfrm>
              <a:off x="4374212" y="2130208"/>
              <a:ext cx="195840" cy="2547627"/>
            </a:xfrm>
            <a:custGeom>
              <a:avLst/>
              <a:gdLst>
                <a:gd name="G0" fmla="+- 1 0 0"/>
                <a:gd name="G1" fmla="+- 1 0 0"/>
                <a:gd name="G2" fmla="+- 4 0 0"/>
                <a:gd name="G3" fmla="+- 1 0 0"/>
                <a:gd name="T0" fmla="*/ 600 w 601"/>
                <a:gd name="T1" fmla="*/ 7800 h 7801"/>
                <a:gd name="T2" fmla="*/ 0 w 601"/>
                <a:gd name="T3" fmla="*/ 0 h 7801"/>
                <a:gd name="T4" fmla="*/ 0 w 601"/>
                <a:gd name="T5" fmla="*/ 0 h 7801"/>
                <a:gd name="T6" fmla="*/ 601 w 601"/>
                <a:gd name="T7" fmla="*/ 7801 h 7801"/>
              </a:gdLst>
              <a:ahLst/>
              <a:cxnLst>
                <a:cxn ang="0">
                  <a:pos x="T0" y="T1"/>
                </a:cxn>
                <a:cxn ang="0">
                  <a:pos x="T2" y="T3"/>
                </a:cxn>
              </a:cxnLst>
              <a:rect l="T4" t="T5" r="T6" b="T7"/>
              <a:pathLst>
                <a:path w="601" h="7801">
                  <a:moveTo>
                    <a:pt x="600" y="7800"/>
                  </a:moveTo>
                  <a:cubicBezTo>
                    <a:pt x="400" y="400"/>
                    <a:pt x="0" y="0"/>
                    <a:pt x="0" y="0"/>
                  </a:cubicBezTo>
                </a:path>
              </a:pathLst>
            </a:custGeom>
            <a:noFill/>
            <a:ln w="9360" cap="flat">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40" name="Freeform 9"/>
            <p:cNvSpPr>
              <a:spLocks noChangeArrowheads="1"/>
            </p:cNvSpPr>
            <p:nvPr/>
          </p:nvSpPr>
          <p:spPr bwMode="auto">
            <a:xfrm>
              <a:off x="3524612" y="2130208"/>
              <a:ext cx="195840" cy="2547627"/>
            </a:xfrm>
            <a:custGeom>
              <a:avLst/>
              <a:gdLst>
                <a:gd name="G0" fmla="+- 7600 0 0"/>
                <a:gd name="G1" fmla="+- 1 0 0"/>
                <a:gd name="G2" fmla="+- 4 0 0"/>
                <a:gd name="G3" fmla="+- 1 0 0"/>
                <a:gd name="T0" fmla="*/ 0 w 601"/>
                <a:gd name="T1" fmla="*/ 7800 h 7801"/>
                <a:gd name="T2" fmla="*/ 600 w 601"/>
                <a:gd name="T3" fmla="*/ 0 h 7801"/>
                <a:gd name="T4" fmla="*/ 0 w 601"/>
                <a:gd name="T5" fmla="*/ 0 h 7801"/>
                <a:gd name="T6" fmla="*/ 601 w 601"/>
                <a:gd name="T7" fmla="*/ 7801 h 7801"/>
              </a:gdLst>
              <a:ahLst/>
              <a:cxnLst>
                <a:cxn ang="0">
                  <a:pos x="T0" y="T1"/>
                </a:cxn>
                <a:cxn ang="0">
                  <a:pos x="T2" y="T3"/>
                </a:cxn>
              </a:cxnLst>
              <a:rect l="T4" t="T5" r="T6" b="T7"/>
              <a:pathLst>
                <a:path w="601" h="7801">
                  <a:moveTo>
                    <a:pt x="0" y="7800"/>
                  </a:moveTo>
                  <a:cubicBezTo>
                    <a:pt x="200" y="400"/>
                    <a:pt x="600" y="0"/>
                    <a:pt x="600" y="0"/>
                  </a:cubicBezTo>
                </a:path>
              </a:pathLst>
            </a:custGeom>
            <a:noFill/>
            <a:ln w="9360" cap="flat">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41" name="Freeform 10"/>
            <p:cNvSpPr>
              <a:spLocks noChangeArrowheads="1"/>
            </p:cNvSpPr>
            <p:nvPr/>
          </p:nvSpPr>
          <p:spPr bwMode="auto">
            <a:xfrm>
              <a:off x="3720452" y="1653517"/>
              <a:ext cx="849600" cy="2926387"/>
            </a:xfrm>
            <a:custGeom>
              <a:avLst/>
              <a:gdLst>
                <a:gd name="G0" fmla="+- 1 0 0"/>
                <a:gd name="G1" fmla="*/ 1 0 51712"/>
                <a:gd name="G2" fmla="+- 4 0 0"/>
                <a:gd name="G3" fmla="+- 1 0 0"/>
                <a:gd name="T0" fmla="*/ 2600 w 2601"/>
                <a:gd name="T1" fmla="*/ 8960 h 8961"/>
                <a:gd name="T2" fmla="*/ 0 w 2601"/>
                <a:gd name="T3" fmla="*/ 1445 h 8961"/>
                <a:gd name="T4" fmla="*/ 0 w 2601"/>
                <a:gd name="T5" fmla="*/ 0 h 8961"/>
                <a:gd name="T6" fmla="*/ 2601 w 2601"/>
                <a:gd name="T7" fmla="*/ 8961 h 8961"/>
              </a:gdLst>
              <a:ahLst/>
              <a:cxnLst>
                <a:cxn ang="0">
                  <a:pos x="T0" y="T1"/>
                </a:cxn>
                <a:cxn ang="0">
                  <a:pos x="T2" y="T3"/>
                </a:cxn>
              </a:cxnLst>
              <a:rect l="T4" t="T5" r="T6" b="T7"/>
              <a:pathLst>
                <a:path w="2601" h="8961">
                  <a:moveTo>
                    <a:pt x="2600" y="8960"/>
                  </a:moveTo>
                  <a:cubicBezTo>
                    <a:pt x="688" y="0"/>
                    <a:pt x="0" y="1445"/>
                    <a:pt x="0" y="1445"/>
                  </a:cubicBezTo>
                </a:path>
              </a:pathLst>
            </a:custGeom>
            <a:noFill/>
            <a:ln w="9360" cap="flat">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42" name="Line 11"/>
            <p:cNvSpPr>
              <a:spLocks noChangeShapeType="1"/>
            </p:cNvSpPr>
            <p:nvPr/>
          </p:nvSpPr>
          <p:spPr bwMode="auto">
            <a:xfrm>
              <a:off x="3524612" y="4677835"/>
              <a:ext cx="1440" cy="42484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43" name="Line 14"/>
            <p:cNvSpPr>
              <a:spLocks noChangeShapeType="1"/>
            </p:cNvSpPr>
            <p:nvPr/>
          </p:nvSpPr>
          <p:spPr bwMode="auto">
            <a:xfrm flipV="1">
              <a:off x="3524612" y="4771446"/>
              <a:ext cx="1440" cy="37011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44" name="Line 15"/>
            <p:cNvSpPr>
              <a:spLocks noChangeShapeType="1"/>
            </p:cNvSpPr>
            <p:nvPr/>
          </p:nvSpPr>
          <p:spPr bwMode="auto">
            <a:xfrm>
              <a:off x="4570052" y="4677835"/>
              <a:ext cx="1440" cy="456528"/>
            </a:xfrm>
            <a:prstGeom prst="line">
              <a:avLst/>
            </a:prstGeom>
            <a:noFill/>
            <a:ln w="9360" cap="sq">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45" name="Line 16"/>
            <p:cNvSpPr>
              <a:spLocks noChangeShapeType="1"/>
            </p:cNvSpPr>
            <p:nvPr/>
          </p:nvSpPr>
          <p:spPr bwMode="auto">
            <a:xfrm>
              <a:off x="4570052" y="4515098"/>
              <a:ext cx="195840" cy="620705"/>
            </a:xfrm>
            <a:prstGeom prst="line">
              <a:avLst/>
            </a:prstGeom>
            <a:noFill/>
            <a:ln w="9360" cap="sq">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46" name="Oval 17"/>
            <p:cNvSpPr>
              <a:spLocks noChangeArrowheads="1"/>
            </p:cNvSpPr>
            <p:nvPr/>
          </p:nvSpPr>
          <p:spPr bwMode="auto">
            <a:xfrm>
              <a:off x="3720453" y="2032278"/>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47" name="Oval 18"/>
            <p:cNvSpPr>
              <a:spLocks noChangeArrowheads="1"/>
            </p:cNvSpPr>
            <p:nvPr/>
          </p:nvSpPr>
          <p:spPr bwMode="auto">
            <a:xfrm>
              <a:off x="4282053" y="2017876"/>
              <a:ext cx="131040" cy="131053"/>
            </a:xfrm>
            <a:prstGeom prst="ellipse">
              <a:avLst/>
            </a:prstGeom>
            <a:solidFill>
              <a:srgbClr val="800000"/>
            </a:solidFill>
            <a:ln w="9360" cap="sq">
              <a:solidFill>
                <a:srgbClr val="8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48" name="Line 19"/>
            <p:cNvSpPr>
              <a:spLocks noChangeShapeType="1"/>
            </p:cNvSpPr>
            <p:nvPr/>
          </p:nvSpPr>
          <p:spPr bwMode="auto">
            <a:xfrm>
              <a:off x="4536933" y="4515098"/>
              <a:ext cx="1440" cy="620705"/>
            </a:xfrm>
            <a:prstGeom prst="line">
              <a:avLst/>
            </a:prstGeom>
            <a:noFill/>
            <a:ln w="9360" cap="sq">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49" name="Oval 20"/>
            <p:cNvSpPr>
              <a:spLocks noChangeArrowheads="1"/>
            </p:cNvSpPr>
            <p:nvPr/>
          </p:nvSpPr>
          <p:spPr bwMode="auto">
            <a:xfrm>
              <a:off x="4439012" y="4417168"/>
              <a:ext cx="131040" cy="131053"/>
            </a:xfrm>
            <a:prstGeom prst="ellipse">
              <a:avLst/>
            </a:prstGeom>
            <a:solidFill>
              <a:srgbClr val="800000"/>
            </a:solidFill>
            <a:ln w="9360" cap="sq">
              <a:solidFill>
                <a:srgbClr val="8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50" name="Line 21"/>
            <p:cNvSpPr>
              <a:spLocks noChangeShapeType="1"/>
            </p:cNvSpPr>
            <p:nvPr/>
          </p:nvSpPr>
          <p:spPr bwMode="auto">
            <a:xfrm>
              <a:off x="4601732" y="4515098"/>
              <a:ext cx="195840" cy="620705"/>
            </a:xfrm>
            <a:prstGeom prst="line">
              <a:avLst/>
            </a:prstGeom>
            <a:noFill/>
            <a:ln w="9360" cap="sq">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51" name="Oval 22"/>
            <p:cNvSpPr>
              <a:spLocks noChangeArrowheads="1"/>
            </p:cNvSpPr>
            <p:nvPr/>
          </p:nvSpPr>
          <p:spPr bwMode="auto">
            <a:xfrm>
              <a:off x="4503813" y="4448851"/>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52" name="Oval 23"/>
            <p:cNvSpPr>
              <a:spLocks noChangeArrowheads="1"/>
            </p:cNvSpPr>
            <p:nvPr/>
          </p:nvSpPr>
          <p:spPr bwMode="auto">
            <a:xfrm>
              <a:off x="3459812" y="4448851"/>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grpSp>
      <p:sp>
        <p:nvSpPr>
          <p:cNvPr id="53" name="Text Box 78"/>
          <p:cNvSpPr txBox="1">
            <a:spLocks noChangeArrowheads="1"/>
          </p:cNvSpPr>
          <p:nvPr/>
        </p:nvSpPr>
        <p:spPr bwMode="auto">
          <a:xfrm>
            <a:off x="767995" y="4483188"/>
            <a:ext cx="1594694" cy="36933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lang="fr-FR" dirty="0" err="1" smtClean="0">
                <a:latin typeface="+mj-lt"/>
              </a:rPr>
              <a:t>Launch</a:t>
            </a:r>
            <a:endParaRPr lang="fr-FR" dirty="0">
              <a:latin typeface="+mj-lt"/>
            </a:endParaRPr>
          </a:p>
        </p:txBody>
      </p:sp>
      <p:sp>
        <p:nvSpPr>
          <p:cNvPr id="54" name="Text Box 78"/>
          <p:cNvSpPr txBox="1">
            <a:spLocks noChangeArrowheads="1"/>
          </p:cNvSpPr>
          <p:nvPr/>
        </p:nvSpPr>
        <p:spPr bwMode="auto">
          <a:xfrm>
            <a:off x="2044180" y="4427783"/>
            <a:ext cx="1402767" cy="40011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lang="fr-FR" sz="2000" dirty="0" err="1">
                <a:latin typeface="+mj-lt"/>
              </a:rPr>
              <a:t>Detection</a:t>
            </a:r>
            <a:endParaRPr lang="fr-FR" sz="2000" dirty="0">
              <a:latin typeface="+mj-lt"/>
            </a:endParaRPr>
          </a:p>
        </p:txBody>
      </p:sp>
      <p:sp>
        <p:nvSpPr>
          <p:cNvPr id="55" name="Text Box 29"/>
          <p:cNvSpPr txBox="1">
            <a:spLocks noChangeArrowheads="1"/>
          </p:cNvSpPr>
          <p:nvPr/>
        </p:nvSpPr>
        <p:spPr bwMode="auto">
          <a:xfrm>
            <a:off x="4378129" y="1658398"/>
            <a:ext cx="499831" cy="273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p>
            <a:pPr>
              <a:lnSpc>
                <a:spcPct val="100000"/>
              </a:lnSpc>
              <a:buClrTx/>
              <a:buFontTx/>
              <a:buNone/>
            </a:pPr>
            <a:r>
              <a:rPr lang="fr-FR" sz="2400" b="1" dirty="0">
                <a:solidFill>
                  <a:srgbClr val="000000"/>
                </a:solidFill>
                <a:cs typeface="Arial" charset="0"/>
              </a:rPr>
              <a:t>π</a:t>
            </a:r>
          </a:p>
        </p:txBody>
      </p:sp>
      <p:grpSp>
        <p:nvGrpSpPr>
          <p:cNvPr id="56" name="Grouper 32"/>
          <p:cNvGrpSpPr/>
          <p:nvPr/>
        </p:nvGrpSpPr>
        <p:grpSpPr>
          <a:xfrm>
            <a:off x="3472766" y="1563487"/>
            <a:ext cx="999662" cy="2881903"/>
            <a:chOff x="3459812" y="1653517"/>
            <a:chExt cx="1337760" cy="3488047"/>
          </a:xfrm>
        </p:grpSpPr>
        <p:sp>
          <p:nvSpPr>
            <p:cNvPr id="57" name="Freeform 7"/>
            <p:cNvSpPr>
              <a:spLocks noChangeArrowheads="1"/>
            </p:cNvSpPr>
            <p:nvPr/>
          </p:nvSpPr>
          <p:spPr bwMode="auto">
            <a:xfrm>
              <a:off x="3524612" y="1653517"/>
              <a:ext cx="849600" cy="2926387"/>
            </a:xfrm>
            <a:custGeom>
              <a:avLst/>
              <a:gdLst>
                <a:gd name="G0" fmla="+- 10872 0 0"/>
                <a:gd name="G1" fmla="+- 1 0 0"/>
                <a:gd name="G2" fmla="+- 4 0 0"/>
                <a:gd name="G3" fmla="+- 1 0 0"/>
                <a:gd name="T0" fmla="*/ 0 w 2601"/>
                <a:gd name="T1" fmla="*/ 8960 h 8961"/>
                <a:gd name="T2" fmla="*/ 2600 w 2601"/>
                <a:gd name="T3" fmla="*/ 1445 h 8961"/>
                <a:gd name="T4" fmla="*/ 0 w 2601"/>
                <a:gd name="T5" fmla="*/ 0 h 8961"/>
                <a:gd name="T6" fmla="*/ 2601 w 2601"/>
                <a:gd name="T7" fmla="*/ 8961 h 8961"/>
              </a:gdLst>
              <a:ahLst/>
              <a:cxnLst>
                <a:cxn ang="0">
                  <a:pos x="T0" y="T1"/>
                </a:cxn>
                <a:cxn ang="0">
                  <a:pos x="T2" y="T3"/>
                </a:cxn>
              </a:cxnLst>
              <a:rect l="T4" t="T5" r="T6" b="T7"/>
              <a:pathLst>
                <a:path w="2601" h="8961">
                  <a:moveTo>
                    <a:pt x="0" y="8960"/>
                  </a:moveTo>
                  <a:cubicBezTo>
                    <a:pt x="1912" y="0"/>
                    <a:pt x="2600" y="1445"/>
                    <a:pt x="2600" y="1445"/>
                  </a:cubicBezTo>
                </a:path>
              </a:pathLst>
            </a:custGeom>
            <a:noFill/>
            <a:ln w="9360" cap="flat">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58" name="Freeform 8"/>
            <p:cNvSpPr>
              <a:spLocks noChangeArrowheads="1"/>
            </p:cNvSpPr>
            <p:nvPr/>
          </p:nvSpPr>
          <p:spPr bwMode="auto">
            <a:xfrm>
              <a:off x="4374212" y="2130208"/>
              <a:ext cx="195840" cy="2547627"/>
            </a:xfrm>
            <a:custGeom>
              <a:avLst/>
              <a:gdLst>
                <a:gd name="G0" fmla="+- 1 0 0"/>
                <a:gd name="G1" fmla="+- 1 0 0"/>
                <a:gd name="G2" fmla="+- 4 0 0"/>
                <a:gd name="G3" fmla="+- 1 0 0"/>
                <a:gd name="T0" fmla="*/ 600 w 601"/>
                <a:gd name="T1" fmla="*/ 7800 h 7801"/>
                <a:gd name="T2" fmla="*/ 0 w 601"/>
                <a:gd name="T3" fmla="*/ 0 h 7801"/>
                <a:gd name="T4" fmla="*/ 0 w 601"/>
                <a:gd name="T5" fmla="*/ 0 h 7801"/>
                <a:gd name="T6" fmla="*/ 601 w 601"/>
                <a:gd name="T7" fmla="*/ 7801 h 7801"/>
              </a:gdLst>
              <a:ahLst/>
              <a:cxnLst>
                <a:cxn ang="0">
                  <a:pos x="T0" y="T1"/>
                </a:cxn>
                <a:cxn ang="0">
                  <a:pos x="T2" y="T3"/>
                </a:cxn>
              </a:cxnLst>
              <a:rect l="T4" t="T5" r="T6" b="T7"/>
              <a:pathLst>
                <a:path w="601" h="7801">
                  <a:moveTo>
                    <a:pt x="600" y="7800"/>
                  </a:moveTo>
                  <a:cubicBezTo>
                    <a:pt x="400" y="400"/>
                    <a:pt x="0" y="0"/>
                    <a:pt x="0" y="0"/>
                  </a:cubicBezTo>
                </a:path>
              </a:pathLst>
            </a:custGeom>
            <a:noFill/>
            <a:ln w="9360" cap="flat">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59" name="Freeform 9"/>
            <p:cNvSpPr>
              <a:spLocks noChangeArrowheads="1"/>
            </p:cNvSpPr>
            <p:nvPr/>
          </p:nvSpPr>
          <p:spPr bwMode="auto">
            <a:xfrm>
              <a:off x="3524612" y="2130208"/>
              <a:ext cx="195840" cy="2547627"/>
            </a:xfrm>
            <a:custGeom>
              <a:avLst/>
              <a:gdLst>
                <a:gd name="G0" fmla="+- 7600 0 0"/>
                <a:gd name="G1" fmla="+- 1 0 0"/>
                <a:gd name="G2" fmla="+- 4 0 0"/>
                <a:gd name="G3" fmla="+- 1 0 0"/>
                <a:gd name="T0" fmla="*/ 0 w 601"/>
                <a:gd name="T1" fmla="*/ 7800 h 7801"/>
                <a:gd name="T2" fmla="*/ 600 w 601"/>
                <a:gd name="T3" fmla="*/ 0 h 7801"/>
                <a:gd name="T4" fmla="*/ 0 w 601"/>
                <a:gd name="T5" fmla="*/ 0 h 7801"/>
                <a:gd name="T6" fmla="*/ 601 w 601"/>
                <a:gd name="T7" fmla="*/ 7801 h 7801"/>
              </a:gdLst>
              <a:ahLst/>
              <a:cxnLst>
                <a:cxn ang="0">
                  <a:pos x="T0" y="T1"/>
                </a:cxn>
                <a:cxn ang="0">
                  <a:pos x="T2" y="T3"/>
                </a:cxn>
              </a:cxnLst>
              <a:rect l="T4" t="T5" r="T6" b="T7"/>
              <a:pathLst>
                <a:path w="601" h="7801">
                  <a:moveTo>
                    <a:pt x="0" y="7800"/>
                  </a:moveTo>
                  <a:cubicBezTo>
                    <a:pt x="200" y="400"/>
                    <a:pt x="600" y="0"/>
                    <a:pt x="600" y="0"/>
                  </a:cubicBezTo>
                </a:path>
              </a:pathLst>
            </a:custGeom>
            <a:noFill/>
            <a:ln w="9360" cap="flat">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60" name="Freeform 10"/>
            <p:cNvSpPr>
              <a:spLocks noChangeArrowheads="1"/>
            </p:cNvSpPr>
            <p:nvPr/>
          </p:nvSpPr>
          <p:spPr bwMode="auto">
            <a:xfrm>
              <a:off x="3720452" y="1653517"/>
              <a:ext cx="849600" cy="2926387"/>
            </a:xfrm>
            <a:custGeom>
              <a:avLst/>
              <a:gdLst>
                <a:gd name="G0" fmla="+- 1 0 0"/>
                <a:gd name="G1" fmla="*/ 1 0 51712"/>
                <a:gd name="G2" fmla="+- 4 0 0"/>
                <a:gd name="G3" fmla="+- 1 0 0"/>
                <a:gd name="T0" fmla="*/ 2600 w 2601"/>
                <a:gd name="T1" fmla="*/ 8960 h 8961"/>
                <a:gd name="T2" fmla="*/ 0 w 2601"/>
                <a:gd name="T3" fmla="*/ 1445 h 8961"/>
                <a:gd name="T4" fmla="*/ 0 w 2601"/>
                <a:gd name="T5" fmla="*/ 0 h 8961"/>
                <a:gd name="T6" fmla="*/ 2601 w 2601"/>
                <a:gd name="T7" fmla="*/ 8961 h 8961"/>
              </a:gdLst>
              <a:ahLst/>
              <a:cxnLst>
                <a:cxn ang="0">
                  <a:pos x="T0" y="T1"/>
                </a:cxn>
                <a:cxn ang="0">
                  <a:pos x="T2" y="T3"/>
                </a:cxn>
              </a:cxnLst>
              <a:rect l="T4" t="T5" r="T6" b="T7"/>
              <a:pathLst>
                <a:path w="2601" h="8961">
                  <a:moveTo>
                    <a:pt x="2600" y="8960"/>
                  </a:moveTo>
                  <a:cubicBezTo>
                    <a:pt x="688" y="0"/>
                    <a:pt x="0" y="1445"/>
                    <a:pt x="0" y="1445"/>
                  </a:cubicBezTo>
                </a:path>
              </a:pathLst>
            </a:custGeom>
            <a:noFill/>
            <a:ln w="9360" cap="flat">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61" name="Line 11"/>
            <p:cNvSpPr>
              <a:spLocks noChangeShapeType="1"/>
            </p:cNvSpPr>
            <p:nvPr/>
          </p:nvSpPr>
          <p:spPr bwMode="auto">
            <a:xfrm>
              <a:off x="3524612" y="4677835"/>
              <a:ext cx="1440" cy="42484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62" name="Line 14"/>
            <p:cNvSpPr>
              <a:spLocks noChangeShapeType="1"/>
            </p:cNvSpPr>
            <p:nvPr/>
          </p:nvSpPr>
          <p:spPr bwMode="auto">
            <a:xfrm flipV="1">
              <a:off x="3524612" y="4771446"/>
              <a:ext cx="1440" cy="37011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63" name="Line 15"/>
            <p:cNvSpPr>
              <a:spLocks noChangeShapeType="1"/>
            </p:cNvSpPr>
            <p:nvPr/>
          </p:nvSpPr>
          <p:spPr bwMode="auto">
            <a:xfrm>
              <a:off x="4570052" y="4677835"/>
              <a:ext cx="1440" cy="456528"/>
            </a:xfrm>
            <a:prstGeom prst="line">
              <a:avLst/>
            </a:prstGeom>
            <a:noFill/>
            <a:ln w="9360" cap="sq">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64" name="Line 16"/>
            <p:cNvSpPr>
              <a:spLocks noChangeShapeType="1"/>
            </p:cNvSpPr>
            <p:nvPr/>
          </p:nvSpPr>
          <p:spPr bwMode="auto">
            <a:xfrm>
              <a:off x="4570052" y="4515098"/>
              <a:ext cx="195840" cy="620705"/>
            </a:xfrm>
            <a:prstGeom prst="line">
              <a:avLst/>
            </a:prstGeom>
            <a:noFill/>
            <a:ln w="9360" cap="sq">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65" name="Oval 17"/>
            <p:cNvSpPr>
              <a:spLocks noChangeArrowheads="1"/>
            </p:cNvSpPr>
            <p:nvPr/>
          </p:nvSpPr>
          <p:spPr bwMode="auto">
            <a:xfrm>
              <a:off x="3720453" y="2032278"/>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66" name="Oval 18"/>
            <p:cNvSpPr>
              <a:spLocks noChangeArrowheads="1"/>
            </p:cNvSpPr>
            <p:nvPr/>
          </p:nvSpPr>
          <p:spPr bwMode="auto">
            <a:xfrm>
              <a:off x="4282053" y="2017876"/>
              <a:ext cx="131040" cy="131053"/>
            </a:xfrm>
            <a:prstGeom prst="ellipse">
              <a:avLst/>
            </a:prstGeom>
            <a:solidFill>
              <a:srgbClr val="800000"/>
            </a:solidFill>
            <a:ln w="9360" cap="sq">
              <a:solidFill>
                <a:srgbClr val="8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67" name="Line 19"/>
            <p:cNvSpPr>
              <a:spLocks noChangeShapeType="1"/>
            </p:cNvSpPr>
            <p:nvPr/>
          </p:nvSpPr>
          <p:spPr bwMode="auto">
            <a:xfrm>
              <a:off x="4536933" y="4515098"/>
              <a:ext cx="1440" cy="620705"/>
            </a:xfrm>
            <a:prstGeom prst="line">
              <a:avLst/>
            </a:prstGeom>
            <a:noFill/>
            <a:ln w="9360" cap="sq">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68" name="Oval 20"/>
            <p:cNvSpPr>
              <a:spLocks noChangeArrowheads="1"/>
            </p:cNvSpPr>
            <p:nvPr/>
          </p:nvSpPr>
          <p:spPr bwMode="auto">
            <a:xfrm>
              <a:off x="4439012" y="4417168"/>
              <a:ext cx="131040" cy="131053"/>
            </a:xfrm>
            <a:prstGeom prst="ellipse">
              <a:avLst/>
            </a:prstGeom>
            <a:solidFill>
              <a:srgbClr val="800000"/>
            </a:solidFill>
            <a:ln w="9360" cap="sq">
              <a:solidFill>
                <a:srgbClr val="8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69" name="Line 21"/>
            <p:cNvSpPr>
              <a:spLocks noChangeShapeType="1"/>
            </p:cNvSpPr>
            <p:nvPr/>
          </p:nvSpPr>
          <p:spPr bwMode="auto">
            <a:xfrm>
              <a:off x="4601732" y="4515098"/>
              <a:ext cx="195840" cy="620705"/>
            </a:xfrm>
            <a:prstGeom prst="line">
              <a:avLst/>
            </a:prstGeom>
            <a:noFill/>
            <a:ln w="9360" cap="sq">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p>
          </p:txBody>
        </p:sp>
        <p:sp>
          <p:nvSpPr>
            <p:cNvPr id="70" name="Oval 22"/>
            <p:cNvSpPr>
              <a:spLocks noChangeArrowheads="1"/>
            </p:cNvSpPr>
            <p:nvPr/>
          </p:nvSpPr>
          <p:spPr bwMode="auto">
            <a:xfrm>
              <a:off x="4503813" y="4448851"/>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71" name="Oval 23"/>
            <p:cNvSpPr>
              <a:spLocks noChangeArrowheads="1"/>
            </p:cNvSpPr>
            <p:nvPr/>
          </p:nvSpPr>
          <p:spPr bwMode="auto">
            <a:xfrm>
              <a:off x="3459812" y="4448851"/>
              <a:ext cx="131040" cy="131053"/>
            </a:xfrm>
            <a:prstGeom prst="ellipse">
              <a:avLst/>
            </a:prstGeom>
            <a:solidFill>
              <a:srgbClr val="000080"/>
            </a:solidFill>
            <a:ln w="9360" cap="sq">
              <a:solidFill>
                <a:srgbClr val="00008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grpSp>
      <p:sp>
        <p:nvSpPr>
          <p:cNvPr id="75" name="Line 44"/>
          <p:cNvSpPr>
            <a:spLocks noChangeShapeType="1"/>
          </p:cNvSpPr>
          <p:nvPr/>
        </p:nvSpPr>
        <p:spPr bwMode="auto">
          <a:xfrm>
            <a:off x="1154254" y="4952496"/>
            <a:ext cx="5961710" cy="0"/>
          </a:xfrm>
          <a:prstGeom prst="line">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GB">
              <a:ln w="76200" cmpd="sng">
                <a:solidFill>
                  <a:srgbClr val="000000"/>
                </a:solidFill>
              </a:ln>
            </a:endParaRPr>
          </a:p>
        </p:txBody>
      </p:sp>
      <p:sp>
        <p:nvSpPr>
          <p:cNvPr id="76" name="Text Box 45"/>
          <p:cNvSpPr txBox="1">
            <a:spLocks noChangeArrowheads="1"/>
          </p:cNvSpPr>
          <p:nvPr/>
        </p:nvSpPr>
        <p:spPr bwMode="auto">
          <a:xfrm>
            <a:off x="3494988" y="4866075"/>
            <a:ext cx="1327590" cy="277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lvl1pPr>
              <a:tabLst>
                <a:tab pos="723900" algn="l"/>
              </a:tabLst>
              <a:defRPr>
                <a:solidFill>
                  <a:srgbClr val="000000"/>
                </a:solidFill>
                <a:latin typeface="Arial" charset="0"/>
                <a:ea typeface="ＭＳ Ｐゴシック" charset="0"/>
                <a:cs typeface="Arial Unicode MS" charset="0"/>
              </a:defRPr>
            </a:lvl1pPr>
            <a:lvl2pPr>
              <a:tabLst>
                <a:tab pos="723900" algn="l"/>
              </a:tabLst>
              <a:defRPr>
                <a:solidFill>
                  <a:srgbClr val="000000"/>
                </a:solidFill>
                <a:latin typeface="Arial" charset="0"/>
                <a:ea typeface="ＭＳ Ｐゴシック" charset="0"/>
                <a:cs typeface="Arial Unicode MS" charset="0"/>
              </a:defRPr>
            </a:lvl2pPr>
            <a:lvl3pPr>
              <a:tabLst>
                <a:tab pos="723900" algn="l"/>
              </a:tabLst>
              <a:defRPr>
                <a:solidFill>
                  <a:srgbClr val="000000"/>
                </a:solidFill>
                <a:latin typeface="Arial" charset="0"/>
                <a:ea typeface="ＭＳ Ｐゴシック" charset="0"/>
                <a:cs typeface="Arial Unicode MS" charset="0"/>
              </a:defRPr>
            </a:lvl3pPr>
            <a:lvl4pPr>
              <a:tabLst>
                <a:tab pos="723900" algn="l"/>
              </a:tabLst>
              <a:defRPr>
                <a:solidFill>
                  <a:srgbClr val="000000"/>
                </a:solidFill>
                <a:latin typeface="Arial" charset="0"/>
                <a:ea typeface="ＭＳ Ｐゴシック" charset="0"/>
                <a:cs typeface="Arial Unicode MS" charset="0"/>
              </a:defRPr>
            </a:lvl4pPr>
            <a:lvl5pPr>
              <a:tabLst>
                <a:tab pos="7239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Arial Unicode MS" charset="0"/>
              </a:defRPr>
            </a:lvl9pPr>
          </a:lstStyle>
          <a:p>
            <a:pPr>
              <a:lnSpc>
                <a:spcPct val="102000"/>
              </a:lnSpc>
            </a:pPr>
            <a:r>
              <a:rPr lang="de-DE" sz="2800" dirty="0" smtClean="0">
                <a:latin typeface="+mj-lt"/>
              </a:rPr>
              <a:t>150 </a:t>
            </a:r>
            <a:r>
              <a:rPr lang="de-DE" sz="2800" dirty="0">
                <a:latin typeface="+mj-lt"/>
              </a:rPr>
              <a:t>m</a:t>
            </a:r>
          </a:p>
        </p:txBody>
      </p:sp>
      <p:cxnSp>
        <p:nvCxnSpPr>
          <p:cNvPr id="77" name="Connecteur droit avec flèche 76"/>
          <p:cNvCxnSpPr/>
          <p:nvPr/>
        </p:nvCxnSpPr>
        <p:spPr>
          <a:xfrm>
            <a:off x="216649" y="3946297"/>
            <a:ext cx="55134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a:off x="202560" y="1902617"/>
            <a:ext cx="55134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94129" y="3529835"/>
            <a:ext cx="761246" cy="305150"/>
          </a:xfrm>
          <a:prstGeom prst="rect">
            <a:avLst/>
          </a:prstGeom>
          <a:noFill/>
        </p:spPr>
        <p:txBody>
          <a:bodyPr wrap="none" rtlCol="0">
            <a:spAutoFit/>
          </a:bodyPr>
          <a:lstStyle/>
          <a:p>
            <a:r>
              <a:rPr lang="fr-FR" dirty="0">
                <a:solidFill>
                  <a:srgbClr val="FF0000"/>
                </a:solidFill>
              </a:rPr>
              <a:t>780 nm</a:t>
            </a:r>
          </a:p>
        </p:txBody>
      </p:sp>
      <p:sp>
        <p:nvSpPr>
          <p:cNvPr id="81" name="ZoneTexte 80"/>
          <p:cNvSpPr txBox="1"/>
          <p:nvPr/>
        </p:nvSpPr>
        <p:spPr>
          <a:xfrm>
            <a:off x="94129" y="1507017"/>
            <a:ext cx="761246" cy="305150"/>
          </a:xfrm>
          <a:prstGeom prst="rect">
            <a:avLst/>
          </a:prstGeom>
          <a:noFill/>
        </p:spPr>
        <p:txBody>
          <a:bodyPr wrap="none" rtlCol="0">
            <a:spAutoFit/>
          </a:bodyPr>
          <a:lstStyle/>
          <a:p>
            <a:r>
              <a:rPr lang="fr-FR" dirty="0">
                <a:solidFill>
                  <a:srgbClr val="FF0000"/>
                </a:solidFill>
              </a:rPr>
              <a:t>780 nm</a:t>
            </a:r>
          </a:p>
        </p:txBody>
      </p:sp>
      <p:pic>
        <p:nvPicPr>
          <p:cNvPr id="4" name="Imag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547070" y="1155810"/>
            <a:ext cx="1168996" cy="410702"/>
          </a:xfrm>
          <a:prstGeom prst="rect">
            <a:avLst/>
          </a:prstGeom>
        </p:spPr>
      </p:pic>
      <p:pic>
        <p:nvPicPr>
          <p:cNvPr id="78" name="Image 7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409269" y="1150050"/>
            <a:ext cx="1106908" cy="388889"/>
          </a:xfrm>
          <a:prstGeom prst="rect">
            <a:avLst/>
          </a:prstGeom>
        </p:spPr>
      </p:pic>
      <p:pic>
        <p:nvPicPr>
          <p:cNvPr id="85" name="Image 8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205672" y="1141141"/>
            <a:ext cx="1041409" cy="365877"/>
          </a:xfrm>
          <a:prstGeom prst="rect">
            <a:avLst/>
          </a:prstGeom>
        </p:spPr>
      </p:pic>
      <p:sp>
        <p:nvSpPr>
          <p:cNvPr id="73" name="ZoneTexte 72"/>
          <p:cNvSpPr txBox="1"/>
          <p:nvPr/>
        </p:nvSpPr>
        <p:spPr>
          <a:xfrm>
            <a:off x="8819902" y="1902617"/>
            <a:ext cx="2800317" cy="3785652"/>
          </a:xfrm>
          <a:prstGeom prst="rect">
            <a:avLst/>
          </a:prstGeom>
          <a:noFill/>
          <a:ln>
            <a:solidFill>
              <a:schemeClr val="accent1"/>
            </a:solidFill>
          </a:ln>
        </p:spPr>
        <p:txBody>
          <a:bodyPr wrap="none" rtlCol="0">
            <a:spAutoFit/>
          </a:bodyPr>
          <a:lstStyle/>
          <a:p>
            <a:pPr algn="ctr"/>
            <a:r>
              <a:rPr lang="fr-FR" sz="2000" u="sng" dirty="0" err="1" smtClean="0"/>
              <a:t>Parameters</a:t>
            </a:r>
            <a:r>
              <a:rPr lang="fr-FR" sz="2000" u="sng" dirty="0" smtClean="0"/>
              <a:t> </a:t>
            </a:r>
          </a:p>
          <a:p>
            <a:pPr algn="ctr"/>
            <a:r>
              <a:rPr lang="fr-FR" sz="2000" dirty="0" smtClean="0"/>
              <a:t>L = 200 m (=&gt; 150 m)</a:t>
            </a:r>
          </a:p>
          <a:p>
            <a:pPr algn="ctr"/>
            <a:r>
              <a:rPr lang="fr-FR" sz="2000" dirty="0" smtClean="0"/>
              <a:t>Finesse = 150</a:t>
            </a:r>
          </a:p>
          <a:p>
            <a:pPr algn="ctr"/>
            <a:r>
              <a:rPr lang="fr-FR" sz="2000" dirty="0" smtClean="0"/>
              <a:t>2T = 500 ms</a:t>
            </a:r>
          </a:p>
          <a:p>
            <a:pPr algn="ctr"/>
            <a:r>
              <a:rPr lang="fr-FR" sz="2000" dirty="0" smtClean="0"/>
              <a:t>n=1 </a:t>
            </a:r>
          </a:p>
          <a:p>
            <a:pPr algn="ctr"/>
            <a:r>
              <a:rPr lang="fr-FR" sz="2000" dirty="0" smtClean="0"/>
              <a:t>(</a:t>
            </a:r>
            <a:r>
              <a:rPr lang="fr-FR" sz="2000" dirty="0" err="1" smtClean="0"/>
              <a:t>two</a:t>
            </a:r>
            <a:r>
              <a:rPr lang="fr-FR" sz="2000" dirty="0" smtClean="0"/>
              <a:t> photon transition)</a:t>
            </a:r>
          </a:p>
          <a:p>
            <a:pPr algn="ctr"/>
            <a:r>
              <a:rPr lang="fr-FR" sz="2000" dirty="0" smtClean="0"/>
              <a:t>N=10</a:t>
            </a:r>
            <a:r>
              <a:rPr lang="fr-FR" sz="2000" baseline="30000" dirty="0" smtClean="0"/>
              <a:t>6</a:t>
            </a:r>
          </a:p>
          <a:p>
            <a:pPr algn="ctr"/>
            <a:endParaRPr lang="fr-FR" sz="2000" dirty="0" smtClean="0"/>
          </a:p>
          <a:p>
            <a:pPr algn="ctr"/>
            <a:endParaRPr lang="fr-FR" sz="2000" dirty="0" smtClean="0"/>
          </a:p>
          <a:p>
            <a:pPr algn="ctr"/>
            <a:r>
              <a:rPr lang="fr-FR" sz="2000" u="sng" dirty="0" err="1" smtClean="0"/>
              <a:t>Strain</a:t>
            </a:r>
            <a:r>
              <a:rPr lang="fr-FR" sz="2000" u="sng" dirty="0" smtClean="0"/>
              <a:t> </a:t>
            </a:r>
            <a:r>
              <a:rPr lang="fr-FR" sz="2000" u="sng" dirty="0" err="1" smtClean="0"/>
              <a:t>sensitivity</a:t>
            </a:r>
            <a:r>
              <a:rPr lang="fr-FR" sz="2000" u="sng" dirty="0"/>
              <a:t> </a:t>
            </a:r>
            <a:endParaRPr lang="fr-FR" sz="2000" u="sng" dirty="0" smtClean="0"/>
          </a:p>
          <a:p>
            <a:pPr algn="ctr"/>
            <a:r>
              <a:rPr lang="fr-FR" sz="2000" dirty="0" smtClean="0"/>
              <a:t>(</a:t>
            </a:r>
            <a:r>
              <a:rPr lang="fr-FR" sz="2000" dirty="0" err="1" smtClean="0"/>
              <a:t>detection</a:t>
            </a:r>
            <a:r>
              <a:rPr lang="fr-FR" sz="2000" dirty="0" smtClean="0"/>
              <a:t> noise </a:t>
            </a:r>
            <a:r>
              <a:rPr lang="fr-FR" sz="2000" dirty="0" err="1" smtClean="0"/>
              <a:t>limited</a:t>
            </a:r>
            <a:r>
              <a:rPr lang="fr-FR" sz="2000" dirty="0" smtClean="0"/>
              <a:t>) </a:t>
            </a:r>
          </a:p>
          <a:p>
            <a:pPr algn="ctr"/>
            <a:r>
              <a:rPr lang="fr-FR" sz="2000" dirty="0" smtClean="0"/>
              <a:t>2 10</a:t>
            </a:r>
            <a:r>
              <a:rPr lang="fr-FR" sz="2000" baseline="30000" dirty="0" smtClean="0"/>
              <a:t>-13</a:t>
            </a:r>
            <a:r>
              <a:rPr lang="fr-FR" sz="2000" dirty="0" smtClean="0"/>
              <a:t> @ 2Hz</a:t>
            </a:r>
          </a:p>
        </p:txBody>
      </p:sp>
    </p:spTree>
    <p:extLst>
      <p:ext uri="{BB962C8B-B14F-4D97-AF65-F5344CB8AC3E}">
        <p14:creationId xmlns:p14="http://schemas.microsoft.com/office/powerpoint/2010/main" val="360977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82778" y="1464617"/>
            <a:ext cx="4665188" cy="2308324"/>
          </a:xfrm>
          <a:prstGeom prst="rect">
            <a:avLst/>
          </a:prstGeom>
          <a:noFill/>
        </p:spPr>
        <p:txBody>
          <a:bodyPr wrap="none" rtlCol="0">
            <a:spAutoFit/>
          </a:bodyPr>
          <a:lstStyle/>
          <a:p>
            <a:r>
              <a:rPr lang="fr-FR" sz="2400" dirty="0" smtClean="0"/>
              <a:t>How to </a:t>
            </a:r>
            <a:r>
              <a:rPr lang="fr-FR" sz="2400" dirty="0" err="1" smtClean="0"/>
              <a:t>improve</a:t>
            </a:r>
            <a:r>
              <a:rPr lang="fr-FR" sz="2400" dirty="0" smtClean="0"/>
              <a:t> ?</a:t>
            </a:r>
          </a:p>
          <a:p>
            <a:endParaRPr lang="fr-FR" sz="2400" dirty="0"/>
          </a:p>
          <a:p>
            <a:r>
              <a:rPr lang="fr-FR" sz="2400" dirty="0" smtClean="0"/>
              <a:t>Contribution of the </a:t>
            </a:r>
            <a:r>
              <a:rPr lang="fr-FR" sz="2400" dirty="0" err="1" smtClean="0"/>
              <a:t>detection</a:t>
            </a:r>
            <a:r>
              <a:rPr lang="fr-FR" sz="2400" dirty="0" smtClean="0"/>
              <a:t> noise:</a:t>
            </a:r>
          </a:p>
          <a:p>
            <a:endParaRPr lang="fr-FR" sz="2400" dirty="0" smtClean="0"/>
          </a:p>
          <a:p>
            <a:endParaRPr lang="fr-FR" sz="2400" dirty="0"/>
          </a:p>
          <a:p>
            <a:endParaRPr lang="fr-FR" sz="2400" dirty="0"/>
          </a:p>
        </p:txBody>
      </p:sp>
      <mc:AlternateContent xmlns:mc="http://schemas.openxmlformats.org/markup-compatibility/2006">
        <mc:Choice xmlns:a14="http://schemas.microsoft.com/office/drawing/2010/main" Requires="a14">
          <p:sp>
            <p:nvSpPr>
              <p:cNvPr id="5" name="ZoneTexte 4"/>
              <p:cNvSpPr txBox="1"/>
              <p:nvPr/>
            </p:nvSpPr>
            <p:spPr>
              <a:xfrm>
                <a:off x="5254646" y="2072640"/>
                <a:ext cx="2959714" cy="6619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𝑆</m:t>
                          </m:r>
                        </m:e>
                        <m:sub>
                          <m:r>
                            <a:rPr lang="fr-FR" b="0" i="1" smtClean="0">
                              <a:latin typeface="Cambria Math" panose="02040503050406030204" pitchFamily="18" charset="0"/>
                            </a:rPr>
                            <m:t>h</m:t>
                          </m:r>
                        </m:sub>
                      </m:sSub>
                      <m:d>
                        <m:dPr>
                          <m:ctrlPr>
                            <a:rPr lang="fr-FR" b="0" i="1" smtClean="0">
                              <a:latin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𝜔</m:t>
                          </m:r>
                        </m:e>
                      </m:d>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b="0" i="1" smtClean="0">
                                  <a:latin typeface="Cambria Math" panose="02040503050406030204" pitchFamily="18" charset="0"/>
                                </a:rPr>
                                <m:t>8</m:t>
                              </m:r>
                              <m:r>
                                <a:rPr lang="fr-FR" i="1">
                                  <a:latin typeface="Cambria Math" panose="02040503050406030204" pitchFamily="18" charset="0"/>
                                </a:rPr>
                                <m:t>𝑆</m:t>
                              </m:r>
                            </m:e>
                            <m:sub>
                              <m:r>
                                <a:rPr lang="fr-FR" i="1">
                                  <a:latin typeface="Cambria Math" panose="02040503050406030204" pitchFamily="18" charset="0"/>
                                  <a:ea typeface="Cambria Math" panose="02040503050406030204" pitchFamily="18" charset="0"/>
                                </a:rPr>
                                <m:t>𝛼</m:t>
                              </m:r>
                            </m:sub>
                          </m:sSub>
                          <m:r>
                            <m:rPr>
                              <m:nor/>
                            </m:rPr>
                            <a:rPr lang="fr-FR" dirty="0"/>
                            <m:t> </m:t>
                          </m:r>
                        </m:num>
                        <m:den>
                          <m:sSup>
                            <m:sSupPr>
                              <m:ctrlPr>
                                <a:rPr lang="fr-FR" b="0" i="1" smtClean="0">
                                  <a:latin typeface="Cambria Math" panose="02040503050406030204" pitchFamily="18" charset="0"/>
                                  <a:ea typeface="Cambria Math" panose="02040503050406030204" pitchFamily="18" charset="0"/>
                                </a:rPr>
                              </m:ctrlPr>
                            </m:sSupPr>
                            <m:e>
                              <m:d>
                                <m:dPr>
                                  <m:begChr m:val="["/>
                                  <m:endChr m:val="]"/>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𝑛𝑘𝐿</m:t>
                                  </m:r>
                                </m:e>
                              </m:d>
                            </m:e>
                            <m:sup>
                              <m:r>
                                <a:rPr lang="fr-FR" b="0" i="1" smtClean="0">
                                  <a:latin typeface="Cambria Math" panose="02040503050406030204" pitchFamily="18" charset="0"/>
                                  <a:ea typeface="Cambria Math" panose="02040503050406030204" pitchFamily="18" charset="0"/>
                                </a:rPr>
                                <m:t>2</m:t>
                              </m:r>
                            </m:sup>
                          </m:sSup>
                          <m:sSup>
                            <m:sSupPr>
                              <m:ctrlPr>
                                <a:rPr lang="fr-FR" b="0" i="1" smtClean="0">
                                  <a:latin typeface="Cambria Math" panose="02040503050406030204" pitchFamily="18" charset="0"/>
                                  <a:ea typeface="Cambria Math" panose="02040503050406030204" pitchFamily="18" charset="0"/>
                                </a:rPr>
                              </m:ctrlPr>
                            </m:sSupPr>
                            <m:e>
                              <m:d>
                                <m:dPr>
                                  <m:begChr m:val="|"/>
                                  <m:endChr m:val="|"/>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𝜔</m:t>
                                  </m:r>
                                  <m:r>
                                    <a:rPr lang="fr-FR" i="1">
                                      <a:latin typeface="Cambria Math" panose="02040503050406030204" pitchFamily="18" charset="0"/>
                                      <a:ea typeface="Cambria Math" panose="02040503050406030204" pitchFamily="18" charset="0"/>
                                    </a:rPr>
                                    <m:t>𝐺</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𝜔</m:t>
                                  </m:r>
                                  <m:r>
                                    <a:rPr lang="fr-FR" i="1">
                                      <a:latin typeface="Cambria Math" panose="02040503050406030204" pitchFamily="18" charset="0"/>
                                      <a:ea typeface="Cambria Math" panose="02040503050406030204" pitchFamily="18" charset="0"/>
                                    </a:rPr>
                                    <m:t>)</m:t>
                                  </m:r>
                                </m:e>
                              </m:d>
                            </m:e>
                            <m:sup>
                              <m:r>
                                <a:rPr lang="fr-FR" b="0" i="1" smtClean="0">
                                  <a:latin typeface="Cambria Math" panose="02040503050406030204" pitchFamily="18" charset="0"/>
                                  <a:ea typeface="Cambria Math" panose="02040503050406030204" pitchFamily="18" charset="0"/>
                                </a:rPr>
                                <m:t>2</m:t>
                              </m:r>
                            </m:sup>
                          </m:sSup>
                        </m:den>
                      </m:f>
                    </m:oMath>
                  </m:oMathPara>
                </a14:m>
                <a:endParaRPr lang="fr-FR" dirty="0"/>
              </a:p>
            </p:txBody>
          </p:sp>
        </mc:Choice>
        <mc:Fallback>
          <p:sp>
            <p:nvSpPr>
              <p:cNvPr id="5" name="ZoneTexte 4"/>
              <p:cNvSpPr txBox="1">
                <a:spLocks noRot="1" noChangeAspect="1" noMove="1" noResize="1" noEditPoints="1" noAdjustHandles="1" noChangeArrowheads="1" noChangeShapeType="1" noTextEdit="1"/>
              </p:cNvSpPr>
              <p:nvPr/>
            </p:nvSpPr>
            <p:spPr>
              <a:xfrm>
                <a:off x="5254646" y="2072640"/>
                <a:ext cx="2959714" cy="661912"/>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5254646" y="2980556"/>
                <a:ext cx="4274055" cy="369332"/>
              </a:xfrm>
              <a:prstGeom prst="rect">
                <a:avLst/>
              </a:prstGeom>
            </p:spPr>
            <p:txBody>
              <a:bodyPr wrap="none">
                <a:spAutoFit/>
              </a:bodyPr>
              <a:lstStyle/>
              <a:p>
                <a14:m>
                  <m:oMath xmlns:m="http://schemas.openxmlformats.org/officeDocument/2006/math">
                    <m:sSub>
                      <m:sSubPr>
                        <m:ctrlPr>
                          <a:rPr lang="fr-FR" i="1">
                            <a:latin typeface="Cambria Math" panose="02040503050406030204" pitchFamily="18" charset="0"/>
                          </a:rPr>
                        </m:ctrlPr>
                      </m:sSubPr>
                      <m:e>
                        <m:r>
                          <a:rPr lang="fr-FR" i="1" smtClean="0">
                            <a:latin typeface="Cambria Math" panose="02040503050406030204" pitchFamily="18" charset="0"/>
                          </a:rPr>
                          <m:t>𝑆</m:t>
                        </m:r>
                      </m:e>
                      <m:sub>
                        <m:r>
                          <a:rPr lang="fr-FR" i="1">
                            <a:latin typeface="Cambria Math" panose="02040503050406030204" pitchFamily="18" charset="0"/>
                            <a:ea typeface="Cambria Math" panose="02040503050406030204" pitchFamily="18" charset="0"/>
                          </a:rPr>
                          <m:t>𝛼</m:t>
                        </m:r>
                      </m:sub>
                    </m:sSub>
                    <m:r>
                      <m:rPr>
                        <m:nor/>
                      </m:rPr>
                      <a:rPr lang="fr-FR" b="0" i="0" smtClean="0">
                        <a:latin typeface="Cambria Math" panose="02040503050406030204" pitchFamily="18" charset="0"/>
                        <a:ea typeface="Cambria Math" panose="02040503050406030204" pitchFamily="18" charset="0"/>
                      </a:rPr>
                      <m:t>(</m:t>
                    </m:r>
                    <m:r>
                      <m:rPr>
                        <m:nor/>
                      </m:rPr>
                      <a:rPr lang="fr-FR" b="0" i="0" smtClean="0">
                        <a:latin typeface="Cambria Math" panose="02040503050406030204" pitchFamily="18" charset="0"/>
                        <a:ea typeface="Cambria Math" panose="02040503050406030204" pitchFamily="18" charset="0"/>
                      </a:rPr>
                      <m:t>SQL</m:t>
                    </m:r>
                    <m:r>
                      <m:rPr>
                        <m:nor/>
                      </m:rPr>
                      <a:rPr lang="fr-FR" b="0" i="0" smtClean="0">
                        <a:latin typeface="Cambria Math" panose="02040503050406030204" pitchFamily="18" charset="0"/>
                        <a:ea typeface="Cambria Math" panose="02040503050406030204" pitchFamily="18" charset="0"/>
                      </a:rPr>
                      <m:t>)</m:t>
                    </m:r>
                    <m:r>
                      <m:rPr>
                        <m:nor/>
                      </m:rPr>
                      <a:rPr lang="fr-FR" dirty="0"/>
                      <m:t> </m:t>
                    </m:r>
                    <m:r>
                      <m:rPr>
                        <m:nor/>
                      </m:rPr>
                      <a:rPr lang="fr-FR" b="0" i="0" dirty="0" smtClean="0"/>
                      <m:t>= 1/</m:t>
                    </m:r>
                    <m:r>
                      <m:rPr>
                        <m:nor/>
                      </m:rPr>
                      <a:rPr lang="fr-FR" b="0" i="0" dirty="0" smtClean="0"/>
                      <m:t>N</m:t>
                    </m:r>
                  </m:oMath>
                </a14:m>
                <a:r>
                  <a:rPr lang="fr-FR" dirty="0" smtClean="0"/>
                  <a:t> = 1(</a:t>
                </a:r>
                <a:r>
                  <a:rPr lang="fr-FR" dirty="0" err="1" smtClean="0"/>
                  <a:t>mrad</a:t>
                </a:r>
                <a:r>
                  <a:rPr lang="fr-FR" dirty="0" smtClean="0"/>
                  <a:t>)</a:t>
                </a:r>
                <a:r>
                  <a:rPr lang="fr-FR" baseline="30000" dirty="0" smtClean="0"/>
                  <a:t>2</a:t>
                </a:r>
                <a:r>
                  <a:rPr lang="fr-FR" dirty="0" smtClean="0"/>
                  <a:t>/Hz for 10</a:t>
                </a:r>
                <a:r>
                  <a:rPr lang="fr-FR" baseline="30000" dirty="0" smtClean="0"/>
                  <a:t>6</a:t>
                </a:r>
                <a:r>
                  <a:rPr lang="fr-FR" dirty="0" smtClean="0"/>
                  <a:t> </a:t>
                </a:r>
                <a:r>
                  <a:rPr lang="fr-FR" dirty="0" err="1" smtClean="0"/>
                  <a:t>atoms</a:t>
                </a:r>
                <a:endParaRPr lang="fr-FR" dirty="0"/>
              </a:p>
            </p:txBody>
          </p:sp>
        </mc:Choice>
        <mc:Fallback>
          <p:sp>
            <p:nvSpPr>
              <p:cNvPr id="6" name="Rectangle 5"/>
              <p:cNvSpPr>
                <a:spLocks noRot="1" noChangeAspect="1" noMove="1" noResize="1" noEditPoints="1" noAdjustHandles="1" noChangeArrowheads="1" noChangeShapeType="1" noTextEdit="1"/>
              </p:cNvSpPr>
              <p:nvPr/>
            </p:nvSpPr>
            <p:spPr>
              <a:xfrm>
                <a:off x="5254646" y="2980556"/>
                <a:ext cx="4274055" cy="369332"/>
              </a:xfrm>
              <a:prstGeom prst="rect">
                <a:avLst/>
              </a:prstGeom>
              <a:blipFill>
                <a:blip r:embed="rId3"/>
                <a:stretch>
                  <a:fillRect t="-9836" r="-428"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766483" y="3906516"/>
                <a:ext cx="8390567" cy="2246769"/>
              </a:xfrm>
              <a:prstGeom prst="rect">
                <a:avLst/>
              </a:prstGeom>
              <a:noFill/>
            </p:spPr>
            <p:txBody>
              <a:bodyPr wrap="none" rtlCol="0">
                <a:spAutoFit/>
              </a:bodyPr>
              <a:lstStyle/>
              <a:p>
                <a:pPr marL="285750" indent="-285750">
                  <a:buFont typeface="Arial" panose="020B0604020202020204" pitchFamily="34" charset="0"/>
                  <a:buChar char="•"/>
                </a:pPr>
                <a:r>
                  <a:rPr lang="fr-FR" sz="2000" dirty="0" smtClean="0"/>
                  <a:t>↗ L  </a:t>
                </a:r>
                <a:r>
                  <a:rPr lang="fr-FR" sz="2000" dirty="0" err="1" smtClean="0"/>
                  <a:t>from</a:t>
                </a:r>
                <a:r>
                  <a:rPr lang="fr-FR" sz="2000" dirty="0" smtClean="0"/>
                  <a:t> </a:t>
                </a:r>
                <a:r>
                  <a:rPr lang="fr-FR" sz="2000" dirty="0" err="1" smtClean="0"/>
                  <a:t>hundreds</a:t>
                </a:r>
                <a:r>
                  <a:rPr lang="fr-FR" sz="2000" dirty="0" smtClean="0"/>
                  <a:t> of m to few kms</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 N  </a:t>
                </a:r>
                <a:r>
                  <a:rPr lang="fr-FR" sz="2000" dirty="0" err="1" smtClean="0"/>
                  <a:t>from</a:t>
                </a:r>
                <a:r>
                  <a:rPr lang="fr-FR" sz="2000" dirty="0" smtClean="0"/>
                  <a:t> 10</a:t>
                </a:r>
                <a:r>
                  <a:rPr lang="fr-FR" sz="2000" baseline="30000" dirty="0" smtClean="0"/>
                  <a:t>6</a:t>
                </a:r>
                <a:r>
                  <a:rPr lang="fr-FR" sz="2000" dirty="0" smtClean="0"/>
                  <a:t> to 10</a:t>
                </a:r>
                <a:r>
                  <a:rPr lang="fr-FR" sz="2000" baseline="30000" dirty="0" smtClean="0"/>
                  <a:t>9</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smtClean="0"/>
                  <a:t>↗ n  </a:t>
                </a:r>
                <a:r>
                  <a:rPr lang="fr-FR" sz="2000" dirty="0" err="1" smtClean="0"/>
                  <a:t>from</a:t>
                </a:r>
                <a:r>
                  <a:rPr lang="fr-FR" sz="2000" dirty="0" smtClean="0"/>
                  <a:t> 1 to 1000 </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Beat the SQL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𝑆</m:t>
                        </m:r>
                      </m:e>
                      <m:sub>
                        <m:r>
                          <a:rPr lang="fr-FR" sz="2000" i="1">
                            <a:latin typeface="Cambria Math" panose="02040503050406030204" pitchFamily="18" charset="0"/>
                            <a:ea typeface="Cambria Math" panose="02040503050406030204" pitchFamily="18" charset="0"/>
                          </a:rPr>
                          <m:t>𝛼</m:t>
                        </m:r>
                      </m:sub>
                    </m:sSub>
                    <m:d>
                      <m:dPr>
                        <m:ctrlPr>
                          <a:rPr lang="fr-FR" sz="2000" i="1">
                            <a:latin typeface="Cambria Math" panose="02040503050406030204" pitchFamily="18" charset="0"/>
                          </a:rPr>
                        </m:ctrlPr>
                      </m:dPr>
                      <m:e>
                        <m:r>
                          <a:rPr lang="fr-FR" sz="2000" i="1">
                            <a:latin typeface="Cambria Math" panose="02040503050406030204" pitchFamily="18" charset="0"/>
                            <a:ea typeface="Cambria Math" panose="02040503050406030204" pitchFamily="18" charset="0"/>
                          </a:rPr>
                          <m:t>𝜔</m:t>
                        </m:r>
                      </m:e>
                    </m:d>
                    <m:r>
                      <m:rPr>
                        <m:nor/>
                      </m:rPr>
                      <a:rPr lang="fr-FR" sz="2000" dirty="0"/>
                      <m:t> </m:t>
                    </m:r>
                    <m:r>
                      <m:rPr>
                        <m:nor/>
                      </m:rPr>
                      <a:rPr lang="fr-FR" sz="2000" b="0" i="0" dirty="0" smtClean="0"/>
                      <m:t>=</m:t>
                    </m:r>
                    <m:sSub>
                      <m:sSubPr>
                        <m:ctrlPr>
                          <a:rPr lang="fr-FR" sz="2000" i="1">
                            <a:latin typeface="Cambria Math" panose="02040503050406030204" pitchFamily="18" charset="0"/>
                          </a:rPr>
                        </m:ctrlPr>
                      </m:sSubPr>
                      <m:e>
                        <m:r>
                          <a:rPr lang="fr-FR" sz="2000" b="0" i="1" smtClean="0">
                            <a:latin typeface="Cambria Math" panose="02040503050406030204" pitchFamily="18" charset="0"/>
                          </a:rPr>
                          <m:t> </m:t>
                        </m:r>
                        <m:r>
                          <a:rPr lang="fr-FR" sz="2000" i="1">
                            <a:latin typeface="Cambria Math" panose="02040503050406030204" pitchFamily="18" charset="0"/>
                          </a:rPr>
                          <m:t>𝑆</m:t>
                        </m:r>
                      </m:e>
                      <m:sub>
                        <m:r>
                          <a:rPr lang="fr-FR" sz="2000" i="1">
                            <a:latin typeface="Cambria Math" panose="02040503050406030204" pitchFamily="18" charset="0"/>
                            <a:ea typeface="Cambria Math" panose="02040503050406030204" pitchFamily="18" charset="0"/>
                          </a:rPr>
                          <m:t>𝛼</m:t>
                        </m:r>
                      </m:sub>
                    </m:sSub>
                    <m:d>
                      <m:dPr>
                        <m:ctrlPr>
                          <a:rPr lang="fr-FR" sz="2000" i="1">
                            <a:latin typeface="Cambria Math" panose="02040503050406030204" pitchFamily="18" charset="0"/>
                          </a:rPr>
                        </m:ctrlPr>
                      </m:dPr>
                      <m:e>
                        <m:r>
                          <a:rPr lang="fr-FR" sz="2000" b="0" i="1" smtClean="0">
                            <a:latin typeface="Cambria Math" panose="02040503050406030204" pitchFamily="18" charset="0"/>
                          </a:rPr>
                          <m:t>𝑆𝑄𝐿</m:t>
                        </m:r>
                      </m:e>
                    </m:d>
                    <m:r>
                      <a:rPr lang="fr-FR" sz="2000" b="0" i="1" smtClean="0">
                        <a:latin typeface="Cambria Math" panose="02040503050406030204" pitchFamily="18" charset="0"/>
                        <a:ea typeface="Cambria Math" panose="02040503050406030204" pitchFamily="18" charset="0"/>
                      </a:rPr>
                      <m:t>/</m:t>
                    </m:r>
                    <m:sSup>
                      <m:sSupPr>
                        <m:ctrlPr>
                          <a:rPr lang="fr-FR" sz="2000" b="0" i="1" smtClean="0">
                            <a:latin typeface="Cambria Math" panose="02040503050406030204" pitchFamily="18" charset="0"/>
                            <a:ea typeface="Cambria Math" panose="02040503050406030204" pitchFamily="18" charset="0"/>
                          </a:rPr>
                        </m:ctrlPr>
                      </m:sSupPr>
                      <m:e>
                        <m:r>
                          <a:rPr lang="fr-FR" sz="2000" i="1">
                            <a:latin typeface="Cambria Math" panose="02040503050406030204" pitchFamily="18" charset="0"/>
                            <a:ea typeface="Cambria Math" panose="02040503050406030204" pitchFamily="18" charset="0"/>
                          </a:rPr>
                          <m:t>𝐺</m:t>
                        </m:r>
                      </m:e>
                      <m:sup>
                        <m:r>
                          <a:rPr lang="fr-FR" sz="2000" b="0" i="1" smtClean="0">
                            <a:latin typeface="Cambria Math" panose="02040503050406030204" pitchFamily="18" charset="0"/>
                            <a:ea typeface="Cambria Math" panose="02040503050406030204" pitchFamily="18" charset="0"/>
                          </a:rPr>
                          <m:t>2</m:t>
                        </m:r>
                      </m:sup>
                    </m:sSup>
                  </m:oMath>
                </a14:m>
                <a:r>
                  <a:rPr lang="fr-FR" sz="2000" dirty="0" smtClean="0"/>
                  <a:t> &lt;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 </m:t>
                        </m:r>
                        <m:r>
                          <a:rPr lang="fr-FR" sz="2000" i="1">
                            <a:latin typeface="Cambria Math" panose="02040503050406030204" pitchFamily="18" charset="0"/>
                          </a:rPr>
                          <m:t>𝑆</m:t>
                        </m:r>
                      </m:e>
                      <m:sub>
                        <m:r>
                          <a:rPr lang="fr-FR" sz="2000" i="1">
                            <a:latin typeface="Cambria Math" panose="02040503050406030204" pitchFamily="18" charset="0"/>
                            <a:ea typeface="Cambria Math" panose="02040503050406030204" pitchFamily="18" charset="0"/>
                          </a:rPr>
                          <m:t>𝛼</m:t>
                        </m:r>
                      </m:sub>
                    </m:sSub>
                    <m:d>
                      <m:dPr>
                        <m:ctrlPr>
                          <a:rPr lang="fr-FR" sz="2000" i="1">
                            <a:latin typeface="Cambria Math" panose="02040503050406030204" pitchFamily="18" charset="0"/>
                          </a:rPr>
                        </m:ctrlPr>
                      </m:dPr>
                      <m:e>
                        <m:r>
                          <a:rPr lang="fr-FR" sz="2000" i="1">
                            <a:latin typeface="Cambria Math" panose="02040503050406030204" pitchFamily="18" charset="0"/>
                          </a:rPr>
                          <m:t>𝑆𝑄𝐿</m:t>
                        </m:r>
                      </m:e>
                    </m:d>
                  </m:oMath>
                </a14:m>
                <a:r>
                  <a:rPr lang="fr-FR" sz="2000" dirty="0" smtClean="0"/>
                  <a:t> with G a </a:t>
                </a:r>
                <a:r>
                  <a:rPr lang="fr-FR" sz="2000" dirty="0" err="1" smtClean="0"/>
                  <a:t>metrological</a:t>
                </a:r>
                <a:r>
                  <a:rPr lang="fr-FR" sz="2000" dirty="0" smtClean="0"/>
                  <a:t> gain </a:t>
                </a:r>
                <a:endParaRPr lang="fr-FR" sz="2000" dirty="0"/>
              </a:p>
            </p:txBody>
          </p:sp>
        </mc:Choice>
        <mc:Fallback xmlns="">
          <p:sp>
            <p:nvSpPr>
              <p:cNvPr id="7" name="ZoneTexte 6"/>
              <p:cNvSpPr txBox="1">
                <a:spLocks noRot="1" noChangeAspect="1" noMove="1" noResize="1" noEditPoints="1" noAdjustHandles="1" noChangeArrowheads="1" noChangeShapeType="1" noTextEdit="1"/>
              </p:cNvSpPr>
              <p:nvPr/>
            </p:nvSpPr>
            <p:spPr>
              <a:xfrm>
                <a:off x="766483" y="3906516"/>
                <a:ext cx="8390567" cy="2246769"/>
              </a:xfrm>
              <a:prstGeom prst="rect">
                <a:avLst/>
              </a:prstGeom>
              <a:blipFill>
                <a:blip r:embed="rId4"/>
                <a:stretch>
                  <a:fillRect l="-654" t="-1630" b="-4076"/>
                </a:stretch>
              </a:blipFill>
            </p:spPr>
            <p:txBody>
              <a:bodyPr/>
              <a:lstStyle/>
              <a:p>
                <a:r>
                  <a:rPr lang="fr-FR">
                    <a:noFill/>
                  </a:rPr>
                  <a:t> </a:t>
                </a:r>
              </a:p>
            </p:txBody>
          </p:sp>
        </mc:Fallback>
      </mc:AlternateContent>
      <p:cxnSp>
        <p:nvCxnSpPr>
          <p:cNvPr id="8" name="Connecteur droit 7"/>
          <p:cNvCxnSpPr/>
          <p:nvPr/>
        </p:nvCxnSpPr>
        <p:spPr>
          <a:xfrm>
            <a:off x="1869649" y="791160"/>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356778" y="116633"/>
            <a:ext cx="3249736" cy="646331"/>
          </a:xfrm>
          <a:prstGeom prst="rect">
            <a:avLst/>
          </a:prstGeom>
          <a:noFill/>
        </p:spPr>
        <p:txBody>
          <a:bodyPr wrap="none" lIns="91431" tIns="45716" rIns="91431" bIns="45716" rtlCol="0">
            <a:spAutoFit/>
          </a:bodyPr>
          <a:lstStyle>
            <a:defPPr>
              <a:defRPr lang="fr-FR"/>
            </a:defPPr>
            <a:lvl1pPr>
              <a:defRPr sz="3600">
                <a:solidFill>
                  <a:srgbClr val="002060"/>
                </a:solidFill>
              </a:defRPr>
            </a:lvl1pPr>
          </a:lstStyle>
          <a:p>
            <a:r>
              <a:rPr lang="fr-FR" dirty="0" err="1"/>
              <a:t>Strain</a:t>
            </a:r>
            <a:r>
              <a:rPr lang="fr-FR" dirty="0"/>
              <a:t> </a:t>
            </a:r>
            <a:r>
              <a:rPr lang="fr-FR" dirty="0" err="1"/>
              <a:t>sensitivity</a:t>
            </a:r>
            <a:endParaRPr lang="fr-FR" dirty="0"/>
          </a:p>
        </p:txBody>
      </p:sp>
    </p:spTree>
    <p:extLst>
      <p:ext uri="{BB962C8B-B14F-4D97-AF65-F5344CB8AC3E}">
        <p14:creationId xmlns:p14="http://schemas.microsoft.com/office/powerpoint/2010/main" val="3532894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10585" y="35137"/>
            <a:ext cx="7741460" cy="646323"/>
          </a:xfrm>
          <a:prstGeom prst="rect">
            <a:avLst/>
          </a:prstGeom>
          <a:noFill/>
        </p:spPr>
        <p:txBody>
          <a:bodyPr wrap="none" lIns="91431" tIns="45716" rIns="91431" bIns="45716" rtlCol="0">
            <a:spAutoFit/>
          </a:bodyPr>
          <a:lstStyle/>
          <a:p>
            <a:r>
              <a:rPr lang="fr-FR" sz="3600" dirty="0">
                <a:solidFill>
                  <a:srgbClr val="002060"/>
                </a:solidFill>
              </a:rPr>
              <a:t>Large </a:t>
            </a:r>
            <a:r>
              <a:rPr lang="fr-FR" sz="3600" dirty="0" err="1">
                <a:solidFill>
                  <a:srgbClr val="002060"/>
                </a:solidFill>
              </a:rPr>
              <a:t>momentum</a:t>
            </a:r>
            <a:r>
              <a:rPr lang="fr-FR" sz="3600" dirty="0">
                <a:solidFill>
                  <a:srgbClr val="002060"/>
                </a:solidFill>
              </a:rPr>
              <a:t> </a:t>
            </a:r>
            <a:r>
              <a:rPr lang="fr-FR" sz="3600" dirty="0" err="1">
                <a:solidFill>
                  <a:srgbClr val="002060"/>
                </a:solidFill>
              </a:rPr>
              <a:t>transfer</a:t>
            </a:r>
            <a:r>
              <a:rPr lang="fr-FR" sz="3600" dirty="0">
                <a:solidFill>
                  <a:srgbClr val="002060"/>
                </a:solidFill>
              </a:rPr>
              <a:t> </a:t>
            </a:r>
            <a:r>
              <a:rPr lang="fr-FR" sz="3600" dirty="0" err="1">
                <a:solidFill>
                  <a:srgbClr val="002060"/>
                </a:solidFill>
              </a:rPr>
              <a:t>beamsplitters</a:t>
            </a:r>
            <a:endParaRPr lang="fr-FR" sz="3600" dirty="0">
              <a:solidFill>
                <a:srgbClr val="002060"/>
              </a:solidFill>
            </a:endParaRPr>
          </a:p>
        </p:txBody>
      </p:sp>
      <p:cxnSp>
        <p:nvCxnSpPr>
          <p:cNvPr id="13" name="Connecteur droit 12"/>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7890"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17" y="3464332"/>
            <a:ext cx="7168133" cy="29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42717" y="2997269"/>
            <a:ext cx="4844339" cy="400110"/>
          </a:xfrm>
          <a:prstGeom prst="rect">
            <a:avLst/>
          </a:prstGeom>
          <a:noFill/>
        </p:spPr>
        <p:txBody>
          <a:bodyPr wrap="none" rtlCol="0">
            <a:spAutoFit/>
          </a:bodyPr>
          <a:lstStyle/>
          <a:p>
            <a:r>
              <a:rPr lang="fr-FR" sz="2000" b="1" dirty="0" err="1" smtClean="0"/>
              <a:t>Example</a:t>
            </a:r>
            <a:r>
              <a:rPr lang="fr-FR" sz="2000" b="1" dirty="0" smtClean="0"/>
              <a:t>: </a:t>
            </a:r>
            <a:r>
              <a:rPr lang="fr-FR" sz="2000" b="1" dirty="0" smtClean="0"/>
              <a:t>Bragg </a:t>
            </a:r>
            <a:r>
              <a:rPr lang="fr-FR" sz="2000" b="1" dirty="0"/>
              <a:t>diffraction in </a:t>
            </a:r>
            <a:r>
              <a:rPr lang="fr-FR" sz="2000" b="1" dirty="0" err="1"/>
              <a:t>optical</a:t>
            </a:r>
            <a:r>
              <a:rPr lang="fr-FR" sz="2000" b="1" dirty="0"/>
              <a:t> </a:t>
            </a:r>
            <a:r>
              <a:rPr lang="fr-FR" sz="2000" b="1" dirty="0" err="1"/>
              <a:t>lattices</a:t>
            </a:r>
            <a:endParaRPr lang="fr-FR" sz="2000" b="1" dirty="0"/>
          </a:p>
        </p:txBody>
      </p:sp>
      <p:sp>
        <p:nvSpPr>
          <p:cNvPr id="3" name="ZoneTexte 2"/>
          <p:cNvSpPr txBox="1"/>
          <p:nvPr/>
        </p:nvSpPr>
        <p:spPr>
          <a:xfrm>
            <a:off x="542717" y="6488668"/>
            <a:ext cx="2452531" cy="369332"/>
          </a:xfrm>
          <a:prstGeom prst="rect">
            <a:avLst/>
          </a:prstGeom>
          <a:noFill/>
        </p:spPr>
        <p:txBody>
          <a:bodyPr wrap="none" rtlCol="0">
            <a:spAutoFit/>
          </a:bodyPr>
          <a:lstStyle/>
          <a:p>
            <a:r>
              <a:rPr lang="fr-FR" dirty="0" err="1"/>
              <a:t>Courtesy</a:t>
            </a:r>
            <a:r>
              <a:rPr lang="fr-FR" dirty="0"/>
              <a:t>: S. </a:t>
            </a:r>
            <a:r>
              <a:rPr lang="fr-FR" dirty="0" err="1"/>
              <a:t>Abend</a:t>
            </a:r>
            <a:r>
              <a:rPr lang="fr-FR" dirty="0"/>
              <a:t>, LUH</a:t>
            </a:r>
          </a:p>
        </p:txBody>
      </p:sp>
      <mc:AlternateContent xmlns:mc="http://schemas.openxmlformats.org/markup-compatibility/2006">
        <mc:Choice xmlns:a14="http://schemas.microsoft.com/office/drawing/2010/main" Requires="a14">
          <p:sp>
            <p:nvSpPr>
              <p:cNvPr id="6" name="Rectangle 5"/>
              <p:cNvSpPr/>
              <p:nvPr/>
            </p:nvSpPr>
            <p:spPr>
              <a:xfrm>
                <a:off x="7710850" y="4112404"/>
                <a:ext cx="4572000" cy="2246769"/>
              </a:xfrm>
              <a:prstGeom prst="rect">
                <a:avLst/>
              </a:prstGeom>
            </p:spPr>
            <p:txBody>
              <a:bodyPr>
                <a:spAutoFit/>
              </a:bodyPr>
              <a:lstStyle/>
              <a:p>
                <a:pPr algn="ctr"/>
                <a:r>
                  <a:rPr lang="fr-FR" sz="2000" dirty="0" smtClean="0">
                    <a:cs typeface="Arial" panose="020B0604020202020204" pitchFamily="34" charset="0"/>
                  </a:rPr>
                  <a:t>M</a:t>
                </a:r>
                <a:r>
                  <a:rPr lang="fr-FR" sz="2000" dirty="0" err="1" smtClean="0">
                    <a:cs typeface="Arial" panose="020B0604020202020204" pitchFamily="34" charset="0"/>
                  </a:rPr>
                  <a:t>omentum</a:t>
                </a:r>
                <a:r>
                  <a:rPr lang="fr-FR" sz="2000" dirty="0" smtClean="0">
                    <a:cs typeface="Arial" panose="020B0604020202020204" pitchFamily="34" charset="0"/>
                  </a:rPr>
                  <a:t> </a:t>
                </a:r>
                <a:r>
                  <a:rPr lang="fr-FR" sz="2000" dirty="0" err="1">
                    <a:cs typeface="Arial" panose="020B0604020202020204" pitchFamily="34" charset="0"/>
                  </a:rPr>
                  <a:t>separations</a:t>
                </a:r>
                <a:r>
                  <a:rPr lang="fr-FR" sz="2000" dirty="0">
                    <a:cs typeface="Arial" panose="020B0604020202020204" pitchFamily="34" charset="0"/>
                  </a:rPr>
                  <a:t> </a:t>
                </a:r>
              </a:p>
              <a:p>
                <a:pPr algn="ctr"/>
                <a:r>
                  <a:rPr lang="fr-FR" sz="2000" dirty="0" err="1">
                    <a:cs typeface="Arial" panose="020B0604020202020204" pitchFamily="34" charset="0"/>
                  </a:rPr>
                  <a:t>from</a:t>
                </a:r>
                <a:r>
                  <a:rPr lang="fr-FR" sz="2000" dirty="0">
                    <a:cs typeface="Arial" panose="020B0604020202020204" pitchFamily="34" charset="0"/>
                  </a:rPr>
                  <a:t> </a:t>
                </a:r>
                <a14:m>
                  <m:oMath xmlns:m="http://schemas.openxmlformats.org/officeDocument/2006/math">
                    <m:r>
                      <a:rPr lang="fr-FR" sz="2000" i="1" dirty="0">
                        <a:latin typeface="Cambria Math" panose="02040503050406030204" pitchFamily="18" charset="0"/>
                        <a:cs typeface="Arial" panose="020B0604020202020204" pitchFamily="34" charset="0"/>
                      </a:rPr>
                      <m:t>2</m:t>
                    </m:r>
                    <m:r>
                      <a:rPr lang="fr-FR" sz="2000" i="1" dirty="0">
                        <a:latin typeface="Cambria Math" panose="02040503050406030204" pitchFamily="18" charset="0"/>
                        <a:ea typeface="Cambria Math" panose="02040503050406030204" pitchFamily="18" charset="0"/>
                        <a:cs typeface="Arial" panose="020B0604020202020204" pitchFamily="34" charset="0"/>
                      </a:rPr>
                      <m:t>ℏ</m:t>
                    </m:r>
                    <m:r>
                      <a:rPr lang="fr-FR" sz="2000" i="1" dirty="0">
                        <a:latin typeface="Cambria Math" panose="02040503050406030204" pitchFamily="18" charset="0"/>
                        <a:cs typeface="Arial" panose="020B0604020202020204" pitchFamily="34" charset="0"/>
                      </a:rPr>
                      <m:t>𝑘</m:t>
                    </m:r>
                  </m:oMath>
                </a14:m>
                <a:r>
                  <a:rPr lang="fr-FR" sz="2000" dirty="0">
                    <a:cs typeface="Arial" panose="020B0604020202020204" pitchFamily="34" charset="0"/>
                  </a:rPr>
                  <a:t> to </a:t>
                </a:r>
                <a14:m>
                  <m:oMath xmlns:m="http://schemas.openxmlformats.org/officeDocument/2006/math">
                    <m:r>
                      <a:rPr lang="fr-FR" sz="2000" i="1" dirty="0">
                        <a:latin typeface="Cambria Math" panose="02040503050406030204" pitchFamily="18" charset="0"/>
                        <a:cs typeface="Arial" panose="020B0604020202020204" pitchFamily="34" charset="0"/>
                      </a:rPr>
                      <m:t>2</m:t>
                    </m:r>
                    <m:r>
                      <a:rPr lang="fr-FR" sz="2000" i="1" dirty="0">
                        <a:latin typeface="Cambria Math" panose="02040503050406030204" pitchFamily="18" charset="0"/>
                        <a:cs typeface="Arial" panose="020B0604020202020204" pitchFamily="34" charset="0"/>
                      </a:rPr>
                      <m:t>𝑁</m:t>
                    </m:r>
                    <m:r>
                      <a:rPr lang="fr-FR" sz="2000" i="1" dirty="0">
                        <a:latin typeface="Cambria Math" panose="02040503050406030204" pitchFamily="18" charset="0"/>
                        <a:ea typeface="Cambria Math" panose="02040503050406030204" pitchFamily="18" charset="0"/>
                        <a:cs typeface="Arial" panose="020B0604020202020204" pitchFamily="34" charset="0"/>
                      </a:rPr>
                      <m:t>ℏ</m:t>
                    </m:r>
                    <m:r>
                      <a:rPr lang="fr-FR" sz="2000" i="1" dirty="0">
                        <a:latin typeface="Cambria Math" panose="02040503050406030204" pitchFamily="18" charset="0"/>
                        <a:cs typeface="Arial" panose="020B0604020202020204" pitchFamily="34" charset="0"/>
                      </a:rPr>
                      <m:t>𝑘</m:t>
                    </m:r>
                  </m:oMath>
                </a14:m>
                <a:endParaRPr lang="fr-FR" sz="2000" dirty="0" smtClean="0">
                  <a:cs typeface="Arial" panose="020B0604020202020204" pitchFamily="34" charset="0"/>
                </a:endParaRPr>
              </a:p>
              <a:p>
                <a:pPr algn="ctr"/>
                <a:endParaRPr lang="fr-FR" sz="2000" dirty="0">
                  <a:cs typeface="Arial" panose="020B0604020202020204" pitchFamily="34" charset="0"/>
                </a:endParaRPr>
              </a:p>
              <a:p>
                <a:pPr algn="ctr"/>
                <a:r>
                  <a:rPr lang="fr-FR" sz="2000" dirty="0" smtClean="0">
                    <a:cs typeface="Arial" panose="020B0604020202020204" pitchFamily="34" charset="0"/>
                  </a:rPr>
                  <a:t> </a:t>
                </a:r>
                <a14:m>
                  <m:oMath xmlns:m="http://schemas.openxmlformats.org/officeDocument/2006/math">
                    <m:r>
                      <a:rPr lang="fr-FR" sz="2000" i="1" dirty="0">
                        <a:latin typeface="Cambria Math" panose="02040503050406030204" pitchFamily="18" charset="0"/>
                        <a:cs typeface="Arial" panose="020B0604020202020204" pitchFamily="34" charset="0"/>
                      </a:rPr>
                      <m:t>𝑁</m:t>
                    </m:r>
                    <m:r>
                      <a:rPr lang="fr-FR" sz="2000" i="1" dirty="0">
                        <a:latin typeface="Cambria Math" panose="02040503050406030204" pitchFamily="18" charset="0"/>
                        <a:cs typeface="Arial" panose="020B0604020202020204" pitchFamily="34" charset="0"/>
                      </a:rPr>
                      <m:t> ~ 100</m:t>
                    </m:r>
                    <m:r>
                      <a:rPr lang="fr-FR" sz="2000" i="1" dirty="0">
                        <a:latin typeface="Cambria Math" panose="02040503050406030204" pitchFamily="18" charset="0"/>
                        <a:cs typeface="Arial" panose="020B0604020202020204" pitchFamily="34" charset="0"/>
                      </a:rPr>
                      <m:t>𝑠</m:t>
                    </m:r>
                  </m:oMath>
                </a14:m>
                <a:r>
                  <a:rPr lang="fr-FR" sz="2000" dirty="0" smtClean="0">
                    <a:cs typeface="Arial" panose="020B0604020202020204" pitchFamily="34" charset="0"/>
                  </a:rPr>
                  <a:t> today</a:t>
                </a:r>
              </a:p>
              <a:p>
                <a:pPr algn="ctr"/>
                <a:r>
                  <a:rPr lang="fr-FR" sz="2000" dirty="0" smtClean="0">
                    <a:cs typeface="Arial" panose="020B0604020202020204" pitchFamily="34" charset="0"/>
                  </a:rPr>
                  <a:t> </a:t>
                </a:r>
              </a:p>
              <a:p>
                <a:pPr algn="ctr"/>
                <a14:m>
                  <m:oMath xmlns:m="http://schemas.openxmlformats.org/officeDocument/2006/math">
                    <m:r>
                      <a:rPr lang="fr-FR" sz="2000" i="1" dirty="0">
                        <a:latin typeface="Cambria Math" panose="02040503050406030204" pitchFamily="18" charset="0"/>
                        <a:cs typeface="Arial" panose="020B0604020202020204" pitchFamily="34" charset="0"/>
                      </a:rPr>
                      <m:t>𝑁</m:t>
                    </m:r>
                    <m:r>
                      <a:rPr lang="fr-FR" sz="2000" i="1" dirty="0">
                        <a:latin typeface="Cambria Math" panose="02040503050406030204" pitchFamily="18" charset="0"/>
                        <a:cs typeface="Arial" panose="020B0604020202020204" pitchFamily="34" charset="0"/>
                      </a:rPr>
                      <m:t> ~ 1000</m:t>
                    </m:r>
                    <m:r>
                      <a:rPr lang="fr-FR" sz="2000" i="1" dirty="0">
                        <a:latin typeface="Cambria Math" panose="02040503050406030204" pitchFamily="18" charset="0"/>
                        <a:cs typeface="Arial" panose="020B0604020202020204" pitchFamily="34" charset="0"/>
                      </a:rPr>
                      <m:t>𝑠</m:t>
                    </m:r>
                  </m:oMath>
                </a14:m>
                <a:r>
                  <a:rPr lang="fr-FR" sz="2000" dirty="0">
                    <a:cs typeface="Arial" panose="020B0604020202020204" pitchFamily="34" charset="0"/>
                  </a:rPr>
                  <a:t> </a:t>
                </a:r>
                <a:r>
                  <a:rPr lang="fr-FR" sz="2000" dirty="0" smtClean="0">
                    <a:cs typeface="Arial" panose="020B0604020202020204" pitchFamily="34" charset="0"/>
                  </a:rPr>
                  <a:t>tomorrow </a:t>
                </a:r>
                <a:endParaRPr lang="fr-FR" sz="2000" dirty="0">
                  <a:cs typeface="Arial" panose="020B0604020202020204" pitchFamily="34" charset="0"/>
                </a:endParaRPr>
              </a:p>
              <a:p>
                <a:pPr algn="ctr"/>
                <a:endParaRPr lang="fr-FR" sz="2000" dirty="0" smtClean="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710850" y="4112404"/>
                <a:ext cx="4572000" cy="2246769"/>
              </a:xfrm>
              <a:prstGeom prst="rect">
                <a:avLst/>
              </a:prstGeom>
              <a:blipFill>
                <a:blip r:embed="rId4"/>
                <a:stretch>
                  <a:fillRect t="-1630"/>
                </a:stretch>
              </a:blipFill>
            </p:spPr>
            <p:txBody>
              <a:bodyPr/>
              <a:lstStyle/>
              <a:p>
                <a:r>
                  <a:rPr lang="fr-FR">
                    <a:noFill/>
                  </a:rPr>
                  <a:t> </a:t>
                </a:r>
              </a:p>
            </p:txBody>
          </p:sp>
        </mc:Fallback>
      </mc:AlternateContent>
      <p:pic>
        <p:nvPicPr>
          <p:cNvPr id="9" name="Image 8"/>
          <p:cNvPicPr>
            <a:picLocks noChangeAspect="1"/>
          </p:cNvPicPr>
          <p:nvPr/>
        </p:nvPicPr>
        <p:blipFill>
          <a:blip r:embed="rId5"/>
          <a:stretch>
            <a:fillRect/>
          </a:stretch>
        </p:blipFill>
        <p:spPr>
          <a:xfrm>
            <a:off x="2229946" y="1411008"/>
            <a:ext cx="3219450" cy="600075"/>
          </a:xfrm>
          <a:prstGeom prst="rect">
            <a:avLst/>
          </a:prstGeom>
        </p:spPr>
      </p:pic>
      <p:pic>
        <p:nvPicPr>
          <p:cNvPr id="10" name="Image 9"/>
          <p:cNvPicPr>
            <a:picLocks noChangeAspect="1"/>
          </p:cNvPicPr>
          <p:nvPr/>
        </p:nvPicPr>
        <p:blipFill>
          <a:blip r:embed="rId6"/>
          <a:stretch>
            <a:fillRect/>
          </a:stretch>
        </p:blipFill>
        <p:spPr>
          <a:xfrm>
            <a:off x="6829216" y="1003751"/>
            <a:ext cx="2771775" cy="1285875"/>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7250943" y="2267693"/>
                <a:ext cx="1945661" cy="646331"/>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fr-FR" sz="2400">
                          <a:latin typeface="Cambria Math" panose="02040503050406030204" pitchFamily="18" charset="0"/>
                        </a:rPr>
                        <m:t>ΔΦ</m:t>
                      </m:r>
                      <m:r>
                        <a:rPr lang="fr-FR" sz="2400" i="1">
                          <a:latin typeface="Cambria Math" panose="02040503050406030204" pitchFamily="18" charset="0"/>
                        </a:rPr>
                        <m:t>=</m:t>
                      </m:r>
                      <m:r>
                        <a:rPr lang="fr-FR" sz="2400" i="1">
                          <a:latin typeface="Cambria Math" panose="02040503050406030204" pitchFamily="18" charset="0"/>
                        </a:rPr>
                        <m:t>𝑛𝑘𝑎</m:t>
                      </m:r>
                      <m:sSup>
                        <m:sSupPr>
                          <m:ctrlPr>
                            <a:rPr lang="fr-FR" sz="2400" i="1">
                              <a:latin typeface="Cambria Math" panose="02040503050406030204" pitchFamily="18" charset="0"/>
                            </a:rPr>
                          </m:ctrlPr>
                        </m:sSupPr>
                        <m:e>
                          <m:r>
                            <a:rPr lang="fr-FR" sz="2400" i="1">
                              <a:latin typeface="Cambria Math" panose="02040503050406030204" pitchFamily="18" charset="0"/>
                            </a:rPr>
                            <m:t>𝑇</m:t>
                          </m:r>
                        </m:e>
                        <m:sup>
                          <m:r>
                            <a:rPr lang="fr-FR" sz="2400" i="1">
                              <a:latin typeface="Cambria Math" panose="02040503050406030204" pitchFamily="18" charset="0"/>
                            </a:rPr>
                            <m:t>2</m:t>
                          </m:r>
                        </m:sup>
                      </m:sSup>
                    </m:oMath>
                  </m:oMathPara>
                </a14:m>
                <a:endParaRPr lang="fr-FR" sz="2400" dirty="0"/>
              </a:p>
            </p:txBody>
          </p:sp>
        </mc:Choice>
        <mc:Fallback>
          <p:sp>
            <p:nvSpPr>
              <p:cNvPr id="11" name="Rectangle 10"/>
              <p:cNvSpPr>
                <a:spLocks noRot="1" noChangeAspect="1" noMove="1" noResize="1" noEditPoints="1" noAdjustHandles="1" noChangeArrowheads="1" noChangeShapeType="1" noTextEdit="1"/>
              </p:cNvSpPr>
              <p:nvPr/>
            </p:nvSpPr>
            <p:spPr>
              <a:xfrm>
                <a:off x="7250943" y="2267693"/>
                <a:ext cx="1945661" cy="646331"/>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2878019" y="2221512"/>
                <a:ext cx="17693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2400">
                          <a:latin typeface="Cambria Math" panose="02040503050406030204" pitchFamily="18" charset="0"/>
                        </a:rPr>
                        <m:t>ΔΦ</m:t>
                      </m:r>
                      <m:r>
                        <a:rPr lang="fr-FR" sz="2400" i="1">
                          <a:latin typeface="Cambria Math" panose="02040503050406030204" pitchFamily="18" charset="0"/>
                        </a:rPr>
                        <m:t>=</m:t>
                      </m:r>
                      <m:r>
                        <a:rPr lang="fr-FR" sz="2400" i="1">
                          <a:latin typeface="Cambria Math" panose="02040503050406030204" pitchFamily="18" charset="0"/>
                        </a:rPr>
                        <m:t>𝑘𝑎</m:t>
                      </m:r>
                      <m:sSup>
                        <m:sSupPr>
                          <m:ctrlPr>
                            <a:rPr lang="fr-FR" sz="2400" i="1">
                              <a:latin typeface="Cambria Math" panose="02040503050406030204" pitchFamily="18" charset="0"/>
                            </a:rPr>
                          </m:ctrlPr>
                        </m:sSupPr>
                        <m:e>
                          <m:r>
                            <a:rPr lang="fr-FR" sz="2400" i="1">
                              <a:latin typeface="Cambria Math" panose="02040503050406030204" pitchFamily="18" charset="0"/>
                            </a:rPr>
                            <m:t>𝑇</m:t>
                          </m:r>
                        </m:e>
                        <m:sup>
                          <m:r>
                            <a:rPr lang="fr-FR" sz="2400" i="1">
                              <a:latin typeface="Cambria Math" panose="02040503050406030204" pitchFamily="18" charset="0"/>
                            </a:rPr>
                            <m:t>2</m:t>
                          </m:r>
                        </m:sup>
                      </m:sSup>
                    </m:oMath>
                  </m:oMathPara>
                </a14:m>
                <a:endParaRPr lang="fr-FR" sz="2400" dirty="0"/>
              </a:p>
            </p:txBody>
          </p:sp>
        </mc:Choice>
        <mc:Fallback>
          <p:sp>
            <p:nvSpPr>
              <p:cNvPr id="12" name="Rectangle 11"/>
              <p:cNvSpPr>
                <a:spLocks noRot="1" noChangeAspect="1" noMove="1" noResize="1" noEditPoints="1" noAdjustHandles="1" noChangeArrowheads="1" noChangeShapeType="1" noTextEdit="1"/>
              </p:cNvSpPr>
              <p:nvPr/>
            </p:nvSpPr>
            <p:spPr>
              <a:xfrm>
                <a:off x="2878019" y="2221512"/>
                <a:ext cx="1769331" cy="461665"/>
              </a:xfrm>
              <a:prstGeom prst="rect">
                <a:avLst/>
              </a:prstGeom>
              <a:blipFill>
                <a:blip r:embed="rId8"/>
                <a:stretch>
                  <a:fillRect/>
                </a:stretch>
              </a:blipFill>
            </p:spPr>
            <p:txBody>
              <a:bodyPr/>
              <a:lstStyle/>
              <a:p>
                <a:r>
                  <a:rPr lang="fr-FR">
                    <a:noFill/>
                  </a:rPr>
                  <a:t> </a:t>
                </a:r>
              </a:p>
            </p:txBody>
          </p:sp>
        </mc:Fallback>
      </mc:AlternateContent>
      <p:sp>
        <p:nvSpPr>
          <p:cNvPr id="14" name="Rectangle 13"/>
          <p:cNvSpPr/>
          <p:nvPr/>
        </p:nvSpPr>
        <p:spPr>
          <a:xfrm>
            <a:off x="2085930" y="979393"/>
            <a:ext cx="3528392" cy="1862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406410" y="882663"/>
            <a:ext cx="3312368" cy="2031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8403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30563" y="1140937"/>
            <a:ext cx="10228143" cy="400110"/>
          </a:xfrm>
          <a:prstGeom prst="rect">
            <a:avLst/>
          </a:prstGeom>
          <a:noFill/>
        </p:spPr>
        <p:txBody>
          <a:bodyPr wrap="square" rtlCol="0">
            <a:spAutoFit/>
          </a:bodyPr>
          <a:lstStyle/>
          <a:p>
            <a:r>
              <a:rPr lang="fr-FR" sz="2000" dirty="0" smtClean="0"/>
              <a:t>A </a:t>
            </a:r>
            <a:r>
              <a:rPr lang="fr-FR" sz="2000" dirty="0" err="1"/>
              <a:t>t</a:t>
            </a:r>
            <a:r>
              <a:rPr lang="fr-FR" sz="2000" dirty="0" err="1" smtClean="0"/>
              <a:t>wo</a:t>
            </a:r>
            <a:r>
              <a:rPr lang="fr-FR" sz="2000" dirty="0" smtClean="0"/>
              <a:t> </a:t>
            </a:r>
            <a:r>
              <a:rPr lang="fr-FR" sz="2000" dirty="0" err="1" smtClean="0"/>
              <a:t>level</a:t>
            </a:r>
            <a:r>
              <a:rPr lang="fr-FR" sz="2000" dirty="0" smtClean="0"/>
              <a:t> </a:t>
            </a:r>
            <a:r>
              <a:rPr lang="fr-FR" sz="2000" dirty="0" err="1" smtClean="0"/>
              <a:t>atom</a:t>
            </a:r>
            <a:r>
              <a:rPr lang="fr-FR" sz="2000" dirty="0" smtClean="0"/>
              <a:t> </a:t>
            </a:r>
            <a:r>
              <a:rPr lang="fr-FR" sz="2000" dirty="0" err="1" smtClean="0"/>
              <a:t>with</a:t>
            </a:r>
            <a:r>
              <a:rPr lang="fr-FR" sz="2000" dirty="0" smtClean="0"/>
              <a:t> states 1 and 2 </a:t>
            </a:r>
            <a:r>
              <a:rPr lang="fr-FR" sz="2000" dirty="0" err="1" smtClean="0"/>
              <a:t>can</a:t>
            </a:r>
            <a:r>
              <a:rPr lang="fr-FR" sz="2000" dirty="0" smtClean="0"/>
              <a:t> </a:t>
            </a:r>
            <a:r>
              <a:rPr lang="fr-FR" sz="2000" dirty="0" err="1" smtClean="0"/>
              <a:t>be</a:t>
            </a:r>
            <a:r>
              <a:rPr lang="fr-FR" sz="2000" dirty="0" smtClean="0"/>
              <a:t> </a:t>
            </a:r>
            <a:r>
              <a:rPr lang="fr-FR" sz="2000" dirty="0" err="1" smtClean="0"/>
              <a:t>represented</a:t>
            </a:r>
            <a:r>
              <a:rPr lang="fr-FR" sz="2000" dirty="0" smtClean="0"/>
              <a:t> by a pseudo-Spin </a:t>
            </a:r>
            <a:r>
              <a:rPr lang="fr-FR" sz="2000" dirty="0"/>
              <a:t>½ </a:t>
            </a:r>
            <a:endParaRPr lang="fr-FR" sz="2000" dirty="0" smtClean="0"/>
          </a:p>
        </p:txBody>
      </p:sp>
      <p:grpSp>
        <p:nvGrpSpPr>
          <p:cNvPr id="29" name="Groupe 28"/>
          <p:cNvGrpSpPr/>
          <p:nvPr/>
        </p:nvGrpSpPr>
        <p:grpSpPr>
          <a:xfrm>
            <a:off x="7768733" y="2431021"/>
            <a:ext cx="3422922" cy="3884926"/>
            <a:chOff x="530485" y="2515101"/>
            <a:chExt cx="1821338" cy="2067171"/>
          </a:xfrm>
        </p:grpSpPr>
        <p:sp>
          <p:nvSpPr>
            <p:cNvPr id="32" name="ZoneTexte 31"/>
            <p:cNvSpPr txBox="1"/>
            <p:nvPr/>
          </p:nvSpPr>
          <p:spPr>
            <a:xfrm>
              <a:off x="1342834" y="3654076"/>
              <a:ext cx="434414" cy="131014"/>
            </a:xfrm>
            <a:prstGeom prst="rect">
              <a:avLst/>
            </a:prstGeom>
            <a:noFill/>
          </p:spPr>
          <p:txBody>
            <a:bodyPr wrap="square" lIns="0" tIns="0" rIns="0" bIns="0" rtlCol="0">
              <a:spAutoFit/>
            </a:bodyPr>
            <a:lstStyle/>
            <a:p>
              <a:pPr algn="l"/>
              <a:endParaRPr lang="fr-FR" sz="1600" b="0" dirty="0" smtClean="0">
                <a:solidFill>
                  <a:srgbClr val="FF0000"/>
                </a:solidFill>
                <a:latin typeface="+mj-lt"/>
              </a:endParaRPr>
            </a:p>
          </p:txBody>
        </p:sp>
        <p:cxnSp>
          <p:nvCxnSpPr>
            <p:cNvPr id="33" name="Connecteur droit 32"/>
            <p:cNvCxnSpPr/>
            <p:nvPr/>
          </p:nvCxnSpPr>
          <p:spPr>
            <a:xfrm flipH="1">
              <a:off x="537052" y="3571078"/>
              <a:ext cx="1638988" cy="0"/>
            </a:xfrm>
            <a:prstGeom prst="line">
              <a:avLst/>
            </a:prstGeom>
            <a:ln w="22225">
              <a:solidFill>
                <a:schemeClr val="tx1"/>
              </a:solidFill>
              <a:headEnd type="triangle"/>
            </a:ln>
          </p:spPr>
          <p:style>
            <a:lnRef idx="3">
              <a:schemeClr val="dk1"/>
            </a:lnRef>
            <a:fillRef idx="0">
              <a:schemeClr val="dk1"/>
            </a:fillRef>
            <a:effectRef idx="2">
              <a:schemeClr val="dk1"/>
            </a:effectRef>
            <a:fontRef idx="minor">
              <a:schemeClr val="tx1"/>
            </a:fontRef>
          </p:style>
        </p:cxnSp>
        <p:cxnSp>
          <p:nvCxnSpPr>
            <p:cNvPr id="34" name="Connecteur droit 33"/>
            <p:cNvCxnSpPr/>
            <p:nvPr/>
          </p:nvCxnSpPr>
          <p:spPr>
            <a:xfrm flipH="1">
              <a:off x="1392225" y="2705199"/>
              <a:ext cx="0" cy="1877073"/>
            </a:xfrm>
            <a:prstGeom prst="line">
              <a:avLst/>
            </a:prstGeom>
            <a:ln w="22225">
              <a:solidFill>
                <a:schemeClr val="tx1"/>
              </a:solidFill>
              <a:head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ZoneTexte 34"/>
                <p:cNvSpPr txBox="1"/>
                <p:nvPr/>
              </p:nvSpPr>
              <p:spPr>
                <a:xfrm>
                  <a:off x="530485" y="4241164"/>
                  <a:ext cx="151182" cy="1512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𝑥</m:t>
                            </m:r>
                          </m:sub>
                        </m:sSub>
                      </m:oMath>
                    </m:oMathPara>
                  </a14:m>
                  <a:endParaRPr lang="fr-FR" dirty="0"/>
                </a:p>
              </p:txBody>
            </p:sp>
          </mc:Choice>
          <mc:Fallback xmlns="">
            <p:sp>
              <p:nvSpPr>
                <p:cNvPr id="244" name="ZoneTexte 243"/>
                <p:cNvSpPr txBox="1">
                  <a:spLocks noRot="1" noChangeAspect="1" noMove="1" noResize="1" noEditPoints="1" noAdjustHandles="1" noChangeArrowheads="1" noChangeShapeType="1" noTextEdit="1"/>
                </p:cNvSpPr>
                <p:nvPr/>
              </p:nvSpPr>
              <p:spPr>
                <a:xfrm>
                  <a:off x="530485" y="4241164"/>
                  <a:ext cx="151182" cy="151284"/>
                </a:xfrm>
                <a:prstGeom prst="rect">
                  <a:avLst/>
                </a:prstGeom>
                <a:blipFill>
                  <a:blip r:embed="rId28"/>
                  <a:stretch>
                    <a:fillRect l="-17021" t="-23404" r="-55319" b="-1489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ZoneTexte 35"/>
                <p:cNvSpPr txBox="1"/>
                <p:nvPr/>
              </p:nvSpPr>
              <p:spPr>
                <a:xfrm>
                  <a:off x="1318034" y="2515101"/>
                  <a:ext cx="148381" cy="1524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245" name="ZoneTexte 244"/>
                <p:cNvSpPr txBox="1">
                  <a:spLocks noRot="1" noChangeAspect="1" noMove="1" noResize="1" noEditPoints="1" noAdjustHandles="1" noChangeArrowheads="1" noChangeShapeType="1" noTextEdit="1"/>
                </p:cNvSpPr>
                <p:nvPr/>
              </p:nvSpPr>
              <p:spPr>
                <a:xfrm>
                  <a:off x="1318034" y="2515101"/>
                  <a:ext cx="148381" cy="152407"/>
                </a:xfrm>
                <a:prstGeom prst="rect">
                  <a:avLst/>
                </a:prstGeom>
                <a:blipFill>
                  <a:blip r:embed="rId29"/>
                  <a:stretch>
                    <a:fillRect l="-19565" t="-23404" r="-56522" b="-1489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ZoneTexte 36"/>
                <p:cNvSpPr txBox="1"/>
                <p:nvPr/>
              </p:nvSpPr>
              <p:spPr>
                <a:xfrm>
                  <a:off x="2193855" y="3480696"/>
                  <a:ext cx="157968" cy="1674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𝑦</m:t>
                            </m:r>
                          </m:sub>
                        </m:sSub>
                      </m:oMath>
                    </m:oMathPara>
                  </a14:m>
                  <a:endParaRPr lang="fr-FR" dirty="0"/>
                </a:p>
              </p:txBody>
            </p:sp>
          </mc:Choice>
          <mc:Fallback xmlns="">
            <p:sp>
              <p:nvSpPr>
                <p:cNvPr id="246" name="ZoneTexte 245"/>
                <p:cNvSpPr txBox="1">
                  <a:spLocks noRot="1" noChangeAspect="1" noMove="1" noResize="1" noEditPoints="1" noAdjustHandles="1" noChangeArrowheads="1" noChangeShapeType="1" noTextEdit="1"/>
                </p:cNvSpPr>
                <p:nvPr/>
              </p:nvSpPr>
              <p:spPr>
                <a:xfrm>
                  <a:off x="2193855" y="3480696"/>
                  <a:ext cx="157968" cy="167453"/>
                </a:xfrm>
                <a:prstGeom prst="rect">
                  <a:avLst/>
                </a:prstGeom>
                <a:blipFill>
                  <a:blip r:embed="rId30"/>
                  <a:stretch>
                    <a:fillRect l="-18367" t="-23077" r="-51020" b="-17308"/>
                  </a:stretch>
                </a:blipFill>
              </p:spPr>
              <p:txBody>
                <a:bodyPr/>
                <a:lstStyle/>
                <a:p>
                  <a:r>
                    <a:rPr lang="fr-FR">
                      <a:noFill/>
                    </a:rPr>
                    <a:t> </a:t>
                  </a:r>
                </a:p>
              </p:txBody>
            </p:sp>
          </mc:Fallback>
        </mc:AlternateContent>
        <p:cxnSp>
          <p:nvCxnSpPr>
            <p:cNvPr id="38" name="Connecteur droit 37"/>
            <p:cNvCxnSpPr/>
            <p:nvPr/>
          </p:nvCxnSpPr>
          <p:spPr>
            <a:xfrm flipH="1">
              <a:off x="665637" y="3206074"/>
              <a:ext cx="1101168" cy="1051752"/>
            </a:xfrm>
            <a:prstGeom prst="line">
              <a:avLst/>
            </a:prstGeom>
            <a:ln w="22225">
              <a:solidFill>
                <a:schemeClr val="tx1"/>
              </a:solidFill>
              <a:headEnd type="none"/>
              <a:tailEnd type="triangle"/>
            </a:ln>
          </p:spPr>
          <p:style>
            <a:lnRef idx="3">
              <a:schemeClr val="dk1"/>
            </a:lnRef>
            <a:fillRef idx="0">
              <a:schemeClr val="dk1"/>
            </a:fillRef>
            <a:effectRef idx="2">
              <a:schemeClr val="dk1"/>
            </a:effectRef>
            <a:fontRef idx="minor">
              <a:schemeClr val="tx1"/>
            </a:fontRef>
          </p:style>
        </p:cxnSp>
        <p:sp>
          <p:nvSpPr>
            <p:cNvPr id="39" name="Arc 38"/>
            <p:cNvSpPr/>
            <p:nvPr/>
          </p:nvSpPr>
          <p:spPr>
            <a:xfrm>
              <a:off x="636085" y="3280198"/>
              <a:ext cx="1428578" cy="660373"/>
            </a:xfrm>
            <a:prstGeom prst="arc">
              <a:avLst>
                <a:gd name="adj1" fmla="val 22826"/>
                <a:gd name="adj2" fmla="val 10797384"/>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0" name="Arc 39"/>
            <p:cNvSpPr/>
            <p:nvPr/>
          </p:nvSpPr>
          <p:spPr>
            <a:xfrm>
              <a:off x="636085" y="3305106"/>
              <a:ext cx="1449464" cy="635465"/>
            </a:xfrm>
            <a:prstGeom prst="arc">
              <a:avLst>
                <a:gd name="adj1" fmla="val 10959073"/>
                <a:gd name="adj2" fmla="val 21314373"/>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1" name="Ellipse 40"/>
            <p:cNvSpPr/>
            <p:nvPr/>
          </p:nvSpPr>
          <p:spPr>
            <a:xfrm>
              <a:off x="638900" y="2918471"/>
              <a:ext cx="1425763" cy="1389063"/>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cxnSp>
        <p:nvCxnSpPr>
          <p:cNvPr id="47" name="Connecteur droit avec flèche 46"/>
          <p:cNvCxnSpPr/>
          <p:nvPr/>
        </p:nvCxnSpPr>
        <p:spPr>
          <a:xfrm>
            <a:off x="9380421" y="4435911"/>
            <a:ext cx="507291" cy="623769"/>
          </a:xfrm>
          <a:prstGeom prst="straightConnector1">
            <a:avLst/>
          </a:prstGeom>
          <a:ln w="34925">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1" name="ZoneTexte 50"/>
          <p:cNvSpPr txBox="1"/>
          <p:nvPr/>
        </p:nvSpPr>
        <p:spPr>
          <a:xfrm>
            <a:off x="684900" y="4550396"/>
            <a:ext cx="5790235" cy="707886"/>
          </a:xfrm>
          <a:prstGeom prst="rect">
            <a:avLst/>
          </a:prstGeom>
          <a:noFill/>
        </p:spPr>
        <p:txBody>
          <a:bodyPr wrap="square" rtlCol="0">
            <a:spAutoFit/>
          </a:bodyPr>
          <a:lstStyle/>
          <a:p>
            <a:r>
              <a:rPr lang="fr-FR" sz="2000" dirty="0"/>
              <a:t>The state of the </a:t>
            </a:r>
            <a:r>
              <a:rPr lang="fr-FR" sz="2000" dirty="0" err="1" smtClean="0"/>
              <a:t>atom</a:t>
            </a:r>
            <a:r>
              <a:rPr lang="fr-FR" sz="2000" dirty="0" smtClean="0"/>
              <a:t> </a:t>
            </a:r>
            <a:r>
              <a:rPr lang="fr-FR" sz="2000" dirty="0"/>
              <a:t>(and </a:t>
            </a:r>
            <a:r>
              <a:rPr lang="fr-FR" sz="2000" dirty="0" err="1"/>
              <a:t>its</a:t>
            </a:r>
            <a:r>
              <a:rPr lang="fr-FR" sz="2000" dirty="0"/>
              <a:t> </a:t>
            </a:r>
            <a:r>
              <a:rPr lang="fr-FR" sz="2000" dirty="0" err="1"/>
              <a:t>dynamics</a:t>
            </a:r>
            <a:r>
              <a:rPr lang="fr-FR" sz="2000" dirty="0"/>
              <a:t>) </a:t>
            </a:r>
          </a:p>
          <a:p>
            <a:r>
              <a:rPr lang="fr-FR" sz="2000" dirty="0" err="1"/>
              <a:t>can</a:t>
            </a:r>
            <a:r>
              <a:rPr lang="fr-FR" sz="2000" dirty="0"/>
              <a:t> </a:t>
            </a:r>
            <a:r>
              <a:rPr lang="fr-FR" sz="2000" dirty="0" err="1"/>
              <a:t>then</a:t>
            </a:r>
            <a:r>
              <a:rPr lang="fr-FR" sz="2000" dirty="0"/>
              <a:t> </a:t>
            </a:r>
            <a:r>
              <a:rPr lang="fr-FR" sz="2000" dirty="0" err="1"/>
              <a:t>be</a:t>
            </a:r>
            <a:r>
              <a:rPr lang="fr-FR" sz="2000" dirty="0"/>
              <a:t> </a:t>
            </a:r>
            <a:r>
              <a:rPr lang="fr-FR" sz="2000" dirty="0" err="1"/>
              <a:t>represented</a:t>
            </a:r>
            <a:r>
              <a:rPr lang="fr-FR" sz="2000" dirty="0"/>
              <a:t> in the </a:t>
            </a:r>
            <a:r>
              <a:rPr lang="fr-FR" sz="2000" dirty="0" smtClean="0"/>
              <a:t>Bloch </a:t>
            </a:r>
            <a:r>
              <a:rPr lang="fr-FR" sz="2000" dirty="0" err="1" smtClean="0"/>
              <a:t>sphere</a:t>
            </a:r>
            <a:endParaRPr lang="fr-FR" sz="2000" dirty="0"/>
          </a:p>
        </p:txBody>
      </p:sp>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56C093B4-70A1-41FB-88C6-1703CF483021}"/>
                  </a:ext>
                </a:extLst>
              </p:cNvPr>
              <p:cNvSpPr txBox="1"/>
              <p:nvPr/>
            </p:nvSpPr>
            <p:spPr>
              <a:xfrm>
                <a:off x="809509" y="1650074"/>
                <a:ext cx="10070249" cy="2405146"/>
              </a:xfrm>
              <a:prstGeom prst="rect">
                <a:avLst/>
              </a:prstGeom>
              <a:noFill/>
            </p:spPr>
            <p:txBody>
              <a:bodyPr wrap="square" lIns="0" tIns="0" rIns="0" bIns="0" rtlCol="0">
                <a:spAutoFit/>
              </a:bodyPr>
              <a:lstStyle/>
              <a:p>
                <a:pPr>
                  <a:spcAft>
                    <a:spcPts val="600"/>
                  </a:spcAft>
                </a:pPr>
                <a14:m>
                  <m:oMathPara xmlns:m="http://schemas.openxmlformats.org/officeDocument/2006/math">
                    <m:oMathParaPr>
                      <m:jc m:val="left"/>
                    </m:oMathParaPr>
                    <m:oMath xmlns:m="http://schemas.openxmlformats.org/officeDocument/2006/math">
                      <m:sSub>
                        <m:sSubPr>
                          <m:ctrlPr>
                            <a:rPr lang="fr-FR" sz="2000" i="1" smtClean="0">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panose="02040503050406030204" pitchFamily="18" charset="0"/>
                                </a:rPr>
                                <m:t>𝑠</m:t>
                              </m:r>
                            </m:e>
                          </m:acc>
                        </m:e>
                        <m:sub>
                          <m:r>
                            <m:rPr>
                              <m:sty m:val="p"/>
                            </m:rPr>
                            <a:rPr lang="fr-FR" sz="2000">
                              <a:latin typeface="Cambria Math" panose="02040503050406030204" pitchFamily="18" charset="0"/>
                            </a:rPr>
                            <m:t>z</m:t>
                          </m:r>
                        </m:sub>
                      </m:sSub>
                      <m:r>
                        <a:rPr lang="fr-FR" sz="2000">
                          <a:latin typeface="Cambria Math" panose="02040503050406030204" pitchFamily="18" charset="0"/>
                        </a:rPr>
                        <m:t>=</m:t>
                      </m:r>
                      <m:f>
                        <m:fPr>
                          <m:ctrlPr>
                            <a:rPr lang="fr-FR" sz="2000" i="1">
                              <a:latin typeface="Cambria Math" panose="02040503050406030204" pitchFamily="18" charset="0"/>
                            </a:rPr>
                          </m:ctrlPr>
                        </m:fPr>
                        <m:num>
                          <m:sSubSup>
                            <m:sSubSupPr>
                              <m:ctrlPr>
                                <a:rPr lang="fr-FR" sz="2000" i="1">
                                  <a:solidFill>
                                    <a:srgbClr val="0066FF"/>
                                  </a:solidFill>
                                  <a:latin typeface="Cambria Math" panose="02040503050406030204" pitchFamily="18" charset="0"/>
                                </a:rPr>
                              </m:ctrlPr>
                            </m:sSubSupPr>
                            <m:e>
                              <m:acc>
                                <m:accPr>
                                  <m:chr m:val="̂"/>
                                  <m:ctrlPr>
                                    <a:rPr lang="fr-FR" sz="2000" i="1">
                                      <a:solidFill>
                                        <a:srgbClr val="0066FF"/>
                                      </a:solidFill>
                                      <a:latin typeface="Cambria Math" panose="02040503050406030204" pitchFamily="18" charset="0"/>
                                    </a:rPr>
                                  </m:ctrlPr>
                                </m:accPr>
                                <m:e>
                                  <m:r>
                                    <m:rPr>
                                      <m:sty m:val="p"/>
                                    </m:rPr>
                                    <a:rPr lang="fr-FR" sz="2000">
                                      <a:solidFill>
                                        <a:srgbClr val="0066FF"/>
                                      </a:solidFill>
                                      <a:latin typeface="Cambria Math" panose="02040503050406030204" pitchFamily="18" charset="0"/>
                                    </a:rPr>
                                    <m:t>a</m:t>
                                  </m:r>
                                </m:e>
                              </m:acc>
                            </m:e>
                            <m:sub>
                              <m:r>
                                <a:rPr lang="fr-FR" sz="2000">
                                  <a:solidFill>
                                    <a:srgbClr val="0066FF"/>
                                  </a:solidFill>
                                  <a:latin typeface="Cambria Math" panose="02040503050406030204" pitchFamily="18" charset="0"/>
                                </a:rPr>
                                <m:t>1</m:t>
                              </m:r>
                            </m:sub>
                            <m:sup>
                              <m:r>
                                <a:rPr lang="fr-FR" sz="2000">
                                  <a:solidFill>
                                    <a:srgbClr val="0066FF"/>
                                  </a:solidFill>
                                  <a:latin typeface="Cambria Math" panose="02040503050406030204" pitchFamily="18" charset="0"/>
                                </a:rPr>
                                <m:t>+ </m:t>
                              </m:r>
                            </m:sup>
                          </m:sSubSup>
                          <m:sSub>
                            <m:sSubPr>
                              <m:ctrlPr>
                                <a:rPr lang="fr-FR" sz="2000" i="1">
                                  <a:solidFill>
                                    <a:srgbClr val="0066FF"/>
                                  </a:solidFill>
                                  <a:latin typeface="Cambria Math" panose="02040503050406030204" pitchFamily="18" charset="0"/>
                                </a:rPr>
                              </m:ctrlPr>
                            </m:sSubPr>
                            <m:e>
                              <m:acc>
                                <m:accPr>
                                  <m:chr m:val="̂"/>
                                  <m:ctrlPr>
                                    <a:rPr lang="fr-FR" sz="2000" i="1">
                                      <a:solidFill>
                                        <a:srgbClr val="0066FF"/>
                                      </a:solidFill>
                                      <a:latin typeface="Cambria Math" panose="02040503050406030204" pitchFamily="18" charset="0"/>
                                    </a:rPr>
                                  </m:ctrlPr>
                                </m:accPr>
                                <m:e>
                                  <m:r>
                                    <m:rPr>
                                      <m:sty m:val="p"/>
                                    </m:rPr>
                                    <a:rPr lang="fr-FR" sz="2000">
                                      <a:solidFill>
                                        <a:srgbClr val="0066FF"/>
                                      </a:solidFill>
                                      <a:latin typeface="Cambria Math" panose="02040503050406030204" pitchFamily="18" charset="0"/>
                                    </a:rPr>
                                    <m:t>a</m:t>
                                  </m:r>
                                </m:e>
                              </m:acc>
                            </m:e>
                            <m:sub>
                              <m:r>
                                <a:rPr lang="fr-FR" sz="2000">
                                  <a:solidFill>
                                    <a:srgbClr val="0066FF"/>
                                  </a:solidFill>
                                  <a:latin typeface="Cambria Math" panose="02040503050406030204" pitchFamily="18" charset="0"/>
                                </a:rPr>
                                <m:t>1</m:t>
                              </m:r>
                            </m:sub>
                          </m:sSub>
                          <m:r>
                            <a:rPr lang="fr-FR" sz="2000">
                              <a:latin typeface="Cambria Math" panose="02040503050406030204" pitchFamily="18" charset="0"/>
                            </a:rPr>
                            <m:t>−</m:t>
                          </m:r>
                          <m:sSubSup>
                            <m:sSubSupPr>
                              <m:ctrlPr>
                                <a:rPr lang="fr-FR" sz="2000" i="1">
                                  <a:solidFill>
                                    <a:srgbClr val="469C46"/>
                                  </a:solidFill>
                                  <a:latin typeface="Cambria Math" panose="02040503050406030204" pitchFamily="18" charset="0"/>
                                </a:rPr>
                              </m:ctrlPr>
                            </m:sSubSupPr>
                            <m:e>
                              <m:acc>
                                <m:accPr>
                                  <m:chr m:val="̂"/>
                                  <m:ctrlPr>
                                    <a:rPr lang="fr-FR" sz="2000" i="1">
                                      <a:solidFill>
                                        <a:srgbClr val="469C46"/>
                                      </a:solidFill>
                                      <a:latin typeface="Cambria Math" panose="02040503050406030204" pitchFamily="18" charset="0"/>
                                    </a:rPr>
                                  </m:ctrlPr>
                                </m:accPr>
                                <m:e>
                                  <m:r>
                                    <m:rPr>
                                      <m:sty m:val="p"/>
                                    </m:rPr>
                                    <a:rPr lang="fr-FR" sz="2000">
                                      <a:solidFill>
                                        <a:srgbClr val="469C46"/>
                                      </a:solidFill>
                                      <a:latin typeface="Cambria Math" panose="02040503050406030204" pitchFamily="18" charset="0"/>
                                    </a:rPr>
                                    <m:t>a</m:t>
                                  </m:r>
                                </m:e>
                              </m:acc>
                            </m:e>
                            <m:sub>
                              <m:r>
                                <a:rPr lang="fr-FR" sz="2000">
                                  <a:solidFill>
                                    <a:srgbClr val="469C46"/>
                                  </a:solidFill>
                                  <a:latin typeface="Cambria Math" panose="02040503050406030204" pitchFamily="18" charset="0"/>
                                </a:rPr>
                                <m:t>2</m:t>
                              </m:r>
                            </m:sub>
                            <m:sup>
                              <m:r>
                                <a:rPr lang="fr-FR" sz="2000">
                                  <a:solidFill>
                                    <a:srgbClr val="469C46"/>
                                  </a:solidFill>
                                  <a:latin typeface="Cambria Math" panose="02040503050406030204" pitchFamily="18" charset="0"/>
                                </a:rPr>
                                <m:t>+ </m:t>
                              </m:r>
                            </m:sup>
                          </m:sSubSup>
                          <m:sSub>
                            <m:sSubPr>
                              <m:ctrlPr>
                                <a:rPr lang="fr-FR" sz="2000" i="1">
                                  <a:solidFill>
                                    <a:srgbClr val="469C46"/>
                                  </a:solidFill>
                                  <a:latin typeface="Cambria Math" panose="02040503050406030204" pitchFamily="18" charset="0"/>
                                </a:rPr>
                              </m:ctrlPr>
                            </m:sSubPr>
                            <m:e>
                              <m:acc>
                                <m:accPr>
                                  <m:chr m:val="̂"/>
                                  <m:ctrlPr>
                                    <a:rPr lang="fr-FR" sz="2000" i="1">
                                      <a:solidFill>
                                        <a:srgbClr val="469C46"/>
                                      </a:solidFill>
                                      <a:latin typeface="Cambria Math" panose="02040503050406030204" pitchFamily="18" charset="0"/>
                                    </a:rPr>
                                  </m:ctrlPr>
                                </m:accPr>
                                <m:e>
                                  <m:r>
                                    <m:rPr>
                                      <m:sty m:val="p"/>
                                    </m:rPr>
                                    <a:rPr lang="fr-FR" sz="2000">
                                      <a:solidFill>
                                        <a:srgbClr val="469C46"/>
                                      </a:solidFill>
                                      <a:latin typeface="Cambria Math" panose="02040503050406030204" pitchFamily="18" charset="0"/>
                                    </a:rPr>
                                    <m:t>a</m:t>
                                  </m:r>
                                </m:e>
                              </m:acc>
                            </m:e>
                            <m:sub>
                              <m:r>
                                <a:rPr lang="fr-FR" sz="2000">
                                  <a:solidFill>
                                    <a:srgbClr val="469C46"/>
                                  </a:solidFill>
                                  <a:latin typeface="Cambria Math" panose="02040503050406030204" pitchFamily="18" charset="0"/>
                                </a:rPr>
                                <m:t>2</m:t>
                              </m:r>
                            </m:sub>
                          </m:sSub>
                        </m:num>
                        <m:den>
                          <m:r>
                            <a:rPr lang="fr-FR" sz="2000">
                              <a:latin typeface="Cambria Math" panose="02040503050406030204" pitchFamily="18" charset="0"/>
                            </a:rPr>
                            <m:t>2</m:t>
                          </m:r>
                        </m:den>
                      </m:f>
                    </m:oMath>
                  </m:oMathPara>
                </a14:m>
                <a:endParaRPr lang="fr-FR" sz="2000" i="1" dirty="0" smtClean="0">
                  <a:latin typeface="Cambria Math" panose="02040503050406030204" pitchFamily="18" charset="0"/>
                </a:endParaRPr>
              </a:p>
              <a:p>
                <a:pPr>
                  <a:spcAft>
                    <a:spcPts val="600"/>
                  </a:spcAft>
                </a:pPr>
                <a:r>
                  <a:rPr lang="fr-FR" sz="2000" dirty="0"/>
                  <a:t>States of one </a:t>
                </a:r>
                <a:r>
                  <a:rPr lang="fr-FR" sz="2000" dirty="0" err="1"/>
                  <a:t>atom</a:t>
                </a:r>
                <a:r>
                  <a:rPr lang="fr-FR" sz="2000" dirty="0"/>
                  <a:t> in 1 or 2 = </a:t>
                </a:r>
                <a:r>
                  <a:rPr lang="fr-FR" sz="2000" dirty="0" err="1"/>
                  <a:t>eigenstates</a:t>
                </a:r>
                <a:r>
                  <a:rPr lang="fr-FR" sz="2000" dirty="0"/>
                  <a:t> of </a:t>
                </a:r>
                <a14:m>
                  <m:oMath xmlns:m="http://schemas.openxmlformats.org/officeDocument/2006/math">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a:latin typeface="Cambria Math" panose="02040503050406030204" pitchFamily="18" charset="0"/>
                              </a:rPr>
                              <m:t>𝑠</m:t>
                            </m:r>
                          </m:e>
                        </m:acc>
                      </m:e>
                      <m:sub>
                        <m:r>
                          <m:rPr>
                            <m:sty m:val="p"/>
                          </m:rPr>
                          <a:rPr lang="fr-FR" sz="2000">
                            <a:latin typeface="Cambria Math" panose="02040503050406030204" pitchFamily="18" charset="0"/>
                          </a:rPr>
                          <m:t>z</m:t>
                        </m:r>
                      </m:sub>
                    </m:sSub>
                  </m:oMath>
                </a14:m>
                <a:r>
                  <a:rPr lang="fr-FR" sz="2000" dirty="0"/>
                  <a:t> with </a:t>
                </a:r>
                <a:r>
                  <a:rPr lang="fr-FR" sz="2000" dirty="0" err="1"/>
                  <a:t>eigenvalues</a:t>
                </a:r>
                <a:r>
                  <a:rPr lang="fr-FR" sz="2000" dirty="0"/>
                  <a:t> +1/2 and -1/2</a:t>
                </a:r>
              </a:p>
              <a:p>
                <a:pPr>
                  <a:spcAft>
                    <a:spcPts val="600"/>
                  </a:spcAft>
                </a:pPr>
                <a:endParaRPr lang="fr-FR" sz="2000" dirty="0">
                  <a:latin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sSub>
                        <m:sSubPr>
                          <m:ctrlPr>
                            <a:rPr lang="fr-FR" sz="2000" b="0" i="1" smtClean="0">
                              <a:latin typeface="Cambria Math" panose="02040503050406030204" pitchFamily="18" charset="0"/>
                            </a:rPr>
                          </m:ctrlPr>
                        </m:sSubPr>
                        <m:e>
                          <m:acc>
                            <m:accPr>
                              <m:chr m:val="̂"/>
                              <m:ctrlPr>
                                <a:rPr lang="fr-FR" sz="2000" b="0" i="1" smtClean="0">
                                  <a:latin typeface="Cambria Math" panose="02040503050406030204" pitchFamily="18" charset="0"/>
                                </a:rPr>
                              </m:ctrlPr>
                            </m:accPr>
                            <m:e>
                              <m:r>
                                <m:rPr>
                                  <m:sty m:val="p"/>
                                </m:rPr>
                                <a:rPr lang="fr-FR" sz="2000" b="0" i="0" smtClean="0">
                                  <a:latin typeface="Cambria Math" panose="02040503050406030204" pitchFamily="18" charset="0"/>
                                </a:rPr>
                                <m:t>s</m:t>
                              </m:r>
                            </m:e>
                          </m:acc>
                        </m:e>
                        <m:sub>
                          <m:r>
                            <m:rPr>
                              <m:sty m:val="p"/>
                            </m:rPr>
                            <a:rPr lang="fr-FR" sz="2000" b="0" i="0" smtClean="0">
                              <a:latin typeface="Cambria Math" panose="02040503050406030204" pitchFamily="18" charset="0"/>
                            </a:rPr>
                            <m:t>x</m:t>
                          </m:r>
                        </m:sub>
                      </m:sSub>
                      <m:r>
                        <a:rPr lang="fr-FR" sz="2000" b="0" i="0" smtClean="0">
                          <a:latin typeface="Cambria Math" panose="02040503050406030204" pitchFamily="18" charset="0"/>
                        </a:rPr>
                        <m:t>=</m:t>
                      </m:r>
                      <m:f>
                        <m:fPr>
                          <m:ctrlPr>
                            <a:rPr lang="fr-FR" sz="2000" b="0" i="1" smtClean="0">
                              <a:latin typeface="Cambria Math" panose="02040503050406030204" pitchFamily="18" charset="0"/>
                            </a:rPr>
                          </m:ctrlPr>
                        </m:fPr>
                        <m:num>
                          <m:sSubSup>
                            <m:sSubSupPr>
                              <m:ctrlPr>
                                <a:rPr lang="fr-FR" sz="2000" i="1" smtClean="0">
                                  <a:solidFill>
                                    <a:srgbClr val="0066FF"/>
                                  </a:solidFill>
                                  <a:latin typeface="Cambria Math" panose="02040503050406030204" pitchFamily="18" charset="0"/>
                                </a:rPr>
                              </m:ctrlPr>
                            </m:sSubSupPr>
                            <m:e>
                              <m:acc>
                                <m:accPr>
                                  <m:chr m:val="̂"/>
                                  <m:ctrlPr>
                                    <a:rPr lang="fr-FR" sz="2000" i="1">
                                      <a:solidFill>
                                        <a:srgbClr val="0066FF"/>
                                      </a:solidFill>
                                      <a:latin typeface="Cambria Math" panose="02040503050406030204" pitchFamily="18" charset="0"/>
                                    </a:rPr>
                                  </m:ctrlPr>
                                </m:accPr>
                                <m:e>
                                  <m:r>
                                    <m:rPr>
                                      <m:sty m:val="p"/>
                                    </m:rPr>
                                    <a:rPr lang="fr-FR" sz="2000" b="0" i="0" smtClean="0">
                                      <a:solidFill>
                                        <a:srgbClr val="0066FF"/>
                                      </a:solidFill>
                                      <a:latin typeface="Cambria Math" panose="02040503050406030204" pitchFamily="18" charset="0"/>
                                    </a:rPr>
                                    <m:t>a</m:t>
                                  </m:r>
                                </m:e>
                              </m:acc>
                            </m:e>
                            <m:sub>
                              <m:r>
                                <a:rPr lang="fr-FR" sz="2000" i="0">
                                  <a:solidFill>
                                    <a:srgbClr val="0066FF"/>
                                  </a:solidFill>
                                  <a:latin typeface="Cambria Math" panose="02040503050406030204" pitchFamily="18" charset="0"/>
                                </a:rPr>
                                <m:t>1</m:t>
                              </m:r>
                            </m:sub>
                            <m:sup>
                              <m:r>
                                <a:rPr lang="fr-FR" sz="2000" i="0">
                                  <a:solidFill>
                                    <a:srgbClr val="0066FF"/>
                                  </a:solidFill>
                                  <a:latin typeface="Cambria Math" panose="02040503050406030204" pitchFamily="18" charset="0"/>
                                </a:rPr>
                                <m:t>+ </m:t>
                              </m:r>
                            </m:sup>
                          </m:sSubSup>
                          <m:sSub>
                            <m:sSubPr>
                              <m:ctrlPr>
                                <a:rPr lang="fr-FR" sz="2000" i="1" smtClean="0">
                                  <a:solidFill>
                                    <a:srgbClr val="469C46"/>
                                  </a:solidFill>
                                  <a:latin typeface="Cambria Math" panose="02040503050406030204" pitchFamily="18" charset="0"/>
                                </a:rPr>
                              </m:ctrlPr>
                            </m:sSubPr>
                            <m:e>
                              <m:acc>
                                <m:accPr>
                                  <m:chr m:val="̂"/>
                                  <m:ctrlPr>
                                    <a:rPr lang="fr-FR" sz="2000" i="1">
                                      <a:solidFill>
                                        <a:srgbClr val="469C46"/>
                                      </a:solidFill>
                                      <a:latin typeface="Cambria Math" panose="02040503050406030204" pitchFamily="18" charset="0"/>
                                    </a:rPr>
                                  </m:ctrlPr>
                                </m:accPr>
                                <m:e>
                                  <m:r>
                                    <m:rPr>
                                      <m:sty m:val="p"/>
                                    </m:rPr>
                                    <a:rPr lang="fr-FR" sz="2000" b="0" i="0" smtClean="0">
                                      <a:solidFill>
                                        <a:srgbClr val="469C46"/>
                                      </a:solidFill>
                                      <a:latin typeface="Cambria Math" panose="02040503050406030204" pitchFamily="18" charset="0"/>
                                    </a:rPr>
                                    <m:t>a</m:t>
                                  </m:r>
                                </m:e>
                              </m:acc>
                            </m:e>
                            <m:sub>
                              <m:r>
                                <a:rPr lang="fr-FR" sz="2000" b="0" i="0" smtClean="0">
                                  <a:solidFill>
                                    <a:srgbClr val="469C46"/>
                                  </a:solidFill>
                                  <a:latin typeface="Cambria Math" panose="02040503050406030204" pitchFamily="18" charset="0"/>
                                </a:rPr>
                                <m:t>2</m:t>
                              </m:r>
                            </m:sub>
                          </m:sSub>
                          <m:r>
                            <a:rPr lang="fr-FR" sz="2000" b="0" i="0" smtClean="0">
                              <a:latin typeface="Cambria Math" panose="02040503050406030204" pitchFamily="18" charset="0"/>
                            </a:rPr>
                            <m:t>+</m:t>
                          </m:r>
                          <m:sSubSup>
                            <m:sSubSupPr>
                              <m:ctrlPr>
                                <a:rPr lang="fr-FR" sz="2000" i="1" smtClean="0">
                                  <a:solidFill>
                                    <a:srgbClr val="469C46"/>
                                  </a:solidFill>
                                  <a:latin typeface="Cambria Math" panose="02040503050406030204" pitchFamily="18" charset="0"/>
                                </a:rPr>
                              </m:ctrlPr>
                            </m:sSubSupPr>
                            <m:e>
                              <m:acc>
                                <m:accPr>
                                  <m:chr m:val="̂"/>
                                  <m:ctrlPr>
                                    <a:rPr lang="fr-FR" sz="2000" i="1">
                                      <a:solidFill>
                                        <a:srgbClr val="469C46"/>
                                      </a:solidFill>
                                      <a:latin typeface="Cambria Math" panose="02040503050406030204" pitchFamily="18" charset="0"/>
                                    </a:rPr>
                                  </m:ctrlPr>
                                </m:accPr>
                                <m:e>
                                  <m:r>
                                    <m:rPr>
                                      <m:sty m:val="p"/>
                                    </m:rPr>
                                    <a:rPr lang="fr-FR" sz="2000" i="0">
                                      <a:solidFill>
                                        <a:srgbClr val="469C46"/>
                                      </a:solidFill>
                                      <a:latin typeface="Cambria Math" panose="02040503050406030204" pitchFamily="18" charset="0"/>
                                    </a:rPr>
                                    <m:t>a</m:t>
                                  </m:r>
                                </m:e>
                              </m:acc>
                            </m:e>
                            <m:sub>
                              <m:r>
                                <a:rPr lang="fr-FR" sz="2000" b="0" i="0" smtClean="0">
                                  <a:solidFill>
                                    <a:srgbClr val="469C46"/>
                                  </a:solidFill>
                                  <a:latin typeface="Cambria Math" panose="02040503050406030204" pitchFamily="18" charset="0"/>
                                </a:rPr>
                                <m:t>2</m:t>
                              </m:r>
                            </m:sub>
                            <m:sup>
                              <m:r>
                                <a:rPr lang="fr-FR" sz="2000" i="0">
                                  <a:solidFill>
                                    <a:srgbClr val="469C46"/>
                                  </a:solidFill>
                                  <a:latin typeface="Cambria Math" panose="02040503050406030204" pitchFamily="18" charset="0"/>
                                </a:rPr>
                                <m:t>+ </m:t>
                              </m:r>
                            </m:sup>
                          </m:sSubSup>
                          <m:sSub>
                            <m:sSubPr>
                              <m:ctrlPr>
                                <a:rPr lang="fr-FR" sz="2000" i="1" smtClean="0">
                                  <a:solidFill>
                                    <a:srgbClr val="0066FF"/>
                                  </a:solidFill>
                                  <a:latin typeface="Cambria Math" panose="02040503050406030204" pitchFamily="18" charset="0"/>
                                </a:rPr>
                              </m:ctrlPr>
                            </m:sSubPr>
                            <m:e>
                              <m:acc>
                                <m:accPr>
                                  <m:chr m:val="̂"/>
                                  <m:ctrlPr>
                                    <a:rPr lang="fr-FR" sz="2000" i="1">
                                      <a:solidFill>
                                        <a:srgbClr val="0066FF"/>
                                      </a:solidFill>
                                      <a:latin typeface="Cambria Math" panose="02040503050406030204" pitchFamily="18" charset="0"/>
                                    </a:rPr>
                                  </m:ctrlPr>
                                </m:accPr>
                                <m:e>
                                  <m:r>
                                    <m:rPr>
                                      <m:sty m:val="p"/>
                                    </m:rPr>
                                    <a:rPr lang="fr-FR" sz="2000" b="0" i="0" smtClean="0">
                                      <a:solidFill>
                                        <a:srgbClr val="0066FF"/>
                                      </a:solidFill>
                                      <a:latin typeface="Cambria Math" panose="02040503050406030204" pitchFamily="18" charset="0"/>
                                    </a:rPr>
                                    <m:t>a</m:t>
                                  </m:r>
                                </m:e>
                              </m:acc>
                            </m:e>
                            <m:sub>
                              <m:r>
                                <a:rPr lang="fr-FR" sz="2000" i="0">
                                  <a:solidFill>
                                    <a:srgbClr val="0066FF"/>
                                  </a:solidFill>
                                  <a:latin typeface="Cambria Math" panose="02040503050406030204" pitchFamily="18" charset="0"/>
                                </a:rPr>
                                <m:t>1</m:t>
                              </m:r>
                            </m:sub>
                          </m:sSub>
                        </m:num>
                        <m:den>
                          <m:r>
                            <a:rPr lang="fr-FR" sz="2000" b="0" i="0" smtClean="0">
                              <a:latin typeface="Cambria Math" panose="02040503050406030204" pitchFamily="18" charset="0"/>
                            </a:rPr>
                            <m:t>2</m:t>
                          </m:r>
                        </m:den>
                      </m:f>
                      <m:r>
                        <a:rPr lang="fr-FR" sz="2000" b="0" i="0" smtClean="0">
                          <a:latin typeface="Cambria Math" panose="02040503050406030204" pitchFamily="18" charset="0"/>
                        </a:rPr>
                        <m:t>, </m:t>
                      </m:r>
                      <m:sSub>
                        <m:sSubPr>
                          <m:ctrlPr>
                            <a:rPr lang="fr-FR" sz="2000" b="0" i="1" smtClean="0">
                              <a:latin typeface="Cambria Math" panose="02040503050406030204" pitchFamily="18" charset="0"/>
                            </a:rPr>
                          </m:ctrlPr>
                        </m:sSubPr>
                        <m:e>
                          <m:acc>
                            <m:accPr>
                              <m:chr m:val="̂"/>
                              <m:ctrlPr>
                                <a:rPr lang="fr-FR" sz="2000" b="0" i="1" smtClean="0">
                                  <a:latin typeface="Cambria Math" panose="02040503050406030204" pitchFamily="18" charset="0"/>
                                </a:rPr>
                              </m:ctrlPr>
                            </m:accPr>
                            <m:e>
                              <m:r>
                                <m:rPr>
                                  <m:sty m:val="p"/>
                                </m:rPr>
                                <a:rPr lang="fr-FR" sz="2000" b="0" i="0" smtClean="0">
                                  <a:latin typeface="Cambria Math" panose="02040503050406030204" pitchFamily="18" charset="0"/>
                                </a:rPr>
                                <m:t>s</m:t>
                              </m:r>
                            </m:e>
                          </m:acc>
                        </m:e>
                        <m:sub>
                          <m:r>
                            <m:rPr>
                              <m:sty m:val="p"/>
                            </m:rPr>
                            <a:rPr lang="fr-FR" sz="2000" b="0" i="0" smtClean="0">
                              <a:latin typeface="Cambria Math" panose="02040503050406030204" pitchFamily="18" charset="0"/>
                            </a:rPr>
                            <m:t>y</m:t>
                          </m:r>
                        </m:sub>
                      </m:sSub>
                      <m:r>
                        <a:rPr lang="fr-FR" sz="2000" b="0" i="0" smtClean="0">
                          <a:latin typeface="Cambria Math" panose="02040503050406030204" pitchFamily="18" charset="0"/>
                        </a:rPr>
                        <m:t>=</m:t>
                      </m:r>
                      <m:f>
                        <m:fPr>
                          <m:ctrlPr>
                            <a:rPr lang="fr-FR" sz="2000" b="0" i="1" smtClean="0">
                              <a:latin typeface="Cambria Math" panose="02040503050406030204" pitchFamily="18" charset="0"/>
                            </a:rPr>
                          </m:ctrlPr>
                        </m:fPr>
                        <m:num>
                          <m:sSubSup>
                            <m:sSubSupPr>
                              <m:ctrlPr>
                                <a:rPr lang="fr-FR" sz="2000" i="1" smtClean="0">
                                  <a:solidFill>
                                    <a:srgbClr val="0066FF"/>
                                  </a:solidFill>
                                  <a:latin typeface="Cambria Math" panose="02040503050406030204" pitchFamily="18" charset="0"/>
                                </a:rPr>
                              </m:ctrlPr>
                            </m:sSubSupPr>
                            <m:e>
                              <m:acc>
                                <m:accPr>
                                  <m:chr m:val="̂"/>
                                  <m:ctrlPr>
                                    <a:rPr lang="fr-FR" sz="2000" i="1">
                                      <a:solidFill>
                                        <a:srgbClr val="0066FF"/>
                                      </a:solidFill>
                                      <a:latin typeface="Cambria Math" panose="02040503050406030204" pitchFamily="18" charset="0"/>
                                    </a:rPr>
                                  </m:ctrlPr>
                                </m:accPr>
                                <m:e>
                                  <m:r>
                                    <m:rPr>
                                      <m:sty m:val="p"/>
                                    </m:rPr>
                                    <a:rPr lang="fr-FR" sz="2000" b="0" i="0" smtClean="0">
                                      <a:solidFill>
                                        <a:srgbClr val="0066FF"/>
                                      </a:solidFill>
                                      <a:latin typeface="Cambria Math" panose="02040503050406030204" pitchFamily="18" charset="0"/>
                                    </a:rPr>
                                    <m:t>a</m:t>
                                  </m:r>
                                </m:e>
                              </m:acc>
                            </m:e>
                            <m:sub>
                              <m:r>
                                <a:rPr lang="fr-FR" sz="2000" i="0">
                                  <a:solidFill>
                                    <a:srgbClr val="0066FF"/>
                                  </a:solidFill>
                                  <a:latin typeface="Cambria Math" panose="02040503050406030204" pitchFamily="18" charset="0"/>
                                </a:rPr>
                                <m:t>1</m:t>
                              </m:r>
                            </m:sub>
                            <m:sup>
                              <m:r>
                                <a:rPr lang="fr-FR" sz="2000" i="0">
                                  <a:solidFill>
                                    <a:srgbClr val="0066FF"/>
                                  </a:solidFill>
                                  <a:latin typeface="Cambria Math" panose="02040503050406030204" pitchFamily="18" charset="0"/>
                                </a:rPr>
                                <m:t>+ </m:t>
                              </m:r>
                            </m:sup>
                          </m:sSubSup>
                          <m:sSub>
                            <m:sSubPr>
                              <m:ctrlPr>
                                <a:rPr lang="fr-FR" sz="2000" i="1" smtClean="0">
                                  <a:solidFill>
                                    <a:srgbClr val="469C46"/>
                                  </a:solidFill>
                                  <a:latin typeface="Cambria Math" panose="02040503050406030204" pitchFamily="18" charset="0"/>
                                </a:rPr>
                              </m:ctrlPr>
                            </m:sSubPr>
                            <m:e>
                              <m:acc>
                                <m:accPr>
                                  <m:chr m:val="̂"/>
                                  <m:ctrlPr>
                                    <a:rPr lang="fr-FR" sz="2000" i="1">
                                      <a:solidFill>
                                        <a:srgbClr val="469C46"/>
                                      </a:solidFill>
                                      <a:latin typeface="Cambria Math" panose="02040503050406030204" pitchFamily="18" charset="0"/>
                                    </a:rPr>
                                  </m:ctrlPr>
                                </m:accPr>
                                <m:e>
                                  <m:r>
                                    <m:rPr>
                                      <m:sty m:val="p"/>
                                    </m:rPr>
                                    <a:rPr lang="fr-FR" sz="2000" b="0" i="0" smtClean="0">
                                      <a:solidFill>
                                        <a:srgbClr val="469C46"/>
                                      </a:solidFill>
                                      <a:latin typeface="Cambria Math" panose="02040503050406030204" pitchFamily="18" charset="0"/>
                                    </a:rPr>
                                    <m:t>a</m:t>
                                  </m:r>
                                </m:e>
                              </m:acc>
                            </m:e>
                            <m:sub>
                              <m:r>
                                <a:rPr lang="fr-FR" sz="2000" b="0" i="0" smtClean="0">
                                  <a:solidFill>
                                    <a:srgbClr val="469C46"/>
                                  </a:solidFill>
                                  <a:latin typeface="Cambria Math" panose="02040503050406030204" pitchFamily="18" charset="0"/>
                                </a:rPr>
                                <m:t>2</m:t>
                              </m:r>
                            </m:sub>
                          </m:sSub>
                          <m:r>
                            <a:rPr lang="fr-FR" sz="2000" b="0" i="0" smtClean="0">
                              <a:latin typeface="Cambria Math" panose="02040503050406030204" pitchFamily="18" charset="0"/>
                            </a:rPr>
                            <m:t>−</m:t>
                          </m:r>
                          <m:sSubSup>
                            <m:sSubSupPr>
                              <m:ctrlPr>
                                <a:rPr lang="fr-FR" sz="2000" i="1" smtClean="0">
                                  <a:solidFill>
                                    <a:srgbClr val="469C46"/>
                                  </a:solidFill>
                                  <a:latin typeface="Cambria Math" panose="02040503050406030204" pitchFamily="18" charset="0"/>
                                </a:rPr>
                              </m:ctrlPr>
                            </m:sSubSupPr>
                            <m:e>
                              <m:acc>
                                <m:accPr>
                                  <m:chr m:val="̂"/>
                                  <m:ctrlPr>
                                    <a:rPr lang="fr-FR" sz="2000" i="1">
                                      <a:solidFill>
                                        <a:srgbClr val="469C46"/>
                                      </a:solidFill>
                                      <a:latin typeface="Cambria Math" panose="02040503050406030204" pitchFamily="18" charset="0"/>
                                    </a:rPr>
                                  </m:ctrlPr>
                                </m:accPr>
                                <m:e>
                                  <m:r>
                                    <m:rPr>
                                      <m:sty m:val="p"/>
                                    </m:rPr>
                                    <a:rPr lang="fr-FR" sz="2000" i="0">
                                      <a:solidFill>
                                        <a:srgbClr val="469C46"/>
                                      </a:solidFill>
                                      <a:latin typeface="Cambria Math" panose="02040503050406030204" pitchFamily="18" charset="0"/>
                                    </a:rPr>
                                    <m:t>a</m:t>
                                  </m:r>
                                </m:e>
                              </m:acc>
                            </m:e>
                            <m:sub>
                              <m:r>
                                <a:rPr lang="fr-FR" sz="2000" b="0" i="0" smtClean="0">
                                  <a:solidFill>
                                    <a:srgbClr val="469C46"/>
                                  </a:solidFill>
                                  <a:latin typeface="Cambria Math" panose="02040503050406030204" pitchFamily="18" charset="0"/>
                                </a:rPr>
                                <m:t>2</m:t>
                              </m:r>
                            </m:sub>
                            <m:sup>
                              <m:r>
                                <a:rPr lang="fr-FR" sz="2000" i="0">
                                  <a:solidFill>
                                    <a:srgbClr val="469C46"/>
                                  </a:solidFill>
                                  <a:latin typeface="Cambria Math" panose="02040503050406030204" pitchFamily="18" charset="0"/>
                                </a:rPr>
                                <m:t>+ </m:t>
                              </m:r>
                            </m:sup>
                          </m:sSubSup>
                          <m:sSub>
                            <m:sSubPr>
                              <m:ctrlPr>
                                <a:rPr lang="fr-FR" sz="2000" i="1" smtClean="0">
                                  <a:solidFill>
                                    <a:srgbClr val="0066FF"/>
                                  </a:solidFill>
                                  <a:latin typeface="Cambria Math" panose="02040503050406030204" pitchFamily="18" charset="0"/>
                                </a:rPr>
                              </m:ctrlPr>
                            </m:sSubPr>
                            <m:e>
                              <m:acc>
                                <m:accPr>
                                  <m:chr m:val="̂"/>
                                  <m:ctrlPr>
                                    <a:rPr lang="fr-FR" sz="2000" i="1">
                                      <a:solidFill>
                                        <a:srgbClr val="0066FF"/>
                                      </a:solidFill>
                                      <a:latin typeface="Cambria Math" panose="02040503050406030204" pitchFamily="18" charset="0"/>
                                    </a:rPr>
                                  </m:ctrlPr>
                                </m:accPr>
                                <m:e>
                                  <m:r>
                                    <m:rPr>
                                      <m:sty m:val="p"/>
                                    </m:rPr>
                                    <a:rPr lang="fr-FR" sz="2000" b="0" i="0" smtClean="0">
                                      <a:solidFill>
                                        <a:srgbClr val="0066FF"/>
                                      </a:solidFill>
                                      <a:latin typeface="Cambria Math" panose="02040503050406030204" pitchFamily="18" charset="0"/>
                                    </a:rPr>
                                    <m:t>a</m:t>
                                  </m:r>
                                </m:e>
                              </m:acc>
                            </m:e>
                            <m:sub>
                              <m:r>
                                <a:rPr lang="fr-FR" sz="2000" i="0">
                                  <a:solidFill>
                                    <a:srgbClr val="0066FF"/>
                                  </a:solidFill>
                                  <a:latin typeface="Cambria Math" panose="02040503050406030204" pitchFamily="18" charset="0"/>
                                </a:rPr>
                                <m:t>1</m:t>
                              </m:r>
                            </m:sub>
                          </m:sSub>
                        </m:num>
                        <m:den>
                          <m:r>
                            <a:rPr lang="fr-FR" sz="2000" b="0" i="0" smtClean="0">
                              <a:latin typeface="Cambria Math" panose="02040503050406030204" pitchFamily="18" charset="0"/>
                            </a:rPr>
                            <m:t>2</m:t>
                          </m:r>
                          <m:r>
                            <m:rPr>
                              <m:sty m:val="p"/>
                            </m:rPr>
                            <a:rPr lang="fr-FR" sz="2000" b="0" i="0" smtClean="0">
                              <a:latin typeface="Cambria Math" panose="02040503050406030204" pitchFamily="18" charset="0"/>
                            </a:rPr>
                            <m:t>i</m:t>
                          </m:r>
                        </m:den>
                      </m:f>
                    </m:oMath>
                  </m:oMathPara>
                </a14:m>
                <a:r>
                  <a:rPr lang="fr-FR" sz="2000" b="0" i="1" dirty="0" smtClean="0">
                    <a:latin typeface="Cambria Math" panose="02040503050406030204" pitchFamily="18" charset="0"/>
                  </a:rPr>
                  <a:t/>
                </a:r>
                <a:br>
                  <a:rPr lang="fr-FR" sz="2000" b="0" i="1" dirty="0" smtClean="0">
                    <a:latin typeface="Cambria Math" panose="02040503050406030204" pitchFamily="18" charset="0"/>
                  </a:rPr>
                </a:br>
                <a:endParaRPr lang="fr-FR" sz="2000" b="0" i="1" dirty="0" smtClean="0">
                  <a:latin typeface="Cambria Math" panose="02040503050406030204" pitchFamily="18" charset="0"/>
                </a:endParaRPr>
              </a:p>
              <a:p>
                <a:pPr>
                  <a:spcAft>
                    <a:spcPts val="600"/>
                  </a:spcAft>
                </a:pPr>
                <a14:m>
                  <m:oMath xmlns:m="http://schemas.openxmlformats.org/officeDocument/2006/math">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m:rPr>
                                <m:sty m:val="p"/>
                              </m:rPr>
                              <a:rPr lang="fr-FR" sz="2000">
                                <a:latin typeface="Cambria Math" panose="02040503050406030204" pitchFamily="18" charset="0"/>
                              </a:rPr>
                              <m:t>s</m:t>
                            </m:r>
                          </m:e>
                        </m:acc>
                      </m:e>
                      <m:sub>
                        <m:r>
                          <m:rPr>
                            <m:sty m:val="p"/>
                          </m:rPr>
                          <a:rPr lang="fr-FR" sz="2000">
                            <a:latin typeface="Cambria Math" panose="02040503050406030204" pitchFamily="18" charset="0"/>
                          </a:rPr>
                          <m:t>x</m:t>
                        </m:r>
                      </m:sub>
                    </m:sSub>
                    <m:r>
                      <a:rPr lang="fr-FR" sz="2000" b="0" i="0">
                        <a:latin typeface="Cambria Math" panose="02040503050406030204" pitchFamily="18" charset="0"/>
                      </a:rPr>
                      <m:t> </m:t>
                    </m:r>
                    <m:r>
                      <m:rPr>
                        <m:sty m:val="p"/>
                      </m:rPr>
                      <a:rPr lang="fr-FR" sz="2000" b="0" i="0" smtClean="0">
                        <a:latin typeface="Cambria Math" panose="02040503050406030204" pitchFamily="18" charset="0"/>
                      </a:rPr>
                      <m:t>et</m:t>
                    </m:r>
                    <m:r>
                      <a:rPr lang="fr-FR" sz="2000" b="0" i="0" smtClean="0">
                        <a:latin typeface="Cambria Math" panose="02040503050406030204" pitchFamily="18" charset="0"/>
                      </a:rPr>
                      <m:t>  </m:t>
                    </m:r>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m:rPr>
                                <m:sty m:val="p"/>
                              </m:rPr>
                              <a:rPr lang="fr-FR" sz="2000">
                                <a:latin typeface="Cambria Math" panose="02040503050406030204" pitchFamily="18" charset="0"/>
                              </a:rPr>
                              <m:t>s</m:t>
                            </m:r>
                          </m:e>
                        </m:acc>
                      </m:e>
                      <m:sub>
                        <m:r>
                          <m:rPr>
                            <m:sty m:val="p"/>
                          </m:rPr>
                          <a:rPr lang="fr-FR" sz="2000">
                            <a:latin typeface="Cambria Math" panose="02040503050406030204" pitchFamily="18" charset="0"/>
                          </a:rPr>
                          <m:t>y</m:t>
                        </m:r>
                      </m:sub>
                    </m:sSub>
                  </m:oMath>
                </a14:m>
                <a:r>
                  <a:rPr lang="fr-FR" sz="2000" b="0" dirty="0" smtClean="0">
                    <a:latin typeface="+mj-lt"/>
                  </a:rPr>
                  <a:t> </a:t>
                </a:r>
                <a:r>
                  <a:rPr lang="fr-FR" sz="2000" dirty="0"/>
                  <a:t>couple the </a:t>
                </a:r>
                <a:r>
                  <a:rPr lang="fr-FR" sz="2000" dirty="0" err="1"/>
                  <a:t>two</a:t>
                </a:r>
                <a:r>
                  <a:rPr lang="fr-FR" sz="2000" dirty="0"/>
                  <a:t> states</a:t>
                </a:r>
              </a:p>
            </p:txBody>
          </p:sp>
        </mc:Choice>
        <mc:Fallback xmlns="">
          <p:sp>
            <p:nvSpPr>
              <p:cNvPr id="57" name="ZoneTexte 56">
                <a:extLst>
                  <a:ext uri="{FF2B5EF4-FFF2-40B4-BE49-F238E27FC236}">
                    <a16:creationId xmlns:a16="http://schemas.microsoft.com/office/drawing/2014/main" id="{56C093B4-70A1-41FB-88C6-1703CF483021}"/>
                  </a:ext>
                </a:extLst>
              </p:cNvPr>
              <p:cNvSpPr txBox="1">
                <a:spLocks noRot="1" noChangeAspect="1" noMove="1" noResize="1" noEditPoints="1" noAdjustHandles="1" noChangeArrowheads="1" noChangeShapeType="1" noTextEdit="1"/>
              </p:cNvSpPr>
              <p:nvPr/>
            </p:nvSpPr>
            <p:spPr>
              <a:xfrm>
                <a:off x="809509" y="1650074"/>
                <a:ext cx="10070249" cy="2405146"/>
              </a:xfrm>
              <a:prstGeom prst="rect">
                <a:avLst/>
              </a:prstGeom>
              <a:blipFill>
                <a:blip r:embed="rId31"/>
                <a:stretch>
                  <a:fillRect l="-1574" b="-4569"/>
                </a:stretch>
              </a:blipFill>
            </p:spPr>
            <p:txBody>
              <a:bodyPr/>
              <a:lstStyle/>
              <a:p>
                <a:r>
                  <a:rPr lang="fr-FR">
                    <a:noFill/>
                  </a:rPr>
                  <a:t> </a:t>
                </a:r>
              </a:p>
            </p:txBody>
          </p:sp>
        </mc:Fallback>
      </mc:AlternateContent>
      <p:sp>
        <p:nvSpPr>
          <p:cNvPr id="60" name="ZoneTexte 59"/>
          <p:cNvSpPr txBox="1"/>
          <p:nvPr/>
        </p:nvSpPr>
        <p:spPr>
          <a:xfrm>
            <a:off x="910585" y="35137"/>
            <a:ext cx="5338303" cy="646323"/>
          </a:xfrm>
          <a:prstGeom prst="rect">
            <a:avLst/>
          </a:prstGeom>
          <a:noFill/>
        </p:spPr>
        <p:txBody>
          <a:bodyPr wrap="none" lIns="91431" tIns="45716" rIns="91431" bIns="45716" rtlCol="0">
            <a:spAutoFit/>
          </a:bodyPr>
          <a:lstStyle/>
          <a:p>
            <a:r>
              <a:rPr lang="fr-FR" sz="3600" dirty="0" smtClean="0">
                <a:solidFill>
                  <a:srgbClr val="002060"/>
                </a:solidFill>
              </a:rPr>
              <a:t>Pseudo-spin </a:t>
            </a:r>
            <a:r>
              <a:rPr lang="fr-FR" sz="3600" dirty="0" err="1" smtClean="0">
                <a:solidFill>
                  <a:srgbClr val="002060"/>
                </a:solidFill>
              </a:rPr>
              <a:t>representation</a:t>
            </a:r>
            <a:endParaRPr lang="fr-FR" sz="3600" dirty="0">
              <a:solidFill>
                <a:srgbClr val="002060"/>
              </a:solidFill>
            </a:endParaRPr>
          </a:p>
        </p:txBody>
      </p:sp>
      <p:cxnSp>
        <p:nvCxnSpPr>
          <p:cNvPr id="61" name="Connecteur droit 60"/>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986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e 99"/>
          <p:cNvGrpSpPr/>
          <p:nvPr/>
        </p:nvGrpSpPr>
        <p:grpSpPr>
          <a:xfrm>
            <a:off x="2726821" y="4640252"/>
            <a:ext cx="9037361" cy="2112879"/>
            <a:chOff x="5632049" y="1050550"/>
            <a:chExt cx="9037361" cy="2112879"/>
          </a:xfrm>
        </p:grpSpPr>
        <p:grpSp>
          <p:nvGrpSpPr>
            <p:cNvPr id="101" name="Groupe 100"/>
            <p:cNvGrpSpPr>
              <a:grpSpLocks noChangeAspect="1"/>
            </p:cNvGrpSpPr>
            <p:nvPr/>
          </p:nvGrpSpPr>
          <p:grpSpPr>
            <a:xfrm>
              <a:off x="5632049" y="1050550"/>
              <a:ext cx="9037361" cy="2112879"/>
              <a:chOff x="4585233" y="1536496"/>
              <a:chExt cx="6791088" cy="1587716"/>
            </a:xfrm>
          </p:grpSpPr>
          <p:grpSp>
            <p:nvGrpSpPr>
              <p:cNvPr id="105" name="Groupe 104"/>
              <p:cNvGrpSpPr/>
              <p:nvPr/>
            </p:nvGrpSpPr>
            <p:grpSpPr>
              <a:xfrm>
                <a:off x="4585233" y="1536496"/>
                <a:ext cx="6791088" cy="1587716"/>
                <a:chOff x="4585233" y="1536496"/>
                <a:chExt cx="6791088" cy="1587716"/>
              </a:xfrm>
            </p:grpSpPr>
            <p:grpSp>
              <p:nvGrpSpPr>
                <p:cNvPr id="107" name="Groupe 106"/>
                <p:cNvGrpSpPr/>
                <p:nvPr/>
              </p:nvGrpSpPr>
              <p:grpSpPr>
                <a:xfrm>
                  <a:off x="4585233" y="1536496"/>
                  <a:ext cx="6791088" cy="1587716"/>
                  <a:chOff x="2225621" y="2913858"/>
                  <a:chExt cx="6791088" cy="1587716"/>
                </a:xfrm>
              </p:grpSpPr>
              <p:grpSp>
                <p:nvGrpSpPr>
                  <p:cNvPr id="109" name="Groupe 108"/>
                  <p:cNvGrpSpPr/>
                  <p:nvPr/>
                </p:nvGrpSpPr>
                <p:grpSpPr>
                  <a:xfrm>
                    <a:off x="3348146" y="2913858"/>
                    <a:ext cx="5140517" cy="1587716"/>
                    <a:chOff x="6528429" y="1573036"/>
                    <a:chExt cx="3781416" cy="1348315"/>
                  </a:xfrm>
                </p:grpSpPr>
                <p:grpSp>
                  <p:nvGrpSpPr>
                    <p:cNvPr id="115" name="Groupe 114"/>
                    <p:cNvGrpSpPr/>
                    <p:nvPr/>
                  </p:nvGrpSpPr>
                  <p:grpSpPr>
                    <a:xfrm>
                      <a:off x="6528429" y="1832217"/>
                      <a:ext cx="3781416" cy="1089134"/>
                      <a:chOff x="7363740" y="4117450"/>
                      <a:chExt cx="3417572" cy="963967"/>
                    </a:xfrm>
                  </p:grpSpPr>
                  <p:sp>
                    <p:nvSpPr>
                      <p:cNvPr id="117" name="Forme libre : forme 75">
                        <a:extLst>
                          <a:ext uri="{FF2B5EF4-FFF2-40B4-BE49-F238E27FC236}">
                            <a16:creationId xmlns:a16="http://schemas.microsoft.com/office/drawing/2014/main" id="{0139AFDA-0CE8-4021-B192-E9D9A21E76DF}"/>
                          </a:ext>
                        </a:extLst>
                      </p:cNvPr>
                      <p:cNvSpPr/>
                      <p:nvPr/>
                    </p:nvSpPr>
                    <p:spPr>
                      <a:xfrm>
                        <a:off x="7363740" y="4117450"/>
                        <a:ext cx="3417572" cy="687873"/>
                      </a:xfrm>
                      <a:custGeom>
                        <a:avLst/>
                        <a:gdLst>
                          <a:gd name="connsiteX0" fmla="*/ 0 w 7203440"/>
                          <a:gd name="connsiteY0" fmla="*/ 0 h 726443"/>
                          <a:gd name="connsiteX1" fmla="*/ 726440 w 7203440"/>
                          <a:gd name="connsiteY1" fmla="*/ 721360 h 726443"/>
                          <a:gd name="connsiteX2" fmla="*/ 1442720 w 7203440"/>
                          <a:gd name="connsiteY2" fmla="*/ 0 h 726443"/>
                          <a:gd name="connsiteX3" fmla="*/ 2159000 w 7203440"/>
                          <a:gd name="connsiteY3" fmla="*/ 726440 h 726443"/>
                          <a:gd name="connsiteX4" fmla="*/ 2885440 w 7203440"/>
                          <a:gd name="connsiteY4" fmla="*/ 5080 h 726443"/>
                          <a:gd name="connsiteX5" fmla="*/ 3606800 w 7203440"/>
                          <a:gd name="connsiteY5" fmla="*/ 726440 h 726443"/>
                          <a:gd name="connsiteX6" fmla="*/ 4318000 w 7203440"/>
                          <a:gd name="connsiteY6" fmla="*/ 15240 h 726443"/>
                          <a:gd name="connsiteX7" fmla="*/ 5039360 w 7203440"/>
                          <a:gd name="connsiteY7" fmla="*/ 716280 h 726443"/>
                          <a:gd name="connsiteX8" fmla="*/ 5760720 w 7203440"/>
                          <a:gd name="connsiteY8" fmla="*/ 5080 h 726443"/>
                          <a:gd name="connsiteX9" fmla="*/ 6471920 w 7203440"/>
                          <a:gd name="connsiteY9" fmla="*/ 726440 h 726443"/>
                          <a:gd name="connsiteX10" fmla="*/ 7203440 w 7203440"/>
                          <a:gd name="connsiteY10" fmla="*/ 5080 h 7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3440" h="726443">
                            <a:moveTo>
                              <a:pt x="0" y="0"/>
                            </a:moveTo>
                            <a:cubicBezTo>
                              <a:pt x="242993" y="360680"/>
                              <a:pt x="485987" y="721360"/>
                              <a:pt x="726440" y="721360"/>
                            </a:cubicBezTo>
                            <a:cubicBezTo>
                              <a:pt x="966893" y="721360"/>
                              <a:pt x="1203960" y="-847"/>
                              <a:pt x="1442720" y="0"/>
                            </a:cubicBezTo>
                            <a:cubicBezTo>
                              <a:pt x="1681480" y="847"/>
                              <a:pt x="1918547" y="725593"/>
                              <a:pt x="2159000" y="726440"/>
                            </a:cubicBezTo>
                            <a:cubicBezTo>
                              <a:pt x="2399453" y="727287"/>
                              <a:pt x="2644140" y="5080"/>
                              <a:pt x="2885440" y="5080"/>
                            </a:cubicBezTo>
                            <a:cubicBezTo>
                              <a:pt x="3126740" y="5080"/>
                              <a:pt x="3368040" y="724747"/>
                              <a:pt x="3606800" y="726440"/>
                            </a:cubicBezTo>
                            <a:cubicBezTo>
                              <a:pt x="3845560" y="728133"/>
                              <a:pt x="4079240" y="16933"/>
                              <a:pt x="4318000" y="15240"/>
                            </a:cubicBezTo>
                            <a:cubicBezTo>
                              <a:pt x="4556760" y="13547"/>
                              <a:pt x="4798907" y="717973"/>
                              <a:pt x="5039360" y="716280"/>
                            </a:cubicBezTo>
                            <a:cubicBezTo>
                              <a:pt x="5279813" y="714587"/>
                              <a:pt x="5521960" y="3387"/>
                              <a:pt x="5760720" y="5080"/>
                            </a:cubicBezTo>
                            <a:cubicBezTo>
                              <a:pt x="5999480" y="6773"/>
                              <a:pt x="6231467" y="726440"/>
                              <a:pt x="6471920" y="726440"/>
                            </a:cubicBezTo>
                            <a:cubicBezTo>
                              <a:pt x="6712373" y="726440"/>
                              <a:pt x="6957906" y="365760"/>
                              <a:pt x="7203440" y="5080"/>
                            </a:cubicBezTo>
                          </a:path>
                        </a:pathLst>
                      </a:custGeom>
                      <a:noFill/>
                      <a:ln w="88900">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118" name="Groupe 117"/>
                      <p:cNvGrpSpPr/>
                      <p:nvPr/>
                    </p:nvGrpSpPr>
                    <p:grpSpPr>
                      <a:xfrm>
                        <a:off x="8467157" y="4483258"/>
                        <a:ext cx="878932" cy="598159"/>
                        <a:chOff x="8467157" y="4483258"/>
                        <a:chExt cx="878932" cy="598159"/>
                      </a:xfrm>
                    </p:grpSpPr>
                    <p:sp>
                      <p:nvSpPr>
                        <p:cNvPr id="119" name="ZoneTexte 118"/>
                        <p:cNvSpPr txBox="1"/>
                        <p:nvPr/>
                      </p:nvSpPr>
                      <p:spPr>
                        <a:xfrm>
                          <a:off x="9068199" y="4924968"/>
                          <a:ext cx="277890" cy="156449"/>
                        </a:xfrm>
                        <a:prstGeom prst="rect">
                          <a:avLst/>
                        </a:prstGeom>
                        <a:noFill/>
                      </p:spPr>
                      <p:txBody>
                        <a:bodyPr wrap="none" lIns="0" tIns="0" rIns="0" bIns="0" rtlCol="0">
                          <a:spAutoFit/>
                        </a:bodyPr>
                        <a:lstStyle/>
                        <a:p>
                          <a:r>
                            <a:rPr lang="fr-FR" dirty="0" smtClean="0"/>
                            <a:t>Phase</a:t>
                          </a:r>
                          <a:endParaRPr lang="fr-FR" dirty="0"/>
                        </a:p>
                      </p:txBody>
                    </p:sp>
                    <p:cxnSp>
                      <p:nvCxnSpPr>
                        <p:cNvPr id="120" name="Connecteur droit avec flèche 119"/>
                        <p:cNvCxnSpPr/>
                        <p:nvPr/>
                      </p:nvCxnSpPr>
                      <p:spPr>
                        <a:xfrm flipH="1">
                          <a:off x="8548213" y="4483258"/>
                          <a:ext cx="6361" cy="37045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ZoneTexte 120"/>
                            <p:cNvSpPr txBox="1"/>
                            <p:nvPr/>
                          </p:nvSpPr>
                          <p:spPr>
                            <a:xfrm>
                              <a:off x="8495608" y="4895116"/>
                              <a:ext cx="118876" cy="1738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7030A0"/>
                                        </a:solidFill>
                                        <a:latin typeface="Cambria Math" panose="02040503050406030204" pitchFamily="18" charset="0"/>
                                      </a:rPr>
                                      <m:t>𝜙</m:t>
                                    </m:r>
                                  </m:oMath>
                                </m:oMathPara>
                              </a14:m>
                              <a:endParaRPr lang="fr-FR" sz="1600" dirty="0">
                                <a:solidFill>
                                  <a:srgbClr val="7030A0"/>
                                </a:solidFill>
                              </a:endParaRPr>
                            </a:p>
                          </p:txBody>
                        </p:sp>
                      </mc:Choice>
                      <mc:Fallback xmlns="">
                        <p:sp>
                          <p:nvSpPr>
                            <p:cNvPr id="312" name="ZoneTexte 311"/>
                            <p:cNvSpPr txBox="1">
                              <a:spLocks noRot="1" noChangeAspect="1" noMove="1" noResize="1" noEditPoints="1" noAdjustHandles="1" noChangeArrowheads="1" noChangeShapeType="1" noTextEdit="1"/>
                            </p:cNvSpPr>
                            <p:nvPr/>
                          </p:nvSpPr>
                          <p:spPr>
                            <a:xfrm>
                              <a:off x="8495608" y="4895116"/>
                              <a:ext cx="118876" cy="173833"/>
                            </a:xfrm>
                            <a:prstGeom prst="rect">
                              <a:avLst/>
                            </a:prstGeom>
                            <a:blipFill>
                              <a:blip r:embed="rId3"/>
                              <a:stretch>
                                <a:fillRect l="-35897" r="-35897" b="-34000"/>
                              </a:stretch>
                            </a:blipFill>
                          </p:spPr>
                          <p:txBody>
                            <a:bodyPr/>
                            <a:lstStyle/>
                            <a:p>
                              <a:r>
                                <a:rPr lang="fr-FR">
                                  <a:noFill/>
                                </a:rPr>
                                <a:t> </a:t>
                              </a:r>
                            </a:p>
                          </p:txBody>
                        </p:sp>
                      </mc:Fallback>
                    </mc:AlternateContent>
                    <p:cxnSp>
                      <p:nvCxnSpPr>
                        <p:cNvPr id="122" name="Connecteur droit avec flèche 121"/>
                        <p:cNvCxnSpPr/>
                        <p:nvPr/>
                      </p:nvCxnSpPr>
                      <p:spPr>
                        <a:xfrm flipV="1">
                          <a:off x="8467157" y="4816794"/>
                          <a:ext cx="163382" cy="2080"/>
                        </a:xfrm>
                        <a:prstGeom prst="straightConnector1">
                          <a:avLst/>
                        </a:prstGeom>
                        <a:ln w="12700">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16" name="ZoneTexte 115"/>
                        <p:cNvSpPr txBox="1"/>
                        <p:nvPr/>
                      </p:nvSpPr>
                      <p:spPr>
                        <a:xfrm>
                          <a:off x="6808943" y="1573036"/>
                          <a:ext cx="1297945" cy="261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𝑃</m:t>
                                </m:r>
                              </m:oMath>
                            </m:oMathPara>
                          </a14:m>
                          <a:endParaRPr lang="fr-FR" sz="2000" dirty="0"/>
                        </a:p>
                      </p:txBody>
                    </p:sp>
                  </mc:Choice>
                  <mc:Fallback xmlns="">
                    <p:sp>
                      <p:nvSpPr>
                        <p:cNvPr id="116" name="ZoneTexte 115"/>
                        <p:cNvSpPr txBox="1">
                          <a:spLocks noRot="1" noChangeAspect="1" noMove="1" noResize="1" noEditPoints="1" noAdjustHandles="1" noChangeArrowheads="1" noChangeShapeType="1" noTextEdit="1"/>
                        </p:cNvSpPr>
                        <p:nvPr/>
                      </p:nvSpPr>
                      <p:spPr>
                        <a:xfrm>
                          <a:off x="6808943" y="1573036"/>
                          <a:ext cx="1297945" cy="261995"/>
                        </a:xfrm>
                        <a:prstGeom prst="rect">
                          <a:avLst/>
                        </a:prstGeom>
                        <a:blipFill>
                          <a:blip r:embed="rId4"/>
                          <a:stretch>
                            <a:fillRect/>
                          </a:stretch>
                        </a:blipFill>
                      </p:spPr>
                      <p:txBody>
                        <a:bodyPr/>
                        <a:lstStyle/>
                        <a:p>
                          <a:r>
                            <a:rPr lang="fr-FR">
                              <a:noFill/>
                            </a:rPr>
                            <a:t> </a:t>
                          </a:r>
                        </a:p>
                      </p:txBody>
                    </p:sp>
                  </mc:Fallback>
                </mc:AlternateContent>
              </p:grpSp>
              <p:sp>
                <p:nvSpPr>
                  <p:cNvPr id="110" name="Rectangle 109"/>
                  <p:cNvSpPr/>
                  <p:nvPr/>
                </p:nvSpPr>
                <p:spPr>
                  <a:xfrm>
                    <a:off x="5593324" y="3106248"/>
                    <a:ext cx="3423385" cy="10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1" name="ZoneTexte 110"/>
                      <p:cNvSpPr txBox="1"/>
                      <p:nvPr/>
                    </p:nvSpPr>
                    <p:spPr>
                      <a:xfrm>
                        <a:off x="5095053" y="3900867"/>
                        <a:ext cx="684974" cy="4162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000" b="1" i="1" smtClean="0">
                                  <a:solidFill>
                                    <a:srgbClr val="0070C0"/>
                                  </a:solidFill>
                                  <a:latin typeface="Cambria Math" panose="02040503050406030204" pitchFamily="18" charset="0"/>
                                </a:rPr>
                                <m:t>𝚫</m:t>
                              </m:r>
                              <m:r>
                                <a:rPr lang="fr-FR" sz="2000" b="1" i="1" smtClean="0">
                                  <a:solidFill>
                                    <a:srgbClr val="0070C0"/>
                                  </a:solidFill>
                                  <a:latin typeface="Cambria Math" panose="02040503050406030204" pitchFamily="18" charset="0"/>
                                </a:rPr>
                                <m:t>𝝓</m:t>
                              </m:r>
                            </m:oMath>
                          </m:oMathPara>
                        </a14:m>
                        <a:endParaRPr lang="fr-FR" sz="2000" b="1" dirty="0">
                          <a:solidFill>
                            <a:schemeClr val="accent1"/>
                          </a:solidFill>
                        </a:endParaRPr>
                      </a:p>
                      <a:p>
                        <a:endParaRPr lang="fr-FR" sz="1600" b="1" dirty="0">
                          <a:solidFill>
                            <a:srgbClr val="FF0000"/>
                          </a:solidFill>
                        </a:endParaRPr>
                      </a:p>
                    </p:txBody>
                  </p:sp>
                </mc:Choice>
                <mc:Fallback xmlns="">
                  <p:sp>
                    <p:nvSpPr>
                      <p:cNvPr id="111" name="ZoneTexte 110"/>
                      <p:cNvSpPr txBox="1">
                        <a:spLocks noRot="1" noChangeAspect="1" noMove="1" noResize="1" noEditPoints="1" noAdjustHandles="1" noChangeArrowheads="1" noChangeShapeType="1" noTextEdit="1"/>
                      </p:cNvSpPr>
                      <p:nvPr/>
                    </p:nvSpPr>
                    <p:spPr>
                      <a:xfrm>
                        <a:off x="5095053" y="3900867"/>
                        <a:ext cx="684974" cy="416299"/>
                      </a:xfrm>
                      <a:prstGeom prst="rect">
                        <a:avLst/>
                      </a:prstGeom>
                      <a:blipFill>
                        <a:blip r:embed="rId5"/>
                        <a:stretch>
                          <a:fillRect/>
                        </a:stretch>
                      </a:blipFill>
                    </p:spPr>
                    <p:txBody>
                      <a:bodyPr/>
                      <a:lstStyle/>
                      <a:p>
                        <a:r>
                          <a:rPr lang="fr-FR">
                            <a:noFill/>
                          </a:rPr>
                          <a:t> </a:t>
                        </a:r>
                      </a:p>
                    </p:txBody>
                  </p:sp>
                </mc:Fallback>
              </mc:AlternateContent>
              <p:sp>
                <p:nvSpPr>
                  <p:cNvPr id="112" name="Rectangle 111"/>
                  <p:cNvSpPr/>
                  <p:nvPr/>
                </p:nvSpPr>
                <p:spPr>
                  <a:xfrm>
                    <a:off x="2225621" y="3111496"/>
                    <a:ext cx="2465123" cy="10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3" name="Connecteur droit avec flèche 112"/>
                  <p:cNvCxnSpPr/>
                  <p:nvPr/>
                </p:nvCxnSpPr>
                <p:spPr>
                  <a:xfrm flipH="1">
                    <a:off x="4514329" y="4202067"/>
                    <a:ext cx="1618558" cy="1591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flipH="1">
                    <a:off x="4687547" y="3071470"/>
                    <a:ext cx="8052" cy="129243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108" name="Connecteur droit avec flèche 107"/>
                <p:cNvCxnSpPr/>
                <p:nvPr/>
              </p:nvCxnSpPr>
              <p:spPr>
                <a:xfrm>
                  <a:off x="7067532" y="2332344"/>
                  <a:ext cx="424383" cy="303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7424890" y="2376835"/>
                <a:ext cx="131382" cy="455165"/>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02" name="Connecteur droit avec flèche 101"/>
            <p:cNvCxnSpPr/>
            <p:nvPr/>
          </p:nvCxnSpPr>
          <p:spPr>
            <a:xfrm flipH="1" flipV="1">
              <a:off x="8853218" y="1975503"/>
              <a:ext cx="2368" cy="234591"/>
            </a:xfrm>
            <a:prstGeom prst="straightConnector1">
              <a:avLst/>
            </a:prstGeom>
            <a:ln>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flipH="1" flipV="1">
              <a:off x="8923016" y="2043597"/>
              <a:ext cx="665170" cy="139313"/>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8092331" y="1888953"/>
              <a:ext cx="466302" cy="369332"/>
            </a:xfrm>
            <a:prstGeom prst="rect">
              <a:avLst/>
            </a:prstGeom>
          </p:spPr>
          <p:txBody>
            <a:bodyPr wrap="square">
              <a:spAutoFit/>
            </a:bodyPr>
            <a:lstStyle/>
            <a:p>
              <a:endParaRPr lang="fr-FR" dirty="0">
                <a:solidFill>
                  <a:srgbClr val="0070C0"/>
                </a:solidFill>
              </a:endParaRPr>
            </a:p>
          </p:txBody>
        </p:sp>
      </p:grpSp>
      <p:sp>
        <p:nvSpPr>
          <p:cNvPr id="5" name="ZoneTexte 4"/>
          <p:cNvSpPr txBox="1"/>
          <p:nvPr/>
        </p:nvSpPr>
        <p:spPr>
          <a:xfrm>
            <a:off x="6756348" y="3895040"/>
            <a:ext cx="5732893" cy="276999"/>
          </a:xfrm>
          <a:prstGeom prst="rect">
            <a:avLst/>
          </a:prstGeom>
          <a:noFill/>
        </p:spPr>
        <p:txBody>
          <a:bodyPr wrap="square" lIns="0" tIns="0" rIns="0" bIns="0" rtlCol="0">
            <a:spAutoFit/>
          </a:bodyPr>
          <a:lstStyle/>
          <a:p>
            <a:r>
              <a:rPr lang="fr-FR" i="1" dirty="0" smtClean="0">
                <a:latin typeface="Calibri" panose="020F0502020204030204" pitchFamily="34" charset="0"/>
                <a:cs typeface="Calibri" panose="020F0502020204030204" pitchFamily="34" charset="0"/>
              </a:rPr>
              <a:t>Superposition          </a:t>
            </a:r>
            <a:r>
              <a:rPr lang="fr-FR" i="1" dirty="0">
                <a:latin typeface="Calibri" panose="020F0502020204030204" pitchFamily="34" charset="0"/>
                <a:cs typeface="Calibri" panose="020F0502020204030204" pitchFamily="34" charset="0"/>
              </a:rPr>
              <a:t>Evolution </a:t>
            </a:r>
            <a:r>
              <a:rPr lang="fr-FR" i="1" dirty="0" smtClean="0">
                <a:latin typeface="Calibri" panose="020F0502020204030204" pitchFamily="34" charset="0"/>
                <a:cs typeface="Calibri" panose="020F0502020204030204" pitchFamily="34" charset="0"/>
              </a:rPr>
              <a:t>           Recombinaison</a:t>
            </a:r>
            <a:endParaRPr lang="fr-FR" b="0" i="1" dirty="0" smtClean="0">
              <a:latin typeface="Calibri" panose="020F0502020204030204" pitchFamily="34" charset="0"/>
              <a:cs typeface="Calibri" panose="020F0502020204030204" pitchFamily="34" charset="0"/>
            </a:endParaRPr>
          </a:p>
        </p:txBody>
      </p:sp>
      <p:grpSp>
        <p:nvGrpSpPr>
          <p:cNvPr id="6" name="Groupe 5"/>
          <p:cNvGrpSpPr/>
          <p:nvPr/>
        </p:nvGrpSpPr>
        <p:grpSpPr>
          <a:xfrm>
            <a:off x="6795663" y="2652461"/>
            <a:ext cx="1088219" cy="1088221"/>
            <a:chOff x="7191708" y="1533443"/>
            <a:chExt cx="1088219" cy="1088221"/>
          </a:xfrm>
        </p:grpSpPr>
        <p:cxnSp>
          <p:nvCxnSpPr>
            <p:cNvPr id="7" name="Connecteur droit avec flèche 6"/>
            <p:cNvCxnSpPr/>
            <p:nvPr/>
          </p:nvCxnSpPr>
          <p:spPr>
            <a:xfrm flipH="1">
              <a:off x="7476726" y="1925642"/>
              <a:ext cx="454664" cy="35738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8" name="Connecteur droit avec flèche 7"/>
            <p:cNvCxnSpPr/>
            <p:nvPr/>
          </p:nvCxnSpPr>
          <p:spPr>
            <a:xfrm flipV="1">
              <a:off x="7191708" y="2077554"/>
              <a:ext cx="1088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7735818" y="1533443"/>
              <a:ext cx="0" cy="108822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7267524" y="1627553"/>
              <a:ext cx="922295" cy="900000"/>
              <a:chOff x="7267524" y="1627553"/>
              <a:chExt cx="922295" cy="900000"/>
            </a:xfrm>
          </p:grpSpPr>
          <p:sp>
            <p:nvSpPr>
              <p:cNvPr id="11" name="Ellipse 10"/>
              <p:cNvSpPr/>
              <p:nvPr/>
            </p:nvSpPr>
            <p:spPr>
              <a:xfrm>
                <a:off x="7276881" y="1627553"/>
                <a:ext cx="900000" cy="900000"/>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2" name="Arc 11"/>
              <p:cNvSpPr/>
              <p:nvPr/>
            </p:nvSpPr>
            <p:spPr>
              <a:xfrm>
                <a:off x="7267524" y="1934404"/>
                <a:ext cx="914961" cy="275761"/>
              </a:xfrm>
              <a:prstGeom prst="arc">
                <a:avLst>
                  <a:gd name="adj1" fmla="val 21562265"/>
                  <a:gd name="adj2" fmla="val 10654899"/>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3" name="Arc 12"/>
              <p:cNvSpPr/>
              <p:nvPr/>
            </p:nvSpPr>
            <p:spPr>
              <a:xfrm rot="10800000">
                <a:off x="7274858" y="1934404"/>
                <a:ext cx="914961" cy="275761"/>
              </a:xfrm>
              <a:prstGeom prst="arc">
                <a:avLst>
                  <a:gd name="adj1" fmla="val 21562265"/>
                  <a:gd name="adj2" fmla="val 10654899"/>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grpSp>
      <p:cxnSp>
        <p:nvCxnSpPr>
          <p:cNvPr id="14" name="Connecteur droit avec flèche 13"/>
          <p:cNvCxnSpPr>
            <a:cxnSpLocks noChangeAspect="1"/>
          </p:cNvCxnSpPr>
          <p:nvPr/>
        </p:nvCxnSpPr>
        <p:spPr>
          <a:xfrm flipH="1">
            <a:off x="7177051" y="3184771"/>
            <a:ext cx="174579" cy="132160"/>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a:off x="7340395" y="3200054"/>
            <a:ext cx="0" cy="468000"/>
          </a:xfrm>
          <a:prstGeom prst="straightConnector1">
            <a:avLst/>
          </a:prstGeom>
          <a:ln w="25400">
            <a:solidFill>
              <a:srgbClr val="7030A0"/>
            </a:solidFill>
            <a:prstDash val="sysDot"/>
            <a:tailEnd type="triangle"/>
          </a:ln>
        </p:spPr>
        <p:style>
          <a:lnRef idx="3">
            <a:schemeClr val="dk1"/>
          </a:lnRef>
          <a:fillRef idx="0">
            <a:schemeClr val="dk1"/>
          </a:fillRef>
          <a:effectRef idx="2">
            <a:schemeClr val="dk1"/>
          </a:effectRef>
          <a:fontRef idx="minor">
            <a:schemeClr val="tx1"/>
          </a:fontRef>
        </p:style>
      </p:cxnSp>
      <p:grpSp>
        <p:nvGrpSpPr>
          <p:cNvPr id="16" name="Groupe 15"/>
          <p:cNvGrpSpPr/>
          <p:nvPr/>
        </p:nvGrpSpPr>
        <p:grpSpPr>
          <a:xfrm>
            <a:off x="8468721" y="2655770"/>
            <a:ext cx="1088219" cy="1088221"/>
            <a:chOff x="7191708" y="1533443"/>
            <a:chExt cx="1088219" cy="1088221"/>
          </a:xfrm>
        </p:grpSpPr>
        <p:cxnSp>
          <p:nvCxnSpPr>
            <p:cNvPr id="17" name="Connecteur droit avec flèche 16"/>
            <p:cNvCxnSpPr/>
            <p:nvPr/>
          </p:nvCxnSpPr>
          <p:spPr>
            <a:xfrm flipH="1">
              <a:off x="7476726" y="1925642"/>
              <a:ext cx="454664" cy="35738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8" name="Connecteur droit avec flèche 17"/>
            <p:cNvCxnSpPr/>
            <p:nvPr/>
          </p:nvCxnSpPr>
          <p:spPr>
            <a:xfrm flipV="1">
              <a:off x="7191708" y="2077554"/>
              <a:ext cx="1088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7735818" y="1533443"/>
              <a:ext cx="0" cy="108822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0" name="Groupe 19"/>
            <p:cNvGrpSpPr/>
            <p:nvPr/>
          </p:nvGrpSpPr>
          <p:grpSpPr>
            <a:xfrm>
              <a:off x="7267524" y="1627553"/>
              <a:ext cx="922295" cy="900000"/>
              <a:chOff x="7267524" y="1627553"/>
              <a:chExt cx="922295" cy="900000"/>
            </a:xfrm>
          </p:grpSpPr>
          <p:sp>
            <p:nvSpPr>
              <p:cNvPr id="21" name="Ellipse 20"/>
              <p:cNvSpPr/>
              <p:nvPr/>
            </p:nvSpPr>
            <p:spPr>
              <a:xfrm>
                <a:off x="7276881" y="1627553"/>
                <a:ext cx="900000" cy="900000"/>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2" name="Arc 21"/>
              <p:cNvSpPr/>
              <p:nvPr/>
            </p:nvSpPr>
            <p:spPr>
              <a:xfrm>
                <a:off x="7267524" y="1934404"/>
                <a:ext cx="914961" cy="275761"/>
              </a:xfrm>
              <a:prstGeom prst="arc">
                <a:avLst>
                  <a:gd name="adj1" fmla="val 21562265"/>
                  <a:gd name="adj2" fmla="val 10654899"/>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3" name="Arc 22"/>
              <p:cNvSpPr/>
              <p:nvPr/>
            </p:nvSpPr>
            <p:spPr>
              <a:xfrm rot="10800000">
                <a:off x="7274858" y="1934404"/>
                <a:ext cx="914961" cy="275761"/>
              </a:xfrm>
              <a:prstGeom prst="arc">
                <a:avLst>
                  <a:gd name="adj1" fmla="val 21562265"/>
                  <a:gd name="adj2" fmla="val 10654899"/>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grpSp>
      <p:cxnSp>
        <p:nvCxnSpPr>
          <p:cNvPr id="25" name="Connecteur droit avec flèche 24"/>
          <p:cNvCxnSpPr>
            <a:cxnSpLocks noChangeAspect="1"/>
          </p:cNvCxnSpPr>
          <p:nvPr/>
        </p:nvCxnSpPr>
        <p:spPr>
          <a:xfrm rot="60000" flipH="1">
            <a:off x="8840612" y="3198425"/>
            <a:ext cx="177026" cy="144000"/>
          </a:xfrm>
          <a:prstGeom prst="straightConnector1">
            <a:avLst/>
          </a:prstGeom>
          <a:ln w="28575">
            <a:solidFill>
              <a:srgbClr val="7030A0"/>
            </a:solidFill>
            <a:prstDash val="sysDot"/>
            <a:tailEnd type="triangle"/>
          </a:ln>
        </p:spPr>
        <p:style>
          <a:lnRef idx="3">
            <a:schemeClr val="dk1"/>
          </a:lnRef>
          <a:fillRef idx="0">
            <a:schemeClr val="dk1"/>
          </a:fillRef>
          <a:effectRef idx="2">
            <a:schemeClr val="dk1"/>
          </a:effectRef>
          <a:fontRef idx="minor">
            <a:schemeClr val="tx1"/>
          </a:fontRef>
        </p:style>
      </p:cxnSp>
      <p:sp>
        <p:nvSpPr>
          <p:cNvPr id="26" name="Arc 25"/>
          <p:cNvSpPr/>
          <p:nvPr/>
        </p:nvSpPr>
        <p:spPr>
          <a:xfrm>
            <a:off x="8807735" y="3296790"/>
            <a:ext cx="425022" cy="202287"/>
          </a:xfrm>
          <a:prstGeom prst="arc">
            <a:avLst>
              <a:gd name="adj1" fmla="val 630879"/>
              <a:gd name="adj2" fmla="val 10560758"/>
            </a:avLst>
          </a:prstGeom>
          <a:ln w="15875">
            <a:solidFill>
              <a:srgbClr val="FF0000"/>
            </a:solidFill>
            <a:headEnd type="triangle" w="sm" len="med"/>
            <a:tailEnd type="none" w="med" len="sm"/>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7" name="Ellipse 26"/>
          <p:cNvSpPr/>
          <p:nvPr/>
        </p:nvSpPr>
        <p:spPr>
          <a:xfrm>
            <a:off x="9210673" y="3294744"/>
            <a:ext cx="49465" cy="494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avec flèche 27"/>
          <p:cNvCxnSpPr>
            <a:cxnSpLocks noChangeAspect="1"/>
          </p:cNvCxnSpPr>
          <p:nvPr/>
        </p:nvCxnSpPr>
        <p:spPr>
          <a:xfrm>
            <a:off x="9021997" y="3206251"/>
            <a:ext cx="227722" cy="127539"/>
          </a:xfrm>
          <a:prstGeom prst="straightConnector1">
            <a:avLst/>
          </a:prstGeom>
          <a:ln w="28575">
            <a:solidFill>
              <a:srgbClr val="7030A0"/>
            </a:solidFill>
            <a:prstDash val="solid"/>
            <a:tailEnd type="triangle"/>
          </a:ln>
        </p:spPr>
        <p:style>
          <a:lnRef idx="3">
            <a:schemeClr val="dk1"/>
          </a:lnRef>
          <a:fillRef idx="0">
            <a:schemeClr val="dk1"/>
          </a:fillRef>
          <a:effectRef idx="2">
            <a:schemeClr val="dk1"/>
          </a:effectRef>
          <a:fontRef idx="minor">
            <a:schemeClr val="tx1"/>
          </a:fontRef>
        </p:style>
      </p:cxnSp>
      <p:grpSp>
        <p:nvGrpSpPr>
          <p:cNvPr id="29" name="Groupe 28"/>
          <p:cNvGrpSpPr/>
          <p:nvPr/>
        </p:nvGrpSpPr>
        <p:grpSpPr>
          <a:xfrm>
            <a:off x="10094915" y="2653268"/>
            <a:ext cx="1088219" cy="1088221"/>
            <a:chOff x="7191708" y="1533443"/>
            <a:chExt cx="1088219" cy="1088221"/>
          </a:xfrm>
        </p:grpSpPr>
        <p:cxnSp>
          <p:nvCxnSpPr>
            <p:cNvPr id="30" name="Connecteur droit avec flèche 29"/>
            <p:cNvCxnSpPr/>
            <p:nvPr/>
          </p:nvCxnSpPr>
          <p:spPr>
            <a:xfrm flipH="1">
              <a:off x="7476726" y="1925642"/>
              <a:ext cx="454664" cy="35738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1" name="Connecteur droit avec flèche 30"/>
            <p:cNvCxnSpPr/>
            <p:nvPr/>
          </p:nvCxnSpPr>
          <p:spPr>
            <a:xfrm flipV="1">
              <a:off x="7191708" y="2077554"/>
              <a:ext cx="1088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7735818" y="1533443"/>
              <a:ext cx="0" cy="108822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3" name="Groupe 32"/>
            <p:cNvGrpSpPr/>
            <p:nvPr/>
          </p:nvGrpSpPr>
          <p:grpSpPr>
            <a:xfrm>
              <a:off x="7267524" y="1627553"/>
              <a:ext cx="922295" cy="900000"/>
              <a:chOff x="7267524" y="1627553"/>
              <a:chExt cx="922295" cy="900000"/>
            </a:xfrm>
          </p:grpSpPr>
          <p:sp>
            <p:nvSpPr>
              <p:cNvPr id="34" name="Ellipse 33"/>
              <p:cNvSpPr/>
              <p:nvPr/>
            </p:nvSpPr>
            <p:spPr>
              <a:xfrm>
                <a:off x="7276881" y="1627553"/>
                <a:ext cx="900000" cy="900000"/>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35" name="Arc 34"/>
              <p:cNvSpPr/>
              <p:nvPr/>
            </p:nvSpPr>
            <p:spPr>
              <a:xfrm>
                <a:off x="7267524" y="1934404"/>
                <a:ext cx="914961" cy="275761"/>
              </a:xfrm>
              <a:prstGeom prst="arc">
                <a:avLst>
                  <a:gd name="adj1" fmla="val 21562265"/>
                  <a:gd name="adj2" fmla="val 10654899"/>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36" name="Arc 35"/>
              <p:cNvSpPr/>
              <p:nvPr/>
            </p:nvSpPr>
            <p:spPr>
              <a:xfrm rot="10800000">
                <a:off x="7274858" y="1934404"/>
                <a:ext cx="914961" cy="275761"/>
              </a:xfrm>
              <a:prstGeom prst="arc">
                <a:avLst>
                  <a:gd name="adj1" fmla="val 21562265"/>
                  <a:gd name="adj2" fmla="val 10654899"/>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grpSp>
      <p:sp>
        <p:nvSpPr>
          <p:cNvPr id="38" name="Ellipse 37"/>
          <p:cNvSpPr/>
          <p:nvPr/>
        </p:nvSpPr>
        <p:spPr>
          <a:xfrm>
            <a:off x="10497215" y="2956456"/>
            <a:ext cx="49465" cy="494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Connecteur droit avec flèche 38"/>
          <p:cNvCxnSpPr>
            <a:cxnSpLocks noChangeAspect="1"/>
          </p:cNvCxnSpPr>
          <p:nvPr/>
        </p:nvCxnSpPr>
        <p:spPr>
          <a:xfrm>
            <a:off x="10642290" y="3197660"/>
            <a:ext cx="227722" cy="127539"/>
          </a:xfrm>
          <a:prstGeom prst="straightConnector1">
            <a:avLst/>
          </a:prstGeom>
          <a:ln w="28575">
            <a:solidFill>
              <a:srgbClr val="7030A0"/>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40" name="Connecteur droit avec flèche 39"/>
          <p:cNvCxnSpPr>
            <a:cxnSpLocks noChangeAspect="1"/>
          </p:cNvCxnSpPr>
          <p:nvPr/>
        </p:nvCxnSpPr>
        <p:spPr>
          <a:xfrm rot="-120000" flipH="1" flipV="1">
            <a:off x="10524329" y="2977885"/>
            <a:ext cx="114738" cy="211477"/>
          </a:xfrm>
          <a:prstGeom prst="straightConnector1">
            <a:avLst/>
          </a:prstGeom>
          <a:ln w="28575">
            <a:solidFill>
              <a:srgbClr val="7030A0"/>
            </a:solidFill>
            <a:prstDash val="solid"/>
            <a:tailEnd type="triangle"/>
          </a:ln>
        </p:spPr>
        <p:style>
          <a:lnRef idx="3">
            <a:schemeClr val="dk1"/>
          </a:lnRef>
          <a:fillRef idx="0">
            <a:schemeClr val="dk1"/>
          </a:fillRef>
          <a:effectRef idx="2">
            <a:schemeClr val="dk1"/>
          </a:effectRef>
          <a:fontRef idx="minor">
            <a:schemeClr val="tx1"/>
          </a:fontRef>
        </p:style>
      </p:cxnSp>
      <p:sp>
        <p:nvSpPr>
          <p:cNvPr id="41" name="Arc 40"/>
          <p:cNvSpPr/>
          <p:nvPr/>
        </p:nvSpPr>
        <p:spPr>
          <a:xfrm rot="16200000">
            <a:off x="10346814" y="3257740"/>
            <a:ext cx="180000" cy="180000"/>
          </a:xfrm>
          <a:prstGeom prst="arc">
            <a:avLst>
              <a:gd name="adj1" fmla="val 268174"/>
              <a:gd name="adj2" fmla="val 17800772"/>
            </a:avLst>
          </a:prstGeom>
          <a:ln w="15875">
            <a:solidFill>
              <a:srgbClr val="FF0000"/>
            </a:solidFill>
            <a:headEnd type="triangle" w="sm" len="med"/>
            <a:tailEnd type="none" w="med" len="sm"/>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2" name="Arc 41"/>
          <p:cNvSpPr/>
          <p:nvPr/>
        </p:nvSpPr>
        <p:spPr>
          <a:xfrm rot="16200000">
            <a:off x="7674379" y="3114841"/>
            <a:ext cx="228061" cy="164511"/>
          </a:xfrm>
          <a:prstGeom prst="arc">
            <a:avLst>
              <a:gd name="adj1" fmla="val 268174"/>
              <a:gd name="adj2" fmla="val 17800772"/>
            </a:avLst>
          </a:prstGeom>
          <a:ln w="15875">
            <a:solidFill>
              <a:srgbClr val="FF0000"/>
            </a:solidFill>
            <a:headEnd type="none" w="sm" len="med"/>
            <a:tailEnd type="triangle" w="med" len="sm"/>
          </a:ln>
          <a:scene3d>
            <a:camera prst="orthographicFront">
              <a:rot lat="20999999" lon="19499988" rev="2100000"/>
            </a:camera>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3" name="ZoneTexte 42"/>
              <p:cNvSpPr txBox="1"/>
              <p:nvPr/>
            </p:nvSpPr>
            <p:spPr>
              <a:xfrm>
                <a:off x="1081273" y="2971744"/>
                <a:ext cx="176386" cy="276999"/>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𝑧</m:t>
                          </m:r>
                        </m:sub>
                      </m:sSub>
                    </m:oMath>
                  </m:oMathPara>
                </a14:m>
                <a:endParaRPr lang="fr-FR" b="0" dirty="0" smtClean="0">
                  <a:latin typeface="+mj-lt"/>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1081273" y="2971744"/>
                <a:ext cx="176386" cy="276999"/>
              </a:xfrm>
              <a:prstGeom prst="rect">
                <a:avLst/>
              </a:prstGeom>
              <a:blipFill>
                <a:blip r:embed="rId6"/>
                <a:stretch>
                  <a:fillRect l="-34483" t="-23913" r="-106897" b="-1087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p:cNvSpPr txBox="1"/>
              <p:nvPr/>
            </p:nvSpPr>
            <p:spPr>
              <a:xfrm>
                <a:off x="9029926" y="3497129"/>
                <a:ext cx="176386" cy="276774"/>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solidFill>
                            <a:srgbClr val="7030A0"/>
                          </a:solidFill>
                          <a:latin typeface="Cambria Math" panose="02040503050406030204" pitchFamily="18" charset="0"/>
                        </a:rPr>
                        <m:t>𝜙</m:t>
                      </m:r>
                    </m:oMath>
                  </m:oMathPara>
                </a14:m>
                <a:endParaRPr lang="fr-FR" b="0" dirty="0" smtClean="0">
                  <a:solidFill>
                    <a:srgbClr val="7030A0"/>
                  </a:solidFill>
                  <a:latin typeface="+mj-lt"/>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9029926" y="3497129"/>
                <a:ext cx="176386" cy="276774"/>
              </a:xfrm>
              <a:prstGeom prst="rect">
                <a:avLst/>
              </a:prstGeom>
              <a:blipFill>
                <a:blip r:embed="rId7"/>
                <a:stretch>
                  <a:fillRect l="-55172" r="-55172"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ZoneTexte 46"/>
              <p:cNvSpPr txBox="1"/>
              <p:nvPr/>
            </p:nvSpPr>
            <p:spPr>
              <a:xfrm>
                <a:off x="10276742" y="3334279"/>
                <a:ext cx="176386" cy="276999"/>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𝑥</m:t>
                          </m:r>
                        </m:sub>
                      </m:sSub>
                    </m:oMath>
                  </m:oMathPara>
                </a14:m>
                <a:endParaRPr lang="fr-FR" b="0" dirty="0" smtClean="0">
                  <a:latin typeface="+mj-lt"/>
                </a:endParaRPr>
              </a:p>
            </p:txBody>
          </p:sp>
        </mc:Choice>
        <mc:Fallback xmlns="">
          <p:sp>
            <p:nvSpPr>
              <p:cNvPr id="47" name="ZoneTexte 46"/>
              <p:cNvSpPr txBox="1">
                <a:spLocks noRot="1" noChangeAspect="1" noMove="1" noResize="1" noEditPoints="1" noAdjustHandles="1" noChangeArrowheads="1" noChangeShapeType="1" noTextEdit="1"/>
              </p:cNvSpPr>
              <p:nvPr/>
            </p:nvSpPr>
            <p:spPr>
              <a:xfrm>
                <a:off x="10276742" y="3334279"/>
                <a:ext cx="176386" cy="276999"/>
              </a:xfrm>
              <a:prstGeom prst="rect">
                <a:avLst/>
              </a:prstGeom>
              <a:blipFill>
                <a:blip r:embed="rId8"/>
                <a:stretch>
                  <a:fillRect l="-34483" t="-26667" r="-103448" b="-111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ZoneTexte 47"/>
              <p:cNvSpPr txBox="1"/>
              <p:nvPr/>
            </p:nvSpPr>
            <p:spPr>
              <a:xfrm>
                <a:off x="10618990" y="2323565"/>
                <a:ext cx="176386" cy="284565"/>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𝑧</m:t>
                          </m:r>
                        </m:sub>
                      </m:sSub>
                    </m:oMath>
                  </m:oMathPara>
                </a14:m>
                <a:endParaRPr lang="fr-FR" b="0" dirty="0" smtClean="0">
                  <a:latin typeface="+mj-lt"/>
                </a:endParaRPr>
              </a:p>
            </p:txBody>
          </p:sp>
        </mc:Choice>
        <mc:Fallback xmlns="">
          <p:sp>
            <p:nvSpPr>
              <p:cNvPr id="48" name="ZoneTexte 47"/>
              <p:cNvSpPr txBox="1">
                <a:spLocks noRot="1" noChangeAspect="1" noMove="1" noResize="1" noEditPoints="1" noAdjustHandles="1" noChangeArrowheads="1" noChangeShapeType="1" noTextEdit="1"/>
              </p:cNvSpPr>
              <p:nvPr/>
            </p:nvSpPr>
            <p:spPr>
              <a:xfrm>
                <a:off x="10618990" y="2323565"/>
                <a:ext cx="176386" cy="284565"/>
              </a:xfrm>
              <a:prstGeom prst="rect">
                <a:avLst/>
              </a:prstGeom>
              <a:blipFill>
                <a:blip r:embed="rId9"/>
                <a:stretch>
                  <a:fillRect l="-34483" t="-23404" r="-103448" b="-85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ZoneTexte 48"/>
              <p:cNvSpPr txBox="1"/>
              <p:nvPr/>
            </p:nvSpPr>
            <p:spPr>
              <a:xfrm>
                <a:off x="11217545" y="3066929"/>
                <a:ext cx="176386" cy="298928"/>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𝑦</m:t>
                          </m:r>
                        </m:sub>
                      </m:sSub>
                    </m:oMath>
                  </m:oMathPara>
                </a14:m>
                <a:endParaRPr lang="fr-FR" b="0" dirty="0" smtClean="0">
                  <a:latin typeface="+mj-lt"/>
                </a:endParaRPr>
              </a:p>
            </p:txBody>
          </p:sp>
        </mc:Choice>
        <mc:Fallback xmlns="">
          <p:sp>
            <p:nvSpPr>
              <p:cNvPr id="49" name="ZoneTexte 48"/>
              <p:cNvSpPr txBox="1">
                <a:spLocks noRot="1" noChangeAspect="1" noMove="1" noResize="1" noEditPoints="1" noAdjustHandles="1" noChangeArrowheads="1" noChangeShapeType="1" noTextEdit="1"/>
              </p:cNvSpPr>
              <p:nvPr/>
            </p:nvSpPr>
            <p:spPr>
              <a:xfrm>
                <a:off x="11217545" y="3066929"/>
                <a:ext cx="176386" cy="298928"/>
              </a:xfrm>
              <a:prstGeom prst="rect">
                <a:avLst/>
              </a:prstGeom>
              <a:blipFill>
                <a:blip r:embed="rId10"/>
                <a:stretch>
                  <a:fillRect l="-34483" t="-20408" r="-106897" b="-20408"/>
                </a:stretch>
              </a:blipFill>
            </p:spPr>
            <p:txBody>
              <a:bodyPr/>
              <a:lstStyle/>
              <a:p>
                <a:r>
                  <a:rPr lang="fr-FR">
                    <a:noFill/>
                  </a:rPr>
                  <a:t> </a:t>
                </a:r>
              </a:p>
            </p:txBody>
          </p:sp>
        </mc:Fallback>
      </mc:AlternateContent>
      <p:cxnSp>
        <p:nvCxnSpPr>
          <p:cNvPr id="50" name="Connecteur droit avec flèche 49"/>
          <p:cNvCxnSpPr/>
          <p:nvPr/>
        </p:nvCxnSpPr>
        <p:spPr>
          <a:xfrm flipV="1">
            <a:off x="11518730" y="2918774"/>
            <a:ext cx="981" cy="286750"/>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1" name="ZoneTexte 50"/>
              <p:cNvSpPr txBox="1"/>
              <p:nvPr/>
            </p:nvSpPr>
            <p:spPr>
              <a:xfrm>
                <a:off x="11695567" y="2918774"/>
                <a:ext cx="187643"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800" b="0" i="1" dirty="0" smtClean="0">
                          <a:solidFill>
                            <a:srgbClr val="7030A0"/>
                          </a:solidFill>
                          <a:latin typeface="Cambria Math" panose="02040503050406030204" pitchFamily="18" charset="0"/>
                        </a:rPr>
                        <m:t>𝜙</m:t>
                      </m:r>
                    </m:oMath>
                  </m:oMathPara>
                </a14:m>
                <a:endParaRPr lang="fr-FR" sz="1800" b="0" dirty="0" smtClean="0">
                  <a:solidFill>
                    <a:srgbClr val="7030A0"/>
                  </a:solidFill>
                  <a:latin typeface="+mj-lt"/>
                </a:endParaRPr>
              </a:p>
            </p:txBody>
          </p:sp>
        </mc:Choice>
        <mc:Fallback xmlns="">
          <p:sp>
            <p:nvSpPr>
              <p:cNvPr id="51" name="ZoneTexte 50"/>
              <p:cNvSpPr txBox="1">
                <a:spLocks noRot="1" noChangeAspect="1" noMove="1" noResize="1" noEditPoints="1" noAdjustHandles="1" noChangeArrowheads="1" noChangeShapeType="1" noTextEdit="1"/>
              </p:cNvSpPr>
              <p:nvPr/>
            </p:nvSpPr>
            <p:spPr>
              <a:xfrm>
                <a:off x="11695567" y="2918774"/>
                <a:ext cx="187643" cy="276999"/>
              </a:xfrm>
              <a:prstGeom prst="rect">
                <a:avLst/>
              </a:prstGeom>
              <a:blipFill>
                <a:blip r:embed="rId11"/>
                <a:stretch>
                  <a:fillRect l="-53333" r="-50000" b="-33333"/>
                </a:stretch>
              </a:blipFill>
            </p:spPr>
            <p:txBody>
              <a:bodyPr/>
              <a:lstStyle/>
              <a:p>
                <a:r>
                  <a:rPr lang="fr-FR">
                    <a:noFill/>
                  </a:rPr>
                  <a:t> </a:t>
                </a:r>
              </a:p>
            </p:txBody>
          </p:sp>
        </mc:Fallback>
      </mc:AlternateContent>
      <p:cxnSp>
        <p:nvCxnSpPr>
          <p:cNvPr id="52" name="Connecteur droit 51"/>
          <p:cNvCxnSpPr/>
          <p:nvPr/>
        </p:nvCxnSpPr>
        <p:spPr>
          <a:xfrm>
            <a:off x="11436578" y="3197660"/>
            <a:ext cx="396000" cy="0"/>
          </a:xfrm>
          <a:prstGeom prst="line">
            <a:avLst/>
          </a:prstGeom>
          <a:ln w="15875">
            <a:prstDash val="sysDot"/>
          </a:ln>
        </p:spPr>
        <p:style>
          <a:lnRef idx="3">
            <a:schemeClr val="dk1"/>
          </a:lnRef>
          <a:fillRef idx="0">
            <a:schemeClr val="dk1"/>
          </a:fillRef>
          <a:effectRef idx="2">
            <a:schemeClr val="dk1"/>
          </a:effectRef>
          <a:fontRef idx="minor">
            <a:schemeClr val="tx1"/>
          </a:fontRef>
        </p:style>
      </p:cxnSp>
      <p:cxnSp>
        <p:nvCxnSpPr>
          <p:cNvPr id="53" name="Connecteur droit 52"/>
          <p:cNvCxnSpPr/>
          <p:nvPr/>
        </p:nvCxnSpPr>
        <p:spPr>
          <a:xfrm>
            <a:off x="10526814" y="2956456"/>
            <a:ext cx="1260000" cy="0"/>
          </a:xfrm>
          <a:prstGeom prst="line">
            <a:avLst/>
          </a:prstGeom>
          <a:ln w="15875">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FB6A57E6-5246-45AD-8B6F-5762B5AB4DBA}"/>
                  </a:ext>
                </a:extLst>
              </p:cNvPr>
              <p:cNvSpPr txBox="1"/>
              <p:nvPr/>
            </p:nvSpPr>
            <p:spPr>
              <a:xfrm>
                <a:off x="2595697" y="884928"/>
                <a:ext cx="7509352" cy="307777"/>
              </a:xfrm>
              <a:prstGeom prst="rect">
                <a:avLst/>
              </a:prstGeom>
              <a:noFill/>
            </p:spPr>
            <p:txBody>
              <a:bodyPr wrap="square" lIns="0" tIns="0" rIns="0" bIns="0" rtlCol="0">
                <a:spAutoFit/>
              </a:bodyPr>
              <a:lstStyle/>
              <a:p>
                <a:r>
                  <a:rPr lang="fr-FR" dirty="0"/>
                  <a:t>Atom-light interaction = </a:t>
                </a:r>
                <a:r>
                  <a:rPr lang="fr-FR" dirty="0" err="1"/>
                  <a:t>Coupling</a:t>
                </a:r>
                <a:r>
                  <a:rPr lang="fr-FR" dirty="0"/>
                  <a:t> mode 1 and 2:</a:t>
                </a:r>
                <a:r>
                  <a:rPr lang="fr-FR" sz="2000" dirty="0" smtClean="0">
                    <a:solidFill>
                      <a:schemeClr val="tx1"/>
                    </a:solidFill>
                    <a:latin typeface="+mj-lt"/>
                  </a:rPr>
                  <a:t> </a:t>
                </a:r>
                <a14:m>
                  <m:oMath xmlns:m="http://schemas.openxmlformats.org/officeDocument/2006/math">
                    <m:sSubSup>
                      <m:sSubSupPr>
                        <m:ctrlPr>
                          <a:rPr lang="fr-FR" sz="2000" i="1" smtClean="0">
                            <a:solidFill>
                              <a:srgbClr val="0066FF"/>
                            </a:solidFill>
                            <a:latin typeface="Cambria Math" panose="02040503050406030204" pitchFamily="18" charset="0"/>
                          </a:rPr>
                        </m:ctrlPr>
                      </m:sSubSupPr>
                      <m:e>
                        <m:acc>
                          <m:accPr>
                            <m:chr m:val="̂"/>
                            <m:ctrlPr>
                              <a:rPr lang="fr-FR" sz="2000" i="1">
                                <a:solidFill>
                                  <a:srgbClr val="0066FF"/>
                                </a:solidFill>
                                <a:latin typeface="Cambria Math" panose="02040503050406030204" pitchFamily="18" charset="0"/>
                              </a:rPr>
                            </m:ctrlPr>
                          </m:accPr>
                          <m:e>
                            <m:r>
                              <a:rPr lang="fr-FR" sz="2000" b="0" i="1">
                                <a:solidFill>
                                  <a:srgbClr val="0066FF"/>
                                </a:solidFill>
                                <a:latin typeface="Cambria Math" panose="02040503050406030204" pitchFamily="18" charset="0"/>
                              </a:rPr>
                              <m:t>𝑎</m:t>
                            </m:r>
                          </m:e>
                        </m:acc>
                      </m:e>
                      <m:sub>
                        <m:r>
                          <a:rPr lang="fr-FR" sz="2000" b="0" i="1">
                            <a:solidFill>
                              <a:srgbClr val="0066FF"/>
                            </a:solidFill>
                            <a:latin typeface="Cambria Math" panose="02040503050406030204" pitchFamily="18" charset="0"/>
                          </a:rPr>
                          <m:t>1</m:t>
                        </m:r>
                      </m:sub>
                      <m:sup>
                        <m:r>
                          <a:rPr lang="fr-FR" sz="2000" b="0">
                            <a:solidFill>
                              <a:srgbClr val="0066FF"/>
                            </a:solidFill>
                            <a:latin typeface="Cambria Math" panose="02040503050406030204" pitchFamily="18" charset="0"/>
                          </a:rPr>
                          <m:t>+ </m:t>
                        </m:r>
                      </m:sup>
                    </m:sSubSup>
                    <m:sSub>
                      <m:sSubPr>
                        <m:ctrlPr>
                          <a:rPr lang="fr-FR" sz="2000" i="1" smtClean="0">
                            <a:solidFill>
                              <a:srgbClr val="469C46"/>
                            </a:solidFill>
                            <a:latin typeface="Cambria Math" panose="02040503050406030204" pitchFamily="18" charset="0"/>
                          </a:rPr>
                        </m:ctrlPr>
                      </m:sSubPr>
                      <m:e>
                        <m:acc>
                          <m:accPr>
                            <m:chr m:val="̂"/>
                            <m:ctrlPr>
                              <a:rPr lang="fr-FR" sz="2000" i="1">
                                <a:solidFill>
                                  <a:srgbClr val="469C46"/>
                                </a:solidFill>
                                <a:latin typeface="Cambria Math" panose="02040503050406030204" pitchFamily="18" charset="0"/>
                              </a:rPr>
                            </m:ctrlPr>
                          </m:accPr>
                          <m:e>
                            <m:r>
                              <a:rPr lang="fr-FR" sz="2000" b="0" i="1" smtClean="0">
                                <a:solidFill>
                                  <a:srgbClr val="469C46"/>
                                </a:solidFill>
                                <a:latin typeface="Cambria Math" panose="02040503050406030204" pitchFamily="18" charset="0"/>
                              </a:rPr>
                              <m:t>𝑎</m:t>
                            </m:r>
                          </m:e>
                        </m:acc>
                      </m:e>
                      <m:sub>
                        <m:r>
                          <a:rPr lang="fr-FR" sz="2000" b="0" i="1">
                            <a:solidFill>
                              <a:srgbClr val="469C46"/>
                            </a:solidFill>
                            <a:latin typeface="Cambria Math" panose="02040503050406030204" pitchFamily="18" charset="0"/>
                          </a:rPr>
                          <m:t>2</m:t>
                        </m:r>
                      </m:sub>
                    </m:sSub>
                  </m:oMath>
                </a14:m>
                <a:r>
                  <a:rPr lang="fr-FR" sz="2000" dirty="0" smtClean="0">
                    <a:solidFill>
                      <a:schemeClr val="tx1"/>
                    </a:solidFill>
                    <a:latin typeface="+mj-lt"/>
                  </a:rPr>
                  <a:t> &amp; </a:t>
                </a:r>
                <a14:m>
                  <m:oMath xmlns:m="http://schemas.openxmlformats.org/officeDocument/2006/math">
                    <m:sSubSup>
                      <m:sSubSupPr>
                        <m:ctrlPr>
                          <a:rPr lang="fr-FR" sz="2000" i="1" smtClean="0">
                            <a:solidFill>
                              <a:srgbClr val="469C46"/>
                            </a:solidFill>
                            <a:latin typeface="Cambria Math" panose="02040503050406030204" pitchFamily="18" charset="0"/>
                          </a:rPr>
                        </m:ctrlPr>
                      </m:sSubSupPr>
                      <m:e>
                        <m:acc>
                          <m:accPr>
                            <m:chr m:val="̂"/>
                            <m:ctrlPr>
                              <a:rPr lang="fr-FR" sz="2000" i="1">
                                <a:solidFill>
                                  <a:srgbClr val="469C46"/>
                                </a:solidFill>
                                <a:latin typeface="Cambria Math" panose="02040503050406030204" pitchFamily="18" charset="0"/>
                              </a:rPr>
                            </m:ctrlPr>
                          </m:accPr>
                          <m:e>
                            <m:r>
                              <a:rPr lang="fr-FR" sz="2000" b="0" i="1">
                                <a:solidFill>
                                  <a:srgbClr val="469C46"/>
                                </a:solidFill>
                                <a:latin typeface="Cambria Math" panose="02040503050406030204" pitchFamily="18" charset="0"/>
                              </a:rPr>
                              <m:t>𝑎</m:t>
                            </m:r>
                          </m:e>
                        </m:acc>
                      </m:e>
                      <m:sub>
                        <m:r>
                          <a:rPr lang="fr-FR" sz="2000" b="0" i="0" smtClean="0">
                            <a:solidFill>
                              <a:srgbClr val="469C46"/>
                            </a:solidFill>
                            <a:latin typeface="Cambria Math" panose="02040503050406030204" pitchFamily="18" charset="0"/>
                          </a:rPr>
                          <m:t>2</m:t>
                        </m:r>
                      </m:sub>
                      <m:sup>
                        <m:r>
                          <a:rPr lang="fr-FR" sz="2000" b="0">
                            <a:solidFill>
                              <a:srgbClr val="469C46"/>
                            </a:solidFill>
                            <a:latin typeface="Cambria Math" panose="02040503050406030204" pitchFamily="18" charset="0"/>
                          </a:rPr>
                          <m:t>+ </m:t>
                        </m:r>
                      </m:sup>
                    </m:sSubSup>
                    <m:sSub>
                      <m:sSubPr>
                        <m:ctrlPr>
                          <a:rPr lang="fr-FR" sz="2000" i="1" smtClean="0">
                            <a:solidFill>
                              <a:srgbClr val="0066FF"/>
                            </a:solidFill>
                            <a:latin typeface="Cambria Math" panose="02040503050406030204" pitchFamily="18" charset="0"/>
                          </a:rPr>
                        </m:ctrlPr>
                      </m:sSubPr>
                      <m:e>
                        <m:acc>
                          <m:accPr>
                            <m:chr m:val="̂"/>
                            <m:ctrlPr>
                              <a:rPr lang="fr-FR" sz="2000" i="1">
                                <a:solidFill>
                                  <a:srgbClr val="0066FF"/>
                                </a:solidFill>
                                <a:latin typeface="Cambria Math" panose="02040503050406030204" pitchFamily="18" charset="0"/>
                              </a:rPr>
                            </m:ctrlPr>
                          </m:accPr>
                          <m:e>
                            <m:r>
                              <a:rPr lang="fr-FR" sz="2000" b="0" i="1">
                                <a:solidFill>
                                  <a:srgbClr val="0066FF"/>
                                </a:solidFill>
                                <a:latin typeface="Cambria Math" panose="02040503050406030204" pitchFamily="18" charset="0"/>
                              </a:rPr>
                              <m:t>𝑎</m:t>
                            </m:r>
                          </m:e>
                        </m:acc>
                      </m:e>
                      <m:sub>
                        <m:r>
                          <a:rPr lang="fr-FR" sz="2000" b="0" i="0" smtClean="0">
                            <a:solidFill>
                              <a:srgbClr val="0066FF"/>
                            </a:solidFill>
                            <a:latin typeface="Cambria Math" panose="02040503050406030204" pitchFamily="18" charset="0"/>
                          </a:rPr>
                          <m:t>1</m:t>
                        </m:r>
                      </m:sub>
                    </m:sSub>
                  </m:oMath>
                </a14:m>
                <a:endParaRPr lang="fr-FR" sz="2000" dirty="0">
                  <a:solidFill>
                    <a:srgbClr val="0066FF"/>
                  </a:solidFill>
                  <a:latin typeface="+mj-lt"/>
                </a:endParaRPr>
              </a:p>
            </p:txBody>
          </p:sp>
        </mc:Choice>
        <mc:Fallback xmlns="">
          <p:sp>
            <p:nvSpPr>
              <p:cNvPr id="54" name="ZoneTexte 53">
                <a:extLst>
                  <a:ext uri="{FF2B5EF4-FFF2-40B4-BE49-F238E27FC236}">
                    <a16:creationId xmlns:a16="http://schemas.microsoft.com/office/drawing/2014/main" id="{FB6A57E6-5246-45AD-8B6F-5762B5AB4DBA}"/>
                  </a:ext>
                </a:extLst>
              </p:cNvPr>
              <p:cNvSpPr txBox="1">
                <a:spLocks noRot="1" noChangeAspect="1" noMove="1" noResize="1" noEditPoints="1" noAdjustHandles="1" noChangeArrowheads="1" noChangeShapeType="1" noTextEdit="1"/>
              </p:cNvSpPr>
              <p:nvPr/>
            </p:nvSpPr>
            <p:spPr>
              <a:xfrm>
                <a:off x="2595697" y="884928"/>
                <a:ext cx="7509352" cy="307777"/>
              </a:xfrm>
              <a:prstGeom prst="rect">
                <a:avLst/>
              </a:prstGeom>
              <a:blipFill>
                <a:blip r:embed="rId12"/>
                <a:stretch>
                  <a:fillRect l="-1948" t="-25490" b="-49020"/>
                </a:stretch>
              </a:blipFill>
            </p:spPr>
            <p:txBody>
              <a:bodyPr/>
              <a:lstStyle/>
              <a:p>
                <a:r>
                  <a:rPr lang="fr-FR">
                    <a:noFill/>
                  </a:rPr>
                  <a:t> </a:t>
                </a:r>
              </a:p>
            </p:txBody>
          </p:sp>
        </mc:Fallback>
      </mc:AlternateContent>
      <p:grpSp>
        <p:nvGrpSpPr>
          <p:cNvPr id="55" name="Groupe 54"/>
          <p:cNvGrpSpPr/>
          <p:nvPr/>
        </p:nvGrpSpPr>
        <p:grpSpPr>
          <a:xfrm>
            <a:off x="583453" y="2952810"/>
            <a:ext cx="1293868" cy="1573209"/>
            <a:chOff x="285046" y="3699144"/>
            <a:chExt cx="1293868" cy="1573209"/>
          </a:xfrm>
        </p:grpSpPr>
        <p:grpSp>
          <p:nvGrpSpPr>
            <p:cNvPr id="56" name="Groupe 55"/>
            <p:cNvGrpSpPr/>
            <p:nvPr/>
          </p:nvGrpSpPr>
          <p:grpSpPr>
            <a:xfrm>
              <a:off x="285046" y="3699144"/>
              <a:ext cx="1293868" cy="1573209"/>
              <a:chOff x="5734782" y="1276272"/>
              <a:chExt cx="1293868" cy="1573209"/>
            </a:xfrm>
          </p:grpSpPr>
          <p:grpSp>
            <p:nvGrpSpPr>
              <p:cNvPr id="59" name="Groupe 58"/>
              <p:cNvGrpSpPr/>
              <p:nvPr/>
            </p:nvGrpSpPr>
            <p:grpSpPr>
              <a:xfrm>
                <a:off x="5734782" y="1534532"/>
                <a:ext cx="1088219" cy="1088221"/>
                <a:chOff x="5734782" y="1534532"/>
                <a:chExt cx="1088219" cy="1088221"/>
              </a:xfrm>
            </p:grpSpPr>
            <p:cxnSp>
              <p:nvCxnSpPr>
                <p:cNvPr id="63" name="Connecteur droit avec flèche 62"/>
                <p:cNvCxnSpPr/>
                <p:nvPr/>
              </p:nvCxnSpPr>
              <p:spPr>
                <a:xfrm flipH="1">
                  <a:off x="6019800" y="1926731"/>
                  <a:ext cx="454664" cy="35738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4" name="Connecteur droit avec flèche 63"/>
                <p:cNvCxnSpPr/>
                <p:nvPr/>
              </p:nvCxnSpPr>
              <p:spPr>
                <a:xfrm flipV="1">
                  <a:off x="5734782" y="2078643"/>
                  <a:ext cx="1088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e 64"/>
                <p:cNvGrpSpPr/>
                <p:nvPr/>
              </p:nvGrpSpPr>
              <p:grpSpPr>
                <a:xfrm>
                  <a:off x="5810598" y="1628642"/>
                  <a:ext cx="922295" cy="900000"/>
                  <a:chOff x="5810598" y="1628642"/>
                  <a:chExt cx="922295" cy="900000"/>
                </a:xfrm>
              </p:grpSpPr>
              <p:sp>
                <p:nvSpPr>
                  <p:cNvPr id="67" name="Ellipse 66"/>
                  <p:cNvSpPr/>
                  <p:nvPr/>
                </p:nvSpPr>
                <p:spPr>
                  <a:xfrm>
                    <a:off x="5819955" y="1628642"/>
                    <a:ext cx="900000" cy="900000"/>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68" name="Arc 67"/>
                  <p:cNvSpPr/>
                  <p:nvPr/>
                </p:nvSpPr>
                <p:spPr>
                  <a:xfrm>
                    <a:off x="5810598" y="1935493"/>
                    <a:ext cx="914961" cy="275761"/>
                  </a:xfrm>
                  <a:prstGeom prst="arc">
                    <a:avLst>
                      <a:gd name="adj1" fmla="val 21562265"/>
                      <a:gd name="adj2" fmla="val 10654899"/>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69" name="Arc 68"/>
                  <p:cNvSpPr/>
                  <p:nvPr/>
                </p:nvSpPr>
                <p:spPr>
                  <a:xfrm rot="10800000">
                    <a:off x="5817932" y="1935493"/>
                    <a:ext cx="914961" cy="275761"/>
                  </a:xfrm>
                  <a:prstGeom prst="arc">
                    <a:avLst>
                      <a:gd name="adj1" fmla="val 21562265"/>
                      <a:gd name="adj2" fmla="val 10654899"/>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cxnSp>
              <p:nvCxnSpPr>
                <p:cNvPr id="66" name="Connecteur droit avec flèche 65"/>
                <p:cNvCxnSpPr/>
                <p:nvPr/>
              </p:nvCxnSpPr>
              <p:spPr>
                <a:xfrm flipV="1">
                  <a:off x="6278892" y="1534532"/>
                  <a:ext cx="0" cy="108822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0" name="ZoneTexte 59"/>
                  <p:cNvSpPr txBox="1"/>
                  <p:nvPr/>
                </p:nvSpPr>
                <p:spPr>
                  <a:xfrm>
                    <a:off x="5882421" y="2572482"/>
                    <a:ext cx="349455"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solidFill>
                                <a:srgbClr val="0066FF"/>
                              </a:solidFill>
                              <a:latin typeface="Cambria Math" panose="02040503050406030204" pitchFamily="18" charset="0"/>
                            </a:rPr>
                            <m:t>|1〉</m:t>
                          </m:r>
                        </m:oMath>
                      </m:oMathPara>
                    </a14:m>
                    <a:endParaRPr lang="fr-FR" b="0" dirty="0" smtClean="0">
                      <a:solidFill>
                        <a:srgbClr val="0066FF"/>
                      </a:solidFill>
                      <a:latin typeface="+mj-lt"/>
                    </a:endParaRPr>
                  </a:p>
                </p:txBody>
              </p:sp>
            </mc:Choice>
            <mc:Fallback xmlns="">
              <p:sp>
                <p:nvSpPr>
                  <p:cNvPr id="196" name="ZoneTexte 195"/>
                  <p:cNvSpPr txBox="1">
                    <a:spLocks noRot="1" noChangeAspect="1" noMove="1" noResize="1" noEditPoints="1" noAdjustHandles="1" noChangeArrowheads="1" noChangeShapeType="1" noTextEdit="1"/>
                  </p:cNvSpPr>
                  <p:nvPr/>
                </p:nvSpPr>
                <p:spPr>
                  <a:xfrm>
                    <a:off x="5882421" y="2572482"/>
                    <a:ext cx="349455" cy="276999"/>
                  </a:xfrm>
                  <a:prstGeom prst="rect">
                    <a:avLst/>
                  </a:prstGeom>
                  <a:blipFill>
                    <a:blip r:embed="rId19"/>
                    <a:stretch>
                      <a:fillRect l="-22807" r="-22807" b="-377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ZoneTexte 60"/>
                  <p:cNvSpPr txBox="1"/>
                  <p:nvPr/>
                </p:nvSpPr>
                <p:spPr>
                  <a:xfrm>
                    <a:off x="5862441" y="1276272"/>
                    <a:ext cx="349455"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solidFill>
                                <a:srgbClr val="469C46"/>
                              </a:solidFill>
                              <a:latin typeface="Cambria Math" panose="02040503050406030204" pitchFamily="18" charset="0"/>
                            </a:rPr>
                            <m:t>|2〉</m:t>
                          </m:r>
                        </m:oMath>
                      </m:oMathPara>
                    </a14:m>
                    <a:endParaRPr lang="fr-FR" b="0" dirty="0" smtClean="0">
                      <a:solidFill>
                        <a:srgbClr val="469C46"/>
                      </a:solidFill>
                      <a:latin typeface="+mj-lt"/>
                    </a:endParaRPr>
                  </a:p>
                </p:txBody>
              </p:sp>
            </mc:Choice>
            <mc:Fallback xmlns="">
              <p:sp>
                <p:nvSpPr>
                  <p:cNvPr id="197" name="ZoneTexte 196"/>
                  <p:cNvSpPr txBox="1">
                    <a:spLocks noRot="1" noChangeAspect="1" noMove="1" noResize="1" noEditPoints="1" noAdjustHandles="1" noChangeArrowheads="1" noChangeShapeType="1" noTextEdit="1"/>
                  </p:cNvSpPr>
                  <p:nvPr/>
                </p:nvSpPr>
                <p:spPr>
                  <a:xfrm>
                    <a:off x="5862441" y="1276272"/>
                    <a:ext cx="349455" cy="276999"/>
                  </a:xfrm>
                  <a:prstGeom prst="rect">
                    <a:avLst/>
                  </a:prstGeom>
                  <a:blipFill>
                    <a:blip r:embed="rId20"/>
                    <a:stretch>
                      <a:fillRect l="-22414" r="-20690" b="-347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2" name="ZoneTexte 61"/>
                  <p:cNvSpPr txBox="1"/>
                  <p:nvPr/>
                </p:nvSpPr>
                <p:spPr>
                  <a:xfrm>
                    <a:off x="6852264" y="1904637"/>
                    <a:ext cx="176386" cy="298928"/>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𝑦</m:t>
                              </m:r>
                            </m:sub>
                          </m:sSub>
                        </m:oMath>
                      </m:oMathPara>
                    </a14:m>
                    <a:endParaRPr lang="fr-FR" b="0" dirty="0" smtClean="0">
                      <a:latin typeface="+mj-lt"/>
                    </a:endParaRPr>
                  </a:p>
                </p:txBody>
              </p:sp>
            </mc:Choice>
            <mc:Fallback xmlns="">
              <p:sp>
                <p:nvSpPr>
                  <p:cNvPr id="198" name="ZoneTexte 197"/>
                  <p:cNvSpPr txBox="1">
                    <a:spLocks noRot="1" noChangeAspect="1" noMove="1" noResize="1" noEditPoints="1" noAdjustHandles="1" noChangeArrowheads="1" noChangeShapeType="1" noTextEdit="1"/>
                  </p:cNvSpPr>
                  <p:nvPr/>
                </p:nvSpPr>
                <p:spPr>
                  <a:xfrm>
                    <a:off x="6852264" y="1904637"/>
                    <a:ext cx="176386" cy="298928"/>
                  </a:xfrm>
                  <a:prstGeom prst="rect">
                    <a:avLst/>
                  </a:prstGeom>
                  <a:blipFill>
                    <a:blip r:embed="rId21"/>
                    <a:stretch>
                      <a:fillRect l="-34483" t="-20408" r="-106897" b="-20408"/>
                    </a:stretch>
                  </a:blipFill>
                </p:spPr>
                <p:txBody>
                  <a:bodyPr/>
                  <a:lstStyle/>
                  <a:p>
                    <a:r>
                      <a:rPr lang="fr-FR">
                        <a:noFill/>
                      </a:rPr>
                      <a:t> </a:t>
                    </a:r>
                  </a:p>
                </p:txBody>
              </p:sp>
            </mc:Fallback>
          </mc:AlternateContent>
        </p:grpSp>
        <p:cxnSp>
          <p:nvCxnSpPr>
            <p:cNvPr id="57" name="Connecteur droit avec flèche 56"/>
            <p:cNvCxnSpPr/>
            <p:nvPr/>
          </p:nvCxnSpPr>
          <p:spPr>
            <a:xfrm>
              <a:off x="828871" y="4504291"/>
              <a:ext cx="0" cy="468000"/>
            </a:xfrm>
            <a:prstGeom prst="straightConnector1">
              <a:avLst/>
            </a:prstGeom>
            <a:ln w="25400">
              <a:solidFill>
                <a:srgbClr val="7030A0"/>
              </a:solidFill>
              <a:prstDash val="solid"/>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8" name="ZoneTexte 57"/>
                <p:cNvSpPr txBox="1"/>
                <p:nvPr/>
              </p:nvSpPr>
              <p:spPr>
                <a:xfrm>
                  <a:off x="366297" y="4561593"/>
                  <a:ext cx="176386" cy="276999"/>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𝑥</m:t>
                            </m:r>
                          </m:sub>
                        </m:sSub>
                      </m:oMath>
                    </m:oMathPara>
                  </a14:m>
                  <a:endParaRPr lang="fr-FR" b="0" dirty="0" smtClean="0">
                    <a:latin typeface="+mj-lt"/>
                  </a:endParaRPr>
                </a:p>
              </p:txBody>
            </p:sp>
          </mc:Choice>
          <mc:Fallback xmlns="">
            <p:sp>
              <p:nvSpPr>
                <p:cNvPr id="320" name="ZoneTexte 319"/>
                <p:cNvSpPr txBox="1">
                  <a:spLocks noRot="1" noChangeAspect="1" noMove="1" noResize="1" noEditPoints="1" noAdjustHandles="1" noChangeArrowheads="1" noChangeShapeType="1" noTextEdit="1"/>
                </p:cNvSpPr>
                <p:nvPr/>
              </p:nvSpPr>
              <p:spPr>
                <a:xfrm>
                  <a:off x="366297" y="4561593"/>
                  <a:ext cx="176386" cy="276999"/>
                </a:xfrm>
                <a:prstGeom prst="rect">
                  <a:avLst/>
                </a:prstGeom>
                <a:blipFill>
                  <a:blip r:embed="rId22"/>
                  <a:stretch>
                    <a:fillRect l="-34483" t="-26667" r="-106897" b="-11111"/>
                  </a:stretch>
                </a:blipFill>
              </p:spPr>
              <p:txBody>
                <a:bodyPr/>
                <a:lstStyle/>
                <a:p>
                  <a:r>
                    <a:rPr lang="fr-FR">
                      <a:noFill/>
                    </a:rPr>
                    <a:t> </a:t>
                  </a:r>
                </a:p>
              </p:txBody>
            </p:sp>
          </mc:Fallback>
        </mc:AlternateContent>
      </p:grpSp>
      <p:sp>
        <p:nvSpPr>
          <p:cNvPr id="70" name="ZoneTexte 69"/>
          <p:cNvSpPr txBox="1"/>
          <p:nvPr/>
        </p:nvSpPr>
        <p:spPr>
          <a:xfrm>
            <a:off x="5714755" y="2150407"/>
            <a:ext cx="1917641" cy="369332"/>
          </a:xfrm>
          <a:prstGeom prst="rect">
            <a:avLst/>
          </a:prstGeom>
          <a:noFill/>
        </p:spPr>
        <p:txBody>
          <a:bodyPr wrap="none" rtlCol="0">
            <a:spAutoFit/>
          </a:bodyPr>
          <a:lstStyle/>
          <a:p>
            <a:r>
              <a:rPr lang="fr-FR" u="sng" dirty="0" err="1" smtClean="0"/>
              <a:t>Ramsey</a:t>
            </a:r>
            <a:r>
              <a:rPr lang="fr-FR" u="sng" dirty="0" smtClean="0"/>
              <a:t> </a:t>
            </a:r>
            <a:r>
              <a:rPr lang="fr-FR" u="sng" dirty="0" err="1" smtClean="0"/>
              <a:t>sequence</a:t>
            </a:r>
            <a:r>
              <a:rPr lang="fr-FR" u="sng" dirty="0" smtClean="0"/>
              <a:t> </a:t>
            </a:r>
            <a:endParaRPr lang="fr-FR" u="sng" dirty="0"/>
          </a:p>
        </p:txBody>
      </p:sp>
      <p:sp>
        <p:nvSpPr>
          <p:cNvPr id="74" name="Rectangle 73"/>
          <p:cNvSpPr/>
          <p:nvPr/>
        </p:nvSpPr>
        <p:spPr>
          <a:xfrm rot="10800000" flipV="1">
            <a:off x="759982" y="1141907"/>
            <a:ext cx="639618" cy="11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757144" y="2587601"/>
            <a:ext cx="639618" cy="11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6" name="Straight Arrow Connector 41"/>
          <p:cNvCxnSpPr/>
          <p:nvPr/>
        </p:nvCxnSpPr>
        <p:spPr>
          <a:xfrm flipH="1" flipV="1">
            <a:off x="1076953" y="1472741"/>
            <a:ext cx="5672" cy="1123199"/>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78" name="Rectangle 77"/>
          <p:cNvSpPr/>
          <p:nvPr/>
        </p:nvSpPr>
        <p:spPr>
          <a:xfrm>
            <a:off x="315667" y="2472208"/>
            <a:ext cx="301686" cy="369332"/>
          </a:xfrm>
          <a:prstGeom prst="rect">
            <a:avLst/>
          </a:prstGeom>
        </p:spPr>
        <p:txBody>
          <a:bodyPr wrap="none">
            <a:spAutoFit/>
          </a:bodyPr>
          <a:lstStyle/>
          <a:p>
            <a:r>
              <a:rPr lang="fr-FR" dirty="0"/>
              <a:t>1</a:t>
            </a:r>
          </a:p>
        </p:txBody>
      </p:sp>
      <p:sp>
        <p:nvSpPr>
          <p:cNvPr id="79" name="Rectangle 78"/>
          <p:cNvSpPr/>
          <p:nvPr/>
        </p:nvSpPr>
        <p:spPr>
          <a:xfrm>
            <a:off x="315667" y="1018201"/>
            <a:ext cx="301686" cy="369332"/>
          </a:xfrm>
          <a:prstGeom prst="rect">
            <a:avLst/>
          </a:prstGeom>
        </p:spPr>
        <p:txBody>
          <a:bodyPr wrap="none">
            <a:spAutoFit/>
          </a:bodyPr>
          <a:lstStyle/>
          <a:p>
            <a:r>
              <a:rPr lang="fr-FR" dirty="0"/>
              <a:t>2</a:t>
            </a:r>
          </a:p>
        </p:txBody>
      </p:sp>
      <mc:AlternateContent xmlns:mc="http://schemas.openxmlformats.org/markup-compatibility/2006" xmlns:a14="http://schemas.microsoft.com/office/drawing/2010/main">
        <mc:Choice Requires="a14">
          <p:sp>
            <p:nvSpPr>
              <p:cNvPr id="80" name="Rectangle 79"/>
              <p:cNvSpPr/>
              <p:nvPr/>
            </p:nvSpPr>
            <p:spPr>
              <a:xfrm>
                <a:off x="2427718" y="1390624"/>
                <a:ext cx="9847824" cy="5139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𝐻</m:t>
                          </m:r>
                        </m:e>
                      </m:acc>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𝑡</m:t>
                          </m:r>
                        </m:e>
                      </m:d>
                      <m:r>
                        <a:rPr lang="fr-FR" sz="2400" b="0" i="1" smtClean="0">
                          <a:latin typeface="Cambria Math" panose="02040503050406030204" pitchFamily="18" charset="0"/>
                        </a:rPr>
                        <m:t>=</m:t>
                      </m:r>
                      <m:r>
                        <a:rPr lang="fr-FR" sz="2400" b="0" i="1" smtClean="0">
                          <a:solidFill>
                            <a:srgbClr val="FF0000"/>
                          </a:solidFill>
                          <a:latin typeface="Cambria Math" panose="02040503050406030204" pitchFamily="18" charset="0"/>
                        </a:rPr>
                        <m:t>ℏ</m:t>
                      </m:r>
                      <m:sSub>
                        <m:sSubPr>
                          <m:ctrlPr>
                            <a:rPr lang="fr-FR" sz="2400" b="0" i="1" smtClean="0">
                              <a:solidFill>
                                <a:srgbClr val="FF0000"/>
                              </a:solidFill>
                              <a:latin typeface="Cambria Math" panose="02040503050406030204" pitchFamily="18" charset="0"/>
                            </a:rPr>
                          </m:ctrlPr>
                        </m:sSubPr>
                        <m:e>
                          <m:r>
                            <m:rPr>
                              <m:sty m:val="p"/>
                            </m:rPr>
                            <a:rPr lang="fr-FR" sz="2400" b="0" i="0" smtClean="0">
                              <a:solidFill>
                                <a:srgbClr val="FF0000"/>
                              </a:solidFill>
                              <a:latin typeface="Cambria Math" panose="02040503050406030204" pitchFamily="18" charset="0"/>
                            </a:rPr>
                            <m:t>Ω</m:t>
                          </m:r>
                        </m:e>
                        <m:sub>
                          <m:r>
                            <m:rPr>
                              <m:sty m:val="p"/>
                            </m:rPr>
                            <a:rPr lang="fr-FR" sz="2400" b="0" i="0" smtClean="0">
                              <a:solidFill>
                                <a:srgbClr val="FF0000"/>
                              </a:solidFill>
                              <a:latin typeface="Cambria Math" panose="02040503050406030204" pitchFamily="18" charset="0"/>
                            </a:rPr>
                            <m:t>R</m:t>
                          </m:r>
                        </m:sub>
                      </m:sSub>
                      <m:r>
                        <a:rPr lang="fr-FR" sz="2400" b="1" i="1" smtClean="0">
                          <a:solidFill>
                            <a:srgbClr val="FF0000"/>
                          </a:solidFill>
                          <a:latin typeface="Cambria Math" panose="02040503050406030204" pitchFamily="18" charset="0"/>
                        </a:rPr>
                        <m:t>(</m:t>
                      </m:r>
                      <m:r>
                        <a:rPr lang="fr-FR" sz="2400" b="1" i="1" smtClean="0">
                          <a:solidFill>
                            <a:srgbClr val="FF0000"/>
                          </a:solidFill>
                          <a:latin typeface="Cambria Math" panose="02040503050406030204" pitchFamily="18" charset="0"/>
                        </a:rPr>
                        <m:t>𝒕</m:t>
                      </m:r>
                      <m:r>
                        <a:rPr lang="fr-FR" sz="2400" b="1" i="1" smtClean="0">
                          <a:solidFill>
                            <a:srgbClr val="FF0000"/>
                          </a:solidFill>
                          <a:latin typeface="Cambria Math" panose="02040503050406030204" pitchFamily="18" charset="0"/>
                        </a:rPr>
                        <m:t>) </m:t>
                      </m:r>
                      <m:sSub>
                        <m:sSubPr>
                          <m:ctrlPr>
                            <a:rPr lang="fr-FR" sz="2400" b="1" i="1">
                              <a:latin typeface="Cambria Math" panose="02040503050406030204" pitchFamily="18" charset="0"/>
                            </a:rPr>
                          </m:ctrlPr>
                        </m:sSubPr>
                        <m:e>
                          <m:r>
                            <a:rPr lang="fr-FR" sz="2400" b="1" i="1" smtClean="0">
                              <a:latin typeface="Cambria Math" panose="02040503050406030204" pitchFamily="18" charset="0"/>
                            </a:rPr>
                            <m:t>[</m:t>
                          </m:r>
                          <m:r>
                            <a:rPr lang="fr-FR" sz="2400" b="1" i="1">
                              <a:latin typeface="Cambria Math" panose="02040503050406030204" pitchFamily="18" charset="0"/>
                            </a:rPr>
                            <m:t> </m:t>
                          </m:r>
                          <m:acc>
                            <m:accPr>
                              <m:chr m:val="̂"/>
                              <m:ctrlPr>
                                <a:rPr lang="fr-FR" sz="2400" b="1" i="1">
                                  <a:latin typeface="Cambria Math" panose="02040503050406030204" pitchFamily="18" charset="0"/>
                                </a:rPr>
                              </m:ctrlPr>
                            </m:accPr>
                            <m:e>
                              <m:r>
                                <a:rPr lang="fr-FR" sz="2400" b="1" i="1" smtClean="0">
                                  <a:latin typeface="Cambria Math" panose="02040503050406030204" pitchFamily="18" charset="0"/>
                                </a:rPr>
                                <m:t>𝒔</m:t>
                              </m:r>
                            </m:e>
                          </m:acc>
                        </m:e>
                        <m:sub>
                          <m:r>
                            <a:rPr lang="fr-FR" sz="2400" b="1" i="1">
                              <a:latin typeface="Cambria Math" panose="02040503050406030204" pitchFamily="18" charset="0"/>
                            </a:rPr>
                            <m:t>𝒙</m:t>
                          </m:r>
                        </m:sub>
                      </m:sSub>
                      <m:r>
                        <a:rPr lang="fr-FR" sz="2400" b="1" i="1">
                          <a:latin typeface="Cambria Math" panose="02040503050406030204" pitchFamily="18" charset="0"/>
                        </a:rPr>
                        <m:t> </m:t>
                      </m:r>
                      <m:r>
                        <m:rPr>
                          <m:sty m:val="p"/>
                        </m:rPr>
                        <a:rPr lang="fr-FR" sz="2400" b="0" i="0" smtClean="0">
                          <a:latin typeface="Cambria Math" panose="02040503050406030204" pitchFamily="18" charset="0"/>
                        </a:rPr>
                        <m:t>cos</m:t>
                      </m:r>
                      <m:d>
                        <m:dPr>
                          <m:ctrlPr>
                            <a:rPr lang="fr-FR" sz="2400" i="1" smtClean="0">
                              <a:latin typeface="Cambria Math" panose="02040503050406030204" pitchFamily="18" charset="0"/>
                            </a:rPr>
                          </m:ctrlPr>
                        </m:d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𝜙</m:t>
                              </m:r>
                            </m:e>
                            <m:sub>
                              <m:r>
                                <a:rPr lang="fr-FR" sz="2400" b="0" i="1" smtClean="0">
                                  <a:latin typeface="Cambria Math" panose="02040503050406030204" pitchFamily="18" charset="0"/>
                                </a:rPr>
                                <m:t>𝐿</m:t>
                              </m:r>
                            </m:sub>
                          </m:sSub>
                        </m:e>
                      </m:d>
                      <m:r>
                        <a:rPr lang="fr-FR" sz="2400" b="1" i="0" smtClean="0">
                          <a:latin typeface="Cambria Math" panose="02040503050406030204" pitchFamily="18" charset="0"/>
                        </a:rPr>
                        <m:t>+</m:t>
                      </m:r>
                      <m:sSub>
                        <m:sSubPr>
                          <m:ctrlPr>
                            <a:rPr lang="fr-FR" sz="2400" b="1" i="1">
                              <a:latin typeface="Cambria Math" panose="02040503050406030204" pitchFamily="18" charset="0"/>
                            </a:rPr>
                          </m:ctrlPr>
                        </m:sSubPr>
                        <m:e>
                          <m:r>
                            <a:rPr lang="fr-FR" sz="2400" b="1" i="1">
                              <a:latin typeface="Cambria Math" panose="02040503050406030204" pitchFamily="18" charset="0"/>
                            </a:rPr>
                            <m:t> </m:t>
                          </m:r>
                          <m:acc>
                            <m:accPr>
                              <m:chr m:val="̂"/>
                              <m:ctrlPr>
                                <a:rPr lang="fr-FR" sz="2400" b="1" i="1">
                                  <a:latin typeface="Cambria Math" panose="02040503050406030204" pitchFamily="18" charset="0"/>
                                </a:rPr>
                              </m:ctrlPr>
                            </m:accPr>
                            <m:e>
                              <m:r>
                                <a:rPr lang="fr-FR" sz="2400" b="1" i="1">
                                  <a:latin typeface="Cambria Math" panose="02040503050406030204" pitchFamily="18" charset="0"/>
                                </a:rPr>
                                <m:t>𝒔</m:t>
                              </m:r>
                            </m:e>
                          </m:acc>
                        </m:e>
                        <m:sub>
                          <m:r>
                            <a:rPr lang="fr-FR" sz="2400" b="1" i="1" smtClean="0">
                              <a:latin typeface="Cambria Math" panose="02040503050406030204" pitchFamily="18" charset="0"/>
                            </a:rPr>
                            <m:t>𝒚</m:t>
                          </m:r>
                        </m:sub>
                      </m:sSub>
                      <m:r>
                        <a:rPr lang="fr-FR" sz="2400" b="1" i="1">
                          <a:latin typeface="Cambria Math" panose="02040503050406030204" pitchFamily="18" charset="0"/>
                        </a:rPr>
                        <m:t> </m:t>
                      </m:r>
                      <m:r>
                        <m:rPr>
                          <m:sty m:val="p"/>
                        </m:rPr>
                        <a:rPr lang="fr-FR" sz="2400" b="0" i="0" smtClean="0">
                          <a:latin typeface="Cambria Math" panose="02040503050406030204" pitchFamily="18" charset="0"/>
                        </a:rPr>
                        <m:t>sin</m:t>
                      </m:r>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b="0" i="1">
                                  <a:latin typeface="Cambria Math" panose="02040503050406030204" pitchFamily="18" charset="0"/>
                                </a:rPr>
                                <m:t>𝜙</m:t>
                              </m:r>
                            </m:e>
                            <m:sub>
                              <m:r>
                                <a:rPr lang="fr-FR" sz="2400" b="0" i="1">
                                  <a:latin typeface="Cambria Math" panose="02040503050406030204" pitchFamily="18" charset="0"/>
                                </a:rPr>
                                <m:t>𝐿</m:t>
                              </m:r>
                            </m:sub>
                          </m:sSub>
                        </m:e>
                      </m:d>
                      <m:r>
                        <a:rPr lang="fr-FR" sz="2400" b="0" i="1" smtClean="0">
                          <a:latin typeface="Cambria Math" panose="02040503050406030204" pitchFamily="18" charset="0"/>
                        </a:rPr>
                        <m:t>] +</m:t>
                      </m:r>
                      <m:r>
                        <a:rPr lang="fr-FR" sz="2400" b="0" i="1" smtClean="0">
                          <a:solidFill>
                            <a:srgbClr val="00B0F0"/>
                          </a:solidFill>
                          <a:latin typeface="Cambria Math" panose="02040503050406030204" pitchFamily="18" charset="0"/>
                        </a:rPr>
                        <m:t> </m:t>
                      </m:r>
                      <m:r>
                        <a:rPr lang="fr-FR" sz="2400" b="0" i="1" smtClean="0">
                          <a:solidFill>
                            <a:srgbClr val="7030A0"/>
                          </a:solidFill>
                          <a:latin typeface="Cambria Math" panose="02040503050406030204" pitchFamily="18" charset="0"/>
                        </a:rPr>
                        <m:t>ℏ</m:t>
                      </m:r>
                      <m:r>
                        <a:rPr lang="fr-FR" sz="2400" b="0" i="1" smtClean="0">
                          <a:solidFill>
                            <a:srgbClr val="7030A0"/>
                          </a:solidFill>
                          <a:latin typeface="Cambria Math" panose="02040503050406030204" pitchFamily="18" charset="0"/>
                        </a:rPr>
                        <m:t>𝛿𝜔</m:t>
                      </m:r>
                      <m:r>
                        <a:rPr lang="fr-FR" sz="2400" b="0" i="1" smtClean="0">
                          <a:solidFill>
                            <a:srgbClr val="7030A0"/>
                          </a:solidFill>
                          <a:latin typeface="Cambria Math" panose="02040503050406030204" pitchFamily="18" charset="0"/>
                        </a:rPr>
                        <m:t>(</m:t>
                      </m:r>
                      <m:r>
                        <a:rPr lang="fr-FR" sz="2400" b="0" i="1" smtClean="0">
                          <a:solidFill>
                            <a:srgbClr val="7030A0"/>
                          </a:solidFill>
                          <a:latin typeface="Cambria Math" panose="02040503050406030204" pitchFamily="18" charset="0"/>
                        </a:rPr>
                        <m:t>𝑡</m:t>
                      </m:r>
                      <m:r>
                        <a:rPr lang="fr-FR" sz="2400" b="0" i="1" smtClean="0">
                          <a:solidFill>
                            <a:srgbClr val="7030A0"/>
                          </a:solidFill>
                          <a:latin typeface="Cambria Math" panose="02040503050406030204" pitchFamily="18" charset="0"/>
                        </a:rPr>
                        <m:t>) </m:t>
                      </m:r>
                      <m:sSub>
                        <m:sSubPr>
                          <m:ctrlPr>
                            <a:rPr lang="fr-FR" sz="2400" b="1" i="1" smtClean="0">
                              <a:latin typeface="Cambria Math" panose="02040503050406030204" pitchFamily="18" charset="0"/>
                            </a:rPr>
                          </m:ctrlPr>
                        </m:sSubPr>
                        <m:e>
                          <m:acc>
                            <m:accPr>
                              <m:chr m:val="̂"/>
                              <m:ctrlPr>
                                <a:rPr lang="fr-FR" sz="2400" b="1" i="1" smtClean="0">
                                  <a:latin typeface="Cambria Math" panose="02040503050406030204" pitchFamily="18" charset="0"/>
                                </a:rPr>
                              </m:ctrlPr>
                            </m:accPr>
                            <m:e>
                              <m:r>
                                <a:rPr lang="fr-FR" sz="2400" b="1" i="1" smtClean="0">
                                  <a:latin typeface="Cambria Math" panose="02040503050406030204" pitchFamily="18" charset="0"/>
                                </a:rPr>
                                <m:t>𝒔</m:t>
                              </m:r>
                            </m:e>
                          </m:acc>
                        </m:e>
                        <m:sub>
                          <m:r>
                            <a:rPr lang="fr-FR" sz="2400" b="1" i="1" smtClean="0">
                              <a:latin typeface="Cambria Math" panose="02040503050406030204" pitchFamily="18" charset="0"/>
                            </a:rPr>
                            <m:t>𝒛</m:t>
                          </m:r>
                        </m:sub>
                      </m:sSub>
                      <m:r>
                        <a:rPr lang="fr-FR" sz="2400" b="0" i="1" smtClean="0">
                          <a:latin typeface="Cambria Math" panose="02040503050406030204" pitchFamily="18" charset="0"/>
                        </a:rPr>
                        <m:t>     </m:t>
                      </m:r>
                      <m:r>
                        <a:rPr lang="fr-FR" sz="2400" b="0" i="1" smtClean="0">
                          <a:solidFill>
                            <a:schemeClr val="bg1"/>
                          </a:solidFill>
                          <a:latin typeface="Cambria Math" panose="02040503050406030204" pitchFamily="18" charset="0"/>
                        </a:rPr>
                        <m:t>+     ℏ</m:t>
                      </m:r>
                      <m:r>
                        <a:rPr lang="fr-FR" sz="2400" b="0" i="1" smtClean="0">
                          <a:solidFill>
                            <a:schemeClr val="bg1"/>
                          </a:solidFill>
                          <a:latin typeface="Cambria Math" panose="02040503050406030204" pitchFamily="18" charset="0"/>
                        </a:rPr>
                        <m:t>𝜒</m:t>
                      </m:r>
                      <m:d>
                        <m:dPr>
                          <m:ctrlPr>
                            <a:rPr lang="fr-FR" sz="2400" b="0" i="1" smtClean="0">
                              <a:solidFill>
                                <a:schemeClr val="bg1"/>
                              </a:solidFill>
                              <a:latin typeface="Cambria Math" panose="02040503050406030204" pitchFamily="18" charset="0"/>
                            </a:rPr>
                          </m:ctrlPr>
                        </m:dPr>
                        <m:e>
                          <m:r>
                            <a:rPr lang="fr-FR" sz="2400" b="0" i="1" smtClean="0">
                              <a:solidFill>
                                <a:schemeClr val="bg1"/>
                              </a:solidFill>
                              <a:latin typeface="Cambria Math" panose="02040503050406030204" pitchFamily="18" charset="0"/>
                            </a:rPr>
                            <m:t>𝑡</m:t>
                          </m:r>
                        </m:e>
                      </m:d>
                      <m:r>
                        <a:rPr lang="fr-FR" sz="2400" b="0" i="1" smtClean="0">
                          <a:solidFill>
                            <a:schemeClr val="bg1"/>
                          </a:solidFill>
                          <a:latin typeface="Cambria Math" panose="02040503050406030204" pitchFamily="18" charset="0"/>
                        </a:rPr>
                        <m:t>   </m:t>
                      </m:r>
                      <m:sSubSup>
                        <m:sSubSupPr>
                          <m:ctrlPr>
                            <a:rPr lang="fr-FR" sz="2400" b="1" i="1" smtClean="0">
                              <a:solidFill>
                                <a:schemeClr val="bg1"/>
                              </a:solidFill>
                              <a:latin typeface="Cambria Math" panose="02040503050406030204" pitchFamily="18" charset="0"/>
                            </a:rPr>
                          </m:ctrlPr>
                        </m:sSubSupPr>
                        <m:e>
                          <m:acc>
                            <m:accPr>
                              <m:chr m:val="̂"/>
                              <m:ctrlPr>
                                <a:rPr lang="fr-FR" sz="2400" b="1" i="1" smtClean="0">
                                  <a:solidFill>
                                    <a:schemeClr val="bg1"/>
                                  </a:solidFill>
                                  <a:latin typeface="Cambria Math" panose="02040503050406030204" pitchFamily="18" charset="0"/>
                                </a:rPr>
                              </m:ctrlPr>
                            </m:accPr>
                            <m:e>
                              <m:r>
                                <a:rPr lang="fr-FR" sz="2400" b="1" i="1" smtClean="0">
                                  <a:solidFill>
                                    <a:schemeClr val="bg1"/>
                                  </a:solidFill>
                                  <a:latin typeface="Cambria Math" panose="02040503050406030204" pitchFamily="18" charset="0"/>
                                </a:rPr>
                                <m:t>𝑱</m:t>
                              </m:r>
                            </m:e>
                          </m:acc>
                        </m:e>
                        <m:sub>
                          <m:r>
                            <a:rPr lang="fr-FR" sz="2400" b="1" i="1" smtClean="0">
                              <a:solidFill>
                                <a:schemeClr val="bg1"/>
                              </a:solidFill>
                              <a:latin typeface="Cambria Math" panose="02040503050406030204" pitchFamily="18" charset="0"/>
                            </a:rPr>
                            <m:t>𝒛</m:t>
                          </m:r>
                        </m:sub>
                        <m:sup>
                          <m:r>
                            <a:rPr lang="fr-FR" sz="2400" b="1" i="0" smtClean="0">
                              <a:solidFill>
                                <a:schemeClr val="bg1"/>
                              </a:solidFill>
                              <a:latin typeface="Cambria Math" panose="02040503050406030204" pitchFamily="18" charset="0"/>
                            </a:rPr>
                            <m:t>𝟐</m:t>
                          </m:r>
                        </m:sup>
                      </m:sSubSup>
                    </m:oMath>
                  </m:oMathPara>
                </a14:m>
                <a:endParaRPr lang="en-GB" sz="2000" b="1" dirty="0">
                  <a:solidFill>
                    <a:schemeClr val="bg1"/>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2427718" y="1390624"/>
                <a:ext cx="9847824" cy="513923"/>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1136947" y="1754567"/>
                <a:ext cx="5340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tx1"/>
                              </a:solidFill>
                              <a:latin typeface="Cambria Math" panose="02040503050406030204" pitchFamily="18" charset="0"/>
                            </a:rPr>
                          </m:ctrlPr>
                        </m:sSubPr>
                        <m:e>
                          <m:r>
                            <a:rPr lang="fr-FR" b="1" i="1">
                              <a:solidFill>
                                <a:schemeClr val="tx1"/>
                              </a:solidFill>
                              <a:latin typeface="Cambria Math" panose="02040503050406030204" pitchFamily="18" charset="0"/>
                            </a:rPr>
                            <m:t>𝜴</m:t>
                          </m:r>
                        </m:e>
                        <m:sub>
                          <m:r>
                            <a:rPr lang="fr-FR" b="1" i="1">
                              <a:solidFill>
                                <a:schemeClr val="tx1"/>
                              </a:solidFill>
                              <a:latin typeface="Cambria Math" panose="02040503050406030204" pitchFamily="18" charset="0"/>
                            </a:rPr>
                            <m:t>𝑹</m:t>
                          </m:r>
                        </m:sub>
                      </m:sSub>
                    </m:oMath>
                  </m:oMathPara>
                </a14:m>
                <a:endParaRPr lang="fr-FR" b="1" dirty="0">
                  <a:solidFill>
                    <a:schemeClr val="tx1"/>
                  </a:solidFill>
                </a:endParaRPr>
              </a:p>
            </p:txBody>
          </p:sp>
        </mc:Choice>
        <mc:Fallback xmlns="">
          <p:sp>
            <p:nvSpPr>
              <p:cNvPr id="85" name="Rectangle 84"/>
              <p:cNvSpPr>
                <a:spLocks noRot="1" noChangeAspect="1" noMove="1" noResize="1" noEditPoints="1" noAdjustHandles="1" noChangeArrowheads="1" noChangeShapeType="1" noTextEdit="1"/>
              </p:cNvSpPr>
              <p:nvPr/>
            </p:nvSpPr>
            <p:spPr>
              <a:xfrm>
                <a:off x="1136947" y="1754567"/>
                <a:ext cx="534057" cy="369332"/>
              </a:xfrm>
              <a:prstGeom prst="rect">
                <a:avLst/>
              </a:prstGeom>
              <a:blipFill>
                <a:blip r:embed="rId24"/>
                <a:stretch>
                  <a:fillRect/>
                </a:stretch>
              </a:blipFill>
            </p:spPr>
            <p:txBody>
              <a:bodyPr/>
              <a:lstStyle/>
              <a:p>
                <a:r>
                  <a:rPr lang="fr-FR">
                    <a:noFill/>
                  </a:rPr>
                  <a:t> </a:t>
                </a:r>
              </a:p>
            </p:txBody>
          </p:sp>
        </mc:Fallback>
      </mc:AlternateContent>
      <p:sp>
        <p:nvSpPr>
          <p:cNvPr id="86" name="ZoneTexte 85"/>
          <p:cNvSpPr txBox="1"/>
          <p:nvPr/>
        </p:nvSpPr>
        <p:spPr>
          <a:xfrm>
            <a:off x="910585" y="35137"/>
            <a:ext cx="4266727" cy="646323"/>
          </a:xfrm>
          <a:prstGeom prst="rect">
            <a:avLst/>
          </a:prstGeom>
          <a:noFill/>
        </p:spPr>
        <p:txBody>
          <a:bodyPr wrap="none" lIns="91431" tIns="45716" rIns="91431" bIns="45716" rtlCol="0">
            <a:spAutoFit/>
          </a:bodyPr>
          <a:lstStyle/>
          <a:p>
            <a:r>
              <a:rPr lang="fr-FR" sz="3600" dirty="0" err="1" smtClean="0">
                <a:solidFill>
                  <a:srgbClr val="002060"/>
                </a:solidFill>
              </a:rPr>
              <a:t>Atom</a:t>
            </a:r>
            <a:r>
              <a:rPr lang="fr-FR" sz="3600" dirty="0">
                <a:solidFill>
                  <a:srgbClr val="002060"/>
                </a:solidFill>
              </a:rPr>
              <a:t>-</a:t>
            </a:r>
            <a:r>
              <a:rPr lang="fr-FR" sz="3600" dirty="0" smtClean="0">
                <a:solidFill>
                  <a:srgbClr val="002060"/>
                </a:solidFill>
              </a:rPr>
              <a:t>light interaction</a:t>
            </a:r>
            <a:endParaRPr lang="fr-FR" sz="3600" dirty="0">
              <a:solidFill>
                <a:srgbClr val="002060"/>
              </a:solidFill>
            </a:endParaRPr>
          </a:p>
        </p:txBody>
      </p:sp>
      <p:cxnSp>
        <p:nvCxnSpPr>
          <p:cNvPr id="87" name="Connecteur droit 86"/>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757144" y="1472741"/>
            <a:ext cx="63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Arrow Connector 41"/>
          <p:cNvCxnSpPr/>
          <p:nvPr/>
        </p:nvCxnSpPr>
        <p:spPr>
          <a:xfrm flipH="1" flipV="1">
            <a:off x="1528569" y="1253739"/>
            <a:ext cx="2836" cy="242016"/>
          </a:xfrm>
          <a:prstGeom prst="straightConnector1">
            <a:avLst/>
          </a:prstGeom>
          <a:ln w="15875">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Rectangle 97"/>
              <p:cNvSpPr/>
              <p:nvPr/>
            </p:nvSpPr>
            <p:spPr>
              <a:xfrm>
                <a:off x="1525982" y="1185360"/>
                <a:ext cx="532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srgbClr val="7030A0"/>
                          </a:solidFill>
                          <a:latin typeface="Cambria Math" panose="02040503050406030204" pitchFamily="18" charset="0"/>
                        </a:rPr>
                        <m:t>𝛿𝜔</m:t>
                      </m:r>
                    </m:oMath>
                  </m:oMathPara>
                </a14:m>
                <a:endParaRPr lang="fr-FR" dirty="0"/>
              </a:p>
            </p:txBody>
          </p:sp>
        </mc:Choice>
        <mc:Fallback xmlns="">
          <p:sp>
            <p:nvSpPr>
              <p:cNvPr id="98" name="Rectangle 97"/>
              <p:cNvSpPr>
                <a:spLocks noRot="1" noChangeAspect="1" noMove="1" noResize="1" noEditPoints="1" noAdjustHandles="1" noChangeArrowheads="1" noChangeShapeType="1" noTextEdit="1"/>
              </p:cNvSpPr>
              <p:nvPr/>
            </p:nvSpPr>
            <p:spPr>
              <a:xfrm>
                <a:off x="1525982" y="1185360"/>
                <a:ext cx="532775" cy="369332"/>
              </a:xfrm>
              <a:prstGeom prst="rect">
                <a:avLst/>
              </a:prstGeom>
              <a:blipFill>
                <a:blip r:embed="rId2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9" name="ZoneTexte 98"/>
              <p:cNvSpPr txBox="1"/>
              <p:nvPr/>
            </p:nvSpPr>
            <p:spPr>
              <a:xfrm>
                <a:off x="8533175" y="4150516"/>
                <a:ext cx="1316033" cy="276999"/>
              </a:xfrm>
              <a:prstGeom prst="rect">
                <a:avLst/>
              </a:prstGeom>
              <a:noFill/>
            </p:spPr>
            <p:txBody>
              <a:bodyPr wrap="square" lIns="0" tIns="0" rIns="0" bIns="0" rtlCol="0">
                <a:spAutoFit/>
              </a:bodyPr>
              <a:lstStyle/>
              <a:p>
                <a14:m>
                  <m:oMath xmlns:m="http://schemas.openxmlformats.org/officeDocument/2006/math">
                    <m:r>
                      <a:rPr lang="fr-FR" b="0" i="1" smtClean="0">
                        <a:solidFill>
                          <a:srgbClr val="7030A0"/>
                        </a:solidFill>
                        <a:latin typeface="Cambria Math" panose="02040503050406030204" pitchFamily="18" charset="0"/>
                      </a:rPr>
                      <m:t>𝜙</m:t>
                    </m:r>
                    <m:r>
                      <a:rPr lang="fr-FR" b="0" i="1" smtClean="0">
                        <a:solidFill>
                          <a:srgbClr val="7030A0"/>
                        </a:solidFill>
                        <a:latin typeface="Cambria Math" panose="02040503050406030204" pitchFamily="18" charset="0"/>
                      </a:rPr>
                      <m:t>=</m:t>
                    </m:r>
                    <m:r>
                      <a:rPr lang="fr-FR" i="1">
                        <a:solidFill>
                          <a:srgbClr val="7030A0"/>
                        </a:solidFill>
                        <a:latin typeface="Cambria Math" panose="02040503050406030204" pitchFamily="18" charset="0"/>
                      </a:rPr>
                      <m:t>𝛿𝜔</m:t>
                    </m:r>
                    <m:r>
                      <a:rPr lang="fr-FR" b="0" i="1" smtClean="0">
                        <a:solidFill>
                          <a:srgbClr val="7030A0"/>
                        </a:solidFill>
                        <a:latin typeface="Cambria Math" panose="02040503050406030204" pitchFamily="18" charset="0"/>
                      </a:rPr>
                      <m:t> </m:t>
                    </m:r>
                    <m:r>
                      <a:rPr lang="fr-FR" b="0" i="1" smtClean="0">
                        <a:solidFill>
                          <a:srgbClr val="7030A0"/>
                        </a:solidFill>
                        <a:latin typeface="Cambria Math" panose="02040503050406030204" pitchFamily="18" charset="0"/>
                      </a:rPr>
                      <m:t>𝑇</m:t>
                    </m:r>
                  </m:oMath>
                </a14:m>
                <a:r>
                  <a:rPr lang="fr-FR" dirty="0" smtClean="0"/>
                  <a:t> </a:t>
                </a:r>
                <a:endParaRPr lang="fr-FR" dirty="0"/>
              </a:p>
            </p:txBody>
          </p:sp>
        </mc:Choice>
        <mc:Fallback xmlns="">
          <p:sp>
            <p:nvSpPr>
              <p:cNvPr id="99" name="ZoneTexte 98"/>
              <p:cNvSpPr txBox="1">
                <a:spLocks noRot="1" noChangeAspect="1" noMove="1" noResize="1" noEditPoints="1" noAdjustHandles="1" noChangeArrowheads="1" noChangeShapeType="1" noTextEdit="1"/>
              </p:cNvSpPr>
              <p:nvPr/>
            </p:nvSpPr>
            <p:spPr>
              <a:xfrm>
                <a:off x="8533175" y="4150516"/>
                <a:ext cx="1316033" cy="276999"/>
              </a:xfrm>
              <a:prstGeom prst="rect">
                <a:avLst/>
              </a:prstGeom>
              <a:blipFill>
                <a:blip r:embed="rId26"/>
                <a:stretch>
                  <a:fillRect l="-8333" b="-33333"/>
                </a:stretch>
              </a:blipFill>
            </p:spPr>
            <p:txBody>
              <a:bodyPr/>
              <a:lstStyle/>
              <a:p>
                <a:r>
                  <a:rPr lang="fr-FR">
                    <a:noFill/>
                  </a:rPr>
                  <a:t> </a:t>
                </a:r>
              </a:p>
            </p:txBody>
          </p:sp>
        </mc:Fallback>
      </mc:AlternateContent>
      <p:sp>
        <p:nvSpPr>
          <p:cNvPr id="124" name="ZoneTexte 123"/>
          <p:cNvSpPr txBox="1"/>
          <p:nvPr/>
        </p:nvSpPr>
        <p:spPr>
          <a:xfrm>
            <a:off x="1449637" y="4974195"/>
            <a:ext cx="2173672" cy="923330"/>
          </a:xfrm>
          <a:prstGeom prst="rect">
            <a:avLst/>
          </a:prstGeom>
          <a:noFill/>
        </p:spPr>
        <p:txBody>
          <a:bodyPr wrap="none" rtlCol="0">
            <a:spAutoFit/>
          </a:bodyPr>
          <a:lstStyle/>
          <a:p>
            <a:r>
              <a:rPr lang="fr-FR" dirty="0" smtClean="0"/>
              <a:t>Transition </a:t>
            </a:r>
            <a:r>
              <a:rPr lang="fr-FR" dirty="0" err="1" smtClean="0"/>
              <a:t>probability</a:t>
            </a:r>
            <a:endParaRPr lang="fr-FR" dirty="0" smtClean="0"/>
          </a:p>
          <a:p>
            <a:endParaRPr lang="fr-FR" dirty="0"/>
          </a:p>
          <a:p>
            <a:endParaRPr lang="fr-FR" dirty="0"/>
          </a:p>
        </p:txBody>
      </p:sp>
      <mc:AlternateContent xmlns:mc="http://schemas.openxmlformats.org/markup-compatibility/2006" xmlns:a14="http://schemas.microsoft.com/office/drawing/2010/main">
        <mc:Choice Requires="a14">
          <p:sp>
            <p:nvSpPr>
              <p:cNvPr id="125" name="Rectangle 124"/>
              <p:cNvSpPr/>
              <p:nvPr/>
            </p:nvSpPr>
            <p:spPr>
              <a:xfrm>
                <a:off x="5370997" y="5497834"/>
                <a:ext cx="545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smtClean="0">
                          <a:solidFill>
                            <a:srgbClr val="0070C0"/>
                          </a:solidFill>
                          <a:latin typeface="Cambria Math" panose="02040503050406030204" pitchFamily="18" charset="0"/>
                        </a:rPr>
                        <m:t>𝚫</m:t>
                      </m:r>
                      <m:r>
                        <a:rPr lang="fr-FR" b="1" i="1" smtClean="0">
                          <a:solidFill>
                            <a:srgbClr val="0070C0"/>
                          </a:solidFill>
                          <a:latin typeface="Cambria Math" panose="02040503050406030204" pitchFamily="18" charset="0"/>
                        </a:rPr>
                        <m:t>𝑷</m:t>
                      </m:r>
                    </m:oMath>
                  </m:oMathPara>
                </a14:m>
                <a:endParaRPr lang="fr-FR" b="1" dirty="0">
                  <a:solidFill>
                    <a:schemeClr val="accent1"/>
                  </a:solidFill>
                </a:endParaRPr>
              </a:p>
            </p:txBody>
          </p:sp>
        </mc:Choice>
        <mc:Fallback xmlns="">
          <p:sp>
            <p:nvSpPr>
              <p:cNvPr id="125" name="Rectangle 124"/>
              <p:cNvSpPr>
                <a:spLocks noRot="1" noChangeAspect="1" noMove="1" noResize="1" noEditPoints="1" noAdjustHandles="1" noChangeArrowheads="1" noChangeShapeType="1" noTextEdit="1"/>
              </p:cNvSpPr>
              <p:nvPr/>
            </p:nvSpPr>
            <p:spPr>
              <a:xfrm>
                <a:off x="5370997" y="5497834"/>
                <a:ext cx="545342" cy="369332"/>
              </a:xfrm>
              <a:prstGeom prst="rect">
                <a:avLst/>
              </a:prstGeom>
              <a:blipFill>
                <a:blip r:embed="rId2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368725" y="5391779"/>
                <a:ext cx="4642892"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𝑃</m:t>
                      </m:r>
                      <m:r>
                        <a:rPr lang="fr-FR" sz="2400" b="0" i="1" smtClean="0">
                          <a:solidFill>
                            <a:schemeClr val="tx1"/>
                          </a:solidFill>
                          <a:latin typeface="Cambria Math" panose="02040503050406030204" pitchFamily="18" charset="0"/>
                        </a:rPr>
                        <m:t>=</m:t>
                      </m:r>
                      <m:sSup>
                        <m:sSupPr>
                          <m:ctrlPr>
                            <a:rPr lang="fr-FR" sz="2400" i="1" smtClean="0">
                              <a:solidFill>
                                <a:schemeClr val="tx1"/>
                              </a:solidFill>
                              <a:latin typeface="Cambria Math" panose="02040503050406030204" pitchFamily="18" charset="0"/>
                            </a:rPr>
                          </m:ctrlPr>
                        </m:sSupPr>
                        <m:e>
                          <m:d>
                            <m:dPr>
                              <m:begChr m:val="|"/>
                              <m:endChr m:val="|"/>
                              <m:ctrlPr>
                                <a:rPr lang="fr-FR" sz="2400" i="1" smtClean="0">
                                  <a:solidFill>
                                    <a:schemeClr val="tx1"/>
                                  </a:solidFill>
                                  <a:latin typeface="Cambria Math" panose="02040503050406030204" pitchFamily="18" charset="0"/>
                                </a:rPr>
                              </m:ctrlPr>
                            </m:dPr>
                            <m:e>
                              <m:d>
                                <m:dPr>
                                  <m:begChr m:val="⟨"/>
                                  <m:endChr m:val="⟩"/>
                                  <m:ctrlPr>
                                    <a:rPr lang="fr-FR" sz="2400" i="1">
                                      <a:solidFill>
                                        <a:schemeClr val="tx1"/>
                                      </a:solidFill>
                                      <a:latin typeface="Cambria Math" panose="02040503050406030204" pitchFamily="18" charset="0"/>
                                    </a:rPr>
                                  </m:ctrlPr>
                                </m:dPr>
                                <m:e>
                                  <m:r>
                                    <a:rPr lang="fr-FR" sz="2400" b="0" i="1">
                                      <a:solidFill>
                                        <a:schemeClr val="tx1"/>
                                      </a:solidFill>
                                      <a:latin typeface="Cambria Math" panose="02040503050406030204" pitchFamily="18" charset="0"/>
                                    </a:rPr>
                                    <m:t>2|</m:t>
                                  </m:r>
                                  <m:r>
                                    <a:rPr lang="fr-FR" sz="2400" b="0" i="1">
                                      <a:solidFill>
                                        <a:schemeClr val="tx1"/>
                                      </a:solidFill>
                                      <a:latin typeface="Cambria Math" panose="02040503050406030204" pitchFamily="18" charset="0"/>
                                      <a:ea typeface="Cambria Math" panose="02040503050406030204" pitchFamily="18" charset="0"/>
                                    </a:rPr>
                                    <m:t>𝛹</m:t>
                                  </m:r>
                                </m:e>
                              </m:d>
                            </m:e>
                          </m:d>
                        </m:e>
                        <m:sup>
                          <m:r>
                            <a:rPr lang="fr-FR" sz="2400" b="0" i="1" smtClean="0">
                              <a:solidFill>
                                <a:schemeClr val="tx1"/>
                              </a:solidFill>
                              <a:latin typeface="Cambria Math" panose="02040503050406030204" pitchFamily="18" charset="0"/>
                            </a:rPr>
                            <m:t>2</m:t>
                          </m:r>
                        </m:sup>
                      </m:sSup>
                      <m:r>
                        <a:rPr lang="fr-FR" sz="2400" b="0" i="1" smtClean="0">
                          <a:solidFill>
                            <a:schemeClr val="tx1"/>
                          </a:solidFill>
                          <a:latin typeface="Cambria Math" panose="02040503050406030204" pitchFamily="18" charset="0"/>
                        </a:rPr>
                        <m:t> =</m:t>
                      </m:r>
                      <m:f>
                        <m:fPr>
                          <m:ctrlPr>
                            <a:rPr lang="fr-FR" sz="2400" i="1" smtClean="0">
                              <a:solidFill>
                                <a:schemeClr val="tx1"/>
                              </a:solidFill>
                              <a:latin typeface="Cambria Math" panose="02040503050406030204" pitchFamily="18" charset="0"/>
                            </a:rPr>
                          </m:ctrlPr>
                        </m:fPr>
                        <m:num>
                          <m:r>
                            <a:rPr lang="fr-FR" sz="2400" b="0" i="1" smtClean="0">
                              <a:solidFill>
                                <a:schemeClr val="tx1"/>
                              </a:solidFill>
                              <a:latin typeface="Cambria Math" panose="02040503050406030204" pitchFamily="18" charset="0"/>
                            </a:rPr>
                            <m:t>1</m:t>
                          </m:r>
                        </m:num>
                        <m:den>
                          <m:r>
                            <a:rPr lang="fr-FR" sz="2400" b="0" i="1" smtClean="0">
                              <a:solidFill>
                                <a:schemeClr val="tx1"/>
                              </a:solidFill>
                              <a:latin typeface="Cambria Math" panose="02040503050406030204" pitchFamily="18" charset="0"/>
                            </a:rPr>
                            <m:t>2</m:t>
                          </m:r>
                        </m:den>
                      </m:f>
                      <m:r>
                        <a:rPr lang="fr-FR" sz="2400" b="0" i="1" smtClean="0">
                          <a:solidFill>
                            <a:schemeClr val="tx1"/>
                          </a:solidFill>
                          <a:latin typeface="Cambria Math" panose="02040503050406030204" pitchFamily="18" charset="0"/>
                        </a:rPr>
                        <m:t>+</m:t>
                      </m:r>
                      <m:f>
                        <m:fPr>
                          <m:ctrlPr>
                            <a:rPr lang="fr-FR" sz="2400" i="1" smtClean="0">
                              <a:solidFill>
                                <a:schemeClr val="tx1"/>
                              </a:solidFill>
                              <a:latin typeface="Cambria Math" panose="02040503050406030204" pitchFamily="18" charset="0"/>
                            </a:rPr>
                          </m:ctrlPr>
                        </m:fPr>
                        <m:num>
                          <m:r>
                            <a:rPr lang="fr-FR" sz="2400" b="0" i="1" smtClean="0">
                              <a:solidFill>
                                <a:schemeClr val="tx1"/>
                              </a:solidFill>
                              <a:latin typeface="Cambria Math" panose="02040503050406030204" pitchFamily="18" charset="0"/>
                            </a:rPr>
                            <m:t>𝐶</m:t>
                          </m:r>
                        </m:num>
                        <m:den>
                          <m:r>
                            <a:rPr lang="fr-FR" sz="2400" b="0" i="1" smtClean="0">
                              <a:solidFill>
                                <a:schemeClr val="tx1"/>
                              </a:solidFill>
                              <a:latin typeface="Cambria Math" panose="02040503050406030204" pitchFamily="18" charset="0"/>
                            </a:rPr>
                            <m:t>2</m:t>
                          </m:r>
                        </m:den>
                      </m:f>
                      <m:func>
                        <m:funcPr>
                          <m:ctrlPr>
                            <a:rPr lang="fr-FR" sz="2400" i="1" smtClean="0">
                              <a:solidFill>
                                <a:schemeClr val="tx1"/>
                              </a:solidFill>
                              <a:latin typeface="Cambria Math" panose="02040503050406030204" pitchFamily="18" charset="0"/>
                            </a:rPr>
                          </m:ctrlPr>
                        </m:funcPr>
                        <m:fName>
                          <m:r>
                            <m:rPr>
                              <m:sty m:val="p"/>
                            </m:rPr>
                            <a:rPr lang="fr-FR" sz="2400" b="0" i="0" smtClean="0">
                              <a:solidFill>
                                <a:schemeClr val="tx1"/>
                              </a:solidFill>
                              <a:latin typeface="Cambria Math" panose="02040503050406030204" pitchFamily="18" charset="0"/>
                            </a:rPr>
                            <m:t>cos</m:t>
                          </m:r>
                        </m:fName>
                        <m:e>
                          <m:r>
                            <a:rPr lang="fr-FR" sz="2400" b="0" i="1" smtClean="0">
                              <a:solidFill>
                                <a:schemeClr val="tx1"/>
                              </a:solidFill>
                              <a:latin typeface="Cambria Math" panose="02040503050406030204" pitchFamily="18" charset="0"/>
                            </a:rPr>
                            <m:t>(</m:t>
                          </m:r>
                          <m:r>
                            <a:rPr lang="fr-FR" sz="2400" b="0" i="1">
                              <a:solidFill>
                                <a:schemeClr val="tx1"/>
                              </a:solidFill>
                              <a:latin typeface="Cambria Math" panose="02040503050406030204" pitchFamily="18" charset="0"/>
                            </a:rPr>
                            <m:t>𝜙</m:t>
                          </m:r>
                          <m:r>
                            <a:rPr lang="fr-FR" sz="2400" b="0" i="1" smtClean="0">
                              <a:solidFill>
                                <a:schemeClr val="tx1"/>
                              </a:solidFill>
                              <a:latin typeface="Cambria Math" panose="02040503050406030204" pitchFamily="18" charset="0"/>
                            </a:rPr>
                            <m:t>)</m:t>
                          </m:r>
                        </m:e>
                      </m:func>
                    </m:oMath>
                  </m:oMathPara>
                </a14:m>
                <a:endParaRPr lang="fr-FR" sz="2400" dirty="0">
                  <a:solidFill>
                    <a:schemeClr val="tx1"/>
                  </a:solidFill>
                </a:endParaRPr>
              </a:p>
            </p:txBody>
          </p:sp>
        </mc:Choice>
        <mc:Fallback xmlns="">
          <p:sp>
            <p:nvSpPr>
              <p:cNvPr id="127" name="Rectangle 126"/>
              <p:cNvSpPr>
                <a:spLocks noRot="1" noChangeAspect="1" noMove="1" noResize="1" noEditPoints="1" noAdjustHandles="1" noChangeArrowheads="1" noChangeShapeType="1" noTextEdit="1"/>
              </p:cNvSpPr>
              <p:nvPr/>
            </p:nvSpPr>
            <p:spPr>
              <a:xfrm>
                <a:off x="368725" y="5391779"/>
                <a:ext cx="4642892" cy="783804"/>
              </a:xfrm>
              <a:prstGeom prst="rect">
                <a:avLst/>
              </a:prstGeom>
              <a:blipFill>
                <a:blip r:embed="rId2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8" name="Rectangle 127"/>
              <p:cNvSpPr/>
              <p:nvPr/>
            </p:nvSpPr>
            <p:spPr>
              <a:xfrm>
                <a:off x="7849285" y="5407894"/>
                <a:ext cx="4642892"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400" b="0" i="1" smtClean="0">
                          <a:solidFill>
                            <a:schemeClr val="tx1"/>
                          </a:solidFill>
                          <a:latin typeface="Cambria Math" panose="02040503050406030204" pitchFamily="18" charset="0"/>
                          <a:ea typeface="Cambria Math" panose="02040503050406030204" pitchFamily="18" charset="0"/>
                        </a:rPr>
                        <m:t>Δ</m:t>
                      </m:r>
                      <m:r>
                        <a:rPr lang="fr-FR" sz="2400" b="0" i="1" smtClean="0">
                          <a:solidFill>
                            <a:schemeClr val="tx1"/>
                          </a:solidFill>
                          <a:latin typeface="Cambria Math" panose="02040503050406030204" pitchFamily="18" charset="0"/>
                        </a:rPr>
                        <m:t>𝑃</m:t>
                      </m:r>
                      <m:r>
                        <a:rPr lang="fr-FR" sz="2400" b="0" i="1" smtClean="0">
                          <a:solidFill>
                            <a:schemeClr val="tx1"/>
                          </a:solidFill>
                          <a:latin typeface="Cambria Math" panose="02040503050406030204" pitchFamily="18" charset="0"/>
                        </a:rPr>
                        <m:t>=</m:t>
                      </m:r>
                      <m:f>
                        <m:fPr>
                          <m:ctrlPr>
                            <a:rPr lang="fr-FR" sz="2400" i="1" smtClean="0">
                              <a:solidFill>
                                <a:schemeClr val="tx1"/>
                              </a:solidFill>
                              <a:latin typeface="Cambria Math" panose="02040503050406030204" pitchFamily="18" charset="0"/>
                            </a:rPr>
                          </m:ctrlPr>
                        </m:fPr>
                        <m:num>
                          <m:r>
                            <a:rPr lang="fr-FR" sz="2400" b="0" i="1" smtClean="0">
                              <a:solidFill>
                                <a:schemeClr val="tx1"/>
                              </a:solidFill>
                              <a:latin typeface="Cambria Math" panose="02040503050406030204" pitchFamily="18" charset="0"/>
                            </a:rPr>
                            <m:t>𝐶</m:t>
                          </m:r>
                        </m:num>
                        <m:den>
                          <m:r>
                            <a:rPr lang="fr-FR" sz="2400" b="0" i="1" smtClean="0">
                              <a:solidFill>
                                <a:schemeClr val="tx1"/>
                              </a:solidFill>
                              <a:latin typeface="Cambria Math" panose="02040503050406030204" pitchFamily="18" charset="0"/>
                            </a:rPr>
                            <m:t>2</m:t>
                          </m:r>
                        </m:den>
                      </m:f>
                      <m:r>
                        <m:rPr>
                          <m:sty m:val="p"/>
                        </m:rPr>
                        <a:rPr lang="el-GR" sz="2400" i="1">
                          <a:latin typeface="Cambria Math" panose="02040503050406030204" pitchFamily="18" charset="0"/>
                          <a:ea typeface="Cambria Math" panose="02040503050406030204" pitchFamily="18" charset="0"/>
                        </a:rPr>
                        <m:t>Δ</m:t>
                      </m:r>
                      <m:r>
                        <a:rPr lang="fr-FR" sz="2400" i="1">
                          <a:latin typeface="Cambria Math" panose="02040503050406030204" pitchFamily="18" charset="0"/>
                        </a:rPr>
                        <m:t>𝜙</m:t>
                      </m:r>
                    </m:oMath>
                  </m:oMathPara>
                </a14:m>
                <a:endParaRPr lang="fr-FR" sz="2400" dirty="0">
                  <a:solidFill>
                    <a:schemeClr val="tx1"/>
                  </a:solidFill>
                </a:endParaRPr>
              </a:p>
            </p:txBody>
          </p:sp>
        </mc:Choice>
        <mc:Fallback xmlns="">
          <p:sp>
            <p:nvSpPr>
              <p:cNvPr id="128" name="Rectangle 127"/>
              <p:cNvSpPr>
                <a:spLocks noRot="1" noChangeAspect="1" noMove="1" noResize="1" noEditPoints="1" noAdjustHandles="1" noChangeArrowheads="1" noChangeShapeType="1" noTextEdit="1"/>
              </p:cNvSpPr>
              <p:nvPr/>
            </p:nvSpPr>
            <p:spPr>
              <a:xfrm>
                <a:off x="7849285" y="5407894"/>
                <a:ext cx="4642892" cy="783804"/>
              </a:xfrm>
              <a:prstGeom prst="rect">
                <a:avLst/>
              </a:prstGeom>
              <a:blipFill>
                <a:blip r:embed="rId29"/>
                <a:stretch>
                  <a:fillRect/>
                </a:stretch>
              </a:blipFill>
            </p:spPr>
            <p:txBody>
              <a:bodyPr/>
              <a:lstStyle/>
              <a:p>
                <a:r>
                  <a:rPr lang="fr-FR">
                    <a:noFill/>
                  </a:rPr>
                  <a:t> </a:t>
                </a:r>
              </a:p>
            </p:txBody>
          </p:sp>
        </mc:Fallback>
      </mc:AlternateContent>
      <p:sp>
        <p:nvSpPr>
          <p:cNvPr id="131" name="ZoneTexte 130"/>
          <p:cNvSpPr txBox="1"/>
          <p:nvPr/>
        </p:nvSpPr>
        <p:spPr>
          <a:xfrm>
            <a:off x="9444355" y="5030400"/>
            <a:ext cx="1419235" cy="923330"/>
          </a:xfrm>
          <a:prstGeom prst="rect">
            <a:avLst/>
          </a:prstGeom>
          <a:noFill/>
        </p:spPr>
        <p:txBody>
          <a:bodyPr wrap="none" rtlCol="0">
            <a:spAutoFit/>
          </a:bodyPr>
          <a:lstStyle/>
          <a:p>
            <a:r>
              <a:rPr lang="fr-FR" dirty="0" smtClean="0"/>
              <a:t>At </a:t>
            </a:r>
            <a:r>
              <a:rPr lang="fr-FR" dirty="0" err="1" smtClean="0"/>
              <a:t>mid-fringe</a:t>
            </a:r>
            <a:endParaRPr lang="fr-FR" dirty="0" smtClean="0"/>
          </a:p>
          <a:p>
            <a:endParaRPr lang="fr-FR" dirty="0"/>
          </a:p>
          <a:p>
            <a:endParaRPr lang="fr-FR" dirty="0"/>
          </a:p>
        </p:txBody>
      </p:sp>
      <p:pic>
        <p:nvPicPr>
          <p:cNvPr id="132" name="Image 131"/>
          <p:cNvPicPr>
            <a:picLocks noChangeAspect="1"/>
          </p:cNvPicPr>
          <p:nvPr/>
        </p:nvPicPr>
        <p:blipFill>
          <a:blip r:embed="rId30"/>
          <a:stretch>
            <a:fillRect/>
          </a:stretch>
        </p:blipFill>
        <p:spPr>
          <a:xfrm>
            <a:off x="2617197" y="2574947"/>
            <a:ext cx="3675606" cy="1341561"/>
          </a:xfrm>
          <a:prstGeom prst="rect">
            <a:avLst/>
          </a:prstGeom>
        </p:spPr>
      </p:pic>
      <p:sp>
        <p:nvSpPr>
          <p:cNvPr id="133" name="Rectangle 132"/>
          <p:cNvSpPr/>
          <p:nvPr/>
        </p:nvSpPr>
        <p:spPr>
          <a:xfrm>
            <a:off x="2355273" y="2094608"/>
            <a:ext cx="9712036" cy="2348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315667" y="4643211"/>
            <a:ext cx="11751642" cy="2109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381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e 97"/>
          <p:cNvGrpSpPr/>
          <p:nvPr/>
        </p:nvGrpSpPr>
        <p:grpSpPr>
          <a:xfrm>
            <a:off x="-1239801" y="4580258"/>
            <a:ext cx="9037361" cy="2112879"/>
            <a:chOff x="5632049" y="1050550"/>
            <a:chExt cx="9037361" cy="2112879"/>
          </a:xfrm>
        </p:grpSpPr>
        <p:grpSp>
          <p:nvGrpSpPr>
            <p:cNvPr id="99" name="Groupe 98"/>
            <p:cNvGrpSpPr>
              <a:grpSpLocks noChangeAspect="1"/>
            </p:cNvGrpSpPr>
            <p:nvPr/>
          </p:nvGrpSpPr>
          <p:grpSpPr>
            <a:xfrm>
              <a:off x="5632049" y="1050550"/>
              <a:ext cx="9037361" cy="2112879"/>
              <a:chOff x="4585233" y="1536496"/>
              <a:chExt cx="6791088" cy="1587716"/>
            </a:xfrm>
          </p:grpSpPr>
          <p:grpSp>
            <p:nvGrpSpPr>
              <p:cNvPr id="103" name="Groupe 102"/>
              <p:cNvGrpSpPr/>
              <p:nvPr/>
            </p:nvGrpSpPr>
            <p:grpSpPr>
              <a:xfrm>
                <a:off x="4585233" y="1536496"/>
                <a:ext cx="6791088" cy="1587716"/>
                <a:chOff x="4585233" y="1536496"/>
                <a:chExt cx="6791088" cy="1587716"/>
              </a:xfrm>
            </p:grpSpPr>
            <p:grpSp>
              <p:nvGrpSpPr>
                <p:cNvPr id="105" name="Groupe 104"/>
                <p:cNvGrpSpPr/>
                <p:nvPr/>
              </p:nvGrpSpPr>
              <p:grpSpPr>
                <a:xfrm>
                  <a:off x="4585233" y="1536496"/>
                  <a:ext cx="6791088" cy="1587716"/>
                  <a:chOff x="2225621" y="2913858"/>
                  <a:chExt cx="6791088" cy="1587716"/>
                </a:xfrm>
              </p:grpSpPr>
              <p:grpSp>
                <p:nvGrpSpPr>
                  <p:cNvPr id="107" name="Groupe 106"/>
                  <p:cNvGrpSpPr/>
                  <p:nvPr/>
                </p:nvGrpSpPr>
                <p:grpSpPr>
                  <a:xfrm>
                    <a:off x="3348146" y="2913858"/>
                    <a:ext cx="5140517" cy="1587716"/>
                    <a:chOff x="6528429" y="1573036"/>
                    <a:chExt cx="3781416" cy="1348315"/>
                  </a:xfrm>
                </p:grpSpPr>
                <p:grpSp>
                  <p:nvGrpSpPr>
                    <p:cNvPr id="113" name="Groupe 112"/>
                    <p:cNvGrpSpPr/>
                    <p:nvPr/>
                  </p:nvGrpSpPr>
                  <p:grpSpPr>
                    <a:xfrm>
                      <a:off x="6528429" y="1832217"/>
                      <a:ext cx="3781416" cy="1089134"/>
                      <a:chOff x="7363740" y="4117450"/>
                      <a:chExt cx="3417572" cy="963967"/>
                    </a:xfrm>
                  </p:grpSpPr>
                  <p:sp>
                    <p:nvSpPr>
                      <p:cNvPr id="115" name="Forme libre : forme 75">
                        <a:extLst>
                          <a:ext uri="{FF2B5EF4-FFF2-40B4-BE49-F238E27FC236}">
                            <a16:creationId xmlns:a16="http://schemas.microsoft.com/office/drawing/2014/main" id="{0139AFDA-0CE8-4021-B192-E9D9A21E76DF}"/>
                          </a:ext>
                        </a:extLst>
                      </p:cNvPr>
                      <p:cNvSpPr/>
                      <p:nvPr/>
                    </p:nvSpPr>
                    <p:spPr>
                      <a:xfrm>
                        <a:off x="7363740" y="4117450"/>
                        <a:ext cx="3417572" cy="687873"/>
                      </a:xfrm>
                      <a:custGeom>
                        <a:avLst/>
                        <a:gdLst>
                          <a:gd name="connsiteX0" fmla="*/ 0 w 7203440"/>
                          <a:gd name="connsiteY0" fmla="*/ 0 h 726443"/>
                          <a:gd name="connsiteX1" fmla="*/ 726440 w 7203440"/>
                          <a:gd name="connsiteY1" fmla="*/ 721360 h 726443"/>
                          <a:gd name="connsiteX2" fmla="*/ 1442720 w 7203440"/>
                          <a:gd name="connsiteY2" fmla="*/ 0 h 726443"/>
                          <a:gd name="connsiteX3" fmla="*/ 2159000 w 7203440"/>
                          <a:gd name="connsiteY3" fmla="*/ 726440 h 726443"/>
                          <a:gd name="connsiteX4" fmla="*/ 2885440 w 7203440"/>
                          <a:gd name="connsiteY4" fmla="*/ 5080 h 726443"/>
                          <a:gd name="connsiteX5" fmla="*/ 3606800 w 7203440"/>
                          <a:gd name="connsiteY5" fmla="*/ 726440 h 726443"/>
                          <a:gd name="connsiteX6" fmla="*/ 4318000 w 7203440"/>
                          <a:gd name="connsiteY6" fmla="*/ 15240 h 726443"/>
                          <a:gd name="connsiteX7" fmla="*/ 5039360 w 7203440"/>
                          <a:gd name="connsiteY7" fmla="*/ 716280 h 726443"/>
                          <a:gd name="connsiteX8" fmla="*/ 5760720 w 7203440"/>
                          <a:gd name="connsiteY8" fmla="*/ 5080 h 726443"/>
                          <a:gd name="connsiteX9" fmla="*/ 6471920 w 7203440"/>
                          <a:gd name="connsiteY9" fmla="*/ 726440 h 726443"/>
                          <a:gd name="connsiteX10" fmla="*/ 7203440 w 7203440"/>
                          <a:gd name="connsiteY10" fmla="*/ 5080 h 7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3440" h="726443">
                            <a:moveTo>
                              <a:pt x="0" y="0"/>
                            </a:moveTo>
                            <a:cubicBezTo>
                              <a:pt x="242993" y="360680"/>
                              <a:pt x="485987" y="721360"/>
                              <a:pt x="726440" y="721360"/>
                            </a:cubicBezTo>
                            <a:cubicBezTo>
                              <a:pt x="966893" y="721360"/>
                              <a:pt x="1203960" y="-847"/>
                              <a:pt x="1442720" y="0"/>
                            </a:cubicBezTo>
                            <a:cubicBezTo>
                              <a:pt x="1681480" y="847"/>
                              <a:pt x="1918547" y="725593"/>
                              <a:pt x="2159000" y="726440"/>
                            </a:cubicBezTo>
                            <a:cubicBezTo>
                              <a:pt x="2399453" y="727287"/>
                              <a:pt x="2644140" y="5080"/>
                              <a:pt x="2885440" y="5080"/>
                            </a:cubicBezTo>
                            <a:cubicBezTo>
                              <a:pt x="3126740" y="5080"/>
                              <a:pt x="3368040" y="724747"/>
                              <a:pt x="3606800" y="726440"/>
                            </a:cubicBezTo>
                            <a:cubicBezTo>
                              <a:pt x="3845560" y="728133"/>
                              <a:pt x="4079240" y="16933"/>
                              <a:pt x="4318000" y="15240"/>
                            </a:cubicBezTo>
                            <a:cubicBezTo>
                              <a:pt x="4556760" y="13547"/>
                              <a:pt x="4798907" y="717973"/>
                              <a:pt x="5039360" y="716280"/>
                            </a:cubicBezTo>
                            <a:cubicBezTo>
                              <a:pt x="5279813" y="714587"/>
                              <a:pt x="5521960" y="3387"/>
                              <a:pt x="5760720" y="5080"/>
                            </a:cubicBezTo>
                            <a:cubicBezTo>
                              <a:pt x="5999480" y="6773"/>
                              <a:pt x="6231467" y="726440"/>
                              <a:pt x="6471920" y="726440"/>
                            </a:cubicBezTo>
                            <a:cubicBezTo>
                              <a:pt x="6712373" y="726440"/>
                              <a:pt x="6957906" y="365760"/>
                              <a:pt x="7203440" y="5080"/>
                            </a:cubicBezTo>
                          </a:path>
                        </a:pathLst>
                      </a:custGeom>
                      <a:noFill/>
                      <a:ln w="88900">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116" name="Groupe 115"/>
                      <p:cNvGrpSpPr/>
                      <p:nvPr/>
                    </p:nvGrpSpPr>
                    <p:grpSpPr>
                      <a:xfrm>
                        <a:off x="8467157" y="4483258"/>
                        <a:ext cx="878932" cy="598159"/>
                        <a:chOff x="8467157" y="4483258"/>
                        <a:chExt cx="878932" cy="598159"/>
                      </a:xfrm>
                    </p:grpSpPr>
                    <p:sp>
                      <p:nvSpPr>
                        <p:cNvPr id="117" name="ZoneTexte 116"/>
                        <p:cNvSpPr txBox="1"/>
                        <p:nvPr/>
                      </p:nvSpPr>
                      <p:spPr>
                        <a:xfrm>
                          <a:off x="9068199" y="4924968"/>
                          <a:ext cx="277890" cy="156449"/>
                        </a:xfrm>
                        <a:prstGeom prst="rect">
                          <a:avLst/>
                        </a:prstGeom>
                        <a:noFill/>
                      </p:spPr>
                      <p:txBody>
                        <a:bodyPr wrap="none" lIns="0" tIns="0" rIns="0" bIns="0" rtlCol="0">
                          <a:spAutoFit/>
                        </a:bodyPr>
                        <a:lstStyle/>
                        <a:p>
                          <a:r>
                            <a:rPr lang="fr-FR" dirty="0" smtClean="0"/>
                            <a:t>Phase</a:t>
                          </a:r>
                          <a:endParaRPr lang="fr-FR" dirty="0"/>
                        </a:p>
                      </p:txBody>
                    </p:sp>
                    <p:cxnSp>
                      <p:nvCxnSpPr>
                        <p:cNvPr id="118" name="Connecteur droit avec flèche 117"/>
                        <p:cNvCxnSpPr/>
                        <p:nvPr/>
                      </p:nvCxnSpPr>
                      <p:spPr>
                        <a:xfrm flipH="1">
                          <a:off x="8548213" y="4483258"/>
                          <a:ext cx="6361" cy="37045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ZoneTexte 118"/>
                            <p:cNvSpPr txBox="1"/>
                            <p:nvPr/>
                          </p:nvSpPr>
                          <p:spPr>
                            <a:xfrm>
                              <a:off x="8495608" y="4895116"/>
                              <a:ext cx="118876" cy="1738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7030A0"/>
                                        </a:solidFill>
                                        <a:latin typeface="Cambria Math" panose="02040503050406030204" pitchFamily="18" charset="0"/>
                                      </a:rPr>
                                      <m:t>𝜙</m:t>
                                    </m:r>
                                  </m:oMath>
                                </m:oMathPara>
                              </a14:m>
                              <a:endParaRPr lang="fr-FR" sz="1600" dirty="0">
                                <a:solidFill>
                                  <a:srgbClr val="7030A0"/>
                                </a:solidFill>
                              </a:endParaRPr>
                            </a:p>
                          </p:txBody>
                        </p:sp>
                      </mc:Choice>
                      <mc:Fallback xmlns="">
                        <p:sp>
                          <p:nvSpPr>
                            <p:cNvPr id="312" name="ZoneTexte 311"/>
                            <p:cNvSpPr txBox="1">
                              <a:spLocks noRot="1" noChangeAspect="1" noMove="1" noResize="1" noEditPoints="1" noAdjustHandles="1" noChangeArrowheads="1" noChangeShapeType="1" noTextEdit="1"/>
                            </p:cNvSpPr>
                            <p:nvPr/>
                          </p:nvSpPr>
                          <p:spPr>
                            <a:xfrm>
                              <a:off x="8495608" y="4895116"/>
                              <a:ext cx="118876" cy="173833"/>
                            </a:xfrm>
                            <a:prstGeom prst="rect">
                              <a:avLst/>
                            </a:prstGeom>
                            <a:blipFill>
                              <a:blip r:embed="rId3"/>
                              <a:stretch>
                                <a:fillRect l="-35897" r="-35897" b="-34000"/>
                              </a:stretch>
                            </a:blipFill>
                          </p:spPr>
                          <p:txBody>
                            <a:bodyPr/>
                            <a:lstStyle/>
                            <a:p>
                              <a:r>
                                <a:rPr lang="fr-FR">
                                  <a:noFill/>
                                </a:rPr>
                                <a:t> </a:t>
                              </a:r>
                            </a:p>
                          </p:txBody>
                        </p:sp>
                      </mc:Fallback>
                    </mc:AlternateContent>
                    <p:cxnSp>
                      <p:nvCxnSpPr>
                        <p:cNvPr id="120" name="Connecteur droit avec flèche 119"/>
                        <p:cNvCxnSpPr/>
                        <p:nvPr/>
                      </p:nvCxnSpPr>
                      <p:spPr>
                        <a:xfrm flipV="1">
                          <a:off x="8467157" y="4816794"/>
                          <a:ext cx="163382" cy="2080"/>
                        </a:xfrm>
                        <a:prstGeom prst="straightConnector1">
                          <a:avLst/>
                        </a:prstGeom>
                        <a:ln w="12700">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14" name="ZoneTexte 113"/>
                        <p:cNvSpPr txBox="1"/>
                        <p:nvPr/>
                      </p:nvSpPr>
                      <p:spPr>
                        <a:xfrm>
                          <a:off x="6808943" y="1573036"/>
                          <a:ext cx="1297945" cy="261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𝑃</m:t>
                                </m:r>
                              </m:oMath>
                            </m:oMathPara>
                          </a14:m>
                          <a:endParaRPr lang="fr-FR" sz="2000" dirty="0"/>
                        </a:p>
                      </p:txBody>
                    </p:sp>
                  </mc:Choice>
                  <mc:Fallback xmlns="">
                    <p:sp>
                      <p:nvSpPr>
                        <p:cNvPr id="114" name="ZoneTexte 113"/>
                        <p:cNvSpPr txBox="1">
                          <a:spLocks noRot="1" noChangeAspect="1" noMove="1" noResize="1" noEditPoints="1" noAdjustHandles="1" noChangeArrowheads="1" noChangeShapeType="1" noTextEdit="1"/>
                        </p:cNvSpPr>
                        <p:nvPr/>
                      </p:nvSpPr>
                      <p:spPr>
                        <a:xfrm>
                          <a:off x="6808943" y="1573036"/>
                          <a:ext cx="1297945" cy="261995"/>
                        </a:xfrm>
                        <a:prstGeom prst="rect">
                          <a:avLst/>
                        </a:prstGeom>
                        <a:blipFill>
                          <a:blip r:embed="rId4"/>
                          <a:stretch>
                            <a:fillRect/>
                          </a:stretch>
                        </a:blipFill>
                      </p:spPr>
                      <p:txBody>
                        <a:bodyPr/>
                        <a:lstStyle/>
                        <a:p>
                          <a:r>
                            <a:rPr lang="fr-FR">
                              <a:noFill/>
                            </a:rPr>
                            <a:t> </a:t>
                          </a:r>
                        </a:p>
                      </p:txBody>
                    </p:sp>
                  </mc:Fallback>
                </mc:AlternateContent>
              </p:grpSp>
              <p:sp>
                <p:nvSpPr>
                  <p:cNvPr id="108" name="Rectangle 107"/>
                  <p:cNvSpPr/>
                  <p:nvPr/>
                </p:nvSpPr>
                <p:spPr>
                  <a:xfrm>
                    <a:off x="5593324" y="3106248"/>
                    <a:ext cx="3423385" cy="10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09" name="ZoneTexte 108"/>
                      <p:cNvSpPr txBox="1"/>
                      <p:nvPr/>
                    </p:nvSpPr>
                    <p:spPr>
                      <a:xfrm>
                        <a:off x="5095053" y="3900867"/>
                        <a:ext cx="684974" cy="4162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000" b="1" i="1" smtClean="0">
                                  <a:solidFill>
                                    <a:srgbClr val="0070C0"/>
                                  </a:solidFill>
                                  <a:latin typeface="Cambria Math" panose="02040503050406030204" pitchFamily="18" charset="0"/>
                                </a:rPr>
                                <m:t>𝚫</m:t>
                              </m:r>
                              <m:r>
                                <a:rPr lang="fr-FR" sz="2000" b="1" i="1" smtClean="0">
                                  <a:solidFill>
                                    <a:srgbClr val="0070C0"/>
                                  </a:solidFill>
                                  <a:latin typeface="Cambria Math" panose="02040503050406030204" pitchFamily="18" charset="0"/>
                                </a:rPr>
                                <m:t>𝝓</m:t>
                              </m:r>
                            </m:oMath>
                          </m:oMathPara>
                        </a14:m>
                        <a:endParaRPr lang="fr-FR" sz="2000" b="1" dirty="0">
                          <a:solidFill>
                            <a:schemeClr val="accent1"/>
                          </a:solidFill>
                        </a:endParaRPr>
                      </a:p>
                      <a:p>
                        <a:endParaRPr lang="fr-FR" sz="1600" b="1" dirty="0">
                          <a:solidFill>
                            <a:srgbClr val="FF0000"/>
                          </a:solidFill>
                        </a:endParaRPr>
                      </a:p>
                    </p:txBody>
                  </p:sp>
                </mc:Choice>
                <mc:Fallback xmlns="">
                  <p:sp>
                    <p:nvSpPr>
                      <p:cNvPr id="109" name="ZoneTexte 108"/>
                      <p:cNvSpPr txBox="1">
                        <a:spLocks noRot="1" noChangeAspect="1" noMove="1" noResize="1" noEditPoints="1" noAdjustHandles="1" noChangeArrowheads="1" noChangeShapeType="1" noTextEdit="1"/>
                      </p:cNvSpPr>
                      <p:nvPr/>
                    </p:nvSpPr>
                    <p:spPr>
                      <a:xfrm>
                        <a:off x="5095053" y="3900867"/>
                        <a:ext cx="684974" cy="416299"/>
                      </a:xfrm>
                      <a:prstGeom prst="rect">
                        <a:avLst/>
                      </a:prstGeom>
                      <a:blipFill>
                        <a:blip r:embed="rId5"/>
                        <a:stretch>
                          <a:fillRect/>
                        </a:stretch>
                      </a:blipFill>
                    </p:spPr>
                    <p:txBody>
                      <a:bodyPr/>
                      <a:lstStyle/>
                      <a:p>
                        <a:r>
                          <a:rPr lang="fr-FR">
                            <a:noFill/>
                          </a:rPr>
                          <a:t> </a:t>
                        </a:r>
                      </a:p>
                    </p:txBody>
                  </p:sp>
                </mc:Fallback>
              </mc:AlternateContent>
              <p:sp>
                <p:nvSpPr>
                  <p:cNvPr id="110" name="Rectangle 109"/>
                  <p:cNvSpPr/>
                  <p:nvPr/>
                </p:nvSpPr>
                <p:spPr>
                  <a:xfrm>
                    <a:off x="2225621" y="3111496"/>
                    <a:ext cx="2465123" cy="10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1" name="Connecteur droit avec flèche 110"/>
                  <p:cNvCxnSpPr/>
                  <p:nvPr/>
                </p:nvCxnSpPr>
                <p:spPr>
                  <a:xfrm flipH="1">
                    <a:off x="4514329" y="4202067"/>
                    <a:ext cx="1618558" cy="1591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flipH="1">
                    <a:off x="4687547" y="3071470"/>
                    <a:ext cx="8052" cy="129243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106" name="Connecteur droit avec flèche 105"/>
                <p:cNvCxnSpPr/>
                <p:nvPr/>
              </p:nvCxnSpPr>
              <p:spPr>
                <a:xfrm>
                  <a:off x="7067532" y="2332344"/>
                  <a:ext cx="424383" cy="303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7424890" y="2376835"/>
                <a:ext cx="131382" cy="455165"/>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00" name="Connecteur droit avec flèche 99"/>
            <p:cNvCxnSpPr/>
            <p:nvPr/>
          </p:nvCxnSpPr>
          <p:spPr>
            <a:xfrm flipH="1" flipV="1">
              <a:off x="8853218" y="1975503"/>
              <a:ext cx="2368" cy="234591"/>
            </a:xfrm>
            <a:prstGeom prst="straightConnector1">
              <a:avLst/>
            </a:prstGeom>
            <a:ln>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flipH="1" flipV="1">
              <a:off x="8923016" y="2043597"/>
              <a:ext cx="665170" cy="139313"/>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8092331" y="1888953"/>
              <a:ext cx="466302" cy="369332"/>
            </a:xfrm>
            <a:prstGeom prst="rect">
              <a:avLst/>
            </a:prstGeom>
          </p:spPr>
          <p:txBody>
            <a:bodyPr wrap="square">
              <a:spAutoFit/>
            </a:bodyPr>
            <a:lstStyle/>
            <a:p>
              <a:endParaRPr lang="fr-FR" dirty="0">
                <a:solidFill>
                  <a:srgbClr val="0070C0"/>
                </a:solidFill>
              </a:endParaRPr>
            </a:p>
          </p:txBody>
        </p:sp>
      </p:grpSp>
      <p:sp>
        <p:nvSpPr>
          <p:cNvPr id="4" name="ZoneTexte 3"/>
          <p:cNvSpPr txBox="1"/>
          <p:nvPr/>
        </p:nvSpPr>
        <p:spPr>
          <a:xfrm>
            <a:off x="387324" y="1159907"/>
            <a:ext cx="5361019" cy="677108"/>
          </a:xfrm>
          <a:prstGeom prst="rect">
            <a:avLst/>
          </a:prstGeom>
          <a:noFill/>
        </p:spPr>
        <p:txBody>
          <a:bodyPr wrap="none" rtlCol="0">
            <a:spAutoFit/>
          </a:bodyPr>
          <a:lstStyle/>
          <a:p>
            <a:r>
              <a:rPr lang="fr-FR" sz="2000" dirty="0"/>
              <a:t>Ensemble of N </a:t>
            </a:r>
            <a:r>
              <a:rPr lang="fr-FR" sz="2000" dirty="0" err="1"/>
              <a:t>atoms</a:t>
            </a:r>
            <a:r>
              <a:rPr lang="fr-FR" sz="2000" dirty="0"/>
              <a:t> </a:t>
            </a:r>
            <a:r>
              <a:rPr lang="fr-FR" sz="2000" dirty="0" err="1"/>
              <a:t>represented</a:t>
            </a:r>
            <a:r>
              <a:rPr lang="fr-FR" sz="2000" dirty="0"/>
              <a:t> by a </a:t>
            </a:r>
            <a:r>
              <a:rPr lang="fr-FR" sz="2000" dirty="0" err="1"/>
              <a:t>macrospin</a:t>
            </a:r>
            <a:endParaRPr lang="fr-FR" sz="2000" dirty="0"/>
          </a:p>
          <a:p>
            <a:endParaRPr lang="fr-FR" dirty="0"/>
          </a:p>
        </p:txBody>
      </p:sp>
      <mc:AlternateContent xmlns:mc="http://schemas.openxmlformats.org/markup-compatibility/2006" xmlns:a14="http://schemas.microsoft.com/office/drawing/2010/main">
        <mc:Choice Requires="a14">
          <p:sp>
            <p:nvSpPr>
              <p:cNvPr id="5" name="Rectangle 4"/>
              <p:cNvSpPr/>
              <p:nvPr/>
            </p:nvSpPr>
            <p:spPr>
              <a:xfrm>
                <a:off x="5870150" y="1054427"/>
                <a:ext cx="1171218"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r>
                            <m:rPr>
                              <m:sty m:val="p"/>
                            </m:rPr>
                            <a:rPr lang="fr-FR">
                              <a:latin typeface="Cambria Math" panose="02040503050406030204" pitchFamily="18" charset="0"/>
                            </a:rPr>
                            <m:t>S</m:t>
                          </m:r>
                        </m:e>
                      </m:acc>
                      <m:r>
                        <a:rPr lang="fr-FR">
                          <a:latin typeface="Cambria Math" panose="02040503050406030204" pitchFamily="18" charset="0"/>
                        </a:rPr>
                        <m:t>=</m:t>
                      </m:r>
                      <m:nary>
                        <m:naryPr>
                          <m:chr m:val="∑"/>
                          <m:subHide m:val="on"/>
                          <m:supHide m:val="on"/>
                          <m:ctrlPr>
                            <a:rPr lang="fr-FR" i="1" smtClean="0">
                              <a:latin typeface="Cambria Math" panose="02040503050406030204" pitchFamily="18" charset="0"/>
                            </a:rPr>
                          </m:ctrlPr>
                        </m:naryPr>
                        <m:sub/>
                        <m:sup/>
                        <m:e>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m:rPr>
                                      <m:sty m:val="p"/>
                                    </m:rPr>
                                    <a:rPr lang="fr-FR">
                                      <a:latin typeface="Cambria Math" panose="02040503050406030204" pitchFamily="18" charset="0"/>
                                    </a:rPr>
                                    <m:t>s</m:t>
                                  </m:r>
                                </m:e>
                              </m:acc>
                            </m:e>
                            <m:sub>
                              <m:r>
                                <a:rPr lang="fr-FR" b="0" i="1" smtClean="0">
                                  <a:latin typeface="Cambria Math" panose="02040503050406030204" pitchFamily="18" charset="0"/>
                                </a:rPr>
                                <m:t>𝑖</m:t>
                              </m:r>
                            </m:sub>
                          </m:sSub>
                        </m:e>
                      </m:nary>
                    </m:oMath>
                  </m:oMathPara>
                </a14:m>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5870150" y="1054427"/>
                <a:ext cx="1171218" cy="763094"/>
              </a:xfrm>
              <a:prstGeom prst="rect">
                <a:avLst/>
              </a:prstGeom>
              <a:blipFill>
                <a:blip r:embed="rId6"/>
                <a:stretch>
                  <a:fillRect/>
                </a:stretch>
              </a:blipFill>
            </p:spPr>
            <p:txBody>
              <a:bodyPr/>
              <a:lstStyle/>
              <a:p>
                <a:r>
                  <a:rPr lang="fr-FR">
                    <a:noFill/>
                  </a:rPr>
                  <a:t> </a:t>
                </a:r>
              </a:p>
            </p:txBody>
          </p:sp>
        </mc:Fallback>
      </mc:AlternateContent>
      <p:sp>
        <p:nvSpPr>
          <p:cNvPr id="7" name="ZoneTexte 6"/>
          <p:cNvSpPr txBox="1"/>
          <p:nvPr/>
        </p:nvSpPr>
        <p:spPr>
          <a:xfrm>
            <a:off x="8855451" y="3653351"/>
            <a:ext cx="4134841" cy="307777"/>
          </a:xfrm>
          <a:prstGeom prst="rect">
            <a:avLst/>
          </a:prstGeom>
          <a:noFill/>
        </p:spPr>
        <p:txBody>
          <a:bodyPr wrap="square" lIns="0" tIns="0" rIns="0" bIns="0" rtlCol="0">
            <a:spAutoFit/>
          </a:bodyPr>
          <a:lstStyle/>
          <a:p>
            <a:pPr algn="ctr"/>
            <a:r>
              <a:rPr lang="fr-FR" sz="2000" b="1" dirty="0" err="1" smtClean="0">
                <a:latin typeface="Calibri" panose="020F0502020204030204" pitchFamily="34" charset="0"/>
                <a:cs typeface="Calibri" panose="020F0502020204030204" pitchFamily="34" charset="0"/>
              </a:rPr>
              <a:t>Coherent</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atomic</a:t>
            </a:r>
            <a:r>
              <a:rPr lang="fr-FR" sz="2000" b="1" dirty="0" smtClean="0">
                <a:latin typeface="Calibri" panose="020F0502020204030204" pitchFamily="34" charset="0"/>
                <a:cs typeface="Calibri" panose="020F0502020204030204" pitchFamily="34" charset="0"/>
              </a:rPr>
              <a:t> state</a:t>
            </a:r>
          </a:p>
        </p:txBody>
      </p:sp>
      <p:grpSp>
        <p:nvGrpSpPr>
          <p:cNvPr id="8" name="Groupe 7"/>
          <p:cNvGrpSpPr/>
          <p:nvPr/>
        </p:nvGrpSpPr>
        <p:grpSpPr>
          <a:xfrm>
            <a:off x="7946533" y="116757"/>
            <a:ext cx="3422922" cy="3884926"/>
            <a:chOff x="8394896" y="1595560"/>
            <a:chExt cx="3422922" cy="3884926"/>
          </a:xfrm>
        </p:grpSpPr>
        <p:grpSp>
          <p:nvGrpSpPr>
            <p:cNvPr id="9" name="Groupe 8"/>
            <p:cNvGrpSpPr/>
            <p:nvPr/>
          </p:nvGrpSpPr>
          <p:grpSpPr>
            <a:xfrm>
              <a:off x="8394896" y="1595560"/>
              <a:ext cx="3422922" cy="3884926"/>
              <a:chOff x="530485" y="2515101"/>
              <a:chExt cx="1821338" cy="2067171"/>
            </a:xfrm>
          </p:grpSpPr>
          <p:grpSp>
            <p:nvGrpSpPr>
              <p:cNvPr id="11" name="Groupe 10"/>
              <p:cNvGrpSpPr/>
              <p:nvPr/>
            </p:nvGrpSpPr>
            <p:grpSpPr>
              <a:xfrm>
                <a:off x="851298" y="3574481"/>
                <a:ext cx="544437" cy="499690"/>
                <a:chOff x="1686385" y="3579218"/>
                <a:chExt cx="519614" cy="565387"/>
              </a:xfrm>
            </p:grpSpPr>
            <p:sp>
              <p:nvSpPr>
                <p:cNvPr id="22" name="Ellipse 21"/>
                <p:cNvSpPr/>
                <p:nvPr/>
              </p:nvSpPr>
              <p:spPr>
                <a:xfrm>
                  <a:off x="1686385" y="3776145"/>
                  <a:ext cx="310798" cy="368460"/>
                </a:xfrm>
                <a:prstGeom prst="ellipse">
                  <a:avLst/>
                </a:prstGeom>
                <a:solidFill>
                  <a:srgbClr val="B39BC5"/>
                </a:solidFill>
                <a:ln w="254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3" name="Connecteur droit 22"/>
                <p:cNvCxnSpPr>
                  <a:stCxn id="22" idx="6"/>
                </p:cNvCxnSpPr>
                <p:nvPr/>
              </p:nvCxnSpPr>
              <p:spPr>
                <a:xfrm flipV="1">
                  <a:off x="1997181" y="3579218"/>
                  <a:ext cx="202699" cy="381157"/>
                </a:xfrm>
                <a:prstGeom prst="line">
                  <a:avLst/>
                </a:prstGeom>
                <a:ln w="28575">
                  <a:solidFill>
                    <a:srgbClr val="7030A0"/>
                  </a:solidFill>
                </a:ln>
              </p:spPr>
              <p:style>
                <a:lnRef idx="3">
                  <a:schemeClr val="dk1"/>
                </a:lnRef>
                <a:fillRef idx="0">
                  <a:schemeClr val="dk1"/>
                </a:fillRef>
                <a:effectRef idx="2">
                  <a:schemeClr val="dk1"/>
                </a:effectRef>
                <a:fontRef idx="minor">
                  <a:schemeClr val="tx1"/>
                </a:fontRef>
              </p:style>
            </p:cxnSp>
            <p:cxnSp>
              <p:nvCxnSpPr>
                <p:cNvPr id="24" name="Connecteur droit 23"/>
                <p:cNvCxnSpPr>
                  <a:endCxn id="22" idx="1"/>
                </p:cNvCxnSpPr>
                <p:nvPr/>
              </p:nvCxnSpPr>
              <p:spPr>
                <a:xfrm flipH="1">
                  <a:off x="1731900" y="3583782"/>
                  <a:ext cx="474099" cy="246323"/>
                </a:xfrm>
                <a:prstGeom prst="line">
                  <a:avLst/>
                </a:prstGeom>
                <a:ln w="28575">
                  <a:solidFill>
                    <a:srgbClr val="7030A0"/>
                  </a:solidFill>
                </a:ln>
              </p:spPr>
              <p:style>
                <a:lnRef idx="3">
                  <a:schemeClr val="dk1"/>
                </a:lnRef>
                <a:fillRef idx="0">
                  <a:schemeClr val="dk1"/>
                </a:fillRef>
                <a:effectRef idx="2">
                  <a:schemeClr val="dk1"/>
                </a:effectRef>
                <a:fontRef idx="minor">
                  <a:schemeClr val="tx1"/>
                </a:fontRef>
              </p:style>
            </p:cxnSp>
          </p:grpSp>
          <p:sp>
            <p:nvSpPr>
              <p:cNvPr id="12" name="ZoneTexte 11"/>
              <p:cNvSpPr txBox="1"/>
              <p:nvPr/>
            </p:nvSpPr>
            <p:spPr>
              <a:xfrm>
                <a:off x="1342834" y="3654076"/>
                <a:ext cx="434414" cy="131014"/>
              </a:xfrm>
              <a:prstGeom prst="rect">
                <a:avLst/>
              </a:prstGeom>
              <a:noFill/>
            </p:spPr>
            <p:txBody>
              <a:bodyPr wrap="square" lIns="0" tIns="0" rIns="0" bIns="0" rtlCol="0">
                <a:spAutoFit/>
              </a:bodyPr>
              <a:lstStyle/>
              <a:p>
                <a:pPr algn="l"/>
                <a:endParaRPr lang="fr-FR" sz="1600" b="0" dirty="0" smtClean="0">
                  <a:solidFill>
                    <a:srgbClr val="FF0000"/>
                  </a:solidFill>
                  <a:latin typeface="+mj-lt"/>
                </a:endParaRPr>
              </a:p>
            </p:txBody>
          </p:sp>
          <p:cxnSp>
            <p:nvCxnSpPr>
              <p:cNvPr id="13" name="Connecteur droit 12"/>
              <p:cNvCxnSpPr/>
              <p:nvPr/>
            </p:nvCxnSpPr>
            <p:spPr>
              <a:xfrm flipH="1">
                <a:off x="537052" y="3571078"/>
                <a:ext cx="1638988" cy="0"/>
              </a:xfrm>
              <a:prstGeom prst="line">
                <a:avLst/>
              </a:prstGeom>
              <a:ln w="22225">
                <a:solidFill>
                  <a:schemeClr val="tx1"/>
                </a:solidFill>
                <a:headEnd type="triangle"/>
              </a:ln>
            </p:spPr>
            <p:style>
              <a:lnRef idx="3">
                <a:schemeClr val="dk1"/>
              </a:lnRef>
              <a:fillRef idx="0">
                <a:schemeClr val="dk1"/>
              </a:fillRef>
              <a:effectRef idx="2">
                <a:schemeClr val="dk1"/>
              </a:effectRef>
              <a:fontRef idx="minor">
                <a:schemeClr val="tx1"/>
              </a:fontRef>
            </p:style>
          </p:cxnSp>
          <p:cxnSp>
            <p:nvCxnSpPr>
              <p:cNvPr id="14" name="Connecteur droit 13"/>
              <p:cNvCxnSpPr/>
              <p:nvPr/>
            </p:nvCxnSpPr>
            <p:spPr>
              <a:xfrm flipH="1">
                <a:off x="1392225" y="2705199"/>
                <a:ext cx="0" cy="1877073"/>
              </a:xfrm>
              <a:prstGeom prst="line">
                <a:avLst/>
              </a:prstGeom>
              <a:ln w="22225">
                <a:solidFill>
                  <a:schemeClr val="tx1"/>
                </a:solidFill>
                <a:head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ZoneTexte 14"/>
                  <p:cNvSpPr txBox="1"/>
                  <p:nvPr/>
                </p:nvSpPr>
                <p:spPr>
                  <a:xfrm>
                    <a:off x="530485" y="4241164"/>
                    <a:ext cx="151182" cy="1512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𝑥</m:t>
                              </m:r>
                            </m:sub>
                          </m:sSub>
                        </m:oMath>
                      </m:oMathPara>
                    </a14:m>
                    <a:endParaRPr lang="fr-FR" dirty="0"/>
                  </a:p>
                </p:txBody>
              </p:sp>
            </mc:Choice>
            <mc:Fallback xmlns="">
              <p:sp>
                <p:nvSpPr>
                  <p:cNvPr id="244" name="ZoneTexte 243"/>
                  <p:cNvSpPr txBox="1">
                    <a:spLocks noRot="1" noChangeAspect="1" noMove="1" noResize="1" noEditPoints="1" noAdjustHandles="1" noChangeArrowheads="1" noChangeShapeType="1" noTextEdit="1"/>
                  </p:cNvSpPr>
                  <p:nvPr/>
                </p:nvSpPr>
                <p:spPr>
                  <a:xfrm>
                    <a:off x="530485" y="4241164"/>
                    <a:ext cx="151182" cy="151284"/>
                  </a:xfrm>
                  <a:prstGeom prst="rect">
                    <a:avLst/>
                  </a:prstGeom>
                  <a:blipFill>
                    <a:blip r:embed="rId28"/>
                    <a:stretch>
                      <a:fillRect l="-17021" t="-23404" r="-55319" b="-1489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1318034" y="2515101"/>
                    <a:ext cx="148381" cy="1524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245" name="ZoneTexte 244"/>
                  <p:cNvSpPr txBox="1">
                    <a:spLocks noRot="1" noChangeAspect="1" noMove="1" noResize="1" noEditPoints="1" noAdjustHandles="1" noChangeArrowheads="1" noChangeShapeType="1" noTextEdit="1"/>
                  </p:cNvSpPr>
                  <p:nvPr/>
                </p:nvSpPr>
                <p:spPr>
                  <a:xfrm>
                    <a:off x="1318034" y="2515101"/>
                    <a:ext cx="148381" cy="152407"/>
                  </a:xfrm>
                  <a:prstGeom prst="rect">
                    <a:avLst/>
                  </a:prstGeom>
                  <a:blipFill>
                    <a:blip r:embed="rId29"/>
                    <a:stretch>
                      <a:fillRect l="-19565" t="-23404" r="-56522" b="-1489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2193855" y="3480696"/>
                    <a:ext cx="157968" cy="1674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𝑦</m:t>
                              </m:r>
                            </m:sub>
                          </m:sSub>
                        </m:oMath>
                      </m:oMathPara>
                    </a14:m>
                    <a:endParaRPr lang="fr-FR" dirty="0"/>
                  </a:p>
                </p:txBody>
              </p:sp>
            </mc:Choice>
            <mc:Fallback xmlns="">
              <p:sp>
                <p:nvSpPr>
                  <p:cNvPr id="246" name="ZoneTexte 245"/>
                  <p:cNvSpPr txBox="1">
                    <a:spLocks noRot="1" noChangeAspect="1" noMove="1" noResize="1" noEditPoints="1" noAdjustHandles="1" noChangeArrowheads="1" noChangeShapeType="1" noTextEdit="1"/>
                  </p:cNvSpPr>
                  <p:nvPr/>
                </p:nvSpPr>
                <p:spPr>
                  <a:xfrm>
                    <a:off x="2193855" y="3480696"/>
                    <a:ext cx="157968" cy="167453"/>
                  </a:xfrm>
                  <a:prstGeom prst="rect">
                    <a:avLst/>
                  </a:prstGeom>
                  <a:blipFill>
                    <a:blip r:embed="rId30"/>
                    <a:stretch>
                      <a:fillRect l="-18367" t="-23077" r="-51020" b="-17308"/>
                    </a:stretch>
                  </a:blipFill>
                </p:spPr>
                <p:txBody>
                  <a:bodyPr/>
                  <a:lstStyle/>
                  <a:p>
                    <a:r>
                      <a:rPr lang="fr-FR">
                        <a:noFill/>
                      </a:rPr>
                      <a:t> </a:t>
                    </a:r>
                  </a:p>
                </p:txBody>
              </p:sp>
            </mc:Fallback>
          </mc:AlternateContent>
          <p:cxnSp>
            <p:nvCxnSpPr>
              <p:cNvPr id="18" name="Connecteur droit 17"/>
              <p:cNvCxnSpPr/>
              <p:nvPr/>
            </p:nvCxnSpPr>
            <p:spPr>
              <a:xfrm flipH="1">
                <a:off x="665637" y="3206074"/>
                <a:ext cx="1101168" cy="1051752"/>
              </a:xfrm>
              <a:prstGeom prst="line">
                <a:avLst/>
              </a:prstGeom>
              <a:ln w="22225">
                <a:solidFill>
                  <a:schemeClr val="tx1"/>
                </a:solidFill>
                <a:headEnd type="none"/>
                <a:tailEnd type="triangle"/>
              </a:ln>
            </p:spPr>
            <p:style>
              <a:lnRef idx="3">
                <a:schemeClr val="dk1"/>
              </a:lnRef>
              <a:fillRef idx="0">
                <a:schemeClr val="dk1"/>
              </a:fillRef>
              <a:effectRef idx="2">
                <a:schemeClr val="dk1"/>
              </a:effectRef>
              <a:fontRef idx="minor">
                <a:schemeClr val="tx1"/>
              </a:fontRef>
            </p:style>
          </p:cxnSp>
          <p:sp>
            <p:nvSpPr>
              <p:cNvPr id="19" name="Arc 18"/>
              <p:cNvSpPr/>
              <p:nvPr/>
            </p:nvSpPr>
            <p:spPr>
              <a:xfrm>
                <a:off x="636085" y="3280198"/>
                <a:ext cx="1428578" cy="660373"/>
              </a:xfrm>
              <a:prstGeom prst="arc">
                <a:avLst>
                  <a:gd name="adj1" fmla="val 22826"/>
                  <a:gd name="adj2" fmla="val 10797384"/>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0" name="Arc 19"/>
              <p:cNvSpPr/>
              <p:nvPr/>
            </p:nvSpPr>
            <p:spPr>
              <a:xfrm>
                <a:off x="636085" y="3305106"/>
                <a:ext cx="1449464" cy="635465"/>
              </a:xfrm>
              <a:prstGeom prst="arc">
                <a:avLst>
                  <a:gd name="adj1" fmla="val 10959073"/>
                  <a:gd name="adj2" fmla="val 21314373"/>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1" name="Ellipse 20"/>
              <p:cNvSpPr/>
              <p:nvPr/>
            </p:nvSpPr>
            <p:spPr>
              <a:xfrm>
                <a:off x="638900" y="2918471"/>
                <a:ext cx="1425763" cy="1389063"/>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cxnSp>
          <p:nvCxnSpPr>
            <p:cNvPr id="10" name="Connecteur droit avec flèche 9"/>
            <p:cNvCxnSpPr/>
            <p:nvPr/>
          </p:nvCxnSpPr>
          <p:spPr>
            <a:xfrm flipV="1">
              <a:off x="9306986" y="3913591"/>
              <a:ext cx="0" cy="612000"/>
            </a:xfrm>
            <a:prstGeom prst="straightConnector1">
              <a:avLst/>
            </a:prstGeom>
            <a:ln w="34925">
              <a:solidFill>
                <a:srgbClr val="0066FF"/>
              </a:solidFill>
              <a:headEnd type="triangle"/>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5" name="Rectangle 24"/>
              <p:cNvSpPr/>
              <p:nvPr/>
            </p:nvSpPr>
            <p:spPr>
              <a:xfrm>
                <a:off x="9349738" y="2297060"/>
                <a:ext cx="1409297" cy="378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smtClean="0">
                          <a:solidFill>
                            <a:srgbClr val="FF0000"/>
                          </a:solidFill>
                          <a:latin typeface="Cambria Math" panose="02040503050406030204" pitchFamily="18" charset="0"/>
                        </a:rPr>
                        <m:t>〈</m:t>
                      </m:r>
                      <m:sSub>
                        <m:sSubPr>
                          <m:ctrlPr>
                            <a:rPr lang="fr-FR" i="1">
                              <a:solidFill>
                                <a:srgbClr val="FF0000"/>
                              </a:solidFill>
                              <a:latin typeface="Cambria Math" panose="02040503050406030204" pitchFamily="18" charset="0"/>
                            </a:rPr>
                          </m:ctrlPr>
                        </m:sSubPr>
                        <m:e>
                          <m:acc>
                            <m:accPr>
                              <m:chr m:val="̂"/>
                              <m:ctrlPr>
                                <a:rPr lang="fr-FR" i="1">
                                  <a:solidFill>
                                    <a:srgbClr val="FF0000"/>
                                  </a:solidFill>
                                  <a:latin typeface="Cambria Math" panose="02040503050406030204" pitchFamily="18" charset="0"/>
                                </a:rPr>
                              </m:ctrlPr>
                            </m:accPr>
                            <m:e>
                              <m:r>
                                <a:rPr lang="fr-FR" i="1">
                                  <a:solidFill>
                                    <a:srgbClr val="FF0000"/>
                                  </a:solidFill>
                                  <a:latin typeface="Cambria Math" panose="02040503050406030204" pitchFamily="18" charset="0"/>
                                </a:rPr>
                                <m:t>𝑆</m:t>
                              </m:r>
                            </m:e>
                          </m:acc>
                        </m:e>
                        <m:sub>
                          <m:r>
                            <a:rPr lang="fr-FR" i="1">
                              <a:solidFill>
                                <a:srgbClr val="FF0000"/>
                              </a:solidFill>
                              <a:latin typeface="Cambria Math" panose="02040503050406030204" pitchFamily="18" charset="0"/>
                            </a:rPr>
                            <m:t>𝑥</m:t>
                          </m:r>
                        </m:sub>
                      </m:sSub>
                      <m:r>
                        <a:rPr lang="fr-FR" i="1">
                          <a:solidFill>
                            <a:srgbClr val="FF0000"/>
                          </a:solidFill>
                          <a:latin typeface="Cambria Math" panose="02040503050406030204" pitchFamily="18" charset="0"/>
                        </a:rPr>
                        <m:t>〉= </m:t>
                      </m:r>
                      <m:r>
                        <a:rPr lang="fr-FR" i="1">
                          <a:solidFill>
                            <a:srgbClr val="FF0000"/>
                          </a:solidFill>
                          <a:latin typeface="Cambria Math" panose="02040503050406030204" pitchFamily="18" charset="0"/>
                        </a:rPr>
                        <m:t>𝑁</m:t>
                      </m:r>
                      <m:r>
                        <a:rPr lang="fr-FR" i="1">
                          <a:solidFill>
                            <a:srgbClr val="FF0000"/>
                          </a:solidFill>
                          <a:latin typeface="Cambria Math" panose="02040503050406030204" pitchFamily="18" charset="0"/>
                        </a:rPr>
                        <m:t>/2</m:t>
                      </m:r>
                    </m:oMath>
                  </m:oMathPara>
                </a14:m>
                <a:endParaRPr lang="fr-FR" dirty="0">
                  <a:solidFill>
                    <a:srgbClr val="FF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9349738" y="2297060"/>
                <a:ext cx="1409297" cy="378758"/>
              </a:xfrm>
              <a:prstGeom prst="rect">
                <a:avLst/>
              </a:prstGeom>
              <a:blipFill>
                <a:blip r:embed="rId31"/>
                <a:stretch>
                  <a:fillRect t="-8065" b="-1290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p:cNvSpPr txBox="1"/>
              <p:nvPr/>
            </p:nvSpPr>
            <p:spPr>
              <a:xfrm>
                <a:off x="8781137" y="3006984"/>
                <a:ext cx="2456570" cy="373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b="0" i="1" smtClean="0">
                              <a:solidFill>
                                <a:srgbClr val="0066FF"/>
                              </a:solidFill>
                              <a:latin typeface="Cambria Math" panose="02040503050406030204" pitchFamily="18" charset="0"/>
                            </a:rPr>
                          </m:ctrlPr>
                        </m:sSupPr>
                        <m:e>
                          <m:d>
                            <m:dPr>
                              <m:ctrlPr>
                                <a:rPr lang="fr-FR" b="0" i="1" smtClean="0">
                                  <a:solidFill>
                                    <a:srgbClr val="0066FF"/>
                                  </a:solidFill>
                                  <a:latin typeface="Cambria Math" panose="02040503050406030204" pitchFamily="18" charset="0"/>
                                </a:rPr>
                              </m:ctrlPr>
                            </m:dPr>
                            <m:e>
                              <m:r>
                                <m:rPr>
                                  <m:sty m:val="p"/>
                                </m:rPr>
                                <a:rPr lang="fr-FR" b="0" i="0" smtClean="0">
                                  <a:solidFill>
                                    <a:srgbClr val="0066FF"/>
                                  </a:solidFill>
                                  <a:latin typeface="Cambria Math" panose="02040503050406030204" pitchFamily="18" charset="0"/>
                                </a:rPr>
                                <m:t>Δ</m:t>
                              </m:r>
                              <m:sSub>
                                <m:sSubPr>
                                  <m:ctrlPr>
                                    <a:rPr lang="fr-FR" b="0" i="1" smtClean="0">
                                      <a:solidFill>
                                        <a:srgbClr val="0066FF"/>
                                      </a:solidFill>
                                      <a:latin typeface="Cambria Math" panose="02040503050406030204" pitchFamily="18" charset="0"/>
                                    </a:rPr>
                                  </m:ctrlPr>
                                </m:sSubPr>
                                <m:e>
                                  <m:r>
                                    <a:rPr lang="fr-FR" b="0" i="1" smtClean="0">
                                      <a:solidFill>
                                        <a:srgbClr val="0066FF"/>
                                      </a:solidFill>
                                      <a:latin typeface="Cambria Math" panose="02040503050406030204" pitchFamily="18" charset="0"/>
                                    </a:rPr>
                                    <m:t>𝑆</m:t>
                                  </m:r>
                                </m:e>
                                <m:sub>
                                  <m:r>
                                    <a:rPr lang="fr-FR" b="0" i="1" smtClean="0">
                                      <a:solidFill>
                                        <a:srgbClr val="0066FF"/>
                                      </a:solidFill>
                                      <a:latin typeface="Cambria Math" panose="02040503050406030204" pitchFamily="18" charset="0"/>
                                    </a:rPr>
                                    <m:t>𝑧</m:t>
                                  </m:r>
                                </m:sub>
                              </m:sSub>
                            </m:e>
                          </m:d>
                        </m:e>
                        <m:sup>
                          <m:r>
                            <a:rPr lang="fr-FR" b="0" i="1" smtClean="0">
                              <a:solidFill>
                                <a:srgbClr val="0066FF"/>
                              </a:solidFill>
                              <a:latin typeface="Cambria Math" panose="02040503050406030204" pitchFamily="18" charset="0"/>
                            </a:rPr>
                            <m:t>2</m:t>
                          </m:r>
                        </m:sup>
                      </m:sSup>
                      <m:r>
                        <a:rPr lang="fr-FR" b="0" i="1" smtClean="0">
                          <a:solidFill>
                            <a:srgbClr val="0066FF"/>
                          </a:solidFill>
                          <a:latin typeface="Cambria Math" panose="02040503050406030204" pitchFamily="18" charset="0"/>
                        </a:rPr>
                        <m:t>=</m:t>
                      </m:r>
                      <m:sSup>
                        <m:sSupPr>
                          <m:ctrlPr>
                            <a:rPr lang="fr-FR" i="1">
                              <a:solidFill>
                                <a:srgbClr val="0066FF"/>
                              </a:solidFill>
                              <a:latin typeface="Cambria Math" panose="02040503050406030204" pitchFamily="18" charset="0"/>
                            </a:rPr>
                          </m:ctrlPr>
                        </m:sSupPr>
                        <m:e>
                          <m:d>
                            <m:dPr>
                              <m:ctrlPr>
                                <a:rPr lang="fr-FR" i="1">
                                  <a:solidFill>
                                    <a:srgbClr val="0066FF"/>
                                  </a:solidFill>
                                  <a:latin typeface="Cambria Math" panose="02040503050406030204" pitchFamily="18" charset="0"/>
                                </a:rPr>
                              </m:ctrlPr>
                            </m:dPr>
                            <m:e>
                              <m:r>
                                <m:rPr>
                                  <m:sty m:val="p"/>
                                </m:rPr>
                                <a:rPr lang="fr-FR">
                                  <a:solidFill>
                                    <a:srgbClr val="0066FF"/>
                                  </a:solidFill>
                                  <a:latin typeface="Cambria Math" panose="02040503050406030204" pitchFamily="18" charset="0"/>
                                </a:rPr>
                                <m:t>Δ</m:t>
                              </m:r>
                              <m:sSub>
                                <m:sSubPr>
                                  <m:ctrlPr>
                                    <a:rPr lang="fr-FR" i="1">
                                      <a:solidFill>
                                        <a:srgbClr val="0066FF"/>
                                      </a:solidFill>
                                      <a:latin typeface="Cambria Math" panose="02040503050406030204" pitchFamily="18" charset="0"/>
                                    </a:rPr>
                                  </m:ctrlPr>
                                </m:sSubPr>
                                <m:e>
                                  <m:r>
                                    <a:rPr lang="fr-FR" i="1">
                                      <a:solidFill>
                                        <a:srgbClr val="0066FF"/>
                                      </a:solidFill>
                                      <a:latin typeface="Cambria Math" panose="02040503050406030204" pitchFamily="18" charset="0"/>
                                    </a:rPr>
                                    <m:t>𝑆</m:t>
                                  </m:r>
                                </m:e>
                                <m:sub>
                                  <m:r>
                                    <a:rPr lang="fr-FR" b="0" i="1" smtClean="0">
                                      <a:solidFill>
                                        <a:srgbClr val="0066FF"/>
                                      </a:solidFill>
                                      <a:latin typeface="Cambria Math" panose="02040503050406030204" pitchFamily="18" charset="0"/>
                                    </a:rPr>
                                    <m:t>𝑦</m:t>
                                  </m:r>
                                </m:sub>
                              </m:sSub>
                            </m:e>
                          </m:d>
                        </m:e>
                        <m:sup>
                          <m:r>
                            <a:rPr lang="fr-FR" i="1">
                              <a:solidFill>
                                <a:srgbClr val="0066FF"/>
                              </a:solidFill>
                              <a:latin typeface="Cambria Math" panose="02040503050406030204" pitchFamily="18" charset="0"/>
                            </a:rPr>
                            <m:t>2</m:t>
                          </m:r>
                        </m:sup>
                      </m:sSup>
                      <m:r>
                        <a:rPr lang="fr-FR" b="0" i="1" smtClean="0">
                          <a:solidFill>
                            <a:srgbClr val="0066FF"/>
                          </a:solidFill>
                          <a:latin typeface="Cambria Math" panose="02040503050406030204" pitchFamily="18" charset="0"/>
                        </a:rPr>
                        <m:t>=</m:t>
                      </m:r>
                      <m:r>
                        <a:rPr lang="fr-FR" b="0" i="1" smtClean="0">
                          <a:solidFill>
                            <a:srgbClr val="0066FF"/>
                          </a:solidFill>
                          <a:latin typeface="Cambria Math" panose="02040503050406030204" pitchFamily="18" charset="0"/>
                        </a:rPr>
                        <m:t>𝑁</m:t>
                      </m:r>
                      <m:r>
                        <a:rPr lang="fr-FR" b="0" i="1" smtClean="0">
                          <a:solidFill>
                            <a:srgbClr val="0066FF"/>
                          </a:solidFill>
                          <a:latin typeface="Cambria Math" panose="02040503050406030204" pitchFamily="18" charset="0"/>
                        </a:rPr>
                        <m:t>/4</m:t>
                      </m:r>
                    </m:oMath>
                  </m:oMathPara>
                </a14:m>
                <a:endParaRPr lang="fr-FR" b="0" dirty="0" smtClean="0">
                  <a:solidFill>
                    <a:srgbClr val="0066FF"/>
                  </a:solidFill>
                  <a:latin typeface="+mj-lt"/>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8781137" y="3006984"/>
                <a:ext cx="2456570" cy="373372"/>
              </a:xfrm>
              <a:prstGeom prst="rect">
                <a:avLst/>
              </a:prstGeom>
              <a:blipFill>
                <a:blip r:embed="rId32"/>
                <a:stretch>
                  <a:fillRect r="-993" b="-19355"/>
                </a:stretch>
              </a:blipFill>
            </p:spPr>
            <p:txBody>
              <a:bodyPr/>
              <a:lstStyle/>
              <a:p>
                <a:r>
                  <a:rPr lang="fr-FR">
                    <a:noFill/>
                  </a:rPr>
                  <a:t> </a:t>
                </a:r>
              </a:p>
            </p:txBody>
          </p:sp>
        </mc:Fallback>
      </mc:AlternateContent>
      <p:cxnSp>
        <p:nvCxnSpPr>
          <p:cNvPr id="27" name="Connecteur droit avec flèche 26"/>
          <p:cNvCxnSpPr/>
          <p:nvPr/>
        </p:nvCxnSpPr>
        <p:spPr>
          <a:xfrm flipH="1">
            <a:off x="8862077" y="2121647"/>
            <a:ext cx="671760" cy="664761"/>
          </a:xfrm>
          <a:prstGeom prst="straightConnector1">
            <a:avLst/>
          </a:prstGeom>
          <a:ln w="34925">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8645556" y="5191869"/>
                <a:ext cx="2208233" cy="982320"/>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2800" smtClean="0">
                          <a:solidFill>
                            <a:schemeClr val="tx1"/>
                          </a:solidFill>
                          <a:latin typeface="Cambria Math" panose="02040503050406030204" pitchFamily="18" charset="0"/>
                          <a:cs typeface="Calibri" panose="020F0502020204030204" pitchFamily="34" charset="0"/>
                        </a:rPr>
                        <m:t>Δ</m:t>
                      </m:r>
                      <m:sSub>
                        <m:sSubPr>
                          <m:ctrlPr>
                            <a:rPr lang="fr-FR" sz="2800" i="1">
                              <a:solidFill>
                                <a:schemeClr val="tx1"/>
                              </a:solidFill>
                              <a:latin typeface="Cambria Math" panose="02040503050406030204" pitchFamily="18" charset="0"/>
                              <a:cs typeface="Calibri" panose="020F0502020204030204" pitchFamily="34" charset="0"/>
                            </a:rPr>
                          </m:ctrlPr>
                        </m:sSubPr>
                        <m:e>
                          <m:r>
                            <a:rPr lang="fr-FR" sz="2800" i="1">
                              <a:solidFill>
                                <a:schemeClr val="tx1"/>
                              </a:solidFill>
                              <a:latin typeface="Cambria Math" panose="02040503050406030204" pitchFamily="18" charset="0"/>
                              <a:cs typeface="Calibri" panose="020F0502020204030204" pitchFamily="34" charset="0"/>
                            </a:rPr>
                            <m:t>𝜙</m:t>
                          </m:r>
                        </m:e>
                        <m:sub>
                          <m:r>
                            <m:rPr>
                              <m:sty m:val="p"/>
                            </m:rPr>
                            <a:rPr lang="fr-FR" sz="2800">
                              <a:solidFill>
                                <a:schemeClr val="tx1"/>
                              </a:solidFill>
                              <a:latin typeface="Cambria Math" panose="02040503050406030204" pitchFamily="18" charset="0"/>
                              <a:cs typeface="Calibri" panose="020F0502020204030204" pitchFamily="34" charset="0"/>
                            </a:rPr>
                            <m:t>SQL</m:t>
                          </m:r>
                        </m:sub>
                      </m:sSub>
                      <m:r>
                        <a:rPr lang="fr-FR" sz="2800">
                          <a:solidFill>
                            <a:schemeClr val="tx1"/>
                          </a:solidFill>
                          <a:latin typeface="Cambria Math" panose="02040503050406030204" pitchFamily="18" charset="0"/>
                          <a:cs typeface="Calibri" panose="020F0502020204030204" pitchFamily="34" charset="0"/>
                        </a:rPr>
                        <m:t>=</m:t>
                      </m:r>
                      <m:f>
                        <m:fPr>
                          <m:ctrlPr>
                            <a:rPr lang="fr-FR" sz="2800" i="1">
                              <a:solidFill>
                                <a:schemeClr val="tx1"/>
                              </a:solidFill>
                              <a:latin typeface="Cambria Math" panose="02040503050406030204" pitchFamily="18" charset="0"/>
                              <a:cs typeface="Calibri" panose="020F0502020204030204" pitchFamily="34" charset="0"/>
                            </a:rPr>
                          </m:ctrlPr>
                        </m:fPr>
                        <m:num>
                          <m:r>
                            <a:rPr lang="fr-FR" sz="2800">
                              <a:solidFill>
                                <a:schemeClr val="tx1"/>
                              </a:solidFill>
                              <a:latin typeface="Cambria Math" panose="02040503050406030204" pitchFamily="18" charset="0"/>
                              <a:cs typeface="Calibri" panose="020F0502020204030204" pitchFamily="34" charset="0"/>
                            </a:rPr>
                            <m:t>1</m:t>
                          </m:r>
                        </m:num>
                        <m:den>
                          <m:rad>
                            <m:radPr>
                              <m:degHide m:val="on"/>
                              <m:ctrlPr>
                                <a:rPr lang="fr-FR" sz="2800" i="1">
                                  <a:solidFill>
                                    <a:schemeClr val="tx1"/>
                                  </a:solidFill>
                                  <a:latin typeface="Cambria Math" panose="02040503050406030204" pitchFamily="18" charset="0"/>
                                  <a:cs typeface="Calibri" panose="020F0502020204030204" pitchFamily="34" charset="0"/>
                                </a:rPr>
                              </m:ctrlPr>
                            </m:radPr>
                            <m:deg/>
                            <m:e>
                              <m:r>
                                <a:rPr lang="fr-FR" sz="2800" i="1">
                                  <a:solidFill>
                                    <a:schemeClr val="tx1"/>
                                  </a:solidFill>
                                  <a:latin typeface="Cambria Math" panose="02040503050406030204" pitchFamily="18" charset="0"/>
                                  <a:cs typeface="Calibri" panose="020F0502020204030204" pitchFamily="34" charset="0"/>
                                </a:rPr>
                                <m:t>𝑁</m:t>
                              </m:r>
                            </m:e>
                          </m:rad>
                        </m:den>
                      </m:f>
                    </m:oMath>
                  </m:oMathPara>
                </a14:m>
                <a:endParaRPr lang="fr-FR" sz="2800" dirty="0">
                  <a:solidFill>
                    <a:schemeClr val="tx1"/>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8645556" y="5191869"/>
                <a:ext cx="2208233" cy="982320"/>
              </a:xfrm>
              <a:prstGeom prst="rect">
                <a:avLst/>
              </a:prstGeom>
              <a:blipFill>
                <a:blip r:embed="rId33"/>
                <a:stretch>
                  <a:fillRect/>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854344" y="5437574"/>
                <a:ext cx="3106684" cy="578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2800" smtClean="0">
                          <a:solidFill>
                            <a:schemeClr val="tx1"/>
                          </a:solidFill>
                          <a:latin typeface="Cambria Math" panose="02040503050406030204" pitchFamily="18" charset="0"/>
                          <a:cs typeface="Calibri" panose="020F0502020204030204" pitchFamily="34" charset="0"/>
                        </a:rPr>
                        <m:t>Δ</m:t>
                      </m:r>
                      <m:sSub>
                        <m:sSubPr>
                          <m:ctrlPr>
                            <a:rPr lang="fr-FR" sz="2800" i="1">
                              <a:solidFill>
                                <a:schemeClr val="tx1"/>
                              </a:solidFill>
                              <a:latin typeface="Cambria Math" panose="02040503050406030204" pitchFamily="18" charset="0"/>
                              <a:cs typeface="Calibri" panose="020F0502020204030204" pitchFamily="34" charset="0"/>
                            </a:rPr>
                          </m:ctrlPr>
                        </m:sSubPr>
                        <m:e>
                          <m:r>
                            <a:rPr lang="fr-FR" sz="2800" i="1">
                              <a:solidFill>
                                <a:schemeClr val="tx1"/>
                              </a:solidFill>
                              <a:latin typeface="Cambria Math" panose="02040503050406030204" pitchFamily="18" charset="0"/>
                              <a:cs typeface="Calibri" panose="020F0502020204030204" pitchFamily="34" charset="0"/>
                            </a:rPr>
                            <m:t>𝜙</m:t>
                          </m:r>
                          <m:r>
                            <a:rPr lang="fr-FR" sz="2800" b="0" i="1" smtClean="0">
                              <a:solidFill>
                                <a:schemeClr val="tx1"/>
                              </a:solidFill>
                              <a:latin typeface="Cambria Math" panose="02040503050406030204" pitchFamily="18" charset="0"/>
                              <a:cs typeface="Calibri" panose="020F0502020204030204" pitchFamily="34" charset="0"/>
                            </a:rPr>
                            <m:t> </m:t>
                          </m:r>
                        </m:e>
                        <m:sub>
                          <m:r>
                            <a:rPr lang="fr-FR" sz="2800" b="0" i="1" smtClean="0">
                              <a:solidFill>
                                <a:schemeClr val="tx1"/>
                              </a:solidFill>
                              <a:latin typeface="Cambria Math" panose="02040503050406030204" pitchFamily="18" charset="0"/>
                              <a:cs typeface="Calibri" panose="020F0502020204030204" pitchFamily="34" charset="0"/>
                            </a:rPr>
                            <m:t>𝑆𝑄𝐿</m:t>
                          </m:r>
                        </m:sub>
                      </m:sSub>
                      <m:r>
                        <a:rPr lang="fr-FR" sz="2800" i="1">
                          <a:solidFill>
                            <a:schemeClr val="tx1"/>
                          </a:solidFill>
                          <a:latin typeface="Cambria Math" panose="02040503050406030204" pitchFamily="18" charset="0"/>
                          <a:cs typeface="Calibri" panose="020F0502020204030204" pitchFamily="34" charset="0"/>
                        </a:rPr>
                        <m:t>=</m:t>
                      </m:r>
                      <m:r>
                        <m:rPr>
                          <m:sty m:val="p"/>
                        </m:rPr>
                        <a:rPr lang="fr-FR" sz="2800">
                          <a:solidFill>
                            <a:srgbClr val="0066FF"/>
                          </a:solidFill>
                          <a:latin typeface="Cambria Math" panose="02040503050406030204" pitchFamily="18" charset="0"/>
                        </a:rPr>
                        <m:t>Δ</m:t>
                      </m:r>
                      <m:sSub>
                        <m:sSubPr>
                          <m:ctrlPr>
                            <a:rPr lang="fr-FR" sz="2800" i="1">
                              <a:solidFill>
                                <a:srgbClr val="0066FF"/>
                              </a:solidFill>
                              <a:latin typeface="Cambria Math" panose="02040503050406030204" pitchFamily="18" charset="0"/>
                            </a:rPr>
                          </m:ctrlPr>
                        </m:sSubPr>
                        <m:e>
                          <m:r>
                            <a:rPr lang="fr-FR" sz="2800" i="1">
                              <a:solidFill>
                                <a:srgbClr val="0066FF"/>
                              </a:solidFill>
                              <a:latin typeface="Cambria Math" panose="02040503050406030204" pitchFamily="18" charset="0"/>
                            </a:rPr>
                            <m:t>𝑆</m:t>
                          </m:r>
                        </m:e>
                        <m:sub>
                          <m:r>
                            <a:rPr lang="fr-FR" sz="2800" i="1">
                              <a:solidFill>
                                <a:srgbClr val="0066FF"/>
                              </a:solidFill>
                              <a:latin typeface="Cambria Math" panose="02040503050406030204" pitchFamily="18" charset="0"/>
                            </a:rPr>
                            <m:t>𝑧</m:t>
                          </m:r>
                        </m:sub>
                      </m:sSub>
                      <m:r>
                        <a:rPr lang="fr-FR" sz="2800" i="1">
                          <a:solidFill>
                            <a:srgbClr val="0066FF"/>
                          </a:solidFill>
                          <a:latin typeface="Cambria Math" panose="02040503050406030204" pitchFamily="18" charset="0"/>
                        </a:rPr>
                        <m:t>/</m:t>
                      </m:r>
                      <m:r>
                        <a:rPr lang="fr-FR" sz="2800" i="1">
                          <a:solidFill>
                            <a:srgbClr val="FF0000"/>
                          </a:solidFill>
                          <a:latin typeface="Cambria Math" panose="02040503050406030204" pitchFamily="18" charset="0"/>
                        </a:rPr>
                        <m:t>〈</m:t>
                      </m:r>
                      <m:sSub>
                        <m:sSubPr>
                          <m:ctrlPr>
                            <a:rPr lang="fr-FR" sz="2800" i="1">
                              <a:solidFill>
                                <a:srgbClr val="FF0000"/>
                              </a:solidFill>
                              <a:latin typeface="Cambria Math" panose="02040503050406030204" pitchFamily="18" charset="0"/>
                            </a:rPr>
                          </m:ctrlPr>
                        </m:sSubPr>
                        <m:e>
                          <m:acc>
                            <m:accPr>
                              <m:chr m:val="̂"/>
                              <m:ctrlPr>
                                <a:rPr lang="fr-FR" sz="2800" i="1">
                                  <a:solidFill>
                                    <a:srgbClr val="FF0000"/>
                                  </a:solidFill>
                                  <a:latin typeface="Cambria Math" panose="02040503050406030204" pitchFamily="18" charset="0"/>
                                </a:rPr>
                              </m:ctrlPr>
                            </m:accPr>
                            <m:e>
                              <m:r>
                                <a:rPr lang="fr-FR" sz="2800" i="1">
                                  <a:solidFill>
                                    <a:srgbClr val="FF0000"/>
                                  </a:solidFill>
                                  <a:latin typeface="Cambria Math" panose="02040503050406030204" pitchFamily="18" charset="0"/>
                                </a:rPr>
                                <m:t>𝑆</m:t>
                              </m:r>
                            </m:e>
                          </m:acc>
                        </m:e>
                        <m:sub>
                          <m:r>
                            <a:rPr lang="fr-FR" sz="2800" i="1">
                              <a:solidFill>
                                <a:srgbClr val="FF0000"/>
                              </a:solidFill>
                              <a:latin typeface="Cambria Math" panose="02040503050406030204" pitchFamily="18" charset="0"/>
                            </a:rPr>
                            <m:t>𝑥</m:t>
                          </m:r>
                        </m:sub>
                      </m:sSub>
                      <m:r>
                        <a:rPr lang="fr-FR" sz="2800" i="1">
                          <a:solidFill>
                            <a:srgbClr val="FF0000"/>
                          </a:solidFill>
                          <a:latin typeface="Cambria Math" panose="02040503050406030204" pitchFamily="18" charset="0"/>
                        </a:rPr>
                        <m:t>〉</m:t>
                      </m:r>
                    </m:oMath>
                  </m:oMathPara>
                </a14:m>
                <a:endParaRPr lang="fr-FR" sz="2800" dirty="0"/>
              </a:p>
            </p:txBody>
          </p:sp>
        </mc:Choice>
        <mc:Fallback xmlns="">
          <p:sp>
            <p:nvSpPr>
              <p:cNvPr id="29" name="Rectangle 28"/>
              <p:cNvSpPr>
                <a:spLocks noRot="1" noChangeAspect="1" noMove="1" noResize="1" noEditPoints="1" noAdjustHandles="1" noChangeArrowheads="1" noChangeShapeType="1" noTextEdit="1"/>
              </p:cNvSpPr>
              <p:nvPr/>
            </p:nvSpPr>
            <p:spPr>
              <a:xfrm>
                <a:off x="4854344" y="5437574"/>
                <a:ext cx="3106684" cy="578107"/>
              </a:xfrm>
              <a:prstGeom prst="rect">
                <a:avLst/>
              </a:prstGeom>
              <a:blipFill>
                <a:blip r:embed="rId34"/>
                <a:stretch>
                  <a:fillRect/>
                </a:stretch>
              </a:blipFill>
            </p:spPr>
            <p:txBody>
              <a:bodyPr/>
              <a:lstStyle/>
              <a:p>
                <a:r>
                  <a:rPr lang="fr-FR">
                    <a:noFill/>
                  </a:rPr>
                  <a:t> </a:t>
                </a:r>
              </a:p>
            </p:txBody>
          </p:sp>
        </mc:Fallback>
      </mc:AlternateContent>
      <p:sp>
        <p:nvSpPr>
          <p:cNvPr id="30" name="ZoneTexte 29"/>
          <p:cNvSpPr txBox="1"/>
          <p:nvPr/>
        </p:nvSpPr>
        <p:spPr>
          <a:xfrm>
            <a:off x="910585" y="35137"/>
            <a:ext cx="5338303" cy="646323"/>
          </a:xfrm>
          <a:prstGeom prst="rect">
            <a:avLst/>
          </a:prstGeom>
          <a:noFill/>
        </p:spPr>
        <p:txBody>
          <a:bodyPr wrap="none" lIns="91431" tIns="45716" rIns="91431" bIns="45716" rtlCol="0">
            <a:spAutoFit/>
          </a:bodyPr>
          <a:lstStyle/>
          <a:p>
            <a:r>
              <a:rPr lang="fr-FR" sz="3600" dirty="0" smtClean="0">
                <a:solidFill>
                  <a:srgbClr val="002060"/>
                </a:solidFill>
              </a:rPr>
              <a:t>Pseudo-spin </a:t>
            </a:r>
            <a:r>
              <a:rPr lang="fr-FR" sz="3600" dirty="0" err="1" smtClean="0">
                <a:solidFill>
                  <a:srgbClr val="002060"/>
                </a:solidFill>
              </a:rPr>
              <a:t>representation</a:t>
            </a:r>
            <a:endParaRPr lang="fr-FR" sz="3600" dirty="0">
              <a:solidFill>
                <a:srgbClr val="002060"/>
              </a:solidFill>
            </a:endParaRPr>
          </a:p>
        </p:txBody>
      </p:sp>
      <p:cxnSp>
        <p:nvCxnSpPr>
          <p:cNvPr id="31" name="Connecteur droit 30"/>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Ellipse 31"/>
          <p:cNvSpPr>
            <a:spLocks noChangeAspect="1"/>
          </p:cNvSpPr>
          <p:nvPr/>
        </p:nvSpPr>
        <p:spPr>
          <a:xfrm>
            <a:off x="2576177" y="3157713"/>
            <a:ext cx="252000" cy="252000"/>
          </a:xfrm>
          <a:prstGeom prst="ellipse">
            <a:avLst/>
          </a:prstGeom>
          <a:gradFill flip="none" rotWithShape="1">
            <a:gsLst>
              <a:gs pos="0">
                <a:srgbClr val="7030A0"/>
              </a:gs>
              <a:gs pos="72100">
                <a:srgbClr val="B39BC5"/>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2250554" y="3921175"/>
            <a:ext cx="5732893" cy="276999"/>
          </a:xfrm>
          <a:prstGeom prst="rect">
            <a:avLst/>
          </a:prstGeom>
          <a:noFill/>
        </p:spPr>
        <p:txBody>
          <a:bodyPr wrap="square" lIns="0" tIns="0" rIns="0" bIns="0" rtlCol="0">
            <a:spAutoFit/>
          </a:bodyPr>
          <a:lstStyle/>
          <a:p>
            <a:r>
              <a:rPr lang="fr-FR" i="1" dirty="0" smtClean="0">
                <a:latin typeface="Calibri" panose="020F0502020204030204" pitchFamily="34" charset="0"/>
                <a:cs typeface="Calibri" panose="020F0502020204030204" pitchFamily="34" charset="0"/>
              </a:rPr>
              <a:t>Superposition          </a:t>
            </a:r>
            <a:r>
              <a:rPr lang="fr-FR" i="1" dirty="0">
                <a:latin typeface="Calibri" panose="020F0502020204030204" pitchFamily="34" charset="0"/>
                <a:cs typeface="Calibri" panose="020F0502020204030204" pitchFamily="34" charset="0"/>
              </a:rPr>
              <a:t>Evolution </a:t>
            </a:r>
            <a:r>
              <a:rPr lang="fr-FR" i="1" dirty="0" smtClean="0">
                <a:latin typeface="Calibri" panose="020F0502020204030204" pitchFamily="34" charset="0"/>
                <a:cs typeface="Calibri" panose="020F0502020204030204" pitchFamily="34" charset="0"/>
              </a:rPr>
              <a:t>           Recombinaison</a:t>
            </a:r>
            <a:endParaRPr lang="fr-FR" b="0" i="1" dirty="0" smtClean="0">
              <a:latin typeface="Calibri" panose="020F0502020204030204" pitchFamily="34" charset="0"/>
              <a:cs typeface="Calibri" panose="020F0502020204030204" pitchFamily="34" charset="0"/>
            </a:endParaRPr>
          </a:p>
        </p:txBody>
      </p:sp>
      <p:grpSp>
        <p:nvGrpSpPr>
          <p:cNvPr id="34" name="Groupe 33"/>
          <p:cNvGrpSpPr/>
          <p:nvPr/>
        </p:nvGrpSpPr>
        <p:grpSpPr>
          <a:xfrm>
            <a:off x="2309175" y="2609100"/>
            <a:ext cx="1088219" cy="1088221"/>
            <a:chOff x="7191708" y="1533443"/>
            <a:chExt cx="1088219" cy="1088221"/>
          </a:xfrm>
        </p:grpSpPr>
        <p:cxnSp>
          <p:nvCxnSpPr>
            <p:cNvPr id="35" name="Connecteur droit avec flèche 34"/>
            <p:cNvCxnSpPr/>
            <p:nvPr/>
          </p:nvCxnSpPr>
          <p:spPr>
            <a:xfrm flipH="1">
              <a:off x="7476726" y="1925642"/>
              <a:ext cx="454664" cy="35738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6" name="Connecteur droit avec flèche 35"/>
            <p:cNvCxnSpPr/>
            <p:nvPr/>
          </p:nvCxnSpPr>
          <p:spPr>
            <a:xfrm flipV="1">
              <a:off x="7191708" y="2077554"/>
              <a:ext cx="1088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7735818" y="1533443"/>
              <a:ext cx="0" cy="108822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267524" y="1627553"/>
              <a:ext cx="922295" cy="900000"/>
              <a:chOff x="7267524" y="1627553"/>
              <a:chExt cx="922295" cy="900000"/>
            </a:xfrm>
          </p:grpSpPr>
          <p:sp>
            <p:nvSpPr>
              <p:cNvPr id="39" name="Ellipse 38"/>
              <p:cNvSpPr/>
              <p:nvPr/>
            </p:nvSpPr>
            <p:spPr>
              <a:xfrm>
                <a:off x="7276881" y="1627553"/>
                <a:ext cx="900000" cy="900000"/>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40" name="Arc 39"/>
              <p:cNvSpPr/>
              <p:nvPr/>
            </p:nvSpPr>
            <p:spPr>
              <a:xfrm>
                <a:off x="7267524" y="1934404"/>
                <a:ext cx="914961" cy="275761"/>
              </a:xfrm>
              <a:prstGeom prst="arc">
                <a:avLst>
                  <a:gd name="adj1" fmla="val 21562265"/>
                  <a:gd name="adj2" fmla="val 10654899"/>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1" name="Arc 40"/>
              <p:cNvSpPr/>
              <p:nvPr/>
            </p:nvSpPr>
            <p:spPr>
              <a:xfrm rot="10800000">
                <a:off x="7274858" y="1934404"/>
                <a:ext cx="914961" cy="275761"/>
              </a:xfrm>
              <a:prstGeom prst="arc">
                <a:avLst>
                  <a:gd name="adj1" fmla="val 21562265"/>
                  <a:gd name="adj2" fmla="val 10654899"/>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grpSp>
      <p:cxnSp>
        <p:nvCxnSpPr>
          <p:cNvPr id="42" name="Connecteur droit avec flèche 41"/>
          <p:cNvCxnSpPr>
            <a:cxnSpLocks noChangeAspect="1"/>
          </p:cNvCxnSpPr>
          <p:nvPr/>
        </p:nvCxnSpPr>
        <p:spPr>
          <a:xfrm flipH="1">
            <a:off x="2690563" y="3141410"/>
            <a:ext cx="174579" cy="132160"/>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43" name="Connecteur droit avec flèche 42"/>
          <p:cNvCxnSpPr/>
          <p:nvPr/>
        </p:nvCxnSpPr>
        <p:spPr>
          <a:xfrm>
            <a:off x="2853907" y="3156693"/>
            <a:ext cx="0" cy="468000"/>
          </a:xfrm>
          <a:prstGeom prst="straightConnector1">
            <a:avLst/>
          </a:prstGeom>
          <a:ln w="25400">
            <a:solidFill>
              <a:srgbClr val="7030A0"/>
            </a:solidFill>
            <a:prstDash val="sysDot"/>
            <a:tailEnd type="triangle"/>
          </a:ln>
        </p:spPr>
        <p:style>
          <a:lnRef idx="3">
            <a:schemeClr val="dk1"/>
          </a:lnRef>
          <a:fillRef idx="0">
            <a:schemeClr val="dk1"/>
          </a:fillRef>
          <a:effectRef idx="2">
            <a:schemeClr val="dk1"/>
          </a:effectRef>
          <a:fontRef idx="minor">
            <a:schemeClr val="tx1"/>
          </a:fontRef>
        </p:style>
      </p:cxnSp>
      <p:grpSp>
        <p:nvGrpSpPr>
          <p:cNvPr id="44" name="Groupe 43"/>
          <p:cNvGrpSpPr/>
          <p:nvPr/>
        </p:nvGrpSpPr>
        <p:grpSpPr>
          <a:xfrm>
            <a:off x="3982233" y="2612409"/>
            <a:ext cx="1088219" cy="1088221"/>
            <a:chOff x="7191708" y="1533443"/>
            <a:chExt cx="1088219" cy="1088221"/>
          </a:xfrm>
        </p:grpSpPr>
        <p:cxnSp>
          <p:nvCxnSpPr>
            <p:cNvPr id="45" name="Connecteur droit avec flèche 44"/>
            <p:cNvCxnSpPr/>
            <p:nvPr/>
          </p:nvCxnSpPr>
          <p:spPr>
            <a:xfrm flipH="1">
              <a:off x="7476726" y="1925642"/>
              <a:ext cx="454664" cy="35738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6" name="Connecteur droit avec flèche 45"/>
            <p:cNvCxnSpPr/>
            <p:nvPr/>
          </p:nvCxnSpPr>
          <p:spPr>
            <a:xfrm flipV="1">
              <a:off x="7191708" y="2077554"/>
              <a:ext cx="1088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V="1">
              <a:off x="7735818" y="1533443"/>
              <a:ext cx="0" cy="108822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8" name="Groupe 47"/>
            <p:cNvGrpSpPr/>
            <p:nvPr/>
          </p:nvGrpSpPr>
          <p:grpSpPr>
            <a:xfrm>
              <a:off x="7267524" y="1627553"/>
              <a:ext cx="922295" cy="900000"/>
              <a:chOff x="7267524" y="1627553"/>
              <a:chExt cx="922295" cy="900000"/>
            </a:xfrm>
          </p:grpSpPr>
          <p:sp>
            <p:nvSpPr>
              <p:cNvPr id="49" name="Ellipse 48"/>
              <p:cNvSpPr/>
              <p:nvPr/>
            </p:nvSpPr>
            <p:spPr>
              <a:xfrm>
                <a:off x="7276881" y="1627553"/>
                <a:ext cx="900000" cy="900000"/>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50" name="Arc 49"/>
              <p:cNvSpPr/>
              <p:nvPr/>
            </p:nvSpPr>
            <p:spPr>
              <a:xfrm>
                <a:off x="7267524" y="1934404"/>
                <a:ext cx="914961" cy="275761"/>
              </a:xfrm>
              <a:prstGeom prst="arc">
                <a:avLst>
                  <a:gd name="adj1" fmla="val 21562265"/>
                  <a:gd name="adj2" fmla="val 10654899"/>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51" name="Arc 50"/>
              <p:cNvSpPr/>
              <p:nvPr/>
            </p:nvSpPr>
            <p:spPr>
              <a:xfrm rot="10800000">
                <a:off x="7274858" y="1934404"/>
                <a:ext cx="914961" cy="275761"/>
              </a:xfrm>
              <a:prstGeom prst="arc">
                <a:avLst>
                  <a:gd name="adj1" fmla="val 21562265"/>
                  <a:gd name="adj2" fmla="val 10654899"/>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grpSp>
      <p:sp>
        <p:nvSpPr>
          <p:cNvPr id="52" name="Ellipse 51"/>
          <p:cNvSpPr>
            <a:spLocks noChangeAspect="1"/>
          </p:cNvSpPr>
          <p:nvPr/>
        </p:nvSpPr>
        <p:spPr>
          <a:xfrm>
            <a:off x="4620269" y="3150297"/>
            <a:ext cx="252000" cy="252000"/>
          </a:xfrm>
          <a:prstGeom prst="ellipse">
            <a:avLst/>
          </a:prstGeom>
          <a:gradFill flip="none" rotWithShape="1">
            <a:gsLst>
              <a:gs pos="0">
                <a:srgbClr val="7030A0"/>
              </a:gs>
              <a:gs pos="72100">
                <a:srgbClr val="B39BC5"/>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avec flèche 52"/>
          <p:cNvCxnSpPr>
            <a:cxnSpLocks noChangeAspect="1"/>
          </p:cNvCxnSpPr>
          <p:nvPr/>
        </p:nvCxnSpPr>
        <p:spPr>
          <a:xfrm rot="60000" flipH="1">
            <a:off x="4354124" y="3155064"/>
            <a:ext cx="177026" cy="144000"/>
          </a:xfrm>
          <a:prstGeom prst="straightConnector1">
            <a:avLst/>
          </a:prstGeom>
          <a:ln w="28575">
            <a:solidFill>
              <a:srgbClr val="7030A0"/>
            </a:solidFill>
            <a:prstDash val="sysDot"/>
            <a:tailEnd type="triangle"/>
          </a:ln>
        </p:spPr>
        <p:style>
          <a:lnRef idx="3">
            <a:schemeClr val="dk1"/>
          </a:lnRef>
          <a:fillRef idx="0">
            <a:schemeClr val="dk1"/>
          </a:fillRef>
          <a:effectRef idx="2">
            <a:schemeClr val="dk1"/>
          </a:effectRef>
          <a:fontRef idx="minor">
            <a:schemeClr val="tx1"/>
          </a:fontRef>
        </p:style>
      </p:cxnSp>
      <p:sp>
        <p:nvSpPr>
          <p:cNvPr id="54" name="Arc 53"/>
          <p:cNvSpPr/>
          <p:nvPr/>
        </p:nvSpPr>
        <p:spPr>
          <a:xfrm>
            <a:off x="4321247" y="3253429"/>
            <a:ext cx="425022" cy="202287"/>
          </a:xfrm>
          <a:prstGeom prst="arc">
            <a:avLst>
              <a:gd name="adj1" fmla="val 630879"/>
              <a:gd name="adj2" fmla="val 10560758"/>
            </a:avLst>
          </a:prstGeom>
          <a:ln w="15875">
            <a:solidFill>
              <a:srgbClr val="FF0000"/>
            </a:solidFill>
            <a:headEnd type="triangle" w="sm" len="med"/>
            <a:tailEnd type="none" w="med" len="sm"/>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55" name="Ellipse 54"/>
          <p:cNvSpPr/>
          <p:nvPr/>
        </p:nvSpPr>
        <p:spPr>
          <a:xfrm>
            <a:off x="4724185" y="3251383"/>
            <a:ext cx="49465" cy="494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Connecteur droit avec flèche 55"/>
          <p:cNvCxnSpPr>
            <a:cxnSpLocks noChangeAspect="1"/>
          </p:cNvCxnSpPr>
          <p:nvPr/>
        </p:nvCxnSpPr>
        <p:spPr>
          <a:xfrm>
            <a:off x="4535509" y="3162890"/>
            <a:ext cx="227722" cy="127539"/>
          </a:xfrm>
          <a:prstGeom prst="straightConnector1">
            <a:avLst/>
          </a:prstGeom>
          <a:ln w="28575">
            <a:solidFill>
              <a:srgbClr val="7030A0"/>
            </a:solidFill>
            <a:prstDash val="solid"/>
            <a:tailEnd type="triangle"/>
          </a:ln>
        </p:spPr>
        <p:style>
          <a:lnRef idx="3">
            <a:schemeClr val="dk1"/>
          </a:lnRef>
          <a:fillRef idx="0">
            <a:schemeClr val="dk1"/>
          </a:fillRef>
          <a:effectRef idx="2">
            <a:schemeClr val="dk1"/>
          </a:effectRef>
          <a:fontRef idx="minor">
            <a:schemeClr val="tx1"/>
          </a:fontRef>
        </p:style>
      </p:cxnSp>
      <p:grpSp>
        <p:nvGrpSpPr>
          <p:cNvPr id="57" name="Groupe 56"/>
          <p:cNvGrpSpPr/>
          <p:nvPr/>
        </p:nvGrpSpPr>
        <p:grpSpPr>
          <a:xfrm>
            <a:off x="5608427" y="2609907"/>
            <a:ext cx="1088219" cy="1088221"/>
            <a:chOff x="7191708" y="1533443"/>
            <a:chExt cx="1088219" cy="1088221"/>
          </a:xfrm>
        </p:grpSpPr>
        <p:cxnSp>
          <p:nvCxnSpPr>
            <p:cNvPr id="58" name="Connecteur droit avec flèche 57"/>
            <p:cNvCxnSpPr/>
            <p:nvPr/>
          </p:nvCxnSpPr>
          <p:spPr>
            <a:xfrm flipH="1">
              <a:off x="7476726" y="1925642"/>
              <a:ext cx="454664" cy="35738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59" name="Connecteur droit avec flèche 58"/>
            <p:cNvCxnSpPr/>
            <p:nvPr/>
          </p:nvCxnSpPr>
          <p:spPr>
            <a:xfrm flipV="1">
              <a:off x="7191708" y="2077554"/>
              <a:ext cx="1088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flipV="1">
              <a:off x="7735818" y="1533443"/>
              <a:ext cx="0" cy="108822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1" name="Groupe 60"/>
            <p:cNvGrpSpPr/>
            <p:nvPr/>
          </p:nvGrpSpPr>
          <p:grpSpPr>
            <a:xfrm>
              <a:off x="7267524" y="1627553"/>
              <a:ext cx="922295" cy="900000"/>
              <a:chOff x="7267524" y="1627553"/>
              <a:chExt cx="922295" cy="900000"/>
            </a:xfrm>
          </p:grpSpPr>
          <p:sp>
            <p:nvSpPr>
              <p:cNvPr id="62" name="Ellipse 61"/>
              <p:cNvSpPr/>
              <p:nvPr/>
            </p:nvSpPr>
            <p:spPr>
              <a:xfrm>
                <a:off x="7276881" y="1627553"/>
                <a:ext cx="900000" cy="900000"/>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63" name="Arc 62"/>
              <p:cNvSpPr/>
              <p:nvPr/>
            </p:nvSpPr>
            <p:spPr>
              <a:xfrm>
                <a:off x="7267524" y="1934404"/>
                <a:ext cx="914961" cy="275761"/>
              </a:xfrm>
              <a:prstGeom prst="arc">
                <a:avLst>
                  <a:gd name="adj1" fmla="val 21562265"/>
                  <a:gd name="adj2" fmla="val 10654899"/>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64" name="Arc 63"/>
              <p:cNvSpPr/>
              <p:nvPr/>
            </p:nvSpPr>
            <p:spPr>
              <a:xfrm rot="10800000">
                <a:off x="7274858" y="1934404"/>
                <a:ext cx="914961" cy="275761"/>
              </a:xfrm>
              <a:prstGeom prst="arc">
                <a:avLst>
                  <a:gd name="adj1" fmla="val 21562265"/>
                  <a:gd name="adj2" fmla="val 10654899"/>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grpSp>
      <p:sp>
        <p:nvSpPr>
          <p:cNvPr id="65" name="Ellipse 64"/>
          <p:cNvSpPr>
            <a:spLocks noChangeAspect="1"/>
          </p:cNvSpPr>
          <p:nvPr/>
        </p:nvSpPr>
        <p:spPr>
          <a:xfrm>
            <a:off x="5906811" y="2812009"/>
            <a:ext cx="252000" cy="252000"/>
          </a:xfrm>
          <a:prstGeom prst="ellipse">
            <a:avLst/>
          </a:prstGeom>
          <a:gradFill flip="none" rotWithShape="1">
            <a:gsLst>
              <a:gs pos="0">
                <a:srgbClr val="7030A0"/>
              </a:gs>
              <a:gs pos="72100">
                <a:srgbClr val="B39BC5"/>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6010727" y="2913095"/>
            <a:ext cx="49465" cy="494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avec flèche 66"/>
          <p:cNvCxnSpPr>
            <a:cxnSpLocks noChangeAspect="1"/>
          </p:cNvCxnSpPr>
          <p:nvPr/>
        </p:nvCxnSpPr>
        <p:spPr>
          <a:xfrm>
            <a:off x="6155802" y="3154299"/>
            <a:ext cx="227722" cy="127539"/>
          </a:xfrm>
          <a:prstGeom prst="straightConnector1">
            <a:avLst/>
          </a:prstGeom>
          <a:ln w="28575">
            <a:solidFill>
              <a:srgbClr val="7030A0"/>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68" name="Connecteur droit avec flèche 67"/>
          <p:cNvCxnSpPr>
            <a:cxnSpLocks noChangeAspect="1"/>
          </p:cNvCxnSpPr>
          <p:nvPr/>
        </p:nvCxnSpPr>
        <p:spPr>
          <a:xfrm rot="-120000" flipH="1" flipV="1">
            <a:off x="6037841" y="2934524"/>
            <a:ext cx="114738" cy="211477"/>
          </a:xfrm>
          <a:prstGeom prst="straightConnector1">
            <a:avLst/>
          </a:prstGeom>
          <a:ln w="28575">
            <a:solidFill>
              <a:srgbClr val="7030A0"/>
            </a:solidFill>
            <a:prstDash val="solid"/>
            <a:tailEnd type="triangle"/>
          </a:ln>
        </p:spPr>
        <p:style>
          <a:lnRef idx="3">
            <a:schemeClr val="dk1"/>
          </a:lnRef>
          <a:fillRef idx="0">
            <a:schemeClr val="dk1"/>
          </a:fillRef>
          <a:effectRef idx="2">
            <a:schemeClr val="dk1"/>
          </a:effectRef>
          <a:fontRef idx="minor">
            <a:schemeClr val="tx1"/>
          </a:fontRef>
        </p:style>
      </p:cxnSp>
      <p:sp>
        <p:nvSpPr>
          <p:cNvPr id="69" name="Arc 68"/>
          <p:cNvSpPr/>
          <p:nvPr/>
        </p:nvSpPr>
        <p:spPr>
          <a:xfrm rot="16200000">
            <a:off x="5860326" y="3214379"/>
            <a:ext cx="180000" cy="180000"/>
          </a:xfrm>
          <a:prstGeom prst="arc">
            <a:avLst>
              <a:gd name="adj1" fmla="val 268174"/>
              <a:gd name="adj2" fmla="val 17800772"/>
            </a:avLst>
          </a:prstGeom>
          <a:ln w="15875">
            <a:solidFill>
              <a:srgbClr val="FF0000"/>
            </a:solidFill>
            <a:headEnd type="triangle" w="sm" len="med"/>
            <a:tailEnd type="none" w="med" len="sm"/>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70" name="Arc 69"/>
          <p:cNvSpPr/>
          <p:nvPr/>
        </p:nvSpPr>
        <p:spPr>
          <a:xfrm rot="16200000">
            <a:off x="3187891" y="3071480"/>
            <a:ext cx="228061" cy="164511"/>
          </a:xfrm>
          <a:prstGeom prst="arc">
            <a:avLst>
              <a:gd name="adj1" fmla="val 268174"/>
              <a:gd name="adj2" fmla="val 17800772"/>
            </a:avLst>
          </a:prstGeom>
          <a:ln w="15875">
            <a:solidFill>
              <a:srgbClr val="FF0000"/>
            </a:solidFill>
            <a:headEnd type="none" w="sm" len="med"/>
            <a:tailEnd type="triangle" w="med" len="sm"/>
          </a:ln>
          <a:scene3d>
            <a:camera prst="orthographicFront">
              <a:rot lat="20999999" lon="19499988" rev="2100000"/>
            </a:camera>
            <a:lightRig rig="threePt" dir="t"/>
          </a:scene3d>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1" name="ZoneTexte 70"/>
              <p:cNvSpPr txBox="1"/>
              <p:nvPr/>
            </p:nvSpPr>
            <p:spPr>
              <a:xfrm>
                <a:off x="1254519" y="2370863"/>
                <a:ext cx="176386" cy="276999"/>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𝑧</m:t>
                          </m:r>
                        </m:sub>
                      </m:sSub>
                    </m:oMath>
                  </m:oMathPara>
                </a14:m>
                <a:endParaRPr lang="fr-FR" b="0" dirty="0" smtClean="0">
                  <a:latin typeface="+mj-lt"/>
                </a:endParaRPr>
              </a:p>
            </p:txBody>
          </p:sp>
        </mc:Choice>
        <mc:Fallback xmlns="">
          <p:sp>
            <p:nvSpPr>
              <p:cNvPr id="71" name="ZoneTexte 70"/>
              <p:cNvSpPr txBox="1">
                <a:spLocks noRot="1" noChangeAspect="1" noMove="1" noResize="1" noEditPoints="1" noAdjustHandles="1" noChangeArrowheads="1" noChangeShapeType="1" noTextEdit="1"/>
              </p:cNvSpPr>
              <p:nvPr/>
            </p:nvSpPr>
            <p:spPr>
              <a:xfrm>
                <a:off x="1254519" y="2370863"/>
                <a:ext cx="176386" cy="276999"/>
              </a:xfrm>
              <a:prstGeom prst="rect">
                <a:avLst/>
              </a:prstGeom>
              <a:blipFill>
                <a:blip r:embed="rId35"/>
                <a:stretch>
                  <a:fillRect l="-34483" t="-26667" r="-103448" b="-111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2" name="ZoneTexte 71"/>
              <p:cNvSpPr txBox="1"/>
              <p:nvPr/>
            </p:nvSpPr>
            <p:spPr>
              <a:xfrm>
                <a:off x="4543438" y="3453768"/>
                <a:ext cx="176386" cy="276774"/>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solidFill>
                            <a:srgbClr val="7030A0"/>
                          </a:solidFill>
                          <a:latin typeface="Cambria Math" panose="02040503050406030204" pitchFamily="18" charset="0"/>
                        </a:rPr>
                        <m:t>𝜙</m:t>
                      </m:r>
                    </m:oMath>
                  </m:oMathPara>
                </a14:m>
                <a:endParaRPr lang="fr-FR" b="0" dirty="0" smtClean="0">
                  <a:solidFill>
                    <a:srgbClr val="7030A0"/>
                  </a:solidFill>
                  <a:latin typeface="+mj-lt"/>
                </a:endParaRPr>
              </a:p>
            </p:txBody>
          </p:sp>
        </mc:Choice>
        <mc:Fallback xmlns="">
          <p:sp>
            <p:nvSpPr>
              <p:cNvPr id="72" name="ZoneTexte 71"/>
              <p:cNvSpPr txBox="1">
                <a:spLocks noRot="1" noChangeAspect="1" noMove="1" noResize="1" noEditPoints="1" noAdjustHandles="1" noChangeArrowheads="1" noChangeShapeType="1" noTextEdit="1"/>
              </p:cNvSpPr>
              <p:nvPr/>
            </p:nvSpPr>
            <p:spPr>
              <a:xfrm>
                <a:off x="4543438" y="3453768"/>
                <a:ext cx="176386" cy="276774"/>
              </a:xfrm>
              <a:prstGeom prst="rect">
                <a:avLst/>
              </a:prstGeom>
              <a:blipFill>
                <a:blip r:embed="rId36"/>
                <a:stretch>
                  <a:fillRect l="-55172" r="-55172"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5" name="ZoneTexte 74"/>
              <p:cNvSpPr txBox="1"/>
              <p:nvPr/>
            </p:nvSpPr>
            <p:spPr>
              <a:xfrm>
                <a:off x="5790254" y="3290918"/>
                <a:ext cx="176386" cy="276999"/>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𝑥</m:t>
                          </m:r>
                        </m:sub>
                      </m:sSub>
                    </m:oMath>
                  </m:oMathPara>
                </a14:m>
                <a:endParaRPr lang="fr-FR" b="0" dirty="0" smtClean="0">
                  <a:latin typeface="+mj-lt"/>
                </a:endParaRPr>
              </a:p>
            </p:txBody>
          </p:sp>
        </mc:Choice>
        <mc:Fallback xmlns="">
          <p:sp>
            <p:nvSpPr>
              <p:cNvPr id="75" name="ZoneTexte 74"/>
              <p:cNvSpPr txBox="1">
                <a:spLocks noRot="1" noChangeAspect="1" noMove="1" noResize="1" noEditPoints="1" noAdjustHandles="1" noChangeArrowheads="1" noChangeShapeType="1" noTextEdit="1"/>
              </p:cNvSpPr>
              <p:nvPr/>
            </p:nvSpPr>
            <p:spPr>
              <a:xfrm>
                <a:off x="5790254" y="3290918"/>
                <a:ext cx="176386" cy="276999"/>
              </a:xfrm>
              <a:prstGeom prst="rect">
                <a:avLst/>
              </a:prstGeom>
              <a:blipFill>
                <a:blip r:embed="rId37"/>
                <a:stretch>
                  <a:fillRect l="-34483" t="-26667" r="-103448" b="-111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6" name="ZoneTexte 75"/>
              <p:cNvSpPr txBox="1"/>
              <p:nvPr/>
            </p:nvSpPr>
            <p:spPr>
              <a:xfrm>
                <a:off x="6132502" y="2404897"/>
                <a:ext cx="176386" cy="284565"/>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𝑧</m:t>
                          </m:r>
                        </m:sub>
                      </m:sSub>
                    </m:oMath>
                  </m:oMathPara>
                </a14:m>
                <a:endParaRPr lang="fr-FR" b="0" dirty="0" smtClean="0">
                  <a:latin typeface="+mj-lt"/>
                </a:endParaRPr>
              </a:p>
            </p:txBody>
          </p:sp>
        </mc:Choice>
        <mc:Fallback xmlns="">
          <p:sp>
            <p:nvSpPr>
              <p:cNvPr id="76" name="ZoneTexte 75"/>
              <p:cNvSpPr txBox="1">
                <a:spLocks noRot="1" noChangeAspect="1" noMove="1" noResize="1" noEditPoints="1" noAdjustHandles="1" noChangeArrowheads="1" noChangeShapeType="1" noTextEdit="1"/>
              </p:cNvSpPr>
              <p:nvPr/>
            </p:nvSpPr>
            <p:spPr>
              <a:xfrm>
                <a:off x="6132502" y="2404897"/>
                <a:ext cx="176386" cy="284565"/>
              </a:xfrm>
              <a:prstGeom prst="rect">
                <a:avLst/>
              </a:prstGeom>
              <a:blipFill>
                <a:blip r:embed="rId38"/>
                <a:stretch>
                  <a:fillRect l="-34483" t="-26087" r="-103448" b="-869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7" name="ZoneTexte 76"/>
              <p:cNvSpPr txBox="1"/>
              <p:nvPr/>
            </p:nvSpPr>
            <p:spPr>
              <a:xfrm>
                <a:off x="6731057" y="3023568"/>
                <a:ext cx="176386" cy="298928"/>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𝑦</m:t>
                          </m:r>
                        </m:sub>
                      </m:sSub>
                    </m:oMath>
                  </m:oMathPara>
                </a14:m>
                <a:endParaRPr lang="fr-FR" b="0" dirty="0" smtClean="0">
                  <a:latin typeface="+mj-lt"/>
                </a:endParaRPr>
              </a:p>
            </p:txBody>
          </p:sp>
        </mc:Choice>
        <mc:Fallback xmlns="">
          <p:sp>
            <p:nvSpPr>
              <p:cNvPr id="77" name="ZoneTexte 76"/>
              <p:cNvSpPr txBox="1">
                <a:spLocks noRot="1" noChangeAspect="1" noMove="1" noResize="1" noEditPoints="1" noAdjustHandles="1" noChangeArrowheads="1" noChangeShapeType="1" noTextEdit="1"/>
              </p:cNvSpPr>
              <p:nvPr/>
            </p:nvSpPr>
            <p:spPr>
              <a:xfrm>
                <a:off x="6731057" y="3023568"/>
                <a:ext cx="176386" cy="298928"/>
              </a:xfrm>
              <a:prstGeom prst="rect">
                <a:avLst/>
              </a:prstGeom>
              <a:blipFill>
                <a:blip r:embed="rId39"/>
                <a:stretch>
                  <a:fillRect l="-34483" t="-22449" r="-106897" b="-20408"/>
                </a:stretch>
              </a:blipFill>
            </p:spPr>
            <p:txBody>
              <a:bodyPr/>
              <a:lstStyle/>
              <a:p>
                <a:r>
                  <a:rPr lang="fr-FR">
                    <a:noFill/>
                  </a:rPr>
                  <a:t> </a:t>
                </a:r>
              </a:p>
            </p:txBody>
          </p:sp>
        </mc:Fallback>
      </mc:AlternateContent>
      <p:cxnSp>
        <p:nvCxnSpPr>
          <p:cNvPr id="78" name="Connecteur droit avec flèche 77"/>
          <p:cNvCxnSpPr/>
          <p:nvPr/>
        </p:nvCxnSpPr>
        <p:spPr>
          <a:xfrm flipV="1">
            <a:off x="7032242" y="2875413"/>
            <a:ext cx="981" cy="286750"/>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9" name="ZoneTexte 78"/>
              <p:cNvSpPr txBox="1"/>
              <p:nvPr/>
            </p:nvSpPr>
            <p:spPr>
              <a:xfrm>
                <a:off x="7209079" y="2875413"/>
                <a:ext cx="187643"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800" b="0" i="1" dirty="0" smtClean="0">
                          <a:solidFill>
                            <a:srgbClr val="7030A0"/>
                          </a:solidFill>
                          <a:latin typeface="Cambria Math" panose="02040503050406030204" pitchFamily="18" charset="0"/>
                        </a:rPr>
                        <m:t>𝜙</m:t>
                      </m:r>
                    </m:oMath>
                  </m:oMathPara>
                </a14:m>
                <a:endParaRPr lang="fr-FR" sz="1800" b="0" dirty="0" smtClean="0">
                  <a:solidFill>
                    <a:srgbClr val="7030A0"/>
                  </a:solidFill>
                  <a:latin typeface="+mj-lt"/>
                </a:endParaRPr>
              </a:p>
            </p:txBody>
          </p:sp>
        </mc:Choice>
        <mc:Fallback xmlns="">
          <p:sp>
            <p:nvSpPr>
              <p:cNvPr id="79" name="ZoneTexte 78"/>
              <p:cNvSpPr txBox="1">
                <a:spLocks noRot="1" noChangeAspect="1" noMove="1" noResize="1" noEditPoints="1" noAdjustHandles="1" noChangeArrowheads="1" noChangeShapeType="1" noTextEdit="1"/>
              </p:cNvSpPr>
              <p:nvPr/>
            </p:nvSpPr>
            <p:spPr>
              <a:xfrm>
                <a:off x="7209079" y="2875413"/>
                <a:ext cx="187643" cy="276999"/>
              </a:xfrm>
              <a:prstGeom prst="rect">
                <a:avLst/>
              </a:prstGeom>
              <a:blipFill>
                <a:blip r:embed="rId40"/>
                <a:stretch>
                  <a:fillRect l="-53333" r="-50000" b="-33333"/>
                </a:stretch>
              </a:blipFill>
            </p:spPr>
            <p:txBody>
              <a:bodyPr/>
              <a:lstStyle/>
              <a:p>
                <a:r>
                  <a:rPr lang="fr-FR">
                    <a:noFill/>
                  </a:rPr>
                  <a:t> </a:t>
                </a:r>
              </a:p>
            </p:txBody>
          </p:sp>
        </mc:Fallback>
      </mc:AlternateContent>
      <p:cxnSp>
        <p:nvCxnSpPr>
          <p:cNvPr id="80" name="Connecteur droit 79"/>
          <p:cNvCxnSpPr/>
          <p:nvPr/>
        </p:nvCxnSpPr>
        <p:spPr>
          <a:xfrm>
            <a:off x="6950090" y="3154299"/>
            <a:ext cx="396000" cy="0"/>
          </a:xfrm>
          <a:prstGeom prst="line">
            <a:avLst/>
          </a:prstGeom>
          <a:ln w="15875">
            <a:prstDash val="sysDot"/>
          </a:ln>
        </p:spPr>
        <p:style>
          <a:lnRef idx="3">
            <a:schemeClr val="dk1"/>
          </a:lnRef>
          <a:fillRef idx="0">
            <a:schemeClr val="dk1"/>
          </a:fillRef>
          <a:effectRef idx="2">
            <a:schemeClr val="dk1"/>
          </a:effectRef>
          <a:fontRef idx="minor">
            <a:schemeClr val="tx1"/>
          </a:fontRef>
        </p:style>
      </p:cxnSp>
      <p:cxnSp>
        <p:nvCxnSpPr>
          <p:cNvPr id="81" name="Connecteur droit 80"/>
          <p:cNvCxnSpPr/>
          <p:nvPr/>
        </p:nvCxnSpPr>
        <p:spPr>
          <a:xfrm>
            <a:off x="6040326" y="2913095"/>
            <a:ext cx="1260000" cy="0"/>
          </a:xfrm>
          <a:prstGeom prst="line">
            <a:avLst/>
          </a:prstGeom>
          <a:ln w="15875">
            <a:prstDash val="sysDot"/>
          </a:ln>
        </p:spPr>
        <p:style>
          <a:lnRef idx="3">
            <a:schemeClr val="dk1"/>
          </a:lnRef>
          <a:fillRef idx="0">
            <a:schemeClr val="dk1"/>
          </a:fillRef>
          <a:effectRef idx="2">
            <a:schemeClr val="dk1"/>
          </a:effectRef>
          <a:fontRef idx="minor">
            <a:schemeClr val="tx1"/>
          </a:fontRef>
        </p:style>
      </p:cxnSp>
      <p:grpSp>
        <p:nvGrpSpPr>
          <p:cNvPr id="82" name="Groupe 81"/>
          <p:cNvGrpSpPr/>
          <p:nvPr/>
        </p:nvGrpSpPr>
        <p:grpSpPr>
          <a:xfrm>
            <a:off x="756699" y="2351929"/>
            <a:ext cx="1293868" cy="1573209"/>
            <a:chOff x="285046" y="3699144"/>
            <a:chExt cx="1293868" cy="1573209"/>
          </a:xfrm>
        </p:grpSpPr>
        <p:grpSp>
          <p:nvGrpSpPr>
            <p:cNvPr id="83" name="Groupe 82"/>
            <p:cNvGrpSpPr/>
            <p:nvPr/>
          </p:nvGrpSpPr>
          <p:grpSpPr>
            <a:xfrm>
              <a:off x="285046" y="3699144"/>
              <a:ext cx="1293868" cy="1573209"/>
              <a:chOff x="5734782" y="1276272"/>
              <a:chExt cx="1293868" cy="1573209"/>
            </a:xfrm>
          </p:grpSpPr>
          <p:grpSp>
            <p:nvGrpSpPr>
              <p:cNvPr id="86" name="Groupe 85"/>
              <p:cNvGrpSpPr/>
              <p:nvPr/>
            </p:nvGrpSpPr>
            <p:grpSpPr>
              <a:xfrm>
                <a:off x="5734782" y="1534532"/>
                <a:ext cx="1088219" cy="1088221"/>
                <a:chOff x="5734782" y="1534532"/>
                <a:chExt cx="1088219" cy="1088221"/>
              </a:xfrm>
            </p:grpSpPr>
            <p:cxnSp>
              <p:nvCxnSpPr>
                <p:cNvPr id="90" name="Connecteur droit avec flèche 89"/>
                <p:cNvCxnSpPr/>
                <p:nvPr/>
              </p:nvCxnSpPr>
              <p:spPr>
                <a:xfrm flipH="1">
                  <a:off x="6019800" y="1926731"/>
                  <a:ext cx="454664" cy="35738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91" name="Connecteur droit avec flèche 90"/>
                <p:cNvCxnSpPr/>
                <p:nvPr/>
              </p:nvCxnSpPr>
              <p:spPr>
                <a:xfrm flipV="1">
                  <a:off x="5734782" y="2078643"/>
                  <a:ext cx="1088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e 91"/>
                <p:cNvGrpSpPr/>
                <p:nvPr/>
              </p:nvGrpSpPr>
              <p:grpSpPr>
                <a:xfrm>
                  <a:off x="5810598" y="1628642"/>
                  <a:ext cx="922295" cy="900000"/>
                  <a:chOff x="5810598" y="1628642"/>
                  <a:chExt cx="922295" cy="900000"/>
                </a:xfrm>
              </p:grpSpPr>
              <p:sp>
                <p:nvSpPr>
                  <p:cNvPr id="94" name="Ellipse 93"/>
                  <p:cNvSpPr/>
                  <p:nvPr/>
                </p:nvSpPr>
                <p:spPr>
                  <a:xfrm>
                    <a:off x="5819955" y="1628642"/>
                    <a:ext cx="900000" cy="900000"/>
                  </a:xfrm>
                  <a:prstGeom prst="ellipse">
                    <a:avLst/>
                  </a:prstGeom>
                  <a:no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5" name="Arc 94"/>
                  <p:cNvSpPr/>
                  <p:nvPr/>
                </p:nvSpPr>
                <p:spPr>
                  <a:xfrm>
                    <a:off x="5810598" y="1935493"/>
                    <a:ext cx="914961" cy="275761"/>
                  </a:xfrm>
                  <a:prstGeom prst="arc">
                    <a:avLst>
                      <a:gd name="adj1" fmla="val 21562265"/>
                      <a:gd name="adj2" fmla="val 10654899"/>
                    </a:avLst>
                  </a:prstGeom>
                  <a:ln w="15875">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96" name="Arc 95"/>
                  <p:cNvSpPr/>
                  <p:nvPr/>
                </p:nvSpPr>
                <p:spPr>
                  <a:xfrm rot="10800000">
                    <a:off x="5817932" y="1935493"/>
                    <a:ext cx="914961" cy="275761"/>
                  </a:xfrm>
                  <a:prstGeom prst="arc">
                    <a:avLst>
                      <a:gd name="adj1" fmla="val 21562265"/>
                      <a:gd name="adj2" fmla="val 10654899"/>
                    </a:avLst>
                  </a:prstGeom>
                  <a:ln w="15875">
                    <a:solidFill>
                      <a:schemeClr val="bg1">
                        <a:lumMod val="50000"/>
                      </a:schemeClr>
                    </a:solidFill>
                    <a:prstDash val="sysDot"/>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cxnSp>
              <p:nvCxnSpPr>
                <p:cNvPr id="93" name="Connecteur droit avec flèche 92"/>
                <p:cNvCxnSpPr/>
                <p:nvPr/>
              </p:nvCxnSpPr>
              <p:spPr>
                <a:xfrm flipV="1">
                  <a:off x="6278892" y="1534532"/>
                  <a:ext cx="0" cy="108822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7" name="ZoneTexte 86"/>
                  <p:cNvSpPr txBox="1"/>
                  <p:nvPr/>
                </p:nvSpPr>
                <p:spPr>
                  <a:xfrm>
                    <a:off x="5882421" y="2572482"/>
                    <a:ext cx="349455"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solidFill>
                                <a:srgbClr val="0066FF"/>
                              </a:solidFill>
                              <a:latin typeface="Cambria Math" panose="02040503050406030204" pitchFamily="18" charset="0"/>
                            </a:rPr>
                            <m:t>|1〉</m:t>
                          </m:r>
                        </m:oMath>
                      </m:oMathPara>
                    </a14:m>
                    <a:endParaRPr lang="fr-FR" b="0" dirty="0" smtClean="0">
                      <a:solidFill>
                        <a:srgbClr val="0066FF"/>
                      </a:solidFill>
                      <a:latin typeface="+mj-lt"/>
                    </a:endParaRPr>
                  </a:p>
                </p:txBody>
              </p:sp>
            </mc:Choice>
            <mc:Fallback xmlns="">
              <p:sp>
                <p:nvSpPr>
                  <p:cNvPr id="196" name="ZoneTexte 195"/>
                  <p:cNvSpPr txBox="1">
                    <a:spLocks noRot="1" noChangeAspect="1" noMove="1" noResize="1" noEditPoints="1" noAdjustHandles="1" noChangeArrowheads="1" noChangeShapeType="1" noTextEdit="1"/>
                  </p:cNvSpPr>
                  <p:nvPr/>
                </p:nvSpPr>
                <p:spPr>
                  <a:xfrm>
                    <a:off x="5882421" y="2572482"/>
                    <a:ext cx="349455" cy="276999"/>
                  </a:xfrm>
                  <a:prstGeom prst="rect">
                    <a:avLst/>
                  </a:prstGeom>
                  <a:blipFill>
                    <a:blip r:embed="rId19"/>
                    <a:stretch>
                      <a:fillRect l="-22807" r="-22807" b="-377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8" name="ZoneTexte 87"/>
                  <p:cNvSpPr txBox="1"/>
                  <p:nvPr/>
                </p:nvSpPr>
                <p:spPr>
                  <a:xfrm>
                    <a:off x="5862441" y="1276272"/>
                    <a:ext cx="349455"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solidFill>
                                <a:srgbClr val="469C46"/>
                              </a:solidFill>
                              <a:latin typeface="Cambria Math" panose="02040503050406030204" pitchFamily="18" charset="0"/>
                            </a:rPr>
                            <m:t>|2〉</m:t>
                          </m:r>
                        </m:oMath>
                      </m:oMathPara>
                    </a14:m>
                    <a:endParaRPr lang="fr-FR" b="0" dirty="0" smtClean="0">
                      <a:solidFill>
                        <a:srgbClr val="469C46"/>
                      </a:solidFill>
                      <a:latin typeface="+mj-lt"/>
                    </a:endParaRPr>
                  </a:p>
                </p:txBody>
              </p:sp>
            </mc:Choice>
            <mc:Fallback xmlns="">
              <p:sp>
                <p:nvSpPr>
                  <p:cNvPr id="197" name="ZoneTexte 196"/>
                  <p:cNvSpPr txBox="1">
                    <a:spLocks noRot="1" noChangeAspect="1" noMove="1" noResize="1" noEditPoints="1" noAdjustHandles="1" noChangeArrowheads="1" noChangeShapeType="1" noTextEdit="1"/>
                  </p:cNvSpPr>
                  <p:nvPr/>
                </p:nvSpPr>
                <p:spPr>
                  <a:xfrm>
                    <a:off x="5862441" y="1276272"/>
                    <a:ext cx="349455" cy="276999"/>
                  </a:xfrm>
                  <a:prstGeom prst="rect">
                    <a:avLst/>
                  </a:prstGeom>
                  <a:blipFill>
                    <a:blip r:embed="rId20"/>
                    <a:stretch>
                      <a:fillRect l="-22414" r="-20690" b="-347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9" name="ZoneTexte 88"/>
                  <p:cNvSpPr txBox="1"/>
                  <p:nvPr/>
                </p:nvSpPr>
                <p:spPr>
                  <a:xfrm>
                    <a:off x="6852264" y="1904637"/>
                    <a:ext cx="176386" cy="298928"/>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𝑦</m:t>
                              </m:r>
                            </m:sub>
                          </m:sSub>
                        </m:oMath>
                      </m:oMathPara>
                    </a14:m>
                    <a:endParaRPr lang="fr-FR" b="0" dirty="0" smtClean="0">
                      <a:latin typeface="+mj-lt"/>
                    </a:endParaRPr>
                  </a:p>
                </p:txBody>
              </p:sp>
            </mc:Choice>
            <mc:Fallback xmlns="">
              <p:sp>
                <p:nvSpPr>
                  <p:cNvPr id="198" name="ZoneTexte 197"/>
                  <p:cNvSpPr txBox="1">
                    <a:spLocks noRot="1" noChangeAspect="1" noMove="1" noResize="1" noEditPoints="1" noAdjustHandles="1" noChangeArrowheads="1" noChangeShapeType="1" noTextEdit="1"/>
                  </p:cNvSpPr>
                  <p:nvPr/>
                </p:nvSpPr>
                <p:spPr>
                  <a:xfrm>
                    <a:off x="6852264" y="1904637"/>
                    <a:ext cx="176386" cy="298928"/>
                  </a:xfrm>
                  <a:prstGeom prst="rect">
                    <a:avLst/>
                  </a:prstGeom>
                  <a:blipFill>
                    <a:blip r:embed="rId21"/>
                    <a:stretch>
                      <a:fillRect l="-34483" t="-20408" r="-106897" b="-20408"/>
                    </a:stretch>
                  </a:blipFill>
                </p:spPr>
                <p:txBody>
                  <a:bodyPr/>
                  <a:lstStyle/>
                  <a:p>
                    <a:r>
                      <a:rPr lang="fr-FR">
                        <a:noFill/>
                      </a:rPr>
                      <a:t> </a:t>
                    </a:r>
                  </a:p>
                </p:txBody>
              </p:sp>
            </mc:Fallback>
          </mc:AlternateContent>
        </p:grpSp>
        <p:cxnSp>
          <p:nvCxnSpPr>
            <p:cNvPr id="84" name="Connecteur droit avec flèche 83"/>
            <p:cNvCxnSpPr/>
            <p:nvPr/>
          </p:nvCxnSpPr>
          <p:spPr>
            <a:xfrm>
              <a:off x="828871" y="4504291"/>
              <a:ext cx="0" cy="468000"/>
            </a:xfrm>
            <a:prstGeom prst="straightConnector1">
              <a:avLst/>
            </a:prstGeom>
            <a:ln w="25400">
              <a:solidFill>
                <a:srgbClr val="7030A0"/>
              </a:solidFill>
              <a:prstDash val="solid"/>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5" name="ZoneTexte 84"/>
                <p:cNvSpPr txBox="1"/>
                <p:nvPr/>
              </p:nvSpPr>
              <p:spPr>
                <a:xfrm>
                  <a:off x="366297" y="4561593"/>
                  <a:ext cx="176386" cy="276999"/>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𝑠</m:t>
                                </m:r>
                              </m:e>
                            </m:acc>
                          </m:e>
                          <m:sub>
                            <m:r>
                              <a:rPr lang="fr-FR" b="0" i="1" smtClean="0">
                                <a:latin typeface="Cambria Math" panose="02040503050406030204" pitchFamily="18" charset="0"/>
                              </a:rPr>
                              <m:t>𝑥</m:t>
                            </m:r>
                          </m:sub>
                        </m:sSub>
                      </m:oMath>
                    </m:oMathPara>
                  </a14:m>
                  <a:endParaRPr lang="fr-FR" b="0" dirty="0" smtClean="0">
                    <a:latin typeface="+mj-lt"/>
                  </a:endParaRPr>
                </a:p>
              </p:txBody>
            </p:sp>
          </mc:Choice>
          <mc:Fallback xmlns="">
            <p:sp>
              <p:nvSpPr>
                <p:cNvPr id="320" name="ZoneTexte 319"/>
                <p:cNvSpPr txBox="1">
                  <a:spLocks noRot="1" noChangeAspect="1" noMove="1" noResize="1" noEditPoints="1" noAdjustHandles="1" noChangeArrowheads="1" noChangeShapeType="1" noTextEdit="1"/>
                </p:cNvSpPr>
                <p:nvPr/>
              </p:nvSpPr>
              <p:spPr>
                <a:xfrm>
                  <a:off x="366297" y="4561593"/>
                  <a:ext cx="176386" cy="276999"/>
                </a:xfrm>
                <a:prstGeom prst="rect">
                  <a:avLst/>
                </a:prstGeom>
                <a:blipFill>
                  <a:blip r:embed="rId22"/>
                  <a:stretch>
                    <a:fillRect l="-34483" t="-26667" r="-106897" b="-11111"/>
                  </a:stretch>
                </a:blipFill>
              </p:spPr>
              <p:txBody>
                <a:bodyPr/>
                <a:lstStyle/>
                <a:p>
                  <a:r>
                    <a:rPr lang="fr-FR">
                      <a:noFill/>
                    </a:rPr>
                    <a:t> </a:t>
                  </a:r>
                </a:p>
              </p:txBody>
            </p:sp>
          </mc:Fallback>
        </mc:AlternateContent>
      </p:grpSp>
      <p:sp>
        <p:nvSpPr>
          <p:cNvPr id="97" name="ZoneTexte 96"/>
          <p:cNvSpPr txBox="1"/>
          <p:nvPr/>
        </p:nvSpPr>
        <p:spPr>
          <a:xfrm>
            <a:off x="3219666" y="1844337"/>
            <a:ext cx="1917641" cy="369332"/>
          </a:xfrm>
          <a:prstGeom prst="rect">
            <a:avLst/>
          </a:prstGeom>
          <a:noFill/>
        </p:spPr>
        <p:txBody>
          <a:bodyPr wrap="none" rtlCol="0">
            <a:spAutoFit/>
          </a:bodyPr>
          <a:lstStyle/>
          <a:p>
            <a:r>
              <a:rPr lang="fr-FR" u="sng" dirty="0" err="1" smtClean="0"/>
              <a:t>Ramsey</a:t>
            </a:r>
            <a:r>
              <a:rPr lang="fr-FR" u="sng" dirty="0" smtClean="0"/>
              <a:t> </a:t>
            </a:r>
            <a:r>
              <a:rPr lang="fr-FR" u="sng" dirty="0" err="1" smtClean="0"/>
              <a:t>sequence</a:t>
            </a:r>
            <a:r>
              <a:rPr lang="fr-FR" u="sng" dirty="0" smtClean="0"/>
              <a:t> </a:t>
            </a:r>
            <a:endParaRPr lang="fr-FR" u="sng" dirty="0"/>
          </a:p>
        </p:txBody>
      </p:sp>
      <mc:AlternateContent xmlns:mc="http://schemas.openxmlformats.org/markup-compatibility/2006" xmlns:a14="http://schemas.microsoft.com/office/drawing/2010/main">
        <mc:Choice Requires="a14">
          <p:sp>
            <p:nvSpPr>
              <p:cNvPr id="121" name="Rectangle 120"/>
              <p:cNvSpPr/>
              <p:nvPr/>
            </p:nvSpPr>
            <p:spPr>
              <a:xfrm>
                <a:off x="1349957" y="5437840"/>
                <a:ext cx="545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smtClean="0">
                          <a:solidFill>
                            <a:srgbClr val="0070C0"/>
                          </a:solidFill>
                          <a:latin typeface="Cambria Math" panose="02040503050406030204" pitchFamily="18" charset="0"/>
                        </a:rPr>
                        <m:t>𝚫</m:t>
                      </m:r>
                      <m:r>
                        <a:rPr lang="fr-FR" b="1" i="1" smtClean="0">
                          <a:solidFill>
                            <a:srgbClr val="0070C0"/>
                          </a:solidFill>
                          <a:latin typeface="Cambria Math" panose="02040503050406030204" pitchFamily="18" charset="0"/>
                        </a:rPr>
                        <m:t>𝑷</m:t>
                      </m:r>
                    </m:oMath>
                  </m:oMathPara>
                </a14:m>
                <a:endParaRPr lang="fr-FR" b="1" dirty="0">
                  <a:solidFill>
                    <a:schemeClr val="accent1"/>
                  </a:solidFill>
                </a:endParaRPr>
              </a:p>
            </p:txBody>
          </p:sp>
        </mc:Choice>
        <mc:Fallback xmlns="">
          <p:sp>
            <p:nvSpPr>
              <p:cNvPr id="121" name="Rectangle 120"/>
              <p:cNvSpPr>
                <a:spLocks noRot="1" noChangeAspect="1" noMove="1" noResize="1" noEditPoints="1" noAdjustHandles="1" noChangeArrowheads="1" noChangeShapeType="1" noTextEdit="1"/>
              </p:cNvSpPr>
              <p:nvPr/>
            </p:nvSpPr>
            <p:spPr>
              <a:xfrm>
                <a:off x="1349957" y="5437840"/>
                <a:ext cx="545342" cy="369332"/>
              </a:xfrm>
              <a:prstGeom prst="rect">
                <a:avLst/>
              </a:prstGeom>
              <a:blipFill>
                <a:blip r:embed="rId41"/>
                <a:stretch>
                  <a:fillRect/>
                </a:stretch>
              </a:blipFill>
            </p:spPr>
            <p:txBody>
              <a:bodyPr/>
              <a:lstStyle/>
              <a:p>
                <a:r>
                  <a:rPr lang="fr-FR">
                    <a:noFill/>
                  </a:rPr>
                  <a:t> </a:t>
                </a:r>
              </a:p>
            </p:txBody>
          </p:sp>
        </mc:Fallback>
      </mc:AlternateContent>
      <p:sp>
        <p:nvSpPr>
          <p:cNvPr id="122" name="Rectangle 121"/>
          <p:cNvSpPr/>
          <p:nvPr/>
        </p:nvSpPr>
        <p:spPr>
          <a:xfrm>
            <a:off x="249382" y="1817521"/>
            <a:ext cx="7467600" cy="2518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Rectangle 122"/>
          <p:cNvSpPr/>
          <p:nvPr/>
        </p:nvSpPr>
        <p:spPr>
          <a:xfrm>
            <a:off x="249382" y="4461164"/>
            <a:ext cx="11720945" cy="2245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8883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 name="Groupe 341"/>
          <p:cNvGrpSpPr>
            <a:grpSpLocks noChangeAspect="1"/>
          </p:cNvGrpSpPr>
          <p:nvPr/>
        </p:nvGrpSpPr>
        <p:grpSpPr>
          <a:xfrm>
            <a:off x="216236" y="1842716"/>
            <a:ext cx="2332337" cy="2055637"/>
            <a:chOff x="360669" y="1570807"/>
            <a:chExt cx="2111896" cy="1765179"/>
          </a:xfrm>
        </p:grpSpPr>
        <p:sp>
          <p:nvSpPr>
            <p:cNvPr id="343" name="Ellipse 342"/>
            <p:cNvSpPr/>
            <p:nvPr/>
          </p:nvSpPr>
          <p:spPr>
            <a:xfrm>
              <a:off x="958518" y="2226909"/>
              <a:ext cx="720000" cy="720000"/>
            </a:xfrm>
            <a:prstGeom prst="ellipse">
              <a:avLst/>
            </a:prstGeom>
            <a:gradFill flip="none" rotWithShape="1">
              <a:gsLst>
                <a:gs pos="0">
                  <a:srgbClr val="7030A0"/>
                </a:gs>
                <a:gs pos="72100">
                  <a:srgbClr val="B39BC5"/>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4" name="Connecteur droit avec flèche 343"/>
            <p:cNvCxnSpPr/>
            <p:nvPr/>
          </p:nvCxnSpPr>
          <p:spPr>
            <a:xfrm flipV="1">
              <a:off x="894919" y="2226618"/>
              <a:ext cx="0" cy="720000"/>
            </a:xfrm>
            <a:prstGeom prst="straightConnector1">
              <a:avLst/>
            </a:prstGeom>
            <a:ln w="28575">
              <a:solidFill>
                <a:srgbClr val="0066FF"/>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48" name="Connecteur droit avec flèche 347"/>
            <p:cNvCxnSpPr/>
            <p:nvPr/>
          </p:nvCxnSpPr>
          <p:spPr>
            <a:xfrm flipV="1">
              <a:off x="951962" y="3021965"/>
              <a:ext cx="720000" cy="0"/>
            </a:xfrm>
            <a:prstGeom prst="straightConnector1">
              <a:avLst/>
            </a:prstGeom>
            <a:ln w="28575">
              <a:solidFill>
                <a:srgbClr val="0066FF"/>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54" name="Connecteur droit avec flèche 353"/>
            <p:cNvCxnSpPr/>
            <p:nvPr/>
          </p:nvCxnSpPr>
          <p:spPr>
            <a:xfrm flipV="1">
              <a:off x="392464" y="2585922"/>
              <a:ext cx="1790788"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5" name="ZoneTexte 354"/>
                <p:cNvSpPr txBox="1"/>
                <p:nvPr/>
              </p:nvSpPr>
              <p:spPr>
                <a:xfrm>
                  <a:off x="1173661" y="1570807"/>
                  <a:ext cx="280372" cy="27326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acc>
                              <m:accPr>
                                <m:chr m:val="̂"/>
                                <m:ctrlPr>
                                  <a:rPr lang="fr-FR" sz="2000" b="0" i="1" smtClean="0">
                                    <a:latin typeface="Cambria Math" panose="02040503050406030204" pitchFamily="18" charset="0"/>
                                  </a:rPr>
                                </m:ctrlPr>
                              </m:accPr>
                              <m:e>
                                <m:r>
                                  <a:rPr lang="fr-FR" sz="2000" b="0" i="1" smtClean="0">
                                    <a:latin typeface="Cambria Math" panose="02040503050406030204" pitchFamily="18" charset="0"/>
                                  </a:rPr>
                                  <m:t>𝑆</m:t>
                                </m:r>
                              </m:e>
                            </m:acc>
                          </m:e>
                          <m:sub>
                            <m:r>
                              <a:rPr lang="fr-FR" sz="2000" b="0" i="1" smtClean="0">
                                <a:latin typeface="Cambria Math" panose="02040503050406030204" pitchFamily="18" charset="0"/>
                              </a:rPr>
                              <m:t>𝑧</m:t>
                            </m:r>
                          </m:sub>
                        </m:sSub>
                      </m:oMath>
                    </m:oMathPara>
                  </a14:m>
                  <a:endParaRPr lang="fr-FR" sz="2000" b="0" dirty="0" smtClean="0">
                    <a:latin typeface="+mj-lt"/>
                  </a:endParaRPr>
                </a:p>
              </p:txBody>
            </p:sp>
          </mc:Choice>
          <mc:Fallback xmlns="">
            <p:sp>
              <p:nvSpPr>
                <p:cNvPr id="355" name="ZoneTexte 354"/>
                <p:cNvSpPr txBox="1">
                  <a:spLocks noRot="1" noChangeAspect="1" noMove="1" noResize="1" noEditPoints="1" noAdjustHandles="1" noChangeArrowheads="1" noChangeShapeType="1" noTextEdit="1"/>
                </p:cNvSpPr>
                <p:nvPr/>
              </p:nvSpPr>
              <p:spPr>
                <a:xfrm>
                  <a:off x="1173661" y="1570807"/>
                  <a:ext cx="280372" cy="273264"/>
                </a:xfrm>
                <a:prstGeom prst="rect">
                  <a:avLst/>
                </a:prstGeom>
                <a:blipFill>
                  <a:blip r:embed="rId3"/>
                  <a:stretch>
                    <a:fillRect l="-17647" t="-17308" r="-52941" b="-134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9" name="ZoneTexte 358"/>
                <p:cNvSpPr txBox="1"/>
                <p:nvPr/>
              </p:nvSpPr>
              <p:spPr>
                <a:xfrm>
                  <a:off x="2174370" y="2437384"/>
                  <a:ext cx="298195" cy="30013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acc>
                              <m:accPr>
                                <m:chr m:val="̂"/>
                                <m:ctrlPr>
                                  <a:rPr lang="fr-FR" sz="2000" i="1" smtClean="0">
                                    <a:latin typeface="Cambria Math" panose="02040503050406030204" pitchFamily="18" charset="0"/>
                                  </a:rPr>
                                </m:ctrlPr>
                              </m:accPr>
                              <m:e>
                                <m:r>
                                  <a:rPr lang="fr-FR" sz="2000" b="0" i="1" smtClean="0">
                                    <a:latin typeface="Cambria Math" panose="02040503050406030204" pitchFamily="18" charset="0"/>
                                  </a:rPr>
                                  <m:t>𝑆</m:t>
                                </m:r>
                              </m:e>
                            </m:acc>
                          </m:e>
                          <m:sub>
                            <m:r>
                              <a:rPr lang="fr-FR" sz="2000" b="0" i="1" smtClean="0">
                                <a:latin typeface="Cambria Math" panose="02040503050406030204" pitchFamily="18" charset="0"/>
                              </a:rPr>
                              <m:t>𝑦</m:t>
                            </m:r>
                          </m:sub>
                        </m:sSub>
                      </m:oMath>
                    </m:oMathPara>
                  </a14:m>
                  <a:endParaRPr lang="fr-FR" sz="2000" b="0" dirty="0" smtClean="0">
                    <a:latin typeface="+mj-lt"/>
                  </a:endParaRPr>
                </a:p>
              </p:txBody>
            </p:sp>
          </mc:Choice>
          <mc:Fallback xmlns="">
            <p:sp>
              <p:nvSpPr>
                <p:cNvPr id="359" name="ZoneTexte 358"/>
                <p:cNvSpPr txBox="1">
                  <a:spLocks noRot="1" noChangeAspect="1" noMove="1" noResize="1" noEditPoints="1" noAdjustHandles="1" noChangeArrowheads="1" noChangeShapeType="1" noTextEdit="1"/>
                </p:cNvSpPr>
                <p:nvPr/>
              </p:nvSpPr>
              <p:spPr>
                <a:xfrm>
                  <a:off x="2174370" y="2437384"/>
                  <a:ext cx="298195" cy="300133"/>
                </a:xfrm>
                <a:prstGeom prst="rect">
                  <a:avLst/>
                </a:prstGeom>
                <a:blipFill>
                  <a:blip r:embed="rId4"/>
                  <a:stretch>
                    <a:fillRect l="-14815" t="-17544" r="-48148" b="-1929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0" name="ZoneTexte 359"/>
                <p:cNvSpPr txBox="1"/>
                <p:nvPr/>
              </p:nvSpPr>
              <p:spPr>
                <a:xfrm>
                  <a:off x="360669" y="2708057"/>
                  <a:ext cx="424882" cy="26428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2000" b="0" i="1" smtClean="0">
                            <a:solidFill>
                              <a:srgbClr val="0066FF"/>
                            </a:solidFill>
                            <a:latin typeface="Cambria Math" panose="02040503050406030204" pitchFamily="18" charset="0"/>
                          </a:rPr>
                          <m:t>𝛥</m:t>
                        </m:r>
                        <m:sSub>
                          <m:sSubPr>
                            <m:ctrlPr>
                              <a:rPr lang="fr-FR" sz="2000" b="0" i="1" smtClean="0">
                                <a:solidFill>
                                  <a:srgbClr val="0066FF"/>
                                </a:solidFill>
                                <a:latin typeface="Cambria Math" panose="02040503050406030204" pitchFamily="18" charset="0"/>
                              </a:rPr>
                            </m:ctrlPr>
                          </m:sSubPr>
                          <m:e>
                            <m:r>
                              <a:rPr lang="fr-FR" sz="2000" b="0" i="1" smtClean="0">
                                <a:solidFill>
                                  <a:srgbClr val="0066FF"/>
                                </a:solidFill>
                                <a:latin typeface="Cambria Math" panose="02040503050406030204" pitchFamily="18" charset="0"/>
                              </a:rPr>
                              <m:t>𝑆</m:t>
                            </m:r>
                          </m:e>
                          <m:sub>
                            <m:r>
                              <a:rPr lang="fr-FR" sz="2000" b="0" i="1" smtClean="0">
                                <a:solidFill>
                                  <a:srgbClr val="0066FF"/>
                                </a:solidFill>
                                <a:latin typeface="Cambria Math" panose="02040503050406030204" pitchFamily="18" charset="0"/>
                              </a:rPr>
                              <m:t>𝑧</m:t>
                            </m:r>
                          </m:sub>
                        </m:sSub>
                      </m:oMath>
                    </m:oMathPara>
                  </a14:m>
                  <a:endParaRPr lang="fr-FR" sz="2000" i="1" dirty="0" smtClean="0">
                    <a:solidFill>
                      <a:srgbClr val="0066FF"/>
                    </a:solidFill>
                    <a:latin typeface="+mj-lt"/>
                  </a:endParaRPr>
                </a:p>
              </p:txBody>
            </p:sp>
          </mc:Choice>
          <mc:Fallback xmlns="">
            <p:sp>
              <p:nvSpPr>
                <p:cNvPr id="360" name="ZoneTexte 359"/>
                <p:cNvSpPr txBox="1">
                  <a:spLocks noRot="1" noChangeAspect="1" noMove="1" noResize="1" noEditPoints="1" noAdjustHandles="1" noChangeArrowheads="1" noChangeShapeType="1" noTextEdit="1"/>
                </p:cNvSpPr>
                <p:nvPr/>
              </p:nvSpPr>
              <p:spPr>
                <a:xfrm>
                  <a:off x="360669" y="2708057"/>
                  <a:ext cx="424882" cy="264289"/>
                </a:xfrm>
                <a:prstGeom prst="rect">
                  <a:avLst/>
                </a:prstGeom>
                <a:blipFill>
                  <a:blip r:embed="rId5"/>
                  <a:stretch>
                    <a:fillRect l="-11688" b="-137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8" name="ZoneTexte 367"/>
                <p:cNvSpPr txBox="1"/>
                <p:nvPr/>
              </p:nvSpPr>
              <p:spPr>
                <a:xfrm>
                  <a:off x="1439803" y="3050940"/>
                  <a:ext cx="442706" cy="28504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2000" b="0" i="1" smtClean="0">
                            <a:solidFill>
                              <a:srgbClr val="0066FF"/>
                            </a:solidFill>
                            <a:latin typeface="Cambria Math" panose="02040503050406030204" pitchFamily="18" charset="0"/>
                          </a:rPr>
                          <m:t>𝛥</m:t>
                        </m:r>
                        <m:sSub>
                          <m:sSubPr>
                            <m:ctrlPr>
                              <a:rPr lang="fr-FR" sz="2000" b="0" i="1" smtClean="0">
                                <a:solidFill>
                                  <a:srgbClr val="0066FF"/>
                                </a:solidFill>
                                <a:latin typeface="Cambria Math" panose="02040503050406030204" pitchFamily="18" charset="0"/>
                              </a:rPr>
                            </m:ctrlPr>
                          </m:sSubPr>
                          <m:e>
                            <m:r>
                              <a:rPr lang="fr-FR" sz="2000" b="0" i="1" smtClean="0">
                                <a:solidFill>
                                  <a:srgbClr val="0066FF"/>
                                </a:solidFill>
                                <a:latin typeface="Cambria Math" panose="02040503050406030204" pitchFamily="18" charset="0"/>
                              </a:rPr>
                              <m:t>𝑆</m:t>
                            </m:r>
                          </m:e>
                          <m:sub>
                            <m:r>
                              <a:rPr lang="fr-FR" sz="2000" b="0" i="1" smtClean="0">
                                <a:solidFill>
                                  <a:srgbClr val="0066FF"/>
                                </a:solidFill>
                                <a:latin typeface="Cambria Math" panose="02040503050406030204" pitchFamily="18" charset="0"/>
                              </a:rPr>
                              <m:t>𝑦</m:t>
                            </m:r>
                          </m:sub>
                        </m:sSub>
                      </m:oMath>
                    </m:oMathPara>
                  </a14:m>
                  <a:endParaRPr lang="fr-FR" sz="2000" i="1" dirty="0" smtClean="0">
                    <a:solidFill>
                      <a:srgbClr val="0066FF"/>
                    </a:solidFill>
                    <a:latin typeface="+mj-lt"/>
                  </a:endParaRPr>
                </a:p>
              </p:txBody>
            </p:sp>
          </mc:Choice>
          <mc:Fallback xmlns="">
            <p:sp>
              <p:nvSpPr>
                <p:cNvPr id="368" name="ZoneTexte 367"/>
                <p:cNvSpPr txBox="1">
                  <a:spLocks noRot="1" noChangeAspect="1" noMove="1" noResize="1" noEditPoints="1" noAdjustHandles="1" noChangeArrowheads="1" noChangeShapeType="1" noTextEdit="1"/>
                </p:cNvSpPr>
                <p:nvPr/>
              </p:nvSpPr>
              <p:spPr>
                <a:xfrm>
                  <a:off x="1439803" y="3050940"/>
                  <a:ext cx="442706" cy="285046"/>
                </a:xfrm>
                <a:prstGeom prst="rect">
                  <a:avLst/>
                </a:prstGeom>
                <a:blipFill>
                  <a:blip r:embed="rId6"/>
                  <a:stretch>
                    <a:fillRect l="-10000" r="-3750" b="-22222"/>
                  </a:stretch>
                </a:blipFill>
              </p:spPr>
              <p:txBody>
                <a:bodyPr/>
                <a:lstStyle/>
                <a:p>
                  <a:r>
                    <a:rPr lang="fr-FR">
                      <a:noFill/>
                    </a:rPr>
                    <a:t> </a:t>
                  </a:r>
                </a:p>
              </p:txBody>
            </p:sp>
          </mc:Fallback>
        </mc:AlternateContent>
        <p:cxnSp>
          <p:nvCxnSpPr>
            <p:cNvPr id="385" name="Connecteur droit avec flèche 384"/>
            <p:cNvCxnSpPr/>
            <p:nvPr/>
          </p:nvCxnSpPr>
          <p:spPr>
            <a:xfrm flipV="1">
              <a:off x="1319830" y="1866865"/>
              <a:ext cx="0" cy="144000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57" name="ZoneTexte 156"/>
              <p:cNvSpPr txBox="1"/>
              <p:nvPr/>
            </p:nvSpPr>
            <p:spPr>
              <a:xfrm>
                <a:off x="3140660" y="3971996"/>
                <a:ext cx="4855882" cy="307777"/>
              </a:xfrm>
              <a:prstGeom prst="rect">
                <a:avLst/>
              </a:prstGeom>
              <a:noFill/>
            </p:spPr>
            <p:txBody>
              <a:bodyPr wrap="square" lIns="0" tIns="0" rIns="0" bIns="0" rtlCol="0">
                <a:spAutoFit/>
              </a:bodyPr>
              <a:lstStyle/>
              <a:p>
                <a:pPr algn="ctr"/>
                <a:r>
                  <a:rPr lang="fr-FR" sz="2000" b="0" i="1" dirty="0" smtClean="0">
                    <a:latin typeface="Calibri" panose="020F0502020204030204" pitchFamily="34" charset="0"/>
                    <a:cs typeface="Calibri" panose="020F0502020204030204" pitchFamily="34" charset="0"/>
                  </a:rPr>
                  <a:t>« Rotation </a:t>
                </a:r>
                <a:r>
                  <a:rPr lang="fr-FR" sz="2000" b="0" i="1" dirty="0" err="1" smtClean="0">
                    <a:latin typeface="Calibri" panose="020F0502020204030204" pitchFamily="34" charset="0"/>
                    <a:cs typeface="Calibri" panose="020F0502020204030204" pitchFamily="34" charset="0"/>
                  </a:rPr>
                  <a:t>around</a:t>
                </a:r>
                <a:r>
                  <a:rPr lang="fr-FR" sz="2000" b="0" i="1" dirty="0" smtClean="0">
                    <a:latin typeface="Calibri" panose="020F0502020204030204" pitchFamily="34" charset="0"/>
                    <a:cs typeface="Calibri" panose="020F0502020204030204" pitchFamily="34" charset="0"/>
                  </a:rPr>
                  <a:t> </a:t>
                </a:r>
                <a14:m>
                  <m:oMath xmlns:m="http://schemas.openxmlformats.org/officeDocument/2006/math">
                    <m:sSub>
                      <m:sSubPr>
                        <m:ctrlPr>
                          <a:rPr lang="fr-FR" sz="2000" b="0" i="1" dirty="0" smtClean="0">
                            <a:latin typeface="Cambria Math" panose="02040503050406030204" pitchFamily="18" charset="0"/>
                            <a:cs typeface="Calibri" panose="020F0502020204030204" pitchFamily="34" charset="0"/>
                          </a:rPr>
                        </m:ctrlPr>
                      </m:sSubPr>
                      <m:e>
                        <m:r>
                          <a:rPr lang="fr-FR" sz="2000" b="0" i="1" dirty="0" smtClean="0">
                            <a:latin typeface="Cambria Math" panose="02040503050406030204" pitchFamily="18" charset="0"/>
                            <a:cs typeface="Calibri" panose="020F0502020204030204" pitchFamily="34" charset="0"/>
                          </a:rPr>
                          <m:t>𝑆</m:t>
                        </m:r>
                      </m:e>
                      <m:sub>
                        <m:r>
                          <a:rPr lang="fr-FR" sz="2000" b="0" i="1" dirty="0" smtClean="0">
                            <a:latin typeface="Cambria Math" panose="02040503050406030204" pitchFamily="18" charset="0"/>
                            <a:cs typeface="Calibri" panose="020F0502020204030204" pitchFamily="34" charset="0"/>
                          </a:rPr>
                          <m:t>𝑧</m:t>
                        </m:r>
                      </m:sub>
                    </m:sSub>
                  </m:oMath>
                </a14:m>
                <a:r>
                  <a:rPr lang="fr-FR" sz="2000" b="0" i="1" dirty="0" smtClean="0">
                    <a:latin typeface="Calibri" panose="020F0502020204030204" pitchFamily="34" charset="0"/>
                    <a:cs typeface="Calibri" panose="020F0502020204030204" pitchFamily="34" charset="0"/>
                  </a:rPr>
                  <a:t> with </a:t>
                </a:r>
                <a:r>
                  <a:rPr lang="fr-FR" sz="2000" b="0" i="1" dirty="0" err="1" smtClean="0">
                    <a:latin typeface="Calibri" panose="020F0502020204030204" pitchFamily="34" charset="0"/>
                    <a:cs typeface="Calibri" panose="020F0502020204030204" pitchFamily="34" charset="0"/>
                  </a:rPr>
                  <a:t>strength</a:t>
                </a:r>
                <a:r>
                  <a:rPr lang="fr-FR" sz="2000" b="0" i="1" dirty="0" smtClean="0">
                    <a:latin typeface="Calibri" panose="020F0502020204030204" pitchFamily="34" charset="0"/>
                    <a:cs typeface="Calibri" panose="020F0502020204030204" pitchFamily="34" charset="0"/>
                  </a:rPr>
                  <a:t> </a:t>
                </a:r>
                <a14:m>
                  <m:oMath xmlns:m="http://schemas.openxmlformats.org/officeDocument/2006/math">
                    <m:r>
                      <a:rPr lang="fr-FR" sz="2000" b="0" i="1" dirty="0" smtClean="0">
                        <a:latin typeface="Cambria Math" panose="02040503050406030204" pitchFamily="18" charset="0"/>
                        <a:cs typeface="Calibri" panose="020F0502020204030204" pitchFamily="34" charset="0"/>
                      </a:rPr>
                      <m:t>∝</m:t>
                    </m:r>
                    <m:sSub>
                      <m:sSubPr>
                        <m:ctrlPr>
                          <a:rPr lang="fr-FR" sz="2000" b="0" i="1" dirty="0" smtClean="0">
                            <a:latin typeface="Cambria Math" panose="02040503050406030204" pitchFamily="18" charset="0"/>
                            <a:cs typeface="Calibri" panose="020F0502020204030204" pitchFamily="34" charset="0"/>
                          </a:rPr>
                        </m:ctrlPr>
                      </m:sSubPr>
                      <m:e>
                        <m:r>
                          <a:rPr lang="fr-FR" sz="2000" b="0" i="1" dirty="0" smtClean="0">
                            <a:latin typeface="Cambria Math" panose="02040503050406030204" pitchFamily="18" charset="0"/>
                            <a:cs typeface="Calibri" panose="020F0502020204030204" pitchFamily="34" charset="0"/>
                          </a:rPr>
                          <m:t> </m:t>
                        </m:r>
                        <m:r>
                          <a:rPr lang="fr-FR" sz="2000" b="0" i="1" dirty="0" smtClean="0">
                            <a:latin typeface="Cambria Math" panose="02040503050406030204" pitchFamily="18" charset="0"/>
                            <a:cs typeface="Calibri" panose="020F0502020204030204" pitchFamily="34" charset="0"/>
                          </a:rPr>
                          <m:t>𝑆</m:t>
                        </m:r>
                      </m:e>
                      <m:sub>
                        <m:r>
                          <a:rPr lang="fr-FR" sz="2000" b="0" i="1" dirty="0" smtClean="0">
                            <a:latin typeface="Cambria Math" panose="02040503050406030204" pitchFamily="18" charset="0"/>
                            <a:cs typeface="Calibri" panose="020F0502020204030204" pitchFamily="34" charset="0"/>
                          </a:rPr>
                          <m:t>𝑧</m:t>
                        </m:r>
                      </m:sub>
                    </m:sSub>
                  </m:oMath>
                </a14:m>
                <a:r>
                  <a:rPr lang="fr-FR" sz="2000" b="0" i="1" dirty="0" smtClean="0">
                    <a:latin typeface="Calibri" panose="020F0502020204030204" pitchFamily="34" charset="0"/>
                    <a:cs typeface="Calibri" panose="020F0502020204030204" pitchFamily="34" charset="0"/>
                  </a:rPr>
                  <a:t> »</a:t>
                </a:r>
              </a:p>
            </p:txBody>
          </p:sp>
        </mc:Choice>
        <mc:Fallback xmlns="">
          <p:sp>
            <p:nvSpPr>
              <p:cNvPr id="157" name="ZoneTexte 156"/>
              <p:cNvSpPr txBox="1">
                <a:spLocks noRot="1" noChangeAspect="1" noMove="1" noResize="1" noEditPoints="1" noAdjustHandles="1" noChangeArrowheads="1" noChangeShapeType="1" noTextEdit="1"/>
              </p:cNvSpPr>
              <p:nvPr/>
            </p:nvSpPr>
            <p:spPr>
              <a:xfrm>
                <a:off x="3140660" y="3971996"/>
                <a:ext cx="4855882" cy="307777"/>
              </a:xfrm>
              <a:prstGeom prst="rect">
                <a:avLst/>
              </a:prstGeom>
              <a:blipFill>
                <a:blip r:embed="rId7"/>
                <a:stretch>
                  <a:fillRect t="-26000" b="-50000"/>
                </a:stretch>
              </a:blipFill>
            </p:spPr>
            <p:txBody>
              <a:bodyPr/>
              <a:lstStyle/>
              <a:p>
                <a:r>
                  <a:rPr lang="fr-FR">
                    <a:noFill/>
                  </a:rPr>
                  <a:t> </a:t>
                </a:r>
              </a:p>
            </p:txBody>
          </p:sp>
        </mc:Fallback>
      </mc:AlternateContent>
      <p:grpSp>
        <p:nvGrpSpPr>
          <p:cNvPr id="9" name="Groupe 8"/>
          <p:cNvGrpSpPr/>
          <p:nvPr/>
        </p:nvGrpSpPr>
        <p:grpSpPr>
          <a:xfrm>
            <a:off x="7113075" y="4926223"/>
            <a:ext cx="4934832" cy="846642"/>
            <a:chOff x="8185948" y="3845906"/>
            <a:chExt cx="2974505" cy="1018668"/>
          </a:xfrm>
        </p:grpSpPr>
        <mc:AlternateContent xmlns:mc="http://schemas.openxmlformats.org/markup-compatibility/2006" xmlns:a14="http://schemas.microsoft.com/office/drawing/2010/main">
          <mc:Choice Requires="a14">
            <p:sp>
              <p:nvSpPr>
                <p:cNvPr id="6" name="Rectangle 5"/>
                <p:cNvSpPr/>
                <p:nvPr/>
              </p:nvSpPr>
              <p:spPr>
                <a:xfrm>
                  <a:off x="9987036" y="3845906"/>
                  <a:ext cx="1173417" cy="1018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𝑮</m:t>
                        </m:r>
                        <m:r>
                          <a:rPr lang="fr-FR" sz="2400" b="1" i="1">
                            <a:latin typeface="Cambria Math" panose="02040503050406030204" pitchFamily="18" charset="0"/>
                          </a:rPr>
                          <m:t>∝</m:t>
                        </m:r>
                        <m:f>
                          <m:fPr>
                            <m:ctrlPr>
                              <a:rPr lang="fr-FR" sz="2400" b="1" i="1">
                                <a:latin typeface="Cambria Math" panose="02040503050406030204" pitchFamily="18" charset="0"/>
                              </a:rPr>
                            </m:ctrlPr>
                          </m:fPr>
                          <m:num>
                            <m:r>
                              <a:rPr lang="fr-FR" sz="2400" b="1" i="1">
                                <a:solidFill>
                                  <a:srgbClr val="0066FF"/>
                                </a:solidFill>
                                <a:latin typeface="Cambria Math" panose="02040503050406030204" pitchFamily="18" charset="0"/>
                              </a:rPr>
                              <m:t>𝜟</m:t>
                            </m:r>
                            <m:sSub>
                              <m:sSubPr>
                                <m:ctrlPr>
                                  <a:rPr lang="fr-FR" sz="2400" b="1" i="1">
                                    <a:solidFill>
                                      <a:srgbClr val="0066FF"/>
                                    </a:solidFill>
                                    <a:latin typeface="Cambria Math" panose="02040503050406030204" pitchFamily="18" charset="0"/>
                                  </a:rPr>
                                </m:ctrlPr>
                              </m:sSubPr>
                              <m:e>
                                <m:r>
                                  <a:rPr lang="fr-FR" sz="2400" b="1" i="1">
                                    <a:solidFill>
                                      <a:srgbClr val="0066FF"/>
                                    </a:solidFill>
                                    <a:latin typeface="Cambria Math" panose="02040503050406030204" pitchFamily="18" charset="0"/>
                                  </a:rPr>
                                  <m:t>𝑺</m:t>
                                </m:r>
                              </m:e>
                              <m:sub>
                                <m:r>
                                  <a:rPr lang="fr-FR" sz="2400" b="1" i="1">
                                    <a:solidFill>
                                      <a:srgbClr val="0066FF"/>
                                    </a:solidFill>
                                    <a:latin typeface="Cambria Math" panose="02040503050406030204" pitchFamily="18" charset="0"/>
                                  </a:rPr>
                                  <m:t>𝒛</m:t>
                                </m:r>
                              </m:sub>
                            </m:sSub>
                          </m:num>
                          <m:den>
                            <m:r>
                              <a:rPr lang="fr-FR" sz="2400" b="1" i="1" smtClean="0">
                                <a:solidFill>
                                  <a:srgbClr val="469C46"/>
                                </a:solidFill>
                                <a:latin typeface="Cambria Math" panose="02040503050406030204" pitchFamily="18" charset="0"/>
                              </a:rPr>
                              <m:t>𝜟</m:t>
                            </m:r>
                            <m:sSub>
                              <m:sSubPr>
                                <m:ctrlPr>
                                  <a:rPr lang="fr-FR" sz="2400" b="1" i="1">
                                    <a:solidFill>
                                      <a:srgbClr val="469C46"/>
                                    </a:solidFill>
                                    <a:latin typeface="Cambria Math" panose="02040503050406030204" pitchFamily="18" charset="0"/>
                                  </a:rPr>
                                </m:ctrlPr>
                              </m:sSubPr>
                              <m:e>
                                <m:r>
                                  <a:rPr lang="fr-FR" sz="2400" b="1" i="1">
                                    <a:solidFill>
                                      <a:srgbClr val="469C46"/>
                                    </a:solidFill>
                                    <a:latin typeface="Cambria Math" panose="02040503050406030204" pitchFamily="18" charset="0"/>
                                  </a:rPr>
                                  <m:t>𝑺</m:t>
                                </m:r>
                              </m:e>
                              <m:sub>
                                <m:r>
                                  <a:rPr lang="fr-FR" sz="2400" b="1" i="1">
                                    <a:solidFill>
                                      <a:srgbClr val="469C46"/>
                                    </a:solidFill>
                                    <a:latin typeface="Cambria Math" panose="02040503050406030204" pitchFamily="18" charset="0"/>
                                  </a:rPr>
                                  <m:t>𝒛</m:t>
                                </m:r>
                              </m:sub>
                            </m:sSub>
                          </m:den>
                        </m:f>
                        <m:r>
                          <a:rPr lang="fr-FR" sz="2400" b="1" i="1" smtClean="0">
                            <a:solidFill>
                              <a:schemeClr val="tx1"/>
                            </a:solidFill>
                            <a:latin typeface="Cambria Math" panose="02040503050406030204" pitchFamily="18" charset="0"/>
                          </a:rPr>
                          <m:t>&gt;</m:t>
                        </m:r>
                        <m:r>
                          <a:rPr lang="fr-FR" sz="2400" b="1" i="1" smtClean="0">
                            <a:solidFill>
                              <a:schemeClr val="tx1"/>
                            </a:solidFill>
                            <a:latin typeface="Cambria Math" panose="02040503050406030204" pitchFamily="18" charset="0"/>
                          </a:rPr>
                          <m:t>𝟏</m:t>
                        </m:r>
                      </m:oMath>
                    </m:oMathPara>
                  </a14:m>
                  <a:endParaRPr lang="fr-FR" sz="2000" b="1" i="1" dirty="0"/>
                </a:p>
              </p:txBody>
            </p:sp>
          </mc:Choice>
          <mc:Fallback xmlns="">
            <p:sp>
              <p:nvSpPr>
                <p:cNvPr id="6" name="Rectangle 5"/>
                <p:cNvSpPr>
                  <a:spLocks noRot="1" noChangeAspect="1" noMove="1" noResize="1" noEditPoints="1" noAdjustHandles="1" noChangeArrowheads="1" noChangeShapeType="1" noTextEdit="1"/>
                </p:cNvSpPr>
                <p:nvPr/>
              </p:nvSpPr>
              <p:spPr>
                <a:xfrm>
                  <a:off x="9987036" y="3845906"/>
                  <a:ext cx="1173417" cy="1018668"/>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1" name="ZoneTexte 90"/>
                <p:cNvSpPr txBox="1"/>
                <p:nvPr/>
              </p:nvSpPr>
              <p:spPr>
                <a:xfrm>
                  <a:off x="8185948" y="3861186"/>
                  <a:ext cx="1639253" cy="8487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2400" b="0" i="0" smtClean="0">
                            <a:solidFill>
                              <a:srgbClr val="469C46"/>
                            </a:solidFill>
                            <a:latin typeface="Cambria Math" panose="02040503050406030204" pitchFamily="18" charset="0"/>
                            <a:cs typeface="Calibri" panose="020F0502020204030204" pitchFamily="34" charset="0"/>
                          </a:rPr>
                          <m:t>Δ</m:t>
                        </m:r>
                        <m:sSub>
                          <m:sSubPr>
                            <m:ctrlPr>
                              <a:rPr lang="fr-FR" sz="2400" b="0" i="1" smtClean="0">
                                <a:solidFill>
                                  <a:srgbClr val="469C46"/>
                                </a:solidFill>
                                <a:latin typeface="Cambria Math" panose="02040503050406030204" pitchFamily="18" charset="0"/>
                                <a:cs typeface="Calibri" panose="020F0502020204030204" pitchFamily="34" charset="0"/>
                              </a:rPr>
                            </m:ctrlPr>
                          </m:sSubPr>
                          <m:e>
                            <m:r>
                              <a:rPr lang="fr-FR" sz="2400" b="0" i="1" smtClean="0">
                                <a:solidFill>
                                  <a:srgbClr val="469C46"/>
                                </a:solidFill>
                                <a:latin typeface="Cambria Math" panose="02040503050406030204" pitchFamily="18" charset="0"/>
                                <a:cs typeface="Calibri" panose="020F0502020204030204" pitchFamily="34" charset="0"/>
                              </a:rPr>
                              <m:t>𝜙</m:t>
                            </m:r>
                          </m:e>
                          <m:sub>
                            <m:r>
                              <m:rPr>
                                <m:sty m:val="p"/>
                              </m:rPr>
                              <a:rPr lang="fr-FR" sz="2400" b="0" i="0" smtClean="0">
                                <a:solidFill>
                                  <a:srgbClr val="469C46"/>
                                </a:solidFill>
                                <a:latin typeface="Cambria Math" panose="02040503050406030204" pitchFamily="18" charset="0"/>
                                <a:cs typeface="Calibri" panose="020F0502020204030204" pitchFamily="34" charset="0"/>
                              </a:rPr>
                              <m:t>squeezed</m:t>
                            </m:r>
                          </m:sub>
                        </m:sSub>
                        <m:r>
                          <a:rPr lang="fr-FR" sz="2400" b="0" i="1" smtClean="0">
                            <a:latin typeface="Cambria Math" panose="02040503050406030204" pitchFamily="18" charset="0"/>
                            <a:cs typeface="Calibri" panose="020F0502020204030204" pitchFamily="34" charset="0"/>
                          </a:rPr>
                          <m:t>=</m:t>
                        </m:r>
                        <m:f>
                          <m:fPr>
                            <m:ctrlPr>
                              <a:rPr lang="fr-FR" sz="2400" b="0" i="1" smtClean="0">
                                <a:latin typeface="Cambria Math" panose="02040503050406030204" pitchFamily="18" charset="0"/>
                                <a:cs typeface="Calibri" panose="020F0502020204030204" pitchFamily="34" charset="0"/>
                              </a:rPr>
                            </m:ctrlPr>
                          </m:fPr>
                          <m:num>
                            <m:r>
                              <m:rPr>
                                <m:sty m:val="p"/>
                              </m:rPr>
                              <a:rPr lang="fr-FR" sz="2400">
                                <a:latin typeface="Cambria Math" panose="02040503050406030204" pitchFamily="18" charset="0"/>
                                <a:cs typeface="Calibri" panose="020F0502020204030204" pitchFamily="34" charset="0"/>
                              </a:rPr>
                              <m:t>Δ</m:t>
                            </m:r>
                            <m:sSub>
                              <m:sSubPr>
                                <m:ctrlPr>
                                  <a:rPr lang="fr-FR" sz="2400" i="1">
                                    <a:latin typeface="Cambria Math" panose="02040503050406030204" pitchFamily="18" charset="0"/>
                                    <a:cs typeface="Calibri" panose="020F0502020204030204" pitchFamily="34" charset="0"/>
                                  </a:rPr>
                                </m:ctrlPr>
                              </m:sSubPr>
                              <m:e>
                                <m:r>
                                  <a:rPr lang="fr-FR" sz="2400" i="1">
                                    <a:latin typeface="Cambria Math" panose="02040503050406030204" pitchFamily="18" charset="0"/>
                                    <a:cs typeface="Calibri" panose="020F0502020204030204" pitchFamily="34" charset="0"/>
                                  </a:rPr>
                                  <m:t>𝜙</m:t>
                                </m:r>
                              </m:e>
                              <m:sub>
                                <m:r>
                                  <m:rPr>
                                    <m:sty m:val="p"/>
                                  </m:rPr>
                                  <a:rPr lang="fr-FR" sz="2400" b="0" i="0" smtClean="0">
                                    <a:latin typeface="Cambria Math" panose="02040503050406030204" pitchFamily="18" charset="0"/>
                                    <a:cs typeface="Calibri" panose="020F0502020204030204" pitchFamily="34" charset="0"/>
                                  </a:rPr>
                                  <m:t>SQL</m:t>
                                </m:r>
                              </m:sub>
                            </m:sSub>
                          </m:num>
                          <m:den>
                            <m:r>
                              <a:rPr lang="fr-FR" sz="2400" b="1" i="1" smtClean="0">
                                <a:latin typeface="Cambria Math" panose="02040503050406030204" pitchFamily="18" charset="0"/>
                                <a:cs typeface="Calibri" panose="020F0502020204030204" pitchFamily="34" charset="0"/>
                              </a:rPr>
                              <m:t>𝑮</m:t>
                            </m:r>
                          </m:den>
                        </m:f>
                      </m:oMath>
                    </m:oMathPara>
                  </a14:m>
                  <a:endParaRPr lang="fr-FR" sz="2400" b="0" dirty="0" smtClean="0">
                    <a:latin typeface="+mj-lt"/>
                  </a:endParaRPr>
                </a:p>
              </p:txBody>
            </p:sp>
          </mc:Choice>
          <mc:Fallback xmlns="">
            <p:sp>
              <p:nvSpPr>
                <p:cNvPr id="91" name="ZoneTexte 90"/>
                <p:cNvSpPr txBox="1">
                  <a:spLocks noRot="1" noChangeAspect="1" noMove="1" noResize="1" noEditPoints="1" noAdjustHandles="1" noChangeArrowheads="1" noChangeShapeType="1" noTextEdit="1"/>
                </p:cNvSpPr>
                <p:nvPr/>
              </p:nvSpPr>
              <p:spPr>
                <a:xfrm>
                  <a:off x="8185948" y="3861186"/>
                  <a:ext cx="1639253" cy="848711"/>
                </a:xfrm>
                <a:prstGeom prst="rect">
                  <a:avLst/>
                </a:prstGeom>
                <a:blipFill>
                  <a:blip r:embed="rId9"/>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35261" y="4760024"/>
                <a:ext cx="1918089" cy="8552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2400" smtClean="0">
                          <a:solidFill>
                            <a:srgbClr val="0066FF"/>
                          </a:solidFill>
                          <a:latin typeface="Cambria Math" panose="02040503050406030204" pitchFamily="18" charset="0"/>
                          <a:cs typeface="Calibri" panose="020F0502020204030204" pitchFamily="34" charset="0"/>
                        </a:rPr>
                        <m:t>Δ</m:t>
                      </m:r>
                      <m:sSub>
                        <m:sSubPr>
                          <m:ctrlPr>
                            <a:rPr lang="fr-FR" sz="2400" i="1">
                              <a:solidFill>
                                <a:srgbClr val="0066FF"/>
                              </a:solidFill>
                              <a:latin typeface="Cambria Math" panose="02040503050406030204" pitchFamily="18" charset="0"/>
                              <a:cs typeface="Calibri" panose="020F0502020204030204" pitchFamily="34" charset="0"/>
                            </a:rPr>
                          </m:ctrlPr>
                        </m:sSubPr>
                        <m:e>
                          <m:r>
                            <a:rPr lang="fr-FR" sz="2400" i="1">
                              <a:solidFill>
                                <a:srgbClr val="0066FF"/>
                              </a:solidFill>
                              <a:latin typeface="Cambria Math" panose="02040503050406030204" pitchFamily="18" charset="0"/>
                              <a:cs typeface="Calibri" panose="020F0502020204030204" pitchFamily="34" charset="0"/>
                            </a:rPr>
                            <m:t>𝜙</m:t>
                          </m:r>
                        </m:e>
                        <m:sub>
                          <m:r>
                            <m:rPr>
                              <m:sty m:val="p"/>
                            </m:rPr>
                            <a:rPr lang="fr-FR" sz="2400" b="0" i="0" smtClean="0">
                              <a:solidFill>
                                <a:srgbClr val="0066FF"/>
                              </a:solidFill>
                              <a:latin typeface="Cambria Math" panose="02040503050406030204" pitchFamily="18" charset="0"/>
                              <a:cs typeface="Calibri" panose="020F0502020204030204" pitchFamily="34" charset="0"/>
                            </a:rPr>
                            <m:t>SQL</m:t>
                          </m:r>
                        </m:sub>
                      </m:sSub>
                      <m:r>
                        <a:rPr lang="fr-FR" sz="2400" b="0" i="0" smtClean="0">
                          <a:solidFill>
                            <a:schemeClr val="tx1"/>
                          </a:solidFill>
                          <a:latin typeface="Cambria Math" panose="02040503050406030204" pitchFamily="18" charset="0"/>
                          <a:cs typeface="Calibri" panose="020F0502020204030204" pitchFamily="34" charset="0"/>
                        </a:rPr>
                        <m:t>=</m:t>
                      </m:r>
                      <m:f>
                        <m:fPr>
                          <m:ctrlPr>
                            <a:rPr lang="fr-FR" sz="2400" b="0" i="1" smtClean="0">
                              <a:solidFill>
                                <a:schemeClr val="tx1"/>
                              </a:solidFill>
                              <a:latin typeface="Cambria Math" panose="02040503050406030204" pitchFamily="18" charset="0"/>
                              <a:cs typeface="Calibri" panose="020F0502020204030204" pitchFamily="34" charset="0"/>
                            </a:rPr>
                          </m:ctrlPr>
                        </m:fPr>
                        <m:num>
                          <m:r>
                            <a:rPr lang="fr-FR" sz="2400" b="0" i="0" smtClean="0">
                              <a:solidFill>
                                <a:schemeClr val="tx1"/>
                              </a:solidFill>
                              <a:latin typeface="Cambria Math" panose="02040503050406030204" pitchFamily="18" charset="0"/>
                              <a:cs typeface="Calibri" panose="020F0502020204030204" pitchFamily="34" charset="0"/>
                            </a:rPr>
                            <m:t>1</m:t>
                          </m:r>
                        </m:num>
                        <m:den>
                          <m:rad>
                            <m:radPr>
                              <m:degHide m:val="on"/>
                              <m:ctrlPr>
                                <a:rPr lang="fr-FR" sz="2400" b="0" i="1" smtClean="0">
                                  <a:solidFill>
                                    <a:schemeClr val="tx1"/>
                                  </a:solidFill>
                                  <a:latin typeface="Cambria Math" panose="02040503050406030204" pitchFamily="18" charset="0"/>
                                  <a:cs typeface="Calibri" panose="020F0502020204030204" pitchFamily="34" charset="0"/>
                                </a:rPr>
                              </m:ctrlPr>
                            </m:radPr>
                            <m:deg/>
                            <m:e>
                              <m:r>
                                <a:rPr lang="fr-FR" sz="2400" b="0" i="1" smtClean="0">
                                  <a:solidFill>
                                    <a:schemeClr val="tx1"/>
                                  </a:solidFill>
                                  <a:latin typeface="Cambria Math" panose="02040503050406030204" pitchFamily="18" charset="0"/>
                                  <a:cs typeface="Calibri" panose="020F0502020204030204" pitchFamily="34" charset="0"/>
                                </a:rPr>
                                <m:t>𝑁</m:t>
                              </m:r>
                            </m:e>
                          </m:rad>
                        </m:den>
                      </m:f>
                    </m:oMath>
                  </m:oMathPara>
                </a14:m>
                <a:endParaRPr lang="fr-FR" sz="2400" dirty="0">
                  <a:solidFill>
                    <a:srgbClr val="0066FF"/>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5261" y="4760024"/>
                <a:ext cx="1918089" cy="855299"/>
              </a:xfrm>
              <a:prstGeom prst="rect">
                <a:avLst/>
              </a:prstGeom>
              <a:blipFill>
                <a:blip r:embed="rId10"/>
                <a:stretch>
                  <a:fillRect/>
                </a:stretch>
              </a:blipFill>
            </p:spPr>
            <p:txBody>
              <a:bodyPr/>
              <a:lstStyle/>
              <a:p>
                <a:r>
                  <a:rPr lang="fr-FR">
                    <a:noFill/>
                  </a:rPr>
                  <a:t> </a:t>
                </a:r>
              </a:p>
            </p:txBody>
          </p:sp>
        </mc:Fallback>
      </mc:AlternateContent>
      <p:grpSp>
        <p:nvGrpSpPr>
          <p:cNvPr id="11" name="Groupe 10"/>
          <p:cNvGrpSpPr/>
          <p:nvPr/>
        </p:nvGrpSpPr>
        <p:grpSpPr>
          <a:xfrm>
            <a:off x="2460384" y="2487383"/>
            <a:ext cx="2178418" cy="1033951"/>
            <a:chOff x="3452986" y="3512437"/>
            <a:chExt cx="2178418" cy="1033951"/>
          </a:xfrm>
        </p:grpSpPr>
        <p:sp>
          <p:nvSpPr>
            <p:cNvPr id="5" name="Flèche droite 4"/>
            <p:cNvSpPr/>
            <p:nvPr/>
          </p:nvSpPr>
          <p:spPr>
            <a:xfrm>
              <a:off x="3622958" y="3512437"/>
              <a:ext cx="2008446" cy="1033951"/>
            </a:xfrm>
            <a:prstGeom prst="rightArrow">
              <a:avLst>
                <a:gd name="adj1" fmla="val 50000"/>
                <a:gd name="adj2" fmla="val 46628"/>
              </a:avLst>
            </a:prstGeom>
            <a:solidFill>
              <a:srgbClr val="B39BC5"/>
            </a:solidFill>
            <a:ln w="254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8" name="Rectangle 7"/>
                <p:cNvSpPr/>
                <p:nvPr/>
              </p:nvSpPr>
              <p:spPr>
                <a:xfrm>
                  <a:off x="3452986" y="3782699"/>
                  <a:ext cx="1970883" cy="4741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2400" i="1" smtClean="0">
                                <a:solidFill>
                                  <a:schemeClr val="tx1"/>
                                </a:solidFill>
                                <a:latin typeface="Cambria Math" panose="02040503050406030204" pitchFamily="18" charset="0"/>
                              </a:rPr>
                            </m:ctrlPr>
                          </m:sSub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𝐻</m:t>
                                </m:r>
                              </m:e>
                            </m:acc>
                          </m:e>
                          <m:sub>
                            <m:r>
                              <m:rPr>
                                <m:sty m:val="p"/>
                              </m:rPr>
                              <a:rPr lang="fr-FR" sz="2400">
                                <a:solidFill>
                                  <a:schemeClr val="tx1"/>
                                </a:solidFill>
                                <a:latin typeface="Cambria Math" panose="02040503050406030204" pitchFamily="18" charset="0"/>
                              </a:rPr>
                              <m:t>int</m:t>
                            </m:r>
                          </m:sub>
                        </m:sSub>
                        <m:r>
                          <a:rPr lang="fr-FR" sz="2400" b="0" i="1" smtClean="0">
                            <a:solidFill>
                              <a:schemeClr val="tx1"/>
                            </a:solidFill>
                            <a:latin typeface="Cambria Math" panose="02040503050406030204" pitchFamily="18" charset="0"/>
                          </a:rPr>
                          <m:t>∝</m:t>
                        </m:r>
                        <m:sSubSup>
                          <m:sSubSupPr>
                            <m:ctrlPr>
                              <a:rPr lang="fr-FR" sz="2400" i="1">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𝑆</m:t>
                                </m:r>
                              </m:e>
                            </m:acc>
                          </m:e>
                          <m:sub>
                            <m:r>
                              <a:rPr lang="fr-FR" sz="2400" i="1">
                                <a:solidFill>
                                  <a:schemeClr val="tx1"/>
                                </a:solidFill>
                                <a:latin typeface="Cambria Math" panose="02040503050406030204" pitchFamily="18" charset="0"/>
                              </a:rPr>
                              <m:t>𝑧</m:t>
                            </m:r>
                          </m:sub>
                          <m:sup>
                            <m:r>
                              <a:rPr lang="fr-FR" sz="2400" i="1">
                                <a:solidFill>
                                  <a:schemeClr val="tx1"/>
                                </a:solidFill>
                                <a:latin typeface="Cambria Math" panose="02040503050406030204" pitchFamily="18" charset="0"/>
                              </a:rPr>
                              <m:t>2</m:t>
                            </m:r>
                          </m:sup>
                        </m:sSubSup>
                      </m:oMath>
                    </m:oMathPara>
                  </a14:m>
                  <a:endParaRPr lang="fr-FR" sz="24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452986" y="3782699"/>
                  <a:ext cx="1970883" cy="474169"/>
                </a:xfrm>
                <a:prstGeom prst="rect">
                  <a:avLst/>
                </a:prstGeom>
                <a:blipFill>
                  <a:blip r:embed="rId14"/>
                  <a:stretch>
                    <a:fillRect/>
                  </a:stretch>
                </a:blipFill>
              </p:spPr>
              <p:txBody>
                <a:bodyPr/>
                <a:lstStyle/>
                <a:p>
                  <a:r>
                    <a:rPr lang="fr-FR">
                      <a:noFill/>
                    </a:rPr>
                    <a:t> </a:t>
                  </a:r>
                </a:p>
              </p:txBody>
            </p:sp>
          </mc:Fallback>
        </mc:AlternateContent>
      </p:grpSp>
      <p:grpSp>
        <p:nvGrpSpPr>
          <p:cNvPr id="14" name="Groupe 13"/>
          <p:cNvGrpSpPr/>
          <p:nvPr/>
        </p:nvGrpSpPr>
        <p:grpSpPr>
          <a:xfrm>
            <a:off x="4903742" y="1915330"/>
            <a:ext cx="2261067" cy="2014738"/>
            <a:chOff x="5122400" y="1915330"/>
            <a:chExt cx="2261067" cy="2014738"/>
          </a:xfrm>
        </p:grpSpPr>
        <p:grpSp>
          <p:nvGrpSpPr>
            <p:cNvPr id="4" name="Groupe 3"/>
            <p:cNvGrpSpPr/>
            <p:nvPr/>
          </p:nvGrpSpPr>
          <p:grpSpPr>
            <a:xfrm>
              <a:off x="5122400" y="1915330"/>
              <a:ext cx="2261067" cy="2014738"/>
              <a:chOff x="5032370" y="2376238"/>
              <a:chExt cx="2261067" cy="2014738"/>
            </a:xfrm>
          </p:grpSpPr>
          <p:grpSp>
            <p:nvGrpSpPr>
              <p:cNvPr id="386" name="Groupe 385"/>
              <p:cNvGrpSpPr>
                <a:grpSpLocks noChangeAspect="1"/>
              </p:cNvGrpSpPr>
              <p:nvPr/>
            </p:nvGrpSpPr>
            <p:grpSpPr>
              <a:xfrm>
                <a:off x="5032370" y="2376238"/>
                <a:ext cx="2261067" cy="2014738"/>
                <a:chOff x="3245101" y="1558359"/>
                <a:chExt cx="2024184" cy="1710477"/>
              </a:xfrm>
            </p:grpSpPr>
            <p:grpSp>
              <p:nvGrpSpPr>
                <p:cNvPr id="387" name="Groupe 386"/>
                <p:cNvGrpSpPr>
                  <a:grpSpLocks noChangeAspect="1"/>
                </p:cNvGrpSpPr>
                <p:nvPr/>
              </p:nvGrpSpPr>
              <p:grpSpPr>
                <a:xfrm>
                  <a:off x="3245101" y="2222175"/>
                  <a:ext cx="1872000" cy="720000"/>
                  <a:chOff x="2690613" y="5310491"/>
                  <a:chExt cx="1872000" cy="720000"/>
                </a:xfrm>
              </p:grpSpPr>
              <p:sp>
                <p:nvSpPr>
                  <p:cNvPr id="393" name="Ellipse 392"/>
                  <p:cNvSpPr>
                    <a:spLocks noChangeAspect="1"/>
                  </p:cNvSpPr>
                  <p:nvPr/>
                </p:nvSpPr>
                <p:spPr>
                  <a:xfrm rot="20085474">
                    <a:off x="2690613" y="5536310"/>
                    <a:ext cx="1872000" cy="206919"/>
                  </a:xfrm>
                  <a:prstGeom prst="ellipse">
                    <a:avLst/>
                  </a:prstGeom>
                  <a:gradFill flip="none" rotWithShape="1">
                    <a:gsLst>
                      <a:gs pos="62000">
                        <a:srgbClr val="8D5AB3"/>
                      </a:gs>
                      <a:gs pos="0">
                        <a:srgbClr val="7030A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Ellipse 393"/>
                  <p:cNvSpPr>
                    <a:spLocks noChangeAspect="1"/>
                  </p:cNvSpPr>
                  <p:nvPr/>
                </p:nvSpPr>
                <p:spPr>
                  <a:xfrm>
                    <a:off x="3254211" y="5310491"/>
                    <a:ext cx="720000" cy="720000"/>
                  </a:xfrm>
                  <a:prstGeom prst="ellipse">
                    <a:avLst/>
                  </a:prstGeom>
                  <a:noFill/>
                  <a:ln w="254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88" name="Connecteur droit avec flèche 387"/>
                <p:cNvCxnSpPr/>
                <p:nvPr/>
              </p:nvCxnSpPr>
              <p:spPr>
                <a:xfrm>
                  <a:off x="3250898" y="2569437"/>
                  <a:ext cx="1708106"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389" name="Connecteur droit avec flèche 388"/>
                <p:cNvCxnSpPr/>
                <p:nvPr/>
              </p:nvCxnSpPr>
              <p:spPr>
                <a:xfrm flipV="1">
                  <a:off x="4155964" y="1894044"/>
                  <a:ext cx="0" cy="137479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90" name="ZoneTexte 389"/>
                    <p:cNvSpPr txBox="1"/>
                    <p:nvPr/>
                  </p:nvSpPr>
                  <p:spPr>
                    <a:xfrm>
                      <a:off x="4040286" y="1558359"/>
                      <a:ext cx="277198" cy="27017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acc>
                                  <m:accPr>
                                    <m:chr m:val="̂"/>
                                    <m:ctrlPr>
                                      <a:rPr lang="fr-FR" sz="2000" b="0" i="1" smtClean="0">
                                        <a:latin typeface="Cambria Math" panose="02040503050406030204" pitchFamily="18" charset="0"/>
                                      </a:rPr>
                                    </m:ctrlPr>
                                  </m:accPr>
                                  <m:e>
                                    <m:r>
                                      <a:rPr lang="fr-FR" sz="2000" b="0" i="1" smtClean="0">
                                        <a:latin typeface="Cambria Math" panose="02040503050406030204" pitchFamily="18" charset="0"/>
                                      </a:rPr>
                                      <m:t>𝑆</m:t>
                                    </m:r>
                                  </m:e>
                                </m:acc>
                              </m:e>
                              <m:sub>
                                <m:r>
                                  <a:rPr lang="fr-FR" sz="2000" b="0" i="1" smtClean="0">
                                    <a:latin typeface="Cambria Math" panose="02040503050406030204" pitchFamily="18" charset="0"/>
                                  </a:rPr>
                                  <m:t>𝑧</m:t>
                                </m:r>
                              </m:sub>
                            </m:sSub>
                          </m:oMath>
                        </m:oMathPara>
                      </a14:m>
                      <a:endParaRPr lang="fr-FR" sz="2000" b="0" dirty="0" smtClean="0">
                        <a:latin typeface="+mj-lt"/>
                      </a:endParaRPr>
                    </a:p>
                  </p:txBody>
                </p:sp>
              </mc:Choice>
              <mc:Fallback xmlns="">
                <p:sp>
                  <p:nvSpPr>
                    <p:cNvPr id="390" name="ZoneTexte 389"/>
                    <p:cNvSpPr txBox="1">
                      <a:spLocks noRot="1" noChangeAspect="1" noMove="1" noResize="1" noEditPoints="1" noAdjustHandles="1" noChangeArrowheads="1" noChangeShapeType="1" noTextEdit="1"/>
                    </p:cNvSpPr>
                    <p:nvPr/>
                  </p:nvSpPr>
                  <p:spPr>
                    <a:xfrm>
                      <a:off x="4040286" y="1558359"/>
                      <a:ext cx="277198" cy="270171"/>
                    </a:xfrm>
                    <a:prstGeom prst="rect">
                      <a:avLst/>
                    </a:prstGeom>
                    <a:blipFill>
                      <a:blip r:embed="rId15"/>
                      <a:stretch>
                        <a:fillRect l="-15686" t="-19231" r="-54902" b="-134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1" name="ZoneTexte 390"/>
                    <p:cNvSpPr txBox="1"/>
                    <p:nvPr/>
                  </p:nvSpPr>
                  <p:spPr>
                    <a:xfrm>
                      <a:off x="4974466" y="2424922"/>
                      <a:ext cx="294819" cy="29673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acc>
                                  <m:accPr>
                                    <m:chr m:val="̂"/>
                                    <m:ctrlPr>
                                      <a:rPr lang="fr-FR" sz="2000" i="1" smtClean="0">
                                        <a:latin typeface="Cambria Math" panose="02040503050406030204" pitchFamily="18" charset="0"/>
                                      </a:rPr>
                                    </m:ctrlPr>
                                  </m:accPr>
                                  <m:e>
                                    <m:r>
                                      <a:rPr lang="fr-FR" sz="2000" b="0" i="1" smtClean="0">
                                        <a:latin typeface="Cambria Math" panose="02040503050406030204" pitchFamily="18" charset="0"/>
                                      </a:rPr>
                                      <m:t>𝑆</m:t>
                                    </m:r>
                                  </m:e>
                                </m:acc>
                              </m:e>
                              <m:sub>
                                <m:r>
                                  <a:rPr lang="fr-FR" sz="2000" b="0" i="1" smtClean="0">
                                    <a:latin typeface="Cambria Math" panose="02040503050406030204" pitchFamily="18" charset="0"/>
                                  </a:rPr>
                                  <m:t>𝑦</m:t>
                                </m:r>
                              </m:sub>
                            </m:sSub>
                          </m:oMath>
                        </m:oMathPara>
                      </a14:m>
                      <a:endParaRPr lang="fr-FR" sz="2000" b="0" dirty="0" smtClean="0">
                        <a:latin typeface="+mj-lt"/>
                      </a:endParaRPr>
                    </a:p>
                  </p:txBody>
                </p:sp>
              </mc:Choice>
              <mc:Fallback xmlns="">
                <p:sp>
                  <p:nvSpPr>
                    <p:cNvPr id="391" name="ZoneTexte 390"/>
                    <p:cNvSpPr txBox="1">
                      <a:spLocks noRot="1" noChangeAspect="1" noMove="1" noResize="1" noEditPoints="1" noAdjustHandles="1" noChangeArrowheads="1" noChangeShapeType="1" noTextEdit="1"/>
                    </p:cNvSpPr>
                    <p:nvPr/>
                  </p:nvSpPr>
                  <p:spPr>
                    <a:xfrm>
                      <a:off x="4974466" y="2424922"/>
                      <a:ext cx="294819" cy="296735"/>
                    </a:xfrm>
                    <a:prstGeom prst="rect">
                      <a:avLst/>
                    </a:prstGeom>
                    <a:blipFill>
                      <a:blip r:embed="rId16"/>
                      <a:stretch>
                        <a:fillRect l="-16667" t="-15517" r="-46296" b="-17241"/>
                      </a:stretch>
                    </a:blipFill>
                  </p:spPr>
                  <p:txBody>
                    <a:bodyPr/>
                    <a:lstStyle/>
                    <a:p>
                      <a:r>
                        <a:rPr lang="fr-FR">
                          <a:noFill/>
                        </a:rPr>
                        <a:t> </a:t>
                      </a:r>
                    </a:p>
                  </p:txBody>
                </p:sp>
              </mc:Fallback>
            </mc:AlternateContent>
          </p:grpSp>
          <p:cxnSp>
            <p:nvCxnSpPr>
              <p:cNvPr id="440" name="Connecteur droit avec flèche 439"/>
              <p:cNvCxnSpPr/>
              <p:nvPr/>
            </p:nvCxnSpPr>
            <p:spPr>
              <a:xfrm>
                <a:off x="6105329" y="3094717"/>
                <a:ext cx="910078" cy="4200"/>
              </a:xfrm>
              <a:prstGeom prst="straightConnector1">
                <a:avLst/>
              </a:prstGeom>
              <a:ln w="28575">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41" name="Connecteur droit avec flèche 440"/>
              <p:cNvCxnSpPr/>
              <p:nvPr/>
            </p:nvCxnSpPr>
            <p:spPr>
              <a:xfrm flipV="1">
                <a:off x="6075431" y="3341128"/>
                <a:ext cx="432000" cy="0"/>
              </a:xfrm>
              <a:prstGeom prst="straightConnector1">
                <a:avLst/>
              </a:prstGeom>
              <a:ln w="28575">
                <a:solidFill>
                  <a:srgbClr val="00B0F0"/>
                </a:solidFill>
                <a:tailEnd type="triangle"/>
              </a:ln>
            </p:spPr>
            <p:style>
              <a:lnRef idx="3">
                <a:schemeClr val="dk1"/>
              </a:lnRef>
              <a:fillRef idx="0">
                <a:schemeClr val="dk1"/>
              </a:fillRef>
              <a:effectRef idx="2">
                <a:schemeClr val="dk1"/>
              </a:effectRef>
              <a:fontRef idx="minor">
                <a:schemeClr val="tx1"/>
              </a:fontRef>
            </p:style>
          </p:cxnSp>
        </p:grpSp>
        <p:cxnSp>
          <p:nvCxnSpPr>
            <p:cNvPr id="57" name="Connecteur droit avec flèche 56"/>
            <p:cNvCxnSpPr/>
            <p:nvPr/>
          </p:nvCxnSpPr>
          <p:spPr>
            <a:xfrm flipV="1">
              <a:off x="6145733" y="2598327"/>
              <a:ext cx="2419" cy="501238"/>
            </a:xfrm>
            <a:prstGeom prst="straightConnector1">
              <a:avLst/>
            </a:prstGeom>
            <a:ln w="28575">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60" name="Connecteur droit avec flèche 59"/>
            <p:cNvCxnSpPr/>
            <p:nvPr/>
          </p:nvCxnSpPr>
          <p:spPr>
            <a:xfrm flipV="1">
              <a:off x="6146668" y="2886601"/>
              <a:ext cx="0" cy="216000"/>
            </a:xfrm>
            <a:prstGeom prst="straightConnector1">
              <a:avLst/>
            </a:prstGeom>
            <a:ln w="28575">
              <a:solidFill>
                <a:srgbClr val="00B0F0"/>
              </a:solidFill>
              <a:tailEnd type="triangle"/>
            </a:ln>
          </p:spPr>
          <p:style>
            <a:lnRef idx="3">
              <a:schemeClr val="dk1"/>
            </a:lnRef>
            <a:fillRef idx="0">
              <a:schemeClr val="dk1"/>
            </a:fillRef>
            <a:effectRef idx="2">
              <a:schemeClr val="dk1"/>
            </a:effectRef>
            <a:fontRef idx="minor">
              <a:schemeClr val="tx1"/>
            </a:fontRef>
          </p:style>
        </p:cxnSp>
        <p:cxnSp>
          <p:nvCxnSpPr>
            <p:cNvPr id="62" name="Connecteur droit avec flèche 61"/>
            <p:cNvCxnSpPr/>
            <p:nvPr/>
          </p:nvCxnSpPr>
          <p:spPr>
            <a:xfrm flipV="1">
              <a:off x="6145733" y="3102601"/>
              <a:ext cx="2419" cy="501238"/>
            </a:xfrm>
            <a:prstGeom prst="straightConnector1">
              <a:avLst/>
            </a:prstGeom>
            <a:ln w="28575">
              <a:solidFill>
                <a:srgbClr val="FF0000"/>
              </a:solidFill>
              <a:prstDash val="sysDot"/>
              <a:headEnd type="triangle"/>
              <a:tailEnd type="none"/>
            </a:ln>
          </p:spPr>
          <p:style>
            <a:lnRef idx="3">
              <a:schemeClr val="dk1"/>
            </a:lnRef>
            <a:fillRef idx="0">
              <a:schemeClr val="dk1"/>
            </a:fillRef>
            <a:effectRef idx="2">
              <a:schemeClr val="dk1"/>
            </a:effectRef>
            <a:fontRef idx="minor">
              <a:schemeClr val="tx1"/>
            </a:fontRef>
          </p:style>
        </p:cxnSp>
        <p:cxnSp>
          <p:nvCxnSpPr>
            <p:cNvPr id="63" name="Connecteur droit avec flèche 62"/>
            <p:cNvCxnSpPr/>
            <p:nvPr/>
          </p:nvCxnSpPr>
          <p:spPr>
            <a:xfrm>
              <a:off x="5253933" y="3556744"/>
              <a:ext cx="910078" cy="4200"/>
            </a:xfrm>
            <a:prstGeom prst="straightConnector1">
              <a:avLst/>
            </a:prstGeom>
            <a:ln w="28575">
              <a:solidFill>
                <a:srgbClr val="FF0000"/>
              </a:solidFill>
              <a:prstDash val="sysDot"/>
              <a:headEnd type="triangle"/>
              <a:tailEnd type="none"/>
            </a:ln>
          </p:spPr>
          <p:style>
            <a:lnRef idx="3">
              <a:schemeClr val="dk1"/>
            </a:lnRef>
            <a:fillRef idx="0">
              <a:schemeClr val="dk1"/>
            </a:fillRef>
            <a:effectRef idx="2">
              <a:schemeClr val="dk1"/>
            </a:effectRef>
            <a:fontRef idx="minor">
              <a:schemeClr val="tx1"/>
            </a:fontRef>
          </p:style>
        </p:cxnSp>
        <p:cxnSp>
          <p:nvCxnSpPr>
            <p:cNvPr id="64" name="Connecteur droit avec flèche 63"/>
            <p:cNvCxnSpPr/>
            <p:nvPr/>
          </p:nvCxnSpPr>
          <p:spPr>
            <a:xfrm flipV="1">
              <a:off x="6147251" y="3115784"/>
              <a:ext cx="0" cy="216000"/>
            </a:xfrm>
            <a:prstGeom prst="straightConnector1">
              <a:avLst/>
            </a:prstGeom>
            <a:ln w="28575">
              <a:solidFill>
                <a:srgbClr val="00B0F0"/>
              </a:solidFill>
              <a:prstDash val="sysDot"/>
              <a:headEnd type="triangle"/>
              <a:tailEnd type="none"/>
            </a:ln>
          </p:spPr>
          <p:style>
            <a:lnRef idx="3">
              <a:schemeClr val="dk1"/>
            </a:lnRef>
            <a:fillRef idx="0">
              <a:schemeClr val="dk1"/>
            </a:fillRef>
            <a:effectRef idx="2">
              <a:schemeClr val="dk1"/>
            </a:effectRef>
            <a:fontRef idx="minor">
              <a:schemeClr val="tx1"/>
            </a:fontRef>
          </p:style>
        </p:cxnSp>
        <p:cxnSp>
          <p:nvCxnSpPr>
            <p:cNvPr id="65" name="Connecteur droit avec flèche 64"/>
            <p:cNvCxnSpPr/>
            <p:nvPr/>
          </p:nvCxnSpPr>
          <p:spPr>
            <a:xfrm flipV="1">
              <a:off x="5703725" y="3330454"/>
              <a:ext cx="432000" cy="0"/>
            </a:xfrm>
            <a:prstGeom prst="straightConnector1">
              <a:avLst/>
            </a:prstGeom>
            <a:ln w="28575">
              <a:solidFill>
                <a:srgbClr val="00B0F0"/>
              </a:solidFill>
              <a:prstDash val="sysDot"/>
              <a:headEnd type="triangle"/>
              <a:tailEnd type="non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67" name="ZoneTexte 66"/>
              <p:cNvSpPr txBox="1"/>
              <p:nvPr/>
            </p:nvSpPr>
            <p:spPr>
              <a:xfrm>
                <a:off x="135461" y="1497239"/>
                <a:ext cx="11313047" cy="286425"/>
              </a:xfrm>
              <a:prstGeom prst="rect">
                <a:avLst/>
              </a:prstGeom>
              <a:noFill/>
            </p:spPr>
            <p:txBody>
              <a:bodyPr wrap="square" lIns="0" tIns="0" rIns="0" bIns="0" rtlCol="0">
                <a:spAutoFit/>
              </a:bodyPr>
              <a:lstStyle/>
              <a:p>
                <a:r>
                  <a:rPr lang="fr-FR" i="1" dirty="0" smtClean="0">
                    <a:latin typeface="Calibri" panose="020F0502020204030204" pitchFamily="34" charset="0"/>
                    <a:cs typeface="Calibri" panose="020F0502020204030204" pitchFamily="34" charset="0"/>
                  </a:rPr>
                  <a:t>       1) </a:t>
                </a:r>
                <a:r>
                  <a:rPr lang="fr-FR" i="1" dirty="0" err="1" smtClean="0">
                    <a:latin typeface="Calibri" panose="020F0502020204030204" pitchFamily="34" charset="0"/>
                    <a:cs typeface="Calibri" panose="020F0502020204030204" pitchFamily="34" charset="0"/>
                  </a:rPr>
                  <a:t>Coherent</a:t>
                </a:r>
                <a:r>
                  <a:rPr lang="fr-FR" i="1" dirty="0" smtClean="0">
                    <a:latin typeface="Calibri" panose="020F0502020204030204" pitchFamily="34" charset="0"/>
                    <a:cs typeface="Calibri" panose="020F0502020204030204" pitchFamily="34" charset="0"/>
                  </a:rPr>
                  <a:t> state                                                     2</a:t>
                </a:r>
                <a:r>
                  <a:rPr lang="fr-FR" i="1" dirty="0">
                    <a:latin typeface="Calibri" panose="020F0502020204030204" pitchFamily="34" charset="0"/>
                    <a:cs typeface="Calibri" panose="020F0502020204030204" pitchFamily="34" charset="0"/>
                  </a:rPr>
                  <a:t>) </a:t>
                </a:r>
                <a:r>
                  <a:rPr lang="fr-FR" i="1" dirty="0" err="1" smtClean="0">
                    <a:latin typeface="Calibri" panose="020F0502020204030204" pitchFamily="34" charset="0"/>
                    <a:cs typeface="Calibri" panose="020F0502020204030204" pitchFamily="34" charset="0"/>
                  </a:rPr>
                  <a:t>Squeezed</a:t>
                </a:r>
                <a:r>
                  <a:rPr lang="fr-FR" i="1" dirty="0" smtClean="0">
                    <a:latin typeface="Calibri" panose="020F0502020204030204" pitchFamily="34" charset="0"/>
                    <a:cs typeface="Calibri" panose="020F0502020204030204" pitchFamily="34" charset="0"/>
                  </a:rPr>
                  <a:t> state                             3</a:t>
                </a:r>
                <a:r>
                  <a:rPr lang="fr-FR" i="1" dirty="0">
                    <a:latin typeface="Calibri" panose="020F0502020204030204" pitchFamily="34" charset="0"/>
                    <a:cs typeface="Calibri" panose="020F0502020204030204" pitchFamily="34" charset="0"/>
                  </a:rPr>
                  <a:t>) </a:t>
                </a:r>
                <a:r>
                  <a:rPr lang="fr-FR" i="1" dirty="0" err="1" smtClean="0">
                    <a:latin typeface="Calibri" panose="020F0502020204030204" pitchFamily="34" charset="0"/>
                    <a:cs typeface="Calibri" panose="020F0502020204030204" pitchFamily="34" charset="0"/>
                  </a:rPr>
                  <a:t>Optimized</a:t>
                </a:r>
                <a:r>
                  <a:rPr lang="fr-FR" i="1" dirty="0" smtClean="0">
                    <a:latin typeface="Calibri" panose="020F0502020204030204" pitchFamily="34" charset="0"/>
                    <a:cs typeface="Calibri" panose="020F0502020204030204" pitchFamily="34" charset="0"/>
                  </a:rPr>
                  <a:t> for </a:t>
                </a:r>
                <a14:m>
                  <m:oMath xmlns:m="http://schemas.openxmlformats.org/officeDocument/2006/math">
                    <m:sSub>
                      <m:sSubPr>
                        <m:ctrlPr>
                          <a:rPr lang="fr-FR" i="1" dirty="0">
                            <a:latin typeface="Cambria Math" panose="02040503050406030204" pitchFamily="18" charset="0"/>
                            <a:cs typeface="Calibri" panose="020F0502020204030204" pitchFamily="34" charset="0"/>
                          </a:rPr>
                        </m:ctrlPr>
                      </m:sSubPr>
                      <m:e>
                        <m:acc>
                          <m:accPr>
                            <m:chr m:val="̂"/>
                            <m:ctrlPr>
                              <a:rPr lang="fr-FR" i="1">
                                <a:latin typeface="Cambria Math" panose="02040503050406030204" pitchFamily="18" charset="0"/>
                                <a:cs typeface="Calibri" panose="020F0502020204030204" pitchFamily="34" charset="0"/>
                              </a:rPr>
                            </m:ctrlPr>
                          </m:accPr>
                          <m:e>
                            <m:r>
                              <a:rPr lang="fr-FR" i="1">
                                <a:latin typeface="Cambria Math" panose="02040503050406030204" pitchFamily="18" charset="0"/>
                                <a:cs typeface="Calibri" panose="020F0502020204030204" pitchFamily="34" charset="0"/>
                              </a:rPr>
                              <m:t>𝑆</m:t>
                            </m:r>
                          </m:e>
                        </m:acc>
                      </m:e>
                      <m:sub>
                        <m:r>
                          <a:rPr lang="fr-FR" i="1" dirty="0">
                            <a:latin typeface="Cambria Math" panose="02040503050406030204" pitchFamily="18" charset="0"/>
                            <a:cs typeface="Calibri" panose="020F0502020204030204" pitchFamily="34" charset="0"/>
                          </a:rPr>
                          <m:t>𝑧</m:t>
                        </m:r>
                      </m:sub>
                    </m:sSub>
                  </m:oMath>
                </a14:m>
                <a:endParaRPr lang="fr-FR" i="1" dirty="0">
                  <a:latin typeface="Calibri" panose="020F0502020204030204" pitchFamily="34" charset="0"/>
                  <a:cs typeface="Calibri" panose="020F0502020204030204" pitchFamily="34" charset="0"/>
                </a:endParaRPr>
              </a:p>
            </p:txBody>
          </p:sp>
        </mc:Choice>
        <mc:Fallback xmlns="">
          <p:sp>
            <p:nvSpPr>
              <p:cNvPr id="67" name="ZoneTexte 66"/>
              <p:cNvSpPr txBox="1">
                <a:spLocks noRot="1" noChangeAspect="1" noMove="1" noResize="1" noEditPoints="1" noAdjustHandles="1" noChangeArrowheads="1" noChangeShapeType="1" noTextEdit="1"/>
              </p:cNvSpPr>
              <p:nvPr/>
            </p:nvSpPr>
            <p:spPr>
              <a:xfrm>
                <a:off x="135461" y="1497239"/>
                <a:ext cx="11313047" cy="286425"/>
              </a:xfrm>
              <a:prstGeom prst="rect">
                <a:avLst/>
              </a:prstGeom>
              <a:blipFill>
                <a:blip r:embed="rId17"/>
                <a:stretch>
                  <a:fillRect t="-27660" b="-48936"/>
                </a:stretch>
              </a:blipFill>
            </p:spPr>
            <p:txBody>
              <a:bodyPr/>
              <a:lstStyle/>
              <a:p>
                <a:r>
                  <a:rPr lang="fr-FR">
                    <a:noFill/>
                  </a:rPr>
                  <a:t> </a:t>
                </a:r>
              </a:p>
            </p:txBody>
          </p:sp>
        </mc:Fallback>
      </mc:AlternateContent>
      <p:grpSp>
        <p:nvGrpSpPr>
          <p:cNvPr id="16" name="Groupe 15"/>
          <p:cNvGrpSpPr/>
          <p:nvPr/>
        </p:nvGrpSpPr>
        <p:grpSpPr>
          <a:xfrm>
            <a:off x="7846558" y="1965025"/>
            <a:ext cx="2735151" cy="1961184"/>
            <a:chOff x="8279375" y="2975780"/>
            <a:chExt cx="2735151" cy="1961184"/>
          </a:xfrm>
        </p:grpSpPr>
        <p:grpSp>
          <p:nvGrpSpPr>
            <p:cNvPr id="15" name="Groupe 14"/>
            <p:cNvGrpSpPr/>
            <p:nvPr/>
          </p:nvGrpSpPr>
          <p:grpSpPr>
            <a:xfrm>
              <a:off x="8279375" y="2975780"/>
              <a:ext cx="2735151" cy="1961184"/>
              <a:chOff x="8981603" y="2511524"/>
              <a:chExt cx="2735151" cy="1961184"/>
            </a:xfrm>
          </p:grpSpPr>
          <p:sp>
            <p:nvSpPr>
              <p:cNvPr id="340" name="Ellipse 339"/>
              <p:cNvSpPr>
                <a:spLocks noChangeAspect="1"/>
              </p:cNvSpPr>
              <p:nvPr/>
            </p:nvSpPr>
            <p:spPr>
              <a:xfrm>
                <a:off x="9155101" y="3589269"/>
                <a:ext cx="2091074" cy="243727"/>
              </a:xfrm>
              <a:prstGeom prst="ellipse">
                <a:avLst/>
              </a:prstGeom>
              <a:gradFill flip="none" rotWithShape="1">
                <a:gsLst>
                  <a:gs pos="0">
                    <a:srgbClr val="7030A0"/>
                  </a:gs>
                  <a:gs pos="72100">
                    <a:srgbClr val="B39BC5"/>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p:cNvGrpSpPr/>
              <p:nvPr/>
            </p:nvGrpSpPr>
            <p:grpSpPr>
              <a:xfrm>
                <a:off x="8981603" y="2511524"/>
                <a:ext cx="2735151" cy="1961184"/>
                <a:chOff x="8983122" y="1493200"/>
                <a:chExt cx="2051790" cy="1395185"/>
              </a:xfrm>
            </p:grpSpPr>
            <p:grpSp>
              <p:nvGrpSpPr>
                <p:cNvPr id="429" name="Groupe 428"/>
                <p:cNvGrpSpPr>
                  <a:grpSpLocks noChangeAspect="1"/>
                </p:cNvGrpSpPr>
                <p:nvPr/>
              </p:nvGrpSpPr>
              <p:grpSpPr>
                <a:xfrm>
                  <a:off x="8983122" y="1493200"/>
                  <a:ext cx="2051790" cy="1395185"/>
                  <a:chOff x="3099336" y="1558359"/>
                  <a:chExt cx="2448600" cy="1665010"/>
                </a:xfrm>
              </p:grpSpPr>
              <p:cxnSp>
                <p:nvCxnSpPr>
                  <p:cNvPr id="432" name="Connecteur droit avec flèche 431"/>
                  <p:cNvCxnSpPr/>
                  <p:nvPr/>
                </p:nvCxnSpPr>
                <p:spPr>
                  <a:xfrm>
                    <a:off x="3099336" y="2569436"/>
                    <a:ext cx="2160000"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33" name="Connecteur droit avec flèche 432"/>
                  <p:cNvCxnSpPr/>
                  <p:nvPr/>
                </p:nvCxnSpPr>
                <p:spPr>
                  <a:xfrm flipV="1">
                    <a:off x="4155964" y="1848576"/>
                    <a:ext cx="0" cy="137479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34" name="ZoneTexte 433"/>
                      <p:cNvSpPr txBox="1"/>
                      <p:nvPr/>
                    </p:nvSpPr>
                    <p:spPr>
                      <a:xfrm>
                        <a:off x="4523360" y="2663873"/>
                        <a:ext cx="444352" cy="26129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2000" b="1" i="1" smtClean="0">
                                  <a:solidFill>
                                    <a:srgbClr val="469C46"/>
                                  </a:solidFill>
                                  <a:latin typeface="Cambria Math" panose="02040503050406030204" pitchFamily="18" charset="0"/>
                                </a:rPr>
                                <m:t>𝜟</m:t>
                              </m:r>
                              <m:sSub>
                                <m:sSubPr>
                                  <m:ctrlPr>
                                    <a:rPr lang="fr-FR" sz="2000" b="1" i="1" smtClean="0">
                                      <a:solidFill>
                                        <a:srgbClr val="469C46"/>
                                      </a:solidFill>
                                      <a:latin typeface="Cambria Math" panose="02040503050406030204" pitchFamily="18" charset="0"/>
                                    </a:rPr>
                                  </m:ctrlPr>
                                </m:sSubPr>
                                <m:e>
                                  <m:r>
                                    <a:rPr lang="fr-FR" sz="2000" b="1" i="1" smtClean="0">
                                      <a:solidFill>
                                        <a:srgbClr val="469C46"/>
                                      </a:solidFill>
                                      <a:latin typeface="Cambria Math" panose="02040503050406030204" pitchFamily="18" charset="0"/>
                                    </a:rPr>
                                    <m:t>𝑺</m:t>
                                  </m:r>
                                </m:e>
                                <m:sub>
                                  <m:r>
                                    <a:rPr lang="fr-FR" sz="2000" b="1" i="1" smtClean="0">
                                      <a:solidFill>
                                        <a:srgbClr val="469C46"/>
                                      </a:solidFill>
                                      <a:latin typeface="Cambria Math" panose="02040503050406030204" pitchFamily="18" charset="0"/>
                                    </a:rPr>
                                    <m:t>𝒛</m:t>
                                  </m:r>
                                </m:sub>
                              </m:sSub>
                            </m:oMath>
                          </m:oMathPara>
                        </a14:m>
                        <a:endParaRPr lang="fr-FR" sz="2000" b="1" i="1" dirty="0" smtClean="0">
                          <a:solidFill>
                            <a:srgbClr val="469C46"/>
                          </a:solidFill>
                          <a:latin typeface="+mj-lt"/>
                        </a:endParaRPr>
                      </a:p>
                    </p:txBody>
                  </p:sp>
                </mc:Choice>
                <mc:Fallback xmlns="">
                  <p:sp>
                    <p:nvSpPr>
                      <p:cNvPr id="434" name="ZoneTexte 433"/>
                      <p:cNvSpPr txBox="1">
                        <a:spLocks noRot="1" noChangeAspect="1" noMove="1" noResize="1" noEditPoints="1" noAdjustHandles="1" noChangeArrowheads="1" noChangeShapeType="1" noTextEdit="1"/>
                      </p:cNvSpPr>
                      <p:nvPr/>
                    </p:nvSpPr>
                    <p:spPr>
                      <a:xfrm>
                        <a:off x="4523360" y="2663873"/>
                        <a:ext cx="444352" cy="261297"/>
                      </a:xfrm>
                      <a:prstGeom prst="rect">
                        <a:avLst/>
                      </a:prstGeom>
                      <a:blipFill>
                        <a:blip r:embed="rId18"/>
                        <a:stretch>
                          <a:fillRect l="-11111" r="-1235" b="-137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6" name="ZoneTexte 435"/>
                      <p:cNvSpPr txBox="1"/>
                      <p:nvPr/>
                    </p:nvSpPr>
                    <p:spPr>
                      <a:xfrm>
                        <a:off x="4040286" y="1558359"/>
                        <a:ext cx="277197" cy="27017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acc>
                                    <m:accPr>
                                      <m:chr m:val="̂"/>
                                      <m:ctrlPr>
                                        <a:rPr lang="fr-FR" sz="2000" b="0" i="1" smtClean="0">
                                          <a:latin typeface="Cambria Math" panose="02040503050406030204" pitchFamily="18" charset="0"/>
                                        </a:rPr>
                                      </m:ctrlPr>
                                    </m:accPr>
                                    <m:e>
                                      <m:r>
                                        <a:rPr lang="fr-FR" sz="2000" b="0" i="1" smtClean="0">
                                          <a:latin typeface="Cambria Math" panose="02040503050406030204" pitchFamily="18" charset="0"/>
                                        </a:rPr>
                                        <m:t>𝑆</m:t>
                                      </m:r>
                                    </m:e>
                                  </m:acc>
                                </m:e>
                                <m:sub>
                                  <m:r>
                                    <a:rPr lang="fr-FR" sz="2000" b="0" i="1" smtClean="0">
                                      <a:latin typeface="Cambria Math" panose="02040503050406030204" pitchFamily="18" charset="0"/>
                                    </a:rPr>
                                    <m:t>𝑧</m:t>
                                  </m:r>
                                </m:sub>
                              </m:sSub>
                            </m:oMath>
                          </m:oMathPara>
                        </a14:m>
                        <a:endParaRPr lang="fr-FR" sz="2000" b="0" dirty="0" smtClean="0">
                          <a:latin typeface="+mj-lt"/>
                        </a:endParaRPr>
                      </a:p>
                    </p:txBody>
                  </p:sp>
                </mc:Choice>
                <mc:Fallback xmlns="">
                  <p:sp>
                    <p:nvSpPr>
                      <p:cNvPr id="436" name="ZoneTexte 435"/>
                      <p:cNvSpPr txBox="1">
                        <a:spLocks noRot="1" noChangeAspect="1" noMove="1" noResize="1" noEditPoints="1" noAdjustHandles="1" noChangeArrowheads="1" noChangeShapeType="1" noTextEdit="1"/>
                      </p:cNvSpPr>
                      <p:nvPr/>
                    </p:nvSpPr>
                    <p:spPr>
                      <a:xfrm>
                        <a:off x="4040286" y="1558359"/>
                        <a:ext cx="277197" cy="270171"/>
                      </a:xfrm>
                      <a:prstGeom prst="rect">
                        <a:avLst/>
                      </a:prstGeom>
                      <a:blipFill>
                        <a:blip r:embed="rId19"/>
                        <a:stretch>
                          <a:fillRect l="-17647" t="-19231" r="-52941" b="-134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7" name="ZoneTexte 436"/>
                      <p:cNvSpPr txBox="1"/>
                      <p:nvPr/>
                    </p:nvSpPr>
                    <p:spPr>
                      <a:xfrm>
                        <a:off x="5253117" y="2424640"/>
                        <a:ext cx="294819" cy="29673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acc>
                                    <m:accPr>
                                      <m:chr m:val="̂"/>
                                      <m:ctrlPr>
                                        <a:rPr lang="fr-FR" sz="2000" i="1" smtClean="0">
                                          <a:latin typeface="Cambria Math" panose="02040503050406030204" pitchFamily="18" charset="0"/>
                                        </a:rPr>
                                      </m:ctrlPr>
                                    </m:accPr>
                                    <m:e>
                                      <m:r>
                                        <a:rPr lang="fr-FR" sz="2000" b="0" i="1" smtClean="0">
                                          <a:latin typeface="Cambria Math" panose="02040503050406030204" pitchFamily="18" charset="0"/>
                                        </a:rPr>
                                        <m:t>𝑆</m:t>
                                      </m:r>
                                    </m:e>
                                  </m:acc>
                                </m:e>
                                <m:sub>
                                  <m:r>
                                    <a:rPr lang="fr-FR" sz="2000" b="0" i="1" smtClean="0">
                                      <a:latin typeface="Cambria Math" panose="02040503050406030204" pitchFamily="18" charset="0"/>
                                    </a:rPr>
                                    <m:t>𝑦</m:t>
                                  </m:r>
                                </m:sub>
                              </m:sSub>
                            </m:oMath>
                          </m:oMathPara>
                        </a14:m>
                        <a:endParaRPr lang="fr-FR" sz="2000" b="0" dirty="0" smtClean="0">
                          <a:latin typeface="+mj-lt"/>
                        </a:endParaRPr>
                      </a:p>
                    </p:txBody>
                  </p:sp>
                </mc:Choice>
                <mc:Fallback xmlns="">
                  <p:sp>
                    <p:nvSpPr>
                      <p:cNvPr id="437" name="ZoneTexte 436"/>
                      <p:cNvSpPr txBox="1">
                        <a:spLocks noRot="1" noChangeAspect="1" noMove="1" noResize="1" noEditPoints="1" noAdjustHandles="1" noChangeArrowheads="1" noChangeShapeType="1" noTextEdit="1"/>
                      </p:cNvSpPr>
                      <p:nvPr/>
                    </p:nvSpPr>
                    <p:spPr>
                      <a:xfrm>
                        <a:off x="5253117" y="2424640"/>
                        <a:ext cx="294819" cy="296735"/>
                      </a:xfrm>
                      <a:prstGeom prst="rect">
                        <a:avLst/>
                      </a:prstGeom>
                      <a:blipFill>
                        <a:blip r:embed="rId20"/>
                        <a:stretch>
                          <a:fillRect l="-14815" t="-15517" r="-48148" b="-17241"/>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88" name="ZoneTexte 87"/>
                    <p:cNvSpPr txBox="1"/>
                    <p:nvPr/>
                  </p:nvSpPr>
                  <p:spPr>
                    <a:xfrm>
                      <a:off x="9268465" y="1862859"/>
                      <a:ext cx="372342" cy="21895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2000" b="1" i="1" smtClean="0">
                                <a:solidFill>
                                  <a:srgbClr val="0066FF"/>
                                </a:solidFill>
                                <a:latin typeface="Cambria Math" panose="02040503050406030204" pitchFamily="18" charset="0"/>
                              </a:rPr>
                              <m:t>𝜟</m:t>
                            </m:r>
                            <m:sSub>
                              <m:sSubPr>
                                <m:ctrlPr>
                                  <a:rPr lang="fr-FR" sz="2000" b="1" i="1" smtClean="0">
                                    <a:solidFill>
                                      <a:srgbClr val="0066FF"/>
                                    </a:solidFill>
                                    <a:latin typeface="Cambria Math" panose="02040503050406030204" pitchFamily="18" charset="0"/>
                                  </a:rPr>
                                </m:ctrlPr>
                              </m:sSubPr>
                              <m:e>
                                <m:r>
                                  <a:rPr lang="fr-FR" sz="2000" b="1" i="1" smtClean="0">
                                    <a:solidFill>
                                      <a:srgbClr val="0066FF"/>
                                    </a:solidFill>
                                    <a:latin typeface="Cambria Math" panose="02040503050406030204" pitchFamily="18" charset="0"/>
                                  </a:rPr>
                                  <m:t>𝑺</m:t>
                                </m:r>
                              </m:e>
                              <m:sub>
                                <m:r>
                                  <a:rPr lang="fr-FR" sz="2000" b="1" i="1" smtClean="0">
                                    <a:solidFill>
                                      <a:srgbClr val="0066FF"/>
                                    </a:solidFill>
                                    <a:latin typeface="Cambria Math" panose="02040503050406030204" pitchFamily="18" charset="0"/>
                                  </a:rPr>
                                  <m:t>𝒛</m:t>
                                </m:r>
                              </m:sub>
                            </m:sSub>
                          </m:oMath>
                        </m:oMathPara>
                      </a14:m>
                      <a:endParaRPr lang="fr-FR" sz="2000" b="1" i="1" dirty="0" smtClean="0">
                        <a:solidFill>
                          <a:srgbClr val="0066FF"/>
                        </a:solidFill>
                        <a:latin typeface="+mj-lt"/>
                      </a:endParaRPr>
                    </a:p>
                  </p:txBody>
                </p:sp>
              </mc:Choice>
              <mc:Fallback xmlns="">
                <p:sp>
                  <p:nvSpPr>
                    <p:cNvPr id="88" name="ZoneTexte 87"/>
                    <p:cNvSpPr txBox="1">
                      <a:spLocks noRot="1" noChangeAspect="1" noMove="1" noResize="1" noEditPoints="1" noAdjustHandles="1" noChangeArrowheads="1" noChangeShapeType="1" noTextEdit="1"/>
                    </p:cNvSpPr>
                    <p:nvPr/>
                  </p:nvSpPr>
                  <p:spPr>
                    <a:xfrm>
                      <a:off x="9268465" y="1862859"/>
                      <a:ext cx="372342" cy="218952"/>
                    </a:xfrm>
                    <a:prstGeom prst="rect">
                      <a:avLst/>
                    </a:prstGeom>
                    <a:blipFill>
                      <a:blip r:embed="rId21"/>
                      <a:stretch>
                        <a:fillRect l="-9756" b="-13725"/>
                      </a:stretch>
                    </a:blipFill>
                  </p:spPr>
                  <p:txBody>
                    <a:bodyPr/>
                    <a:lstStyle/>
                    <a:p>
                      <a:r>
                        <a:rPr lang="fr-FR">
                          <a:noFill/>
                        </a:rPr>
                        <a:t> </a:t>
                      </a:r>
                    </a:p>
                  </p:txBody>
                </p:sp>
              </mc:Fallback>
            </mc:AlternateContent>
          </p:grpSp>
          <p:sp>
            <p:nvSpPr>
              <p:cNvPr id="94" name="Ellipse 93"/>
              <p:cNvSpPr>
                <a:spLocks noChangeAspect="1"/>
              </p:cNvSpPr>
              <p:nvPr/>
            </p:nvSpPr>
            <p:spPr>
              <a:xfrm>
                <a:off x="9763941" y="3252641"/>
                <a:ext cx="804259" cy="848075"/>
              </a:xfrm>
              <a:prstGeom prst="ellipse">
                <a:avLst/>
              </a:prstGeom>
              <a:noFill/>
              <a:ln w="254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8" name="Connecteur droit avec flèche 67"/>
            <p:cNvCxnSpPr/>
            <p:nvPr/>
          </p:nvCxnSpPr>
          <p:spPr>
            <a:xfrm flipV="1">
              <a:off x="9625397" y="3950517"/>
              <a:ext cx="0" cy="466441"/>
            </a:xfrm>
            <a:prstGeom prst="straightConnector1">
              <a:avLst/>
            </a:prstGeom>
            <a:ln w="41275">
              <a:solidFill>
                <a:srgbClr val="469C46"/>
              </a:solidFill>
              <a:prstDash val="solid"/>
              <a:headEnd type="triangle"/>
              <a:tailEnd type="triangle"/>
            </a:ln>
          </p:spPr>
          <p:style>
            <a:lnRef idx="3">
              <a:schemeClr val="dk1"/>
            </a:lnRef>
            <a:fillRef idx="0">
              <a:schemeClr val="dk1"/>
            </a:fillRef>
            <a:effectRef idx="2">
              <a:schemeClr val="dk1"/>
            </a:effectRef>
            <a:fontRef idx="minor">
              <a:schemeClr val="tx1"/>
            </a:fontRef>
          </p:style>
        </p:cxnSp>
        <p:cxnSp>
          <p:nvCxnSpPr>
            <p:cNvPr id="69" name="Connecteur droit avec flèche 68"/>
            <p:cNvCxnSpPr/>
            <p:nvPr/>
          </p:nvCxnSpPr>
          <p:spPr>
            <a:xfrm flipV="1">
              <a:off x="9401024" y="3672704"/>
              <a:ext cx="0" cy="910881"/>
            </a:xfrm>
            <a:prstGeom prst="straightConnector1">
              <a:avLst/>
            </a:prstGeom>
            <a:ln w="41275">
              <a:solidFill>
                <a:srgbClr val="0066FF"/>
              </a:solidFill>
              <a:prstDash val="solid"/>
              <a:headEnd type="triangle"/>
              <a:tailEnd type="triangle"/>
            </a:ln>
          </p:spPr>
          <p:style>
            <a:lnRef idx="3">
              <a:schemeClr val="dk1"/>
            </a:lnRef>
            <a:fillRef idx="0">
              <a:schemeClr val="dk1"/>
            </a:fillRef>
            <a:effectRef idx="2">
              <a:schemeClr val="dk1"/>
            </a:effectRef>
            <a:fontRef idx="minor">
              <a:schemeClr val="tx1"/>
            </a:fontRef>
          </p:style>
        </p:cxnSp>
      </p:grpSp>
      <p:sp>
        <p:nvSpPr>
          <p:cNvPr id="17" name="Flèche vers le bas 16"/>
          <p:cNvSpPr/>
          <p:nvPr/>
        </p:nvSpPr>
        <p:spPr>
          <a:xfrm>
            <a:off x="1137724" y="4132970"/>
            <a:ext cx="293922" cy="514350"/>
          </a:xfrm>
          <a:prstGeom prst="downArrow">
            <a:avLst/>
          </a:prstGeom>
          <a:solidFill>
            <a:schemeClr val="bg1">
              <a:lumMod val="75000"/>
            </a:schemeClr>
          </a:soli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3" name="Flèche vers le bas 72"/>
          <p:cNvSpPr/>
          <p:nvPr/>
        </p:nvSpPr>
        <p:spPr>
          <a:xfrm>
            <a:off x="8897624" y="4175391"/>
            <a:ext cx="293922" cy="514350"/>
          </a:xfrm>
          <a:prstGeom prst="downArrow">
            <a:avLst/>
          </a:prstGeom>
          <a:solidFill>
            <a:schemeClr val="bg1">
              <a:lumMod val="75000"/>
            </a:schemeClr>
          </a:soli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Arc 11"/>
          <p:cNvSpPr/>
          <p:nvPr/>
        </p:nvSpPr>
        <p:spPr>
          <a:xfrm>
            <a:off x="9446549" y="2725204"/>
            <a:ext cx="648126" cy="679716"/>
          </a:xfrm>
          <a:prstGeom prst="arc">
            <a:avLst>
              <a:gd name="adj1" fmla="val 17478816"/>
              <a:gd name="adj2" fmla="val 0"/>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3" name="ZoneTexte 12"/>
              <p:cNvSpPr txBox="1"/>
              <p:nvPr/>
            </p:nvSpPr>
            <p:spPr>
              <a:xfrm>
                <a:off x="9384293" y="2067037"/>
                <a:ext cx="2348324" cy="591700"/>
              </a:xfrm>
              <a:prstGeom prst="rect">
                <a:avLst/>
              </a:prstGeom>
              <a:noFill/>
            </p:spPr>
            <p:txBody>
              <a:bodyPr wrap="square" lIns="0" tIns="0" rIns="0" bIns="0" rtlCol="0">
                <a:spAutoFit/>
              </a:bodyPr>
              <a:lstStyle/>
              <a:p>
                <a:r>
                  <a:rPr lang="fr-FR" b="0" dirty="0" smtClean="0">
                    <a:latin typeface="+mj-lt"/>
                  </a:rPr>
                  <a:t>Rotation </a:t>
                </a:r>
                <a:r>
                  <a:rPr lang="fr-FR" b="0" dirty="0" err="1" smtClean="0">
                    <a:latin typeface="+mj-lt"/>
                  </a:rPr>
                  <a:t>around</a:t>
                </a:r>
                <a:r>
                  <a:rPr lang="fr-FR" b="0" dirty="0" smtClean="0">
                    <a:latin typeface="+mj-lt"/>
                  </a:rPr>
                  <a:t> </a:t>
                </a:r>
                <a14:m>
                  <m:oMath xmlns:m="http://schemas.openxmlformats.org/officeDocument/2006/math">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𝑆</m:t>
                            </m:r>
                          </m:e>
                        </m:acc>
                      </m:e>
                      <m:sub>
                        <m:r>
                          <a:rPr lang="fr-FR" i="1">
                            <a:latin typeface="Cambria Math" panose="02040503050406030204" pitchFamily="18" charset="0"/>
                          </a:rPr>
                          <m:t>𝑦</m:t>
                        </m:r>
                      </m:sub>
                    </m:sSub>
                  </m:oMath>
                </a14:m>
                <a:endParaRPr lang="fr-FR" b="0" dirty="0" smtClean="0">
                  <a:latin typeface="+mj-lt"/>
                </a:endParaRPr>
              </a:p>
              <a:p>
                <a:r>
                  <a:rPr lang="fr-FR" dirty="0" smtClean="0">
                    <a:latin typeface="+mj-lt"/>
                    <a:sym typeface="Wingdings" panose="05000000000000000000" pitchFamily="2" charset="2"/>
                  </a:rPr>
                  <a:t> Control of laser phase</a:t>
                </a:r>
                <a:r>
                  <a:rPr lang="fr-FR" b="0" dirty="0" smtClean="0">
                    <a:latin typeface="+mj-lt"/>
                  </a:rPr>
                  <a:t> </a:t>
                </a:r>
              </a:p>
            </p:txBody>
          </p:sp>
        </mc:Choice>
        <mc:Fallback xmlns="">
          <p:sp>
            <p:nvSpPr>
              <p:cNvPr id="13" name="ZoneTexte 12"/>
              <p:cNvSpPr txBox="1">
                <a:spLocks noRot="1" noChangeAspect="1" noMove="1" noResize="1" noEditPoints="1" noAdjustHandles="1" noChangeArrowheads="1" noChangeShapeType="1" noTextEdit="1"/>
              </p:cNvSpPr>
              <p:nvPr/>
            </p:nvSpPr>
            <p:spPr>
              <a:xfrm>
                <a:off x="9384293" y="2067037"/>
                <a:ext cx="2348324" cy="591700"/>
              </a:xfrm>
              <a:prstGeom prst="rect">
                <a:avLst/>
              </a:prstGeom>
              <a:blipFill>
                <a:blip r:embed="rId22"/>
                <a:stretch>
                  <a:fillRect l="-5959" t="-11340" r="-4663" b="-247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4638802" y="5122063"/>
                <a:ext cx="1918089" cy="8552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2400" smtClean="0">
                          <a:solidFill>
                            <a:srgbClr val="0066FF"/>
                          </a:solidFill>
                          <a:latin typeface="Cambria Math" panose="02040503050406030204" pitchFamily="18" charset="0"/>
                          <a:cs typeface="Calibri" panose="020F0502020204030204" pitchFamily="34" charset="0"/>
                        </a:rPr>
                        <m:t>Δ</m:t>
                      </m:r>
                      <m:sSub>
                        <m:sSubPr>
                          <m:ctrlPr>
                            <a:rPr lang="fr-FR" sz="2400" i="1">
                              <a:solidFill>
                                <a:srgbClr val="0066FF"/>
                              </a:solidFill>
                              <a:latin typeface="Cambria Math" panose="02040503050406030204" pitchFamily="18" charset="0"/>
                              <a:cs typeface="Calibri" panose="020F0502020204030204" pitchFamily="34" charset="0"/>
                            </a:rPr>
                          </m:ctrlPr>
                        </m:sSubPr>
                        <m:e>
                          <m:r>
                            <a:rPr lang="fr-FR" sz="2400" i="1">
                              <a:solidFill>
                                <a:srgbClr val="0066FF"/>
                              </a:solidFill>
                              <a:latin typeface="Cambria Math" panose="02040503050406030204" pitchFamily="18" charset="0"/>
                              <a:cs typeface="Calibri" panose="020F0502020204030204" pitchFamily="34" charset="0"/>
                            </a:rPr>
                            <m:t>𝜙</m:t>
                          </m:r>
                        </m:e>
                        <m:sub>
                          <m:r>
                            <m:rPr>
                              <m:sty m:val="p"/>
                            </m:rPr>
                            <a:rPr lang="fr-FR" sz="2400" b="0" i="0" smtClean="0">
                              <a:solidFill>
                                <a:srgbClr val="0066FF"/>
                              </a:solidFill>
                              <a:latin typeface="Cambria Math" panose="02040503050406030204" pitchFamily="18" charset="0"/>
                              <a:cs typeface="Calibri" panose="020F0502020204030204" pitchFamily="34" charset="0"/>
                            </a:rPr>
                            <m:t>SQL</m:t>
                          </m:r>
                        </m:sub>
                      </m:sSub>
                      <m:r>
                        <a:rPr lang="fr-FR" sz="2400" b="0" i="0" smtClean="0">
                          <a:solidFill>
                            <a:schemeClr val="tx1"/>
                          </a:solidFill>
                          <a:latin typeface="Cambria Math" panose="02040503050406030204" pitchFamily="18" charset="0"/>
                          <a:cs typeface="Calibri" panose="020F0502020204030204" pitchFamily="34" charset="0"/>
                        </a:rPr>
                        <m:t>=</m:t>
                      </m:r>
                      <m:f>
                        <m:fPr>
                          <m:ctrlPr>
                            <a:rPr lang="fr-FR" sz="2400" b="0" i="1" smtClean="0">
                              <a:solidFill>
                                <a:schemeClr val="tx1"/>
                              </a:solidFill>
                              <a:latin typeface="Cambria Math" panose="02040503050406030204" pitchFamily="18" charset="0"/>
                              <a:cs typeface="Calibri" panose="020F0502020204030204" pitchFamily="34" charset="0"/>
                            </a:rPr>
                          </m:ctrlPr>
                        </m:fPr>
                        <m:num>
                          <m:r>
                            <a:rPr lang="fr-FR" sz="2400" b="0" i="0" smtClean="0">
                              <a:solidFill>
                                <a:schemeClr val="tx1"/>
                              </a:solidFill>
                              <a:latin typeface="Cambria Math" panose="02040503050406030204" pitchFamily="18" charset="0"/>
                              <a:cs typeface="Calibri" panose="020F0502020204030204" pitchFamily="34" charset="0"/>
                            </a:rPr>
                            <m:t>1</m:t>
                          </m:r>
                        </m:num>
                        <m:den>
                          <m:rad>
                            <m:radPr>
                              <m:degHide m:val="on"/>
                              <m:ctrlPr>
                                <a:rPr lang="fr-FR" sz="2400" b="0" i="1" smtClean="0">
                                  <a:solidFill>
                                    <a:schemeClr val="tx1"/>
                                  </a:solidFill>
                                  <a:latin typeface="Cambria Math" panose="02040503050406030204" pitchFamily="18" charset="0"/>
                                  <a:cs typeface="Calibri" panose="020F0502020204030204" pitchFamily="34" charset="0"/>
                                </a:rPr>
                              </m:ctrlPr>
                            </m:radPr>
                            <m:deg/>
                            <m:e>
                              <m:r>
                                <a:rPr lang="fr-FR" sz="2400" b="0" i="1" smtClean="0">
                                  <a:solidFill>
                                    <a:schemeClr val="tx1"/>
                                  </a:solidFill>
                                  <a:latin typeface="Cambria Math" panose="02040503050406030204" pitchFamily="18" charset="0"/>
                                  <a:cs typeface="Calibri" panose="020F0502020204030204" pitchFamily="34" charset="0"/>
                                </a:rPr>
                                <m:t>𝑁</m:t>
                              </m:r>
                            </m:e>
                          </m:rad>
                        </m:den>
                      </m:f>
                    </m:oMath>
                  </m:oMathPara>
                </a14:m>
                <a:endParaRPr lang="fr-FR" sz="2400" dirty="0">
                  <a:solidFill>
                    <a:srgbClr val="0066FF"/>
                  </a:solidFill>
                </a:endParaRPr>
              </a:p>
            </p:txBody>
          </p:sp>
        </mc:Choice>
        <mc:Fallback xmlns="">
          <p:sp>
            <p:nvSpPr>
              <p:cNvPr id="70" name="Rectangle 69"/>
              <p:cNvSpPr>
                <a:spLocks noRot="1" noChangeAspect="1" noMove="1" noResize="1" noEditPoints="1" noAdjustHandles="1" noChangeArrowheads="1" noChangeShapeType="1" noTextEdit="1"/>
              </p:cNvSpPr>
              <p:nvPr/>
            </p:nvSpPr>
            <p:spPr>
              <a:xfrm>
                <a:off x="4638802" y="5122063"/>
                <a:ext cx="1918089" cy="855299"/>
              </a:xfrm>
              <a:prstGeom prst="rect">
                <a:avLst/>
              </a:prstGeom>
              <a:blipFill>
                <a:blip r:embed="rId23"/>
                <a:stretch>
                  <a:fillRect/>
                </a:stretch>
              </a:blipFill>
            </p:spPr>
            <p:txBody>
              <a:bodyPr/>
              <a:lstStyle/>
              <a:p>
                <a:r>
                  <a:rPr lang="fr-FR">
                    <a:noFill/>
                  </a:rPr>
                  <a:t> </a:t>
                </a:r>
              </a:p>
            </p:txBody>
          </p:sp>
        </mc:Fallback>
      </mc:AlternateContent>
      <p:sp>
        <p:nvSpPr>
          <p:cNvPr id="71" name="Flèche vers le bas 70"/>
          <p:cNvSpPr/>
          <p:nvPr/>
        </p:nvSpPr>
        <p:spPr>
          <a:xfrm>
            <a:off x="5741265" y="4495009"/>
            <a:ext cx="293922" cy="514350"/>
          </a:xfrm>
          <a:prstGeom prst="downArrow">
            <a:avLst/>
          </a:prstGeom>
          <a:solidFill>
            <a:schemeClr val="bg1">
              <a:lumMod val="75000"/>
            </a:schemeClr>
          </a:soli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6" name="ZoneTexte 65"/>
          <p:cNvSpPr txBox="1"/>
          <p:nvPr/>
        </p:nvSpPr>
        <p:spPr>
          <a:xfrm>
            <a:off x="910585" y="35137"/>
            <a:ext cx="3397194" cy="646323"/>
          </a:xfrm>
          <a:prstGeom prst="rect">
            <a:avLst/>
          </a:prstGeom>
          <a:noFill/>
        </p:spPr>
        <p:txBody>
          <a:bodyPr wrap="none" lIns="91431" tIns="45716" rIns="91431" bIns="45716" rtlCol="0">
            <a:spAutoFit/>
          </a:bodyPr>
          <a:lstStyle/>
          <a:p>
            <a:r>
              <a:rPr lang="fr-FR" sz="3600" dirty="0" smtClean="0">
                <a:solidFill>
                  <a:srgbClr val="002060"/>
                </a:solidFill>
              </a:rPr>
              <a:t>One-axis </a:t>
            </a:r>
            <a:r>
              <a:rPr lang="fr-FR" sz="3600" dirty="0" err="1" smtClean="0">
                <a:solidFill>
                  <a:srgbClr val="002060"/>
                </a:solidFill>
              </a:rPr>
              <a:t>twisting</a:t>
            </a:r>
            <a:endParaRPr lang="fr-FR" sz="3600" dirty="0">
              <a:solidFill>
                <a:srgbClr val="002060"/>
              </a:solidFill>
            </a:endParaRPr>
          </a:p>
        </p:txBody>
      </p:sp>
      <p:cxnSp>
        <p:nvCxnSpPr>
          <p:cNvPr id="74" name="Connecteur droit 73"/>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2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72410" y="44625"/>
            <a:ext cx="5580997" cy="584767"/>
          </a:xfrm>
          <a:prstGeom prst="rect">
            <a:avLst/>
          </a:prstGeom>
          <a:noFill/>
        </p:spPr>
        <p:txBody>
          <a:bodyPr wrap="none" lIns="91431" tIns="45716" rIns="91431" bIns="45716" rtlCol="0">
            <a:spAutoFit/>
          </a:bodyPr>
          <a:lstStyle/>
          <a:p>
            <a:r>
              <a:rPr lang="fr-FR" sz="3200" dirty="0" err="1">
                <a:solidFill>
                  <a:srgbClr val="002060"/>
                </a:solidFill>
              </a:rPr>
              <a:t>Principle</a:t>
            </a:r>
            <a:r>
              <a:rPr lang="fr-FR" sz="3200" dirty="0">
                <a:solidFill>
                  <a:srgbClr val="002060"/>
                </a:solidFill>
              </a:rPr>
              <a:t> of </a:t>
            </a:r>
            <a:r>
              <a:rPr lang="fr-FR" sz="3200" dirty="0" err="1">
                <a:solidFill>
                  <a:srgbClr val="002060"/>
                </a:solidFill>
              </a:rPr>
              <a:t>atom</a:t>
            </a:r>
            <a:r>
              <a:rPr lang="fr-FR" sz="3200" dirty="0">
                <a:solidFill>
                  <a:srgbClr val="002060"/>
                </a:solidFill>
              </a:rPr>
              <a:t> </a:t>
            </a:r>
            <a:r>
              <a:rPr lang="fr-FR" sz="3200" dirty="0" err="1">
                <a:solidFill>
                  <a:srgbClr val="002060"/>
                </a:solidFill>
              </a:rPr>
              <a:t>interferometry</a:t>
            </a:r>
            <a:endParaRPr lang="fr-FR" sz="3200" dirty="0">
              <a:solidFill>
                <a:srgbClr val="002060"/>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2348881"/>
            <a:ext cx="5536082" cy="367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772410" y="900019"/>
            <a:ext cx="5825697" cy="101566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fr-FR" sz="2000" dirty="0" err="1"/>
              <a:t>Analogy</a:t>
            </a:r>
            <a:r>
              <a:rPr lang="fr-FR" sz="2000" dirty="0"/>
              <a:t> </a:t>
            </a:r>
            <a:r>
              <a:rPr lang="fr-FR" sz="2000" dirty="0" err="1"/>
              <a:t>with</a:t>
            </a:r>
            <a:r>
              <a:rPr lang="fr-FR" sz="2000" dirty="0"/>
              <a:t> </a:t>
            </a:r>
            <a:r>
              <a:rPr lang="fr-FR" sz="2000" dirty="0" err="1"/>
              <a:t>optical</a:t>
            </a:r>
            <a:r>
              <a:rPr lang="fr-FR" sz="2000" dirty="0"/>
              <a:t> </a:t>
            </a:r>
            <a:r>
              <a:rPr lang="fr-FR" sz="2000" dirty="0" err="1"/>
              <a:t>interferometry</a:t>
            </a:r>
            <a:endParaRPr lang="fr-FR" sz="2000" dirty="0"/>
          </a:p>
          <a:p>
            <a:pPr marL="342900" indent="-342900">
              <a:lnSpc>
                <a:spcPct val="150000"/>
              </a:lnSpc>
              <a:buFont typeface="Arial" panose="020B0604020202020204" pitchFamily="34" charset="0"/>
              <a:buChar char="•"/>
            </a:pPr>
            <a:r>
              <a:rPr lang="fr-FR" sz="2000" dirty="0"/>
              <a:t>Use </a:t>
            </a:r>
            <a:r>
              <a:rPr lang="fr-FR" sz="2000" dirty="0" err="1"/>
              <a:t>atom</a:t>
            </a:r>
            <a:r>
              <a:rPr lang="fr-FR" sz="2000" dirty="0"/>
              <a:t>-laser interaction to </a:t>
            </a:r>
            <a:r>
              <a:rPr lang="fr-FR" sz="2000" dirty="0" err="1"/>
              <a:t>deflect</a:t>
            </a:r>
            <a:r>
              <a:rPr lang="fr-FR" sz="2000" dirty="0"/>
              <a:t> </a:t>
            </a:r>
            <a:r>
              <a:rPr lang="fr-FR" sz="2000" dirty="0" err="1"/>
              <a:t>matter</a:t>
            </a:r>
            <a:r>
              <a:rPr lang="fr-FR" sz="2000" dirty="0"/>
              <a:t> </a:t>
            </a:r>
            <a:r>
              <a:rPr lang="fr-FR" sz="2000" dirty="0" err="1"/>
              <a:t>waves</a:t>
            </a:r>
            <a:endParaRPr lang="fr-FR" sz="2000" dirty="0"/>
          </a:p>
        </p:txBody>
      </p:sp>
      <p:sp>
        <p:nvSpPr>
          <p:cNvPr id="8" name="ZoneTexte 7"/>
          <p:cNvSpPr txBox="1"/>
          <p:nvPr/>
        </p:nvSpPr>
        <p:spPr>
          <a:xfrm>
            <a:off x="2515111" y="6221037"/>
            <a:ext cx="6937220" cy="461665"/>
          </a:xfrm>
          <a:prstGeom prst="rect">
            <a:avLst/>
          </a:prstGeom>
          <a:noFill/>
        </p:spPr>
        <p:txBody>
          <a:bodyPr wrap="none" rtlCol="0">
            <a:spAutoFit/>
          </a:bodyPr>
          <a:lstStyle/>
          <a:p>
            <a:r>
              <a:rPr lang="fr-FR" sz="2400" b="1" dirty="0" err="1" smtClean="0">
                <a:solidFill>
                  <a:srgbClr val="FF0000"/>
                </a:solidFill>
              </a:rPr>
              <a:t>Interferometer</a:t>
            </a:r>
            <a:r>
              <a:rPr lang="fr-FR" sz="2400" b="1" dirty="0" smtClean="0">
                <a:solidFill>
                  <a:srgbClr val="FF0000"/>
                </a:solidFill>
              </a:rPr>
              <a:t> </a:t>
            </a:r>
            <a:r>
              <a:rPr lang="fr-FR" sz="2400" b="1" dirty="0" err="1" smtClean="0">
                <a:solidFill>
                  <a:srgbClr val="FF0000"/>
                </a:solidFill>
              </a:rPr>
              <a:t>based</a:t>
            </a:r>
            <a:r>
              <a:rPr lang="fr-FR" sz="2400" b="1" dirty="0" smtClean="0">
                <a:solidFill>
                  <a:srgbClr val="FF0000"/>
                </a:solidFill>
              </a:rPr>
              <a:t> on a </a:t>
            </a:r>
            <a:r>
              <a:rPr lang="fr-FR" sz="2400" b="1" dirty="0" err="1">
                <a:solidFill>
                  <a:srgbClr val="FF0000"/>
                </a:solidFill>
              </a:rPr>
              <a:t>s</a:t>
            </a:r>
            <a:r>
              <a:rPr lang="fr-FR" sz="2400" b="1" dirty="0" err="1" smtClean="0">
                <a:solidFill>
                  <a:srgbClr val="FF0000"/>
                </a:solidFill>
              </a:rPr>
              <a:t>equence</a:t>
            </a:r>
            <a:r>
              <a:rPr lang="fr-FR" sz="2400" b="1" dirty="0" smtClean="0">
                <a:solidFill>
                  <a:srgbClr val="FF0000"/>
                </a:solidFill>
              </a:rPr>
              <a:t> of 3 laser pulses</a:t>
            </a:r>
            <a:endParaRPr lang="fr-FR" sz="2400" b="1" dirty="0">
              <a:solidFill>
                <a:srgbClr val="FF0000"/>
              </a:solidFill>
            </a:endParaRPr>
          </a:p>
        </p:txBody>
      </p:sp>
    </p:spTree>
    <p:extLst>
      <p:ext uri="{BB962C8B-B14F-4D97-AF65-F5344CB8AC3E}">
        <p14:creationId xmlns:p14="http://schemas.microsoft.com/office/powerpoint/2010/main" val="1204627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4705" y="1110243"/>
            <a:ext cx="10631500" cy="830997"/>
          </a:xfrm>
          <a:prstGeom prst="rect">
            <a:avLst/>
          </a:prstGeom>
          <a:noFill/>
        </p:spPr>
        <p:txBody>
          <a:bodyPr wrap="none" rtlCol="0">
            <a:spAutoFit/>
          </a:bodyPr>
          <a:lstStyle/>
          <a:p>
            <a:r>
              <a:rPr lang="fr-FR" sz="2400" dirty="0" err="1" smtClean="0"/>
              <a:t>Two</a:t>
            </a:r>
            <a:r>
              <a:rPr lang="fr-FR" sz="2400" dirty="0"/>
              <a:t>-</a:t>
            </a:r>
            <a:r>
              <a:rPr lang="fr-FR" sz="2400" dirty="0" smtClean="0"/>
              <a:t>body interactions in dense </a:t>
            </a:r>
            <a:r>
              <a:rPr lang="fr-FR" sz="2400" dirty="0" err="1" smtClean="0"/>
              <a:t>clouds</a:t>
            </a:r>
            <a:r>
              <a:rPr lang="fr-FR" sz="2400" dirty="0" smtClean="0"/>
              <a:t> (ex : </a:t>
            </a:r>
            <a:r>
              <a:rPr lang="fr-FR" sz="2400" dirty="0" err="1" smtClean="0"/>
              <a:t>BECs</a:t>
            </a:r>
            <a:r>
              <a:rPr lang="fr-FR" sz="2400" dirty="0" smtClean="0"/>
              <a:t>), </a:t>
            </a:r>
            <a:r>
              <a:rPr lang="fr-FR" sz="2400" dirty="0" err="1" smtClean="0"/>
              <a:t>with</a:t>
            </a:r>
            <a:r>
              <a:rPr lang="fr-FR" sz="2400" dirty="0" smtClean="0"/>
              <a:t> </a:t>
            </a:r>
            <a:r>
              <a:rPr lang="fr-FR" sz="2400" dirty="0" err="1" smtClean="0"/>
              <a:t>scattering</a:t>
            </a:r>
            <a:r>
              <a:rPr lang="fr-FR" sz="2400" dirty="0" smtClean="0"/>
              <a:t> </a:t>
            </a:r>
            <a:r>
              <a:rPr lang="fr-FR" sz="2400" dirty="0" err="1" smtClean="0"/>
              <a:t>lengths</a:t>
            </a:r>
            <a:r>
              <a:rPr lang="fr-FR" sz="2400" dirty="0" smtClean="0"/>
              <a:t> a</a:t>
            </a:r>
            <a:r>
              <a:rPr lang="fr-FR" sz="2400" baseline="-25000" dirty="0" smtClean="0"/>
              <a:t>11</a:t>
            </a:r>
            <a:r>
              <a:rPr lang="fr-FR" sz="2400" dirty="0" smtClean="0"/>
              <a:t>, a</a:t>
            </a:r>
            <a:r>
              <a:rPr lang="fr-FR" sz="2400" baseline="-25000" dirty="0" smtClean="0"/>
              <a:t>22</a:t>
            </a:r>
            <a:r>
              <a:rPr lang="fr-FR" sz="2400" dirty="0" smtClean="0"/>
              <a:t>, a</a:t>
            </a:r>
            <a:r>
              <a:rPr lang="fr-FR" sz="2400" baseline="-25000" dirty="0" smtClean="0"/>
              <a:t>12</a:t>
            </a:r>
            <a:endParaRPr lang="fr-FR" sz="2400" baseline="-25000" dirty="0" smtClean="0"/>
          </a:p>
          <a:p>
            <a:endParaRPr lang="fr-FR" sz="2400" dirty="0"/>
          </a:p>
        </p:txBody>
      </p:sp>
      <p:sp>
        <p:nvSpPr>
          <p:cNvPr id="5" name="ZoneTexte 4"/>
          <p:cNvSpPr txBox="1"/>
          <p:nvPr/>
        </p:nvSpPr>
        <p:spPr>
          <a:xfrm>
            <a:off x="910585" y="35137"/>
            <a:ext cx="6691109" cy="646323"/>
          </a:xfrm>
          <a:prstGeom prst="rect">
            <a:avLst/>
          </a:prstGeom>
          <a:noFill/>
        </p:spPr>
        <p:txBody>
          <a:bodyPr wrap="none" lIns="91431" tIns="45716" rIns="91431" bIns="45716" rtlCol="0">
            <a:spAutoFit/>
          </a:bodyPr>
          <a:lstStyle/>
          <a:p>
            <a:r>
              <a:rPr lang="fr-FR" sz="3600" dirty="0" smtClean="0">
                <a:solidFill>
                  <a:srgbClr val="002060"/>
                </a:solidFill>
              </a:rPr>
              <a:t>Spin-</a:t>
            </a:r>
            <a:r>
              <a:rPr lang="fr-FR" sz="3600" dirty="0" err="1" smtClean="0">
                <a:solidFill>
                  <a:srgbClr val="002060"/>
                </a:solidFill>
              </a:rPr>
              <a:t>squeezing</a:t>
            </a:r>
            <a:r>
              <a:rPr lang="fr-FR" sz="3600" dirty="0" smtClean="0">
                <a:solidFill>
                  <a:srgbClr val="002060"/>
                </a:solidFill>
              </a:rPr>
              <a:t> </a:t>
            </a:r>
            <a:r>
              <a:rPr lang="fr-FR" sz="3600" dirty="0" err="1" smtClean="0">
                <a:solidFill>
                  <a:srgbClr val="002060"/>
                </a:solidFill>
              </a:rPr>
              <a:t>with</a:t>
            </a:r>
            <a:r>
              <a:rPr lang="fr-FR" sz="3600" dirty="0" smtClean="0">
                <a:solidFill>
                  <a:srgbClr val="002060"/>
                </a:solidFill>
              </a:rPr>
              <a:t> </a:t>
            </a:r>
            <a:r>
              <a:rPr lang="fr-FR" sz="3600" dirty="0" err="1" smtClean="0">
                <a:solidFill>
                  <a:srgbClr val="002060"/>
                </a:solidFill>
              </a:rPr>
              <a:t>internal</a:t>
            </a:r>
            <a:r>
              <a:rPr lang="fr-FR" sz="3600" dirty="0" smtClean="0">
                <a:solidFill>
                  <a:srgbClr val="002060"/>
                </a:solidFill>
              </a:rPr>
              <a:t> states</a:t>
            </a:r>
            <a:endParaRPr lang="fr-FR" sz="3600" dirty="0">
              <a:solidFill>
                <a:srgbClr val="002060"/>
              </a:solidFill>
            </a:endParaRPr>
          </a:p>
        </p:txBody>
      </p:sp>
      <p:cxnSp>
        <p:nvCxnSpPr>
          <p:cNvPr id="6" name="Connecteur droit 5"/>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a:stretch>
            <a:fillRect/>
          </a:stretch>
        </p:blipFill>
        <p:spPr>
          <a:xfrm>
            <a:off x="1810895" y="3984662"/>
            <a:ext cx="10381105" cy="895194"/>
          </a:xfrm>
          <a:prstGeom prst="rect">
            <a:avLst/>
          </a:prstGeom>
        </p:spPr>
      </p:pic>
      <p:pic>
        <p:nvPicPr>
          <p:cNvPr id="3" name="Image 2"/>
          <p:cNvPicPr>
            <a:picLocks noChangeAspect="1"/>
          </p:cNvPicPr>
          <p:nvPr/>
        </p:nvPicPr>
        <p:blipFill>
          <a:blip r:embed="rId4"/>
          <a:stretch>
            <a:fillRect/>
          </a:stretch>
        </p:blipFill>
        <p:spPr>
          <a:xfrm>
            <a:off x="978543" y="2370022"/>
            <a:ext cx="6994514" cy="682004"/>
          </a:xfrm>
          <a:prstGeom prst="rect">
            <a:avLst/>
          </a:prstGeom>
        </p:spPr>
      </p:pic>
      <p:sp>
        <p:nvSpPr>
          <p:cNvPr id="7" name="ZoneTexte 6"/>
          <p:cNvSpPr txBox="1"/>
          <p:nvPr/>
        </p:nvSpPr>
        <p:spPr>
          <a:xfrm>
            <a:off x="487145" y="1683953"/>
            <a:ext cx="2958182" cy="461665"/>
          </a:xfrm>
          <a:prstGeom prst="rect">
            <a:avLst/>
          </a:prstGeom>
          <a:noFill/>
        </p:spPr>
        <p:txBody>
          <a:bodyPr wrap="none" rtlCol="0">
            <a:spAutoFit/>
          </a:bodyPr>
          <a:lstStyle/>
          <a:p>
            <a:r>
              <a:rPr lang="fr-FR" sz="2400" u="sng" dirty="0" err="1" smtClean="0"/>
              <a:t>Mean</a:t>
            </a:r>
            <a:r>
              <a:rPr lang="fr-FR" sz="2400" u="sng" dirty="0" smtClean="0"/>
              <a:t> </a:t>
            </a:r>
            <a:r>
              <a:rPr lang="fr-FR" sz="2400" u="sng" dirty="0" err="1" smtClean="0"/>
              <a:t>field</a:t>
            </a:r>
            <a:r>
              <a:rPr lang="fr-FR" sz="2400" u="sng" dirty="0" smtClean="0"/>
              <a:t> interaction</a:t>
            </a:r>
            <a:endParaRPr lang="fr-FR" sz="2400" u="sng" dirty="0"/>
          </a:p>
        </p:txBody>
      </p:sp>
      <p:pic>
        <p:nvPicPr>
          <p:cNvPr id="8" name="Image 7"/>
          <p:cNvPicPr>
            <a:picLocks noChangeAspect="1"/>
          </p:cNvPicPr>
          <p:nvPr/>
        </p:nvPicPr>
        <p:blipFill>
          <a:blip r:embed="rId5"/>
          <a:stretch>
            <a:fillRect/>
          </a:stretch>
        </p:blipFill>
        <p:spPr>
          <a:xfrm>
            <a:off x="2958646" y="3237794"/>
            <a:ext cx="2694603" cy="759042"/>
          </a:xfrm>
          <a:prstGeom prst="rect">
            <a:avLst/>
          </a:prstGeom>
        </p:spPr>
      </p:pic>
      <p:sp>
        <p:nvSpPr>
          <p:cNvPr id="9" name="ZoneTexte 8"/>
          <p:cNvSpPr txBox="1"/>
          <p:nvPr/>
        </p:nvSpPr>
        <p:spPr>
          <a:xfrm>
            <a:off x="320040" y="5134148"/>
            <a:ext cx="7795147" cy="461665"/>
          </a:xfrm>
          <a:prstGeom prst="rect">
            <a:avLst/>
          </a:prstGeom>
          <a:noFill/>
        </p:spPr>
        <p:txBody>
          <a:bodyPr wrap="none" rtlCol="0">
            <a:spAutoFit/>
          </a:bodyPr>
          <a:lstStyle/>
          <a:p>
            <a:r>
              <a:rPr lang="fr-FR" sz="2400" dirty="0" smtClean="0"/>
              <a:t>Rb:    1 and 2 are the </a:t>
            </a:r>
            <a:r>
              <a:rPr lang="fr-FR" sz="2400" dirty="0" err="1" smtClean="0"/>
              <a:t>two</a:t>
            </a:r>
            <a:r>
              <a:rPr lang="fr-FR" sz="2400" dirty="0" smtClean="0"/>
              <a:t> hyperfine </a:t>
            </a:r>
            <a:r>
              <a:rPr lang="fr-FR" sz="2400" dirty="0" err="1" smtClean="0"/>
              <a:t>ground</a:t>
            </a:r>
            <a:r>
              <a:rPr lang="fr-FR" sz="2400" dirty="0" smtClean="0"/>
              <a:t> state F=1 and F=2</a:t>
            </a:r>
            <a:endParaRPr lang="fr-FR" sz="2400" dirty="0"/>
          </a:p>
        </p:txBody>
      </p:sp>
      <p:pic>
        <p:nvPicPr>
          <p:cNvPr id="10" name="Image 9"/>
          <p:cNvPicPr>
            <a:picLocks noChangeAspect="1"/>
          </p:cNvPicPr>
          <p:nvPr/>
        </p:nvPicPr>
        <p:blipFill>
          <a:blip r:embed="rId6"/>
          <a:stretch>
            <a:fillRect/>
          </a:stretch>
        </p:blipFill>
        <p:spPr>
          <a:xfrm>
            <a:off x="9511346" y="2458254"/>
            <a:ext cx="2543494" cy="505539"/>
          </a:xfrm>
          <a:prstGeom prst="rect">
            <a:avLst/>
          </a:prstGeom>
        </p:spPr>
      </p:pic>
      <p:sp>
        <p:nvSpPr>
          <p:cNvPr id="11" name="ZoneTexte 10"/>
          <p:cNvSpPr txBox="1"/>
          <p:nvPr/>
        </p:nvSpPr>
        <p:spPr>
          <a:xfrm>
            <a:off x="8458482" y="2458254"/>
            <a:ext cx="739305" cy="461665"/>
          </a:xfrm>
          <a:prstGeom prst="rect">
            <a:avLst/>
          </a:prstGeom>
          <a:noFill/>
        </p:spPr>
        <p:txBody>
          <a:bodyPr wrap="none" rtlCol="0">
            <a:spAutoFit/>
          </a:bodyPr>
          <a:lstStyle/>
          <a:p>
            <a:r>
              <a:rPr lang="fr-FR" sz="2400" dirty="0" err="1" smtClean="0"/>
              <a:t>with</a:t>
            </a:r>
            <a:endParaRPr lang="fr-FR" sz="2400" dirty="0"/>
          </a:p>
        </p:txBody>
      </p:sp>
      <p:sp>
        <p:nvSpPr>
          <p:cNvPr id="12" name="ZoneTexte 11"/>
          <p:cNvSpPr txBox="1"/>
          <p:nvPr/>
        </p:nvSpPr>
        <p:spPr>
          <a:xfrm>
            <a:off x="494705" y="3424860"/>
            <a:ext cx="2120260" cy="461665"/>
          </a:xfrm>
          <a:prstGeom prst="rect">
            <a:avLst/>
          </a:prstGeom>
          <a:noFill/>
        </p:spPr>
        <p:txBody>
          <a:bodyPr wrap="none" rtlCol="0">
            <a:spAutoFit/>
          </a:bodyPr>
          <a:lstStyle/>
          <a:p>
            <a:r>
              <a:rPr lang="fr-FR" sz="2400" dirty="0" smtClean="0"/>
              <a:t>This rewrites as</a:t>
            </a:r>
            <a:endParaRPr lang="fr-FR" sz="2400" dirty="0"/>
          </a:p>
        </p:txBody>
      </p:sp>
      <p:sp>
        <p:nvSpPr>
          <p:cNvPr id="13" name="ZoneTexte 12"/>
          <p:cNvSpPr txBox="1"/>
          <p:nvPr/>
        </p:nvSpPr>
        <p:spPr>
          <a:xfrm>
            <a:off x="1280718" y="4201426"/>
            <a:ext cx="739305" cy="461665"/>
          </a:xfrm>
          <a:prstGeom prst="rect">
            <a:avLst/>
          </a:prstGeom>
          <a:noFill/>
        </p:spPr>
        <p:txBody>
          <a:bodyPr wrap="none" rtlCol="0">
            <a:spAutoFit/>
          </a:bodyPr>
          <a:lstStyle/>
          <a:p>
            <a:r>
              <a:rPr lang="fr-FR" sz="2400" dirty="0" err="1" smtClean="0"/>
              <a:t>with</a:t>
            </a:r>
            <a:endParaRPr lang="fr-FR" sz="2400" dirty="0"/>
          </a:p>
        </p:txBody>
      </p:sp>
      <p:pic>
        <p:nvPicPr>
          <p:cNvPr id="14" name="Image 13"/>
          <p:cNvPicPr>
            <a:picLocks noChangeAspect="1"/>
          </p:cNvPicPr>
          <p:nvPr/>
        </p:nvPicPr>
        <p:blipFill>
          <a:blip r:embed="rId7"/>
          <a:stretch>
            <a:fillRect/>
          </a:stretch>
        </p:blipFill>
        <p:spPr>
          <a:xfrm>
            <a:off x="320040" y="5633016"/>
            <a:ext cx="2710139" cy="497781"/>
          </a:xfrm>
          <a:prstGeom prst="rect">
            <a:avLst/>
          </a:prstGeom>
        </p:spPr>
      </p:pic>
      <p:sp>
        <p:nvSpPr>
          <p:cNvPr id="16" name="Flèche droite 15"/>
          <p:cNvSpPr/>
          <p:nvPr/>
        </p:nvSpPr>
        <p:spPr>
          <a:xfrm>
            <a:off x="3358219" y="5836186"/>
            <a:ext cx="695621" cy="21377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707536" y="5682034"/>
            <a:ext cx="1646605" cy="461665"/>
          </a:xfrm>
          <a:prstGeom prst="rect">
            <a:avLst/>
          </a:prstGeom>
          <a:noFill/>
        </p:spPr>
        <p:txBody>
          <a:bodyPr wrap="none" rtlCol="0">
            <a:spAutoFit/>
          </a:bodyPr>
          <a:lstStyle/>
          <a:p>
            <a:r>
              <a:rPr lang="fr-FR" sz="2400" dirty="0" err="1"/>
              <a:t>i</a:t>
            </a:r>
            <a:r>
              <a:rPr lang="fr-FR" sz="2400" dirty="0" err="1" smtClean="0"/>
              <a:t>s</a:t>
            </a:r>
            <a:r>
              <a:rPr lang="fr-FR" sz="2400" dirty="0" smtClean="0"/>
              <a:t> </a:t>
            </a:r>
            <a:r>
              <a:rPr lang="fr-FR" sz="2400" dirty="0" err="1" smtClean="0"/>
              <a:t>negligible</a:t>
            </a:r>
            <a:endParaRPr lang="fr-FR" sz="2400" dirty="0"/>
          </a:p>
        </p:txBody>
      </p:sp>
      <p:pic>
        <p:nvPicPr>
          <p:cNvPr id="19" name="Image 18"/>
          <p:cNvPicPr>
            <a:picLocks noChangeAspect="1"/>
          </p:cNvPicPr>
          <p:nvPr/>
        </p:nvPicPr>
        <p:blipFill>
          <a:blip r:embed="rId8"/>
          <a:stretch>
            <a:fillRect/>
          </a:stretch>
        </p:blipFill>
        <p:spPr>
          <a:xfrm>
            <a:off x="4305625" y="5633016"/>
            <a:ext cx="399896" cy="553703"/>
          </a:xfrm>
          <a:prstGeom prst="rect">
            <a:avLst/>
          </a:prstGeom>
        </p:spPr>
      </p:pic>
      <p:sp>
        <p:nvSpPr>
          <p:cNvPr id="20" name="Flèche droite 19"/>
          <p:cNvSpPr/>
          <p:nvPr/>
        </p:nvSpPr>
        <p:spPr>
          <a:xfrm>
            <a:off x="5833281" y="6433892"/>
            <a:ext cx="695621" cy="21377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08099" y="6292497"/>
            <a:ext cx="5324214" cy="830997"/>
          </a:xfrm>
          <a:prstGeom prst="rect">
            <a:avLst/>
          </a:prstGeom>
          <a:noFill/>
        </p:spPr>
        <p:txBody>
          <a:bodyPr wrap="none" rtlCol="0">
            <a:spAutoFit/>
          </a:bodyPr>
          <a:lstStyle/>
          <a:p>
            <a:r>
              <a:rPr lang="fr-FR" sz="2400" dirty="0" err="1" smtClean="0"/>
              <a:t>Reduction</a:t>
            </a:r>
            <a:r>
              <a:rPr lang="fr-FR" sz="2400" dirty="0" smtClean="0"/>
              <a:t> of the </a:t>
            </a:r>
            <a:r>
              <a:rPr lang="fr-FR" sz="2400" dirty="0" err="1" smtClean="0"/>
              <a:t>ovelap</a:t>
            </a:r>
            <a:r>
              <a:rPr lang="fr-FR" sz="2400" dirty="0" smtClean="0"/>
              <a:t> </a:t>
            </a:r>
            <a:r>
              <a:rPr lang="fr-FR" sz="2400" dirty="0" err="1" smtClean="0"/>
              <a:t>between</a:t>
            </a:r>
            <a:r>
              <a:rPr lang="fr-FR" sz="2400" dirty="0" smtClean="0"/>
              <a:t> 1 and 2</a:t>
            </a:r>
          </a:p>
          <a:p>
            <a:endParaRPr lang="fr-FR" sz="2400" dirty="0"/>
          </a:p>
        </p:txBody>
      </p:sp>
      <p:pic>
        <p:nvPicPr>
          <p:cNvPr id="22" name="Image 21"/>
          <p:cNvPicPr>
            <a:picLocks noChangeAspect="1"/>
          </p:cNvPicPr>
          <p:nvPr/>
        </p:nvPicPr>
        <p:blipFill>
          <a:blip r:embed="rId9"/>
          <a:stretch>
            <a:fillRect/>
          </a:stretch>
        </p:blipFill>
        <p:spPr>
          <a:xfrm>
            <a:off x="6729870" y="6239706"/>
            <a:ext cx="480102" cy="502964"/>
          </a:xfrm>
          <a:prstGeom prst="rect">
            <a:avLst/>
          </a:prstGeom>
        </p:spPr>
      </p:pic>
      <p:sp>
        <p:nvSpPr>
          <p:cNvPr id="23" name="Rectangle 22"/>
          <p:cNvSpPr/>
          <p:nvPr/>
        </p:nvSpPr>
        <p:spPr>
          <a:xfrm>
            <a:off x="7315654" y="6262921"/>
            <a:ext cx="2424062" cy="461665"/>
          </a:xfrm>
          <a:prstGeom prst="rect">
            <a:avLst/>
          </a:prstGeom>
        </p:spPr>
        <p:txBody>
          <a:bodyPr wrap="none">
            <a:spAutoFit/>
          </a:bodyPr>
          <a:lstStyle/>
          <a:p>
            <a:r>
              <a:rPr lang="fr-FR" sz="2400" dirty="0" err="1"/>
              <a:t>is</a:t>
            </a:r>
            <a:r>
              <a:rPr lang="fr-FR" sz="2400" dirty="0"/>
              <a:t> </a:t>
            </a:r>
            <a:r>
              <a:rPr lang="fr-FR" sz="2400" dirty="0" smtClean="0"/>
              <a:t>made </a:t>
            </a:r>
            <a:r>
              <a:rPr lang="fr-FR" sz="2400" dirty="0" err="1" smtClean="0"/>
              <a:t>negligible</a:t>
            </a:r>
            <a:endParaRPr lang="fr-FR" sz="2400" dirty="0"/>
          </a:p>
        </p:txBody>
      </p:sp>
    </p:spTree>
    <p:extLst>
      <p:ext uri="{BB962C8B-B14F-4D97-AF65-F5344CB8AC3E}">
        <p14:creationId xmlns:p14="http://schemas.microsoft.com/office/powerpoint/2010/main" val="3524880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10585" y="35137"/>
            <a:ext cx="6691109" cy="646323"/>
          </a:xfrm>
          <a:prstGeom prst="rect">
            <a:avLst/>
          </a:prstGeom>
          <a:noFill/>
        </p:spPr>
        <p:txBody>
          <a:bodyPr wrap="none" lIns="91431" tIns="45716" rIns="91431" bIns="45716" rtlCol="0">
            <a:spAutoFit/>
          </a:bodyPr>
          <a:lstStyle/>
          <a:p>
            <a:r>
              <a:rPr lang="fr-FR" sz="3600" dirty="0" smtClean="0">
                <a:solidFill>
                  <a:srgbClr val="002060"/>
                </a:solidFill>
              </a:rPr>
              <a:t>Spin-</a:t>
            </a:r>
            <a:r>
              <a:rPr lang="fr-FR" sz="3600" dirty="0" err="1" smtClean="0">
                <a:solidFill>
                  <a:srgbClr val="002060"/>
                </a:solidFill>
              </a:rPr>
              <a:t>squeezing</a:t>
            </a:r>
            <a:r>
              <a:rPr lang="fr-FR" sz="3600" dirty="0" smtClean="0">
                <a:solidFill>
                  <a:srgbClr val="002060"/>
                </a:solidFill>
              </a:rPr>
              <a:t> </a:t>
            </a:r>
            <a:r>
              <a:rPr lang="fr-FR" sz="3600" dirty="0" err="1" smtClean="0">
                <a:solidFill>
                  <a:srgbClr val="002060"/>
                </a:solidFill>
              </a:rPr>
              <a:t>with</a:t>
            </a:r>
            <a:r>
              <a:rPr lang="fr-FR" sz="3600" dirty="0" smtClean="0">
                <a:solidFill>
                  <a:srgbClr val="002060"/>
                </a:solidFill>
              </a:rPr>
              <a:t> </a:t>
            </a:r>
            <a:r>
              <a:rPr lang="fr-FR" sz="3600" dirty="0" err="1" smtClean="0">
                <a:solidFill>
                  <a:srgbClr val="002060"/>
                </a:solidFill>
              </a:rPr>
              <a:t>internal</a:t>
            </a:r>
            <a:r>
              <a:rPr lang="fr-FR" sz="3600" dirty="0" smtClean="0">
                <a:solidFill>
                  <a:srgbClr val="002060"/>
                </a:solidFill>
              </a:rPr>
              <a:t> states</a:t>
            </a:r>
            <a:endParaRPr lang="fr-FR" sz="3600" dirty="0">
              <a:solidFill>
                <a:srgbClr val="002060"/>
              </a:solidFill>
            </a:endParaRPr>
          </a:p>
        </p:txBody>
      </p:sp>
      <p:cxnSp>
        <p:nvCxnSpPr>
          <p:cNvPr id="5" name="Connecteur droit 4"/>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2"/>
          <a:stretch>
            <a:fillRect/>
          </a:stretch>
        </p:blipFill>
        <p:spPr>
          <a:xfrm>
            <a:off x="7242107" y="4078875"/>
            <a:ext cx="4007252" cy="2667056"/>
          </a:xfrm>
          <a:prstGeom prst="rect">
            <a:avLst/>
          </a:prstGeom>
        </p:spPr>
      </p:pic>
      <p:sp>
        <p:nvSpPr>
          <p:cNvPr id="7" name="Rectangle 6"/>
          <p:cNvSpPr/>
          <p:nvPr/>
        </p:nvSpPr>
        <p:spPr>
          <a:xfrm>
            <a:off x="556599" y="4319184"/>
            <a:ext cx="6848706" cy="369332"/>
          </a:xfrm>
          <a:prstGeom prst="rect">
            <a:avLst/>
          </a:prstGeom>
        </p:spPr>
        <p:txBody>
          <a:bodyPr wrap="square">
            <a:spAutoFit/>
          </a:bodyPr>
          <a:lstStyle/>
          <a:p>
            <a:r>
              <a:rPr lang="fr-FR" dirty="0"/>
              <a:t>Gross, C., </a:t>
            </a:r>
            <a:r>
              <a:rPr lang="fr-FR" dirty="0" err="1"/>
              <a:t>Zibold</a:t>
            </a:r>
            <a:r>
              <a:rPr lang="fr-FR" dirty="0"/>
              <a:t>, T., </a:t>
            </a:r>
            <a:r>
              <a:rPr lang="fr-FR" dirty="0" err="1"/>
              <a:t>Nicklas</a:t>
            </a:r>
            <a:r>
              <a:rPr lang="fr-FR" dirty="0"/>
              <a:t>, E. </a:t>
            </a:r>
            <a:r>
              <a:rPr lang="fr-FR" i="1" dirty="0"/>
              <a:t>et al.</a:t>
            </a:r>
            <a:r>
              <a:rPr lang="fr-FR" dirty="0"/>
              <a:t> </a:t>
            </a:r>
            <a:r>
              <a:rPr lang="fr-FR" i="1" dirty="0" smtClean="0"/>
              <a:t>Nature</a:t>
            </a:r>
            <a:r>
              <a:rPr lang="fr-FR" dirty="0" smtClean="0"/>
              <a:t> </a:t>
            </a:r>
            <a:r>
              <a:rPr lang="fr-FR" b="1" dirty="0"/>
              <a:t>464</a:t>
            </a:r>
            <a:r>
              <a:rPr lang="fr-FR" dirty="0"/>
              <a:t>, 1165–1169 (2010). </a:t>
            </a:r>
          </a:p>
        </p:txBody>
      </p:sp>
      <p:sp>
        <p:nvSpPr>
          <p:cNvPr id="8" name="Rectangle 7"/>
          <p:cNvSpPr/>
          <p:nvPr/>
        </p:nvSpPr>
        <p:spPr>
          <a:xfrm>
            <a:off x="442206" y="965745"/>
            <a:ext cx="6596283" cy="369332"/>
          </a:xfrm>
          <a:prstGeom prst="rect">
            <a:avLst/>
          </a:prstGeom>
        </p:spPr>
        <p:txBody>
          <a:bodyPr wrap="square">
            <a:spAutoFit/>
          </a:bodyPr>
          <a:lstStyle/>
          <a:p>
            <a:r>
              <a:rPr lang="fr-FR" dirty="0" err="1" smtClean="0"/>
              <a:t>Riedel</a:t>
            </a:r>
            <a:r>
              <a:rPr lang="fr-FR" dirty="0" smtClean="0"/>
              <a:t>, M., </a:t>
            </a:r>
            <a:r>
              <a:rPr lang="fr-FR" dirty="0" err="1" smtClean="0"/>
              <a:t>Böhi</a:t>
            </a:r>
            <a:r>
              <a:rPr lang="fr-FR" dirty="0" smtClean="0"/>
              <a:t>, P., Li, Y. </a:t>
            </a:r>
            <a:r>
              <a:rPr lang="fr-FR" i="1" dirty="0" smtClean="0"/>
              <a:t>et al.</a:t>
            </a:r>
            <a:r>
              <a:rPr lang="fr-FR" dirty="0" smtClean="0"/>
              <a:t> </a:t>
            </a:r>
            <a:r>
              <a:rPr lang="fr-FR" i="1" dirty="0" smtClean="0"/>
              <a:t>Nature</a:t>
            </a:r>
            <a:r>
              <a:rPr lang="fr-FR" dirty="0" smtClean="0"/>
              <a:t> </a:t>
            </a:r>
            <a:r>
              <a:rPr lang="fr-FR" b="1" dirty="0" smtClean="0"/>
              <a:t>464</a:t>
            </a:r>
            <a:r>
              <a:rPr lang="fr-FR" dirty="0" smtClean="0"/>
              <a:t>, 1170–1173 (2010)</a:t>
            </a:r>
            <a:endParaRPr lang="fr-FR" dirty="0"/>
          </a:p>
        </p:txBody>
      </p:sp>
      <p:pic>
        <p:nvPicPr>
          <p:cNvPr id="9" name="Image 8"/>
          <p:cNvPicPr>
            <a:picLocks noChangeAspect="1"/>
          </p:cNvPicPr>
          <p:nvPr/>
        </p:nvPicPr>
        <p:blipFill>
          <a:blip r:embed="rId3"/>
          <a:stretch>
            <a:fillRect/>
          </a:stretch>
        </p:blipFill>
        <p:spPr>
          <a:xfrm>
            <a:off x="270817" y="1612567"/>
            <a:ext cx="3869650" cy="2338989"/>
          </a:xfrm>
          <a:prstGeom prst="rect">
            <a:avLst/>
          </a:prstGeom>
        </p:spPr>
      </p:pic>
      <p:sp>
        <p:nvSpPr>
          <p:cNvPr id="11" name="ZoneTexte 10"/>
          <p:cNvSpPr txBox="1"/>
          <p:nvPr/>
        </p:nvSpPr>
        <p:spPr>
          <a:xfrm>
            <a:off x="702780" y="4969807"/>
            <a:ext cx="5768374" cy="461665"/>
          </a:xfrm>
          <a:prstGeom prst="rect">
            <a:avLst/>
          </a:prstGeom>
          <a:noFill/>
        </p:spPr>
        <p:txBody>
          <a:bodyPr wrap="none" rtlCol="0">
            <a:spAutoFit/>
          </a:bodyPr>
          <a:lstStyle/>
          <a:p>
            <a:r>
              <a:rPr lang="fr-FR" sz="2400" dirty="0" smtClean="0"/>
              <a:t>Exploit a </a:t>
            </a:r>
            <a:r>
              <a:rPr lang="fr-FR" sz="2400" dirty="0" err="1" smtClean="0"/>
              <a:t>Feshbach</a:t>
            </a:r>
            <a:r>
              <a:rPr lang="fr-FR" sz="2400" dirty="0" smtClean="0"/>
              <a:t> </a:t>
            </a:r>
            <a:r>
              <a:rPr lang="fr-FR" sz="2400" dirty="0" err="1" smtClean="0"/>
              <a:t>resonance</a:t>
            </a:r>
            <a:r>
              <a:rPr lang="fr-FR" sz="2400" dirty="0" smtClean="0"/>
              <a:t> to </a:t>
            </a:r>
            <a:r>
              <a:rPr lang="fr-FR" sz="2400" dirty="0" err="1" smtClean="0"/>
              <a:t>reduce</a:t>
            </a:r>
            <a:r>
              <a:rPr lang="fr-FR" sz="2400" dirty="0" smtClean="0"/>
              <a:t> </a:t>
            </a:r>
            <a:r>
              <a:rPr lang="fr-FR" sz="2400" i="1" dirty="0" smtClean="0"/>
              <a:t>U</a:t>
            </a:r>
            <a:r>
              <a:rPr lang="fr-FR" sz="2400" i="1" baseline="-25000" dirty="0" smtClean="0"/>
              <a:t>12</a:t>
            </a:r>
            <a:r>
              <a:rPr lang="fr-FR" sz="2400" dirty="0" smtClean="0"/>
              <a:t> </a:t>
            </a:r>
            <a:endParaRPr lang="fr-FR" sz="2400" dirty="0"/>
          </a:p>
        </p:txBody>
      </p:sp>
      <p:pic>
        <p:nvPicPr>
          <p:cNvPr id="13" name="Image 12"/>
          <p:cNvPicPr>
            <a:picLocks noChangeAspect="1"/>
          </p:cNvPicPr>
          <p:nvPr/>
        </p:nvPicPr>
        <p:blipFill>
          <a:blip r:embed="rId4"/>
          <a:stretch>
            <a:fillRect/>
          </a:stretch>
        </p:blipFill>
        <p:spPr>
          <a:xfrm>
            <a:off x="4119381" y="1604769"/>
            <a:ext cx="2960563" cy="2211566"/>
          </a:xfrm>
          <a:prstGeom prst="rect">
            <a:avLst/>
          </a:prstGeom>
        </p:spPr>
      </p:pic>
      <p:sp>
        <p:nvSpPr>
          <p:cNvPr id="15" name="Rectangle 14"/>
          <p:cNvSpPr/>
          <p:nvPr/>
        </p:nvSpPr>
        <p:spPr>
          <a:xfrm>
            <a:off x="7150667" y="2056463"/>
            <a:ext cx="4801122" cy="1200329"/>
          </a:xfrm>
          <a:prstGeom prst="rect">
            <a:avLst/>
          </a:prstGeom>
        </p:spPr>
        <p:txBody>
          <a:bodyPr wrap="square">
            <a:spAutoFit/>
          </a:bodyPr>
          <a:lstStyle/>
          <a:p>
            <a:pPr algn="ctr"/>
            <a:r>
              <a:rPr lang="fr-FR" sz="2400" dirty="0"/>
              <a:t>-</a:t>
            </a:r>
            <a:r>
              <a:rPr lang="fr-FR" sz="2400" dirty="0" smtClean="0"/>
              <a:t>2.5(0.6) </a:t>
            </a:r>
            <a:r>
              <a:rPr lang="fr-FR" sz="2400" dirty="0"/>
              <a:t>dB </a:t>
            </a:r>
          </a:p>
          <a:p>
            <a:pPr algn="ctr"/>
            <a:r>
              <a:rPr lang="fr-FR" sz="2400" dirty="0" err="1" smtClean="0"/>
              <a:t>metrologically</a:t>
            </a:r>
            <a:r>
              <a:rPr lang="fr-FR" sz="2400" dirty="0" smtClean="0"/>
              <a:t> </a:t>
            </a:r>
            <a:r>
              <a:rPr lang="fr-FR" sz="2400" dirty="0" err="1" smtClean="0"/>
              <a:t>useful</a:t>
            </a:r>
            <a:r>
              <a:rPr lang="fr-FR" sz="2400" dirty="0" smtClean="0"/>
              <a:t> </a:t>
            </a:r>
            <a:r>
              <a:rPr lang="fr-FR" sz="2400" dirty="0" err="1" smtClean="0"/>
              <a:t>squeezing</a:t>
            </a:r>
            <a:endParaRPr lang="fr-FR" sz="2400" dirty="0" smtClean="0"/>
          </a:p>
          <a:p>
            <a:pPr algn="ctr"/>
            <a:r>
              <a:rPr lang="fr-FR" sz="2400" dirty="0" smtClean="0"/>
              <a:t> </a:t>
            </a:r>
            <a:r>
              <a:rPr lang="fr-FR" sz="2400" dirty="0"/>
              <a:t>(</a:t>
            </a:r>
            <a:r>
              <a:rPr lang="fr-FR" sz="2400" dirty="0" err="1" smtClean="0"/>
              <a:t>Ramsey</a:t>
            </a:r>
            <a:r>
              <a:rPr lang="fr-FR" sz="2400" dirty="0" smtClean="0"/>
              <a:t> </a:t>
            </a:r>
            <a:r>
              <a:rPr lang="fr-FR" sz="2400" dirty="0" err="1"/>
              <a:t>contrast</a:t>
            </a:r>
            <a:r>
              <a:rPr lang="fr-FR" sz="2400" dirty="0"/>
              <a:t> of C </a:t>
            </a:r>
            <a:r>
              <a:rPr lang="fr-FR" sz="2400" dirty="0" smtClean="0"/>
              <a:t>= 88(3)%)</a:t>
            </a:r>
            <a:endParaRPr lang="fr-FR" sz="2400" dirty="0"/>
          </a:p>
        </p:txBody>
      </p:sp>
      <p:sp>
        <p:nvSpPr>
          <p:cNvPr id="16" name="Rectangle 15"/>
          <p:cNvSpPr/>
          <p:nvPr/>
        </p:nvSpPr>
        <p:spPr>
          <a:xfrm>
            <a:off x="493240" y="6019531"/>
            <a:ext cx="6319908" cy="461665"/>
          </a:xfrm>
          <a:prstGeom prst="rect">
            <a:avLst/>
          </a:prstGeom>
        </p:spPr>
        <p:txBody>
          <a:bodyPr wrap="square">
            <a:spAutoFit/>
          </a:bodyPr>
          <a:lstStyle/>
          <a:p>
            <a:pPr algn="ctr"/>
            <a:r>
              <a:rPr lang="fr-FR" sz="2400" dirty="0" smtClean="0"/>
              <a:t>-1.4 </a:t>
            </a:r>
            <a:r>
              <a:rPr lang="fr-FR" sz="2400" dirty="0"/>
              <a:t>dB </a:t>
            </a:r>
            <a:r>
              <a:rPr lang="fr-FR" sz="2400" dirty="0" err="1" smtClean="0"/>
              <a:t>squeezing</a:t>
            </a:r>
            <a:r>
              <a:rPr lang="fr-FR" sz="2400" dirty="0" smtClean="0"/>
              <a:t> in a </a:t>
            </a:r>
            <a:r>
              <a:rPr lang="fr-FR" sz="2400" dirty="0" err="1" smtClean="0"/>
              <a:t>Ramsey</a:t>
            </a:r>
            <a:r>
              <a:rPr lang="fr-FR" sz="2400" dirty="0" smtClean="0"/>
              <a:t> </a:t>
            </a:r>
            <a:r>
              <a:rPr lang="fr-FR" sz="2400" dirty="0" err="1" smtClean="0"/>
              <a:t>interferometer</a:t>
            </a:r>
            <a:endParaRPr lang="fr-FR" sz="2400" dirty="0" smtClean="0"/>
          </a:p>
        </p:txBody>
      </p:sp>
      <p:sp>
        <p:nvSpPr>
          <p:cNvPr id="17" name="Rectangle 16"/>
          <p:cNvSpPr/>
          <p:nvPr/>
        </p:nvSpPr>
        <p:spPr>
          <a:xfrm>
            <a:off x="702780" y="5459008"/>
            <a:ext cx="6140848" cy="461665"/>
          </a:xfrm>
          <a:prstGeom prst="rect">
            <a:avLst/>
          </a:prstGeom>
        </p:spPr>
        <p:txBody>
          <a:bodyPr wrap="none">
            <a:spAutoFit/>
          </a:bodyPr>
          <a:lstStyle/>
          <a:p>
            <a:r>
              <a:rPr lang="fr-FR" sz="2400" dirty="0"/>
              <a:t>Spin-noise </a:t>
            </a:r>
            <a:r>
              <a:rPr lang="fr-FR" sz="2400" dirty="0" err="1" smtClean="0"/>
              <a:t>tomography</a:t>
            </a:r>
            <a:r>
              <a:rPr lang="fr-FR" sz="2400" dirty="0" smtClean="0"/>
              <a:t>: </a:t>
            </a:r>
            <a:r>
              <a:rPr lang="fr-FR" sz="2400" dirty="0" err="1"/>
              <a:t>inferred</a:t>
            </a:r>
            <a:r>
              <a:rPr lang="fr-FR" sz="2400" dirty="0"/>
              <a:t> </a:t>
            </a:r>
            <a:r>
              <a:rPr lang="fr-FR" sz="2400" dirty="0" smtClean="0"/>
              <a:t>gain of </a:t>
            </a:r>
            <a:r>
              <a:rPr lang="fr-FR" sz="2400" dirty="0"/>
              <a:t>−8.2 </a:t>
            </a:r>
            <a:r>
              <a:rPr lang="fr-FR" sz="2400" dirty="0" smtClean="0"/>
              <a:t>dB</a:t>
            </a:r>
            <a:endParaRPr lang="fr-FR" sz="2400" dirty="0"/>
          </a:p>
        </p:txBody>
      </p:sp>
      <p:sp>
        <p:nvSpPr>
          <p:cNvPr id="18" name="Rectangle 17"/>
          <p:cNvSpPr/>
          <p:nvPr/>
        </p:nvSpPr>
        <p:spPr>
          <a:xfrm>
            <a:off x="7313865" y="1302837"/>
            <a:ext cx="4726487" cy="461665"/>
          </a:xfrm>
          <a:prstGeom prst="rect">
            <a:avLst/>
          </a:prstGeom>
        </p:spPr>
        <p:txBody>
          <a:bodyPr wrap="none">
            <a:spAutoFit/>
          </a:bodyPr>
          <a:lstStyle/>
          <a:p>
            <a:r>
              <a:rPr lang="fr-FR" sz="2400" dirty="0" smtClean="0"/>
              <a:t>State-</a:t>
            </a:r>
            <a:r>
              <a:rPr lang="fr-FR" sz="2400" dirty="0" err="1" smtClean="0"/>
              <a:t>selective</a:t>
            </a:r>
            <a:r>
              <a:rPr lang="fr-FR" sz="2400" dirty="0" smtClean="0"/>
              <a:t> double </a:t>
            </a:r>
            <a:r>
              <a:rPr lang="fr-FR" sz="2400" dirty="0" err="1" smtClean="0"/>
              <a:t>well</a:t>
            </a:r>
            <a:r>
              <a:rPr lang="fr-FR" sz="2400" dirty="0" smtClean="0"/>
              <a:t> </a:t>
            </a:r>
            <a:r>
              <a:rPr lang="fr-FR" sz="2400" dirty="0" err="1" smtClean="0"/>
              <a:t>potential</a:t>
            </a:r>
            <a:endParaRPr lang="fr-FR" sz="2400" dirty="0"/>
          </a:p>
        </p:txBody>
      </p:sp>
      <p:sp>
        <p:nvSpPr>
          <p:cNvPr id="19" name="Rectangle 18"/>
          <p:cNvSpPr/>
          <p:nvPr/>
        </p:nvSpPr>
        <p:spPr>
          <a:xfrm>
            <a:off x="152400" y="853440"/>
            <a:ext cx="11887952" cy="31797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52400" y="4109355"/>
            <a:ext cx="11887952" cy="2667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7543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486837" y="981276"/>
            <a:ext cx="3988884" cy="1621710"/>
          </a:xfrm>
          <a:prstGeom prst="rect">
            <a:avLst/>
          </a:prstGeom>
        </p:spPr>
      </p:pic>
      <p:sp>
        <p:nvSpPr>
          <p:cNvPr id="6" name="ZoneTexte 5"/>
          <p:cNvSpPr txBox="1"/>
          <p:nvPr/>
        </p:nvSpPr>
        <p:spPr>
          <a:xfrm>
            <a:off x="910585" y="35137"/>
            <a:ext cx="6691109" cy="646323"/>
          </a:xfrm>
          <a:prstGeom prst="rect">
            <a:avLst/>
          </a:prstGeom>
          <a:noFill/>
        </p:spPr>
        <p:txBody>
          <a:bodyPr wrap="none" lIns="91431" tIns="45716" rIns="91431" bIns="45716" rtlCol="0">
            <a:spAutoFit/>
          </a:bodyPr>
          <a:lstStyle/>
          <a:p>
            <a:r>
              <a:rPr lang="fr-FR" sz="3600" dirty="0" smtClean="0">
                <a:solidFill>
                  <a:srgbClr val="002060"/>
                </a:solidFill>
              </a:rPr>
              <a:t>Spin-</a:t>
            </a:r>
            <a:r>
              <a:rPr lang="fr-FR" sz="3600" dirty="0" err="1" smtClean="0">
                <a:solidFill>
                  <a:srgbClr val="002060"/>
                </a:solidFill>
              </a:rPr>
              <a:t>squeezing</a:t>
            </a:r>
            <a:r>
              <a:rPr lang="fr-FR" sz="3600" dirty="0" smtClean="0">
                <a:solidFill>
                  <a:srgbClr val="002060"/>
                </a:solidFill>
              </a:rPr>
              <a:t> </a:t>
            </a:r>
            <a:r>
              <a:rPr lang="fr-FR" sz="3600" dirty="0" err="1" smtClean="0">
                <a:solidFill>
                  <a:srgbClr val="002060"/>
                </a:solidFill>
              </a:rPr>
              <a:t>with</a:t>
            </a:r>
            <a:r>
              <a:rPr lang="fr-FR" sz="3600" dirty="0" smtClean="0">
                <a:solidFill>
                  <a:srgbClr val="002060"/>
                </a:solidFill>
              </a:rPr>
              <a:t> </a:t>
            </a:r>
            <a:r>
              <a:rPr lang="fr-FR" sz="3600" dirty="0" err="1" smtClean="0">
                <a:solidFill>
                  <a:srgbClr val="002060"/>
                </a:solidFill>
              </a:rPr>
              <a:t>internal</a:t>
            </a:r>
            <a:r>
              <a:rPr lang="fr-FR" sz="3600" dirty="0" smtClean="0">
                <a:solidFill>
                  <a:srgbClr val="002060"/>
                </a:solidFill>
              </a:rPr>
              <a:t> states</a:t>
            </a:r>
            <a:endParaRPr lang="fr-FR" sz="3600" dirty="0">
              <a:solidFill>
                <a:srgbClr val="002060"/>
              </a:solidFill>
            </a:endParaRPr>
          </a:p>
        </p:txBody>
      </p:sp>
      <p:cxnSp>
        <p:nvCxnSpPr>
          <p:cNvPr id="7" name="Connecteur droit 6"/>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9111" y="912741"/>
            <a:ext cx="9067822" cy="2308324"/>
          </a:xfrm>
          <a:prstGeom prst="rect">
            <a:avLst/>
          </a:prstGeom>
        </p:spPr>
        <p:txBody>
          <a:bodyPr wrap="square">
            <a:spAutoFit/>
          </a:bodyPr>
          <a:lstStyle/>
          <a:p>
            <a:r>
              <a:rPr lang="fr-FR" sz="2400" dirty="0" err="1"/>
              <a:t>M</a:t>
            </a:r>
            <a:r>
              <a:rPr lang="fr-FR" sz="2400" dirty="0" err="1" smtClean="0"/>
              <a:t>easurement</a:t>
            </a:r>
            <a:r>
              <a:rPr lang="fr-FR" sz="2400" dirty="0" smtClean="0"/>
              <a:t> </a:t>
            </a:r>
            <a:r>
              <a:rPr lang="fr-FR" sz="2400" dirty="0" err="1" smtClean="0"/>
              <a:t>enabled</a:t>
            </a:r>
            <a:r>
              <a:rPr lang="fr-FR" sz="2400" dirty="0" smtClean="0"/>
              <a:t> </a:t>
            </a:r>
            <a:r>
              <a:rPr lang="fr-FR" sz="2400" dirty="0"/>
              <a:t>by a high-finesse </a:t>
            </a:r>
            <a:r>
              <a:rPr lang="fr-FR" sz="2400" dirty="0" err="1"/>
              <a:t>optical</a:t>
            </a:r>
            <a:r>
              <a:rPr lang="fr-FR" sz="2400" dirty="0"/>
              <a:t> </a:t>
            </a:r>
            <a:r>
              <a:rPr lang="fr-FR" sz="2400" dirty="0" err="1" smtClean="0"/>
              <a:t>cavity</a:t>
            </a:r>
            <a:endParaRPr lang="fr-FR" sz="2400" dirty="0" smtClean="0"/>
          </a:p>
          <a:p>
            <a:endParaRPr lang="fr-FR" sz="2400" dirty="0" smtClean="0"/>
          </a:p>
          <a:p>
            <a:r>
              <a:rPr lang="fr-FR" sz="2400" dirty="0" smtClean="0"/>
              <a:t>|</a:t>
            </a:r>
            <a:r>
              <a:rPr lang="fr-FR" sz="2400" dirty="0"/>
              <a:t>↓〉(|↑〉) </a:t>
            </a:r>
            <a:r>
              <a:rPr lang="fr-FR" sz="2400" dirty="0" err="1"/>
              <a:t>atoms</a:t>
            </a:r>
            <a:r>
              <a:rPr lang="fr-FR" sz="2400" dirty="0"/>
              <a:t> </a:t>
            </a:r>
            <a:r>
              <a:rPr lang="fr-FR" sz="2400" dirty="0" err="1"/>
              <a:t>increase</a:t>
            </a:r>
            <a:r>
              <a:rPr lang="fr-FR" sz="2400" dirty="0"/>
              <a:t> (</a:t>
            </a:r>
            <a:r>
              <a:rPr lang="fr-FR" sz="2400" dirty="0" err="1"/>
              <a:t>decrease</a:t>
            </a:r>
            <a:r>
              <a:rPr lang="fr-FR" sz="2400" dirty="0"/>
              <a:t>) </a:t>
            </a:r>
            <a:endParaRPr lang="fr-FR" sz="2400" dirty="0" smtClean="0"/>
          </a:p>
          <a:p>
            <a:r>
              <a:rPr lang="fr-FR" sz="2400" dirty="0" smtClean="0"/>
              <a:t>the </a:t>
            </a:r>
            <a:r>
              <a:rPr lang="fr-FR" sz="2400" dirty="0"/>
              <a:t>index of </a:t>
            </a:r>
            <a:r>
              <a:rPr lang="fr-FR" sz="2400" dirty="0" err="1"/>
              <a:t>refraction</a:t>
            </a:r>
            <a:r>
              <a:rPr lang="fr-FR" sz="2400" dirty="0"/>
              <a:t> </a:t>
            </a:r>
            <a:r>
              <a:rPr lang="fr-FR" sz="2400" dirty="0" err="1" smtClean="0"/>
              <a:t>seen</a:t>
            </a:r>
            <a:r>
              <a:rPr lang="fr-FR" sz="2400" dirty="0" smtClean="0"/>
              <a:t> </a:t>
            </a:r>
            <a:r>
              <a:rPr lang="fr-FR" sz="2400" dirty="0"/>
              <a:t>by the probe light. </a:t>
            </a:r>
            <a:endParaRPr lang="fr-FR" sz="2400" dirty="0" smtClean="0"/>
          </a:p>
          <a:p>
            <a:endParaRPr lang="fr-FR" sz="2400" dirty="0" smtClean="0"/>
          </a:p>
          <a:p>
            <a:r>
              <a:rPr lang="fr-FR" sz="2400" dirty="0" smtClean="0">
                <a:solidFill>
                  <a:srgbClr val="FF0000"/>
                </a:solidFill>
                <a:sym typeface="Symbol" panose="05050102010706020507" pitchFamily="18" charset="2"/>
              </a:rPr>
              <a:t> </a:t>
            </a:r>
            <a:r>
              <a:rPr lang="fr-FR" sz="2400" dirty="0" err="1">
                <a:solidFill>
                  <a:srgbClr val="FF0000"/>
                </a:solidFill>
                <a:sym typeface="Symbol" panose="05050102010706020507" pitchFamily="18" charset="2"/>
              </a:rPr>
              <a:t>F</a:t>
            </a:r>
            <a:r>
              <a:rPr lang="fr-FR" sz="2400" dirty="0" err="1" smtClean="0">
                <a:solidFill>
                  <a:srgbClr val="FF0000"/>
                </a:solidFill>
              </a:rPr>
              <a:t>requency</a:t>
            </a:r>
            <a:r>
              <a:rPr lang="fr-FR" sz="2400" dirty="0" smtClean="0">
                <a:solidFill>
                  <a:srgbClr val="FF0000"/>
                </a:solidFill>
              </a:rPr>
              <a:t> </a:t>
            </a:r>
            <a:r>
              <a:rPr lang="fr-FR" sz="2400" dirty="0">
                <a:solidFill>
                  <a:srgbClr val="FF0000"/>
                </a:solidFill>
              </a:rPr>
              <a:t>shift of the </a:t>
            </a:r>
            <a:r>
              <a:rPr lang="fr-FR" sz="2400" dirty="0" err="1">
                <a:solidFill>
                  <a:srgbClr val="FF0000"/>
                </a:solidFill>
              </a:rPr>
              <a:t>cavity</a:t>
            </a:r>
            <a:r>
              <a:rPr lang="fr-FR" sz="2400" dirty="0">
                <a:solidFill>
                  <a:srgbClr val="FF0000"/>
                </a:solidFill>
              </a:rPr>
              <a:t> </a:t>
            </a:r>
            <a:r>
              <a:rPr lang="fr-FR" sz="2400" dirty="0" err="1">
                <a:solidFill>
                  <a:srgbClr val="FF0000"/>
                </a:solidFill>
              </a:rPr>
              <a:t>resonance</a:t>
            </a:r>
            <a:r>
              <a:rPr lang="fr-FR" sz="2400" dirty="0">
                <a:solidFill>
                  <a:srgbClr val="FF0000"/>
                </a:solidFill>
              </a:rPr>
              <a:t> </a:t>
            </a:r>
            <a:r>
              <a:rPr lang="fr-FR" sz="2400" dirty="0" err="1">
                <a:solidFill>
                  <a:srgbClr val="FF0000"/>
                </a:solidFill>
              </a:rPr>
              <a:t>is</a:t>
            </a:r>
            <a:r>
              <a:rPr lang="fr-FR" sz="2400" dirty="0">
                <a:solidFill>
                  <a:srgbClr val="FF0000"/>
                </a:solidFill>
              </a:rPr>
              <a:t> a direct </a:t>
            </a:r>
            <a:r>
              <a:rPr lang="fr-FR" sz="2400" dirty="0" err="1">
                <a:solidFill>
                  <a:srgbClr val="FF0000"/>
                </a:solidFill>
              </a:rPr>
              <a:t>predictor</a:t>
            </a:r>
            <a:r>
              <a:rPr lang="fr-FR" sz="2400" dirty="0">
                <a:solidFill>
                  <a:srgbClr val="FF0000"/>
                </a:solidFill>
              </a:rPr>
              <a:t> of </a:t>
            </a:r>
            <a:r>
              <a:rPr lang="fr-FR" sz="2400" dirty="0" err="1" smtClean="0">
                <a:solidFill>
                  <a:srgbClr val="FF0000"/>
                </a:solidFill>
              </a:rPr>
              <a:t>Jz</a:t>
            </a:r>
            <a:endParaRPr lang="fr-FR" sz="2400" dirty="0">
              <a:solidFill>
                <a:srgbClr val="FF0000"/>
              </a:solidFill>
            </a:endParaRPr>
          </a:p>
        </p:txBody>
      </p:sp>
      <p:sp>
        <p:nvSpPr>
          <p:cNvPr id="3" name="Rectangle 2"/>
          <p:cNvSpPr/>
          <p:nvPr/>
        </p:nvSpPr>
        <p:spPr>
          <a:xfrm>
            <a:off x="387623" y="3304124"/>
            <a:ext cx="7755723" cy="830997"/>
          </a:xfrm>
          <a:prstGeom prst="rect">
            <a:avLst/>
          </a:prstGeom>
        </p:spPr>
        <p:txBody>
          <a:bodyPr wrap="square">
            <a:spAutoFit/>
          </a:bodyPr>
          <a:lstStyle/>
          <a:p>
            <a:r>
              <a:rPr lang="fr-FR" sz="2400" dirty="0" smtClean="0"/>
              <a:t>QND </a:t>
            </a:r>
            <a:r>
              <a:rPr lang="fr-FR" sz="2400" dirty="0" err="1" smtClean="0"/>
              <a:t>measurements</a:t>
            </a:r>
            <a:r>
              <a:rPr lang="fr-FR" sz="2400" dirty="0" smtClean="0"/>
              <a:t>: </a:t>
            </a:r>
          </a:p>
          <a:p>
            <a:r>
              <a:rPr lang="fr-FR" sz="2400" dirty="0" err="1" smtClean="0"/>
              <a:t>Jz</a:t>
            </a:r>
            <a:r>
              <a:rPr lang="fr-FR" sz="2400" dirty="0" smtClean="0"/>
              <a:t> </a:t>
            </a:r>
            <a:r>
              <a:rPr lang="fr-FR" sz="2400" dirty="0" err="1"/>
              <a:t>measurements</a:t>
            </a:r>
            <a:r>
              <a:rPr lang="fr-FR" sz="2400" dirty="0"/>
              <a:t> </a:t>
            </a:r>
            <a:r>
              <a:rPr lang="fr-FR" sz="2400" dirty="0" err="1" smtClean="0"/>
              <a:t>prepare</a:t>
            </a:r>
            <a:r>
              <a:rPr lang="fr-FR" sz="2400" dirty="0" smtClean="0"/>
              <a:t> </a:t>
            </a:r>
            <a:r>
              <a:rPr lang="fr-FR" sz="2400" dirty="0"/>
              <a:t>a state </a:t>
            </a:r>
            <a:r>
              <a:rPr lang="fr-FR" sz="2400" dirty="0" err="1"/>
              <a:t>with</a:t>
            </a:r>
            <a:r>
              <a:rPr lang="fr-FR" sz="2400" dirty="0"/>
              <a:t> </a:t>
            </a:r>
            <a:r>
              <a:rPr lang="fr-FR" sz="2400" dirty="0" err="1"/>
              <a:t>reduced</a:t>
            </a:r>
            <a:r>
              <a:rPr lang="fr-FR" sz="2400" dirty="0"/>
              <a:t> </a:t>
            </a:r>
            <a:r>
              <a:rPr lang="fr-FR" sz="2400" dirty="0" err="1"/>
              <a:t>Jz</a:t>
            </a:r>
            <a:r>
              <a:rPr lang="fr-FR" sz="2400" dirty="0"/>
              <a:t> noise</a:t>
            </a:r>
            <a:r>
              <a:rPr lang="fr-FR" sz="2000" dirty="0"/>
              <a:t>. </a:t>
            </a:r>
            <a:endParaRPr lang="fr-FR" sz="2000" dirty="0" smtClean="0"/>
          </a:p>
        </p:txBody>
      </p:sp>
      <p:pic>
        <p:nvPicPr>
          <p:cNvPr id="8" name="Image 7"/>
          <p:cNvPicPr>
            <a:picLocks noChangeAspect="1"/>
          </p:cNvPicPr>
          <p:nvPr/>
        </p:nvPicPr>
        <p:blipFill>
          <a:blip r:embed="rId3"/>
          <a:stretch>
            <a:fillRect/>
          </a:stretch>
        </p:blipFill>
        <p:spPr>
          <a:xfrm>
            <a:off x="4513446" y="4347290"/>
            <a:ext cx="3787468" cy="2179509"/>
          </a:xfrm>
          <a:prstGeom prst="rect">
            <a:avLst/>
          </a:prstGeom>
        </p:spPr>
      </p:pic>
      <p:pic>
        <p:nvPicPr>
          <p:cNvPr id="9" name="Image 8"/>
          <p:cNvPicPr>
            <a:picLocks noChangeAspect="1"/>
          </p:cNvPicPr>
          <p:nvPr/>
        </p:nvPicPr>
        <p:blipFill>
          <a:blip r:embed="rId4"/>
          <a:stretch>
            <a:fillRect/>
          </a:stretch>
        </p:blipFill>
        <p:spPr>
          <a:xfrm>
            <a:off x="9055869" y="3369101"/>
            <a:ext cx="2461473" cy="2758679"/>
          </a:xfrm>
          <a:prstGeom prst="rect">
            <a:avLst/>
          </a:prstGeom>
        </p:spPr>
      </p:pic>
      <p:sp>
        <p:nvSpPr>
          <p:cNvPr id="10" name="ZoneTexte 9"/>
          <p:cNvSpPr txBox="1"/>
          <p:nvPr/>
        </p:nvSpPr>
        <p:spPr>
          <a:xfrm>
            <a:off x="9536898" y="3092394"/>
            <a:ext cx="2138406" cy="369332"/>
          </a:xfrm>
          <a:prstGeom prst="rect">
            <a:avLst/>
          </a:prstGeom>
          <a:noFill/>
        </p:spPr>
        <p:txBody>
          <a:bodyPr wrap="none" rtlCol="0">
            <a:spAutoFit/>
          </a:bodyPr>
          <a:lstStyle/>
          <a:p>
            <a:r>
              <a:rPr lang="fr-FR" dirty="0" err="1" smtClean="0"/>
              <a:t>Clock</a:t>
            </a:r>
            <a:r>
              <a:rPr lang="fr-FR" dirty="0" smtClean="0"/>
              <a:t> </a:t>
            </a:r>
            <a:r>
              <a:rPr lang="fr-FR" dirty="0" err="1" smtClean="0"/>
              <a:t>measurements</a:t>
            </a:r>
            <a:endParaRPr lang="fr-FR" dirty="0"/>
          </a:p>
        </p:txBody>
      </p:sp>
      <p:sp>
        <p:nvSpPr>
          <p:cNvPr id="11" name="Rectangle 10"/>
          <p:cNvSpPr/>
          <p:nvPr/>
        </p:nvSpPr>
        <p:spPr>
          <a:xfrm>
            <a:off x="9055869" y="6141133"/>
            <a:ext cx="3100464" cy="646331"/>
          </a:xfrm>
          <a:prstGeom prst="rect">
            <a:avLst/>
          </a:prstGeom>
        </p:spPr>
        <p:txBody>
          <a:bodyPr wrap="none">
            <a:spAutoFit/>
          </a:bodyPr>
          <a:lstStyle/>
          <a:p>
            <a:r>
              <a:rPr lang="fr-FR" dirty="0"/>
              <a:t>10.5(3) dB </a:t>
            </a:r>
            <a:r>
              <a:rPr lang="fr-FR" dirty="0" err="1"/>
              <a:t>metrological</a:t>
            </a:r>
            <a:r>
              <a:rPr lang="fr-FR" dirty="0"/>
              <a:t> </a:t>
            </a:r>
            <a:r>
              <a:rPr lang="fr-FR" dirty="0" smtClean="0"/>
              <a:t>gain</a:t>
            </a:r>
          </a:p>
          <a:p>
            <a:r>
              <a:rPr lang="fr-FR" dirty="0" err="1" smtClean="0"/>
              <a:t>Stability</a:t>
            </a:r>
            <a:r>
              <a:rPr lang="fr-FR" dirty="0" smtClean="0"/>
              <a:t> </a:t>
            </a:r>
            <a:r>
              <a:rPr lang="fr-FR" dirty="0" err="1" smtClean="0"/>
              <a:t>improved</a:t>
            </a:r>
            <a:r>
              <a:rPr lang="fr-FR" dirty="0" smtClean="0"/>
              <a:t> by a factor 3</a:t>
            </a:r>
            <a:endParaRPr lang="fr-FR" dirty="0"/>
          </a:p>
        </p:txBody>
      </p:sp>
      <p:sp>
        <p:nvSpPr>
          <p:cNvPr id="12" name="Rectangle 11"/>
          <p:cNvSpPr/>
          <p:nvPr/>
        </p:nvSpPr>
        <p:spPr>
          <a:xfrm>
            <a:off x="354015" y="4524757"/>
            <a:ext cx="4080647" cy="1200329"/>
          </a:xfrm>
          <a:prstGeom prst="rect">
            <a:avLst/>
          </a:prstGeom>
        </p:spPr>
        <p:txBody>
          <a:bodyPr wrap="square">
            <a:spAutoFit/>
          </a:bodyPr>
          <a:lstStyle/>
          <a:p>
            <a:endParaRPr lang="fr-FR" sz="2400" dirty="0"/>
          </a:p>
          <a:p>
            <a:r>
              <a:rPr lang="fr-FR" sz="2400" dirty="0" smtClean="0"/>
              <a:t>A </a:t>
            </a:r>
            <a:r>
              <a:rPr lang="fr-FR" sz="2400" dirty="0"/>
              <a:t>second </a:t>
            </a:r>
            <a:r>
              <a:rPr lang="fr-FR" sz="2400" dirty="0" err="1"/>
              <a:t>measurement</a:t>
            </a:r>
            <a:r>
              <a:rPr lang="fr-FR" sz="2400" dirty="0"/>
              <a:t> </a:t>
            </a:r>
            <a:endParaRPr lang="fr-FR" sz="2400" dirty="0" smtClean="0"/>
          </a:p>
          <a:p>
            <a:r>
              <a:rPr lang="fr-FR" sz="2400" dirty="0" err="1" smtClean="0"/>
              <a:t>is</a:t>
            </a:r>
            <a:r>
              <a:rPr lang="fr-FR" sz="2400" dirty="0" smtClean="0"/>
              <a:t> </a:t>
            </a:r>
            <a:r>
              <a:rPr lang="fr-FR" sz="2400" dirty="0" err="1" smtClean="0"/>
              <a:t>correlated</a:t>
            </a:r>
            <a:r>
              <a:rPr lang="fr-FR" sz="2400" dirty="0" smtClean="0"/>
              <a:t> </a:t>
            </a:r>
            <a:r>
              <a:rPr lang="fr-FR" sz="2400" dirty="0"/>
              <a:t> </a:t>
            </a:r>
            <a:r>
              <a:rPr lang="fr-FR" sz="2400" dirty="0" err="1" smtClean="0"/>
              <a:t>with</a:t>
            </a:r>
            <a:r>
              <a:rPr lang="fr-FR" sz="2400" dirty="0" smtClean="0"/>
              <a:t> </a:t>
            </a:r>
            <a:r>
              <a:rPr lang="fr-FR" sz="2400" dirty="0"/>
              <a:t>the first one. </a:t>
            </a:r>
            <a:endParaRPr lang="fr-FR" sz="2400" dirty="0"/>
          </a:p>
        </p:txBody>
      </p:sp>
    </p:spTree>
    <p:extLst>
      <p:ext uri="{BB962C8B-B14F-4D97-AF65-F5344CB8AC3E}">
        <p14:creationId xmlns:p14="http://schemas.microsoft.com/office/powerpoint/2010/main" val="2648025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36150" y="2224891"/>
            <a:ext cx="6755916" cy="4633109"/>
          </a:xfrm>
          <a:prstGeom prst="rect">
            <a:avLst/>
          </a:prstGeom>
        </p:spPr>
      </p:pic>
      <p:sp>
        <p:nvSpPr>
          <p:cNvPr id="6" name="Rectangle 5"/>
          <p:cNvSpPr/>
          <p:nvPr/>
        </p:nvSpPr>
        <p:spPr>
          <a:xfrm>
            <a:off x="136150" y="804241"/>
            <a:ext cx="11742136" cy="1569660"/>
          </a:xfrm>
          <a:prstGeom prst="rect">
            <a:avLst/>
          </a:prstGeom>
        </p:spPr>
        <p:txBody>
          <a:bodyPr wrap="square">
            <a:spAutoFit/>
          </a:bodyPr>
          <a:lstStyle/>
          <a:p>
            <a:r>
              <a:rPr lang="fr-FR" sz="2400" dirty="0" err="1" smtClean="0"/>
              <a:t>Atoms</a:t>
            </a:r>
            <a:r>
              <a:rPr lang="fr-FR" sz="2400" dirty="0" smtClean="0"/>
              <a:t> </a:t>
            </a:r>
            <a:r>
              <a:rPr lang="fr-FR" sz="2400" dirty="0" err="1" smtClean="0"/>
              <a:t>trapped</a:t>
            </a:r>
            <a:r>
              <a:rPr lang="fr-FR" sz="2400" dirty="0" smtClean="0"/>
              <a:t> in an intra-</a:t>
            </a:r>
            <a:r>
              <a:rPr lang="fr-FR" sz="2400" dirty="0" err="1" smtClean="0"/>
              <a:t>cavity</a:t>
            </a:r>
            <a:r>
              <a:rPr lang="fr-FR" sz="2400" dirty="0" smtClean="0"/>
              <a:t> standing </a:t>
            </a:r>
            <a:r>
              <a:rPr lang="fr-FR" sz="2400" dirty="0" err="1" smtClean="0"/>
              <a:t>wave</a:t>
            </a:r>
            <a:r>
              <a:rPr lang="fr-FR" sz="2400" dirty="0"/>
              <a:t/>
            </a:r>
            <a:br>
              <a:rPr lang="fr-FR" sz="2400" dirty="0"/>
            </a:br>
            <a:endParaRPr lang="fr-FR" sz="2400" dirty="0"/>
          </a:p>
          <a:p>
            <a:r>
              <a:rPr lang="fr-FR" sz="2400" dirty="0"/>
              <a:t>Probe laser (</a:t>
            </a:r>
            <a:r>
              <a:rPr lang="fr-FR" sz="2400" dirty="0" err="1"/>
              <a:t>blue</a:t>
            </a:r>
            <a:r>
              <a:rPr lang="fr-FR" sz="2400" dirty="0"/>
              <a:t>) </a:t>
            </a:r>
            <a:r>
              <a:rPr lang="fr-FR" sz="2400" dirty="0" err="1"/>
              <a:t>produces</a:t>
            </a:r>
            <a:r>
              <a:rPr lang="fr-FR" sz="2400" dirty="0"/>
              <a:t> a </a:t>
            </a:r>
            <a:r>
              <a:rPr lang="fr-FR" sz="2400" dirty="0" err="1"/>
              <a:t>differential</a:t>
            </a:r>
            <a:r>
              <a:rPr lang="fr-FR" sz="2400" dirty="0"/>
              <a:t> light shift </a:t>
            </a:r>
            <a:r>
              <a:rPr lang="fr-FR" sz="2400" dirty="0" err="1" smtClean="0"/>
              <a:t>between</a:t>
            </a:r>
            <a:r>
              <a:rPr lang="fr-FR" sz="2400" dirty="0" smtClean="0"/>
              <a:t> </a:t>
            </a:r>
            <a:r>
              <a:rPr lang="fr-FR" sz="2400" dirty="0" err="1"/>
              <a:t>two</a:t>
            </a:r>
            <a:r>
              <a:rPr lang="fr-FR" sz="2400" dirty="0"/>
              <a:t> </a:t>
            </a:r>
            <a:r>
              <a:rPr lang="fr-FR" sz="2400" dirty="0" err="1"/>
              <a:t>atomic</a:t>
            </a:r>
            <a:r>
              <a:rPr lang="fr-FR" sz="2400" dirty="0"/>
              <a:t> states</a:t>
            </a:r>
          </a:p>
          <a:p>
            <a:r>
              <a:rPr lang="fr-FR" sz="2400" dirty="0" smtClean="0"/>
              <a:t> </a:t>
            </a:r>
            <a:endParaRPr lang="fr-FR" sz="2400" dirty="0"/>
          </a:p>
        </p:txBody>
      </p:sp>
      <p:sp>
        <p:nvSpPr>
          <p:cNvPr id="7" name="ZoneTexte 6"/>
          <p:cNvSpPr txBox="1"/>
          <p:nvPr/>
        </p:nvSpPr>
        <p:spPr>
          <a:xfrm>
            <a:off x="910585" y="35137"/>
            <a:ext cx="5096633" cy="646323"/>
          </a:xfrm>
          <a:prstGeom prst="rect">
            <a:avLst/>
          </a:prstGeom>
          <a:noFill/>
        </p:spPr>
        <p:txBody>
          <a:bodyPr wrap="none" lIns="91431" tIns="45716" rIns="91431" bIns="45716" rtlCol="0">
            <a:spAutoFit/>
          </a:bodyPr>
          <a:lstStyle/>
          <a:p>
            <a:r>
              <a:rPr lang="fr-FR" sz="3600" dirty="0" err="1"/>
              <a:t>Cavity</a:t>
            </a:r>
            <a:r>
              <a:rPr lang="fr-FR" sz="3600" dirty="0"/>
              <a:t> feedback </a:t>
            </a:r>
            <a:r>
              <a:rPr lang="fr-FR" sz="3600" dirty="0" err="1"/>
              <a:t>squeezing</a:t>
            </a:r>
            <a:endParaRPr lang="fr-FR" sz="3600" dirty="0">
              <a:solidFill>
                <a:srgbClr val="002060"/>
              </a:solidFill>
            </a:endParaRPr>
          </a:p>
        </p:txBody>
      </p:sp>
      <p:cxnSp>
        <p:nvCxnSpPr>
          <p:cNvPr id="8" name="Connecteur droit 7"/>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p:cNvSpPr/>
              <p:nvPr/>
            </p:nvSpPr>
            <p:spPr>
              <a:xfrm>
                <a:off x="8444753" y="2280707"/>
                <a:ext cx="6096282" cy="560090"/>
              </a:xfrm>
              <a:prstGeom prst="rect">
                <a:avLst/>
              </a:prstGeom>
            </p:spPr>
            <p:txBody>
              <a:bodyPr wrap="square">
                <a:spAutoFit/>
              </a:bodyPr>
              <a:lstStyle/>
              <a:p>
                <a:r>
                  <a:rPr lang="fr-FR" dirty="0" smtClean="0"/>
                  <a:t> </a:t>
                </a:r>
                <a14:m>
                  <m:oMath xmlns:m="http://schemas.openxmlformats.org/officeDocument/2006/math">
                    <m:sSub>
                      <m:sSubPr>
                        <m:ctrlPr>
                          <a:rPr lang="fr-FR" sz="2800" i="1">
                            <a:latin typeface="Cambria Math" panose="02040503050406030204" pitchFamily="18" charset="0"/>
                          </a:rPr>
                        </m:ctrlPr>
                      </m:sSubPr>
                      <m:e>
                        <m:acc>
                          <m:accPr>
                            <m:chr m:val="̂"/>
                            <m:ctrlPr>
                              <a:rPr lang="fr-FR" sz="2800" i="1">
                                <a:latin typeface="Cambria Math" panose="02040503050406030204" pitchFamily="18" charset="0"/>
                              </a:rPr>
                            </m:ctrlPr>
                          </m:accPr>
                          <m:e>
                            <m:r>
                              <a:rPr lang="fr-FR" sz="2800" i="1">
                                <a:latin typeface="Cambria Math" panose="02040503050406030204" pitchFamily="18" charset="0"/>
                              </a:rPr>
                              <m:t>𝐻</m:t>
                            </m:r>
                          </m:e>
                        </m:acc>
                      </m:e>
                      <m:sub>
                        <m:r>
                          <m:rPr>
                            <m:sty m:val="p"/>
                          </m:rPr>
                          <a:rPr lang="fr-FR" sz="2800">
                            <a:latin typeface="Cambria Math" panose="02040503050406030204" pitchFamily="18" charset="0"/>
                          </a:rPr>
                          <m:t>int</m:t>
                        </m:r>
                      </m:sub>
                    </m:sSub>
                    <m:r>
                      <a:rPr lang="fr-FR" sz="2800" i="1" smtClean="0">
                        <a:latin typeface="Cambria Math" panose="02040503050406030204" pitchFamily="18" charset="0"/>
                        <a:ea typeface="Cambria Math" panose="02040503050406030204" pitchFamily="18" charset="0"/>
                      </a:rPr>
                      <m:t>∝</m:t>
                    </m:r>
                    <m:r>
                      <a:rPr lang="fr-FR" sz="2800" b="0" i="1" smtClean="0">
                        <a:latin typeface="Cambria Math" panose="02040503050406030204" pitchFamily="18" charset="0"/>
                        <a:ea typeface="Cambria Math" panose="02040503050406030204" pitchFamily="18" charset="0"/>
                      </a:rPr>
                      <m:t> </m:t>
                    </m:r>
                    <m:sSup>
                      <m:sSupPr>
                        <m:ctrlPr>
                          <a:rPr lang="fr-FR" sz="2800" b="0" i="1" smtClean="0">
                            <a:latin typeface="Cambria Math" panose="02040503050406030204" pitchFamily="18" charset="0"/>
                            <a:ea typeface="Cambria Math" panose="02040503050406030204" pitchFamily="18" charset="0"/>
                          </a:rPr>
                        </m:ctrlPr>
                      </m:sSupPr>
                      <m:e>
                        <m:r>
                          <a:rPr lang="fr-FR" sz="2800" b="0" i="1" smtClean="0">
                            <a:latin typeface="Cambria Math" panose="02040503050406030204" pitchFamily="18" charset="0"/>
                            <a:ea typeface="Cambria Math" panose="02040503050406030204" pitchFamily="18" charset="0"/>
                          </a:rPr>
                          <m:t>𝑐</m:t>
                        </m:r>
                      </m:e>
                      <m:sup>
                        <m:r>
                          <a:rPr lang="fr-FR" sz="2800" b="0" i="1" smtClean="0">
                            <a:latin typeface="Cambria Math" panose="02040503050406030204" pitchFamily="18" charset="0"/>
                            <a:ea typeface="Cambria Math" panose="02040503050406030204" pitchFamily="18" charset="0"/>
                          </a:rPr>
                          <m:t>+</m:t>
                        </m:r>
                      </m:sup>
                    </m:sSup>
                    <m:r>
                      <a:rPr lang="fr-FR" sz="2800" b="0" i="1" smtClean="0">
                        <a:latin typeface="Cambria Math" panose="02040503050406030204" pitchFamily="18" charset="0"/>
                        <a:ea typeface="Cambria Math" panose="02040503050406030204" pitchFamily="18" charset="0"/>
                      </a:rPr>
                      <m:t>𝑐</m:t>
                    </m:r>
                    <m:sSubSup>
                      <m:sSubSupPr>
                        <m:ctrlPr>
                          <a:rPr lang="fr-FR" sz="2800" i="1">
                            <a:latin typeface="Cambria Math" panose="02040503050406030204" pitchFamily="18" charset="0"/>
                          </a:rPr>
                        </m:ctrlPr>
                      </m:sSubSupPr>
                      <m:e>
                        <m:acc>
                          <m:accPr>
                            <m:chr m:val="̂"/>
                            <m:ctrlPr>
                              <a:rPr lang="fr-FR" sz="2800" i="1">
                                <a:latin typeface="Cambria Math" panose="02040503050406030204" pitchFamily="18" charset="0"/>
                              </a:rPr>
                            </m:ctrlPr>
                          </m:accPr>
                          <m:e>
                            <m:r>
                              <a:rPr lang="fr-FR" sz="2800" i="1">
                                <a:latin typeface="Cambria Math" panose="02040503050406030204" pitchFamily="18" charset="0"/>
                              </a:rPr>
                              <m:t>𝑆</m:t>
                            </m:r>
                          </m:e>
                        </m:acc>
                      </m:e>
                      <m:sub>
                        <m:r>
                          <a:rPr lang="fr-FR" sz="2800" i="1">
                            <a:latin typeface="Cambria Math" panose="02040503050406030204" pitchFamily="18" charset="0"/>
                          </a:rPr>
                          <m:t>𝑧</m:t>
                        </m:r>
                      </m:sub>
                      <m:sup/>
                    </m:sSubSup>
                  </m:oMath>
                </a14:m>
                <a:endParaRPr lang="fr-FR" sz="2800" dirty="0"/>
              </a:p>
            </p:txBody>
          </p:sp>
        </mc:Choice>
        <mc:Fallback xmlns="">
          <p:sp>
            <p:nvSpPr>
              <p:cNvPr id="9" name="Rectangle 8"/>
              <p:cNvSpPr>
                <a:spLocks noRot="1" noChangeAspect="1" noMove="1" noResize="1" noEditPoints="1" noAdjustHandles="1" noChangeArrowheads="1" noChangeShapeType="1" noTextEdit="1"/>
              </p:cNvSpPr>
              <p:nvPr/>
            </p:nvSpPr>
            <p:spPr>
              <a:xfrm>
                <a:off x="8444753" y="2280707"/>
                <a:ext cx="6096282" cy="560090"/>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54224" y="3002145"/>
                <a:ext cx="6096000" cy="3078600"/>
              </a:xfrm>
              <a:prstGeom prst="rect">
                <a:avLst/>
              </a:prstGeom>
            </p:spPr>
            <p:txBody>
              <a:bodyPr>
                <a:spAutoFit/>
              </a:bodyPr>
              <a:lstStyle/>
              <a:p>
                <a:pPr algn="ctr"/>
                <a:r>
                  <a:rPr lang="fr-FR" sz="2400" dirty="0"/>
                  <a:t>Laser </a:t>
                </a:r>
                <a:r>
                  <a:rPr lang="fr-FR" sz="2400" dirty="0" err="1"/>
                  <a:t>tuned</a:t>
                </a:r>
                <a:r>
                  <a:rPr lang="fr-FR" sz="2400" dirty="0"/>
                  <a:t> to the </a:t>
                </a:r>
                <a:r>
                  <a:rPr lang="fr-FR" sz="2400" dirty="0" err="1"/>
                  <a:t>slope</a:t>
                </a:r>
                <a:r>
                  <a:rPr lang="fr-FR" sz="2400" dirty="0"/>
                  <a:t> </a:t>
                </a:r>
                <a:endParaRPr lang="fr-FR" sz="2400" dirty="0" smtClean="0"/>
              </a:p>
              <a:p>
                <a:pPr algn="ctr"/>
                <a:r>
                  <a:rPr lang="fr-FR" sz="2400" dirty="0" smtClean="0"/>
                  <a:t>of </a:t>
                </a:r>
                <a:r>
                  <a:rPr lang="fr-FR" sz="2400" dirty="0"/>
                  <a:t>the </a:t>
                </a:r>
                <a:r>
                  <a:rPr lang="fr-FR" sz="2400" dirty="0" err="1"/>
                  <a:t>cavity</a:t>
                </a:r>
                <a:r>
                  <a:rPr lang="fr-FR" sz="2400" dirty="0"/>
                  <a:t> </a:t>
                </a:r>
                <a:r>
                  <a:rPr lang="fr-FR" sz="2400" dirty="0" err="1"/>
                  <a:t>resonance</a:t>
                </a:r>
                <a:r>
                  <a:rPr lang="fr-FR" sz="2400" dirty="0"/>
                  <a:t> </a:t>
                </a:r>
                <a:endParaRPr lang="fr-FR" sz="2400" dirty="0" smtClean="0"/>
              </a:p>
              <a:p>
                <a:pPr algn="ctr"/>
                <a:endParaRPr lang="fr-FR" sz="2400" dirty="0"/>
              </a:p>
              <a:p>
                <a:pPr algn="ctr"/>
                <a:r>
                  <a:rPr lang="fr-FR" sz="2400" dirty="0" err="1" smtClean="0"/>
                  <a:t>Intracavity</a:t>
                </a:r>
                <a:r>
                  <a:rPr lang="fr-FR" sz="2400" dirty="0" smtClean="0"/>
                  <a:t> </a:t>
                </a:r>
                <a:r>
                  <a:rPr lang="fr-FR" sz="2400" dirty="0"/>
                  <a:t>photon </a:t>
                </a:r>
                <a:r>
                  <a:rPr lang="fr-FR" sz="2400" dirty="0" err="1"/>
                  <a:t>number</a:t>
                </a:r>
                <a:r>
                  <a:rPr lang="fr-FR" sz="2400" dirty="0"/>
                  <a:t> </a:t>
                </a:r>
                <a14:m>
                  <m:oMath xmlns:m="http://schemas.openxmlformats.org/officeDocument/2006/math">
                    <m:sSup>
                      <m:sSupPr>
                        <m:ctrlPr>
                          <a:rPr lang="fr-FR" sz="2400" i="1">
                            <a:latin typeface="Cambria Math" panose="02040503050406030204" pitchFamily="18" charset="0"/>
                            <a:ea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𝑐</m:t>
                        </m:r>
                      </m:e>
                      <m:sup>
                        <m:r>
                          <a:rPr lang="fr-FR" sz="2400" i="1">
                            <a:latin typeface="Cambria Math" panose="02040503050406030204" pitchFamily="18" charset="0"/>
                            <a:ea typeface="Cambria Math" panose="02040503050406030204" pitchFamily="18" charset="0"/>
                          </a:rPr>
                          <m:t>+</m:t>
                        </m:r>
                      </m:sup>
                    </m:sSup>
                    <m:r>
                      <a:rPr lang="fr-FR" sz="2400" i="1">
                        <a:latin typeface="Cambria Math" panose="02040503050406030204" pitchFamily="18" charset="0"/>
                        <a:ea typeface="Cambria Math" panose="02040503050406030204" pitchFamily="18" charset="0"/>
                      </a:rPr>
                      <m:t>𝑐</m:t>
                    </m:r>
                  </m:oMath>
                </a14:m>
                <a:r>
                  <a:rPr lang="fr-FR" sz="2400" dirty="0" smtClean="0"/>
                  <a:t> </a:t>
                </a:r>
              </a:p>
              <a:p>
                <a:pPr algn="ctr"/>
                <a:r>
                  <a:rPr lang="fr-FR" sz="2400" dirty="0" smtClean="0"/>
                  <a:t>depends </a:t>
                </a:r>
                <a:r>
                  <a:rPr lang="fr-FR" sz="2400" dirty="0" err="1"/>
                  <a:t>linearly</a:t>
                </a:r>
                <a:r>
                  <a:rPr lang="fr-FR" sz="2400" dirty="0"/>
                  <a:t> on </a:t>
                </a:r>
                <a14:m>
                  <m:oMath xmlns:m="http://schemas.openxmlformats.org/officeDocument/2006/math">
                    <m:sSubSup>
                      <m:sSubSupPr>
                        <m:ctrlPr>
                          <a:rPr lang="fr-FR" sz="2400" i="1">
                            <a:latin typeface="Cambria Math" panose="02040503050406030204" pitchFamily="18" charset="0"/>
                          </a:rPr>
                        </m:ctrlPr>
                      </m:sSubSupPr>
                      <m:e>
                        <m:acc>
                          <m:accPr>
                            <m:chr m:val="̂"/>
                            <m:ctrlPr>
                              <a:rPr lang="fr-FR" sz="2400" i="1">
                                <a:latin typeface="Cambria Math" panose="02040503050406030204" pitchFamily="18" charset="0"/>
                              </a:rPr>
                            </m:ctrlPr>
                          </m:accPr>
                          <m:e>
                            <m:r>
                              <a:rPr lang="fr-FR" sz="2400" i="1">
                                <a:latin typeface="Cambria Math" panose="02040503050406030204" pitchFamily="18" charset="0"/>
                              </a:rPr>
                              <m:t>𝑆</m:t>
                            </m:r>
                          </m:e>
                        </m:acc>
                      </m:e>
                      <m:sub>
                        <m:r>
                          <a:rPr lang="fr-FR" sz="2400" i="1">
                            <a:latin typeface="Cambria Math" panose="02040503050406030204" pitchFamily="18" charset="0"/>
                          </a:rPr>
                          <m:t>𝑧</m:t>
                        </m:r>
                      </m:sub>
                      <m:sup/>
                    </m:sSubSup>
                  </m:oMath>
                </a14:m>
                <a:r>
                  <a:rPr lang="fr-FR" sz="2400" dirty="0"/>
                  <a:t> </a:t>
                </a:r>
                <a:r>
                  <a:rPr lang="fr-FR" sz="2400" dirty="0" smtClean="0"/>
                  <a:t> </a:t>
                </a:r>
                <a:endParaRPr lang="fr-FR" sz="2400" dirty="0"/>
              </a:p>
              <a:p>
                <a:pPr algn="ctr"/>
                <a:endParaRPr lang="fr-FR" sz="2400" dirty="0" smtClean="0"/>
              </a:p>
              <a:p>
                <a:pPr algn="ctr"/>
                <a:r>
                  <a:rPr lang="fr-FR" sz="2400" dirty="0" smtClean="0"/>
                  <a:t>Spin </a:t>
                </a:r>
                <a:r>
                  <a:rPr lang="fr-FR" sz="2400" dirty="0" err="1"/>
                  <a:t>evolution</a:t>
                </a:r>
                <a:r>
                  <a:rPr lang="fr-FR" sz="2400" dirty="0"/>
                  <a:t> </a:t>
                </a:r>
                <a:r>
                  <a:rPr lang="fr-FR" sz="2400" dirty="0" err="1"/>
                  <a:t>similar</a:t>
                </a:r>
                <a:r>
                  <a:rPr lang="fr-FR" sz="2400" dirty="0"/>
                  <a:t> to </a:t>
                </a:r>
                <a:endParaRPr lang="fr-FR" sz="2400" dirty="0" smtClean="0"/>
              </a:p>
              <a:p>
                <a:pPr algn="ctr"/>
                <a:r>
                  <a:rPr lang="fr-FR" sz="2400" dirty="0" smtClean="0"/>
                  <a:t>one-axis </a:t>
                </a:r>
                <a:r>
                  <a:rPr lang="fr-FR" sz="2400" dirty="0" err="1"/>
                  <a:t>twisting</a:t>
                </a:r>
                <a:r>
                  <a:rPr lang="fr-FR" sz="2400" dirty="0"/>
                  <a:t> </a:t>
                </a:r>
                <a:r>
                  <a:rPr lang="fr-FR" sz="2400" dirty="0" err="1" smtClean="0"/>
                  <a:t>Hamiltonian</a:t>
                </a:r>
                <a:endParaRPr lang="fr-FR" sz="2400" dirty="0"/>
              </a:p>
            </p:txBody>
          </p:sp>
        </mc:Choice>
        <mc:Fallback xmlns="">
          <p:sp>
            <p:nvSpPr>
              <p:cNvPr id="10" name="Rectangle 9"/>
              <p:cNvSpPr>
                <a:spLocks noRot="1" noChangeAspect="1" noMove="1" noResize="1" noEditPoints="1" noAdjustHandles="1" noChangeArrowheads="1" noChangeShapeType="1" noTextEdit="1"/>
              </p:cNvSpPr>
              <p:nvPr/>
            </p:nvSpPr>
            <p:spPr>
              <a:xfrm>
                <a:off x="6654224" y="3002145"/>
                <a:ext cx="6096000" cy="3078600"/>
              </a:xfrm>
              <a:prstGeom prst="rect">
                <a:avLst/>
              </a:prstGeom>
              <a:blipFill>
                <a:blip r:embed="rId4"/>
                <a:stretch>
                  <a:fillRect t="-1584" b="-356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878244" y="6130733"/>
                <a:ext cx="1701748" cy="5377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800" i="1" smtClean="0">
                              <a:latin typeface="Cambria Math" panose="02040503050406030204" pitchFamily="18" charset="0"/>
                            </a:rPr>
                          </m:ctrlPr>
                        </m:sSubPr>
                        <m:e>
                          <m:acc>
                            <m:accPr>
                              <m:chr m:val="̂"/>
                              <m:ctrlPr>
                                <a:rPr lang="fr-FR" sz="2800" i="1">
                                  <a:latin typeface="Cambria Math" panose="02040503050406030204" pitchFamily="18" charset="0"/>
                                </a:rPr>
                              </m:ctrlPr>
                            </m:accPr>
                            <m:e>
                              <m:r>
                                <a:rPr lang="fr-FR" sz="2800" i="1">
                                  <a:latin typeface="Cambria Math" panose="02040503050406030204" pitchFamily="18" charset="0"/>
                                </a:rPr>
                                <m:t>𝐻</m:t>
                              </m:r>
                            </m:e>
                          </m:acc>
                        </m:e>
                        <m:sub>
                          <m:r>
                            <m:rPr>
                              <m:sty m:val="p"/>
                            </m:rPr>
                            <a:rPr lang="fr-FR" sz="2800">
                              <a:latin typeface="Cambria Math" panose="02040503050406030204" pitchFamily="18" charset="0"/>
                            </a:rPr>
                            <m:t>int</m:t>
                          </m:r>
                        </m:sub>
                      </m:sSub>
                      <m:r>
                        <a:rPr lang="fr-FR" sz="2800" i="1">
                          <a:latin typeface="Cambria Math" panose="02040503050406030204" pitchFamily="18" charset="0"/>
                        </a:rPr>
                        <m:t>∝</m:t>
                      </m:r>
                      <m:sSubSup>
                        <m:sSubSupPr>
                          <m:ctrlPr>
                            <a:rPr lang="fr-FR" sz="2800" i="1">
                              <a:latin typeface="Cambria Math" panose="02040503050406030204" pitchFamily="18" charset="0"/>
                            </a:rPr>
                          </m:ctrlPr>
                        </m:sSubSupPr>
                        <m:e>
                          <m:acc>
                            <m:accPr>
                              <m:chr m:val="̂"/>
                              <m:ctrlPr>
                                <a:rPr lang="fr-FR" sz="2800" i="1">
                                  <a:latin typeface="Cambria Math" panose="02040503050406030204" pitchFamily="18" charset="0"/>
                                </a:rPr>
                              </m:ctrlPr>
                            </m:accPr>
                            <m:e>
                              <m:r>
                                <a:rPr lang="fr-FR" sz="2800" i="1">
                                  <a:latin typeface="Cambria Math" panose="02040503050406030204" pitchFamily="18" charset="0"/>
                                </a:rPr>
                                <m:t>𝑆</m:t>
                              </m:r>
                            </m:e>
                          </m:acc>
                        </m:e>
                        <m:sub>
                          <m:r>
                            <a:rPr lang="fr-FR" sz="2800" i="1">
                              <a:latin typeface="Cambria Math" panose="02040503050406030204" pitchFamily="18" charset="0"/>
                            </a:rPr>
                            <m:t>𝑧</m:t>
                          </m:r>
                        </m:sub>
                        <m:sup>
                          <m:r>
                            <a:rPr lang="fr-FR" sz="2800" i="1">
                              <a:latin typeface="Cambria Math" panose="02040503050406030204" pitchFamily="18" charset="0"/>
                            </a:rPr>
                            <m:t>2</m:t>
                          </m:r>
                        </m:sup>
                      </m:sSubSup>
                    </m:oMath>
                  </m:oMathPara>
                </a14:m>
                <a:endParaRPr lang="fr-FR" sz="2800" dirty="0"/>
              </a:p>
            </p:txBody>
          </p:sp>
        </mc:Choice>
        <mc:Fallback xmlns="">
          <p:sp>
            <p:nvSpPr>
              <p:cNvPr id="11" name="Rectangle 10"/>
              <p:cNvSpPr>
                <a:spLocks noRot="1" noChangeAspect="1" noMove="1" noResize="1" noEditPoints="1" noAdjustHandles="1" noChangeArrowheads="1" noChangeShapeType="1" noTextEdit="1"/>
              </p:cNvSpPr>
              <p:nvPr/>
            </p:nvSpPr>
            <p:spPr>
              <a:xfrm>
                <a:off x="8878244" y="6130733"/>
                <a:ext cx="1701748" cy="537776"/>
              </a:xfrm>
              <a:prstGeom prst="rect">
                <a:avLst/>
              </a:prstGeom>
              <a:blipFill>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547814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91" y="2364944"/>
            <a:ext cx="4375273" cy="2576512"/>
          </a:xfrm>
          <a:prstGeom prst="rect">
            <a:avLst/>
          </a:prstGeom>
        </p:spPr>
      </p:pic>
      <p:sp>
        <p:nvSpPr>
          <p:cNvPr id="4" name="TextBox 3"/>
          <p:cNvSpPr txBox="1"/>
          <p:nvPr/>
        </p:nvSpPr>
        <p:spPr>
          <a:xfrm>
            <a:off x="7103275" y="4941456"/>
            <a:ext cx="3324579" cy="261610"/>
          </a:xfrm>
          <a:prstGeom prst="rect">
            <a:avLst/>
          </a:prstGeom>
          <a:noFill/>
        </p:spPr>
        <p:txBody>
          <a:bodyPr wrap="square" rtlCol="0">
            <a:spAutoFit/>
          </a:bodyPr>
          <a:lstStyle/>
          <a:p>
            <a:r>
              <a:rPr lang="en-US" sz="1100" dirty="0" smtClean="0"/>
              <a:t>(Wikipedia: </a:t>
            </a:r>
            <a:r>
              <a:rPr lang="fr-FR" sz="1100" dirty="0" err="1"/>
              <a:t>Spontaneous</a:t>
            </a:r>
            <a:r>
              <a:rPr lang="fr-FR" sz="1100" dirty="0"/>
              <a:t> </a:t>
            </a:r>
            <a:r>
              <a:rPr lang="fr-FR" sz="1100" dirty="0" err="1"/>
              <a:t>parametric</a:t>
            </a:r>
            <a:r>
              <a:rPr lang="fr-FR" sz="1100" dirty="0"/>
              <a:t> </a:t>
            </a:r>
            <a:r>
              <a:rPr lang="fr-FR" sz="1100" dirty="0" smtClean="0"/>
              <a:t>down-conversion</a:t>
            </a:r>
            <a:r>
              <a:rPr lang="en-US" sz="1100" dirty="0" smtClean="0"/>
              <a:t>)</a:t>
            </a:r>
            <a:endParaRPr lang="fr-FR" sz="1100" dirty="0"/>
          </a:p>
        </p:txBody>
      </p:sp>
      <p:sp>
        <p:nvSpPr>
          <p:cNvPr id="20" name="TextBox 19"/>
          <p:cNvSpPr txBox="1"/>
          <p:nvPr/>
        </p:nvSpPr>
        <p:spPr>
          <a:xfrm>
            <a:off x="4628890" y="4941456"/>
            <a:ext cx="522900" cy="369332"/>
          </a:xfrm>
          <a:prstGeom prst="rect">
            <a:avLst/>
          </a:prstGeom>
          <a:noFill/>
        </p:spPr>
        <p:txBody>
          <a:bodyPr wrap="none" rtlCol="0">
            <a:spAutoFit/>
          </a:bodyPr>
          <a:lstStyle/>
          <a:p>
            <a:r>
              <a:rPr lang="en-US" dirty="0" smtClean="0"/>
              <a:t>F=1</a:t>
            </a:r>
            <a:endParaRPr lang="fr-FR" dirty="0"/>
          </a:p>
        </p:txBody>
      </p:sp>
      <p:sp>
        <p:nvSpPr>
          <p:cNvPr id="21" name="TextBox 20"/>
          <p:cNvSpPr txBox="1"/>
          <p:nvPr/>
        </p:nvSpPr>
        <p:spPr>
          <a:xfrm>
            <a:off x="4628890" y="2395347"/>
            <a:ext cx="522900" cy="369332"/>
          </a:xfrm>
          <a:prstGeom prst="rect">
            <a:avLst/>
          </a:prstGeom>
          <a:noFill/>
        </p:spPr>
        <p:txBody>
          <a:bodyPr wrap="none" rtlCol="0">
            <a:spAutoFit/>
          </a:bodyPr>
          <a:lstStyle/>
          <a:p>
            <a:r>
              <a:rPr lang="en-US" dirty="0" smtClean="0"/>
              <a:t>F=2</a:t>
            </a:r>
            <a:endParaRPr lang="fr-FR" dirty="0"/>
          </a:p>
        </p:txBody>
      </p:sp>
      <p:sp>
        <p:nvSpPr>
          <p:cNvPr id="22" name="Rectangle 21"/>
          <p:cNvSpPr/>
          <p:nvPr/>
        </p:nvSpPr>
        <p:spPr>
          <a:xfrm rot="10800000" flipV="1">
            <a:off x="1606487" y="2240256"/>
            <a:ext cx="639618" cy="120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rot="10800000" flipV="1">
            <a:off x="2552961" y="2540218"/>
            <a:ext cx="639618" cy="11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rot="10800000" flipV="1">
            <a:off x="3402959" y="2828574"/>
            <a:ext cx="639618" cy="11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rot="10800000" flipV="1">
            <a:off x="4387788" y="3129253"/>
            <a:ext cx="639618" cy="11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rot="10800000" flipV="1">
            <a:off x="737005" y="1970090"/>
            <a:ext cx="639618" cy="11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extBox 26"/>
          <p:cNvSpPr txBox="1"/>
          <p:nvPr/>
        </p:nvSpPr>
        <p:spPr>
          <a:xfrm>
            <a:off x="7944592" y="1603169"/>
            <a:ext cx="1493679" cy="369332"/>
          </a:xfrm>
          <a:prstGeom prst="rect">
            <a:avLst/>
          </a:prstGeom>
          <a:noFill/>
        </p:spPr>
        <p:txBody>
          <a:bodyPr wrap="none" rtlCol="0">
            <a:spAutoFit/>
          </a:bodyPr>
          <a:lstStyle/>
          <a:p>
            <a:r>
              <a:rPr lang="en-US" b="1" dirty="0" smtClean="0"/>
              <a:t>With photons</a:t>
            </a:r>
            <a:endParaRPr lang="fr-FR" b="1" dirty="0"/>
          </a:p>
        </p:txBody>
      </p:sp>
      <p:sp>
        <p:nvSpPr>
          <p:cNvPr id="28" name="TextBox 27"/>
          <p:cNvSpPr txBox="1"/>
          <p:nvPr/>
        </p:nvSpPr>
        <p:spPr>
          <a:xfrm>
            <a:off x="2481508" y="1561455"/>
            <a:ext cx="1299202" cy="369332"/>
          </a:xfrm>
          <a:prstGeom prst="rect">
            <a:avLst/>
          </a:prstGeom>
          <a:noFill/>
        </p:spPr>
        <p:txBody>
          <a:bodyPr wrap="none" rtlCol="0">
            <a:spAutoFit/>
          </a:bodyPr>
          <a:lstStyle/>
          <a:p>
            <a:r>
              <a:rPr lang="en-US" b="1" dirty="0" smtClean="0"/>
              <a:t>With atoms</a:t>
            </a:r>
            <a:endParaRPr lang="fr-FR" b="1" dirty="0"/>
          </a:p>
        </p:txBody>
      </p:sp>
      <p:sp>
        <p:nvSpPr>
          <p:cNvPr id="37" name="Curved Down Arrow 36"/>
          <p:cNvSpPr/>
          <p:nvPr/>
        </p:nvSpPr>
        <p:spPr>
          <a:xfrm>
            <a:off x="2966516" y="4208003"/>
            <a:ext cx="735403" cy="3427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Curved Down Arrow 37"/>
          <p:cNvSpPr/>
          <p:nvPr/>
        </p:nvSpPr>
        <p:spPr>
          <a:xfrm flipH="1">
            <a:off x="1788177" y="4610115"/>
            <a:ext cx="735403" cy="3427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Oval 38"/>
          <p:cNvSpPr/>
          <p:nvPr/>
        </p:nvSpPr>
        <p:spPr>
          <a:xfrm>
            <a:off x="1796902" y="5135186"/>
            <a:ext cx="217089" cy="18466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0" name="Oval 39"/>
          <p:cNvSpPr/>
          <p:nvPr/>
        </p:nvSpPr>
        <p:spPr>
          <a:xfrm>
            <a:off x="3512571" y="4545866"/>
            <a:ext cx="217089" cy="18466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0" name="Rectangle 69"/>
          <p:cNvSpPr/>
          <p:nvPr/>
        </p:nvSpPr>
        <p:spPr>
          <a:xfrm>
            <a:off x="1565875" y="5304673"/>
            <a:ext cx="639618" cy="120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2466421" y="5023455"/>
            <a:ext cx="639618" cy="11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3362347" y="4741467"/>
            <a:ext cx="639618" cy="11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TextBox 72"/>
          <p:cNvSpPr txBox="1"/>
          <p:nvPr/>
        </p:nvSpPr>
        <p:spPr>
          <a:xfrm>
            <a:off x="2450240" y="5164448"/>
            <a:ext cx="671979" cy="369332"/>
          </a:xfrm>
          <a:prstGeom prst="rect">
            <a:avLst/>
          </a:prstGeom>
          <a:noFill/>
        </p:spPr>
        <p:txBody>
          <a:bodyPr wrap="none" rtlCol="0">
            <a:spAutoFit/>
          </a:bodyPr>
          <a:lstStyle/>
          <a:p>
            <a:r>
              <a:rPr lang="en-US" dirty="0" smtClean="0"/>
              <a:t>m</a:t>
            </a:r>
            <a:r>
              <a:rPr lang="en-US" baseline="-25000" dirty="0" smtClean="0"/>
              <a:t>F</a:t>
            </a:r>
            <a:r>
              <a:rPr lang="en-US" dirty="0" smtClean="0"/>
              <a:t>=0</a:t>
            </a:r>
            <a:endParaRPr lang="fr-FR" dirty="0"/>
          </a:p>
        </p:txBody>
      </p:sp>
      <p:sp>
        <p:nvSpPr>
          <p:cNvPr id="74" name="TextBox 73"/>
          <p:cNvSpPr txBox="1"/>
          <p:nvPr/>
        </p:nvSpPr>
        <p:spPr>
          <a:xfrm>
            <a:off x="3334606" y="4796885"/>
            <a:ext cx="787395" cy="369332"/>
          </a:xfrm>
          <a:prstGeom prst="rect">
            <a:avLst/>
          </a:prstGeom>
          <a:noFill/>
        </p:spPr>
        <p:txBody>
          <a:bodyPr wrap="none" rtlCol="0">
            <a:spAutoFit/>
          </a:bodyPr>
          <a:lstStyle/>
          <a:p>
            <a:r>
              <a:rPr lang="en-US" dirty="0" smtClean="0"/>
              <a:t>m</a:t>
            </a:r>
            <a:r>
              <a:rPr lang="en-US" baseline="-25000" dirty="0" smtClean="0"/>
              <a:t>F</a:t>
            </a:r>
            <a:r>
              <a:rPr lang="en-US" dirty="0" smtClean="0"/>
              <a:t>=+1</a:t>
            </a:r>
            <a:endParaRPr lang="fr-FR" dirty="0"/>
          </a:p>
        </p:txBody>
      </p:sp>
      <p:sp>
        <p:nvSpPr>
          <p:cNvPr id="75" name="TextBox 74"/>
          <p:cNvSpPr txBox="1"/>
          <p:nvPr/>
        </p:nvSpPr>
        <p:spPr>
          <a:xfrm>
            <a:off x="1536612" y="5424745"/>
            <a:ext cx="742511" cy="369332"/>
          </a:xfrm>
          <a:prstGeom prst="rect">
            <a:avLst/>
          </a:prstGeom>
          <a:noFill/>
        </p:spPr>
        <p:txBody>
          <a:bodyPr wrap="none" rtlCol="0">
            <a:spAutoFit/>
          </a:bodyPr>
          <a:lstStyle/>
          <a:p>
            <a:r>
              <a:rPr lang="en-US" dirty="0" smtClean="0"/>
              <a:t>m</a:t>
            </a:r>
            <a:r>
              <a:rPr lang="en-US" baseline="-25000" dirty="0" smtClean="0"/>
              <a:t>F</a:t>
            </a:r>
            <a:r>
              <a:rPr lang="en-US" dirty="0" smtClean="0"/>
              <a:t>=-1</a:t>
            </a:r>
            <a:endParaRPr lang="fr-FR" dirty="0"/>
          </a:p>
        </p:txBody>
      </p:sp>
      <p:sp>
        <p:nvSpPr>
          <p:cNvPr id="76" name="Oval 75"/>
          <p:cNvSpPr/>
          <p:nvPr/>
        </p:nvSpPr>
        <p:spPr>
          <a:xfrm>
            <a:off x="2552960" y="4796885"/>
            <a:ext cx="217089"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Oval 76"/>
          <p:cNvSpPr/>
          <p:nvPr/>
        </p:nvSpPr>
        <p:spPr>
          <a:xfrm>
            <a:off x="2821368" y="4796885"/>
            <a:ext cx="217089"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Oval 77"/>
          <p:cNvSpPr/>
          <p:nvPr/>
        </p:nvSpPr>
        <p:spPr>
          <a:xfrm>
            <a:off x="2705360" y="4866160"/>
            <a:ext cx="217089"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Oval 78"/>
          <p:cNvSpPr/>
          <p:nvPr/>
        </p:nvSpPr>
        <p:spPr>
          <a:xfrm>
            <a:off x="2538471" y="4665411"/>
            <a:ext cx="217089"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Oval 79"/>
          <p:cNvSpPr/>
          <p:nvPr/>
        </p:nvSpPr>
        <p:spPr>
          <a:xfrm>
            <a:off x="2729664" y="4697696"/>
            <a:ext cx="217089"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2" name="Straight Connector 81"/>
          <p:cNvCxnSpPr/>
          <p:nvPr/>
        </p:nvCxnSpPr>
        <p:spPr>
          <a:xfrm>
            <a:off x="2450240" y="5203066"/>
            <a:ext cx="671979"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2993631" y="5096191"/>
            <a:ext cx="0" cy="106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2552960" y="5096191"/>
            <a:ext cx="0" cy="106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106039" y="3486150"/>
            <a:ext cx="1363065" cy="369332"/>
          </a:xfrm>
          <a:prstGeom prst="rect">
            <a:avLst/>
          </a:prstGeom>
          <a:noFill/>
        </p:spPr>
        <p:txBody>
          <a:bodyPr wrap="none" rtlCol="0">
            <a:spAutoFit/>
          </a:bodyPr>
          <a:lstStyle/>
          <a:p>
            <a:r>
              <a:rPr lang="en-US" dirty="0" smtClean="0"/>
              <a:t>mw dressing</a:t>
            </a:r>
            <a:endParaRPr lang="fr-FR" dirty="0"/>
          </a:p>
        </p:txBody>
      </p:sp>
      <p:cxnSp>
        <p:nvCxnSpPr>
          <p:cNvPr id="42" name="Straight Arrow Connector 41"/>
          <p:cNvCxnSpPr/>
          <p:nvPr/>
        </p:nvCxnSpPr>
        <p:spPr>
          <a:xfrm flipH="1" flipV="1">
            <a:off x="2885971" y="2685018"/>
            <a:ext cx="36478" cy="233285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508371" y="5810990"/>
            <a:ext cx="611065" cy="307777"/>
          </a:xfrm>
          <a:prstGeom prst="rect">
            <a:avLst/>
          </a:prstGeom>
          <a:noFill/>
        </p:spPr>
        <p:txBody>
          <a:bodyPr wrap="none" rtlCol="0">
            <a:spAutoFit/>
          </a:bodyPr>
          <a:lstStyle/>
          <a:p>
            <a:r>
              <a:rPr lang="en-US" sz="1400" dirty="0" smtClean="0"/>
              <a:t>pump</a:t>
            </a:r>
            <a:endParaRPr lang="fr-FR" sz="1400" dirty="0"/>
          </a:p>
        </p:txBody>
      </p:sp>
      <p:sp>
        <p:nvSpPr>
          <p:cNvPr id="35" name="TextBox 34"/>
          <p:cNvSpPr txBox="1"/>
          <p:nvPr/>
        </p:nvSpPr>
        <p:spPr>
          <a:xfrm>
            <a:off x="1564392" y="5819340"/>
            <a:ext cx="604653" cy="307777"/>
          </a:xfrm>
          <a:prstGeom prst="rect">
            <a:avLst/>
          </a:prstGeom>
          <a:noFill/>
        </p:spPr>
        <p:txBody>
          <a:bodyPr wrap="none" rtlCol="0">
            <a:spAutoFit/>
          </a:bodyPr>
          <a:lstStyle/>
          <a:p>
            <a:r>
              <a:rPr lang="en-US" sz="1400" dirty="0" smtClean="0"/>
              <a:t>signal</a:t>
            </a:r>
            <a:endParaRPr lang="fr-FR" sz="1400" dirty="0"/>
          </a:p>
        </p:txBody>
      </p:sp>
      <p:sp>
        <p:nvSpPr>
          <p:cNvPr id="36" name="TextBox 35"/>
          <p:cNvSpPr txBox="1"/>
          <p:nvPr/>
        </p:nvSpPr>
        <p:spPr>
          <a:xfrm>
            <a:off x="3474591" y="5805924"/>
            <a:ext cx="514885" cy="307777"/>
          </a:xfrm>
          <a:prstGeom prst="rect">
            <a:avLst/>
          </a:prstGeom>
          <a:noFill/>
        </p:spPr>
        <p:txBody>
          <a:bodyPr wrap="none" rtlCol="0">
            <a:spAutoFit/>
          </a:bodyPr>
          <a:lstStyle/>
          <a:p>
            <a:r>
              <a:rPr lang="en-US" sz="1400" dirty="0" smtClean="0"/>
              <a:t>idler</a:t>
            </a:r>
            <a:endParaRPr lang="fr-FR" sz="1400" dirty="0"/>
          </a:p>
        </p:txBody>
      </p:sp>
      <p:sp>
        <p:nvSpPr>
          <p:cNvPr id="41" name="ZoneTexte 40"/>
          <p:cNvSpPr txBox="1"/>
          <p:nvPr/>
        </p:nvSpPr>
        <p:spPr>
          <a:xfrm>
            <a:off x="910585" y="35137"/>
            <a:ext cx="5504246" cy="646323"/>
          </a:xfrm>
          <a:prstGeom prst="rect">
            <a:avLst/>
          </a:prstGeom>
          <a:noFill/>
        </p:spPr>
        <p:txBody>
          <a:bodyPr wrap="none" lIns="91431" tIns="45716" rIns="91431" bIns="45716" rtlCol="0">
            <a:spAutoFit/>
          </a:bodyPr>
          <a:lstStyle/>
          <a:p>
            <a:r>
              <a:rPr lang="fr-FR" sz="3600" dirty="0" err="1" smtClean="0">
                <a:solidFill>
                  <a:srgbClr val="002060"/>
                </a:solidFill>
              </a:rPr>
              <a:t>Generation</a:t>
            </a:r>
            <a:r>
              <a:rPr lang="fr-FR" sz="3600" dirty="0" smtClean="0">
                <a:solidFill>
                  <a:srgbClr val="002060"/>
                </a:solidFill>
              </a:rPr>
              <a:t> of </a:t>
            </a:r>
            <a:r>
              <a:rPr lang="fr-FR" sz="3600" dirty="0" err="1" smtClean="0">
                <a:solidFill>
                  <a:srgbClr val="002060"/>
                </a:solidFill>
              </a:rPr>
              <a:t>entanglement</a:t>
            </a:r>
            <a:endParaRPr lang="fr-FR" sz="3600" dirty="0">
              <a:solidFill>
                <a:srgbClr val="002060"/>
              </a:solidFill>
            </a:endParaRPr>
          </a:p>
        </p:txBody>
      </p:sp>
      <p:cxnSp>
        <p:nvCxnSpPr>
          <p:cNvPr id="43" name="Connecteur droit 42"/>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73114" y="893973"/>
            <a:ext cx="9854740" cy="461665"/>
          </a:xfrm>
          <a:prstGeom prst="rect">
            <a:avLst/>
          </a:prstGeom>
        </p:spPr>
        <p:txBody>
          <a:bodyPr wrap="square">
            <a:spAutoFit/>
          </a:bodyPr>
          <a:lstStyle/>
          <a:p>
            <a:r>
              <a:rPr lang="fr-FR" sz="2400" dirty="0" smtClean="0"/>
              <a:t>Collisions </a:t>
            </a:r>
            <a:r>
              <a:rPr lang="fr-FR" sz="2400" dirty="0" err="1" smtClean="0"/>
              <a:t>allow</a:t>
            </a:r>
            <a:r>
              <a:rPr lang="fr-FR" sz="2400" dirty="0" smtClean="0"/>
              <a:t> production of </a:t>
            </a:r>
            <a:r>
              <a:rPr lang="fr-FR" sz="2400" dirty="0" err="1"/>
              <a:t>c</a:t>
            </a:r>
            <a:r>
              <a:rPr lang="fr-FR" sz="2400" dirty="0" err="1" smtClean="0"/>
              <a:t>orrelated</a:t>
            </a:r>
            <a:r>
              <a:rPr lang="fr-FR" sz="2400" dirty="0" smtClean="0"/>
              <a:t> </a:t>
            </a:r>
            <a:r>
              <a:rPr lang="fr-FR" sz="2400" dirty="0"/>
              <a:t>pairs of </a:t>
            </a:r>
            <a:r>
              <a:rPr lang="fr-FR" sz="2400" dirty="0" err="1"/>
              <a:t>atoms</a:t>
            </a:r>
            <a:r>
              <a:rPr lang="fr-FR" sz="2400" dirty="0"/>
              <a:t> </a:t>
            </a:r>
            <a:r>
              <a:rPr lang="fr-FR" sz="2400" dirty="0" err="1" smtClean="0"/>
              <a:t>with</a:t>
            </a:r>
            <a:r>
              <a:rPr lang="fr-FR" sz="2400" dirty="0" smtClean="0"/>
              <a:t> </a:t>
            </a:r>
            <a:r>
              <a:rPr lang="fr-FR" sz="2400" dirty="0" err="1" smtClean="0"/>
              <a:t>m</a:t>
            </a:r>
            <a:r>
              <a:rPr lang="fr-FR" sz="2400" baseline="-25000" dirty="0" err="1" smtClean="0"/>
              <a:t>F</a:t>
            </a:r>
            <a:r>
              <a:rPr lang="fr-FR" sz="2400" dirty="0" smtClean="0"/>
              <a:t> </a:t>
            </a:r>
            <a:r>
              <a:rPr lang="fr-FR" sz="2400" dirty="0"/>
              <a:t>= ±</a:t>
            </a:r>
            <a:r>
              <a:rPr lang="fr-FR" sz="2400" dirty="0" smtClean="0"/>
              <a:t>1</a:t>
            </a:r>
            <a:endParaRPr lang="fr-FR" sz="2400" dirty="0"/>
          </a:p>
        </p:txBody>
      </p:sp>
    </p:spTree>
    <p:extLst>
      <p:ext uri="{BB962C8B-B14F-4D97-AF65-F5344CB8AC3E}">
        <p14:creationId xmlns:p14="http://schemas.microsoft.com/office/powerpoint/2010/main" val="1995728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10585" y="35137"/>
            <a:ext cx="7448368" cy="646323"/>
          </a:xfrm>
          <a:prstGeom prst="rect">
            <a:avLst/>
          </a:prstGeom>
          <a:noFill/>
        </p:spPr>
        <p:txBody>
          <a:bodyPr wrap="none" lIns="91431" tIns="45716" rIns="91431" bIns="45716" rtlCol="0">
            <a:spAutoFit/>
          </a:bodyPr>
          <a:lstStyle/>
          <a:p>
            <a:r>
              <a:rPr lang="fr-FR" sz="3600" dirty="0" err="1" smtClean="0"/>
              <a:t>Squeezed</a:t>
            </a:r>
            <a:r>
              <a:rPr lang="fr-FR" sz="3600" dirty="0" smtClean="0"/>
              <a:t> vacuum in an </a:t>
            </a:r>
            <a:r>
              <a:rPr lang="fr-FR" sz="3600" dirty="0" err="1" smtClean="0"/>
              <a:t>interferometer</a:t>
            </a:r>
            <a:endParaRPr lang="fr-FR" sz="3600" dirty="0">
              <a:solidFill>
                <a:srgbClr val="002060"/>
              </a:solidFill>
            </a:endParaRPr>
          </a:p>
        </p:txBody>
      </p:sp>
      <p:cxnSp>
        <p:nvCxnSpPr>
          <p:cNvPr id="3" name="Connecteur droit 2"/>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3"/>
          <a:stretch>
            <a:fillRect/>
          </a:stretch>
        </p:blipFill>
        <p:spPr>
          <a:xfrm>
            <a:off x="3615128" y="924271"/>
            <a:ext cx="8237953" cy="3310228"/>
          </a:xfrm>
          <a:prstGeom prst="rect">
            <a:avLst/>
          </a:prstGeom>
        </p:spPr>
      </p:pic>
      <p:sp>
        <p:nvSpPr>
          <p:cNvPr id="5" name="Rectangle 4"/>
          <p:cNvSpPr/>
          <p:nvPr/>
        </p:nvSpPr>
        <p:spPr>
          <a:xfrm>
            <a:off x="0" y="4040316"/>
            <a:ext cx="5200479" cy="2677656"/>
          </a:xfrm>
          <a:prstGeom prst="rect">
            <a:avLst/>
          </a:prstGeom>
        </p:spPr>
        <p:txBody>
          <a:bodyPr wrap="square">
            <a:spAutoFit/>
          </a:bodyPr>
          <a:lstStyle/>
          <a:p>
            <a:pPr algn="ctr"/>
            <a:r>
              <a:rPr lang="fr-FR" sz="2400" dirty="0" err="1" smtClean="0"/>
              <a:t>Creation</a:t>
            </a:r>
            <a:r>
              <a:rPr lang="fr-FR" sz="2400" dirty="0" smtClean="0"/>
              <a:t> of a </a:t>
            </a:r>
            <a:r>
              <a:rPr lang="fr-FR" sz="2400" dirty="0" err="1"/>
              <a:t>squeezed</a:t>
            </a:r>
            <a:r>
              <a:rPr lang="fr-FR" sz="2400" dirty="0"/>
              <a:t> vacuum state </a:t>
            </a:r>
            <a:endParaRPr lang="fr-FR" sz="2400" dirty="0" smtClean="0"/>
          </a:p>
          <a:p>
            <a:pPr algn="ctr"/>
            <a:r>
              <a:rPr lang="fr-FR" sz="2400" dirty="0" err="1" smtClean="0"/>
              <a:t>with</a:t>
            </a:r>
            <a:r>
              <a:rPr lang="fr-FR" sz="2400" dirty="0" smtClean="0"/>
              <a:t> </a:t>
            </a:r>
            <a:r>
              <a:rPr lang="fr-FR" sz="2400" dirty="0"/>
              <a:t>spin </a:t>
            </a:r>
            <a:r>
              <a:rPr lang="fr-FR" sz="2400" dirty="0" err="1"/>
              <a:t>dynamics</a:t>
            </a:r>
            <a:r>
              <a:rPr lang="fr-FR" sz="2400" dirty="0"/>
              <a:t> in the </a:t>
            </a:r>
            <a:r>
              <a:rPr lang="fr-FR" sz="2400" dirty="0" smtClean="0"/>
              <a:t>BEC </a:t>
            </a:r>
            <a:br>
              <a:rPr lang="fr-FR" sz="2400" dirty="0" smtClean="0"/>
            </a:br>
            <a:r>
              <a:rPr lang="fr-FR" sz="2400" dirty="0" err="1" smtClean="0"/>
              <a:t>prior</a:t>
            </a:r>
            <a:r>
              <a:rPr lang="fr-FR" sz="2400" dirty="0" smtClean="0"/>
              <a:t> </a:t>
            </a:r>
            <a:r>
              <a:rPr lang="fr-FR" sz="2400" dirty="0"/>
              <a:t>to the </a:t>
            </a:r>
            <a:r>
              <a:rPr lang="fr-FR" sz="2400" dirty="0" err="1"/>
              <a:t>interferometer</a:t>
            </a:r>
            <a:r>
              <a:rPr lang="fr-FR" sz="2400" dirty="0"/>
              <a:t> </a:t>
            </a:r>
            <a:r>
              <a:rPr lang="fr-FR" sz="2400" dirty="0" err="1"/>
              <a:t>sequence</a:t>
            </a:r>
            <a:r>
              <a:rPr lang="fr-FR" sz="2400" dirty="0" smtClean="0"/>
              <a:t>.</a:t>
            </a:r>
          </a:p>
          <a:p>
            <a:pPr algn="ctr"/>
            <a:endParaRPr lang="fr-FR" sz="2400" dirty="0"/>
          </a:p>
          <a:p>
            <a:pPr algn="ctr"/>
            <a:r>
              <a:rPr lang="fr-FR" sz="2400" dirty="0" smtClean="0"/>
              <a:t>32 ms of spin </a:t>
            </a:r>
            <a:r>
              <a:rPr lang="fr-FR" sz="2400" dirty="0" err="1" smtClean="0"/>
              <a:t>dynamics</a:t>
            </a:r>
            <a:endParaRPr lang="fr-FR" sz="2400" dirty="0" smtClean="0"/>
          </a:p>
          <a:p>
            <a:pPr marL="342900" indent="-342900" algn="ctr">
              <a:buFont typeface="Symbol" panose="05050102010706020507" pitchFamily="18" charset="2"/>
              <a:buChar char="Þ"/>
            </a:pPr>
            <a:r>
              <a:rPr lang="fr-FR" sz="2400" dirty="0" smtClean="0"/>
              <a:t>a </a:t>
            </a:r>
            <a:r>
              <a:rPr lang="fr-FR" sz="2400" dirty="0" err="1" smtClean="0"/>
              <a:t>mean</a:t>
            </a:r>
            <a:r>
              <a:rPr lang="fr-FR" sz="2400" dirty="0" smtClean="0"/>
              <a:t> </a:t>
            </a:r>
            <a:r>
              <a:rPr lang="fr-FR" sz="2400" dirty="0" err="1" smtClean="0"/>
              <a:t>number</a:t>
            </a:r>
            <a:r>
              <a:rPr lang="fr-FR" sz="2400" dirty="0" smtClean="0"/>
              <a:t> of 0.75 </a:t>
            </a:r>
            <a:r>
              <a:rPr lang="fr-FR" sz="2400" dirty="0" err="1" smtClean="0"/>
              <a:t>atoms</a:t>
            </a:r>
            <a:r>
              <a:rPr lang="fr-FR" sz="2400" dirty="0" smtClean="0"/>
              <a:t> </a:t>
            </a:r>
          </a:p>
          <a:p>
            <a:pPr algn="ctr"/>
            <a:r>
              <a:rPr lang="fr-FR" sz="2400" dirty="0" smtClean="0"/>
              <a:t>in the </a:t>
            </a:r>
            <a:r>
              <a:rPr lang="fr-FR" sz="2400" dirty="0" err="1" smtClean="0"/>
              <a:t>two</a:t>
            </a:r>
            <a:r>
              <a:rPr lang="fr-FR" sz="2400" dirty="0" smtClean="0"/>
              <a:t> states </a:t>
            </a:r>
            <a:r>
              <a:rPr lang="fr-FR" sz="2400" i="1" dirty="0" smtClean="0"/>
              <a:t>g</a:t>
            </a:r>
            <a:r>
              <a:rPr lang="fr-FR" sz="2400" dirty="0" smtClean="0"/>
              <a:t> and </a:t>
            </a:r>
            <a:r>
              <a:rPr lang="fr-FR" sz="2400" i="1" dirty="0" smtClean="0"/>
              <a:t>h</a:t>
            </a:r>
            <a:r>
              <a:rPr lang="fr-FR" sz="2400" dirty="0" smtClean="0"/>
              <a:t> </a:t>
            </a:r>
            <a:r>
              <a:rPr lang="fr-FR" sz="2400" dirty="0" err="1" smtClean="0"/>
              <a:t>is</a:t>
            </a:r>
            <a:r>
              <a:rPr lang="fr-FR" sz="2400" dirty="0" smtClean="0"/>
              <a:t> </a:t>
            </a:r>
            <a:r>
              <a:rPr lang="fr-FR" sz="2400" dirty="0" err="1" smtClean="0"/>
              <a:t>obtained</a:t>
            </a:r>
            <a:endParaRPr lang="fr-FR" sz="2400" dirty="0"/>
          </a:p>
        </p:txBody>
      </p:sp>
      <p:sp>
        <p:nvSpPr>
          <p:cNvPr id="6" name="ZoneTexte 5"/>
          <p:cNvSpPr txBox="1"/>
          <p:nvPr/>
        </p:nvSpPr>
        <p:spPr>
          <a:xfrm>
            <a:off x="910585" y="1592416"/>
            <a:ext cx="2193999" cy="1200329"/>
          </a:xfrm>
          <a:prstGeom prst="rect">
            <a:avLst/>
          </a:prstGeom>
          <a:noFill/>
        </p:spPr>
        <p:txBody>
          <a:bodyPr wrap="none" rtlCol="0">
            <a:spAutoFit/>
          </a:bodyPr>
          <a:lstStyle/>
          <a:p>
            <a:pPr algn="ctr"/>
            <a:r>
              <a:rPr lang="fr-FR" sz="2400" dirty="0" err="1" smtClean="0"/>
              <a:t>Realization</a:t>
            </a:r>
            <a:r>
              <a:rPr lang="fr-FR" sz="2400" dirty="0" smtClean="0"/>
              <a:t> </a:t>
            </a:r>
          </a:p>
          <a:p>
            <a:pPr algn="ctr"/>
            <a:r>
              <a:rPr lang="fr-FR" sz="2400" dirty="0" smtClean="0"/>
              <a:t>of a </a:t>
            </a:r>
            <a:r>
              <a:rPr lang="fr-FR" sz="2400" dirty="0" err="1" smtClean="0"/>
              <a:t>three</a:t>
            </a:r>
            <a:r>
              <a:rPr lang="fr-FR" sz="2400" dirty="0" smtClean="0"/>
              <a:t> mode</a:t>
            </a:r>
          </a:p>
          <a:p>
            <a:pPr algn="ctr"/>
            <a:r>
              <a:rPr lang="fr-FR" sz="2400" dirty="0" err="1" smtClean="0"/>
              <a:t>interferometer</a:t>
            </a:r>
            <a:r>
              <a:rPr lang="fr-FR" sz="2400" dirty="0" smtClean="0"/>
              <a:t> </a:t>
            </a:r>
            <a:endParaRPr lang="fr-FR" sz="2400" dirty="0"/>
          </a:p>
        </p:txBody>
      </p:sp>
      <p:pic>
        <p:nvPicPr>
          <p:cNvPr id="8" name="Image 7"/>
          <p:cNvPicPr>
            <a:picLocks noChangeAspect="1"/>
          </p:cNvPicPr>
          <p:nvPr/>
        </p:nvPicPr>
        <p:blipFill>
          <a:blip r:embed="rId4"/>
          <a:stretch>
            <a:fillRect/>
          </a:stretch>
        </p:blipFill>
        <p:spPr>
          <a:xfrm>
            <a:off x="5951220" y="4643252"/>
            <a:ext cx="3409454" cy="2214748"/>
          </a:xfrm>
          <a:prstGeom prst="rect">
            <a:avLst/>
          </a:prstGeom>
        </p:spPr>
      </p:pic>
      <p:sp>
        <p:nvSpPr>
          <p:cNvPr id="9" name="ZoneTexte 8"/>
          <p:cNvSpPr txBox="1"/>
          <p:nvPr/>
        </p:nvSpPr>
        <p:spPr>
          <a:xfrm>
            <a:off x="9494520" y="5379144"/>
            <a:ext cx="1449436" cy="461665"/>
          </a:xfrm>
          <a:prstGeom prst="rect">
            <a:avLst/>
          </a:prstGeom>
          <a:noFill/>
        </p:spPr>
        <p:txBody>
          <a:bodyPr wrap="none" rtlCol="0">
            <a:spAutoFit/>
          </a:bodyPr>
          <a:lstStyle/>
          <a:p>
            <a:r>
              <a:rPr lang="fr-FR" sz="2400" dirty="0" smtClean="0"/>
              <a:t>2 dB Gain </a:t>
            </a:r>
            <a:endParaRPr lang="fr-FR" sz="2400" dirty="0"/>
          </a:p>
        </p:txBody>
      </p:sp>
    </p:spTree>
    <p:extLst>
      <p:ext uri="{BB962C8B-B14F-4D97-AF65-F5344CB8AC3E}">
        <p14:creationId xmlns:p14="http://schemas.microsoft.com/office/powerpoint/2010/main" val="4172823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 name="Groupe 324"/>
          <p:cNvGrpSpPr/>
          <p:nvPr/>
        </p:nvGrpSpPr>
        <p:grpSpPr>
          <a:xfrm>
            <a:off x="693183" y="4206447"/>
            <a:ext cx="8067787" cy="1464031"/>
            <a:chOff x="2354918" y="4445278"/>
            <a:chExt cx="8067787" cy="1464031"/>
          </a:xfrm>
        </p:grpSpPr>
        <mc:AlternateContent xmlns:mc="http://schemas.openxmlformats.org/markup-compatibility/2006" xmlns:a14="http://schemas.microsoft.com/office/drawing/2010/main">
          <mc:Choice Requires="a14">
            <p:sp>
              <p:nvSpPr>
                <p:cNvPr id="326" name="Rectangle 325"/>
                <p:cNvSpPr/>
                <p:nvPr/>
              </p:nvSpPr>
              <p:spPr>
                <a:xfrm>
                  <a:off x="2354918" y="4445278"/>
                  <a:ext cx="7643310" cy="516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𝐻</m:t>
                            </m:r>
                          </m:e>
                        </m:acc>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𝑡</m:t>
                            </m:r>
                          </m:e>
                        </m:d>
                        <m:r>
                          <a:rPr lang="fr-FR" sz="2400" b="0" i="1" smtClean="0">
                            <a:latin typeface="Cambria Math" panose="02040503050406030204" pitchFamily="18" charset="0"/>
                          </a:rPr>
                          <m:t>=</m:t>
                        </m:r>
                        <m:r>
                          <a:rPr lang="fr-FR" sz="2400" b="0" i="1" smtClean="0">
                            <a:solidFill>
                              <a:srgbClr val="FF0000"/>
                            </a:solidFill>
                            <a:latin typeface="Cambria Math" panose="02040503050406030204" pitchFamily="18" charset="0"/>
                          </a:rPr>
                          <m:t>ℏ</m:t>
                        </m:r>
                        <m:sSub>
                          <m:sSubPr>
                            <m:ctrlPr>
                              <a:rPr lang="fr-FR" sz="2400" b="0" i="1" smtClean="0">
                                <a:solidFill>
                                  <a:srgbClr val="FF0000"/>
                                </a:solidFill>
                                <a:latin typeface="Cambria Math" panose="02040503050406030204" pitchFamily="18" charset="0"/>
                              </a:rPr>
                            </m:ctrlPr>
                          </m:sSubPr>
                          <m:e>
                            <m:r>
                              <m:rPr>
                                <m:sty m:val="p"/>
                              </m:rPr>
                              <a:rPr lang="fr-FR" sz="2400" b="0" i="0" smtClean="0">
                                <a:solidFill>
                                  <a:srgbClr val="FF0000"/>
                                </a:solidFill>
                                <a:latin typeface="Cambria Math" panose="02040503050406030204" pitchFamily="18" charset="0"/>
                              </a:rPr>
                              <m:t>Ω</m:t>
                            </m:r>
                          </m:e>
                          <m:sub>
                            <m:r>
                              <m:rPr>
                                <m:sty m:val="p"/>
                              </m:rPr>
                              <a:rPr lang="fr-FR" sz="2400" b="0" i="0" smtClean="0">
                                <a:solidFill>
                                  <a:srgbClr val="FF0000"/>
                                </a:solidFill>
                                <a:latin typeface="Cambria Math" panose="02040503050406030204" pitchFamily="18" charset="0"/>
                              </a:rPr>
                              <m:t>R</m:t>
                            </m:r>
                          </m:sub>
                        </m:sSub>
                        <m:r>
                          <a:rPr lang="fr-FR" sz="2400" b="1" i="1" smtClean="0">
                            <a:solidFill>
                              <a:srgbClr val="FF0000"/>
                            </a:solidFill>
                            <a:latin typeface="Cambria Math" panose="02040503050406030204" pitchFamily="18" charset="0"/>
                          </a:rPr>
                          <m:t>(</m:t>
                        </m:r>
                        <m:r>
                          <a:rPr lang="fr-FR" sz="2400" b="1" i="1" smtClean="0">
                            <a:solidFill>
                              <a:srgbClr val="FF0000"/>
                            </a:solidFill>
                            <a:latin typeface="Cambria Math" panose="02040503050406030204" pitchFamily="18" charset="0"/>
                          </a:rPr>
                          <m:t>𝒕</m:t>
                        </m:r>
                        <m:r>
                          <a:rPr lang="fr-FR" sz="2400" b="1" i="1" smtClean="0">
                            <a:solidFill>
                              <a:srgbClr val="FF0000"/>
                            </a:solidFill>
                            <a:latin typeface="Cambria Math" panose="02040503050406030204" pitchFamily="18" charset="0"/>
                          </a:rPr>
                          <m:t>) </m:t>
                        </m:r>
                        <m:sSub>
                          <m:sSubPr>
                            <m:ctrlPr>
                              <a:rPr lang="fr-FR" sz="2400" b="1" i="1">
                                <a:latin typeface="Cambria Math" panose="02040503050406030204" pitchFamily="18" charset="0"/>
                              </a:rPr>
                            </m:ctrlPr>
                          </m:sSubPr>
                          <m:e>
                            <m:r>
                              <a:rPr lang="fr-FR" sz="2400" b="1" i="1" smtClean="0">
                                <a:latin typeface="Cambria Math" panose="02040503050406030204" pitchFamily="18" charset="0"/>
                              </a:rPr>
                              <m:t>[</m:t>
                            </m:r>
                            <m:r>
                              <a:rPr lang="fr-FR" sz="2400" b="1" i="1">
                                <a:latin typeface="Cambria Math" panose="02040503050406030204" pitchFamily="18" charset="0"/>
                              </a:rPr>
                              <m:t> </m:t>
                            </m:r>
                            <m:acc>
                              <m:accPr>
                                <m:chr m:val="̂"/>
                                <m:ctrlPr>
                                  <a:rPr lang="fr-FR" sz="2400" b="1" i="1" smtClean="0">
                                    <a:latin typeface="Cambria Math" panose="02040503050406030204" pitchFamily="18" charset="0"/>
                                  </a:rPr>
                                </m:ctrlPr>
                              </m:accPr>
                              <m:e>
                                <m:r>
                                  <a:rPr lang="fr-FR" sz="2400" b="1" i="1" smtClean="0">
                                    <a:latin typeface="Cambria Math" panose="02040503050406030204" pitchFamily="18" charset="0"/>
                                  </a:rPr>
                                  <m:t>𝑺</m:t>
                                </m:r>
                              </m:e>
                            </m:acc>
                          </m:e>
                          <m:sub>
                            <m:r>
                              <a:rPr lang="fr-FR" sz="2400" b="1" i="1">
                                <a:latin typeface="Cambria Math" panose="02040503050406030204" pitchFamily="18" charset="0"/>
                              </a:rPr>
                              <m:t>𝒙</m:t>
                            </m:r>
                          </m:sub>
                        </m:sSub>
                        <m:r>
                          <a:rPr lang="fr-FR" sz="2400" b="1" i="1">
                            <a:latin typeface="Cambria Math" panose="02040503050406030204" pitchFamily="18" charset="0"/>
                          </a:rPr>
                          <m:t> </m:t>
                        </m:r>
                        <m:r>
                          <m:rPr>
                            <m:sty m:val="p"/>
                          </m:rPr>
                          <a:rPr lang="fr-FR" sz="2400" b="0" i="0" smtClean="0">
                            <a:latin typeface="Cambria Math" panose="02040503050406030204" pitchFamily="18" charset="0"/>
                          </a:rPr>
                          <m:t>cos</m:t>
                        </m:r>
                        <m:d>
                          <m:dPr>
                            <m:ctrlPr>
                              <a:rPr lang="fr-FR" sz="2400" i="1" smtClean="0">
                                <a:latin typeface="Cambria Math" panose="02040503050406030204" pitchFamily="18" charset="0"/>
                              </a:rPr>
                            </m:ctrlPr>
                          </m:d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𝜙</m:t>
                                </m:r>
                              </m:e>
                              <m:sub>
                                <m:r>
                                  <a:rPr lang="fr-FR" sz="2400" b="0" i="1" smtClean="0">
                                    <a:latin typeface="Cambria Math" panose="02040503050406030204" pitchFamily="18" charset="0"/>
                                  </a:rPr>
                                  <m:t>𝐿</m:t>
                                </m:r>
                              </m:sub>
                            </m:sSub>
                          </m:e>
                        </m:d>
                        <m:r>
                          <a:rPr lang="fr-FR" sz="2400" b="1" i="0" smtClean="0">
                            <a:latin typeface="Cambria Math" panose="02040503050406030204" pitchFamily="18" charset="0"/>
                          </a:rPr>
                          <m:t>+</m:t>
                        </m:r>
                        <m:sSub>
                          <m:sSubPr>
                            <m:ctrlPr>
                              <a:rPr lang="fr-FR" sz="2400" b="1" i="1">
                                <a:latin typeface="Cambria Math" panose="02040503050406030204" pitchFamily="18" charset="0"/>
                              </a:rPr>
                            </m:ctrlPr>
                          </m:sSubPr>
                          <m:e>
                            <m:r>
                              <a:rPr lang="fr-FR" sz="2400" b="1" i="1">
                                <a:latin typeface="Cambria Math" panose="02040503050406030204" pitchFamily="18" charset="0"/>
                              </a:rPr>
                              <m:t> </m:t>
                            </m:r>
                            <m:acc>
                              <m:accPr>
                                <m:chr m:val="̂"/>
                                <m:ctrlPr>
                                  <a:rPr lang="fr-FR" sz="2400" b="1" i="1">
                                    <a:latin typeface="Cambria Math" panose="02040503050406030204" pitchFamily="18" charset="0"/>
                                  </a:rPr>
                                </m:ctrlPr>
                              </m:accPr>
                              <m:e>
                                <m:r>
                                  <a:rPr lang="fr-FR" sz="2400" b="1" i="1" smtClean="0">
                                    <a:latin typeface="Cambria Math" panose="02040503050406030204" pitchFamily="18" charset="0"/>
                                  </a:rPr>
                                  <m:t>𝑺</m:t>
                                </m:r>
                              </m:e>
                            </m:acc>
                          </m:e>
                          <m:sub>
                            <m:r>
                              <a:rPr lang="fr-FR" sz="2400" b="1" i="1" smtClean="0">
                                <a:latin typeface="Cambria Math" panose="02040503050406030204" pitchFamily="18" charset="0"/>
                              </a:rPr>
                              <m:t>𝒚</m:t>
                            </m:r>
                          </m:sub>
                        </m:sSub>
                        <m:r>
                          <a:rPr lang="fr-FR" sz="2400" b="1" i="1">
                            <a:latin typeface="Cambria Math" panose="02040503050406030204" pitchFamily="18" charset="0"/>
                          </a:rPr>
                          <m:t> </m:t>
                        </m:r>
                        <m:r>
                          <m:rPr>
                            <m:sty m:val="p"/>
                          </m:rPr>
                          <a:rPr lang="fr-FR" sz="2400" b="0" i="0" smtClean="0">
                            <a:latin typeface="Cambria Math" panose="02040503050406030204" pitchFamily="18" charset="0"/>
                          </a:rPr>
                          <m:t>sin</m:t>
                        </m:r>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b="0" i="1">
                                    <a:latin typeface="Cambria Math" panose="02040503050406030204" pitchFamily="18" charset="0"/>
                                  </a:rPr>
                                  <m:t>𝜙</m:t>
                                </m:r>
                              </m:e>
                              <m:sub>
                                <m:r>
                                  <a:rPr lang="fr-FR" sz="2400" b="0" i="1">
                                    <a:latin typeface="Cambria Math" panose="02040503050406030204" pitchFamily="18" charset="0"/>
                                  </a:rPr>
                                  <m:t>𝐿</m:t>
                                </m:r>
                              </m:sub>
                            </m:sSub>
                          </m:e>
                        </m:d>
                        <m:r>
                          <a:rPr lang="fr-FR" sz="2400" b="0" i="1" smtClean="0">
                            <a:latin typeface="Cambria Math" panose="02040503050406030204" pitchFamily="18" charset="0"/>
                          </a:rPr>
                          <m:t>] +</m:t>
                        </m:r>
                        <m:r>
                          <a:rPr lang="fr-FR" sz="2400" b="0" i="1" smtClean="0">
                            <a:solidFill>
                              <a:srgbClr val="00B0F0"/>
                            </a:solidFill>
                            <a:latin typeface="Cambria Math" panose="02040503050406030204" pitchFamily="18" charset="0"/>
                          </a:rPr>
                          <m:t> </m:t>
                        </m:r>
                        <m:r>
                          <a:rPr lang="fr-FR" sz="2400" b="0" i="1" smtClean="0">
                            <a:solidFill>
                              <a:srgbClr val="7030A0"/>
                            </a:solidFill>
                            <a:latin typeface="Cambria Math" panose="02040503050406030204" pitchFamily="18" charset="0"/>
                          </a:rPr>
                          <m:t>ℏ</m:t>
                        </m:r>
                        <m:r>
                          <a:rPr lang="fr-FR" sz="2400" b="0" i="1" smtClean="0">
                            <a:solidFill>
                              <a:srgbClr val="7030A0"/>
                            </a:solidFill>
                            <a:latin typeface="Cambria Math" panose="02040503050406030204" pitchFamily="18" charset="0"/>
                          </a:rPr>
                          <m:t>𝛿𝜔</m:t>
                        </m:r>
                        <m:r>
                          <a:rPr lang="fr-FR" sz="2400" b="0" i="1" smtClean="0">
                            <a:solidFill>
                              <a:srgbClr val="7030A0"/>
                            </a:solidFill>
                            <a:latin typeface="Cambria Math" panose="02040503050406030204" pitchFamily="18" charset="0"/>
                          </a:rPr>
                          <m:t>(</m:t>
                        </m:r>
                        <m:r>
                          <a:rPr lang="fr-FR" sz="2400" b="0" i="1" smtClean="0">
                            <a:solidFill>
                              <a:srgbClr val="7030A0"/>
                            </a:solidFill>
                            <a:latin typeface="Cambria Math" panose="02040503050406030204" pitchFamily="18" charset="0"/>
                          </a:rPr>
                          <m:t>𝑡</m:t>
                        </m:r>
                        <m:r>
                          <a:rPr lang="fr-FR" sz="2400" b="0" i="1" smtClean="0">
                            <a:solidFill>
                              <a:srgbClr val="7030A0"/>
                            </a:solidFill>
                            <a:latin typeface="Cambria Math" panose="02040503050406030204" pitchFamily="18" charset="0"/>
                          </a:rPr>
                          <m:t>) </m:t>
                        </m:r>
                        <m:sSub>
                          <m:sSubPr>
                            <m:ctrlPr>
                              <a:rPr lang="fr-FR" sz="2400" b="1" i="1" smtClean="0">
                                <a:latin typeface="Cambria Math" panose="02040503050406030204" pitchFamily="18" charset="0"/>
                              </a:rPr>
                            </m:ctrlPr>
                          </m:sSubPr>
                          <m:e>
                            <m:acc>
                              <m:accPr>
                                <m:chr m:val="̂"/>
                                <m:ctrlPr>
                                  <a:rPr lang="fr-FR" sz="2400" b="1" i="1" smtClean="0">
                                    <a:latin typeface="Cambria Math" panose="02040503050406030204" pitchFamily="18" charset="0"/>
                                  </a:rPr>
                                </m:ctrlPr>
                              </m:accPr>
                              <m:e>
                                <m:r>
                                  <a:rPr lang="fr-FR" sz="2400" b="1" i="1" smtClean="0">
                                    <a:latin typeface="Cambria Math" panose="02040503050406030204" pitchFamily="18" charset="0"/>
                                  </a:rPr>
                                  <m:t>𝑺</m:t>
                                </m:r>
                              </m:e>
                            </m:acc>
                          </m:e>
                          <m:sub>
                            <m:r>
                              <a:rPr lang="fr-FR" sz="2400" b="1" i="1" smtClean="0">
                                <a:latin typeface="Cambria Math" panose="02040503050406030204" pitchFamily="18" charset="0"/>
                              </a:rPr>
                              <m:t>𝒛</m:t>
                            </m:r>
                          </m:sub>
                        </m:sSub>
                      </m:oMath>
                    </m:oMathPara>
                  </a14:m>
                  <a:endParaRPr lang="en-GB" sz="2000" b="1" dirty="0">
                    <a:solidFill>
                      <a:schemeClr val="tx1"/>
                    </a:solidFill>
                  </a:endParaRPr>
                </a:p>
              </p:txBody>
            </p:sp>
          </mc:Choice>
          <mc:Fallback xmlns="">
            <p:sp>
              <p:nvSpPr>
                <p:cNvPr id="326" name="Rectangle 325"/>
                <p:cNvSpPr>
                  <a:spLocks noRot="1" noChangeAspect="1" noMove="1" noResize="1" noEditPoints="1" noAdjustHandles="1" noChangeArrowheads="1" noChangeShapeType="1" noTextEdit="1"/>
                </p:cNvSpPr>
                <p:nvPr/>
              </p:nvSpPr>
              <p:spPr>
                <a:xfrm>
                  <a:off x="2354918" y="4445278"/>
                  <a:ext cx="7643310" cy="516360"/>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7" name="Rectangle 326"/>
                <p:cNvSpPr/>
                <p:nvPr/>
              </p:nvSpPr>
              <p:spPr>
                <a:xfrm>
                  <a:off x="2845152" y="5016184"/>
                  <a:ext cx="2284728" cy="677108"/>
                </a:xfrm>
                <a:prstGeom prst="rect">
                  <a:avLst/>
                </a:prstGeom>
              </p:spPr>
              <p:txBody>
                <a:bodyPr wrap="none">
                  <a:spAutoFit/>
                </a:bodyPr>
                <a:lstStyle/>
                <a:p>
                  <a:pPr algn="ctr"/>
                  <a:r>
                    <a:rPr lang="en-GB" sz="2000" dirty="0" smtClean="0">
                      <a:solidFill>
                        <a:srgbClr val="FF0000"/>
                      </a:solidFill>
                    </a:rPr>
                    <a:t>Atom-light coupling</a:t>
                  </a:r>
                </a:p>
                <a:p>
                  <a:pPr algn="ctr"/>
                  <a14:m>
                    <m:oMath xmlns:m="http://schemas.openxmlformats.org/officeDocument/2006/math">
                      <m:sSub>
                        <m:sSubPr>
                          <m:ctrlPr>
                            <a:rPr lang="fr-FR" b="0" i="1" smtClean="0">
                              <a:solidFill>
                                <a:schemeClr val="tx1"/>
                              </a:solidFill>
                              <a:latin typeface="Cambria Math" panose="02040503050406030204" pitchFamily="18" charset="0"/>
                            </a:rPr>
                          </m:ctrlPr>
                        </m:sSubPr>
                        <m:e>
                          <m:r>
                            <m:rPr>
                              <m:sty m:val="p"/>
                            </m:rPr>
                            <a:rPr lang="fr-FR" smtClean="0">
                              <a:solidFill>
                                <a:schemeClr val="tx1"/>
                              </a:solidFill>
                              <a:latin typeface="Cambria Math" panose="02040503050406030204" pitchFamily="18" charset="0"/>
                            </a:rPr>
                            <m:t>Ω</m:t>
                          </m:r>
                        </m:e>
                        <m:sub>
                          <m:r>
                            <m:rPr>
                              <m:sty m:val="p"/>
                            </m:rPr>
                            <a:rPr lang="fr-FR" b="0" i="0" smtClean="0">
                              <a:solidFill>
                                <a:schemeClr val="tx1"/>
                              </a:solidFill>
                              <a:latin typeface="Cambria Math" panose="02040503050406030204" pitchFamily="18" charset="0"/>
                            </a:rPr>
                            <m:t>R</m:t>
                          </m:r>
                        </m:sub>
                      </m:sSub>
                    </m:oMath>
                  </a14:m>
                  <a:r>
                    <a:rPr lang="en-GB" dirty="0" smtClean="0">
                      <a:solidFill>
                        <a:schemeClr val="tx1"/>
                      </a:solidFill>
                    </a:rPr>
                    <a:t> : Rabi frequency</a:t>
                  </a:r>
                </a:p>
              </p:txBody>
            </p:sp>
          </mc:Choice>
          <mc:Fallback xmlns="">
            <p:sp>
              <p:nvSpPr>
                <p:cNvPr id="327" name="Rectangle 326"/>
                <p:cNvSpPr>
                  <a:spLocks noRot="1" noChangeAspect="1" noMove="1" noResize="1" noEditPoints="1" noAdjustHandles="1" noChangeArrowheads="1" noChangeShapeType="1" noTextEdit="1"/>
                </p:cNvSpPr>
                <p:nvPr/>
              </p:nvSpPr>
              <p:spPr>
                <a:xfrm>
                  <a:off x="2845152" y="5016184"/>
                  <a:ext cx="2284728" cy="677108"/>
                </a:xfrm>
                <a:prstGeom prst="rect">
                  <a:avLst/>
                </a:prstGeom>
                <a:blipFill>
                  <a:blip r:embed="rId4"/>
                  <a:stretch>
                    <a:fillRect l="-1333" t="-5405" r="-1600" b="-135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8" name="Rectangle 327"/>
                <p:cNvSpPr/>
                <p:nvPr/>
              </p:nvSpPr>
              <p:spPr>
                <a:xfrm>
                  <a:off x="7953792" y="4942762"/>
                  <a:ext cx="2468913" cy="966547"/>
                </a:xfrm>
                <a:prstGeom prst="rect">
                  <a:avLst/>
                </a:prstGeom>
              </p:spPr>
              <p:txBody>
                <a:bodyPr wrap="square">
                  <a:spAutoFit/>
                </a:bodyPr>
                <a:lstStyle/>
                <a:p>
                  <a:pPr algn="ctr"/>
                  <a:r>
                    <a:rPr lang="en-GB" sz="2000" dirty="0" smtClean="0">
                      <a:solidFill>
                        <a:srgbClr val="7030A0"/>
                      </a:solidFill>
                    </a:rPr>
                    <a:t>Precession term</a:t>
                  </a:r>
                </a:p>
                <a:p>
                  <a:pPr algn="ctr"/>
                  <a14:m>
                    <m:oMathPara xmlns:m="http://schemas.openxmlformats.org/officeDocument/2006/math">
                      <m:oMathParaPr>
                        <m:jc m:val="centerGroup"/>
                      </m:oMathParaPr>
                      <m:oMath xmlns:m="http://schemas.openxmlformats.org/officeDocument/2006/math">
                        <m:r>
                          <a:rPr lang="fr-FR" b="0" i="1" smtClean="0">
                            <a:solidFill>
                              <a:srgbClr val="7030A0"/>
                            </a:solidFill>
                            <a:latin typeface="Cambria Math" panose="02040503050406030204" pitchFamily="18" charset="0"/>
                          </a:rPr>
                          <m:t>𝜙</m:t>
                        </m:r>
                        <m:r>
                          <a:rPr lang="fr-FR" i="1">
                            <a:solidFill>
                              <a:schemeClr val="tx1"/>
                            </a:solidFill>
                            <a:latin typeface="Cambria Math" panose="02040503050406030204" pitchFamily="18" charset="0"/>
                          </a:rPr>
                          <m:t>=</m:t>
                        </m:r>
                        <m:nary>
                          <m:naryPr>
                            <m:subHide m:val="on"/>
                            <m:supHide m:val="on"/>
                            <m:ctrlPr>
                              <a:rPr lang="fr-FR" i="1">
                                <a:solidFill>
                                  <a:schemeClr val="tx1"/>
                                </a:solidFill>
                                <a:latin typeface="Cambria Math" panose="02040503050406030204" pitchFamily="18" charset="0"/>
                              </a:rPr>
                            </m:ctrlPr>
                          </m:naryPr>
                          <m:sub/>
                          <m:sup/>
                          <m:e>
                            <m:r>
                              <a:rPr lang="fr-FR" i="1">
                                <a:solidFill>
                                  <a:schemeClr val="tx1"/>
                                </a:solidFill>
                                <a:latin typeface="Cambria Math" panose="02040503050406030204" pitchFamily="18" charset="0"/>
                              </a:rPr>
                              <m:t>𝑑𝑡</m:t>
                            </m:r>
                          </m:e>
                        </m:nary>
                        <m:r>
                          <a:rPr lang="fr-FR" i="1">
                            <a:solidFill>
                              <a:schemeClr val="tx1"/>
                            </a:solidFill>
                            <a:latin typeface="Cambria Math" panose="02040503050406030204" pitchFamily="18" charset="0"/>
                          </a:rPr>
                          <m:t>𝛿𝜔</m:t>
                        </m:r>
                        <m:r>
                          <a:rPr lang="fr-FR" b="0" i="1" smtClean="0">
                            <a:solidFill>
                              <a:schemeClr val="tx1"/>
                            </a:solidFill>
                            <a:latin typeface="Cambria Math" panose="02040503050406030204" pitchFamily="18" charset="0"/>
                          </a:rPr>
                          <m:t>(</m:t>
                        </m:r>
                        <m:r>
                          <a:rPr lang="fr-FR" b="0" i="1" smtClean="0">
                            <a:solidFill>
                              <a:schemeClr val="tx1"/>
                            </a:solidFill>
                            <a:latin typeface="Cambria Math" panose="02040503050406030204" pitchFamily="18" charset="0"/>
                          </a:rPr>
                          <m:t>𝑡</m:t>
                        </m:r>
                        <m:r>
                          <a:rPr lang="fr-FR" b="0" i="1" smtClean="0">
                            <a:solidFill>
                              <a:schemeClr val="tx1"/>
                            </a:solidFill>
                            <a:latin typeface="Cambria Math" panose="02040503050406030204" pitchFamily="18" charset="0"/>
                          </a:rPr>
                          <m:t>)</m:t>
                        </m:r>
                      </m:oMath>
                    </m:oMathPara>
                  </a14:m>
                  <a:endParaRPr lang="en-GB" dirty="0">
                    <a:solidFill>
                      <a:schemeClr val="tx1"/>
                    </a:solidFill>
                  </a:endParaRPr>
                </a:p>
              </p:txBody>
            </p:sp>
          </mc:Choice>
          <mc:Fallback xmlns="">
            <p:sp>
              <p:nvSpPr>
                <p:cNvPr id="328" name="Rectangle 327"/>
                <p:cNvSpPr>
                  <a:spLocks noRot="1" noChangeAspect="1" noMove="1" noResize="1" noEditPoints="1" noAdjustHandles="1" noChangeArrowheads="1" noChangeShapeType="1" noTextEdit="1"/>
                </p:cNvSpPr>
                <p:nvPr/>
              </p:nvSpPr>
              <p:spPr>
                <a:xfrm>
                  <a:off x="7953792" y="4942762"/>
                  <a:ext cx="2468913" cy="966547"/>
                </a:xfrm>
                <a:prstGeom prst="rect">
                  <a:avLst/>
                </a:prstGeom>
                <a:blipFill>
                  <a:blip r:embed="rId5"/>
                  <a:stretch>
                    <a:fillRect t="-3797"/>
                  </a:stretch>
                </a:blipFill>
              </p:spPr>
              <p:txBody>
                <a:bodyPr/>
                <a:lstStyle/>
                <a:p>
                  <a:r>
                    <a:rPr lang="fr-FR">
                      <a:noFill/>
                    </a:rPr>
                    <a:t> </a:t>
                  </a:r>
                </a:p>
              </p:txBody>
            </p:sp>
          </mc:Fallback>
        </mc:AlternateContent>
      </p:grpSp>
      <p:grpSp>
        <p:nvGrpSpPr>
          <p:cNvPr id="20" name="Groupe 19"/>
          <p:cNvGrpSpPr/>
          <p:nvPr/>
        </p:nvGrpSpPr>
        <p:grpSpPr>
          <a:xfrm>
            <a:off x="3094024" y="1425060"/>
            <a:ext cx="9037361" cy="2334557"/>
            <a:chOff x="5632049" y="828886"/>
            <a:chExt cx="9037361" cy="2334557"/>
          </a:xfrm>
        </p:grpSpPr>
        <p:grpSp>
          <p:nvGrpSpPr>
            <p:cNvPr id="258" name="Groupe 257"/>
            <p:cNvGrpSpPr>
              <a:grpSpLocks noChangeAspect="1"/>
            </p:cNvGrpSpPr>
            <p:nvPr/>
          </p:nvGrpSpPr>
          <p:grpSpPr>
            <a:xfrm>
              <a:off x="5632049" y="828886"/>
              <a:ext cx="9037361" cy="2334557"/>
              <a:chOff x="4585233" y="1369922"/>
              <a:chExt cx="6791088" cy="1754292"/>
            </a:xfrm>
          </p:grpSpPr>
          <p:grpSp>
            <p:nvGrpSpPr>
              <p:cNvPr id="262" name="Groupe 261"/>
              <p:cNvGrpSpPr/>
              <p:nvPr/>
            </p:nvGrpSpPr>
            <p:grpSpPr>
              <a:xfrm>
                <a:off x="4585233" y="1369922"/>
                <a:ext cx="6791088" cy="1754292"/>
                <a:chOff x="4585233" y="1369922"/>
                <a:chExt cx="6791088" cy="1754292"/>
              </a:xfrm>
            </p:grpSpPr>
            <p:grpSp>
              <p:nvGrpSpPr>
                <p:cNvPr id="275" name="Groupe 274"/>
                <p:cNvGrpSpPr/>
                <p:nvPr/>
              </p:nvGrpSpPr>
              <p:grpSpPr>
                <a:xfrm>
                  <a:off x="4585233" y="1369922"/>
                  <a:ext cx="6791088" cy="1754292"/>
                  <a:chOff x="2225621" y="2747284"/>
                  <a:chExt cx="6791088" cy="1754292"/>
                </a:xfrm>
              </p:grpSpPr>
              <p:grpSp>
                <p:nvGrpSpPr>
                  <p:cNvPr id="279" name="Groupe 278"/>
                  <p:cNvGrpSpPr/>
                  <p:nvPr/>
                </p:nvGrpSpPr>
                <p:grpSpPr>
                  <a:xfrm>
                    <a:off x="3348146" y="2747284"/>
                    <a:ext cx="5140517" cy="1754292"/>
                    <a:chOff x="6528429" y="1431580"/>
                    <a:chExt cx="3781416" cy="1489771"/>
                  </a:xfrm>
                </p:grpSpPr>
                <p:grpSp>
                  <p:nvGrpSpPr>
                    <p:cNvPr id="306" name="Groupe 305"/>
                    <p:cNvGrpSpPr/>
                    <p:nvPr/>
                  </p:nvGrpSpPr>
                  <p:grpSpPr>
                    <a:xfrm>
                      <a:off x="6528429" y="1832217"/>
                      <a:ext cx="3781416" cy="1089134"/>
                      <a:chOff x="7363740" y="4117450"/>
                      <a:chExt cx="3417572" cy="963967"/>
                    </a:xfrm>
                  </p:grpSpPr>
                  <p:sp>
                    <p:nvSpPr>
                      <p:cNvPr id="308" name="Forme libre : forme 75">
                        <a:extLst>
                          <a:ext uri="{FF2B5EF4-FFF2-40B4-BE49-F238E27FC236}">
                            <a16:creationId xmlns:a16="http://schemas.microsoft.com/office/drawing/2014/main" id="{0139AFDA-0CE8-4021-B192-E9D9A21E76DF}"/>
                          </a:ext>
                        </a:extLst>
                      </p:cNvPr>
                      <p:cNvSpPr/>
                      <p:nvPr/>
                    </p:nvSpPr>
                    <p:spPr>
                      <a:xfrm>
                        <a:off x="7363740" y="4117450"/>
                        <a:ext cx="3417572" cy="687873"/>
                      </a:xfrm>
                      <a:custGeom>
                        <a:avLst/>
                        <a:gdLst>
                          <a:gd name="connsiteX0" fmla="*/ 0 w 7203440"/>
                          <a:gd name="connsiteY0" fmla="*/ 0 h 726443"/>
                          <a:gd name="connsiteX1" fmla="*/ 726440 w 7203440"/>
                          <a:gd name="connsiteY1" fmla="*/ 721360 h 726443"/>
                          <a:gd name="connsiteX2" fmla="*/ 1442720 w 7203440"/>
                          <a:gd name="connsiteY2" fmla="*/ 0 h 726443"/>
                          <a:gd name="connsiteX3" fmla="*/ 2159000 w 7203440"/>
                          <a:gd name="connsiteY3" fmla="*/ 726440 h 726443"/>
                          <a:gd name="connsiteX4" fmla="*/ 2885440 w 7203440"/>
                          <a:gd name="connsiteY4" fmla="*/ 5080 h 726443"/>
                          <a:gd name="connsiteX5" fmla="*/ 3606800 w 7203440"/>
                          <a:gd name="connsiteY5" fmla="*/ 726440 h 726443"/>
                          <a:gd name="connsiteX6" fmla="*/ 4318000 w 7203440"/>
                          <a:gd name="connsiteY6" fmla="*/ 15240 h 726443"/>
                          <a:gd name="connsiteX7" fmla="*/ 5039360 w 7203440"/>
                          <a:gd name="connsiteY7" fmla="*/ 716280 h 726443"/>
                          <a:gd name="connsiteX8" fmla="*/ 5760720 w 7203440"/>
                          <a:gd name="connsiteY8" fmla="*/ 5080 h 726443"/>
                          <a:gd name="connsiteX9" fmla="*/ 6471920 w 7203440"/>
                          <a:gd name="connsiteY9" fmla="*/ 726440 h 726443"/>
                          <a:gd name="connsiteX10" fmla="*/ 7203440 w 7203440"/>
                          <a:gd name="connsiteY10" fmla="*/ 5080 h 7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3440" h="726443">
                            <a:moveTo>
                              <a:pt x="0" y="0"/>
                            </a:moveTo>
                            <a:cubicBezTo>
                              <a:pt x="242993" y="360680"/>
                              <a:pt x="485987" y="721360"/>
                              <a:pt x="726440" y="721360"/>
                            </a:cubicBezTo>
                            <a:cubicBezTo>
                              <a:pt x="966893" y="721360"/>
                              <a:pt x="1203960" y="-847"/>
                              <a:pt x="1442720" y="0"/>
                            </a:cubicBezTo>
                            <a:cubicBezTo>
                              <a:pt x="1681480" y="847"/>
                              <a:pt x="1918547" y="725593"/>
                              <a:pt x="2159000" y="726440"/>
                            </a:cubicBezTo>
                            <a:cubicBezTo>
                              <a:pt x="2399453" y="727287"/>
                              <a:pt x="2644140" y="5080"/>
                              <a:pt x="2885440" y="5080"/>
                            </a:cubicBezTo>
                            <a:cubicBezTo>
                              <a:pt x="3126740" y="5080"/>
                              <a:pt x="3368040" y="724747"/>
                              <a:pt x="3606800" y="726440"/>
                            </a:cubicBezTo>
                            <a:cubicBezTo>
                              <a:pt x="3845560" y="728133"/>
                              <a:pt x="4079240" y="16933"/>
                              <a:pt x="4318000" y="15240"/>
                            </a:cubicBezTo>
                            <a:cubicBezTo>
                              <a:pt x="4556760" y="13547"/>
                              <a:pt x="4798907" y="717973"/>
                              <a:pt x="5039360" y="716280"/>
                            </a:cubicBezTo>
                            <a:cubicBezTo>
                              <a:pt x="5279813" y="714587"/>
                              <a:pt x="5521960" y="3387"/>
                              <a:pt x="5760720" y="5080"/>
                            </a:cubicBezTo>
                            <a:cubicBezTo>
                              <a:pt x="5999480" y="6773"/>
                              <a:pt x="6231467" y="726440"/>
                              <a:pt x="6471920" y="726440"/>
                            </a:cubicBezTo>
                            <a:cubicBezTo>
                              <a:pt x="6712373" y="726440"/>
                              <a:pt x="6957906" y="365760"/>
                              <a:pt x="7203440" y="5080"/>
                            </a:cubicBezTo>
                          </a:path>
                        </a:pathLst>
                      </a:custGeom>
                      <a:noFill/>
                      <a:ln w="88900">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309" name="Groupe 308"/>
                      <p:cNvGrpSpPr/>
                      <p:nvPr/>
                    </p:nvGrpSpPr>
                    <p:grpSpPr>
                      <a:xfrm>
                        <a:off x="8467157" y="4483258"/>
                        <a:ext cx="878932" cy="598159"/>
                        <a:chOff x="8467157" y="4483258"/>
                        <a:chExt cx="878932" cy="598159"/>
                      </a:xfrm>
                    </p:grpSpPr>
                    <p:sp>
                      <p:nvSpPr>
                        <p:cNvPr id="310" name="ZoneTexte 309"/>
                        <p:cNvSpPr txBox="1"/>
                        <p:nvPr/>
                      </p:nvSpPr>
                      <p:spPr>
                        <a:xfrm>
                          <a:off x="9068199" y="4924968"/>
                          <a:ext cx="277890" cy="156449"/>
                        </a:xfrm>
                        <a:prstGeom prst="rect">
                          <a:avLst/>
                        </a:prstGeom>
                        <a:noFill/>
                      </p:spPr>
                      <p:txBody>
                        <a:bodyPr wrap="none" lIns="0" tIns="0" rIns="0" bIns="0" rtlCol="0">
                          <a:spAutoFit/>
                        </a:bodyPr>
                        <a:lstStyle/>
                        <a:p>
                          <a:r>
                            <a:rPr lang="fr-FR" dirty="0" smtClean="0"/>
                            <a:t>Phase</a:t>
                          </a:r>
                          <a:endParaRPr lang="fr-FR" dirty="0"/>
                        </a:p>
                      </p:txBody>
                    </p:sp>
                    <p:cxnSp>
                      <p:nvCxnSpPr>
                        <p:cNvPr id="311" name="Connecteur droit avec flèche 310"/>
                        <p:cNvCxnSpPr/>
                        <p:nvPr/>
                      </p:nvCxnSpPr>
                      <p:spPr>
                        <a:xfrm flipH="1">
                          <a:off x="8548213" y="4483258"/>
                          <a:ext cx="6361" cy="37045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2" name="ZoneTexte 311"/>
                            <p:cNvSpPr txBox="1"/>
                            <p:nvPr/>
                          </p:nvSpPr>
                          <p:spPr>
                            <a:xfrm>
                              <a:off x="8495608" y="4895116"/>
                              <a:ext cx="118876" cy="1738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7030A0"/>
                                        </a:solidFill>
                                        <a:latin typeface="Cambria Math" panose="02040503050406030204" pitchFamily="18" charset="0"/>
                                      </a:rPr>
                                      <m:t>𝜙</m:t>
                                    </m:r>
                                  </m:oMath>
                                </m:oMathPara>
                              </a14:m>
                              <a:endParaRPr lang="fr-FR" sz="1600" dirty="0">
                                <a:solidFill>
                                  <a:srgbClr val="7030A0"/>
                                </a:solidFill>
                              </a:endParaRPr>
                            </a:p>
                          </p:txBody>
                        </p:sp>
                      </mc:Choice>
                      <mc:Fallback xmlns="">
                        <p:sp>
                          <p:nvSpPr>
                            <p:cNvPr id="312" name="ZoneTexte 311"/>
                            <p:cNvSpPr txBox="1">
                              <a:spLocks noRot="1" noChangeAspect="1" noMove="1" noResize="1" noEditPoints="1" noAdjustHandles="1" noChangeArrowheads="1" noChangeShapeType="1" noTextEdit="1"/>
                            </p:cNvSpPr>
                            <p:nvPr/>
                          </p:nvSpPr>
                          <p:spPr>
                            <a:xfrm>
                              <a:off x="8495608" y="4895116"/>
                              <a:ext cx="118876" cy="173833"/>
                            </a:xfrm>
                            <a:prstGeom prst="rect">
                              <a:avLst/>
                            </a:prstGeom>
                            <a:blipFill>
                              <a:blip r:embed="rId6"/>
                              <a:stretch>
                                <a:fillRect l="-35897" r="-35897" b="-34000"/>
                              </a:stretch>
                            </a:blipFill>
                          </p:spPr>
                          <p:txBody>
                            <a:bodyPr/>
                            <a:lstStyle/>
                            <a:p>
                              <a:r>
                                <a:rPr lang="fr-FR">
                                  <a:noFill/>
                                </a:rPr>
                                <a:t> </a:t>
                              </a:r>
                            </a:p>
                          </p:txBody>
                        </p:sp>
                      </mc:Fallback>
                    </mc:AlternateContent>
                    <p:cxnSp>
                      <p:nvCxnSpPr>
                        <p:cNvPr id="315" name="Connecteur droit avec flèche 314"/>
                        <p:cNvCxnSpPr/>
                        <p:nvPr/>
                      </p:nvCxnSpPr>
                      <p:spPr>
                        <a:xfrm flipV="1">
                          <a:off x="8467157" y="4816794"/>
                          <a:ext cx="163382" cy="2080"/>
                        </a:xfrm>
                        <a:prstGeom prst="straightConnector1">
                          <a:avLst/>
                        </a:prstGeom>
                        <a:ln w="12700">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07" name="ZoneTexte 306"/>
                        <p:cNvSpPr txBox="1"/>
                        <p:nvPr/>
                      </p:nvSpPr>
                      <p:spPr>
                        <a:xfrm>
                          <a:off x="6854896" y="1431580"/>
                          <a:ext cx="1297945" cy="261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1</m:t>
                                    </m:r>
                                  </m:sub>
                                </m:sSub>
                              </m:oMath>
                            </m:oMathPara>
                          </a14:m>
                          <a:endParaRPr lang="fr-FR" sz="2000" dirty="0"/>
                        </a:p>
                      </p:txBody>
                    </p:sp>
                  </mc:Choice>
                  <mc:Fallback xmlns="">
                    <p:sp>
                      <p:nvSpPr>
                        <p:cNvPr id="307" name="ZoneTexte 306"/>
                        <p:cNvSpPr txBox="1">
                          <a:spLocks noRot="1" noChangeAspect="1" noMove="1" noResize="1" noEditPoints="1" noAdjustHandles="1" noChangeArrowheads="1" noChangeShapeType="1" noTextEdit="1"/>
                        </p:cNvSpPr>
                        <p:nvPr/>
                      </p:nvSpPr>
                      <p:spPr>
                        <a:xfrm>
                          <a:off x="6854896" y="1431580"/>
                          <a:ext cx="1297945" cy="261995"/>
                        </a:xfrm>
                        <a:prstGeom prst="rect">
                          <a:avLst/>
                        </a:prstGeom>
                        <a:blipFill>
                          <a:blip r:embed="rId7"/>
                          <a:stretch>
                            <a:fillRect/>
                          </a:stretch>
                        </a:blipFill>
                      </p:spPr>
                      <p:txBody>
                        <a:bodyPr/>
                        <a:lstStyle/>
                        <a:p>
                          <a:r>
                            <a:rPr lang="fr-FR">
                              <a:noFill/>
                            </a:rPr>
                            <a:t> </a:t>
                          </a:r>
                        </a:p>
                      </p:txBody>
                    </p:sp>
                  </mc:Fallback>
                </mc:AlternateContent>
              </p:grpSp>
              <p:sp>
                <p:nvSpPr>
                  <p:cNvPr id="283" name="Rectangle 282"/>
                  <p:cNvSpPr/>
                  <p:nvPr/>
                </p:nvSpPr>
                <p:spPr>
                  <a:xfrm>
                    <a:off x="5593324" y="3106248"/>
                    <a:ext cx="3423385" cy="10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02" name="ZoneTexte 301"/>
                      <p:cNvSpPr txBox="1"/>
                      <p:nvPr/>
                    </p:nvSpPr>
                    <p:spPr>
                      <a:xfrm>
                        <a:off x="5095053" y="3900867"/>
                        <a:ext cx="684974" cy="4162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000" b="1" i="1" smtClean="0">
                                  <a:solidFill>
                                    <a:srgbClr val="0070C0"/>
                                  </a:solidFill>
                                  <a:latin typeface="Cambria Math" panose="02040503050406030204" pitchFamily="18" charset="0"/>
                                </a:rPr>
                                <m:t>𝚫</m:t>
                              </m:r>
                              <m:r>
                                <a:rPr lang="fr-FR" sz="2000" b="1" i="1" smtClean="0">
                                  <a:solidFill>
                                    <a:srgbClr val="0070C0"/>
                                  </a:solidFill>
                                  <a:latin typeface="Cambria Math" panose="02040503050406030204" pitchFamily="18" charset="0"/>
                                </a:rPr>
                                <m:t>𝝓</m:t>
                              </m:r>
                            </m:oMath>
                          </m:oMathPara>
                        </a14:m>
                        <a:endParaRPr lang="fr-FR" sz="2000" b="1" dirty="0">
                          <a:solidFill>
                            <a:schemeClr val="accent1"/>
                          </a:solidFill>
                        </a:endParaRPr>
                      </a:p>
                      <a:p>
                        <a:endParaRPr lang="fr-FR" sz="1600" b="1" dirty="0">
                          <a:solidFill>
                            <a:srgbClr val="FF0000"/>
                          </a:solidFill>
                        </a:endParaRPr>
                      </a:p>
                    </p:txBody>
                  </p:sp>
                </mc:Choice>
                <mc:Fallback xmlns="">
                  <p:sp>
                    <p:nvSpPr>
                      <p:cNvPr id="302" name="ZoneTexte 301"/>
                      <p:cNvSpPr txBox="1">
                        <a:spLocks noRot="1" noChangeAspect="1" noMove="1" noResize="1" noEditPoints="1" noAdjustHandles="1" noChangeArrowheads="1" noChangeShapeType="1" noTextEdit="1"/>
                      </p:cNvSpPr>
                      <p:nvPr/>
                    </p:nvSpPr>
                    <p:spPr>
                      <a:xfrm>
                        <a:off x="5095053" y="3900867"/>
                        <a:ext cx="684974" cy="416299"/>
                      </a:xfrm>
                      <a:prstGeom prst="rect">
                        <a:avLst/>
                      </a:prstGeom>
                      <a:blipFill>
                        <a:blip r:embed="rId8"/>
                        <a:stretch>
                          <a:fillRect/>
                        </a:stretch>
                      </a:blipFill>
                    </p:spPr>
                    <p:txBody>
                      <a:bodyPr/>
                      <a:lstStyle/>
                      <a:p>
                        <a:r>
                          <a:rPr lang="fr-FR">
                            <a:noFill/>
                          </a:rPr>
                          <a:t> </a:t>
                        </a:r>
                      </a:p>
                    </p:txBody>
                  </p:sp>
                </mc:Fallback>
              </mc:AlternateContent>
              <p:sp>
                <p:nvSpPr>
                  <p:cNvPr id="303" name="Rectangle 302"/>
                  <p:cNvSpPr/>
                  <p:nvPr/>
                </p:nvSpPr>
                <p:spPr>
                  <a:xfrm>
                    <a:off x="2225621" y="3111496"/>
                    <a:ext cx="2465123" cy="10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4" name="Connecteur droit avec flèche 303"/>
                  <p:cNvCxnSpPr/>
                  <p:nvPr/>
                </p:nvCxnSpPr>
                <p:spPr>
                  <a:xfrm flipH="1">
                    <a:off x="4514329" y="4202067"/>
                    <a:ext cx="1618558" cy="1591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5" name="Connecteur droit avec flèche 304"/>
                  <p:cNvCxnSpPr/>
                  <p:nvPr/>
                </p:nvCxnSpPr>
                <p:spPr>
                  <a:xfrm flipH="1">
                    <a:off x="4687547" y="3071470"/>
                    <a:ext cx="8052" cy="129243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276" name="Connecteur droit avec flèche 275"/>
                <p:cNvCxnSpPr/>
                <p:nvPr/>
              </p:nvCxnSpPr>
              <p:spPr>
                <a:xfrm>
                  <a:off x="7067532" y="2332344"/>
                  <a:ext cx="424383" cy="303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73" name="Rectangle 272"/>
              <p:cNvSpPr/>
              <p:nvPr/>
            </p:nvSpPr>
            <p:spPr>
              <a:xfrm>
                <a:off x="7424890" y="2376835"/>
                <a:ext cx="131382" cy="455165"/>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7" name="Connecteur droit avec flèche 316"/>
            <p:cNvCxnSpPr/>
            <p:nvPr/>
          </p:nvCxnSpPr>
          <p:spPr>
            <a:xfrm flipH="1" flipV="1">
              <a:off x="8853218" y="1975503"/>
              <a:ext cx="2368" cy="234591"/>
            </a:xfrm>
            <a:prstGeom prst="straightConnector1">
              <a:avLst/>
            </a:prstGeom>
            <a:ln>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18" name="Rectangle 317"/>
            <p:cNvSpPr/>
            <p:nvPr/>
          </p:nvSpPr>
          <p:spPr>
            <a:xfrm flipH="1" flipV="1">
              <a:off x="8923016" y="2043597"/>
              <a:ext cx="665170" cy="139313"/>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Rectangle 17"/>
                <p:cNvSpPr/>
                <p:nvPr/>
              </p:nvSpPr>
              <p:spPr>
                <a:xfrm>
                  <a:off x="8272445" y="1888953"/>
                  <a:ext cx="466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0070C0"/>
                                </a:solidFill>
                                <a:latin typeface="Cambria Math" panose="02040503050406030204" pitchFamily="18" charset="0"/>
                              </a:rPr>
                            </m:ctrlPr>
                          </m:sSubPr>
                          <m:e>
                            <m:r>
                              <m:rPr>
                                <m:sty m:val="p"/>
                              </m:rPr>
                              <a:rPr lang="fr-FR" b="0" i="0" smtClean="0">
                                <a:solidFill>
                                  <a:srgbClr val="0070C0"/>
                                </a:solidFill>
                                <a:latin typeface="Cambria Math" panose="02040503050406030204" pitchFamily="18" charset="0"/>
                              </a:rPr>
                              <m:t>Δ</m:t>
                            </m:r>
                            <m:r>
                              <a:rPr lang="fr-FR" i="1">
                                <a:solidFill>
                                  <a:srgbClr val="0070C0"/>
                                </a:solidFill>
                                <a:latin typeface="Cambria Math" panose="02040503050406030204" pitchFamily="18" charset="0"/>
                              </a:rPr>
                              <m:t>𝑃</m:t>
                            </m:r>
                          </m:e>
                          <m:sub>
                            <m:r>
                              <a:rPr lang="fr-FR" i="1">
                                <a:solidFill>
                                  <a:srgbClr val="0070C0"/>
                                </a:solidFill>
                                <a:latin typeface="Cambria Math" panose="02040503050406030204" pitchFamily="18" charset="0"/>
                              </a:rPr>
                              <m:t>1</m:t>
                            </m:r>
                          </m:sub>
                        </m:sSub>
                      </m:oMath>
                    </m:oMathPara>
                  </a14:m>
                  <a:endParaRPr lang="fr-FR" dirty="0">
                    <a:solidFill>
                      <a:srgbClr val="0070C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8272445" y="1888953"/>
                  <a:ext cx="466302" cy="369332"/>
                </a:xfrm>
                <a:prstGeom prst="rect">
                  <a:avLst/>
                </a:prstGeom>
                <a:blipFill>
                  <a:blip r:embed="rId9"/>
                  <a:stretch>
                    <a:fillRect r="-7895"/>
                  </a:stretch>
                </a:blipFill>
              </p:spPr>
              <p:txBody>
                <a:bodyPr/>
                <a:lstStyle/>
                <a:p>
                  <a:r>
                    <a:rPr lang="fr-FR">
                      <a:noFill/>
                    </a:rPr>
                    <a:t> </a:t>
                  </a:r>
                </a:p>
              </p:txBody>
            </p:sp>
          </mc:Fallback>
        </mc:AlternateContent>
      </p:grpSp>
      <p:grpSp>
        <p:nvGrpSpPr>
          <p:cNvPr id="8" name="Groupe 7"/>
          <p:cNvGrpSpPr/>
          <p:nvPr/>
        </p:nvGrpSpPr>
        <p:grpSpPr>
          <a:xfrm>
            <a:off x="729381" y="1189425"/>
            <a:ext cx="5089253" cy="2416491"/>
            <a:chOff x="3625080" y="3814978"/>
            <a:chExt cx="5089253" cy="2416491"/>
          </a:xfrm>
        </p:grpSpPr>
        <p:grpSp>
          <p:nvGrpSpPr>
            <p:cNvPr id="10" name="Groupe 9"/>
            <p:cNvGrpSpPr>
              <a:grpSpLocks noChangeAspect="1"/>
            </p:cNvGrpSpPr>
            <p:nvPr/>
          </p:nvGrpSpPr>
          <p:grpSpPr>
            <a:xfrm>
              <a:off x="3625080" y="3814978"/>
              <a:ext cx="5089253" cy="2416491"/>
              <a:chOff x="5064032" y="3352847"/>
              <a:chExt cx="4635532" cy="1777624"/>
            </a:xfrm>
          </p:grpSpPr>
          <p:grpSp>
            <p:nvGrpSpPr>
              <p:cNvPr id="7" name="Groupe 6"/>
              <p:cNvGrpSpPr>
                <a:grpSpLocks/>
              </p:cNvGrpSpPr>
              <p:nvPr/>
            </p:nvGrpSpPr>
            <p:grpSpPr>
              <a:xfrm>
                <a:off x="5064032" y="3352847"/>
                <a:ext cx="4635532" cy="1777624"/>
                <a:chOff x="4757615" y="3987822"/>
                <a:chExt cx="5249289" cy="2012986"/>
              </a:xfrm>
            </p:grpSpPr>
            <p:grpSp>
              <p:nvGrpSpPr>
                <p:cNvPr id="3" name="Groupe 2"/>
                <p:cNvGrpSpPr/>
                <p:nvPr/>
              </p:nvGrpSpPr>
              <p:grpSpPr>
                <a:xfrm>
                  <a:off x="9498408" y="3987822"/>
                  <a:ext cx="205454" cy="683954"/>
                  <a:chOff x="9666670" y="3978577"/>
                  <a:chExt cx="205454" cy="683954"/>
                </a:xfrm>
              </p:grpSpPr>
              <p:sp>
                <p:nvSpPr>
                  <p:cNvPr id="476" name="Rectangle 475"/>
                  <p:cNvSpPr/>
                  <p:nvPr/>
                </p:nvSpPr>
                <p:spPr>
                  <a:xfrm>
                    <a:off x="9689269" y="3978577"/>
                    <a:ext cx="182855" cy="28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2" name="Rectangle 481"/>
                  <p:cNvSpPr/>
                  <p:nvPr/>
                </p:nvSpPr>
                <p:spPr>
                  <a:xfrm>
                    <a:off x="9666670" y="4378919"/>
                    <a:ext cx="182855" cy="28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5" name="Groupe 244"/>
                <p:cNvGrpSpPr/>
                <p:nvPr/>
              </p:nvGrpSpPr>
              <p:grpSpPr>
                <a:xfrm>
                  <a:off x="4757615" y="4041219"/>
                  <a:ext cx="5249289" cy="1959589"/>
                  <a:chOff x="417062" y="789687"/>
                  <a:chExt cx="5249289" cy="1976611"/>
                </a:xfrm>
              </p:grpSpPr>
              <p:sp>
                <p:nvSpPr>
                  <p:cNvPr id="471" name="Rectangle 470"/>
                  <p:cNvSpPr/>
                  <p:nvPr/>
                </p:nvSpPr>
                <p:spPr>
                  <a:xfrm>
                    <a:off x="5141523" y="1099067"/>
                    <a:ext cx="200065" cy="31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9" name="Groupe 248"/>
                  <p:cNvGrpSpPr/>
                  <p:nvPr/>
                </p:nvGrpSpPr>
                <p:grpSpPr>
                  <a:xfrm>
                    <a:off x="1730068" y="1273460"/>
                    <a:ext cx="364954" cy="1322261"/>
                    <a:chOff x="8957622" y="3015908"/>
                    <a:chExt cx="721104" cy="2740036"/>
                  </a:xfrm>
                </p:grpSpPr>
                <p:sp>
                  <p:nvSpPr>
                    <p:cNvPr id="418" name="Ellipse 417"/>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0" name="Ellipse 419"/>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2" name="Ellipse 421"/>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3" name="Ellipse 422"/>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4" name="Ellipse 423"/>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Ellipse 424"/>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6" name="Ellipse 425"/>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7" name="Ellipse 426"/>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8" name="Ellipse 427"/>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9" name="Ellipse 428"/>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0" name="Ellipse 429"/>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1" name="Ellipse 430"/>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2" name="Ellipse 431"/>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3" name="Ellipse 432"/>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4" name="Ellipse 433"/>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5" name="Ellipse 434"/>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6" name="Ellipse 435"/>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7" name="Ellipse 436"/>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8" name="Ellipse 437"/>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9" name="Ellipse 438"/>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0" name="Ellipse 439"/>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1" name="Ellipse 440"/>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50" name="Connecteur droit avec flèche 249"/>
                  <p:cNvCxnSpPr/>
                  <p:nvPr/>
                </p:nvCxnSpPr>
                <p:spPr>
                  <a:xfrm flipH="1" flipV="1">
                    <a:off x="622607" y="1098706"/>
                    <a:ext cx="0" cy="164482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2" name="ZoneTexte 251"/>
                  <p:cNvSpPr txBox="1"/>
                  <p:nvPr/>
                </p:nvSpPr>
                <p:spPr>
                  <a:xfrm>
                    <a:off x="417062" y="789687"/>
                    <a:ext cx="342849" cy="421866"/>
                  </a:xfrm>
                  <a:prstGeom prst="rect">
                    <a:avLst/>
                  </a:prstGeom>
                  <a:noFill/>
                </p:spPr>
                <p:txBody>
                  <a:bodyPr wrap="square" rtlCol="0">
                    <a:spAutoFit/>
                  </a:bodyPr>
                  <a:lstStyle/>
                  <a:p>
                    <a:r>
                      <a:rPr lang="fr-FR" dirty="0">
                        <a:latin typeface="Cambria" panose="02040503050406030204" pitchFamily="18" charset="0"/>
                        <a:ea typeface="Cambria" panose="02040503050406030204" pitchFamily="18" charset="0"/>
                        <a:cs typeface="Arial" panose="020B0604020202020204" pitchFamily="34" charset="0"/>
                      </a:rPr>
                      <a:t>z</a:t>
                    </a:r>
                    <a:endParaRPr lang="fr-FR" sz="2000" dirty="0">
                      <a:latin typeface="Cambria" panose="02040503050406030204" pitchFamily="18" charset="0"/>
                      <a:ea typeface="Cambria" panose="02040503050406030204" pitchFamily="18" charset="0"/>
                      <a:cs typeface="Arial" panose="020B0604020202020204" pitchFamily="34" charset="0"/>
                    </a:endParaRPr>
                  </a:p>
                </p:txBody>
              </p:sp>
              <p:sp>
                <p:nvSpPr>
                  <p:cNvPr id="254" name="ZoneTexte 253"/>
                  <p:cNvSpPr txBox="1"/>
                  <p:nvPr/>
                </p:nvSpPr>
                <p:spPr>
                  <a:xfrm>
                    <a:off x="5296829" y="2404802"/>
                    <a:ext cx="369522" cy="361496"/>
                  </a:xfrm>
                  <a:prstGeom prst="rect">
                    <a:avLst/>
                  </a:prstGeom>
                  <a:noFill/>
                </p:spPr>
                <p:txBody>
                  <a:bodyPr wrap="square" rtlCol="0">
                    <a:spAutoFit/>
                  </a:bodyPr>
                  <a:lstStyle/>
                  <a:p>
                    <a:r>
                      <a:rPr lang="fr-FR" dirty="0">
                        <a:latin typeface="Cambria" panose="02040503050406030204" pitchFamily="18" charset="0"/>
                        <a:ea typeface="Cambria" panose="02040503050406030204" pitchFamily="18" charset="0"/>
                        <a:cs typeface="Arial" panose="020B0604020202020204" pitchFamily="34" charset="0"/>
                      </a:rPr>
                      <a:t>t</a:t>
                    </a:r>
                  </a:p>
                </p:txBody>
              </p:sp>
              <p:grpSp>
                <p:nvGrpSpPr>
                  <p:cNvPr id="256" name="Groupe 255"/>
                  <p:cNvGrpSpPr/>
                  <p:nvPr/>
                </p:nvGrpSpPr>
                <p:grpSpPr>
                  <a:xfrm>
                    <a:off x="3159855" y="1267468"/>
                    <a:ext cx="364954" cy="1322263"/>
                    <a:chOff x="8957622" y="3015908"/>
                    <a:chExt cx="721104" cy="2740036"/>
                  </a:xfrm>
                </p:grpSpPr>
                <p:sp>
                  <p:nvSpPr>
                    <p:cNvPr id="373" name="Ellipse 372"/>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5" name="Ellipse 374"/>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6" name="Ellipse 375"/>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7" name="Ellipse 376"/>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8" name="Ellipse 377"/>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9" name="Ellipse 378"/>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0" name="Ellipse 379"/>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Ellipse 380"/>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2" name="Ellipse 381"/>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3" name="Ellipse 382"/>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4" name="Ellipse 383"/>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5" name="Ellipse 384"/>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6" name="Ellipse 385"/>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7" name="Ellipse 386"/>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8" name="Ellipse 387"/>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Ellipse 388"/>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Ellipse 389"/>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1" name="Ellipse 390"/>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2" name="Ellipse 391"/>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3" name="Ellipse 392"/>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Ellipse 393"/>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5" name="Ellipse 394"/>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6" name="Ellipse 395"/>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7" name="Groupe 256"/>
                  <p:cNvGrpSpPr/>
                  <p:nvPr/>
                </p:nvGrpSpPr>
                <p:grpSpPr>
                  <a:xfrm>
                    <a:off x="4617815" y="1272546"/>
                    <a:ext cx="364954" cy="1322262"/>
                    <a:chOff x="8957622" y="3015908"/>
                    <a:chExt cx="721104" cy="2740036"/>
                  </a:xfrm>
                </p:grpSpPr>
                <p:sp>
                  <p:nvSpPr>
                    <p:cNvPr id="335" name="Ellipse 334"/>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Ellipse 337"/>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0" name="Ellipse 339"/>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1" name="Ellipse 340"/>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2" name="Ellipse 341"/>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Ellipse 342"/>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4" name="Ellipse 343"/>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5" name="Ellipse 344"/>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Ellipse 345"/>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7" name="Ellipse 346"/>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 name="Ellipse 347"/>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9" name="Ellipse 348"/>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0" name="Ellipse 349"/>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1" name="Ellipse 350"/>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2" name="Ellipse 351"/>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Ellipse 352"/>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Ellipse 353"/>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Ellipse 354"/>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6" name="Ellipse 355"/>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7" name="Ellipse 356"/>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8" name="Ellipse 357"/>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70" name="Connecteur droit 269"/>
                  <p:cNvCxnSpPr/>
                  <p:nvPr/>
                </p:nvCxnSpPr>
                <p:spPr>
                  <a:xfrm>
                    <a:off x="3346322" y="1608308"/>
                    <a:ext cx="14400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71" name="Connecteur droit 270"/>
                  <p:cNvCxnSpPr/>
                  <p:nvPr/>
                </p:nvCxnSpPr>
                <p:spPr>
                  <a:xfrm>
                    <a:off x="842900" y="2417890"/>
                    <a:ext cx="2487851"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72" name="Connecteur droit 271"/>
                  <p:cNvCxnSpPr/>
                  <p:nvPr/>
                </p:nvCxnSpPr>
                <p:spPr>
                  <a:xfrm flipV="1">
                    <a:off x="1868298" y="1602409"/>
                    <a:ext cx="1474303" cy="821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0" name="ZoneTexte 299"/>
                      <p:cNvSpPr txBox="1"/>
                      <p:nvPr/>
                    </p:nvSpPr>
                    <p:spPr>
                      <a:xfrm>
                        <a:off x="848900" y="2073366"/>
                        <a:ext cx="530490" cy="310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dirty="0" smtClean="0">
                                  <a:solidFill>
                                    <a:srgbClr val="0066FF"/>
                                  </a:solidFill>
                                  <a:latin typeface="Cambria Math" panose="02040503050406030204" pitchFamily="18" charset="0"/>
                                </a:rPr>
                                <m:t>|</m:t>
                              </m:r>
                              <m:r>
                                <a:rPr lang="fr-FR" b="0" i="1" dirty="0" smtClean="0">
                                  <a:solidFill>
                                    <a:srgbClr val="0066FF"/>
                                  </a:solidFill>
                                  <a:latin typeface="Cambria Math" panose="02040503050406030204" pitchFamily="18" charset="0"/>
                                </a:rPr>
                                <m:t>1, </m:t>
                              </m:r>
                              <m:sSub>
                                <m:sSubPr>
                                  <m:ctrlPr>
                                    <a:rPr lang="fr-FR" b="0" i="1" dirty="0" smtClean="0">
                                      <a:solidFill>
                                        <a:srgbClr val="0066FF"/>
                                      </a:solidFill>
                                      <a:latin typeface="Cambria Math" panose="02040503050406030204" pitchFamily="18" charset="0"/>
                                    </a:rPr>
                                  </m:ctrlPr>
                                </m:sSubPr>
                                <m:e>
                                  <m:r>
                                    <a:rPr lang="fr-FR" b="0" i="1" dirty="0" smtClean="0">
                                      <a:solidFill>
                                        <a:srgbClr val="0066FF"/>
                                      </a:solidFill>
                                      <a:latin typeface="Cambria Math" panose="02040503050406030204" pitchFamily="18" charset="0"/>
                                    </a:rPr>
                                    <m:t>𝑝</m:t>
                                  </m:r>
                                </m:e>
                                <m:sub>
                                  <m:r>
                                    <a:rPr lang="fr-FR" b="0" i="1" dirty="0" smtClean="0">
                                      <a:solidFill>
                                        <a:srgbClr val="0066FF"/>
                                      </a:solidFill>
                                      <a:latin typeface="Cambria Math" panose="02040503050406030204" pitchFamily="18" charset="0"/>
                                    </a:rPr>
                                    <m:t>0</m:t>
                                  </m:r>
                                </m:sub>
                              </m:sSub>
                              <m:r>
                                <a:rPr lang="fr-FR" i="1" dirty="0">
                                  <a:solidFill>
                                    <a:srgbClr val="0066FF"/>
                                  </a:solidFill>
                                  <a:latin typeface="Cambria Math" panose="02040503050406030204" pitchFamily="18" charset="0"/>
                                </a:rPr>
                                <m:t>〉 </m:t>
                              </m:r>
                            </m:oMath>
                          </m:oMathPara>
                        </a14:m>
                        <a:endParaRPr lang="fr-FR" dirty="0">
                          <a:solidFill>
                            <a:srgbClr val="0066FF"/>
                          </a:solidFill>
                        </a:endParaRPr>
                      </a:p>
                    </p:txBody>
                  </p:sp>
                </mc:Choice>
                <mc:Fallback xmlns="">
                  <p:sp>
                    <p:nvSpPr>
                      <p:cNvPr id="300" name="ZoneTexte 299"/>
                      <p:cNvSpPr txBox="1">
                        <a:spLocks noRot="1" noChangeAspect="1" noMove="1" noResize="1" noEditPoints="1" noAdjustHandles="1" noChangeArrowheads="1" noChangeShapeType="1" noTextEdit="1"/>
                      </p:cNvSpPr>
                      <p:nvPr/>
                    </p:nvSpPr>
                    <p:spPr>
                      <a:xfrm>
                        <a:off x="848900" y="2073366"/>
                        <a:ext cx="530490" cy="310333"/>
                      </a:xfrm>
                      <a:prstGeom prst="rect">
                        <a:avLst/>
                      </a:prstGeom>
                      <a:blipFill>
                        <a:blip r:embed="rId10"/>
                        <a:stretch>
                          <a:fillRect l="-3571" r="-57143" b="-14754"/>
                        </a:stretch>
                      </a:blipFill>
                    </p:spPr>
                    <p:txBody>
                      <a:bodyPr/>
                      <a:lstStyle/>
                      <a:p>
                        <a:r>
                          <a:rPr lang="fr-FR">
                            <a:noFill/>
                          </a:rPr>
                          <a:t> </a:t>
                        </a:r>
                      </a:p>
                    </p:txBody>
                  </p:sp>
                </mc:Fallback>
              </mc:AlternateContent>
              <p:cxnSp>
                <p:nvCxnSpPr>
                  <p:cNvPr id="251" name="Connecteur droit avec flèche 250"/>
                  <p:cNvCxnSpPr/>
                  <p:nvPr/>
                </p:nvCxnSpPr>
                <p:spPr>
                  <a:xfrm flipV="1">
                    <a:off x="487186" y="2586552"/>
                    <a:ext cx="482717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23" name="Connecteur droit avec flèche 522"/>
                <p:cNvCxnSpPr/>
                <p:nvPr/>
              </p:nvCxnSpPr>
              <p:spPr>
                <a:xfrm flipH="1">
                  <a:off x="7859507" y="4968018"/>
                  <a:ext cx="0" cy="51683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24" name="ZoneTexte 523"/>
                    <p:cNvSpPr txBox="1"/>
                    <p:nvPr/>
                  </p:nvSpPr>
                  <p:spPr>
                    <a:xfrm>
                      <a:off x="7889180" y="5035604"/>
                      <a:ext cx="268483" cy="230746"/>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𝑔</m:t>
                            </m:r>
                          </m:oMath>
                        </m:oMathPara>
                      </a14:m>
                      <a:endParaRPr lang="fr-FR" dirty="0" smtClean="0">
                        <a:latin typeface="+mj-lt"/>
                      </a:endParaRPr>
                    </a:p>
                  </p:txBody>
                </p:sp>
              </mc:Choice>
              <mc:Fallback xmlns="">
                <p:sp>
                  <p:nvSpPr>
                    <p:cNvPr id="524" name="ZoneTexte 523"/>
                    <p:cNvSpPr txBox="1">
                      <a:spLocks noRot="1" noChangeAspect="1" noMove="1" noResize="1" noEditPoints="1" noAdjustHandles="1" noChangeArrowheads="1" noChangeShapeType="1" noTextEdit="1"/>
                    </p:cNvSpPr>
                    <p:nvPr/>
                  </p:nvSpPr>
                  <p:spPr>
                    <a:xfrm>
                      <a:off x="7889180" y="5035604"/>
                      <a:ext cx="268483" cy="230746"/>
                    </a:xfrm>
                    <a:prstGeom prst="rect">
                      <a:avLst/>
                    </a:prstGeom>
                    <a:blipFill>
                      <a:blip r:embed="rId11"/>
                      <a:stretch>
                        <a:fillRect l="-11628" r="-6977" b="-28889"/>
                      </a:stretch>
                    </a:blipFill>
                  </p:spPr>
                  <p:txBody>
                    <a:bodyPr/>
                    <a:lstStyle/>
                    <a:p>
                      <a:r>
                        <a:rPr lang="fr-FR">
                          <a:noFill/>
                        </a:rPr>
                        <a:t> </a:t>
                      </a:r>
                    </a:p>
                  </p:txBody>
                </p:sp>
              </mc:Fallback>
            </mc:AlternateContent>
            <p:sp>
              <p:nvSpPr>
                <p:cNvPr id="520" name="ZoneTexte 519"/>
                <p:cNvSpPr txBox="1"/>
                <p:nvPr/>
              </p:nvSpPr>
              <p:spPr>
                <a:xfrm>
                  <a:off x="5709408" y="4225871"/>
                  <a:ext cx="1238469" cy="230746"/>
                </a:xfrm>
                <a:prstGeom prst="rect">
                  <a:avLst/>
                </a:prstGeom>
                <a:solidFill>
                  <a:schemeClr val="bg1"/>
                </a:solidFill>
              </p:spPr>
              <p:txBody>
                <a:bodyPr wrap="square" lIns="0" tIns="0" rIns="0" bIns="0" rtlCol="0">
                  <a:spAutoFit/>
                </a:bodyPr>
                <a:lstStyle/>
                <a:p>
                  <a:pPr algn="ctr"/>
                  <a:r>
                    <a:rPr lang="fr-FR" b="0" i="1" dirty="0" err="1" smtClean="0">
                      <a:latin typeface="Calibri" panose="020F0502020204030204" pitchFamily="34" charset="0"/>
                      <a:cs typeface="Calibri" panose="020F0502020204030204" pitchFamily="34" charset="0"/>
                    </a:rPr>
                    <a:t>Beamsplitter</a:t>
                  </a:r>
                  <a:endParaRPr lang="fr-FR" dirty="0" smtClean="0">
                    <a:latin typeface="Calibri" panose="020F0502020204030204" pitchFamily="34" charset="0"/>
                    <a:cs typeface="Calibri" panose="020F0502020204030204" pitchFamily="34" charset="0"/>
                  </a:endParaRPr>
                </a:p>
              </p:txBody>
            </p:sp>
            <p:sp>
              <p:nvSpPr>
                <p:cNvPr id="521" name="ZoneTexte 520"/>
                <p:cNvSpPr txBox="1"/>
                <p:nvPr/>
              </p:nvSpPr>
              <p:spPr>
                <a:xfrm>
                  <a:off x="8501185" y="4232193"/>
                  <a:ext cx="1238471" cy="230746"/>
                </a:xfrm>
                <a:prstGeom prst="rect">
                  <a:avLst/>
                </a:prstGeom>
                <a:solidFill>
                  <a:schemeClr val="bg1"/>
                </a:solidFill>
              </p:spPr>
              <p:txBody>
                <a:bodyPr wrap="square" lIns="0" tIns="0" rIns="0" bIns="0" rtlCol="0">
                  <a:spAutoFit/>
                </a:bodyPr>
                <a:lstStyle/>
                <a:p>
                  <a:pPr algn="ctr"/>
                  <a:r>
                    <a:rPr lang="fr-FR" b="0" i="1" dirty="0" err="1" smtClean="0">
                      <a:latin typeface="Calibri" panose="020F0502020204030204" pitchFamily="34" charset="0"/>
                      <a:cs typeface="Calibri" panose="020F0502020204030204" pitchFamily="34" charset="0"/>
                    </a:rPr>
                    <a:t>Beamsplitter</a:t>
                  </a:r>
                  <a:endParaRPr lang="fr-FR" dirty="0" smtClean="0">
                    <a:latin typeface="Calibri" panose="020F0502020204030204" pitchFamily="34" charset="0"/>
                    <a:cs typeface="Calibri" panose="020F0502020204030204" pitchFamily="34" charset="0"/>
                  </a:endParaRPr>
                </a:p>
              </p:txBody>
            </p:sp>
            <p:sp>
              <p:nvSpPr>
                <p:cNvPr id="522" name="ZoneTexte 521"/>
                <p:cNvSpPr txBox="1"/>
                <p:nvPr/>
              </p:nvSpPr>
              <p:spPr>
                <a:xfrm>
                  <a:off x="7098387" y="4238040"/>
                  <a:ext cx="1238469" cy="230746"/>
                </a:xfrm>
                <a:prstGeom prst="rect">
                  <a:avLst/>
                </a:prstGeom>
                <a:solidFill>
                  <a:schemeClr val="bg1"/>
                </a:solidFill>
              </p:spPr>
              <p:txBody>
                <a:bodyPr wrap="square" lIns="0" tIns="0" rIns="0" bIns="0" rtlCol="0">
                  <a:spAutoFit/>
                </a:bodyPr>
                <a:lstStyle/>
                <a:p>
                  <a:pPr algn="ctr"/>
                  <a:r>
                    <a:rPr lang="fr-FR" b="0" i="1" dirty="0" smtClean="0">
                      <a:latin typeface="Calibri" panose="020F0502020204030204" pitchFamily="34" charset="0"/>
                      <a:cs typeface="Calibri" panose="020F0502020204030204" pitchFamily="34" charset="0"/>
                    </a:rPr>
                    <a:t>Mirror</a:t>
                  </a:r>
                  <a:endParaRPr lang="fr-FR" dirty="0" smtClean="0">
                    <a:latin typeface="Calibri" panose="020F0502020204030204" pitchFamily="34" charset="0"/>
                    <a:cs typeface="Calibri" panose="020F0502020204030204" pitchFamily="34" charset="0"/>
                  </a:endParaRPr>
                </a:p>
              </p:txBody>
            </p:sp>
          </p:grpSp>
          <p:cxnSp>
            <p:nvCxnSpPr>
              <p:cNvPr id="280" name="Connecteur droit 279"/>
              <p:cNvCxnSpPr/>
              <p:nvPr/>
            </p:nvCxnSpPr>
            <p:spPr>
              <a:xfrm flipV="1">
                <a:off x="7635167" y="4106547"/>
                <a:ext cx="1301923" cy="71906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9126065" y="3743159"/>
                <a:ext cx="496915" cy="527017"/>
                <a:chOff x="9236188" y="3816084"/>
                <a:chExt cx="496915" cy="527017"/>
              </a:xfrm>
            </p:grpSpPr>
            <p:cxnSp>
              <p:nvCxnSpPr>
                <p:cNvPr id="287" name="Connecteur droit 286"/>
                <p:cNvCxnSpPr/>
                <p:nvPr/>
              </p:nvCxnSpPr>
              <p:spPr>
                <a:xfrm>
                  <a:off x="9567282" y="3945540"/>
                  <a:ext cx="165821" cy="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Ellipse 283"/>
                <p:cNvSpPr/>
                <p:nvPr/>
              </p:nvSpPr>
              <p:spPr>
                <a:xfrm>
                  <a:off x="9274458" y="3830955"/>
                  <a:ext cx="292825" cy="2291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8" name="Ellipse 287"/>
                <p:cNvSpPr/>
                <p:nvPr/>
              </p:nvSpPr>
              <p:spPr>
                <a:xfrm>
                  <a:off x="9258058" y="4083412"/>
                  <a:ext cx="292825" cy="2291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9" name="Connecteur droit 288"/>
                <p:cNvCxnSpPr/>
                <p:nvPr/>
              </p:nvCxnSpPr>
              <p:spPr>
                <a:xfrm>
                  <a:off x="9543204" y="4207836"/>
                  <a:ext cx="165821" cy="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Rectangle 289"/>
                <p:cNvSpPr/>
                <p:nvPr/>
              </p:nvSpPr>
              <p:spPr>
                <a:xfrm>
                  <a:off x="9240078" y="3816084"/>
                  <a:ext cx="176673" cy="27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1" name="Rectangle 290"/>
                <p:cNvSpPr/>
                <p:nvPr/>
              </p:nvSpPr>
              <p:spPr>
                <a:xfrm>
                  <a:off x="9236188" y="4071437"/>
                  <a:ext cx="176673" cy="271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98" name="Connecteur droit 297"/>
              <p:cNvCxnSpPr>
                <a:cxnSpLocks noChangeAspect="1"/>
              </p:cNvCxnSpPr>
              <p:nvPr/>
            </p:nvCxnSpPr>
            <p:spPr>
              <a:xfrm rot="360000" flipV="1">
                <a:off x="8904114" y="3860210"/>
                <a:ext cx="405119" cy="288000"/>
              </a:xfrm>
              <a:prstGeom prst="line">
                <a:avLst/>
              </a:prstGeom>
              <a:ln w="28575">
                <a:solidFill>
                  <a:srgbClr val="469C46"/>
                </a:solidFill>
                <a:prstDash val="solid"/>
              </a:ln>
            </p:spPr>
            <p:style>
              <a:lnRef idx="1">
                <a:schemeClr val="accent1"/>
              </a:lnRef>
              <a:fillRef idx="0">
                <a:schemeClr val="accent1"/>
              </a:fillRef>
              <a:effectRef idx="0">
                <a:schemeClr val="accent1"/>
              </a:effectRef>
              <a:fontRef idx="minor">
                <a:schemeClr val="tx1"/>
              </a:fontRef>
            </p:style>
          </p:cxnSp>
          <p:cxnSp>
            <p:nvCxnSpPr>
              <p:cNvPr id="301" name="Connecteur droit 300"/>
              <p:cNvCxnSpPr/>
              <p:nvPr/>
            </p:nvCxnSpPr>
            <p:spPr>
              <a:xfrm>
                <a:off x="8865871" y="4115578"/>
                <a:ext cx="4320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7" name="ZoneTexte 206"/>
                <p:cNvSpPr txBox="1"/>
                <p:nvPr/>
              </p:nvSpPr>
              <p:spPr>
                <a:xfrm rot="19444205">
                  <a:off x="4959738" y="4983068"/>
                  <a:ext cx="15522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0" smtClean="0">
                            <a:solidFill>
                              <a:srgbClr val="469C46"/>
                            </a:solidFill>
                            <a:latin typeface="Cambria Math" panose="02040503050406030204" pitchFamily="18" charset="0"/>
                          </a:rPr>
                          <m:t>|</m:t>
                        </m:r>
                        <m:sSub>
                          <m:sSubPr>
                            <m:ctrlPr>
                              <a:rPr lang="fr-FR" b="0" i="1" smtClean="0">
                                <a:solidFill>
                                  <a:srgbClr val="469C46"/>
                                </a:solidFill>
                                <a:latin typeface="Cambria Math" panose="02040503050406030204" pitchFamily="18" charset="0"/>
                              </a:rPr>
                            </m:ctrlPr>
                          </m:sSubPr>
                          <m:e>
                            <m:r>
                              <a:rPr lang="fr-FR" b="0" i="1" smtClean="0">
                                <a:solidFill>
                                  <a:srgbClr val="469C46"/>
                                </a:solidFill>
                                <a:latin typeface="Cambria Math" panose="02040503050406030204" pitchFamily="18" charset="0"/>
                              </a:rPr>
                              <m:t>2,</m:t>
                            </m:r>
                            <m:r>
                              <a:rPr lang="fr-FR" b="0" i="1" smtClean="0">
                                <a:solidFill>
                                  <a:srgbClr val="469C46"/>
                                </a:solidFill>
                                <a:latin typeface="Cambria Math" panose="02040503050406030204" pitchFamily="18" charset="0"/>
                              </a:rPr>
                              <m:t>𝑝</m:t>
                            </m:r>
                          </m:e>
                          <m:sub>
                            <m:r>
                              <a:rPr lang="fr-FR" b="0" i="1" smtClean="0">
                                <a:solidFill>
                                  <a:srgbClr val="469C46"/>
                                </a:solidFill>
                                <a:latin typeface="Cambria Math" panose="02040503050406030204" pitchFamily="18" charset="0"/>
                              </a:rPr>
                              <m:t>0</m:t>
                            </m:r>
                          </m:sub>
                        </m:sSub>
                        <m:r>
                          <a:rPr lang="fr-FR" i="1">
                            <a:solidFill>
                              <a:srgbClr val="469C46"/>
                            </a:solidFill>
                            <a:latin typeface="Cambria Math" panose="02040503050406030204" pitchFamily="18" charset="0"/>
                          </a:rPr>
                          <m:t>+</m:t>
                        </m:r>
                        <m:r>
                          <a:rPr lang="fr-FR" b="0" i="1" smtClean="0">
                            <a:solidFill>
                              <a:srgbClr val="469C46"/>
                            </a:solidFill>
                            <a:latin typeface="Cambria Math" panose="02040503050406030204" pitchFamily="18" charset="0"/>
                          </a:rPr>
                          <m:t>2</m:t>
                        </m:r>
                        <m:r>
                          <a:rPr lang="fr-FR" i="1">
                            <a:solidFill>
                              <a:srgbClr val="469C46"/>
                            </a:solidFill>
                            <a:latin typeface="Cambria Math" panose="02040503050406030204" pitchFamily="18" charset="0"/>
                          </a:rPr>
                          <m:t>ℏ</m:t>
                        </m:r>
                        <m:sSub>
                          <m:sSubPr>
                            <m:ctrlPr>
                              <a:rPr lang="fr-FR" i="1">
                                <a:solidFill>
                                  <a:srgbClr val="469C46"/>
                                </a:solidFill>
                                <a:latin typeface="Cambria Math" panose="02040503050406030204" pitchFamily="18" charset="0"/>
                              </a:rPr>
                            </m:ctrlPr>
                          </m:sSubPr>
                          <m:e>
                            <m:r>
                              <a:rPr lang="fr-FR" i="1">
                                <a:solidFill>
                                  <a:srgbClr val="469C46"/>
                                </a:solidFill>
                                <a:latin typeface="Cambria Math" panose="02040503050406030204" pitchFamily="18" charset="0"/>
                              </a:rPr>
                              <m:t>𝑘</m:t>
                            </m:r>
                          </m:e>
                          <m:sub>
                            <m:r>
                              <m:rPr>
                                <m:sty m:val="p"/>
                              </m:rPr>
                              <a:rPr lang="fr-FR">
                                <a:solidFill>
                                  <a:srgbClr val="469C46"/>
                                </a:solidFill>
                                <a:latin typeface="Cambria Math" panose="02040503050406030204" pitchFamily="18" charset="0"/>
                              </a:rPr>
                              <m:t>eff</m:t>
                            </m:r>
                          </m:sub>
                        </m:sSub>
                        <m:r>
                          <a:rPr lang="fr-FR" b="0" i="1" smtClean="0">
                            <a:solidFill>
                              <a:srgbClr val="469C46"/>
                            </a:solidFill>
                            <a:latin typeface="Cambria Math" panose="02040503050406030204" pitchFamily="18" charset="0"/>
                          </a:rPr>
                          <m:t>〉</m:t>
                        </m:r>
                      </m:oMath>
                    </m:oMathPara>
                  </a14:m>
                  <a:endParaRPr lang="fr-FR" b="0" dirty="0" smtClean="0">
                    <a:solidFill>
                      <a:srgbClr val="469C46"/>
                    </a:solidFill>
                    <a:latin typeface="+mj-lt"/>
                  </a:endParaRPr>
                </a:p>
              </p:txBody>
            </p:sp>
          </mc:Choice>
          <mc:Fallback xmlns="">
            <p:sp>
              <p:nvSpPr>
                <p:cNvPr id="207" name="ZoneTexte 206"/>
                <p:cNvSpPr txBox="1">
                  <a:spLocks noRot="1" noChangeAspect="1" noMove="1" noResize="1" noEditPoints="1" noAdjustHandles="1" noChangeArrowheads="1" noChangeShapeType="1" noTextEdit="1"/>
                </p:cNvSpPr>
                <p:nvPr/>
              </p:nvSpPr>
              <p:spPr>
                <a:xfrm rot="19444205">
                  <a:off x="4959738" y="4983068"/>
                  <a:ext cx="1552284" cy="276999"/>
                </a:xfrm>
                <a:prstGeom prst="rect">
                  <a:avLst/>
                </a:prstGeom>
                <a:blipFill>
                  <a:blip r:embed="rId12"/>
                  <a:stretch>
                    <a:fillRect l="-3846" t="-3743" r="-8120" b="-106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8" name="ZoneTexte 207"/>
                <p:cNvSpPr txBox="1"/>
                <p:nvPr/>
              </p:nvSpPr>
              <p:spPr>
                <a:xfrm>
                  <a:off x="5492768" y="5422867"/>
                  <a:ext cx="5760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dirty="0" smtClean="0">
                            <a:solidFill>
                              <a:srgbClr val="0066FF"/>
                            </a:solidFill>
                            <a:latin typeface="Cambria Math" panose="02040503050406030204" pitchFamily="18" charset="0"/>
                          </a:rPr>
                          <m:t>|</m:t>
                        </m:r>
                        <m:sSub>
                          <m:sSubPr>
                            <m:ctrlPr>
                              <a:rPr lang="fr-FR" b="0" i="1" dirty="0" smtClean="0">
                                <a:solidFill>
                                  <a:srgbClr val="0066FF"/>
                                </a:solidFill>
                                <a:latin typeface="Cambria Math" panose="02040503050406030204" pitchFamily="18" charset="0"/>
                              </a:rPr>
                            </m:ctrlPr>
                          </m:sSubPr>
                          <m:e>
                            <m:r>
                              <a:rPr lang="fr-FR" b="0" i="1" dirty="0" smtClean="0">
                                <a:solidFill>
                                  <a:srgbClr val="0066FF"/>
                                </a:solidFill>
                                <a:latin typeface="Cambria Math" panose="02040503050406030204" pitchFamily="18" charset="0"/>
                              </a:rPr>
                              <m:t>1,</m:t>
                            </m:r>
                            <m:r>
                              <a:rPr lang="fr-FR" b="0" i="1" dirty="0" smtClean="0">
                                <a:solidFill>
                                  <a:srgbClr val="0066FF"/>
                                </a:solidFill>
                                <a:latin typeface="Cambria Math" panose="02040503050406030204" pitchFamily="18" charset="0"/>
                              </a:rPr>
                              <m:t>𝑝</m:t>
                            </m:r>
                          </m:e>
                          <m:sub>
                            <m:r>
                              <a:rPr lang="fr-FR" b="0" i="1" dirty="0" smtClean="0">
                                <a:solidFill>
                                  <a:srgbClr val="0066FF"/>
                                </a:solidFill>
                                <a:latin typeface="Cambria Math" panose="02040503050406030204" pitchFamily="18" charset="0"/>
                              </a:rPr>
                              <m:t>0</m:t>
                            </m:r>
                          </m:sub>
                        </m:sSub>
                        <m:r>
                          <a:rPr lang="fr-FR" i="1" dirty="0">
                            <a:solidFill>
                              <a:srgbClr val="0066FF"/>
                            </a:solidFill>
                            <a:latin typeface="Cambria Math" panose="02040503050406030204" pitchFamily="18" charset="0"/>
                          </a:rPr>
                          <m:t>〉 </m:t>
                        </m:r>
                      </m:oMath>
                    </m:oMathPara>
                  </a14:m>
                  <a:endParaRPr lang="fr-FR" dirty="0">
                    <a:solidFill>
                      <a:srgbClr val="0066FF"/>
                    </a:solidFill>
                  </a:endParaRPr>
                </a:p>
              </p:txBody>
            </p:sp>
          </mc:Choice>
          <mc:Fallback xmlns="">
            <p:sp>
              <p:nvSpPr>
                <p:cNvPr id="208" name="ZoneTexte 207"/>
                <p:cNvSpPr txBox="1">
                  <a:spLocks noRot="1" noChangeAspect="1" noMove="1" noResize="1" noEditPoints="1" noAdjustHandles="1" noChangeArrowheads="1" noChangeShapeType="1" noTextEdit="1"/>
                </p:cNvSpPr>
                <p:nvPr/>
              </p:nvSpPr>
              <p:spPr>
                <a:xfrm>
                  <a:off x="5492768" y="5422867"/>
                  <a:ext cx="576035" cy="369332"/>
                </a:xfrm>
                <a:prstGeom prst="rect">
                  <a:avLst/>
                </a:prstGeom>
                <a:blipFill>
                  <a:blip r:embed="rId13"/>
                  <a:stretch>
                    <a:fillRect l="-3158" r="-38947" b="-14754"/>
                  </a:stretch>
                </a:blipFill>
              </p:spPr>
              <p:txBody>
                <a:bodyPr/>
                <a:lstStyle/>
                <a:p>
                  <a:r>
                    <a:rPr lang="fr-FR">
                      <a:noFill/>
                    </a:rPr>
                    <a:t> </a:t>
                  </a:r>
                </a:p>
              </p:txBody>
            </p:sp>
          </mc:Fallback>
        </mc:AlternateContent>
      </p:grpSp>
      <p:sp>
        <p:nvSpPr>
          <p:cNvPr id="212" name="Flèche vers le bas 211"/>
          <p:cNvSpPr/>
          <p:nvPr/>
        </p:nvSpPr>
        <p:spPr>
          <a:xfrm rot="10800000">
            <a:off x="2063205" y="3456466"/>
            <a:ext cx="189576" cy="233594"/>
          </a:xfrm>
          <a:prstGeom prst="downArrow">
            <a:avLst>
              <a:gd name="adj1" fmla="val 43084"/>
              <a:gd name="adj2" fmla="val 45104"/>
            </a:avLst>
          </a:prstGeom>
          <a:solidFill>
            <a:srgbClr val="FF0000"/>
          </a:solidFill>
          <a:ln w="254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rgbClr val="FF0000"/>
              </a:solidFill>
            </a:endParaRPr>
          </a:p>
        </p:txBody>
      </p:sp>
      <p:sp>
        <p:nvSpPr>
          <p:cNvPr id="219" name="ZoneTexte 218"/>
          <p:cNvSpPr txBox="1"/>
          <p:nvPr/>
        </p:nvSpPr>
        <p:spPr>
          <a:xfrm>
            <a:off x="1977575" y="3752775"/>
            <a:ext cx="680569" cy="246221"/>
          </a:xfrm>
          <a:prstGeom prst="rect">
            <a:avLst/>
          </a:prstGeom>
          <a:noFill/>
        </p:spPr>
        <p:txBody>
          <a:bodyPr wrap="square" lIns="0" tIns="0" rIns="0" bIns="0" rtlCol="0">
            <a:spAutoFit/>
          </a:bodyPr>
          <a:lstStyle/>
          <a:p>
            <a:pPr algn="l"/>
            <a:r>
              <a:rPr lang="fr-FR" sz="1600" b="0" dirty="0" smtClean="0">
                <a:latin typeface="Calibri" panose="020F0502020204030204" pitchFamily="34" charset="0"/>
                <a:cs typeface="Calibri" panose="020F0502020204030204" pitchFamily="34" charset="0"/>
              </a:rPr>
              <a:t>laser</a:t>
            </a:r>
          </a:p>
        </p:txBody>
      </p:sp>
      <p:sp>
        <p:nvSpPr>
          <p:cNvPr id="233" name="Flèche vers le bas 232"/>
          <p:cNvSpPr/>
          <p:nvPr/>
        </p:nvSpPr>
        <p:spPr>
          <a:xfrm rot="10800000">
            <a:off x="3455134" y="3467010"/>
            <a:ext cx="189576" cy="233594"/>
          </a:xfrm>
          <a:prstGeom prst="downArrow">
            <a:avLst>
              <a:gd name="adj1" fmla="val 43084"/>
              <a:gd name="adj2" fmla="val 45104"/>
            </a:avLst>
          </a:prstGeom>
          <a:solidFill>
            <a:srgbClr val="FF0000"/>
          </a:solidFill>
          <a:ln w="254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rgbClr val="FF0000"/>
              </a:solidFill>
            </a:endParaRPr>
          </a:p>
        </p:txBody>
      </p:sp>
      <p:sp>
        <p:nvSpPr>
          <p:cNvPr id="248" name="ZoneTexte 247"/>
          <p:cNvSpPr txBox="1"/>
          <p:nvPr/>
        </p:nvSpPr>
        <p:spPr>
          <a:xfrm>
            <a:off x="3369504" y="3763319"/>
            <a:ext cx="680569" cy="246221"/>
          </a:xfrm>
          <a:prstGeom prst="rect">
            <a:avLst/>
          </a:prstGeom>
          <a:noFill/>
        </p:spPr>
        <p:txBody>
          <a:bodyPr wrap="square" lIns="0" tIns="0" rIns="0" bIns="0" rtlCol="0">
            <a:spAutoFit/>
          </a:bodyPr>
          <a:lstStyle/>
          <a:p>
            <a:pPr algn="l"/>
            <a:r>
              <a:rPr lang="fr-FR" sz="1600" b="0" dirty="0" smtClean="0">
                <a:latin typeface="Calibri" panose="020F0502020204030204" pitchFamily="34" charset="0"/>
                <a:cs typeface="Calibri" panose="020F0502020204030204" pitchFamily="34" charset="0"/>
              </a:rPr>
              <a:t>laser</a:t>
            </a:r>
          </a:p>
        </p:txBody>
      </p:sp>
      <p:sp>
        <p:nvSpPr>
          <p:cNvPr id="253" name="Flèche vers le bas 252"/>
          <p:cNvSpPr/>
          <p:nvPr/>
        </p:nvSpPr>
        <p:spPr>
          <a:xfrm rot="10800000">
            <a:off x="4914161" y="3447735"/>
            <a:ext cx="189576" cy="233594"/>
          </a:xfrm>
          <a:prstGeom prst="downArrow">
            <a:avLst>
              <a:gd name="adj1" fmla="val 43084"/>
              <a:gd name="adj2" fmla="val 45104"/>
            </a:avLst>
          </a:prstGeom>
          <a:solidFill>
            <a:srgbClr val="FF0000"/>
          </a:solidFill>
          <a:ln w="254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rgbClr val="FF0000"/>
              </a:solidFill>
            </a:endParaRPr>
          </a:p>
        </p:txBody>
      </p:sp>
      <p:sp>
        <p:nvSpPr>
          <p:cNvPr id="255" name="ZoneTexte 254"/>
          <p:cNvSpPr txBox="1"/>
          <p:nvPr/>
        </p:nvSpPr>
        <p:spPr>
          <a:xfrm>
            <a:off x="4828531" y="3744044"/>
            <a:ext cx="680569" cy="246221"/>
          </a:xfrm>
          <a:prstGeom prst="rect">
            <a:avLst/>
          </a:prstGeom>
          <a:noFill/>
        </p:spPr>
        <p:txBody>
          <a:bodyPr wrap="square" lIns="0" tIns="0" rIns="0" bIns="0" rtlCol="0">
            <a:spAutoFit/>
          </a:bodyPr>
          <a:lstStyle/>
          <a:p>
            <a:pPr algn="l"/>
            <a:r>
              <a:rPr lang="fr-FR" sz="1600" b="0" dirty="0" smtClean="0">
                <a:latin typeface="Calibri" panose="020F0502020204030204" pitchFamily="34" charset="0"/>
                <a:cs typeface="Calibri" panose="020F0502020204030204" pitchFamily="34" charset="0"/>
              </a:rPr>
              <a:t>laser</a:t>
            </a:r>
          </a:p>
        </p:txBody>
      </p:sp>
      <p:sp>
        <p:nvSpPr>
          <p:cNvPr id="157" name="ZoneTexte 156"/>
          <p:cNvSpPr txBox="1"/>
          <p:nvPr/>
        </p:nvSpPr>
        <p:spPr>
          <a:xfrm>
            <a:off x="910585" y="35137"/>
            <a:ext cx="8385291" cy="646323"/>
          </a:xfrm>
          <a:prstGeom prst="rect">
            <a:avLst/>
          </a:prstGeom>
          <a:noFill/>
        </p:spPr>
        <p:txBody>
          <a:bodyPr wrap="none" lIns="91431" tIns="45716" rIns="91431" bIns="45716" rtlCol="0">
            <a:spAutoFit/>
          </a:bodyPr>
          <a:lstStyle/>
          <a:p>
            <a:r>
              <a:rPr lang="fr-FR" sz="3600" dirty="0" err="1" smtClean="0">
                <a:solidFill>
                  <a:srgbClr val="002060"/>
                </a:solidFill>
              </a:rPr>
              <a:t>Atom</a:t>
            </a:r>
            <a:r>
              <a:rPr lang="fr-FR" sz="3600" dirty="0" smtClean="0">
                <a:solidFill>
                  <a:srgbClr val="002060"/>
                </a:solidFill>
              </a:rPr>
              <a:t> </a:t>
            </a:r>
            <a:r>
              <a:rPr lang="fr-FR" sz="3600" dirty="0" err="1" smtClean="0">
                <a:solidFill>
                  <a:srgbClr val="002060"/>
                </a:solidFill>
              </a:rPr>
              <a:t>interferometry</a:t>
            </a:r>
            <a:r>
              <a:rPr lang="fr-FR" sz="3600" dirty="0" smtClean="0">
                <a:solidFill>
                  <a:srgbClr val="002060"/>
                </a:solidFill>
              </a:rPr>
              <a:t> (</a:t>
            </a:r>
            <a:r>
              <a:rPr lang="fr-FR" sz="3600" dirty="0" err="1" smtClean="0">
                <a:solidFill>
                  <a:srgbClr val="002060"/>
                </a:solidFill>
              </a:rPr>
              <a:t>with</a:t>
            </a:r>
            <a:r>
              <a:rPr lang="fr-FR" sz="3600" dirty="0" smtClean="0">
                <a:solidFill>
                  <a:srgbClr val="002060"/>
                </a:solidFill>
              </a:rPr>
              <a:t> </a:t>
            </a:r>
            <a:r>
              <a:rPr lang="fr-FR" sz="3600" dirty="0" err="1" smtClean="0">
                <a:solidFill>
                  <a:srgbClr val="002060"/>
                </a:solidFill>
              </a:rPr>
              <a:t>separated</a:t>
            </a:r>
            <a:r>
              <a:rPr lang="fr-FR" sz="3600" dirty="0" smtClean="0">
                <a:solidFill>
                  <a:srgbClr val="002060"/>
                </a:solidFill>
              </a:rPr>
              <a:t> </a:t>
            </a:r>
            <a:r>
              <a:rPr lang="fr-FR" sz="3600" dirty="0" err="1" smtClean="0">
                <a:solidFill>
                  <a:srgbClr val="002060"/>
                </a:solidFill>
              </a:rPr>
              <a:t>paths</a:t>
            </a:r>
            <a:r>
              <a:rPr lang="fr-FR" sz="3600" dirty="0" smtClean="0">
                <a:solidFill>
                  <a:srgbClr val="002060"/>
                </a:solidFill>
              </a:rPr>
              <a:t>)</a:t>
            </a:r>
            <a:endParaRPr lang="fr-FR" sz="3600" dirty="0">
              <a:solidFill>
                <a:srgbClr val="002060"/>
              </a:solidFill>
            </a:endParaRPr>
          </a:p>
        </p:txBody>
      </p:sp>
      <p:cxnSp>
        <p:nvCxnSpPr>
          <p:cNvPr id="158" name="Connecteur droit 157"/>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52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 name="Groupe 324"/>
          <p:cNvGrpSpPr/>
          <p:nvPr/>
        </p:nvGrpSpPr>
        <p:grpSpPr>
          <a:xfrm>
            <a:off x="693183" y="4206447"/>
            <a:ext cx="9955226" cy="1464031"/>
            <a:chOff x="2354918" y="4445278"/>
            <a:chExt cx="9955226" cy="1464031"/>
          </a:xfrm>
        </p:grpSpPr>
        <mc:AlternateContent xmlns:mc="http://schemas.openxmlformats.org/markup-compatibility/2006" xmlns:a14="http://schemas.microsoft.com/office/drawing/2010/main">
          <mc:Choice Requires="a14">
            <p:sp>
              <p:nvSpPr>
                <p:cNvPr id="326" name="Rectangle 325"/>
                <p:cNvSpPr/>
                <p:nvPr/>
              </p:nvSpPr>
              <p:spPr>
                <a:xfrm>
                  <a:off x="2354918" y="4445278"/>
                  <a:ext cx="9955226" cy="516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𝐻</m:t>
                            </m:r>
                          </m:e>
                        </m:acc>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𝑡</m:t>
                            </m:r>
                          </m:e>
                        </m:d>
                        <m:r>
                          <a:rPr lang="fr-FR" sz="2400" b="0" i="1" smtClean="0">
                            <a:latin typeface="Cambria Math" panose="02040503050406030204" pitchFamily="18" charset="0"/>
                          </a:rPr>
                          <m:t>=</m:t>
                        </m:r>
                        <m:r>
                          <a:rPr lang="fr-FR" sz="2400" b="0" i="1" smtClean="0">
                            <a:solidFill>
                              <a:srgbClr val="FF0000"/>
                            </a:solidFill>
                            <a:latin typeface="Cambria Math" panose="02040503050406030204" pitchFamily="18" charset="0"/>
                          </a:rPr>
                          <m:t>ℏ</m:t>
                        </m:r>
                        <m:sSub>
                          <m:sSubPr>
                            <m:ctrlPr>
                              <a:rPr lang="fr-FR" sz="2400" b="0" i="1" smtClean="0">
                                <a:solidFill>
                                  <a:srgbClr val="FF0000"/>
                                </a:solidFill>
                                <a:latin typeface="Cambria Math" panose="02040503050406030204" pitchFamily="18" charset="0"/>
                              </a:rPr>
                            </m:ctrlPr>
                          </m:sSubPr>
                          <m:e>
                            <m:r>
                              <m:rPr>
                                <m:sty m:val="p"/>
                              </m:rPr>
                              <a:rPr lang="fr-FR" sz="2400" b="0" i="0" smtClean="0">
                                <a:solidFill>
                                  <a:srgbClr val="FF0000"/>
                                </a:solidFill>
                                <a:latin typeface="Cambria Math" panose="02040503050406030204" pitchFamily="18" charset="0"/>
                              </a:rPr>
                              <m:t>Ω</m:t>
                            </m:r>
                          </m:e>
                          <m:sub>
                            <m:r>
                              <m:rPr>
                                <m:sty m:val="p"/>
                              </m:rPr>
                              <a:rPr lang="fr-FR" sz="2400" b="0" i="0" smtClean="0">
                                <a:solidFill>
                                  <a:srgbClr val="FF0000"/>
                                </a:solidFill>
                                <a:latin typeface="Cambria Math" panose="02040503050406030204" pitchFamily="18" charset="0"/>
                              </a:rPr>
                              <m:t>R</m:t>
                            </m:r>
                          </m:sub>
                        </m:sSub>
                        <m:r>
                          <a:rPr lang="fr-FR" sz="2400" b="1" i="1" smtClean="0">
                            <a:solidFill>
                              <a:srgbClr val="FF0000"/>
                            </a:solidFill>
                            <a:latin typeface="Cambria Math" panose="02040503050406030204" pitchFamily="18" charset="0"/>
                          </a:rPr>
                          <m:t>(</m:t>
                        </m:r>
                        <m:r>
                          <a:rPr lang="fr-FR" sz="2400" b="1" i="1" smtClean="0">
                            <a:solidFill>
                              <a:srgbClr val="FF0000"/>
                            </a:solidFill>
                            <a:latin typeface="Cambria Math" panose="02040503050406030204" pitchFamily="18" charset="0"/>
                          </a:rPr>
                          <m:t>𝒕</m:t>
                        </m:r>
                        <m:r>
                          <a:rPr lang="fr-FR" sz="2400" b="1" i="1" smtClean="0">
                            <a:solidFill>
                              <a:srgbClr val="FF0000"/>
                            </a:solidFill>
                            <a:latin typeface="Cambria Math" panose="02040503050406030204" pitchFamily="18" charset="0"/>
                          </a:rPr>
                          <m:t>) </m:t>
                        </m:r>
                        <m:sSub>
                          <m:sSubPr>
                            <m:ctrlPr>
                              <a:rPr lang="fr-FR" sz="2400" b="1" i="1">
                                <a:latin typeface="Cambria Math" panose="02040503050406030204" pitchFamily="18" charset="0"/>
                              </a:rPr>
                            </m:ctrlPr>
                          </m:sSubPr>
                          <m:e>
                            <m:r>
                              <a:rPr lang="fr-FR" sz="2400" b="1" i="1" smtClean="0">
                                <a:latin typeface="Cambria Math" panose="02040503050406030204" pitchFamily="18" charset="0"/>
                              </a:rPr>
                              <m:t>[</m:t>
                            </m:r>
                            <m:r>
                              <a:rPr lang="fr-FR" sz="2400" b="1" i="1">
                                <a:latin typeface="Cambria Math" panose="02040503050406030204" pitchFamily="18" charset="0"/>
                              </a:rPr>
                              <m:t> </m:t>
                            </m:r>
                            <m:acc>
                              <m:accPr>
                                <m:chr m:val="̂"/>
                                <m:ctrlPr>
                                  <a:rPr lang="fr-FR" sz="2400" b="1" i="1" smtClean="0">
                                    <a:latin typeface="Cambria Math" panose="02040503050406030204" pitchFamily="18" charset="0"/>
                                  </a:rPr>
                                </m:ctrlPr>
                              </m:accPr>
                              <m:e>
                                <m:r>
                                  <a:rPr lang="fr-FR" sz="2400" b="1" i="1" smtClean="0">
                                    <a:latin typeface="Cambria Math" panose="02040503050406030204" pitchFamily="18" charset="0"/>
                                  </a:rPr>
                                  <m:t>𝑺</m:t>
                                </m:r>
                              </m:e>
                            </m:acc>
                          </m:e>
                          <m:sub>
                            <m:r>
                              <a:rPr lang="fr-FR" sz="2400" b="1" i="1">
                                <a:latin typeface="Cambria Math" panose="02040503050406030204" pitchFamily="18" charset="0"/>
                              </a:rPr>
                              <m:t>𝒙</m:t>
                            </m:r>
                          </m:sub>
                        </m:sSub>
                        <m:r>
                          <a:rPr lang="fr-FR" sz="2400" b="1" i="1">
                            <a:latin typeface="Cambria Math" panose="02040503050406030204" pitchFamily="18" charset="0"/>
                          </a:rPr>
                          <m:t> </m:t>
                        </m:r>
                        <m:r>
                          <m:rPr>
                            <m:sty m:val="p"/>
                          </m:rPr>
                          <a:rPr lang="fr-FR" sz="2400" b="0" i="0" smtClean="0">
                            <a:latin typeface="Cambria Math" panose="02040503050406030204" pitchFamily="18" charset="0"/>
                          </a:rPr>
                          <m:t>cos</m:t>
                        </m:r>
                        <m:d>
                          <m:dPr>
                            <m:ctrlPr>
                              <a:rPr lang="fr-FR" sz="2400" i="1" smtClean="0">
                                <a:latin typeface="Cambria Math" panose="02040503050406030204" pitchFamily="18" charset="0"/>
                              </a:rPr>
                            </m:ctrlPr>
                          </m:d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𝜙</m:t>
                                </m:r>
                              </m:e>
                              <m:sub>
                                <m:r>
                                  <a:rPr lang="fr-FR" sz="2400" b="0" i="1" smtClean="0">
                                    <a:latin typeface="Cambria Math" panose="02040503050406030204" pitchFamily="18" charset="0"/>
                                  </a:rPr>
                                  <m:t>𝐿</m:t>
                                </m:r>
                              </m:sub>
                            </m:sSub>
                          </m:e>
                        </m:d>
                        <m:r>
                          <a:rPr lang="fr-FR" sz="2400" b="1" i="0" smtClean="0">
                            <a:latin typeface="Cambria Math" panose="02040503050406030204" pitchFamily="18" charset="0"/>
                          </a:rPr>
                          <m:t>+</m:t>
                        </m:r>
                        <m:sSub>
                          <m:sSubPr>
                            <m:ctrlPr>
                              <a:rPr lang="fr-FR" sz="2400" b="1" i="1">
                                <a:latin typeface="Cambria Math" panose="02040503050406030204" pitchFamily="18" charset="0"/>
                              </a:rPr>
                            </m:ctrlPr>
                          </m:sSubPr>
                          <m:e>
                            <m:r>
                              <a:rPr lang="fr-FR" sz="2400" b="1" i="1">
                                <a:latin typeface="Cambria Math" panose="02040503050406030204" pitchFamily="18" charset="0"/>
                              </a:rPr>
                              <m:t> </m:t>
                            </m:r>
                            <m:acc>
                              <m:accPr>
                                <m:chr m:val="̂"/>
                                <m:ctrlPr>
                                  <a:rPr lang="fr-FR" sz="2400" b="1" i="1">
                                    <a:latin typeface="Cambria Math" panose="02040503050406030204" pitchFamily="18" charset="0"/>
                                  </a:rPr>
                                </m:ctrlPr>
                              </m:accPr>
                              <m:e>
                                <m:r>
                                  <a:rPr lang="fr-FR" sz="2400" b="1" i="1" smtClean="0">
                                    <a:latin typeface="Cambria Math" panose="02040503050406030204" pitchFamily="18" charset="0"/>
                                  </a:rPr>
                                  <m:t>𝑺</m:t>
                                </m:r>
                              </m:e>
                            </m:acc>
                          </m:e>
                          <m:sub>
                            <m:r>
                              <a:rPr lang="fr-FR" sz="2400" b="1" i="1" smtClean="0">
                                <a:latin typeface="Cambria Math" panose="02040503050406030204" pitchFamily="18" charset="0"/>
                              </a:rPr>
                              <m:t>𝒚</m:t>
                            </m:r>
                          </m:sub>
                        </m:sSub>
                        <m:r>
                          <a:rPr lang="fr-FR" sz="2400" b="1" i="1">
                            <a:latin typeface="Cambria Math" panose="02040503050406030204" pitchFamily="18" charset="0"/>
                          </a:rPr>
                          <m:t> </m:t>
                        </m:r>
                        <m:r>
                          <m:rPr>
                            <m:sty m:val="p"/>
                          </m:rPr>
                          <a:rPr lang="fr-FR" sz="2400" b="0" i="0" smtClean="0">
                            <a:latin typeface="Cambria Math" panose="02040503050406030204" pitchFamily="18" charset="0"/>
                          </a:rPr>
                          <m:t>sin</m:t>
                        </m:r>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b="0" i="1">
                                    <a:latin typeface="Cambria Math" panose="02040503050406030204" pitchFamily="18" charset="0"/>
                                  </a:rPr>
                                  <m:t>𝜙</m:t>
                                </m:r>
                              </m:e>
                              <m:sub>
                                <m:r>
                                  <a:rPr lang="fr-FR" sz="2400" b="0" i="1">
                                    <a:latin typeface="Cambria Math" panose="02040503050406030204" pitchFamily="18" charset="0"/>
                                  </a:rPr>
                                  <m:t>𝐿</m:t>
                                </m:r>
                              </m:sub>
                            </m:sSub>
                          </m:e>
                        </m:d>
                        <m:r>
                          <a:rPr lang="fr-FR" sz="2400" b="0" i="1" smtClean="0">
                            <a:latin typeface="Cambria Math" panose="02040503050406030204" pitchFamily="18" charset="0"/>
                          </a:rPr>
                          <m:t>] +</m:t>
                        </m:r>
                        <m:r>
                          <a:rPr lang="fr-FR" sz="2400" b="0" i="1" smtClean="0">
                            <a:solidFill>
                              <a:srgbClr val="00B0F0"/>
                            </a:solidFill>
                            <a:latin typeface="Cambria Math" panose="02040503050406030204" pitchFamily="18" charset="0"/>
                          </a:rPr>
                          <m:t> </m:t>
                        </m:r>
                        <m:r>
                          <a:rPr lang="fr-FR" sz="2400" b="0" i="1" smtClean="0">
                            <a:solidFill>
                              <a:srgbClr val="7030A0"/>
                            </a:solidFill>
                            <a:latin typeface="Cambria Math" panose="02040503050406030204" pitchFamily="18" charset="0"/>
                          </a:rPr>
                          <m:t>ℏ</m:t>
                        </m:r>
                        <m:r>
                          <a:rPr lang="fr-FR" sz="2400" b="0" i="1" smtClean="0">
                            <a:solidFill>
                              <a:srgbClr val="7030A0"/>
                            </a:solidFill>
                            <a:latin typeface="Cambria Math" panose="02040503050406030204" pitchFamily="18" charset="0"/>
                          </a:rPr>
                          <m:t>𝛿𝜔</m:t>
                        </m:r>
                        <m:r>
                          <a:rPr lang="fr-FR" sz="2400" b="0" i="1" smtClean="0">
                            <a:solidFill>
                              <a:srgbClr val="7030A0"/>
                            </a:solidFill>
                            <a:latin typeface="Cambria Math" panose="02040503050406030204" pitchFamily="18" charset="0"/>
                          </a:rPr>
                          <m:t>(</m:t>
                        </m:r>
                        <m:r>
                          <a:rPr lang="fr-FR" sz="2400" b="0" i="1" smtClean="0">
                            <a:solidFill>
                              <a:srgbClr val="7030A0"/>
                            </a:solidFill>
                            <a:latin typeface="Cambria Math" panose="02040503050406030204" pitchFamily="18" charset="0"/>
                          </a:rPr>
                          <m:t>𝑡</m:t>
                        </m:r>
                        <m:r>
                          <a:rPr lang="fr-FR" sz="2400" b="0" i="1" smtClean="0">
                            <a:solidFill>
                              <a:srgbClr val="7030A0"/>
                            </a:solidFill>
                            <a:latin typeface="Cambria Math" panose="02040503050406030204" pitchFamily="18" charset="0"/>
                          </a:rPr>
                          <m:t>) </m:t>
                        </m:r>
                        <m:sSub>
                          <m:sSubPr>
                            <m:ctrlPr>
                              <a:rPr lang="fr-FR" sz="2400" b="1" i="1" smtClean="0">
                                <a:latin typeface="Cambria Math" panose="02040503050406030204" pitchFamily="18" charset="0"/>
                              </a:rPr>
                            </m:ctrlPr>
                          </m:sSubPr>
                          <m:e>
                            <m:acc>
                              <m:accPr>
                                <m:chr m:val="̂"/>
                                <m:ctrlPr>
                                  <a:rPr lang="fr-FR" sz="2400" b="1" i="1" smtClean="0">
                                    <a:latin typeface="Cambria Math" panose="02040503050406030204" pitchFamily="18" charset="0"/>
                                  </a:rPr>
                                </m:ctrlPr>
                              </m:accPr>
                              <m:e>
                                <m:r>
                                  <a:rPr lang="fr-FR" sz="2400" b="1" i="1" smtClean="0">
                                    <a:latin typeface="Cambria Math" panose="02040503050406030204" pitchFamily="18" charset="0"/>
                                  </a:rPr>
                                  <m:t>𝑺</m:t>
                                </m:r>
                              </m:e>
                            </m:acc>
                          </m:e>
                          <m:sub>
                            <m:r>
                              <a:rPr lang="fr-FR" sz="2400" b="1" i="1" smtClean="0">
                                <a:latin typeface="Cambria Math" panose="02040503050406030204" pitchFamily="18" charset="0"/>
                              </a:rPr>
                              <m:t>𝒛</m:t>
                            </m:r>
                          </m:sub>
                        </m:sSub>
                        <m:r>
                          <a:rPr lang="fr-FR" sz="2400" b="0" i="1" smtClean="0">
                            <a:latin typeface="Cambria Math" panose="02040503050406030204" pitchFamily="18" charset="0"/>
                          </a:rPr>
                          <m:t> </m:t>
                        </m:r>
                        <m:r>
                          <a:rPr lang="fr-FR" sz="2400" b="0" i="1" smtClean="0">
                            <a:solidFill>
                              <a:srgbClr val="0070C0"/>
                            </a:solidFill>
                            <a:latin typeface="Cambria Math" panose="02040503050406030204" pitchFamily="18" charset="0"/>
                          </a:rPr>
                          <m:t>    </m:t>
                        </m:r>
                        <m:r>
                          <a:rPr lang="fr-FR" sz="2400" b="0" i="1" smtClean="0">
                            <a:solidFill>
                              <a:srgbClr val="0066FF"/>
                            </a:solidFill>
                            <a:latin typeface="Cambria Math" panose="02040503050406030204" pitchFamily="18" charset="0"/>
                          </a:rPr>
                          <m:t>+     ℏ</m:t>
                        </m:r>
                        <m:r>
                          <a:rPr lang="fr-FR" sz="2400" b="0" i="1" smtClean="0">
                            <a:solidFill>
                              <a:srgbClr val="0066FF"/>
                            </a:solidFill>
                            <a:latin typeface="Cambria Math" panose="02040503050406030204" pitchFamily="18" charset="0"/>
                          </a:rPr>
                          <m:t>𝜒</m:t>
                        </m:r>
                        <m:d>
                          <m:dPr>
                            <m:ctrlPr>
                              <a:rPr lang="fr-FR" sz="2400" b="0" i="1" smtClean="0">
                                <a:solidFill>
                                  <a:srgbClr val="0066FF"/>
                                </a:solidFill>
                                <a:latin typeface="Cambria Math" panose="02040503050406030204" pitchFamily="18" charset="0"/>
                              </a:rPr>
                            </m:ctrlPr>
                          </m:dPr>
                          <m:e>
                            <m:r>
                              <a:rPr lang="fr-FR" sz="2400" b="0" i="1" smtClean="0">
                                <a:solidFill>
                                  <a:srgbClr val="0066FF"/>
                                </a:solidFill>
                                <a:latin typeface="Cambria Math" panose="02040503050406030204" pitchFamily="18" charset="0"/>
                              </a:rPr>
                              <m:t>𝑡</m:t>
                            </m:r>
                          </m:e>
                        </m:d>
                        <m:r>
                          <a:rPr lang="fr-FR" sz="2400" b="0" i="1" smtClean="0">
                            <a:solidFill>
                              <a:srgbClr val="0066FF"/>
                            </a:solidFill>
                            <a:latin typeface="Cambria Math" panose="02040503050406030204" pitchFamily="18" charset="0"/>
                          </a:rPr>
                          <m:t> </m:t>
                        </m:r>
                        <m:r>
                          <a:rPr lang="fr-FR" sz="2400" b="0" i="1" smtClean="0">
                            <a:solidFill>
                              <a:srgbClr val="0070C0"/>
                            </a:solidFill>
                            <a:latin typeface="Cambria Math" panose="02040503050406030204" pitchFamily="18" charset="0"/>
                          </a:rPr>
                          <m:t> </m:t>
                        </m:r>
                        <m:r>
                          <a:rPr lang="fr-FR" sz="2400" b="0" i="1" smtClean="0">
                            <a:solidFill>
                              <a:schemeClr val="tx1"/>
                            </a:solidFill>
                            <a:latin typeface="Cambria Math" panose="02040503050406030204" pitchFamily="18" charset="0"/>
                          </a:rPr>
                          <m:t> </m:t>
                        </m:r>
                        <m:sSubSup>
                          <m:sSubSupPr>
                            <m:ctrlPr>
                              <a:rPr lang="fr-FR" sz="2400" b="1" i="1" smtClean="0">
                                <a:solidFill>
                                  <a:schemeClr val="tx1"/>
                                </a:solidFill>
                                <a:latin typeface="Cambria Math" panose="02040503050406030204" pitchFamily="18" charset="0"/>
                              </a:rPr>
                            </m:ctrlPr>
                          </m:sSubSupPr>
                          <m:e>
                            <m:acc>
                              <m:accPr>
                                <m:chr m:val="̂"/>
                                <m:ctrlPr>
                                  <a:rPr lang="fr-FR" sz="2400" b="1" i="1" smtClean="0">
                                    <a:solidFill>
                                      <a:schemeClr val="tx1"/>
                                    </a:solidFill>
                                    <a:latin typeface="Cambria Math" panose="02040503050406030204" pitchFamily="18" charset="0"/>
                                  </a:rPr>
                                </m:ctrlPr>
                              </m:accPr>
                              <m:e>
                                <m:r>
                                  <a:rPr lang="fr-FR" sz="2400" b="1" i="1" smtClean="0">
                                    <a:solidFill>
                                      <a:schemeClr val="tx1"/>
                                    </a:solidFill>
                                    <a:latin typeface="Cambria Math" panose="02040503050406030204" pitchFamily="18" charset="0"/>
                                  </a:rPr>
                                  <m:t>𝑺</m:t>
                                </m:r>
                              </m:e>
                            </m:acc>
                          </m:e>
                          <m:sub>
                            <m:r>
                              <a:rPr lang="fr-FR" sz="2400" b="1" i="1" smtClean="0">
                                <a:solidFill>
                                  <a:schemeClr val="tx1"/>
                                </a:solidFill>
                                <a:latin typeface="Cambria Math" panose="02040503050406030204" pitchFamily="18" charset="0"/>
                              </a:rPr>
                              <m:t>𝒛</m:t>
                            </m:r>
                          </m:sub>
                          <m:sup>
                            <m:r>
                              <a:rPr lang="fr-FR" sz="2400" b="1" i="0" smtClean="0">
                                <a:solidFill>
                                  <a:schemeClr val="tx1"/>
                                </a:solidFill>
                                <a:latin typeface="Cambria Math" panose="02040503050406030204" pitchFamily="18" charset="0"/>
                              </a:rPr>
                              <m:t>𝟐</m:t>
                            </m:r>
                          </m:sup>
                        </m:sSubSup>
                      </m:oMath>
                    </m:oMathPara>
                  </a14:m>
                  <a:endParaRPr lang="en-GB" sz="2000" b="1" dirty="0">
                    <a:solidFill>
                      <a:schemeClr val="tx1"/>
                    </a:solidFill>
                  </a:endParaRPr>
                </a:p>
              </p:txBody>
            </p:sp>
          </mc:Choice>
          <mc:Fallback xmlns="">
            <p:sp>
              <p:nvSpPr>
                <p:cNvPr id="326" name="Rectangle 325"/>
                <p:cNvSpPr>
                  <a:spLocks noRot="1" noChangeAspect="1" noMove="1" noResize="1" noEditPoints="1" noAdjustHandles="1" noChangeArrowheads="1" noChangeShapeType="1" noTextEdit="1"/>
                </p:cNvSpPr>
                <p:nvPr/>
              </p:nvSpPr>
              <p:spPr>
                <a:xfrm>
                  <a:off x="2354918" y="4445278"/>
                  <a:ext cx="9955226" cy="516360"/>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7" name="Rectangle 326"/>
                <p:cNvSpPr/>
                <p:nvPr/>
              </p:nvSpPr>
              <p:spPr>
                <a:xfrm>
                  <a:off x="2845152" y="5016184"/>
                  <a:ext cx="2284728" cy="677108"/>
                </a:xfrm>
                <a:prstGeom prst="rect">
                  <a:avLst/>
                </a:prstGeom>
              </p:spPr>
              <p:txBody>
                <a:bodyPr wrap="none">
                  <a:spAutoFit/>
                </a:bodyPr>
                <a:lstStyle/>
                <a:p>
                  <a:pPr algn="ctr"/>
                  <a:r>
                    <a:rPr lang="en-GB" sz="2000" dirty="0" smtClean="0">
                      <a:solidFill>
                        <a:srgbClr val="FF0000"/>
                      </a:solidFill>
                    </a:rPr>
                    <a:t>Atom-light coupling</a:t>
                  </a:r>
                </a:p>
                <a:p>
                  <a:pPr algn="ctr"/>
                  <a14:m>
                    <m:oMath xmlns:m="http://schemas.openxmlformats.org/officeDocument/2006/math">
                      <m:sSub>
                        <m:sSubPr>
                          <m:ctrlPr>
                            <a:rPr lang="fr-FR" b="0" i="1" smtClean="0">
                              <a:solidFill>
                                <a:schemeClr val="tx1"/>
                              </a:solidFill>
                              <a:latin typeface="Cambria Math" panose="02040503050406030204" pitchFamily="18" charset="0"/>
                            </a:rPr>
                          </m:ctrlPr>
                        </m:sSubPr>
                        <m:e>
                          <m:r>
                            <m:rPr>
                              <m:sty m:val="p"/>
                            </m:rPr>
                            <a:rPr lang="fr-FR" smtClean="0">
                              <a:solidFill>
                                <a:schemeClr val="tx1"/>
                              </a:solidFill>
                              <a:latin typeface="Cambria Math" panose="02040503050406030204" pitchFamily="18" charset="0"/>
                            </a:rPr>
                            <m:t>Ω</m:t>
                          </m:r>
                        </m:e>
                        <m:sub>
                          <m:r>
                            <m:rPr>
                              <m:sty m:val="p"/>
                            </m:rPr>
                            <a:rPr lang="fr-FR" b="0" i="0" smtClean="0">
                              <a:solidFill>
                                <a:schemeClr val="tx1"/>
                              </a:solidFill>
                              <a:latin typeface="Cambria Math" panose="02040503050406030204" pitchFamily="18" charset="0"/>
                            </a:rPr>
                            <m:t>R</m:t>
                          </m:r>
                        </m:sub>
                      </m:sSub>
                    </m:oMath>
                  </a14:m>
                  <a:r>
                    <a:rPr lang="en-GB" dirty="0" smtClean="0">
                      <a:solidFill>
                        <a:schemeClr val="tx1"/>
                      </a:solidFill>
                    </a:rPr>
                    <a:t> : Rabi frequency</a:t>
                  </a:r>
                </a:p>
              </p:txBody>
            </p:sp>
          </mc:Choice>
          <mc:Fallback xmlns="">
            <p:sp>
              <p:nvSpPr>
                <p:cNvPr id="327" name="Rectangle 326"/>
                <p:cNvSpPr>
                  <a:spLocks noRot="1" noChangeAspect="1" noMove="1" noResize="1" noEditPoints="1" noAdjustHandles="1" noChangeArrowheads="1" noChangeShapeType="1" noTextEdit="1"/>
                </p:cNvSpPr>
                <p:nvPr/>
              </p:nvSpPr>
              <p:spPr>
                <a:xfrm>
                  <a:off x="2845152" y="5016184"/>
                  <a:ext cx="2284728" cy="677108"/>
                </a:xfrm>
                <a:prstGeom prst="rect">
                  <a:avLst/>
                </a:prstGeom>
                <a:blipFill>
                  <a:blip r:embed="rId4"/>
                  <a:stretch>
                    <a:fillRect l="-1333" t="-5405" r="-1600" b="-135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8" name="Rectangle 327"/>
                <p:cNvSpPr/>
                <p:nvPr/>
              </p:nvSpPr>
              <p:spPr>
                <a:xfrm>
                  <a:off x="7953792" y="4942762"/>
                  <a:ext cx="2468913" cy="966547"/>
                </a:xfrm>
                <a:prstGeom prst="rect">
                  <a:avLst/>
                </a:prstGeom>
              </p:spPr>
              <p:txBody>
                <a:bodyPr wrap="square">
                  <a:spAutoFit/>
                </a:bodyPr>
                <a:lstStyle/>
                <a:p>
                  <a:pPr algn="ctr"/>
                  <a:r>
                    <a:rPr lang="en-GB" sz="2000" dirty="0" smtClean="0">
                      <a:solidFill>
                        <a:srgbClr val="7030A0"/>
                      </a:solidFill>
                    </a:rPr>
                    <a:t>Precession term</a:t>
                  </a:r>
                </a:p>
                <a:p>
                  <a:pPr algn="ctr"/>
                  <a14:m>
                    <m:oMathPara xmlns:m="http://schemas.openxmlformats.org/officeDocument/2006/math">
                      <m:oMathParaPr>
                        <m:jc m:val="centerGroup"/>
                      </m:oMathParaPr>
                      <m:oMath xmlns:m="http://schemas.openxmlformats.org/officeDocument/2006/math">
                        <m:r>
                          <a:rPr lang="fr-FR" b="0" i="1" smtClean="0">
                            <a:solidFill>
                              <a:srgbClr val="7030A0"/>
                            </a:solidFill>
                            <a:latin typeface="Cambria Math" panose="02040503050406030204" pitchFamily="18" charset="0"/>
                          </a:rPr>
                          <m:t>𝜙</m:t>
                        </m:r>
                        <m:r>
                          <a:rPr lang="fr-FR" i="1">
                            <a:solidFill>
                              <a:schemeClr val="tx1"/>
                            </a:solidFill>
                            <a:latin typeface="Cambria Math" panose="02040503050406030204" pitchFamily="18" charset="0"/>
                          </a:rPr>
                          <m:t>=</m:t>
                        </m:r>
                        <m:nary>
                          <m:naryPr>
                            <m:subHide m:val="on"/>
                            <m:supHide m:val="on"/>
                            <m:ctrlPr>
                              <a:rPr lang="fr-FR" i="1">
                                <a:solidFill>
                                  <a:schemeClr val="tx1"/>
                                </a:solidFill>
                                <a:latin typeface="Cambria Math" panose="02040503050406030204" pitchFamily="18" charset="0"/>
                              </a:rPr>
                            </m:ctrlPr>
                          </m:naryPr>
                          <m:sub/>
                          <m:sup/>
                          <m:e>
                            <m:r>
                              <a:rPr lang="fr-FR" i="1">
                                <a:solidFill>
                                  <a:schemeClr val="tx1"/>
                                </a:solidFill>
                                <a:latin typeface="Cambria Math" panose="02040503050406030204" pitchFamily="18" charset="0"/>
                              </a:rPr>
                              <m:t>𝑑𝑡</m:t>
                            </m:r>
                          </m:e>
                        </m:nary>
                        <m:r>
                          <a:rPr lang="fr-FR" i="1">
                            <a:solidFill>
                              <a:schemeClr val="tx1"/>
                            </a:solidFill>
                            <a:latin typeface="Cambria Math" panose="02040503050406030204" pitchFamily="18" charset="0"/>
                          </a:rPr>
                          <m:t>𝛿𝜔</m:t>
                        </m:r>
                        <m:r>
                          <a:rPr lang="fr-FR" b="0" i="1" smtClean="0">
                            <a:solidFill>
                              <a:schemeClr val="tx1"/>
                            </a:solidFill>
                            <a:latin typeface="Cambria Math" panose="02040503050406030204" pitchFamily="18" charset="0"/>
                          </a:rPr>
                          <m:t>(</m:t>
                        </m:r>
                        <m:r>
                          <a:rPr lang="fr-FR" b="0" i="1" smtClean="0">
                            <a:solidFill>
                              <a:schemeClr val="tx1"/>
                            </a:solidFill>
                            <a:latin typeface="Cambria Math" panose="02040503050406030204" pitchFamily="18" charset="0"/>
                          </a:rPr>
                          <m:t>𝑡</m:t>
                        </m:r>
                        <m:r>
                          <a:rPr lang="fr-FR" b="0" i="1" smtClean="0">
                            <a:solidFill>
                              <a:schemeClr val="tx1"/>
                            </a:solidFill>
                            <a:latin typeface="Cambria Math" panose="02040503050406030204" pitchFamily="18" charset="0"/>
                          </a:rPr>
                          <m:t>)</m:t>
                        </m:r>
                      </m:oMath>
                    </m:oMathPara>
                  </a14:m>
                  <a:endParaRPr lang="en-GB" dirty="0">
                    <a:solidFill>
                      <a:schemeClr val="tx1"/>
                    </a:solidFill>
                  </a:endParaRPr>
                </a:p>
              </p:txBody>
            </p:sp>
          </mc:Choice>
          <mc:Fallback xmlns="">
            <p:sp>
              <p:nvSpPr>
                <p:cNvPr id="328" name="Rectangle 327"/>
                <p:cNvSpPr>
                  <a:spLocks noRot="1" noChangeAspect="1" noMove="1" noResize="1" noEditPoints="1" noAdjustHandles="1" noChangeArrowheads="1" noChangeShapeType="1" noTextEdit="1"/>
                </p:cNvSpPr>
                <p:nvPr/>
              </p:nvSpPr>
              <p:spPr>
                <a:xfrm>
                  <a:off x="7953792" y="4942762"/>
                  <a:ext cx="2468913" cy="966547"/>
                </a:xfrm>
                <a:prstGeom prst="rect">
                  <a:avLst/>
                </a:prstGeom>
                <a:blipFill>
                  <a:blip r:embed="rId5"/>
                  <a:stretch>
                    <a:fillRect t="-3797"/>
                  </a:stretch>
                </a:blipFill>
              </p:spPr>
              <p:txBody>
                <a:bodyPr/>
                <a:lstStyle/>
                <a:p>
                  <a:r>
                    <a:rPr lang="fr-FR">
                      <a:noFill/>
                    </a:rPr>
                    <a:t> </a:t>
                  </a:r>
                </a:p>
              </p:txBody>
            </p:sp>
          </mc:Fallback>
        </mc:AlternateContent>
      </p:grpSp>
      <p:grpSp>
        <p:nvGrpSpPr>
          <p:cNvPr id="20" name="Groupe 19"/>
          <p:cNvGrpSpPr/>
          <p:nvPr/>
        </p:nvGrpSpPr>
        <p:grpSpPr>
          <a:xfrm>
            <a:off x="3094024" y="1425060"/>
            <a:ext cx="9037361" cy="2334557"/>
            <a:chOff x="5632049" y="828886"/>
            <a:chExt cx="9037361" cy="2334557"/>
          </a:xfrm>
        </p:grpSpPr>
        <p:grpSp>
          <p:nvGrpSpPr>
            <p:cNvPr id="258" name="Groupe 257"/>
            <p:cNvGrpSpPr>
              <a:grpSpLocks noChangeAspect="1"/>
            </p:cNvGrpSpPr>
            <p:nvPr/>
          </p:nvGrpSpPr>
          <p:grpSpPr>
            <a:xfrm>
              <a:off x="5632049" y="828886"/>
              <a:ext cx="9037361" cy="2334557"/>
              <a:chOff x="4585233" y="1369922"/>
              <a:chExt cx="6791088" cy="1754292"/>
            </a:xfrm>
          </p:grpSpPr>
          <p:grpSp>
            <p:nvGrpSpPr>
              <p:cNvPr id="262" name="Groupe 261"/>
              <p:cNvGrpSpPr/>
              <p:nvPr/>
            </p:nvGrpSpPr>
            <p:grpSpPr>
              <a:xfrm>
                <a:off x="4585233" y="1369922"/>
                <a:ext cx="6791088" cy="1754292"/>
                <a:chOff x="4585233" y="1369922"/>
                <a:chExt cx="6791088" cy="1754292"/>
              </a:xfrm>
            </p:grpSpPr>
            <p:grpSp>
              <p:nvGrpSpPr>
                <p:cNvPr id="275" name="Groupe 274"/>
                <p:cNvGrpSpPr/>
                <p:nvPr/>
              </p:nvGrpSpPr>
              <p:grpSpPr>
                <a:xfrm>
                  <a:off x="4585233" y="1369922"/>
                  <a:ext cx="6791088" cy="1754292"/>
                  <a:chOff x="2225621" y="2747284"/>
                  <a:chExt cx="6791088" cy="1754292"/>
                </a:xfrm>
              </p:grpSpPr>
              <p:grpSp>
                <p:nvGrpSpPr>
                  <p:cNvPr id="279" name="Groupe 278"/>
                  <p:cNvGrpSpPr/>
                  <p:nvPr/>
                </p:nvGrpSpPr>
                <p:grpSpPr>
                  <a:xfrm>
                    <a:off x="3348146" y="2747284"/>
                    <a:ext cx="5140517" cy="1754292"/>
                    <a:chOff x="6528429" y="1431580"/>
                    <a:chExt cx="3781416" cy="1489771"/>
                  </a:xfrm>
                </p:grpSpPr>
                <p:grpSp>
                  <p:nvGrpSpPr>
                    <p:cNvPr id="306" name="Groupe 305"/>
                    <p:cNvGrpSpPr/>
                    <p:nvPr/>
                  </p:nvGrpSpPr>
                  <p:grpSpPr>
                    <a:xfrm>
                      <a:off x="6528429" y="1832217"/>
                      <a:ext cx="3781416" cy="1089134"/>
                      <a:chOff x="7363740" y="4117450"/>
                      <a:chExt cx="3417572" cy="963967"/>
                    </a:xfrm>
                  </p:grpSpPr>
                  <p:sp>
                    <p:nvSpPr>
                      <p:cNvPr id="308" name="Forme libre : forme 75">
                        <a:extLst>
                          <a:ext uri="{FF2B5EF4-FFF2-40B4-BE49-F238E27FC236}">
                            <a16:creationId xmlns:a16="http://schemas.microsoft.com/office/drawing/2014/main" id="{0139AFDA-0CE8-4021-B192-E9D9A21E76DF}"/>
                          </a:ext>
                        </a:extLst>
                      </p:cNvPr>
                      <p:cNvSpPr/>
                      <p:nvPr/>
                    </p:nvSpPr>
                    <p:spPr>
                      <a:xfrm>
                        <a:off x="7363740" y="4117450"/>
                        <a:ext cx="3417572" cy="687873"/>
                      </a:xfrm>
                      <a:custGeom>
                        <a:avLst/>
                        <a:gdLst>
                          <a:gd name="connsiteX0" fmla="*/ 0 w 7203440"/>
                          <a:gd name="connsiteY0" fmla="*/ 0 h 726443"/>
                          <a:gd name="connsiteX1" fmla="*/ 726440 w 7203440"/>
                          <a:gd name="connsiteY1" fmla="*/ 721360 h 726443"/>
                          <a:gd name="connsiteX2" fmla="*/ 1442720 w 7203440"/>
                          <a:gd name="connsiteY2" fmla="*/ 0 h 726443"/>
                          <a:gd name="connsiteX3" fmla="*/ 2159000 w 7203440"/>
                          <a:gd name="connsiteY3" fmla="*/ 726440 h 726443"/>
                          <a:gd name="connsiteX4" fmla="*/ 2885440 w 7203440"/>
                          <a:gd name="connsiteY4" fmla="*/ 5080 h 726443"/>
                          <a:gd name="connsiteX5" fmla="*/ 3606800 w 7203440"/>
                          <a:gd name="connsiteY5" fmla="*/ 726440 h 726443"/>
                          <a:gd name="connsiteX6" fmla="*/ 4318000 w 7203440"/>
                          <a:gd name="connsiteY6" fmla="*/ 15240 h 726443"/>
                          <a:gd name="connsiteX7" fmla="*/ 5039360 w 7203440"/>
                          <a:gd name="connsiteY7" fmla="*/ 716280 h 726443"/>
                          <a:gd name="connsiteX8" fmla="*/ 5760720 w 7203440"/>
                          <a:gd name="connsiteY8" fmla="*/ 5080 h 726443"/>
                          <a:gd name="connsiteX9" fmla="*/ 6471920 w 7203440"/>
                          <a:gd name="connsiteY9" fmla="*/ 726440 h 726443"/>
                          <a:gd name="connsiteX10" fmla="*/ 7203440 w 7203440"/>
                          <a:gd name="connsiteY10" fmla="*/ 5080 h 7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3440" h="726443">
                            <a:moveTo>
                              <a:pt x="0" y="0"/>
                            </a:moveTo>
                            <a:cubicBezTo>
                              <a:pt x="242993" y="360680"/>
                              <a:pt x="485987" y="721360"/>
                              <a:pt x="726440" y="721360"/>
                            </a:cubicBezTo>
                            <a:cubicBezTo>
                              <a:pt x="966893" y="721360"/>
                              <a:pt x="1203960" y="-847"/>
                              <a:pt x="1442720" y="0"/>
                            </a:cubicBezTo>
                            <a:cubicBezTo>
                              <a:pt x="1681480" y="847"/>
                              <a:pt x="1918547" y="725593"/>
                              <a:pt x="2159000" y="726440"/>
                            </a:cubicBezTo>
                            <a:cubicBezTo>
                              <a:pt x="2399453" y="727287"/>
                              <a:pt x="2644140" y="5080"/>
                              <a:pt x="2885440" y="5080"/>
                            </a:cubicBezTo>
                            <a:cubicBezTo>
                              <a:pt x="3126740" y="5080"/>
                              <a:pt x="3368040" y="724747"/>
                              <a:pt x="3606800" y="726440"/>
                            </a:cubicBezTo>
                            <a:cubicBezTo>
                              <a:pt x="3845560" y="728133"/>
                              <a:pt x="4079240" y="16933"/>
                              <a:pt x="4318000" y="15240"/>
                            </a:cubicBezTo>
                            <a:cubicBezTo>
                              <a:pt x="4556760" y="13547"/>
                              <a:pt x="4798907" y="717973"/>
                              <a:pt x="5039360" y="716280"/>
                            </a:cubicBezTo>
                            <a:cubicBezTo>
                              <a:pt x="5279813" y="714587"/>
                              <a:pt x="5521960" y="3387"/>
                              <a:pt x="5760720" y="5080"/>
                            </a:cubicBezTo>
                            <a:cubicBezTo>
                              <a:pt x="5999480" y="6773"/>
                              <a:pt x="6231467" y="726440"/>
                              <a:pt x="6471920" y="726440"/>
                            </a:cubicBezTo>
                            <a:cubicBezTo>
                              <a:pt x="6712373" y="726440"/>
                              <a:pt x="6957906" y="365760"/>
                              <a:pt x="7203440" y="5080"/>
                            </a:cubicBezTo>
                          </a:path>
                        </a:pathLst>
                      </a:custGeom>
                      <a:noFill/>
                      <a:ln w="88900">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309" name="Groupe 308"/>
                      <p:cNvGrpSpPr/>
                      <p:nvPr/>
                    </p:nvGrpSpPr>
                    <p:grpSpPr>
                      <a:xfrm>
                        <a:off x="8467157" y="4483258"/>
                        <a:ext cx="878932" cy="598159"/>
                        <a:chOff x="8467157" y="4483258"/>
                        <a:chExt cx="878932" cy="598159"/>
                      </a:xfrm>
                    </p:grpSpPr>
                    <p:sp>
                      <p:nvSpPr>
                        <p:cNvPr id="310" name="ZoneTexte 309"/>
                        <p:cNvSpPr txBox="1"/>
                        <p:nvPr/>
                      </p:nvSpPr>
                      <p:spPr>
                        <a:xfrm>
                          <a:off x="9068199" y="4924968"/>
                          <a:ext cx="277890" cy="156449"/>
                        </a:xfrm>
                        <a:prstGeom prst="rect">
                          <a:avLst/>
                        </a:prstGeom>
                        <a:noFill/>
                      </p:spPr>
                      <p:txBody>
                        <a:bodyPr wrap="none" lIns="0" tIns="0" rIns="0" bIns="0" rtlCol="0">
                          <a:spAutoFit/>
                        </a:bodyPr>
                        <a:lstStyle/>
                        <a:p>
                          <a:r>
                            <a:rPr lang="fr-FR" dirty="0" smtClean="0"/>
                            <a:t>Phase</a:t>
                          </a:r>
                          <a:endParaRPr lang="fr-FR" dirty="0"/>
                        </a:p>
                      </p:txBody>
                    </p:sp>
                    <p:cxnSp>
                      <p:nvCxnSpPr>
                        <p:cNvPr id="311" name="Connecteur droit avec flèche 310"/>
                        <p:cNvCxnSpPr/>
                        <p:nvPr/>
                      </p:nvCxnSpPr>
                      <p:spPr>
                        <a:xfrm flipH="1">
                          <a:off x="8548213" y="4483258"/>
                          <a:ext cx="6361" cy="37045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2" name="ZoneTexte 311"/>
                            <p:cNvSpPr txBox="1"/>
                            <p:nvPr/>
                          </p:nvSpPr>
                          <p:spPr>
                            <a:xfrm>
                              <a:off x="8495608" y="4895116"/>
                              <a:ext cx="118876" cy="1738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7030A0"/>
                                        </a:solidFill>
                                        <a:latin typeface="Cambria Math" panose="02040503050406030204" pitchFamily="18" charset="0"/>
                                      </a:rPr>
                                      <m:t>𝜙</m:t>
                                    </m:r>
                                  </m:oMath>
                                </m:oMathPara>
                              </a14:m>
                              <a:endParaRPr lang="fr-FR" sz="1600" dirty="0">
                                <a:solidFill>
                                  <a:srgbClr val="7030A0"/>
                                </a:solidFill>
                              </a:endParaRPr>
                            </a:p>
                          </p:txBody>
                        </p:sp>
                      </mc:Choice>
                      <mc:Fallback xmlns="">
                        <p:sp>
                          <p:nvSpPr>
                            <p:cNvPr id="312" name="ZoneTexte 311"/>
                            <p:cNvSpPr txBox="1">
                              <a:spLocks noRot="1" noChangeAspect="1" noMove="1" noResize="1" noEditPoints="1" noAdjustHandles="1" noChangeArrowheads="1" noChangeShapeType="1" noTextEdit="1"/>
                            </p:cNvSpPr>
                            <p:nvPr/>
                          </p:nvSpPr>
                          <p:spPr>
                            <a:xfrm>
                              <a:off x="8495608" y="4895116"/>
                              <a:ext cx="118876" cy="173833"/>
                            </a:xfrm>
                            <a:prstGeom prst="rect">
                              <a:avLst/>
                            </a:prstGeom>
                            <a:blipFill>
                              <a:blip r:embed="rId6"/>
                              <a:stretch>
                                <a:fillRect l="-35897" r="-35897" b="-34000"/>
                              </a:stretch>
                            </a:blipFill>
                          </p:spPr>
                          <p:txBody>
                            <a:bodyPr/>
                            <a:lstStyle/>
                            <a:p>
                              <a:r>
                                <a:rPr lang="fr-FR">
                                  <a:noFill/>
                                </a:rPr>
                                <a:t> </a:t>
                              </a:r>
                            </a:p>
                          </p:txBody>
                        </p:sp>
                      </mc:Fallback>
                    </mc:AlternateContent>
                    <p:cxnSp>
                      <p:nvCxnSpPr>
                        <p:cNvPr id="315" name="Connecteur droit avec flèche 314"/>
                        <p:cNvCxnSpPr/>
                        <p:nvPr/>
                      </p:nvCxnSpPr>
                      <p:spPr>
                        <a:xfrm flipV="1">
                          <a:off x="8467157" y="4816794"/>
                          <a:ext cx="163382" cy="2080"/>
                        </a:xfrm>
                        <a:prstGeom prst="straightConnector1">
                          <a:avLst/>
                        </a:prstGeom>
                        <a:ln w="12700">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07" name="ZoneTexte 306"/>
                        <p:cNvSpPr txBox="1"/>
                        <p:nvPr/>
                      </p:nvSpPr>
                      <p:spPr>
                        <a:xfrm>
                          <a:off x="6854896" y="1431580"/>
                          <a:ext cx="1297945" cy="261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1</m:t>
                                    </m:r>
                                  </m:sub>
                                </m:sSub>
                              </m:oMath>
                            </m:oMathPara>
                          </a14:m>
                          <a:endParaRPr lang="fr-FR" sz="2000" dirty="0"/>
                        </a:p>
                      </p:txBody>
                    </p:sp>
                  </mc:Choice>
                  <mc:Fallback xmlns="">
                    <p:sp>
                      <p:nvSpPr>
                        <p:cNvPr id="307" name="ZoneTexte 306"/>
                        <p:cNvSpPr txBox="1">
                          <a:spLocks noRot="1" noChangeAspect="1" noMove="1" noResize="1" noEditPoints="1" noAdjustHandles="1" noChangeArrowheads="1" noChangeShapeType="1" noTextEdit="1"/>
                        </p:cNvSpPr>
                        <p:nvPr/>
                      </p:nvSpPr>
                      <p:spPr>
                        <a:xfrm>
                          <a:off x="6854896" y="1431580"/>
                          <a:ext cx="1297945" cy="261995"/>
                        </a:xfrm>
                        <a:prstGeom prst="rect">
                          <a:avLst/>
                        </a:prstGeom>
                        <a:blipFill>
                          <a:blip r:embed="rId7"/>
                          <a:stretch>
                            <a:fillRect/>
                          </a:stretch>
                        </a:blipFill>
                      </p:spPr>
                      <p:txBody>
                        <a:bodyPr/>
                        <a:lstStyle/>
                        <a:p>
                          <a:r>
                            <a:rPr lang="fr-FR">
                              <a:noFill/>
                            </a:rPr>
                            <a:t> </a:t>
                          </a:r>
                        </a:p>
                      </p:txBody>
                    </p:sp>
                  </mc:Fallback>
                </mc:AlternateContent>
              </p:grpSp>
              <p:sp>
                <p:nvSpPr>
                  <p:cNvPr id="283" name="Rectangle 282"/>
                  <p:cNvSpPr/>
                  <p:nvPr/>
                </p:nvSpPr>
                <p:spPr>
                  <a:xfrm>
                    <a:off x="5593324" y="3106248"/>
                    <a:ext cx="3423385" cy="10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02" name="ZoneTexte 301"/>
                      <p:cNvSpPr txBox="1"/>
                      <p:nvPr/>
                    </p:nvSpPr>
                    <p:spPr>
                      <a:xfrm>
                        <a:off x="5095053" y="3900867"/>
                        <a:ext cx="684974" cy="4162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000" b="1" i="1" smtClean="0">
                                  <a:solidFill>
                                    <a:srgbClr val="0070C0"/>
                                  </a:solidFill>
                                  <a:latin typeface="Cambria Math" panose="02040503050406030204" pitchFamily="18" charset="0"/>
                                </a:rPr>
                                <m:t>𝚫</m:t>
                              </m:r>
                              <m:r>
                                <a:rPr lang="fr-FR" sz="2000" b="1" i="1" smtClean="0">
                                  <a:solidFill>
                                    <a:srgbClr val="0070C0"/>
                                  </a:solidFill>
                                  <a:latin typeface="Cambria Math" panose="02040503050406030204" pitchFamily="18" charset="0"/>
                                </a:rPr>
                                <m:t>𝝓</m:t>
                              </m:r>
                            </m:oMath>
                          </m:oMathPara>
                        </a14:m>
                        <a:endParaRPr lang="fr-FR" sz="2000" b="1" dirty="0">
                          <a:solidFill>
                            <a:schemeClr val="accent1"/>
                          </a:solidFill>
                        </a:endParaRPr>
                      </a:p>
                      <a:p>
                        <a:endParaRPr lang="fr-FR" sz="1600" b="1" dirty="0">
                          <a:solidFill>
                            <a:srgbClr val="FF0000"/>
                          </a:solidFill>
                        </a:endParaRPr>
                      </a:p>
                    </p:txBody>
                  </p:sp>
                </mc:Choice>
                <mc:Fallback xmlns="">
                  <p:sp>
                    <p:nvSpPr>
                      <p:cNvPr id="302" name="ZoneTexte 301"/>
                      <p:cNvSpPr txBox="1">
                        <a:spLocks noRot="1" noChangeAspect="1" noMove="1" noResize="1" noEditPoints="1" noAdjustHandles="1" noChangeArrowheads="1" noChangeShapeType="1" noTextEdit="1"/>
                      </p:cNvSpPr>
                      <p:nvPr/>
                    </p:nvSpPr>
                    <p:spPr>
                      <a:xfrm>
                        <a:off x="5095053" y="3900867"/>
                        <a:ext cx="684974" cy="416299"/>
                      </a:xfrm>
                      <a:prstGeom prst="rect">
                        <a:avLst/>
                      </a:prstGeom>
                      <a:blipFill>
                        <a:blip r:embed="rId8"/>
                        <a:stretch>
                          <a:fillRect/>
                        </a:stretch>
                      </a:blipFill>
                    </p:spPr>
                    <p:txBody>
                      <a:bodyPr/>
                      <a:lstStyle/>
                      <a:p>
                        <a:r>
                          <a:rPr lang="fr-FR">
                            <a:noFill/>
                          </a:rPr>
                          <a:t> </a:t>
                        </a:r>
                      </a:p>
                    </p:txBody>
                  </p:sp>
                </mc:Fallback>
              </mc:AlternateContent>
              <p:sp>
                <p:nvSpPr>
                  <p:cNvPr id="303" name="Rectangle 302"/>
                  <p:cNvSpPr/>
                  <p:nvPr/>
                </p:nvSpPr>
                <p:spPr>
                  <a:xfrm>
                    <a:off x="2225621" y="3111496"/>
                    <a:ext cx="2465123" cy="10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4" name="Connecteur droit avec flèche 303"/>
                  <p:cNvCxnSpPr/>
                  <p:nvPr/>
                </p:nvCxnSpPr>
                <p:spPr>
                  <a:xfrm flipH="1">
                    <a:off x="4514329" y="4202067"/>
                    <a:ext cx="1618558" cy="1591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5" name="Connecteur droit avec flèche 304"/>
                  <p:cNvCxnSpPr/>
                  <p:nvPr/>
                </p:nvCxnSpPr>
                <p:spPr>
                  <a:xfrm flipH="1">
                    <a:off x="4687547" y="3071470"/>
                    <a:ext cx="8052" cy="129243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276" name="Connecteur droit avec flèche 275"/>
                <p:cNvCxnSpPr/>
                <p:nvPr/>
              </p:nvCxnSpPr>
              <p:spPr>
                <a:xfrm>
                  <a:off x="7067532" y="2332344"/>
                  <a:ext cx="424383" cy="303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73" name="Rectangle 272"/>
              <p:cNvSpPr/>
              <p:nvPr/>
            </p:nvSpPr>
            <p:spPr>
              <a:xfrm>
                <a:off x="7424890" y="2376835"/>
                <a:ext cx="131382" cy="455165"/>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7" name="Connecteur droit avec flèche 316"/>
            <p:cNvCxnSpPr/>
            <p:nvPr/>
          </p:nvCxnSpPr>
          <p:spPr>
            <a:xfrm flipH="1" flipV="1">
              <a:off x="8853218" y="1975503"/>
              <a:ext cx="2368" cy="234591"/>
            </a:xfrm>
            <a:prstGeom prst="straightConnector1">
              <a:avLst/>
            </a:prstGeom>
            <a:ln>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18" name="Rectangle 317"/>
            <p:cNvSpPr/>
            <p:nvPr/>
          </p:nvSpPr>
          <p:spPr>
            <a:xfrm flipH="1" flipV="1">
              <a:off x="8923016" y="2043597"/>
              <a:ext cx="665170" cy="139313"/>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Rectangle 17"/>
                <p:cNvSpPr/>
                <p:nvPr/>
              </p:nvSpPr>
              <p:spPr>
                <a:xfrm>
                  <a:off x="8272445" y="1888953"/>
                  <a:ext cx="466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0070C0"/>
                                </a:solidFill>
                                <a:latin typeface="Cambria Math" panose="02040503050406030204" pitchFamily="18" charset="0"/>
                              </a:rPr>
                            </m:ctrlPr>
                          </m:sSubPr>
                          <m:e>
                            <m:r>
                              <m:rPr>
                                <m:sty m:val="p"/>
                              </m:rPr>
                              <a:rPr lang="fr-FR" b="0" i="0" smtClean="0">
                                <a:solidFill>
                                  <a:srgbClr val="0070C0"/>
                                </a:solidFill>
                                <a:latin typeface="Cambria Math" panose="02040503050406030204" pitchFamily="18" charset="0"/>
                              </a:rPr>
                              <m:t>Δ</m:t>
                            </m:r>
                            <m:r>
                              <a:rPr lang="fr-FR" i="1">
                                <a:solidFill>
                                  <a:srgbClr val="0070C0"/>
                                </a:solidFill>
                                <a:latin typeface="Cambria Math" panose="02040503050406030204" pitchFamily="18" charset="0"/>
                              </a:rPr>
                              <m:t>𝑃</m:t>
                            </m:r>
                          </m:e>
                          <m:sub>
                            <m:r>
                              <a:rPr lang="fr-FR" i="1">
                                <a:solidFill>
                                  <a:srgbClr val="0070C0"/>
                                </a:solidFill>
                                <a:latin typeface="Cambria Math" panose="02040503050406030204" pitchFamily="18" charset="0"/>
                              </a:rPr>
                              <m:t>1</m:t>
                            </m:r>
                          </m:sub>
                        </m:sSub>
                      </m:oMath>
                    </m:oMathPara>
                  </a14:m>
                  <a:endParaRPr lang="fr-FR" dirty="0">
                    <a:solidFill>
                      <a:srgbClr val="0070C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8272445" y="1888953"/>
                  <a:ext cx="466302" cy="369332"/>
                </a:xfrm>
                <a:prstGeom prst="rect">
                  <a:avLst/>
                </a:prstGeom>
                <a:blipFill>
                  <a:blip r:embed="rId9"/>
                  <a:stretch>
                    <a:fillRect r="-7895"/>
                  </a:stretch>
                </a:blipFill>
              </p:spPr>
              <p:txBody>
                <a:bodyPr/>
                <a:lstStyle/>
                <a:p>
                  <a:r>
                    <a:rPr lang="fr-FR">
                      <a:noFill/>
                    </a:rPr>
                    <a:t> </a:t>
                  </a:r>
                </a:p>
              </p:txBody>
            </p:sp>
          </mc:Fallback>
        </mc:AlternateContent>
      </p:grpSp>
      <p:grpSp>
        <p:nvGrpSpPr>
          <p:cNvPr id="8" name="Groupe 7"/>
          <p:cNvGrpSpPr/>
          <p:nvPr/>
        </p:nvGrpSpPr>
        <p:grpSpPr>
          <a:xfrm>
            <a:off x="729381" y="1189425"/>
            <a:ext cx="5089253" cy="2416491"/>
            <a:chOff x="3625080" y="3814978"/>
            <a:chExt cx="5089253" cy="2416491"/>
          </a:xfrm>
        </p:grpSpPr>
        <p:grpSp>
          <p:nvGrpSpPr>
            <p:cNvPr id="10" name="Groupe 9"/>
            <p:cNvGrpSpPr>
              <a:grpSpLocks noChangeAspect="1"/>
            </p:cNvGrpSpPr>
            <p:nvPr/>
          </p:nvGrpSpPr>
          <p:grpSpPr>
            <a:xfrm>
              <a:off x="3625080" y="3814978"/>
              <a:ext cx="5089253" cy="2416491"/>
              <a:chOff x="5064032" y="3352847"/>
              <a:chExt cx="4635532" cy="1777624"/>
            </a:xfrm>
          </p:grpSpPr>
          <p:grpSp>
            <p:nvGrpSpPr>
              <p:cNvPr id="7" name="Groupe 6"/>
              <p:cNvGrpSpPr>
                <a:grpSpLocks/>
              </p:cNvGrpSpPr>
              <p:nvPr/>
            </p:nvGrpSpPr>
            <p:grpSpPr>
              <a:xfrm>
                <a:off x="5064032" y="3352847"/>
                <a:ext cx="4635532" cy="1777624"/>
                <a:chOff x="4757615" y="3987822"/>
                <a:chExt cx="5249289" cy="2012986"/>
              </a:xfrm>
            </p:grpSpPr>
            <p:grpSp>
              <p:nvGrpSpPr>
                <p:cNvPr id="3" name="Groupe 2"/>
                <p:cNvGrpSpPr/>
                <p:nvPr/>
              </p:nvGrpSpPr>
              <p:grpSpPr>
                <a:xfrm>
                  <a:off x="9498408" y="3987822"/>
                  <a:ext cx="205454" cy="683954"/>
                  <a:chOff x="9666670" y="3978577"/>
                  <a:chExt cx="205454" cy="683954"/>
                </a:xfrm>
              </p:grpSpPr>
              <p:sp>
                <p:nvSpPr>
                  <p:cNvPr id="476" name="Rectangle 475"/>
                  <p:cNvSpPr/>
                  <p:nvPr/>
                </p:nvSpPr>
                <p:spPr>
                  <a:xfrm>
                    <a:off x="9689269" y="3978577"/>
                    <a:ext cx="182855" cy="28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2" name="Rectangle 481"/>
                  <p:cNvSpPr/>
                  <p:nvPr/>
                </p:nvSpPr>
                <p:spPr>
                  <a:xfrm>
                    <a:off x="9666670" y="4378919"/>
                    <a:ext cx="182855" cy="28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5" name="Groupe 244"/>
                <p:cNvGrpSpPr/>
                <p:nvPr/>
              </p:nvGrpSpPr>
              <p:grpSpPr>
                <a:xfrm>
                  <a:off x="4757615" y="4041219"/>
                  <a:ext cx="5249289" cy="1959589"/>
                  <a:chOff x="417062" y="789687"/>
                  <a:chExt cx="5249289" cy="1976611"/>
                </a:xfrm>
              </p:grpSpPr>
              <p:sp>
                <p:nvSpPr>
                  <p:cNvPr id="471" name="Rectangle 470"/>
                  <p:cNvSpPr/>
                  <p:nvPr/>
                </p:nvSpPr>
                <p:spPr>
                  <a:xfrm>
                    <a:off x="5141523" y="1099067"/>
                    <a:ext cx="200065" cy="31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9" name="Groupe 248"/>
                  <p:cNvGrpSpPr/>
                  <p:nvPr/>
                </p:nvGrpSpPr>
                <p:grpSpPr>
                  <a:xfrm>
                    <a:off x="1730068" y="1273460"/>
                    <a:ext cx="364954" cy="1322261"/>
                    <a:chOff x="8957622" y="3015908"/>
                    <a:chExt cx="721104" cy="2740036"/>
                  </a:xfrm>
                </p:grpSpPr>
                <p:sp>
                  <p:nvSpPr>
                    <p:cNvPr id="418" name="Ellipse 417"/>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0" name="Ellipse 419"/>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2" name="Ellipse 421"/>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3" name="Ellipse 422"/>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4" name="Ellipse 423"/>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Ellipse 424"/>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6" name="Ellipse 425"/>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7" name="Ellipse 426"/>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8" name="Ellipse 427"/>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9" name="Ellipse 428"/>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0" name="Ellipse 429"/>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1" name="Ellipse 430"/>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2" name="Ellipse 431"/>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3" name="Ellipse 432"/>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4" name="Ellipse 433"/>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5" name="Ellipse 434"/>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6" name="Ellipse 435"/>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7" name="Ellipse 436"/>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8" name="Ellipse 437"/>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9" name="Ellipse 438"/>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0" name="Ellipse 439"/>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1" name="Ellipse 440"/>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50" name="Connecteur droit avec flèche 249"/>
                  <p:cNvCxnSpPr/>
                  <p:nvPr/>
                </p:nvCxnSpPr>
                <p:spPr>
                  <a:xfrm flipH="1" flipV="1">
                    <a:off x="622607" y="1098706"/>
                    <a:ext cx="0" cy="164482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2" name="ZoneTexte 251"/>
                  <p:cNvSpPr txBox="1"/>
                  <p:nvPr/>
                </p:nvSpPr>
                <p:spPr>
                  <a:xfrm>
                    <a:off x="417062" y="789687"/>
                    <a:ext cx="342849" cy="421866"/>
                  </a:xfrm>
                  <a:prstGeom prst="rect">
                    <a:avLst/>
                  </a:prstGeom>
                  <a:noFill/>
                </p:spPr>
                <p:txBody>
                  <a:bodyPr wrap="square" rtlCol="0">
                    <a:spAutoFit/>
                  </a:bodyPr>
                  <a:lstStyle/>
                  <a:p>
                    <a:r>
                      <a:rPr lang="fr-FR" dirty="0">
                        <a:latin typeface="Cambria" panose="02040503050406030204" pitchFamily="18" charset="0"/>
                        <a:ea typeface="Cambria" panose="02040503050406030204" pitchFamily="18" charset="0"/>
                        <a:cs typeface="Arial" panose="020B0604020202020204" pitchFamily="34" charset="0"/>
                      </a:rPr>
                      <a:t>z</a:t>
                    </a:r>
                    <a:endParaRPr lang="fr-FR" sz="2000" dirty="0">
                      <a:latin typeface="Cambria" panose="02040503050406030204" pitchFamily="18" charset="0"/>
                      <a:ea typeface="Cambria" panose="02040503050406030204" pitchFamily="18" charset="0"/>
                      <a:cs typeface="Arial" panose="020B0604020202020204" pitchFamily="34" charset="0"/>
                    </a:endParaRPr>
                  </a:p>
                </p:txBody>
              </p:sp>
              <p:sp>
                <p:nvSpPr>
                  <p:cNvPr id="254" name="ZoneTexte 253"/>
                  <p:cNvSpPr txBox="1"/>
                  <p:nvPr/>
                </p:nvSpPr>
                <p:spPr>
                  <a:xfrm>
                    <a:off x="5296829" y="2404802"/>
                    <a:ext cx="369522" cy="361496"/>
                  </a:xfrm>
                  <a:prstGeom prst="rect">
                    <a:avLst/>
                  </a:prstGeom>
                  <a:noFill/>
                </p:spPr>
                <p:txBody>
                  <a:bodyPr wrap="square" rtlCol="0">
                    <a:spAutoFit/>
                  </a:bodyPr>
                  <a:lstStyle/>
                  <a:p>
                    <a:r>
                      <a:rPr lang="fr-FR" dirty="0">
                        <a:latin typeface="Cambria" panose="02040503050406030204" pitchFamily="18" charset="0"/>
                        <a:ea typeface="Cambria" panose="02040503050406030204" pitchFamily="18" charset="0"/>
                        <a:cs typeface="Arial" panose="020B0604020202020204" pitchFamily="34" charset="0"/>
                      </a:rPr>
                      <a:t>t</a:t>
                    </a:r>
                  </a:p>
                </p:txBody>
              </p:sp>
              <p:grpSp>
                <p:nvGrpSpPr>
                  <p:cNvPr id="256" name="Groupe 255"/>
                  <p:cNvGrpSpPr/>
                  <p:nvPr/>
                </p:nvGrpSpPr>
                <p:grpSpPr>
                  <a:xfrm>
                    <a:off x="3159855" y="1267468"/>
                    <a:ext cx="364954" cy="1322263"/>
                    <a:chOff x="8957622" y="3015908"/>
                    <a:chExt cx="721104" cy="2740036"/>
                  </a:xfrm>
                </p:grpSpPr>
                <p:sp>
                  <p:nvSpPr>
                    <p:cNvPr id="373" name="Ellipse 372"/>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5" name="Ellipse 374"/>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6" name="Ellipse 375"/>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7" name="Ellipse 376"/>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8" name="Ellipse 377"/>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9" name="Ellipse 378"/>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0" name="Ellipse 379"/>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Ellipse 380"/>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2" name="Ellipse 381"/>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3" name="Ellipse 382"/>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4" name="Ellipse 383"/>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5" name="Ellipse 384"/>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6" name="Ellipse 385"/>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7" name="Ellipse 386"/>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8" name="Ellipse 387"/>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Ellipse 388"/>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Ellipse 389"/>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1" name="Ellipse 390"/>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2" name="Ellipse 391"/>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3" name="Ellipse 392"/>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Ellipse 393"/>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5" name="Ellipse 394"/>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6" name="Ellipse 395"/>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7" name="Groupe 256"/>
                  <p:cNvGrpSpPr/>
                  <p:nvPr/>
                </p:nvGrpSpPr>
                <p:grpSpPr>
                  <a:xfrm>
                    <a:off x="4617815" y="1272546"/>
                    <a:ext cx="364954" cy="1322262"/>
                    <a:chOff x="8957622" y="3015908"/>
                    <a:chExt cx="721104" cy="2740036"/>
                  </a:xfrm>
                </p:grpSpPr>
                <p:sp>
                  <p:nvSpPr>
                    <p:cNvPr id="335" name="Ellipse 334"/>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Ellipse 337"/>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0" name="Ellipse 339"/>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1" name="Ellipse 340"/>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2" name="Ellipse 341"/>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Ellipse 342"/>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4" name="Ellipse 343"/>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5" name="Ellipse 344"/>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Ellipse 345"/>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7" name="Ellipse 346"/>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 name="Ellipse 347"/>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9" name="Ellipse 348"/>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0" name="Ellipse 349"/>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1" name="Ellipse 350"/>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2" name="Ellipse 351"/>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Ellipse 352"/>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Ellipse 353"/>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Ellipse 354"/>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6" name="Ellipse 355"/>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7" name="Ellipse 356"/>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8" name="Ellipse 357"/>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70" name="Connecteur droit 269"/>
                  <p:cNvCxnSpPr/>
                  <p:nvPr/>
                </p:nvCxnSpPr>
                <p:spPr>
                  <a:xfrm>
                    <a:off x="3346322" y="1608308"/>
                    <a:ext cx="14400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71" name="Connecteur droit 270"/>
                  <p:cNvCxnSpPr/>
                  <p:nvPr/>
                </p:nvCxnSpPr>
                <p:spPr>
                  <a:xfrm>
                    <a:off x="842900" y="2417890"/>
                    <a:ext cx="2487851"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72" name="Connecteur droit 271"/>
                  <p:cNvCxnSpPr/>
                  <p:nvPr/>
                </p:nvCxnSpPr>
                <p:spPr>
                  <a:xfrm flipV="1">
                    <a:off x="1868298" y="1602409"/>
                    <a:ext cx="1474303" cy="821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0" name="ZoneTexte 299"/>
                      <p:cNvSpPr txBox="1"/>
                      <p:nvPr/>
                    </p:nvSpPr>
                    <p:spPr>
                      <a:xfrm>
                        <a:off x="848900" y="2073366"/>
                        <a:ext cx="530490" cy="310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dirty="0" smtClean="0">
                                  <a:solidFill>
                                    <a:srgbClr val="0066FF"/>
                                  </a:solidFill>
                                  <a:latin typeface="Cambria Math" panose="02040503050406030204" pitchFamily="18" charset="0"/>
                                </a:rPr>
                                <m:t>|</m:t>
                              </m:r>
                              <m:r>
                                <a:rPr lang="fr-FR" b="0" i="1" dirty="0" smtClean="0">
                                  <a:solidFill>
                                    <a:srgbClr val="0066FF"/>
                                  </a:solidFill>
                                  <a:latin typeface="Cambria Math" panose="02040503050406030204" pitchFamily="18" charset="0"/>
                                </a:rPr>
                                <m:t>1, </m:t>
                              </m:r>
                              <m:sSub>
                                <m:sSubPr>
                                  <m:ctrlPr>
                                    <a:rPr lang="fr-FR" b="0" i="1" dirty="0" smtClean="0">
                                      <a:solidFill>
                                        <a:srgbClr val="0066FF"/>
                                      </a:solidFill>
                                      <a:latin typeface="Cambria Math" panose="02040503050406030204" pitchFamily="18" charset="0"/>
                                    </a:rPr>
                                  </m:ctrlPr>
                                </m:sSubPr>
                                <m:e>
                                  <m:r>
                                    <a:rPr lang="fr-FR" b="0" i="1" dirty="0" smtClean="0">
                                      <a:solidFill>
                                        <a:srgbClr val="0066FF"/>
                                      </a:solidFill>
                                      <a:latin typeface="Cambria Math" panose="02040503050406030204" pitchFamily="18" charset="0"/>
                                    </a:rPr>
                                    <m:t>𝑝</m:t>
                                  </m:r>
                                </m:e>
                                <m:sub>
                                  <m:r>
                                    <a:rPr lang="fr-FR" b="0" i="1" dirty="0" smtClean="0">
                                      <a:solidFill>
                                        <a:srgbClr val="0066FF"/>
                                      </a:solidFill>
                                      <a:latin typeface="Cambria Math" panose="02040503050406030204" pitchFamily="18" charset="0"/>
                                    </a:rPr>
                                    <m:t>0</m:t>
                                  </m:r>
                                </m:sub>
                              </m:sSub>
                              <m:r>
                                <a:rPr lang="fr-FR" i="1" dirty="0">
                                  <a:solidFill>
                                    <a:srgbClr val="0066FF"/>
                                  </a:solidFill>
                                  <a:latin typeface="Cambria Math" panose="02040503050406030204" pitchFamily="18" charset="0"/>
                                </a:rPr>
                                <m:t>〉 </m:t>
                              </m:r>
                            </m:oMath>
                          </m:oMathPara>
                        </a14:m>
                        <a:endParaRPr lang="fr-FR" dirty="0">
                          <a:solidFill>
                            <a:srgbClr val="0066FF"/>
                          </a:solidFill>
                        </a:endParaRPr>
                      </a:p>
                    </p:txBody>
                  </p:sp>
                </mc:Choice>
                <mc:Fallback xmlns="">
                  <p:sp>
                    <p:nvSpPr>
                      <p:cNvPr id="300" name="ZoneTexte 299"/>
                      <p:cNvSpPr txBox="1">
                        <a:spLocks noRot="1" noChangeAspect="1" noMove="1" noResize="1" noEditPoints="1" noAdjustHandles="1" noChangeArrowheads="1" noChangeShapeType="1" noTextEdit="1"/>
                      </p:cNvSpPr>
                      <p:nvPr/>
                    </p:nvSpPr>
                    <p:spPr>
                      <a:xfrm>
                        <a:off x="848900" y="2073366"/>
                        <a:ext cx="530490" cy="310333"/>
                      </a:xfrm>
                      <a:prstGeom prst="rect">
                        <a:avLst/>
                      </a:prstGeom>
                      <a:blipFill>
                        <a:blip r:embed="rId10"/>
                        <a:stretch>
                          <a:fillRect l="-3571" r="-57143" b="-14754"/>
                        </a:stretch>
                      </a:blipFill>
                    </p:spPr>
                    <p:txBody>
                      <a:bodyPr/>
                      <a:lstStyle/>
                      <a:p>
                        <a:r>
                          <a:rPr lang="fr-FR">
                            <a:noFill/>
                          </a:rPr>
                          <a:t> </a:t>
                        </a:r>
                      </a:p>
                    </p:txBody>
                  </p:sp>
                </mc:Fallback>
              </mc:AlternateContent>
              <p:cxnSp>
                <p:nvCxnSpPr>
                  <p:cNvPr id="251" name="Connecteur droit avec flèche 250"/>
                  <p:cNvCxnSpPr/>
                  <p:nvPr/>
                </p:nvCxnSpPr>
                <p:spPr>
                  <a:xfrm flipV="1">
                    <a:off x="487186" y="2586552"/>
                    <a:ext cx="482717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23" name="Connecteur droit avec flèche 522"/>
                <p:cNvCxnSpPr/>
                <p:nvPr/>
              </p:nvCxnSpPr>
              <p:spPr>
                <a:xfrm flipH="1">
                  <a:off x="7859507" y="4968018"/>
                  <a:ext cx="0" cy="51683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24" name="ZoneTexte 523"/>
                    <p:cNvSpPr txBox="1"/>
                    <p:nvPr/>
                  </p:nvSpPr>
                  <p:spPr>
                    <a:xfrm>
                      <a:off x="7889180" y="5035604"/>
                      <a:ext cx="268483" cy="230746"/>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𝑔</m:t>
                            </m:r>
                          </m:oMath>
                        </m:oMathPara>
                      </a14:m>
                      <a:endParaRPr lang="fr-FR" dirty="0" smtClean="0">
                        <a:latin typeface="+mj-lt"/>
                      </a:endParaRPr>
                    </a:p>
                  </p:txBody>
                </p:sp>
              </mc:Choice>
              <mc:Fallback xmlns="">
                <p:sp>
                  <p:nvSpPr>
                    <p:cNvPr id="524" name="ZoneTexte 523"/>
                    <p:cNvSpPr txBox="1">
                      <a:spLocks noRot="1" noChangeAspect="1" noMove="1" noResize="1" noEditPoints="1" noAdjustHandles="1" noChangeArrowheads="1" noChangeShapeType="1" noTextEdit="1"/>
                    </p:cNvSpPr>
                    <p:nvPr/>
                  </p:nvSpPr>
                  <p:spPr>
                    <a:xfrm>
                      <a:off x="7889180" y="5035604"/>
                      <a:ext cx="268483" cy="230746"/>
                    </a:xfrm>
                    <a:prstGeom prst="rect">
                      <a:avLst/>
                    </a:prstGeom>
                    <a:blipFill>
                      <a:blip r:embed="rId11"/>
                      <a:stretch>
                        <a:fillRect l="-11628" r="-6977" b="-28889"/>
                      </a:stretch>
                    </a:blipFill>
                  </p:spPr>
                  <p:txBody>
                    <a:bodyPr/>
                    <a:lstStyle/>
                    <a:p>
                      <a:r>
                        <a:rPr lang="fr-FR">
                          <a:noFill/>
                        </a:rPr>
                        <a:t> </a:t>
                      </a:r>
                    </a:p>
                  </p:txBody>
                </p:sp>
              </mc:Fallback>
            </mc:AlternateContent>
            <p:sp>
              <p:nvSpPr>
                <p:cNvPr id="520" name="ZoneTexte 519"/>
                <p:cNvSpPr txBox="1"/>
                <p:nvPr/>
              </p:nvSpPr>
              <p:spPr>
                <a:xfrm>
                  <a:off x="5709408" y="4225871"/>
                  <a:ext cx="1238469" cy="230746"/>
                </a:xfrm>
                <a:prstGeom prst="rect">
                  <a:avLst/>
                </a:prstGeom>
                <a:solidFill>
                  <a:schemeClr val="bg1"/>
                </a:solidFill>
              </p:spPr>
              <p:txBody>
                <a:bodyPr wrap="square" lIns="0" tIns="0" rIns="0" bIns="0" rtlCol="0">
                  <a:spAutoFit/>
                </a:bodyPr>
                <a:lstStyle/>
                <a:p>
                  <a:pPr algn="ctr"/>
                  <a:r>
                    <a:rPr lang="fr-FR" b="0" i="1" dirty="0" err="1" smtClean="0">
                      <a:latin typeface="Calibri" panose="020F0502020204030204" pitchFamily="34" charset="0"/>
                      <a:cs typeface="Calibri" panose="020F0502020204030204" pitchFamily="34" charset="0"/>
                    </a:rPr>
                    <a:t>Beamsplitter</a:t>
                  </a:r>
                  <a:endParaRPr lang="fr-FR" dirty="0" smtClean="0">
                    <a:latin typeface="Calibri" panose="020F0502020204030204" pitchFamily="34" charset="0"/>
                    <a:cs typeface="Calibri" panose="020F0502020204030204" pitchFamily="34" charset="0"/>
                  </a:endParaRPr>
                </a:p>
              </p:txBody>
            </p:sp>
            <p:sp>
              <p:nvSpPr>
                <p:cNvPr id="521" name="ZoneTexte 520"/>
                <p:cNvSpPr txBox="1"/>
                <p:nvPr/>
              </p:nvSpPr>
              <p:spPr>
                <a:xfrm>
                  <a:off x="8501185" y="4232193"/>
                  <a:ext cx="1238471" cy="230746"/>
                </a:xfrm>
                <a:prstGeom prst="rect">
                  <a:avLst/>
                </a:prstGeom>
                <a:solidFill>
                  <a:schemeClr val="bg1"/>
                </a:solidFill>
              </p:spPr>
              <p:txBody>
                <a:bodyPr wrap="square" lIns="0" tIns="0" rIns="0" bIns="0" rtlCol="0">
                  <a:spAutoFit/>
                </a:bodyPr>
                <a:lstStyle/>
                <a:p>
                  <a:pPr algn="ctr"/>
                  <a:r>
                    <a:rPr lang="fr-FR" b="0" i="1" dirty="0" err="1" smtClean="0">
                      <a:latin typeface="Calibri" panose="020F0502020204030204" pitchFamily="34" charset="0"/>
                      <a:cs typeface="Calibri" panose="020F0502020204030204" pitchFamily="34" charset="0"/>
                    </a:rPr>
                    <a:t>Beamsplitter</a:t>
                  </a:r>
                  <a:endParaRPr lang="fr-FR" dirty="0" smtClean="0">
                    <a:latin typeface="Calibri" panose="020F0502020204030204" pitchFamily="34" charset="0"/>
                    <a:cs typeface="Calibri" panose="020F0502020204030204" pitchFamily="34" charset="0"/>
                  </a:endParaRPr>
                </a:p>
              </p:txBody>
            </p:sp>
            <p:sp>
              <p:nvSpPr>
                <p:cNvPr id="522" name="ZoneTexte 521"/>
                <p:cNvSpPr txBox="1"/>
                <p:nvPr/>
              </p:nvSpPr>
              <p:spPr>
                <a:xfrm>
                  <a:off x="7098387" y="4238040"/>
                  <a:ext cx="1238469" cy="230746"/>
                </a:xfrm>
                <a:prstGeom prst="rect">
                  <a:avLst/>
                </a:prstGeom>
                <a:solidFill>
                  <a:schemeClr val="bg1"/>
                </a:solidFill>
              </p:spPr>
              <p:txBody>
                <a:bodyPr wrap="square" lIns="0" tIns="0" rIns="0" bIns="0" rtlCol="0">
                  <a:spAutoFit/>
                </a:bodyPr>
                <a:lstStyle/>
                <a:p>
                  <a:pPr algn="ctr"/>
                  <a:r>
                    <a:rPr lang="fr-FR" b="0" i="1" dirty="0" smtClean="0">
                      <a:latin typeface="Calibri" panose="020F0502020204030204" pitchFamily="34" charset="0"/>
                      <a:cs typeface="Calibri" panose="020F0502020204030204" pitchFamily="34" charset="0"/>
                    </a:rPr>
                    <a:t>Mirror</a:t>
                  </a:r>
                  <a:endParaRPr lang="fr-FR" dirty="0" smtClean="0">
                    <a:latin typeface="Calibri" panose="020F0502020204030204" pitchFamily="34" charset="0"/>
                    <a:cs typeface="Calibri" panose="020F0502020204030204" pitchFamily="34" charset="0"/>
                  </a:endParaRPr>
                </a:p>
              </p:txBody>
            </p:sp>
          </p:grpSp>
          <p:cxnSp>
            <p:nvCxnSpPr>
              <p:cNvPr id="280" name="Connecteur droit 279"/>
              <p:cNvCxnSpPr/>
              <p:nvPr/>
            </p:nvCxnSpPr>
            <p:spPr>
              <a:xfrm flipV="1">
                <a:off x="7635167" y="4106547"/>
                <a:ext cx="1301923" cy="71906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9126065" y="3743159"/>
                <a:ext cx="496915" cy="527017"/>
                <a:chOff x="9236188" y="3816084"/>
                <a:chExt cx="496915" cy="527017"/>
              </a:xfrm>
            </p:grpSpPr>
            <p:cxnSp>
              <p:nvCxnSpPr>
                <p:cNvPr id="287" name="Connecteur droit 286"/>
                <p:cNvCxnSpPr/>
                <p:nvPr/>
              </p:nvCxnSpPr>
              <p:spPr>
                <a:xfrm>
                  <a:off x="9567282" y="3945540"/>
                  <a:ext cx="165821" cy="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Ellipse 283"/>
                <p:cNvSpPr/>
                <p:nvPr/>
              </p:nvSpPr>
              <p:spPr>
                <a:xfrm>
                  <a:off x="9274458" y="3830955"/>
                  <a:ext cx="292825" cy="2291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8" name="Ellipse 287"/>
                <p:cNvSpPr/>
                <p:nvPr/>
              </p:nvSpPr>
              <p:spPr>
                <a:xfrm>
                  <a:off x="9258058" y="4083412"/>
                  <a:ext cx="292825" cy="2291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9" name="Connecteur droit 288"/>
                <p:cNvCxnSpPr/>
                <p:nvPr/>
              </p:nvCxnSpPr>
              <p:spPr>
                <a:xfrm>
                  <a:off x="9543204" y="4207836"/>
                  <a:ext cx="165821" cy="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Rectangle 289"/>
                <p:cNvSpPr/>
                <p:nvPr/>
              </p:nvSpPr>
              <p:spPr>
                <a:xfrm>
                  <a:off x="9240078" y="3816084"/>
                  <a:ext cx="176673" cy="27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1" name="Rectangle 290"/>
                <p:cNvSpPr/>
                <p:nvPr/>
              </p:nvSpPr>
              <p:spPr>
                <a:xfrm>
                  <a:off x="9236188" y="4071437"/>
                  <a:ext cx="176673" cy="271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98" name="Connecteur droit 297"/>
              <p:cNvCxnSpPr>
                <a:cxnSpLocks noChangeAspect="1"/>
              </p:cNvCxnSpPr>
              <p:nvPr/>
            </p:nvCxnSpPr>
            <p:spPr>
              <a:xfrm rot="360000" flipV="1">
                <a:off x="8904114" y="3860210"/>
                <a:ext cx="405119" cy="288000"/>
              </a:xfrm>
              <a:prstGeom prst="line">
                <a:avLst/>
              </a:prstGeom>
              <a:ln w="28575">
                <a:solidFill>
                  <a:srgbClr val="469C46"/>
                </a:solidFill>
                <a:prstDash val="solid"/>
              </a:ln>
            </p:spPr>
            <p:style>
              <a:lnRef idx="1">
                <a:schemeClr val="accent1"/>
              </a:lnRef>
              <a:fillRef idx="0">
                <a:schemeClr val="accent1"/>
              </a:fillRef>
              <a:effectRef idx="0">
                <a:schemeClr val="accent1"/>
              </a:effectRef>
              <a:fontRef idx="minor">
                <a:schemeClr val="tx1"/>
              </a:fontRef>
            </p:style>
          </p:cxnSp>
          <p:cxnSp>
            <p:nvCxnSpPr>
              <p:cNvPr id="301" name="Connecteur droit 300"/>
              <p:cNvCxnSpPr/>
              <p:nvPr/>
            </p:nvCxnSpPr>
            <p:spPr>
              <a:xfrm>
                <a:off x="8865871" y="4115578"/>
                <a:ext cx="4320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7" name="ZoneTexte 206"/>
                <p:cNvSpPr txBox="1"/>
                <p:nvPr/>
              </p:nvSpPr>
              <p:spPr>
                <a:xfrm rot="19444205">
                  <a:off x="4959738" y="4983068"/>
                  <a:ext cx="15522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0" smtClean="0">
                            <a:solidFill>
                              <a:srgbClr val="469C46"/>
                            </a:solidFill>
                            <a:latin typeface="Cambria Math" panose="02040503050406030204" pitchFamily="18" charset="0"/>
                          </a:rPr>
                          <m:t>|</m:t>
                        </m:r>
                        <m:sSub>
                          <m:sSubPr>
                            <m:ctrlPr>
                              <a:rPr lang="fr-FR" b="0" i="1" smtClean="0">
                                <a:solidFill>
                                  <a:srgbClr val="469C46"/>
                                </a:solidFill>
                                <a:latin typeface="Cambria Math" panose="02040503050406030204" pitchFamily="18" charset="0"/>
                              </a:rPr>
                            </m:ctrlPr>
                          </m:sSubPr>
                          <m:e>
                            <m:r>
                              <a:rPr lang="fr-FR" b="0" i="1" smtClean="0">
                                <a:solidFill>
                                  <a:srgbClr val="469C46"/>
                                </a:solidFill>
                                <a:latin typeface="Cambria Math" panose="02040503050406030204" pitchFamily="18" charset="0"/>
                              </a:rPr>
                              <m:t>2,</m:t>
                            </m:r>
                            <m:r>
                              <a:rPr lang="fr-FR" b="0" i="1" smtClean="0">
                                <a:solidFill>
                                  <a:srgbClr val="469C46"/>
                                </a:solidFill>
                                <a:latin typeface="Cambria Math" panose="02040503050406030204" pitchFamily="18" charset="0"/>
                              </a:rPr>
                              <m:t>𝑝</m:t>
                            </m:r>
                          </m:e>
                          <m:sub>
                            <m:r>
                              <a:rPr lang="fr-FR" b="0" i="1" smtClean="0">
                                <a:solidFill>
                                  <a:srgbClr val="469C46"/>
                                </a:solidFill>
                                <a:latin typeface="Cambria Math" panose="02040503050406030204" pitchFamily="18" charset="0"/>
                              </a:rPr>
                              <m:t>0</m:t>
                            </m:r>
                          </m:sub>
                        </m:sSub>
                        <m:r>
                          <a:rPr lang="fr-FR" i="1">
                            <a:solidFill>
                              <a:srgbClr val="469C46"/>
                            </a:solidFill>
                            <a:latin typeface="Cambria Math" panose="02040503050406030204" pitchFamily="18" charset="0"/>
                          </a:rPr>
                          <m:t>+</m:t>
                        </m:r>
                        <m:r>
                          <a:rPr lang="fr-FR" b="0" i="1" smtClean="0">
                            <a:solidFill>
                              <a:srgbClr val="469C46"/>
                            </a:solidFill>
                            <a:latin typeface="Cambria Math" panose="02040503050406030204" pitchFamily="18" charset="0"/>
                          </a:rPr>
                          <m:t>2</m:t>
                        </m:r>
                        <m:r>
                          <a:rPr lang="fr-FR" i="1">
                            <a:solidFill>
                              <a:srgbClr val="469C46"/>
                            </a:solidFill>
                            <a:latin typeface="Cambria Math" panose="02040503050406030204" pitchFamily="18" charset="0"/>
                          </a:rPr>
                          <m:t>ℏ</m:t>
                        </m:r>
                        <m:sSub>
                          <m:sSubPr>
                            <m:ctrlPr>
                              <a:rPr lang="fr-FR" i="1">
                                <a:solidFill>
                                  <a:srgbClr val="469C46"/>
                                </a:solidFill>
                                <a:latin typeface="Cambria Math" panose="02040503050406030204" pitchFamily="18" charset="0"/>
                              </a:rPr>
                            </m:ctrlPr>
                          </m:sSubPr>
                          <m:e>
                            <m:r>
                              <a:rPr lang="fr-FR" i="1">
                                <a:solidFill>
                                  <a:srgbClr val="469C46"/>
                                </a:solidFill>
                                <a:latin typeface="Cambria Math" panose="02040503050406030204" pitchFamily="18" charset="0"/>
                              </a:rPr>
                              <m:t>𝑘</m:t>
                            </m:r>
                          </m:e>
                          <m:sub>
                            <m:r>
                              <m:rPr>
                                <m:sty m:val="p"/>
                              </m:rPr>
                              <a:rPr lang="fr-FR">
                                <a:solidFill>
                                  <a:srgbClr val="469C46"/>
                                </a:solidFill>
                                <a:latin typeface="Cambria Math" panose="02040503050406030204" pitchFamily="18" charset="0"/>
                              </a:rPr>
                              <m:t>eff</m:t>
                            </m:r>
                          </m:sub>
                        </m:sSub>
                        <m:r>
                          <a:rPr lang="fr-FR" b="0" i="1" smtClean="0">
                            <a:solidFill>
                              <a:srgbClr val="469C46"/>
                            </a:solidFill>
                            <a:latin typeface="Cambria Math" panose="02040503050406030204" pitchFamily="18" charset="0"/>
                          </a:rPr>
                          <m:t>〉</m:t>
                        </m:r>
                      </m:oMath>
                    </m:oMathPara>
                  </a14:m>
                  <a:endParaRPr lang="fr-FR" b="0" dirty="0" smtClean="0">
                    <a:solidFill>
                      <a:srgbClr val="469C46"/>
                    </a:solidFill>
                    <a:latin typeface="+mj-lt"/>
                  </a:endParaRPr>
                </a:p>
              </p:txBody>
            </p:sp>
          </mc:Choice>
          <mc:Fallback xmlns="">
            <p:sp>
              <p:nvSpPr>
                <p:cNvPr id="207" name="ZoneTexte 206"/>
                <p:cNvSpPr txBox="1">
                  <a:spLocks noRot="1" noChangeAspect="1" noMove="1" noResize="1" noEditPoints="1" noAdjustHandles="1" noChangeArrowheads="1" noChangeShapeType="1" noTextEdit="1"/>
                </p:cNvSpPr>
                <p:nvPr/>
              </p:nvSpPr>
              <p:spPr>
                <a:xfrm rot="19444205">
                  <a:off x="4959738" y="4983068"/>
                  <a:ext cx="1552284" cy="276999"/>
                </a:xfrm>
                <a:prstGeom prst="rect">
                  <a:avLst/>
                </a:prstGeom>
                <a:blipFill>
                  <a:blip r:embed="rId12"/>
                  <a:stretch>
                    <a:fillRect l="-3846" t="-3743" r="-8120" b="-106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8" name="ZoneTexte 207"/>
                <p:cNvSpPr txBox="1"/>
                <p:nvPr/>
              </p:nvSpPr>
              <p:spPr>
                <a:xfrm>
                  <a:off x="5492768" y="5422867"/>
                  <a:ext cx="5760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dirty="0" smtClean="0">
                            <a:solidFill>
                              <a:srgbClr val="0066FF"/>
                            </a:solidFill>
                            <a:latin typeface="Cambria Math" panose="02040503050406030204" pitchFamily="18" charset="0"/>
                          </a:rPr>
                          <m:t>|</m:t>
                        </m:r>
                        <m:sSub>
                          <m:sSubPr>
                            <m:ctrlPr>
                              <a:rPr lang="fr-FR" b="0" i="1" dirty="0" smtClean="0">
                                <a:solidFill>
                                  <a:srgbClr val="0066FF"/>
                                </a:solidFill>
                                <a:latin typeface="Cambria Math" panose="02040503050406030204" pitchFamily="18" charset="0"/>
                              </a:rPr>
                            </m:ctrlPr>
                          </m:sSubPr>
                          <m:e>
                            <m:r>
                              <a:rPr lang="fr-FR" b="0" i="1" dirty="0" smtClean="0">
                                <a:solidFill>
                                  <a:srgbClr val="0066FF"/>
                                </a:solidFill>
                                <a:latin typeface="Cambria Math" panose="02040503050406030204" pitchFamily="18" charset="0"/>
                              </a:rPr>
                              <m:t>1,</m:t>
                            </m:r>
                            <m:r>
                              <a:rPr lang="fr-FR" b="0" i="1" dirty="0" smtClean="0">
                                <a:solidFill>
                                  <a:srgbClr val="0066FF"/>
                                </a:solidFill>
                                <a:latin typeface="Cambria Math" panose="02040503050406030204" pitchFamily="18" charset="0"/>
                              </a:rPr>
                              <m:t>𝑝</m:t>
                            </m:r>
                          </m:e>
                          <m:sub>
                            <m:r>
                              <a:rPr lang="fr-FR" b="0" i="1" dirty="0" smtClean="0">
                                <a:solidFill>
                                  <a:srgbClr val="0066FF"/>
                                </a:solidFill>
                                <a:latin typeface="Cambria Math" panose="02040503050406030204" pitchFamily="18" charset="0"/>
                              </a:rPr>
                              <m:t>0</m:t>
                            </m:r>
                          </m:sub>
                        </m:sSub>
                        <m:r>
                          <a:rPr lang="fr-FR" i="1" dirty="0">
                            <a:solidFill>
                              <a:srgbClr val="0066FF"/>
                            </a:solidFill>
                            <a:latin typeface="Cambria Math" panose="02040503050406030204" pitchFamily="18" charset="0"/>
                          </a:rPr>
                          <m:t>〉 </m:t>
                        </m:r>
                      </m:oMath>
                    </m:oMathPara>
                  </a14:m>
                  <a:endParaRPr lang="fr-FR" dirty="0">
                    <a:solidFill>
                      <a:srgbClr val="0066FF"/>
                    </a:solidFill>
                  </a:endParaRPr>
                </a:p>
              </p:txBody>
            </p:sp>
          </mc:Choice>
          <mc:Fallback xmlns="">
            <p:sp>
              <p:nvSpPr>
                <p:cNvPr id="208" name="ZoneTexte 207"/>
                <p:cNvSpPr txBox="1">
                  <a:spLocks noRot="1" noChangeAspect="1" noMove="1" noResize="1" noEditPoints="1" noAdjustHandles="1" noChangeArrowheads="1" noChangeShapeType="1" noTextEdit="1"/>
                </p:cNvSpPr>
                <p:nvPr/>
              </p:nvSpPr>
              <p:spPr>
                <a:xfrm>
                  <a:off x="5492768" y="5422867"/>
                  <a:ext cx="576035" cy="369332"/>
                </a:xfrm>
                <a:prstGeom prst="rect">
                  <a:avLst/>
                </a:prstGeom>
                <a:blipFill>
                  <a:blip r:embed="rId13"/>
                  <a:stretch>
                    <a:fillRect l="-3158" r="-38947" b="-14754"/>
                  </a:stretch>
                </a:blipFill>
              </p:spPr>
              <p:txBody>
                <a:bodyPr/>
                <a:lstStyle/>
                <a:p>
                  <a:r>
                    <a:rPr lang="fr-FR">
                      <a:noFill/>
                    </a:rPr>
                    <a:t> </a:t>
                  </a:r>
                </a:p>
              </p:txBody>
            </p:sp>
          </mc:Fallback>
        </mc:AlternateContent>
      </p:grpSp>
      <p:sp>
        <p:nvSpPr>
          <p:cNvPr id="212" name="Flèche vers le bas 211"/>
          <p:cNvSpPr/>
          <p:nvPr/>
        </p:nvSpPr>
        <p:spPr>
          <a:xfrm rot="10800000">
            <a:off x="2063205" y="3456466"/>
            <a:ext cx="189576" cy="233594"/>
          </a:xfrm>
          <a:prstGeom prst="downArrow">
            <a:avLst>
              <a:gd name="adj1" fmla="val 43084"/>
              <a:gd name="adj2" fmla="val 45104"/>
            </a:avLst>
          </a:prstGeom>
          <a:solidFill>
            <a:srgbClr val="FF0000"/>
          </a:solidFill>
          <a:ln w="254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rgbClr val="FF0000"/>
              </a:solidFill>
            </a:endParaRPr>
          </a:p>
        </p:txBody>
      </p:sp>
      <p:sp>
        <p:nvSpPr>
          <p:cNvPr id="219" name="ZoneTexte 218"/>
          <p:cNvSpPr txBox="1"/>
          <p:nvPr/>
        </p:nvSpPr>
        <p:spPr>
          <a:xfrm>
            <a:off x="1977575" y="3752775"/>
            <a:ext cx="680569" cy="246221"/>
          </a:xfrm>
          <a:prstGeom prst="rect">
            <a:avLst/>
          </a:prstGeom>
          <a:noFill/>
        </p:spPr>
        <p:txBody>
          <a:bodyPr wrap="square" lIns="0" tIns="0" rIns="0" bIns="0" rtlCol="0">
            <a:spAutoFit/>
          </a:bodyPr>
          <a:lstStyle/>
          <a:p>
            <a:pPr algn="l"/>
            <a:r>
              <a:rPr lang="fr-FR" sz="1600" b="0" dirty="0" smtClean="0">
                <a:latin typeface="Calibri" panose="020F0502020204030204" pitchFamily="34" charset="0"/>
                <a:cs typeface="Calibri" panose="020F0502020204030204" pitchFamily="34" charset="0"/>
              </a:rPr>
              <a:t>laser</a:t>
            </a:r>
          </a:p>
        </p:txBody>
      </p:sp>
      <p:sp>
        <p:nvSpPr>
          <p:cNvPr id="233" name="Flèche vers le bas 232"/>
          <p:cNvSpPr/>
          <p:nvPr/>
        </p:nvSpPr>
        <p:spPr>
          <a:xfrm rot="10800000">
            <a:off x="3455134" y="3467010"/>
            <a:ext cx="189576" cy="233594"/>
          </a:xfrm>
          <a:prstGeom prst="downArrow">
            <a:avLst>
              <a:gd name="adj1" fmla="val 43084"/>
              <a:gd name="adj2" fmla="val 45104"/>
            </a:avLst>
          </a:prstGeom>
          <a:solidFill>
            <a:srgbClr val="FF0000"/>
          </a:solidFill>
          <a:ln w="254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rgbClr val="FF0000"/>
              </a:solidFill>
            </a:endParaRPr>
          </a:p>
        </p:txBody>
      </p:sp>
      <p:sp>
        <p:nvSpPr>
          <p:cNvPr id="248" name="ZoneTexte 247"/>
          <p:cNvSpPr txBox="1"/>
          <p:nvPr/>
        </p:nvSpPr>
        <p:spPr>
          <a:xfrm>
            <a:off x="3369504" y="3763319"/>
            <a:ext cx="680569" cy="246221"/>
          </a:xfrm>
          <a:prstGeom prst="rect">
            <a:avLst/>
          </a:prstGeom>
          <a:noFill/>
        </p:spPr>
        <p:txBody>
          <a:bodyPr wrap="square" lIns="0" tIns="0" rIns="0" bIns="0" rtlCol="0">
            <a:spAutoFit/>
          </a:bodyPr>
          <a:lstStyle/>
          <a:p>
            <a:pPr algn="l"/>
            <a:r>
              <a:rPr lang="fr-FR" sz="1600" b="0" dirty="0" smtClean="0">
                <a:latin typeface="Calibri" panose="020F0502020204030204" pitchFamily="34" charset="0"/>
                <a:cs typeface="Calibri" panose="020F0502020204030204" pitchFamily="34" charset="0"/>
              </a:rPr>
              <a:t>laser</a:t>
            </a:r>
          </a:p>
        </p:txBody>
      </p:sp>
      <p:sp>
        <p:nvSpPr>
          <p:cNvPr id="253" name="Flèche vers le bas 252"/>
          <p:cNvSpPr/>
          <p:nvPr/>
        </p:nvSpPr>
        <p:spPr>
          <a:xfrm rot="10800000">
            <a:off x="4914161" y="3447735"/>
            <a:ext cx="189576" cy="233594"/>
          </a:xfrm>
          <a:prstGeom prst="downArrow">
            <a:avLst>
              <a:gd name="adj1" fmla="val 43084"/>
              <a:gd name="adj2" fmla="val 45104"/>
            </a:avLst>
          </a:prstGeom>
          <a:solidFill>
            <a:srgbClr val="FF0000"/>
          </a:solidFill>
          <a:ln w="254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rgbClr val="FF0000"/>
              </a:solidFill>
            </a:endParaRPr>
          </a:p>
        </p:txBody>
      </p:sp>
      <p:sp>
        <p:nvSpPr>
          <p:cNvPr id="255" name="ZoneTexte 254"/>
          <p:cNvSpPr txBox="1"/>
          <p:nvPr/>
        </p:nvSpPr>
        <p:spPr>
          <a:xfrm>
            <a:off x="4828531" y="3744044"/>
            <a:ext cx="680569" cy="246221"/>
          </a:xfrm>
          <a:prstGeom prst="rect">
            <a:avLst/>
          </a:prstGeom>
          <a:noFill/>
        </p:spPr>
        <p:txBody>
          <a:bodyPr wrap="square" lIns="0" tIns="0" rIns="0" bIns="0" rtlCol="0">
            <a:spAutoFit/>
          </a:bodyPr>
          <a:lstStyle/>
          <a:p>
            <a:pPr algn="l"/>
            <a:r>
              <a:rPr lang="fr-FR" sz="1600" b="0" dirty="0" smtClean="0">
                <a:latin typeface="Calibri" panose="020F0502020204030204" pitchFamily="34" charset="0"/>
                <a:cs typeface="Calibri" panose="020F0502020204030204" pitchFamily="34" charset="0"/>
              </a:rPr>
              <a:t>laser</a:t>
            </a:r>
          </a:p>
        </p:txBody>
      </p:sp>
      <mc:AlternateContent xmlns:mc="http://schemas.openxmlformats.org/markup-compatibility/2006" xmlns:a14="http://schemas.microsoft.com/office/drawing/2010/main">
        <mc:Choice Requires="a14">
          <p:sp>
            <p:nvSpPr>
              <p:cNvPr id="147" name="Rectangle 146"/>
              <p:cNvSpPr/>
              <p:nvPr/>
            </p:nvSpPr>
            <p:spPr>
              <a:xfrm>
                <a:off x="8313374" y="4719589"/>
                <a:ext cx="3626919" cy="954107"/>
              </a:xfrm>
              <a:prstGeom prst="rect">
                <a:avLst/>
              </a:prstGeom>
            </p:spPr>
            <p:txBody>
              <a:bodyPr wrap="square">
                <a:spAutoFit/>
              </a:bodyPr>
              <a:lstStyle/>
              <a:p>
                <a:pPr algn="ctr"/>
                <a:r>
                  <a:rPr lang="fr-FR" sz="2000" dirty="0" smtClean="0">
                    <a:solidFill>
                      <a:srgbClr val="0066FF"/>
                    </a:solidFill>
                  </a:rPr>
                  <a:t>Non-</a:t>
                </a:r>
                <a:r>
                  <a:rPr lang="fr-FR" sz="2000" dirty="0" err="1" smtClean="0">
                    <a:solidFill>
                      <a:srgbClr val="0066FF"/>
                    </a:solidFill>
                  </a:rPr>
                  <a:t>linear</a:t>
                </a:r>
                <a:r>
                  <a:rPr lang="fr-FR" sz="2000" dirty="0" smtClean="0">
                    <a:solidFill>
                      <a:srgbClr val="0066FF"/>
                    </a:solidFill>
                  </a:rPr>
                  <a:t> Interaction </a:t>
                </a:r>
                <a:r>
                  <a:rPr lang="fr-FR" sz="2000" dirty="0" err="1" smtClean="0">
                    <a:solidFill>
                      <a:srgbClr val="0066FF"/>
                    </a:solidFill>
                  </a:rPr>
                  <a:t>term</a:t>
                </a:r>
                <a:endParaRPr lang="fr-FR" sz="2000" dirty="0" smtClean="0">
                  <a:solidFill>
                    <a:srgbClr val="0066FF"/>
                  </a:solidFill>
                </a:endParaRPr>
              </a:p>
              <a:p>
                <a:pPr algn="ctr"/>
                <a14:m>
                  <m:oMath xmlns:m="http://schemas.openxmlformats.org/officeDocument/2006/math">
                    <m:r>
                      <a:rPr lang="en-GB" i="1" dirty="0" smtClean="0">
                        <a:solidFill>
                          <a:schemeClr val="tx1"/>
                        </a:solidFill>
                        <a:latin typeface="Cambria Math" panose="02040503050406030204" pitchFamily="18" charset="0"/>
                      </a:rPr>
                      <m:t>∝</m:t>
                    </m:r>
                  </m:oMath>
                </a14:m>
                <a:r>
                  <a:rPr lang="en-GB" dirty="0">
                    <a:solidFill>
                      <a:schemeClr val="tx1"/>
                    </a:solidFill>
                  </a:rPr>
                  <a:t> Density of the BEC </a:t>
                </a:r>
                <a:endParaRPr lang="fr-FR" dirty="0">
                  <a:solidFill>
                    <a:srgbClr val="7030A0"/>
                  </a:solidFill>
                </a:endParaRPr>
              </a:p>
              <a:p>
                <a:pPr algn="ctr"/>
                <a:endParaRPr lang="fr-FR" dirty="0">
                  <a:solidFill>
                    <a:schemeClr val="tx1"/>
                  </a:solidFill>
                </a:endParaRPr>
              </a:p>
            </p:txBody>
          </p:sp>
        </mc:Choice>
        <mc:Fallback xmlns="">
          <p:sp>
            <p:nvSpPr>
              <p:cNvPr id="147" name="Rectangle 146"/>
              <p:cNvSpPr>
                <a:spLocks noRot="1" noChangeAspect="1" noMove="1" noResize="1" noEditPoints="1" noAdjustHandles="1" noChangeArrowheads="1" noChangeShapeType="1" noTextEdit="1"/>
              </p:cNvSpPr>
              <p:nvPr/>
            </p:nvSpPr>
            <p:spPr>
              <a:xfrm>
                <a:off x="8313374" y="4719589"/>
                <a:ext cx="3626919" cy="954107"/>
              </a:xfrm>
              <a:prstGeom prst="rect">
                <a:avLst/>
              </a:prstGeom>
              <a:blipFill>
                <a:blip r:embed="rId14"/>
                <a:stretch>
                  <a:fillRect t="-3185"/>
                </a:stretch>
              </a:blipFill>
            </p:spPr>
            <p:txBody>
              <a:bodyPr/>
              <a:lstStyle/>
              <a:p>
                <a:r>
                  <a:rPr lang="fr-FR">
                    <a:noFill/>
                  </a:rPr>
                  <a:t> </a:t>
                </a:r>
              </a:p>
            </p:txBody>
          </p:sp>
        </mc:Fallback>
      </mc:AlternateContent>
      <p:grpSp>
        <p:nvGrpSpPr>
          <p:cNvPr id="148" name="Groupe 147"/>
          <p:cNvGrpSpPr/>
          <p:nvPr/>
        </p:nvGrpSpPr>
        <p:grpSpPr>
          <a:xfrm rot="4087175">
            <a:off x="9494108" y="5385903"/>
            <a:ext cx="976185" cy="754046"/>
            <a:chOff x="2346114" y="4140922"/>
            <a:chExt cx="976185" cy="754046"/>
          </a:xfrm>
        </p:grpSpPr>
        <p:grpSp>
          <p:nvGrpSpPr>
            <p:cNvPr id="149" name="Groupe 148"/>
            <p:cNvGrpSpPr/>
            <p:nvPr/>
          </p:nvGrpSpPr>
          <p:grpSpPr>
            <a:xfrm>
              <a:off x="2597919" y="4243033"/>
              <a:ext cx="451458" cy="453000"/>
              <a:chOff x="4262724" y="4276727"/>
              <a:chExt cx="451458" cy="453000"/>
            </a:xfrm>
          </p:grpSpPr>
          <p:sp>
            <p:nvSpPr>
              <p:cNvPr id="154" name="Étoile à 5 branches 153"/>
              <p:cNvSpPr/>
              <p:nvPr/>
            </p:nvSpPr>
            <p:spPr>
              <a:xfrm>
                <a:off x="4263755" y="4290042"/>
                <a:ext cx="447052" cy="433590"/>
              </a:xfrm>
              <a:prstGeom prst="star5">
                <a:avLst>
                  <a:gd name="adj" fmla="val 14011"/>
                  <a:gd name="hf" fmla="val 105146"/>
                  <a:gd name="vf" fmla="val 110557"/>
                </a:avLst>
              </a:prstGeom>
              <a:gradFill flip="none" rotWithShape="1">
                <a:gsLst>
                  <a:gs pos="0">
                    <a:schemeClr val="accent4"/>
                  </a:gs>
                  <a:gs pos="95000">
                    <a:srgbClr val="FF0000"/>
                  </a:gs>
                </a:gsLst>
                <a:path path="circle">
                  <a:fillToRect l="50000" t="50000" r="50000" b="50000"/>
                </a:path>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Étoile à 5 branches 154"/>
              <p:cNvSpPr/>
              <p:nvPr/>
            </p:nvSpPr>
            <p:spPr>
              <a:xfrm rot="1094830">
                <a:off x="4267130" y="4296137"/>
                <a:ext cx="447052" cy="433590"/>
              </a:xfrm>
              <a:prstGeom prst="star5">
                <a:avLst>
                  <a:gd name="adj" fmla="val 14011"/>
                  <a:gd name="hf" fmla="val 105146"/>
                  <a:gd name="vf" fmla="val 110557"/>
                </a:avLst>
              </a:prstGeom>
              <a:gradFill flip="none" rotWithShape="1">
                <a:gsLst>
                  <a:gs pos="0">
                    <a:schemeClr val="accent4"/>
                  </a:gs>
                  <a:gs pos="95000">
                    <a:srgbClr val="FF0000"/>
                  </a:gs>
                </a:gsLst>
                <a:path path="circle">
                  <a:fillToRect l="50000" t="50000" r="50000" b="50000"/>
                </a:path>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Étoile à 5 branches 155"/>
              <p:cNvSpPr/>
              <p:nvPr/>
            </p:nvSpPr>
            <p:spPr>
              <a:xfrm rot="2676151">
                <a:off x="4262724" y="4276727"/>
                <a:ext cx="447052" cy="433590"/>
              </a:xfrm>
              <a:prstGeom prst="star5">
                <a:avLst>
                  <a:gd name="adj" fmla="val 14011"/>
                  <a:gd name="hf" fmla="val 105146"/>
                  <a:gd name="vf" fmla="val 110557"/>
                </a:avLst>
              </a:prstGeom>
              <a:gradFill flip="none" rotWithShape="1">
                <a:gsLst>
                  <a:gs pos="0">
                    <a:schemeClr val="accent4"/>
                  </a:gs>
                  <a:gs pos="95000">
                    <a:srgbClr val="FF0000"/>
                  </a:gs>
                </a:gsLst>
                <a:path path="circle">
                  <a:fillToRect l="50000" t="50000" r="50000" b="50000"/>
                </a:path>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0" name="Ellipse 149"/>
            <p:cNvSpPr>
              <a:spLocks/>
            </p:cNvSpPr>
            <p:nvPr/>
          </p:nvSpPr>
          <p:spPr>
            <a:xfrm>
              <a:off x="2346114" y="4678968"/>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151" name="Ellipse 150"/>
            <p:cNvSpPr/>
            <p:nvPr/>
          </p:nvSpPr>
          <p:spPr>
            <a:xfrm>
              <a:off x="3106299" y="4140922"/>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66FF"/>
                </a:solidFill>
              </a:endParaRPr>
            </a:p>
          </p:txBody>
        </p:sp>
        <p:cxnSp>
          <p:nvCxnSpPr>
            <p:cNvPr id="152" name="Connecteur droit avec flèche 151"/>
            <p:cNvCxnSpPr/>
            <p:nvPr/>
          </p:nvCxnSpPr>
          <p:spPr>
            <a:xfrm flipH="1">
              <a:off x="2867685" y="4286377"/>
              <a:ext cx="278541" cy="191645"/>
            </a:xfrm>
            <a:prstGeom prst="straightConnector1">
              <a:avLst/>
            </a:prstGeom>
            <a:ln w="38100" cmpd="dbl">
              <a:solidFill>
                <a:schemeClr val="accent3"/>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53" name="Connecteur droit avec flèche 152"/>
            <p:cNvCxnSpPr/>
            <p:nvPr/>
          </p:nvCxnSpPr>
          <p:spPr>
            <a:xfrm flipV="1">
              <a:off x="2518622" y="4539112"/>
              <a:ext cx="265910" cy="190120"/>
            </a:xfrm>
            <a:prstGeom prst="straightConnector1">
              <a:avLst/>
            </a:prstGeom>
            <a:ln w="38100" cmpd="dbl">
              <a:solidFill>
                <a:schemeClr val="accent3"/>
              </a:solidFill>
              <a:tailEnd type="stealth" w="med" len="med"/>
            </a:ln>
          </p:spPr>
          <p:style>
            <a:lnRef idx="1">
              <a:schemeClr val="accent1"/>
            </a:lnRef>
            <a:fillRef idx="0">
              <a:schemeClr val="accent1"/>
            </a:fillRef>
            <a:effectRef idx="0">
              <a:schemeClr val="accent1"/>
            </a:effectRef>
            <a:fontRef idx="minor">
              <a:schemeClr val="tx1"/>
            </a:fontRef>
          </p:style>
        </p:cxnSp>
      </p:grpSp>
      <p:sp>
        <p:nvSpPr>
          <p:cNvPr id="157" name="ZoneTexte 156"/>
          <p:cNvSpPr txBox="1"/>
          <p:nvPr/>
        </p:nvSpPr>
        <p:spPr>
          <a:xfrm>
            <a:off x="910585" y="35137"/>
            <a:ext cx="10199312" cy="646323"/>
          </a:xfrm>
          <a:prstGeom prst="rect">
            <a:avLst/>
          </a:prstGeom>
          <a:noFill/>
        </p:spPr>
        <p:txBody>
          <a:bodyPr wrap="none" lIns="91431" tIns="45716" rIns="91431" bIns="45716" rtlCol="0">
            <a:spAutoFit/>
          </a:bodyPr>
          <a:lstStyle/>
          <a:p>
            <a:r>
              <a:rPr lang="fr-FR" sz="3600" dirty="0" err="1" smtClean="0">
                <a:solidFill>
                  <a:srgbClr val="002060"/>
                </a:solidFill>
              </a:rPr>
              <a:t>Atom</a:t>
            </a:r>
            <a:r>
              <a:rPr lang="fr-FR" sz="3600" dirty="0" smtClean="0">
                <a:solidFill>
                  <a:srgbClr val="002060"/>
                </a:solidFill>
              </a:rPr>
              <a:t> </a:t>
            </a:r>
            <a:r>
              <a:rPr lang="fr-FR" sz="3600" dirty="0" err="1" smtClean="0">
                <a:solidFill>
                  <a:srgbClr val="002060"/>
                </a:solidFill>
              </a:rPr>
              <a:t>interferometry</a:t>
            </a:r>
            <a:r>
              <a:rPr lang="fr-FR" sz="3600" dirty="0" smtClean="0">
                <a:solidFill>
                  <a:srgbClr val="002060"/>
                </a:solidFill>
              </a:rPr>
              <a:t> </a:t>
            </a:r>
            <a:r>
              <a:rPr lang="fr-FR" sz="3600" dirty="0">
                <a:solidFill>
                  <a:srgbClr val="002060"/>
                </a:solidFill>
              </a:rPr>
              <a:t>(</a:t>
            </a:r>
            <a:r>
              <a:rPr lang="fr-FR" sz="3600" dirty="0" err="1">
                <a:solidFill>
                  <a:srgbClr val="002060"/>
                </a:solidFill>
              </a:rPr>
              <a:t>with</a:t>
            </a:r>
            <a:r>
              <a:rPr lang="fr-FR" sz="3600" dirty="0">
                <a:solidFill>
                  <a:srgbClr val="002060"/>
                </a:solidFill>
              </a:rPr>
              <a:t> </a:t>
            </a:r>
            <a:r>
              <a:rPr lang="fr-FR" sz="3600" dirty="0" err="1">
                <a:solidFill>
                  <a:srgbClr val="002060"/>
                </a:solidFill>
              </a:rPr>
              <a:t>separated</a:t>
            </a:r>
            <a:r>
              <a:rPr lang="fr-FR" sz="3600" dirty="0">
                <a:solidFill>
                  <a:srgbClr val="002060"/>
                </a:solidFill>
              </a:rPr>
              <a:t> </a:t>
            </a:r>
            <a:r>
              <a:rPr lang="fr-FR" sz="3600" dirty="0" err="1" smtClean="0">
                <a:solidFill>
                  <a:srgbClr val="002060"/>
                </a:solidFill>
              </a:rPr>
              <a:t>paths</a:t>
            </a:r>
            <a:r>
              <a:rPr lang="fr-FR" sz="3600" dirty="0" smtClean="0">
                <a:solidFill>
                  <a:srgbClr val="002060"/>
                </a:solidFill>
              </a:rPr>
              <a:t> and </a:t>
            </a:r>
            <a:r>
              <a:rPr lang="fr-FR" sz="3600" dirty="0" err="1" smtClean="0">
                <a:solidFill>
                  <a:srgbClr val="002060"/>
                </a:solidFill>
              </a:rPr>
              <a:t>BECs</a:t>
            </a:r>
            <a:r>
              <a:rPr lang="fr-FR" sz="3600" dirty="0" smtClean="0">
                <a:solidFill>
                  <a:srgbClr val="002060"/>
                </a:solidFill>
              </a:rPr>
              <a:t>)</a:t>
            </a:r>
            <a:endParaRPr lang="fr-FR" sz="3600" dirty="0">
              <a:solidFill>
                <a:srgbClr val="002060"/>
              </a:solidFill>
            </a:endParaRPr>
          </a:p>
        </p:txBody>
      </p:sp>
      <p:cxnSp>
        <p:nvCxnSpPr>
          <p:cNvPr id="158" name="Connecteur droit 157"/>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9466" y="5912665"/>
            <a:ext cx="12002512" cy="830997"/>
          </a:xfrm>
          <a:prstGeom prst="rect">
            <a:avLst/>
          </a:prstGeom>
        </p:spPr>
        <p:txBody>
          <a:bodyPr wrap="square">
            <a:spAutoFit/>
          </a:bodyPr>
          <a:lstStyle/>
          <a:p>
            <a:r>
              <a:rPr lang="fr-FR" sz="2400" dirty="0"/>
              <a:t>Challenge </a:t>
            </a:r>
            <a:r>
              <a:rPr lang="fr-FR" sz="2400" dirty="0" smtClean="0"/>
              <a:t>:</a:t>
            </a:r>
            <a:endParaRPr lang="fr-FR" sz="2400" dirty="0"/>
          </a:p>
          <a:p>
            <a:r>
              <a:rPr lang="fr-FR" sz="2400" dirty="0"/>
              <a:t>In free </a:t>
            </a:r>
            <a:r>
              <a:rPr lang="fr-FR" sz="2400" dirty="0" err="1"/>
              <a:t>fall</a:t>
            </a:r>
            <a:r>
              <a:rPr lang="fr-FR" sz="2400" dirty="0"/>
              <a:t> </a:t>
            </a:r>
            <a:r>
              <a:rPr lang="fr-FR" sz="2400" dirty="0" err="1"/>
              <a:t>interferometers</a:t>
            </a:r>
            <a:r>
              <a:rPr lang="fr-FR" sz="2400" dirty="0"/>
              <a:t>, the </a:t>
            </a:r>
            <a:r>
              <a:rPr lang="fr-FR" sz="2400" dirty="0" err="1"/>
              <a:t>density</a:t>
            </a:r>
            <a:r>
              <a:rPr lang="fr-FR" sz="2400" dirty="0"/>
              <a:t> drops </a:t>
            </a:r>
            <a:r>
              <a:rPr lang="fr-FR" sz="2400" dirty="0" err="1"/>
              <a:t>quickly</a:t>
            </a:r>
            <a:r>
              <a:rPr lang="fr-FR" sz="2400" dirty="0"/>
              <a:t> and </a:t>
            </a:r>
            <a:r>
              <a:rPr lang="fr-FR" sz="2400" dirty="0" err="1"/>
              <a:t>thus</a:t>
            </a:r>
            <a:r>
              <a:rPr lang="fr-FR" sz="2400" dirty="0"/>
              <a:t> the </a:t>
            </a:r>
            <a:r>
              <a:rPr lang="fr-FR" sz="2400" dirty="0" err="1"/>
              <a:t>strength</a:t>
            </a:r>
            <a:r>
              <a:rPr lang="fr-FR" sz="2400" dirty="0"/>
              <a:t> of the interactions</a:t>
            </a:r>
            <a:endParaRPr lang="fr-FR" sz="2400" dirty="0"/>
          </a:p>
        </p:txBody>
      </p:sp>
    </p:spTree>
    <p:extLst>
      <p:ext uri="{BB962C8B-B14F-4D97-AF65-F5344CB8AC3E}">
        <p14:creationId xmlns:p14="http://schemas.microsoft.com/office/powerpoint/2010/main" val="1458528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Connecteur droit avec flèche 140"/>
          <p:cNvCxnSpPr/>
          <p:nvPr/>
        </p:nvCxnSpPr>
        <p:spPr>
          <a:xfrm>
            <a:off x="4596843" y="2806677"/>
            <a:ext cx="302294" cy="249053"/>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grpSp>
        <p:nvGrpSpPr>
          <p:cNvPr id="108" name="Groupe 107"/>
          <p:cNvGrpSpPr/>
          <p:nvPr/>
        </p:nvGrpSpPr>
        <p:grpSpPr>
          <a:xfrm>
            <a:off x="753717" y="2517062"/>
            <a:ext cx="1339596" cy="933979"/>
            <a:chOff x="1112993" y="1686187"/>
            <a:chExt cx="1339596" cy="933979"/>
          </a:xfrm>
        </p:grpSpPr>
        <p:sp>
          <p:nvSpPr>
            <p:cNvPr id="109" name="Rectangle 108"/>
            <p:cNvSpPr/>
            <p:nvPr/>
          </p:nvSpPr>
          <p:spPr>
            <a:xfrm>
              <a:off x="2212515" y="2324342"/>
              <a:ext cx="240074" cy="295824"/>
            </a:xfrm>
            <a:prstGeom prst="rect">
              <a:avLst/>
            </a:prstGeom>
            <a:solidFill>
              <a:schemeClr val="bg1"/>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110" name="Groupe 109"/>
            <p:cNvGrpSpPr/>
            <p:nvPr/>
          </p:nvGrpSpPr>
          <p:grpSpPr>
            <a:xfrm>
              <a:off x="1112993" y="1686187"/>
              <a:ext cx="875809" cy="875805"/>
              <a:chOff x="728022" y="1565728"/>
              <a:chExt cx="1375894" cy="1375891"/>
            </a:xfrm>
          </p:grpSpPr>
          <p:grpSp>
            <p:nvGrpSpPr>
              <p:cNvPr id="111" name="Groupe 110"/>
              <p:cNvGrpSpPr/>
              <p:nvPr/>
            </p:nvGrpSpPr>
            <p:grpSpPr>
              <a:xfrm>
                <a:off x="728022" y="1565728"/>
                <a:ext cx="1375894" cy="1375891"/>
                <a:chOff x="728022" y="1565728"/>
                <a:chExt cx="1375894" cy="1375891"/>
              </a:xfrm>
            </p:grpSpPr>
            <p:cxnSp>
              <p:nvCxnSpPr>
                <p:cNvPr id="123" name="Connecteur droit avec flèche 122"/>
                <p:cNvCxnSpPr>
                  <a:cxnSpLocks noChangeAspect="1"/>
                </p:cNvCxnSpPr>
                <p:nvPr/>
              </p:nvCxnSpPr>
              <p:spPr>
                <a:xfrm flipV="1">
                  <a:off x="728022" y="2253184"/>
                  <a:ext cx="13758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noChangeAspect="1"/>
                </p:cNvCxnSpPr>
                <p:nvPr/>
              </p:nvCxnSpPr>
              <p:spPr>
                <a:xfrm flipV="1">
                  <a:off x="1415477" y="1565728"/>
                  <a:ext cx="0" cy="137589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15" name="Ellipse 114"/>
              <p:cNvSpPr/>
              <p:nvPr/>
            </p:nvSpPr>
            <p:spPr>
              <a:xfrm>
                <a:off x="1093324" y="1920270"/>
                <a:ext cx="648000" cy="648000"/>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1379477" y="2217183"/>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7" name="Groupe 16"/>
          <p:cNvGrpSpPr/>
          <p:nvPr/>
        </p:nvGrpSpPr>
        <p:grpSpPr>
          <a:xfrm>
            <a:off x="4899137" y="2596309"/>
            <a:ext cx="1475555" cy="1008289"/>
            <a:chOff x="4831159" y="1913409"/>
            <a:chExt cx="1475555" cy="1008289"/>
          </a:xfrm>
        </p:grpSpPr>
        <p:sp>
          <p:nvSpPr>
            <p:cNvPr id="168" name="Ellipse 167"/>
            <p:cNvSpPr/>
            <p:nvPr/>
          </p:nvSpPr>
          <p:spPr>
            <a:xfrm>
              <a:off x="5201045" y="2069151"/>
              <a:ext cx="412477" cy="412476"/>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9" name="Groupe 158"/>
            <p:cNvGrpSpPr/>
            <p:nvPr/>
          </p:nvGrpSpPr>
          <p:grpSpPr>
            <a:xfrm>
              <a:off x="4831159" y="1913409"/>
              <a:ext cx="1475555" cy="1008289"/>
              <a:chOff x="4588715" y="1892909"/>
              <a:chExt cx="1475555" cy="1008289"/>
            </a:xfrm>
          </p:grpSpPr>
          <mc:AlternateContent xmlns:mc="http://schemas.openxmlformats.org/markup-compatibility/2006" xmlns:a14="http://schemas.microsoft.com/office/drawing/2010/main">
            <mc:Choice Requires="a14">
              <p:sp>
                <p:nvSpPr>
                  <p:cNvPr id="160" name="ZoneTexte 159"/>
                  <p:cNvSpPr txBox="1"/>
                  <p:nvPr/>
                </p:nvSpPr>
                <p:spPr>
                  <a:xfrm>
                    <a:off x="5778614" y="2368158"/>
                    <a:ext cx="285656" cy="314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𝑦</m:t>
                              </m:r>
                            </m:sub>
                          </m:sSub>
                        </m:oMath>
                      </m:oMathPara>
                    </a14:m>
                    <a:endParaRPr lang="fr-FR" dirty="0"/>
                  </a:p>
                </p:txBody>
              </p:sp>
            </mc:Choice>
            <mc:Fallback xmlns="">
              <p:sp>
                <p:nvSpPr>
                  <p:cNvPr id="160" name="ZoneTexte 159"/>
                  <p:cNvSpPr txBox="1">
                    <a:spLocks noRot="1" noChangeAspect="1" noMove="1" noResize="1" noEditPoints="1" noAdjustHandles="1" noChangeArrowheads="1" noChangeShapeType="1" noTextEdit="1"/>
                  </p:cNvSpPr>
                  <p:nvPr/>
                </p:nvSpPr>
                <p:spPr>
                  <a:xfrm>
                    <a:off x="5778614" y="2368158"/>
                    <a:ext cx="285656" cy="314702"/>
                  </a:xfrm>
                  <a:prstGeom prst="rect">
                    <a:avLst/>
                  </a:prstGeom>
                  <a:blipFill>
                    <a:blip r:embed="rId2"/>
                    <a:stretch>
                      <a:fillRect l="-21277" t="-23529" r="-53191" b="-19608"/>
                    </a:stretch>
                  </a:blipFill>
                </p:spPr>
                <p:txBody>
                  <a:bodyPr/>
                  <a:lstStyle/>
                  <a:p>
                    <a:r>
                      <a:rPr lang="fr-FR">
                        <a:noFill/>
                      </a:rPr>
                      <a:t> </a:t>
                    </a:r>
                  </a:p>
                </p:txBody>
              </p:sp>
            </mc:Fallback>
          </mc:AlternateContent>
          <p:cxnSp>
            <p:nvCxnSpPr>
              <p:cNvPr id="161" name="Connecteur droit avec flèche 160"/>
              <p:cNvCxnSpPr/>
              <p:nvPr/>
            </p:nvCxnSpPr>
            <p:spPr>
              <a:xfrm flipV="1">
                <a:off x="4588715" y="2464942"/>
                <a:ext cx="114529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cteur droit avec flèche 161"/>
              <p:cNvCxnSpPr/>
              <p:nvPr/>
            </p:nvCxnSpPr>
            <p:spPr>
              <a:xfrm flipV="1">
                <a:off x="5161363" y="2025394"/>
                <a:ext cx="0" cy="8758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4" name="Ellipse 163"/>
              <p:cNvSpPr/>
              <p:nvPr/>
            </p:nvSpPr>
            <p:spPr>
              <a:xfrm rot="5400000">
                <a:off x="5132043" y="2246567"/>
                <a:ext cx="52059" cy="52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65" name="ZoneTexte 164"/>
                  <p:cNvSpPr txBox="1"/>
                  <p:nvPr/>
                </p:nvSpPr>
                <p:spPr>
                  <a:xfrm>
                    <a:off x="5235427" y="1892909"/>
                    <a:ext cx="267637" cy="286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165" name="ZoneTexte 164"/>
                  <p:cNvSpPr txBox="1">
                    <a:spLocks noRot="1" noChangeAspect="1" noMove="1" noResize="1" noEditPoints="1" noAdjustHandles="1" noChangeArrowheads="1" noChangeShapeType="1" noTextEdit="1"/>
                  </p:cNvSpPr>
                  <p:nvPr/>
                </p:nvSpPr>
                <p:spPr>
                  <a:xfrm>
                    <a:off x="5235427" y="1892909"/>
                    <a:ext cx="267637" cy="286425"/>
                  </a:xfrm>
                  <a:prstGeom prst="rect">
                    <a:avLst/>
                  </a:prstGeom>
                  <a:blipFill>
                    <a:blip r:embed="rId3"/>
                    <a:stretch>
                      <a:fillRect l="-22727" t="-27660" r="-56818" b="-10638"/>
                    </a:stretch>
                  </a:blipFill>
                </p:spPr>
                <p:txBody>
                  <a:bodyPr/>
                  <a:lstStyle/>
                  <a:p>
                    <a:r>
                      <a:rPr lang="fr-FR">
                        <a:noFill/>
                      </a:rPr>
                      <a:t> </a:t>
                    </a:r>
                  </a:p>
                </p:txBody>
              </p:sp>
            </mc:Fallback>
          </mc:AlternateContent>
          <p:cxnSp>
            <p:nvCxnSpPr>
              <p:cNvPr id="166" name="Connecteur droit avec flèche 165"/>
              <p:cNvCxnSpPr/>
              <p:nvPr/>
            </p:nvCxnSpPr>
            <p:spPr>
              <a:xfrm flipH="1" flipV="1">
                <a:off x="5532936" y="2222203"/>
                <a:ext cx="0" cy="237645"/>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7" name="Rectangle 166"/>
                  <p:cNvSpPr/>
                  <p:nvPr/>
                </p:nvSpPr>
                <p:spPr>
                  <a:xfrm>
                    <a:off x="5516277" y="2090516"/>
                    <a:ext cx="399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srgbClr val="7030A0"/>
                              </a:solidFill>
                              <a:latin typeface="Cambria Math" panose="02040503050406030204" pitchFamily="18" charset="0"/>
                            </a:rPr>
                            <m:t>𝜙</m:t>
                          </m:r>
                        </m:oMath>
                      </m:oMathPara>
                    </a14:m>
                    <a:endParaRPr lang="fr-FR" dirty="0"/>
                  </a:p>
                </p:txBody>
              </p:sp>
            </mc:Choice>
            <mc:Fallback xmlns="">
              <p:sp>
                <p:nvSpPr>
                  <p:cNvPr id="167" name="Rectangle 166"/>
                  <p:cNvSpPr>
                    <a:spLocks noRot="1" noChangeAspect="1" noMove="1" noResize="1" noEditPoints="1" noAdjustHandles="1" noChangeArrowheads="1" noChangeShapeType="1" noTextEdit="1"/>
                  </p:cNvSpPr>
                  <p:nvPr/>
                </p:nvSpPr>
                <p:spPr>
                  <a:xfrm>
                    <a:off x="5516277" y="2090516"/>
                    <a:ext cx="399597" cy="369332"/>
                  </a:xfrm>
                  <a:prstGeom prst="rect">
                    <a:avLst/>
                  </a:prstGeom>
                  <a:blipFill>
                    <a:blip r:embed="rId36"/>
                    <a:stretch>
                      <a:fillRect b="-11475"/>
                    </a:stretch>
                  </a:blipFill>
                </p:spPr>
                <p:txBody>
                  <a:bodyPr/>
                  <a:lstStyle/>
                  <a:p>
                    <a:r>
                      <a:rPr lang="fr-FR">
                        <a:noFill/>
                      </a:rPr>
                      <a:t> </a:t>
                    </a:r>
                  </a:p>
                </p:txBody>
              </p:sp>
            </mc:Fallback>
          </mc:AlternateContent>
        </p:grpSp>
      </p:grpSp>
      <p:grpSp>
        <p:nvGrpSpPr>
          <p:cNvPr id="187" name="Groupe 186"/>
          <p:cNvGrpSpPr/>
          <p:nvPr/>
        </p:nvGrpSpPr>
        <p:grpSpPr>
          <a:xfrm>
            <a:off x="4303885" y="2318421"/>
            <a:ext cx="333150" cy="1708785"/>
            <a:chOff x="8957070" y="1940004"/>
            <a:chExt cx="722208" cy="4537916"/>
          </a:xfrm>
        </p:grpSpPr>
        <p:sp>
          <p:nvSpPr>
            <p:cNvPr id="414" name="Ellipse 413"/>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5" name="Ellipse 414"/>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6" name="Ellipse 415"/>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7" name="Ellipse 416"/>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8" name="Ellipse 417"/>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9" name="Ellipse 418"/>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0" name="Ellipse 419"/>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2" name="Ellipse 421"/>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3" name="Ellipse 422"/>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4" name="Ellipse 423"/>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Ellipse 424"/>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6" name="Ellipse 425"/>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7" name="Ellipse 426"/>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8" name="Ellipse 427"/>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9" name="Ellipse 428"/>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0" name="Ellipse 429"/>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1" name="Ellipse 430"/>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2" name="Ellipse 431"/>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3" name="Ellipse 432"/>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4" name="Ellipse 433"/>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5" name="Ellipse 434"/>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6" name="Ellipse 435"/>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7" name="Ellipse 436"/>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8" name="Ellipse 437"/>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9" name="Ellipse 438"/>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0" name="Ellipse 439"/>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1" name="Ellipse 440"/>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2" name="Ellipse 441"/>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3" name="Ellipse 442"/>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4" name="Ellipse 443"/>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5" name="Ellipse 444"/>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6" name="Ellipse 445"/>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7" name="Ellipse 446"/>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8" name="Ellipse 447"/>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9" name="Ellipse 448"/>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0" name="Ellipse 449"/>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1" name="Ellipse 450"/>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54" name="Groupe 453"/>
          <p:cNvGrpSpPr/>
          <p:nvPr/>
        </p:nvGrpSpPr>
        <p:grpSpPr>
          <a:xfrm>
            <a:off x="1677145" y="2323098"/>
            <a:ext cx="333150" cy="1708785"/>
            <a:chOff x="8957070" y="1940004"/>
            <a:chExt cx="722208" cy="4537916"/>
          </a:xfrm>
        </p:grpSpPr>
        <p:sp>
          <p:nvSpPr>
            <p:cNvPr id="455" name="Ellipse 454"/>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6" name="Ellipse 455"/>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7" name="Ellipse 456"/>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8" name="Ellipse 457"/>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9" name="Ellipse 458"/>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0" name="Ellipse 459"/>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1" name="Ellipse 460"/>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2" name="Ellipse 461"/>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3" name="Ellipse 462"/>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4" name="Ellipse 463"/>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5" name="Ellipse 464"/>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8" name="Ellipse 467"/>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9" name="Ellipse 468"/>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0" name="Ellipse 469"/>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1" name="Ellipse 470"/>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2" name="Ellipse 471"/>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3" name="Ellipse 472"/>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4" name="Ellipse 473"/>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5" name="Ellipse 474"/>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6" name="Ellipse 475"/>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7" name="Ellipse 476"/>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8" name="Ellipse 477"/>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9" name="Ellipse 478"/>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0" name="Ellipse 479"/>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1" name="Ellipse 480"/>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2" name="Ellipse 481"/>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3" name="Ellipse 482"/>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4" name="Ellipse 483"/>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5" name="Ellipse 484"/>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6" name="Ellipse 485"/>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7" name="Ellipse 486"/>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8" name="Ellipse 487"/>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9" name="Ellipse 488"/>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0" name="Ellipse 489"/>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1" name="Ellipse 490"/>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2" name="Ellipse 491"/>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3" name="Groupe 492"/>
          <p:cNvGrpSpPr/>
          <p:nvPr/>
        </p:nvGrpSpPr>
        <p:grpSpPr>
          <a:xfrm>
            <a:off x="2980339" y="2318421"/>
            <a:ext cx="333150" cy="1708785"/>
            <a:chOff x="8957070" y="1940004"/>
            <a:chExt cx="722208" cy="4537916"/>
          </a:xfrm>
        </p:grpSpPr>
        <p:sp>
          <p:nvSpPr>
            <p:cNvPr id="494" name="Ellipse 493"/>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5" name="Ellipse 494"/>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6" name="Ellipse 495"/>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7" name="Ellipse 496"/>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8" name="Ellipse 497"/>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9" name="Ellipse 498"/>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0" name="Ellipse 499"/>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1" name="Ellipse 500"/>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2" name="Ellipse 501"/>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3" name="Ellipse 502"/>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4" name="Ellipse 503"/>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5" name="Ellipse 504"/>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6" name="Ellipse 505"/>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7" name="Ellipse 506"/>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8" name="Ellipse 507"/>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9" name="Ellipse 508"/>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0" name="Ellipse 509"/>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1" name="Ellipse 510"/>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 name="Ellipse 511"/>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3" name="Ellipse 512"/>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4" name="Ellipse 513"/>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5" name="Ellipse 514"/>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6" name="Ellipse 515"/>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7" name="Ellipse 516"/>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8" name="Ellipse 517"/>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9" name="Ellipse 518"/>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0" name="Ellipse 519"/>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1" name="Ellipse 520"/>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 name="Ellipse 521"/>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3" name="Ellipse 522"/>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4" name="Ellipse 523"/>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5" name="Ellipse 524"/>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6" name="Ellipse 525"/>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7" name="Ellipse 526"/>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8" name="Ellipse 527"/>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9" name="Ellipse 528"/>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0" name="Ellipse 529"/>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1" name="Ellipse 530"/>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71" name="Connecteur droit 570"/>
          <p:cNvCxnSpPr/>
          <p:nvPr/>
        </p:nvCxnSpPr>
        <p:spPr>
          <a:xfrm>
            <a:off x="1827441" y="3534417"/>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2" name="Connecteur droit 571"/>
          <p:cNvCxnSpPr/>
          <p:nvPr/>
        </p:nvCxnSpPr>
        <p:spPr>
          <a:xfrm>
            <a:off x="3165574" y="2705942"/>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3" name="Connecteur droit 572"/>
          <p:cNvCxnSpPr/>
          <p:nvPr/>
        </p:nvCxnSpPr>
        <p:spPr>
          <a:xfrm>
            <a:off x="1864482" y="3534417"/>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4" name="Connecteur droit 573"/>
          <p:cNvCxnSpPr/>
          <p:nvPr/>
        </p:nvCxnSpPr>
        <p:spPr>
          <a:xfrm flipV="1">
            <a:off x="1803400" y="2705222"/>
            <a:ext cx="1358525" cy="834007"/>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575" name="Connecteur droit 574"/>
          <p:cNvCxnSpPr/>
          <p:nvPr/>
        </p:nvCxnSpPr>
        <p:spPr>
          <a:xfrm flipV="1">
            <a:off x="3135480" y="2709742"/>
            <a:ext cx="1342596" cy="823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576" name="Connecteur droit 575"/>
          <p:cNvCxnSpPr/>
          <p:nvPr/>
        </p:nvCxnSpPr>
        <p:spPr>
          <a:xfrm>
            <a:off x="584792" y="3529436"/>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8" name="Connecteur droit avec flèche 577"/>
          <p:cNvCxnSpPr/>
          <p:nvPr/>
        </p:nvCxnSpPr>
        <p:spPr>
          <a:xfrm flipH="1" flipV="1">
            <a:off x="533039" y="1671759"/>
            <a:ext cx="0" cy="24840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9" name="Connecteur droit avec flèche 578"/>
          <p:cNvCxnSpPr/>
          <p:nvPr/>
        </p:nvCxnSpPr>
        <p:spPr>
          <a:xfrm flipV="1">
            <a:off x="312362" y="4066290"/>
            <a:ext cx="7438267"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0" name="ZoneTexte 579"/>
          <p:cNvSpPr txBox="1"/>
          <p:nvPr/>
        </p:nvSpPr>
        <p:spPr>
          <a:xfrm>
            <a:off x="118728" y="1356778"/>
            <a:ext cx="925731" cy="264178"/>
          </a:xfrm>
          <a:prstGeom prst="rect">
            <a:avLst/>
          </a:prstGeom>
          <a:noFill/>
        </p:spPr>
        <p:txBody>
          <a:bodyPr wrap="square" rtlCol="0">
            <a:spAutoFit/>
          </a:bodyPr>
          <a:lstStyle/>
          <a:p>
            <a:r>
              <a:rPr lang="fr-FR" sz="1600" dirty="0" smtClean="0">
                <a:latin typeface="Cambria" panose="02040503050406030204" pitchFamily="18" charset="0"/>
                <a:ea typeface="Cambria" panose="02040503050406030204" pitchFamily="18" charset="0"/>
                <a:cs typeface="Arial" panose="020B0604020202020204" pitchFamily="34" charset="0"/>
              </a:rPr>
              <a:t>Position</a:t>
            </a:r>
            <a:endParaRPr lang="fr-FR" dirty="0">
              <a:latin typeface="Cambria" panose="02040503050406030204" pitchFamily="18" charset="0"/>
              <a:ea typeface="Cambria" panose="02040503050406030204" pitchFamily="18" charset="0"/>
              <a:cs typeface="Arial" panose="020B0604020202020204" pitchFamily="34" charset="0"/>
            </a:endParaRPr>
          </a:p>
        </p:txBody>
      </p:sp>
      <p:sp>
        <p:nvSpPr>
          <p:cNvPr id="581" name="ZoneTexte 580"/>
          <p:cNvSpPr txBox="1"/>
          <p:nvPr/>
        </p:nvSpPr>
        <p:spPr>
          <a:xfrm>
            <a:off x="7836293" y="3839573"/>
            <a:ext cx="426108" cy="338554"/>
          </a:xfrm>
          <a:prstGeom prst="rect">
            <a:avLst/>
          </a:prstGeom>
          <a:noFill/>
        </p:spPr>
        <p:txBody>
          <a:bodyPr wrap="square" rtlCol="0">
            <a:spAutoFit/>
          </a:bodyPr>
          <a:lstStyle/>
          <a:p>
            <a:r>
              <a:rPr lang="fr-FR" sz="1600" dirty="0">
                <a:latin typeface="Cambria" panose="02040503050406030204" pitchFamily="18" charset="0"/>
                <a:ea typeface="Cambria" panose="02040503050406030204" pitchFamily="18" charset="0"/>
                <a:cs typeface="Arial" panose="020B0604020202020204" pitchFamily="34" charset="0"/>
              </a:rPr>
              <a:t>t</a:t>
            </a:r>
          </a:p>
        </p:txBody>
      </p:sp>
      <p:grpSp>
        <p:nvGrpSpPr>
          <p:cNvPr id="18" name="Groupe 17"/>
          <p:cNvGrpSpPr/>
          <p:nvPr/>
        </p:nvGrpSpPr>
        <p:grpSpPr>
          <a:xfrm>
            <a:off x="83224" y="4240183"/>
            <a:ext cx="3498645" cy="1908244"/>
            <a:chOff x="83224" y="4173508"/>
            <a:chExt cx="3498645" cy="1908244"/>
          </a:xfrm>
        </p:grpSpPr>
        <p:grpSp>
          <p:nvGrpSpPr>
            <p:cNvPr id="583" name="Groupe 582">
              <a:extLst>
                <a:ext uri="{FF2B5EF4-FFF2-40B4-BE49-F238E27FC236}">
                  <a16:creationId xmlns:a16="http://schemas.microsoft.com/office/drawing/2014/main" id="{D4A1EC58-866E-4062-A762-319792D0C78E}"/>
                </a:ext>
              </a:extLst>
            </p:cNvPr>
            <p:cNvGrpSpPr>
              <a:grpSpLocks noChangeAspect="1"/>
            </p:cNvGrpSpPr>
            <p:nvPr/>
          </p:nvGrpSpPr>
          <p:grpSpPr>
            <a:xfrm>
              <a:off x="83224" y="4191420"/>
              <a:ext cx="3498645" cy="1890332"/>
              <a:chOff x="269040" y="1559699"/>
              <a:chExt cx="5116884" cy="2432347"/>
            </a:xfrm>
          </p:grpSpPr>
          <mc:AlternateContent xmlns:mc="http://schemas.openxmlformats.org/markup-compatibility/2006" xmlns:a14="http://schemas.microsoft.com/office/drawing/2010/main">
            <mc:Choice Requires="a14">
              <p:sp>
                <p:nvSpPr>
                  <p:cNvPr id="585" name="ZoneTexte 584">
                    <a:extLst>
                      <a:ext uri="{FF2B5EF4-FFF2-40B4-BE49-F238E27FC236}">
                        <a16:creationId xmlns:a16="http://schemas.microsoft.com/office/drawing/2014/main" id="{E3B276E5-26B1-49D0-92FF-5DACD502A588}"/>
                      </a:ext>
                    </a:extLst>
                  </p:cNvPr>
                  <p:cNvSpPr txBox="1"/>
                  <p:nvPr/>
                </p:nvSpPr>
                <p:spPr>
                  <a:xfrm>
                    <a:off x="269040" y="3689056"/>
                    <a:ext cx="415884"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1" i="0" smtClean="0">
                              <a:latin typeface="Cambria Math" panose="02040503050406030204" pitchFamily="18" charset="0"/>
                            </a:rPr>
                            <m:t>𝚫</m:t>
                          </m:r>
                          <m:sSub>
                            <m:sSubPr>
                              <m:ctrlPr>
                                <a:rPr lang="fr-FR" b="1" i="1" smtClean="0">
                                  <a:latin typeface="Cambria Math" panose="02040503050406030204" pitchFamily="18" charset="0"/>
                                </a:rPr>
                              </m:ctrlPr>
                            </m:sSubPr>
                            <m:e>
                              <m:r>
                                <a:rPr lang="fr-FR" b="1" i="0" smtClean="0">
                                  <a:latin typeface="Cambria Math" panose="02040503050406030204" pitchFamily="18" charset="0"/>
                                </a:rPr>
                                <m:t>𝐫</m:t>
                              </m:r>
                            </m:e>
                            <m:sub>
                              <m:r>
                                <a:rPr lang="fr-FR" b="1" i="1" smtClean="0">
                                  <a:latin typeface="Cambria Math" panose="02040503050406030204" pitchFamily="18" charset="0"/>
                                </a:rPr>
                                <m:t>𝟎</m:t>
                              </m:r>
                            </m:sub>
                          </m:sSub>
                        </m:oMath>
                      </m:oMathPara>
                    </a14:m>
                    <a:endParaRPr lang="fr-FR" b="1" dirty="0">
                      <a:latin typeface="+mj-lt"/>
                    </a:endParaRPr>
                  </a:p>
                </p:txBody>
              </p:sp>
            </mc:Choice>
            <mc:Fallback xmlns="">
              <p:sp>
                <p:nvSpPr>
                  <p:cNvPr id="79" name="ZoneTexte 78">
                    <a:extLst>
                      <a:ext uri="{FF2B5EF4-FFF2-40B4-BE49-F238E27FC236}">
                        <a16:creationId xmlns:a16="http://schemas.microsoft.com/office/drawing/2014/main" id="{E3B276E5-26B1-49D0-92FF-5DACD502A588}"/>
                      </a:ext>
                    </a:extLst>
                  </p:cNvPr>
                  <p:cNvSpPr txBox="1">
                    <a:spLocks noRot="1" noChangeAspect="1" noMove="1" noResize="1" noEditPoints="1" noAdjustHandles="1" noChangeArrowheads="1" noChangeShapeType="1" noTextEdit="1"/>
                  </p:cNvSpPr>
                  <p:nvPr/>
                </p:nvSpPr>
                <p:spPr>
                  <a:xfrm>
                    <a:off x="269040" y="3689056"/>
                    <a:ext cx="415884" cy="276999"/>
                  </a:xfrm>
                  <a:prstGeom prst="rect">
                    <a:avLst/>
                  </a:prstGeom>
                  <a:blipFill>
                    <a:blip r:embed="rId11"/>
                    <a:stretch>
                      <a:fillRect l="-28000" r="-34000" b="-42105"/>
                    </a:stretch>
                  </a:blipFill>
                </p:spPr>
                <p:txBody>
                  <a:bodyPr/>
                  <a:lstStyle/>
                  <a:p>
                    <a:r>
                      <a:rPr lang="fr-FR">
                        <a:noFill/>
                      </a:rPr>
                      <a:t> </a:t>
                    </a:r>
                  </a:p>
                </p:txBody>
              </p:sp>
            </mc:Fallback>
          </mc:AlternateContent>
          <p:cxnSp>
            <p:nvCxnSpPr>
              <p:cNvPr id="586" name="Connecteur droit avec flèche 585">
                <a:extLst>
                  <a:ext uri="{FF2B5EF4-FFF2-40B4-BE49-F238E27FC236}">
                    <a16:creationId xmlns:a16="http://schemas.microsoft.com/office/drawing/2014/main" id="{DA1523E3-CD85-45DB-8659-88DF4C46B2D4}"/>
                  </a:ext>
                </a:extLst>
              </p:cNvPr>
              <p:cNvCxnSpPr>
                <a:cxnSpLocks/>
              </p:cNvCxnSpPr>
              <p:nvPr/>
            </p:nvCxnSpPr>
            <p:spPr>
              <a:xfrm flipH="1" flipV="1">
                <a:off x="828008" y="3689058"/>
                <a:ext cx="5546" cy="302988"/>
              </a:xfrm>
              <a:prstGeom prst="straightConnector1">
                <a:avLst/>
              </a:prstGeom>
              <a:ln w="28575">
                <a:prstDash val="solid"/>
                <a:tailEnd type="triangle"/>
              </a:ln>
            </p:spPr>
            <p:style>
              <a:lnRef idx="3">
                <a:schemeClr val="dk1"/>
              </a:lnRef>
              <a:fillRef idx="0">
                <a:schemeClr val="dk1"/>
              </a:fillRef>
              <a:effectRef idx="2">
                <a:schemeClr val="dk1"/>
              </a:effectRef>
              <a:fontRef idx="minor">
                <a:schemeClr val="tx1"/>
              </a:fontRef>
            </p:style>
          </p:cxnSp>
          <p:grpSp>
            <p:nvGrpSpPr>
              <p:cNvPr id="587" name="Groupe 586">
                <a:extLst>
                  <a:ext uri="{FF2B5EF4-FFF2-40B4-BE49-F238E27FC236}">
                    <a16:creationId xmlns:a16="http://schemas.microsoft.com/office/drawing/2014/main" id="{5E701140-C554-4657-A9C3-74B9A7061FDB}"/>
                  </a:ext>
                </a:extLst>
              </p:cNvPr>
              <p:cNvGrpSpPr/>
              <p:nvPr/>
            </p:nvGrpSpPr>
            <p:grpSpPr>
              <a:xfrm>
                <a:off x="725003" y="1559699"/>
                <a:ext cx="4660921" cy="2380735"/>
                <a:chOff x="479644" y="1853209"/>
                <a:chExt cx="5977347" cy="3370937"/>
              </a:xfrm>
            </p:grpSpPr>
            <p:cxnSp>
              <p:nvCxnSpPr>
                <p:cNvPr id="588" name="Connecteur droit avec flèche 587">
                  <a:extLst>
                    <a:ext uri="{FF2B5EF4-FFF2-40B4-BE49-F238E27FC236}">
                      <a16:creationId xmlns:a16="http://schemas.microsoft.com/office/drawing/2014/main" id="{E9C754CB-11F1-49EB-A744-B2C5E6319455}"/>
                    </a:ext>
                  </a:extLst>
                </p:cNvPr>
                <p:cNvCxnSpPr>
                  <a:cxnSpLocks/>
                </p:cNvCxnSpPr>
                <p:nvPr/>
              </p:nvCxnSpPr>
              <p:spPr>
                <a:xfrm flipH="1" flipV="1">
                  <a:off x="697559" y="2304084"/>
                  <a:ext cx="20071" cy="2920060"/>
                </a:xfrm>
                <a:prstGeom prst="straightConnector1">
                  <a:avLst/>
                </a:prstGeom>
                <a:ln w="22225">
                  <a:tailEnd type="triangle"/>
                </a:ln>
              </p:spPr>
              <p:style>
                <a:lnRef idx="3">
                  <a:schemeClr val="dk1"/>
                </a:lnRef>
                <a:fillRef idx="0">
                  <a:schemeClr val="dk1"/>
                </a:fillRef>
                <a:effectRef idx="2">
                  <a:schemeClr val="dk1"/>
                </a:effectRef>
                <a:fontRef idx="minor">
                  <a:schemeClr val="tx1"/>
                </a:fontRef>
              </p:style>
            </p:cxnSp>
            <p:cxnSp>
              <p:nvCxnSpPr>
                <p:cNvPr id="589" name="Connecteur droit avec flèche 588">
                  <a:extLst>
                    <a:ext uri="{FF2B5EF4-FFF2-40B4-BE49-F238E27FC236}">
                      <a16:creationId xmlns:a16="http://schemas.microsoft.com/office/drawing/2014/main" id="{81439166-F5CA-454B-AC72-EA77EFB0F10F}"/>
                    </a:ext>
                  </a:extLst>
                </p:cNvPr>
                <p:cNvCxnSpPr>
                  <a:cxnSpLocks/>
                </p:cNvCxnSpPr>
                <p:nvPr/>
              </p:nvCxnSpPr>
              <p:spPr>
                <a:xfrm flipV="1">
                  <a:off x="717625" y="5224128"/>
                  <a:ext cx="5739366" cy="18"/>
                </a:xfrm>
                <a:prstGeom prst="straightConnector1">
                  <a:avLst/>
                </a:prstGeom>
                <a:ln w="2222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1" name="ZoneTexte 590">
                      <a:extLst>
                        <a:ext uri="{FF2B5EF4-FFF2-40B4-BE49-F238E27FC236}">
                          <a16:creationId xmlns:a16="http://schemas.microsoft.com/office/drawing/2014/main" id="{BDE7D839-63EF-4F8C-90BD-54C1729E5E7A}"/>
                        </a:ext>
                      </a:extLst>
                    </p:cNvPr>
                    <p:cNvSpPr txBox="1"/>
                    <p:nvPr/>
                  </p:nvSpPr>
                  <p:spPr>
                    <a:xfrm>
                      <a:off x="479644" y="1853209"/>
                      <a:ext cx="323807" cy="27699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1" i="0" smtClean="0">
                                <a:latin typeface="Cambria Math" panose="02040503050406030204" pitchFamily="18" charset="0"/>
                              </a:rPr>
                              <m:t>𝚫</m:t>
                            </m:r>
                            <m:r>
                              <a:rPr lang="fr-FR" b="1" i="0" smtClean="0">
                                <a:latin typeface="Cambria Math" panose="02040503050406030204" pitchFamily="18" charset="0"/>
                              </a:rPr>
                              <m:t>𝐫</m:t>
                            </m:r>
                          </m:oMath>
                        </m:oMathPara>
                      </a14:m>
                      <a:endParaRPr lang="fr-FR" b="1" dirty="0">
                        <a:latin typeface="+mj-lt"/>
                      </a:endParaRPr>
                    </a:p>
                  </p:txBody>
                </p:sp>
              </mc:Choice>
              <mc:Fallback xmlns="">
                <p:sp>
                  <p:nvSpPr>
                    <p:cNvPr id="94" name="ZoneTexte 93">
                      <a:extLst>
                        <a:ext uri="{FF2B5EF4-FFF2-40B4-BE49-F238E27FC236}">
                          <a16:creationId xmlns:a16="http://schemas.microsoft.com/office/drawing/2014/main" id="{BDE7D839-63EF-4F8C-90BD-54C1729E5E7A}"/>
                        </a:ext>
                      </a:extLst>
                    </p:cNvPr>
                    <p:cNvSpPr txBox="1">
                      <a:spLocks noRot="1" noChangeAspect="1" noMove="1" noResize="1" noEditPoints="1" noAdjustHandles="1" noChangeArrowheads="1" noChangeShapeType="1" noTextEdit="1"/>
                    </p:cNvSpPr>
                    <p:nvPr/>
                  </p:nvSpPr>
                  <p:spPr>
                    <a:xfrm>
                      <a:off x="479644" y="1853209"/>
                      <a:ext cx="323807" cy="276998"/>
                    </a:xfrm>
                    <a:prstGeom prst="rect">
                      <a:avLst/>
                    </a:prstGeom>
                    <a:blipFill>
                      <a:blip r:embed="rId25"/>
                      <a:stretch>
                        <a:fillRect l="-45161" r="-80645" b="-85185"/>
                      </a:stretch>
                    </a:blipFill>
                  </p:spPr>
                  <p:txBody>
                    <a:bodyPr/>
                    <a:lstStyle/>
                    <a:p>
                      <a:r>
                        <a:rPr lang="fr-FR">
                          <a:noFill/>
                        </a:rPr>
                        <a:t> </a:t>
                      </a:r>
                    </a:p>
                  </p:txBody>
                </p:sp>
              </mc:Fallback>
            </mc:AlternateContent>
          </p:grpSp>
        </p:grpSp>
        <p:cxnSp>
          <p:nvCxnSpPr>
            <p:cNvPr id="597" name="Connecteur droit avec flèche 596"/>
            <p:cNvCxnSpPr/>
            <p:nvPr/>
          </p:nvCxnSpPr>
          <p:spPr>
            <a:xfrm flipV="1">
              <a:off x="530460" y="5936475"/>
              <a:ext cx="1044000" cy="1"/>
            </a:xfrm>
            <a:prstGeom prst="straightConnector1">
              <a:avLst/>
            </a:prstGeom>
            <a:ln w="25400">
              <a:solidFill>
                <a:srgbClr val="FF0000"/>
              </a:solidFill>
              <a:headEnd type="none"/>
              <a:tailEnd type="stealt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8" name="ZoneTexte 597"/>
                <p:cNvSpPr txBox="1"/>
                <p:nvPr/>
              </p:nvSpPr>
              <p:spPr>
                <a:xfrm>
                  <a:off x="1112611" y="5576034"/>
                  <a:ext cx="413988" cy="27512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𝑡</m:t>
                            </m:r>
                          </m:e>
                          <m:sub>
                            <m:r>
                              <a:rPr lang="fr-FR" b="0" i="1" smtClean="0">
                                <a:solidFill>
                                  <a:srgbClr val="FF0000"/>
                                </a:solidFill>
                                <a:latin typeface="Cambria Math" panose="02040503050406030204" pitchFamily="18" charset="0"/>
                              </a:rPr>
                              <m:t>𝑒𝑥𝑝</m:t>
                            </m:r>
                          </m:sub>
                        </m:sSub>
                      </m:oMath>
                    </m:oMathPara>
                  </a14:m>
                  <a:endParaRPr lang="fr-FR" b="0" dirty="0" smtClean="0">
                    <a:latin typeface="+mj-lt"/>
                  </a:endParaRPr>
                </a:p>
              </p:txBody>
            </p:sp>
          </mc:Choice>
          <mc:Fallback xmlns="">
            <p:sp>
              <p:nvSpPr>
                <p:cNvPr id="598" name="ZoneTexte 597"/>
                <p:cNvSpPr txBox="1">
                  <a:spLocks noRot="1" noChangeAspect="1" noMove="1" noResize="1" noEditPoints="1" noAdjustHandles="1" noChangeArrowheads="1" noChangeShapeType="1" noTextEdit="1"/>
                </p:cNvSpPr>
                <p:nvPr/>
              </p:nvSpPr>
              <p:spPr>
                <a:xfrm>
                  <a:off x="1112611" y="5576034"/>
                  <a:ext cx="413988" cy="275124"/>
                </a:xfrm>
                <a:prstGeom prst="rect">
                  <a:avLst/>
                </a:prstGeom>
                <a:blipFill>
                  <a:blip r:embed="rId37"/>
                  <a:stretch>
                    <a:fillRect l="-16418" r="-11940" b="-31111"/>
                  </a:stretch>
                </a:blipFill>
              </p:spPr>
              <p:txBody>
                <a:bodyPr/>
                <a:lstStyle/>
                <a:p>
                  <a:r>
                    <a:rPr lang="fr-FR">
                      <a:noFill/>
                    </a:rPr>
                    <a:t> </a:t>
                  </a:r>
                </a:p>
              </p:txBody>
            </p:sp>
          </mc:Fallback>
        </mc:AlternateContent>
        <p:sp>
          <p:nvSpPr>
            <p:cNvPr id="600" name="Forme libre : forme 151">
              <a:extLst>
                <a:ext uri="{FF2B5EF4-FFF2-40B4-BE49-F238E27FC236}">
                  <a16:creationId xmlns:a16="http://schemas.microsoft.com/office/drawing/2014/main" id="{3E508727-C91B-406D-AE64-1AD1FD09BBF2}"/>
                </a:ext>
              </a:extLst>
            </p:cNvPr>
            <p:cNvSpPr/>
            <p:nvPr/>
          </p:nvSpPr>
          <p:spPr>
            <a:xfrm>
              <a:off x="522541" y="4846388"/>
              <a:ext cx="1082970" cy="1012676"/>
            </a:xfrm>
            <a:custGeom>
              <a:avLst/>
              <a:gdLst>
                <a:gd name="connsiteX0" fmla="*/ 0 w 5775767"/>
                <a:gd name="connsiteY0" fmla="*/ 2893671 h 2893671"/>
                <a:gd name="connsiteX1" fmla="*/ 2858947 w 5775767"/>
                <a:gd name="connsiteY1" fmla="*/ 2176041 h 2893671"/>
                <a:gd name="connsiteX2" fmla="*/ 5775767 w 5775767"/>
                <a:gd name="connsiteY2" fmla="*/ 0 h 2893671"/>
              </a:gdLst>
              <a:ahLst/>
              <a:cxnLst>
                <a:cxn ang="0">
                  <a:pos x="connsiteX0" y="connsiteY0"/>
                </a:cxn>
                <a:cxn ang="0">
                  <a:pos x="connsiteX1" y="connsiteY1"/>
                </a:cxn>
                <a:cxn ang="0">
                  <a:pos x="connsiteX2" y="connsiteY2"/>
                </a:cxn>
              </a:cxnLst>
              <a:rect l="l" t="t" r="r" b="b"/>
              <a:pathLst>
                <a:path w="5775767" h="2893671">
                  <a:moveTo>
                    <a:pt x="0" y="2893671"/>
                  </a:moveTo>
                  <a:cubicBezTo>
                    <a:pt x="948159" y="2775995"/>
                    <a:pt x="1896319" y="2658319"/>
                    <a:pt x="2858947" y="2176041"/>
                  </a:cubicBezTo>
                  <a:cubicBezTo>
                    <a:pt x="3821575" y="1693763"/>
                    <a:pt x="4798671" y="846881"/>
                    <a:pt x="5775767" y="0"/>
                  </a:cubicBezTo>
                </a:path>
              </a:pathLst>
            </a:custGeom>
            <a:noFill/>
            <a:ln w="34925">
              <a:solidFill>
                <a:srgbClr val="00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Rectangle 15"/>
            <p:cNvSpPr/>
            <p:nvPr/>
          </p:nvSpPr>
          <p:spPr>
            <a:xfrm>
              <a:off x="2647950" y="4173508"/>
              <a:ext cx="719561" cy="377571"/>
            </a:xfrm>
            <a:prstGeom prst="rect">
              <a:avLst/>
            </a:prstGeom>
            <a:solidFill>
              <a:schemeClr val="bg1"/>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sp>
        <p:nvSpPr>
          <p:cNvPr id="19" name="Ellipse 18"/>
          <p:cNvSpPr>
            <a:spLocks noChangeAspect="1"/>
          </p:cNvSpPr>
          <p:nvPr/>
        </p:nvSpPr>
        <p:spPr>
          <a:xfrm>
            <a:off x="662090" y="3481795"/>
            <a:ext cx="108000" cy="108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5" name="Ellipse 604"/>
          <p:cNvSpPr>
            <a:spLocks noChangeAspect="1"/>
          </p:cNvSpPr>
          <p:nvPr/>
        </p:nvSpPr>
        <p:spPr>
          <a:xfrm>
            <a:off x="3014218" y="3424819"/>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6" name="Ellipse 605"/>
          <p:cNvSpPr>
            <a:spLocks noChangeAspect="1"/>
          </p:cNvSpPr>
          <p:nvPr/>
        </p:nvSpPr>
        <p:spPr>
          <a:xfrm>
            <a:off x="3033069" y="2615622"/>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7" name="Ellipse 606"/>
          <p:cNvSpPr>
            <a:spLocks noChangeAspect="1"/>
          </p:cNvSpPr>
          <p:nvPr/>
        </p:nvSpPr>
        <p:spPr>
          <a:xfrm>
            <a:off x="1736206" y="3414262"/>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66" name="Connecteur droit 265"/>
          <p:cNvCxnSpPr>
            <a:cxnSpLocks noChangeAspect="1"/>
          </p:cNvCxnSpPr>
          <p:nvPr/>
        </p:nvCxnSpPr>
        <p:spPr>
          <a:xfrm flipV="1">
            <a:off x="4458348" y="2462875"/>
            <a:ext cx="391316" cy="240228"/>
          </a:xfrm>
          <a:prstGeom prst="line">
            <a:avLst/>
          </a:prstGeom>
          <a:ln w="28575">
            <a:solidFill>
              <a:srgbClr val="469C46"/>
            </a:solidFill>
            <a:prstDash val="solid"/>
          </a:ln>
        </p:spPr>
        <p:style>
          <a:lnRef idx="1">
            <a:schemeClr val="accent1"/>
          </a:lnRef>
          <a:fillRef idx="0">
            <a:schemeClr val="accent1"/>
          </a:fillRef>
          <a:effectRef idx="0">
            <a:schemeClr val="accent1"/>
          </a:effectRef>
          <a:fontRef idx="minor">
            <a:schemeClr val="tx1"/>
          </a:fontRef>
        </p:style>
      </p:cxnSp>
      <p:cxnSp>
        <p:nvCxnSpPr>
          <p:cNvPr id="267" name="Connecteur droit 266"/>
          <p:cNvCxnSpPr/>
          <p:nvPr/>
        </p:nvCxnSpPr>
        <p:spPr>
          <a:xfrm>
            <a:off x="4471224" y="2705802"/>
            <a:ext cx="396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8" name="Connecteur droit avec flèche 267"/>
          <p:cNvCxnSpPr>
            <a:endCxn id="480" idx="2"/>
          </p:cNvCxnSpPr>
          <p:nvPr/>
        </p:nvCxnSpPr>
        <p:spPr>
          <a:xfrm>
            <a:off x="1415022" y="3164526"/>
            <a:ext cx="262632" cy="257332"/>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sp>
        <p:nvSpPr>
          <p:cNvPr id="4" name="ZoneTexte 3"/>
          <p:cNvSpPr txBox="1"/>
          <p:nvPr/>
        </p:nvSpPr>
        <p:spPr>
          <a:xfrm>
            <a:off x="1736206" y="1972128"/>
            <a:ext cx="2860638" cy="285750"/>
          </a:xfrm>
          <a:prstGeom prst="rect">
            <a:avLst/>
          </a:prstGeom>
          <a:noFill/>
        </p:spPr>
        <p:txBody>
          <a:bodyPr wrap="square" lIns="0" tIns="0" rIns="0" bIns="0" rtlCol="0">
            <a:spAutoFit/>
          </a:bodyPr>
          <a:lstStyle/>
          <a:p>
            <a:pPr algn="ctr"/>
            <a:r>
              <a:rPr lang="fr-FR" b="0" i="1" dirty="0" err="1" smtClean="0">
                <a:latin typeface="+mj-lt"/>
              </a:rPr>
              <a:t>Interferometer</a:t>
            </a:r>
            <a:endParaRPr lang="fr-FR" b="0" i="1" dirty="0" smtClean="0">
              <a:latin typeface="+mj-lt"/>
            </a:endParaRPr>
          </a:p>
        </p:txBody>
      </p:sp>
      <p:sp>
        <p:nvSpPr>
          <p:cNvPr id="271" name="ZoneTexte 270"/>
          <p:cNvSpPr txBox="1"/>
          <p:nvPr/>
        </p:nvSpPr>
        <p:spPr>
          <a:xfrm>
            <a:off x="702109" y="3732958"/>
            <a:ext cx="1391204" cy="246221"/>
          </a:xfrm>
          <a:prstGeom prst="rect">
            <a:avLst/>
          </a:prstGeom>
          <a:noFill/>
        </p:spPr>
        <p:txBody>
          <a:bodyPr wrap="square" lIns="0" tIns="0" rIns="0" bIns="0" rtlCol="0">
            <a:spAutoFit/>
          </a:bodyPr>
          <a:lstStyle/>
          <a:p>
            <a:pPr algn="l"/>
            <a:r>
              <a:rPr lang="fr-FR" sz="1600" b="0" i="1" dirty="0" smtClean="0">
                <a:latin typeface="+mj-lt"/>
              </a:rPr>
              <a:t>BEC dilution</a:t>
            </a:r>
          </a:p>
        </p:txBody>
      </p:sp>
      <p:sp>
        <p:nvSpPr>
          <p:cNvPr id="174" name="ZoneTexte 173"/>
          <p:cNvSpPr txBox="1"/>
          <p:nvPr/>
        </p:nvSpPr>
        <p:spPr>
          <a:xfrm>
            <a:off x="3559091" y="5906813"/>
            <a:ext cx="426108" cy="338554"/>
          </a:xfrm>
          <a:prstGeom prst="rect">
            <a:avLst/>
          </a:prstGeom>
          <a:noFill/>
        </p:spPr>
        <p:txBody>
          <a:bodyPr wrap="square" rtlCol="0">
            <a:spAutoFit/>
          </a:bodyPr>
          <a:lstStyle/>
          <a:p>
            <a:r>
              <a:rPr lang="fr-FR" sz="1600" dirty="0">
                <a:latin typeface="Cambria" panose="02040503050406030204" pitchFamily="18" charset="0"/>
                <a:ea typeface="Cambria" panose="02040503050406030204" pitchFamily="18" charset="0"/>
                <a:cs typeface="Arial" panose="020B0604020202020204" pitchFamily="34" charset="0"/>
              </a:rPr>
              <a:t>t</a:t>
            </a:r>
          </a:p>
        </p:txBody>
      </p:sp>
      <p:sp>
        <p:nvSpPr>
          <p:cNvPr id="175" name="ZoneTexte 174"/>
          <p:cNvSpPr txBox="1"/>
          <p:nvPr/>
        </p:nvSpPr>
        <p:spPr>
          <a:xfrm>
            <a:off x="910585" y="35137"/>
            <a:ext cx="4643945" cy="646323"/>
          </a:xfrm>
          <a:prstGeom prst="rect">
            <a:avLst/>
          </a:prstGeom>
          <a:noFill/>
        </p:spPr>
        <p:txBody>
          <a:bodyPr wrap="none" lIns="91431" tIns="45716" rIns="91431" bIns="45716" rtlCol="0">
            <a:spAutoFit/>
          </a:bodyPr>
          <a:lstStyle/>
          <a:p>
            <a:r>
              <a:rPr lang="fr-FR" sz="3600" dirty="0">
                <a:solidFill>
                  <a:srgbClr val="002060"/>
                </a:solidFill>
              </a:rPr>
              <a:t>F</a:t>
            </a:r>
            <a:r>
              <a:rPr lang="fr-FR" sz="3600" dirty="0" smtClean="0">
                <a:solidFill>
                  <a:srgbClr val="002060"/>
                </a:solidFill>
              </a:rPr>
              <a:t>ree </a:t>
            </a:r>
            <a:r>
              <a:rPr lang="fr-FR" sz="3600" dirty="0" err="1" smtClean="0">
                <a:solidFill>
                  <a:srgbClr val="002060"/>
                </a:solidFill>
              </a:rPr>
              <a:t>fall</a:t>
            </a:r>
            <a:r>
              <a:rPr lang="fr-FR" sz="3600" dirty="0" smtClean="0">
                <a:solidFill>
                  <a:srgbClr val="002060"/>
                </a:solidFill>
              </a:rPr>
              <a:t> </a:t>
            </a:r>
            <a:r>
              <a:rPr lang="fr-FR" sz="3600" dirty="0" err="1" smtClean="0">
                <a:solidFill>
                  <a:srgbClr val="002060"/>
                </a:solidFill>
              </a:rPr>
              <a:t>interferometry</a:t>
            </a:r>
            <a:endParaRPr lang="fr-FR" sz="3600" dirty="0">
              <a:solidFill>
                <a:srgbClr val="002060"/>
              </a:solidFill>
            </a:endParaRPr>
          </a:p>
        </p:txBody>
      </p:sp>
      <p:cxnSp>
        <p:nvCxnSpPr>
          <p:cNvPr id="176" name="Connecteur droit 175"/>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208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190750" y="2930892"/>
            <a:ext cx="313577" cy="824449"/>
          </a:xfrm>
          <a:prstGeom prst="ellipse">
            <a:avLst/>
          </a:prstGeom>
          <a:solidFill>
            <a:schemeClr val="bg1"/>
          </a:solidFill>
          <a:ln w="254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544" name="Groupe 543"/>
          <p:cNvGrpSpPr/>
          <p:nvPr/>
        </p:nvGrpSpPr>
        <p:grpSpPr>
          <a:xfrm>
            <a:off x="4303885" y="2318421"/>
            <a:ext cx="333150" cy="1708785"/>
            <a:chOff x="8957070" y="1940004"/>
            <a:chExt cx="722208" cy="4537916"/>
          </a:xfrm>
        </p:grpSpPr>
        <p:sp>
          <p:nvSpPr>
            <p:cNvPr id="545" name="Ellipse 544"/>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6" name="Ellipse 545"/>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7" name="Ellipse 546"/>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8" name="Ellipse 547"/>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9" name="Ellipse 548"/>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0" name="Ellipse 549"/>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1" name="Ellipse 550"/>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2" name="Ellipse 551"/>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3" name="Ellipse 552"/>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4" name="Ellipse 553"/>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5" name="Ellipse 554"/>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6" name="Ellipse 555"/>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7" name="Ellipse 556"/>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8" name="Ellipse 557"/>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9" name="Ellipse 558"/>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0" name="Ellipse 559"/>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1" name="Ellipse 560"/>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2" name="Ellipse 561"/>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 name="Ellipse 562"/>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4" name="Ellipse 563"/>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5" name="Ellipse 564"/>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6" name="Ellipse 565"/>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7" name="Ellipse 566"/>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8" name="Ellipse 567"/>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9" name="Ellipse 568"/>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0" name="Ellipse 569"/>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2" name="Ellipse 581"/>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4" name="Ellipse 583"/>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0" name="Ellipse 589"/>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2" name="Ellipse 591"/>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3" name="Ellipse 592"/>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4" name="Ellipse 603"/>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8" name="Ellipse 607"/>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9" name="Ellipse 608"/>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0" name="Ellipse 609"/>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1" name="Ellipse 610"/>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2" name="Ellipse 611"/>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3" name="Ellipse 612"/>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CD18E2C5-5B8A-4A47-828B-84C54BD2C427}" type="slidenum">
              <a:rPr lang="fr-FR" smtClean="0"/>
              <a:pPr/>
              <a:t>29</a:t>
            </a:fld>
            <a:endParaRPr lang="fr-FR"/>
          </a:p>
        </p:txBody>
      </p:sp>
      <p:sp>
        <p:nvSpPr>
          <p:cNvPr id="185" name="Rectangle 184"/>
          <p:cNvSpPr/>
          <p:nvPr/>
        </p:nvSpPr>
        <p:spPr>
          <a:xfrm>
            <a:off x="7455202" y="1467973"/>
            <a:ext cx="182351" cy="242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6" name="Groupe 185"/>
          <p:cNvGrpSpPr/>
          <p:nvPr/>
        </p:nvGrpSpPr>
        <p:grpSpPr>
          <a:xfrm>
            <a:off x="7451187" y="1764670"/>
            <a:ext cx="186367" cy="265402"/>
            <a:chOff x="6497354" y="2150333"/>
            <a:chExt cx="204471" cy="340122"/>
          </a:xfrm>
        </p:grpSpPr>
        <p:sp>
          <p:nvSpPr>
            <p:cNvPr id="452" name="Rectangle 451"/>
            <p:cNvSpPr/>
            <p:nvPr/>
          </p:nvSpPr>
          <p:spPr>
            <a:xfrm>
              <a:off x="6501760" y="2150333"/>
              <a:ext cx="200065" cy="31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3" name="Rectangle 452"/>
            <p:cNvSpPr/>
            <p:nvPr/>
          </p:nvSpPr>
          <p:spPr>
            <a:xfrm>
              <a:off x="6497354" y="2180149"/>
              <a:ext cx="200065" cy="3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2" name="Groupe 191"/>
          <p:cNvGrpSpPr/>
          <p:nvPr/>
        </p:nvGrpSpPr>
        <p:grpSpPr>
          <a:xfrm>
            <a:off x="5648728" y="1490935"/>
            <a:ext cx="333150" cy="1708785"/>
            <a:chOff x="8957070" y="1940004"/>
            <a:chExt cx="722208" cy="4537916"/>
          </a:xfrm>
        </p:grpSpPr>
        <p:sp>
          <p:nvSpPr>
            <p:cNvPr id="376" name="Ellipse 375"/>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7" name="Ellipse 376"/>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8" name="Ellipse 377"/>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9" name="Ellipse 378"/>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0" name="Ellipse 379"/>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Ellipse 380"/>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2" name="Ellipse 381"/>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3" name="Ellipse 382"/>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4" name="Ellipse 383"/>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5" name="Ellipse 384"/>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6" name="Ellipse 385"/>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7" name="Ellipse 386"/>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8" name="Ellipse 387"/>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Ellipse 388"/>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Ellipse 389"/>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1" name="Ellipse 390"/>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2" name="Ellipse 391"/>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3" name="Ellipse 392"/>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Ellipse 393"/>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5" name="Ellipse 394"/>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6" name="Ellipse 395"/>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7" name="Ellipse 396"/>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8" name="Ellipse 397"/>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9" name="Ellipse 398"/>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0" name="Ellipse 399"/>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1" name="Ellipse 400"/>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2" name="Ellipse 401"/>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3" name="Ellipse 402"/>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4" name="Ellipse 403"/>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5" name="Ellipse 404"/>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6" name="Ellipse 405"/>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7" name="Ellipse 406"/>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8" name="Ellipse 407"/>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 name="Ellipse 408"/>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0" name="Ellipse 409"/>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 name="Ellipse 410"/>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2" name="Ellipse 411"/>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3" name="Ellipse 412"/>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3" name="Groupe 192"/>
          <p:cNvGrpSpPr/>
          <p:nvPr/>
        </p:nvGrpSpPr>
        <p:grpSpPr>
          <a:xfrm>
            <a:off x="6977601" y="1494899"/>
            <a:ext cx="333150" cy="1708785"/>
            <a:chOff x="8957070" y="1940004"/>
            <a:chExt cx="722208" cy="4537916"/>
          </a:xfrm>
        </p:grpSpPr>
        <p:sp>
          <p:nvSpPr>
            <p:cNvPr id="203" name="Ellipse 202"/>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Ellipse 203"/>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 name="Ellipse 204"/>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1" name="Ellipse 340"/>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2" name="Ellipse 341"/>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Ellipse 342"/>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4" name="Ellipse 343"/>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5" name="Ellipse 344"/>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Ellipse 345"/>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7" name="Ellipse 346"/>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 name="Ellipse 347"/>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9" name="Ellipse 348"/>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0" name="Ellipse 349"/>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1" name="Ellipse 350"/>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2" name="Ellipse 351"/>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Ellipse 352"/>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Ellipse 353"/>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Ellipse 354"/>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6" name="Ellipse 355"/>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7" name="Ellipse 356"/>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8" name="Ellipse 357"/>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9" name="Ellipse 358"/>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0" name="Ellipse 359"/>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1" name="Ellipse 360"/>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2" name="Ellipse 361"/>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3" name="Ellipse 362"/>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4" name="Ellipse 363"/>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5" name="Ellipse 364"/>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6" name="Ellipse 365"/>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Ellipse 366"/>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8" name="Ellipse 367"/>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9" name="Ellipse 368"/>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0" name="Ellipse 369"/>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1" name="Ellipse 370"/>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2" name="Ellipse 371"/>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3" name="Ellipse 372"/>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4" name="Ellipse 373"/>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5" name="Ellipse 374"/>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94" name="Connecteur droit 193"/>
          <p:cNvCxnSpPr/>
          <p:nvPr/>
        </p:nvCxnSpPr>
        <p:spPr>
          <a:xfrm>
            <a:off x="4495830" y="2706931"/>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a:off x="5833963" y="1878456"/>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p:nvPr/>
        </p:nvCxnSpPr>
        <p:spPr>
          <a:xfrm>
            <a:off x="4532871" y="2706931"/>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Connecteur droit 196"/>
          <p:cNvCxnSpPr/>
          <p:nvPr/>
        </p:nvCxnSpPr>
        <p:spPr>
          <a:xfrm flipV="1">
            <a:off x="4471789" y="1877736"/>
            <a:ext cx="1358525" cy="834007"/>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p:nvPr/>
        </p:nvCxnSpPr>
        <p:spPr>
          <a:xfrm flipV="1">
            <a:off x="5803869" y="1882256"/>
            <a:ext cx="1342596" cy="823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200" name="Connecteur droit 199"/>
          <p:cNvCxnSpPr>
            <a:cxnSpLocks noChangeAspect="1"/>
          </p:cNvCxnSpPr>
          <p:nvPr/>
        </p:nvCxnSpPr>
        <p:spPr>
          <a:xfrm flipV="1">
            <a:off x="7098527" y="1654579"/>
            <a:ext cx="391316" cy="240228"/>
          </a:xfrm>
          <a:prstGeom prst="line">
            <a:avLst/>
          </a:prstGeom>
          <a:ln w="28575">
            <a:solidFill>
              <a:srgbClr val="469C46"/>
            </a:solidFill>
            <a:prstDash val="solid"/>
          </a:ln>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a:off x="7111403" y="1878456"/>
            <a:ext cx="396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54" name="Groupe 453"/>
          <p:cNvGrpSpPr/>
          <p:nvPr/>
        </p:nvGrpSpPr>
        <p:grpSpPr>
          <a:xfrm>
            <a:off x="1677145" y="2323098"/>
            <a:ext cx="333150" cy="1708785"/>
            <a:chOff x="8957070" y="1940004"/>
            <a:chExt cx="722208" cy="4537916"/>
          </a:xfrm>
        </p:grpSpPr>
        <p:sp>
          <p:nvSpPr>
            <p:cNvPr id="455" name="Ellipse 454"/>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6" name="Ellipse 455"/>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7" name="Ellipse 456"/>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8" name="Ellipse 457"/>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9" name="Ellipse 458"/>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0" name="Ellipse 459"/>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1" name="Ellipse 460"/>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2" name="Ellipse 461"/>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3" name="Ellipse 462"/>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4" name="Ellipse 463"/>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5" name="Ellipse 464"/>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8" name="Ellipse 467"/>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9" name="Ellipse 468"/>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0" name="Ellipse 469"/>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1" name="Ellipse 470"/>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2" name="Ellipse 471"/>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3" name="Ellipse 472"/>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4" name="Ellipse 473"/>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5" name="Ellipse 474"/>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6" name="Ellipse 475"/>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7" name="Ellipse 476"/>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8" name="Ellipse 477"/>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9" name="Ellipse 478"/>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0" name="Ellipse 479"/>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1" name="Ellipse 480"/>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2" name="Ellipse 481"/>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3" name="Ellipse 482"/>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4" name="Ellipse 483"/>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5" name="Ellipse 484"/>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6" name="Ellipse 485"/>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7" name="Ellipse 486"/>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8" name="Ellipse 487"/>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9" name="Ellipse 488"/>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0" name="Ellipse 489"/>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1" name="Ellipse 490"/>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2" name="Ellipse 491"/>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3" name="Groupe 492"/>
          <p:cNvGrpSpPr/>
          <p:nvPr/>
        </p:nvGrpSpPr>
        <p:grpSpPr>
          <a:xfrm>
            <a:off x="2980339" y="2318421"/>
            <a:ext cx="333150" cy="1708785"/>
            <a:chOff x="8957070" y="1940004"/>
            <a:chExt cx="722208" cy="4537916"/>
          </a:xfrm>
        </p:grpSpPr>
        <p:sp>
          <p:nvSpPr>
            <p:cNvPr id="494" name="Ellipse 493"/>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5" name="Ellipse 494"/>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6" name="Ellipse 495"/>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7" name="Ellipse 496"/>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8" name="Ellipse 497"/>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9" name="Ellipse 498"/>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0" name="Ellipse 499"/>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1" name="Ellipse 500"/>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2" name="Ellipse 501"/>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3" name="Ellipse 502"/>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4" name="Ellipse 503"/>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5" name="Ellipse 504"/>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6" name="Ellipse 505"/>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7" name="Ellipse 506"/>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8" name="Ellipse 507"/>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9" name="Ellipse 508"/>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0" name="Ellipse 509"/>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1" name="Ellipse 510"/>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 name="Ellipse 511"/>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3" name="Ellipse 512"/>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4" name="Ellipse 513"/>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5" name="Ellipse 514"/>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6" name="Ellipse 515"/>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7" name="Ellipse 516"/>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8" name="Ellipse 517"/>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9" name="Ellipse 518"/>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0" name="Ellipse 519"/>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1" name="Ellipse 520"/>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 name="Ellipse 521"/>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3" name="Ellipse 522"/>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4" name="Ellipse 523"/>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5" name="Ellipse 524"/>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6" name="Ellipse 525"/>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7" name="Ellipse 526"/>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8" name="Ellipse 527"/>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9" name="Ellipse 528"/>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0" name="Ellipse 529"/>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1" name="Ellipse 530"/>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71" name="Connecteur droit 570"/>
          <p:cNvCxnSpPr/>
          <p:nvPr/>
        </p:nvCxnSpPr>
        <p:spPr>
          <a:xfrm>
            <a:off x="1827441" y="3534417"/>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2" name="Connecteur droit 571"/>
          <p:cNvCxnSpPr/>
          <p:nvPr/>
        </p:nvCxnSpPr>
        <p:spPr>
          <a:xfrm>
            <a:off x="3165574" y="2705942"/>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3" name="Connecteur droit 572"/>
          <p:cNvCxnSpPr/>
          <p:nvPr/>
        </p:nvCxnSpPr>
        <p:spPr>
          <a:xfrm>
            <a:off x="1864482" y="3534417"/>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4" name="Connecteur droit 573"/>
          <p:cNvCxnSpPr/>
          <p:nvPr/>
        </p:nvCxnSpPr>
        <p:spPr>
          <a:xfrm flipV="1">
            <a:off x="1803400" y="2705222"/>
            <a:ext cx="1358525" cy="834007"/>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575" name="Connecteur droit 574"/>
          <p:cNvCxnSpPr/>
          <p:nvPr/>
        </p:nvCxnSpPr>
        <p:spPr>
          <a:xfrm flipV="1">
            <a:off x="3135480" y="2709742"/>
            <a:ext cx="1342596" cy="823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576" name="Connecteur droit 575"/>
          <p:cNvCxnSpPr/>
          <p:nvPr/>
        </p:nvCxnSpPr>
        <p:spPr>
          <a:xfrm>
            <a:off x="1538523" y="3529436"/>
            <a:ext cx="288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8" name="Connecteur droit avec flèche 577"/>
          <p:cNvCxnSpPr/>
          <p:nvPr/>
        </p:nvCxnSpPr>
        <p:spPr>
          <a:xfrm flipH="1" flipV="1">
            <a:off x="533039" y="1671759"/>
            <a:ext cx="0" cy="24840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9" name="Connecteur droit avec flèche 578"/>
          <p:cNvCxnSpPr/>
          <p:nvPr/>
        </p:nvCxnSpPr>
        <p:spPr>
          <a:xfrm flipV="1">
            <a:off x="312362" y="4066290"/>
            <a:ext cx="7438267"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0" name="ZoneTexte 579"/>
          <p:cNvSpPr txBox="1"/>
          <p:nvPr/>
        </p:nvSpPr>
        <p:spPr>
          <a:xfrm>
            <a:off x="118728" y="1356778"/>
            <a:ext cx="925731" cy="264178"/>
          </a:xfrm>
          <a:prstGeom prst="rect">
            <a:avLst/>
          </a:prstGeom>
          <a:noFill/>
        </p:spPr>
        <p:txBody>
          <a:bodyPr wrap="square" rtlCol="0">
            <a:spAutoFit/>
          </a:bodyPr>
          <a:lstStyle/>
          <a:p>
            <a:r>
              <a:rPr lang="fr-FR" sz="1600" dirty="0" smtClean="0">
                <a:latin typeface="Cambria" panose="02040503050406030204" pitchFamily="18" charset="0"/>
                <a:ea typeface="Cambria" panose="02040503050406030204" pitchFamily="18" charset="0"/>
                <a:cs typeface="Arial" panose="020B0604020202020204" pitchFamily="34" charset="0"/>
              </a:rPr>
              <a:t>Position</a:t>
            </a:r>
            <a:endParaRPr lang="fr-FR" dirty="0">
              <a:latin typeface="Cambria" panose="02040503050406030204" pitchFamily="18" charset="0"/>
              <a:ea typeface="Cambria" panose="02040503050406030204" pitchFamily="18" charset="0"/>
              <a:cs typeface="Arial" panose="020B0604020202020204" pitchFamily="34" charset="0"/>
            </a:endParaRPr>
          </a:p>
        </p:txBody>
      </p:sp>
      <p:sp>
        <p:nvSpPr>
          <p:cNvPr id="581" name="ZoneTexte 580"/>
          <p:cNvSpPr txBox="1"/>
          <p:nvPr/>
        </p:nvSpPr>
        <p:spPr>
          <a:xfrm>
            <a:off x="7836293" y="3839573"/>
            <a:ext cx="426108" cy="338554"/>
          </a:xfrm>
          <a:prstGeom prst="rect">
            <a:avLst/>
          </a:prstGeom>
          <a:noFill/>
        </p:spPr>
        <p:txBody>
          <a:bodyPr wrap="square" rtlCol="0">
            <a:spAutoFit/>
          </a:bodyPr>
          <a:lstStyle/>
          <a:p>
            <a:r>
              <a:rPr lang="fr-FR" sz="1600" dirty="0">
                <a:latin typeface="Cambria" panose="02040503050406030204" pitchFamily="18" charset="0"/>
                <a:ea typeface="Cambria" panose="02040503050406030204" pitchFamily="18" charset="0"/>
                <a:cs typeface="Arial" panose="020B0604020202020204" pitchFamily="34" charset="0"/>
              </a:rPr>
              <a:t>t</a:t>
            </a:r>
          </a:p>
        </p:txBody>
      </p:sp>
      <p:grpSp>
        <p:nvGrpSpPr>
          <p:cNvPr id="18" name="Groupe 17"/>
          <p:cNvGrpSpPr/>
          <p:nvPr/>
        </p:nvGrpSpPr>
        <p:grpSpPr>
          <a:xfrm>
            <a:off x="83224" y="4240183"/>
            <a:ext cx="3498645" cy="1908244"/>
            <a:chOff x="83224" y="4173508"/>
            <a:chExt cx="3498645" cy="1908244"/>
          </a:xfrm>
        </p:grpSpPr>
        <p:grpSp>
          <p:nvGrpSpPr>
            <p:cNvPr id="583" name="Groupe 582">
              <a:extLst>
                <a:ext uri="{FF2B5EF4-FFF2-40B4-BE49-F238E27FC236}">
                  <a16:creationId xmlns:a16="http://schemas.microsoft.com/office/drawing/2014/main" id="{D4A1EC58-866E-4062-A762-319792D0C78E}"/>
                </a:ext>
              </a:extLst>
            </p:cNvPr>
            <p:cNvGrpSpPr>
              <a:grpSpLocks noChangeAspect="1"/>
            </p:cNvGrpSpPr>
            <p:nvPr/>
          </p:nvGrpSpPr>
          <p:grpSpPr>
            <a:xfrm>
              <a:off x="83224" y="4191420"/>
              <a:ext cx="3498645" cy="1890332"/>
              <a:chOff x="269040" y="1559699"/>
              <a:chExt cx="5116884" cy="2432347"/>
            </a:xfrm>
          </p:grpSpPr>
          <mc:AlternateContent xmlns:mc="http://schemas.openxmlformats.org/markup-compatibility/2006" xmlns:a14="http://schemas.microsoft.com/office/drawing/2010/main">
            <mc:Choice Requires="a14">
              <p:sp>
                <p:nvSpPr>
                  <p:cNvPr id="585" name="ZoneTexte 584">
                    <a:extLst>
                      <a:ext uri="{FF2B5EF4-FFF2-40B4-BE49-F238E27FC236}">
                        <a16:creationId xmlns:a16="http://schemas.microsoft.com/office/drawing/2014/main" id="{E3B276E5-26B1-49D0-92FF-5DACD502A588}"/>
                      </a:ext>
                    </a:extLst>
                  </p:cNvPr>
                  <p:cNvSpPr txBox="1"/>
                  <p:nvPr/>
                </p:nvSpPr>
                <p:spPr>
                  <a:xfrm>
                    <a:off x="269040" y="3689056"/>
                    <a:ext cx="415884"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1" i="0" smtClean="0">
                              <a:latin typeface="Cambria Math" panose="02040503050406030204" pitchFamily="18" charset="0"/>
                            </a:rPr>
                            <m:t>𝚫</m:t>
                          </m:r>
                          <m:sSub>
                            <m:sSubPr>
                              <m:ctrlPr>
                                <a:rPr lang="fr-FR" b="1" i="1" smtClean="0">
                                  <a:latin typeface="Cambria Math" panose="02040503050406030204" pitchFamily="18" charset="0"/>
                                </a:rPr>
                              </m:ctrlPr>
                            </m:sSubPr>
                            <m:e>
                              <m:r>
                                <a:rPr lang="fr-FR" b="1" i="0" smtClean="0">
                                  <a:latin typeface="Cambria Math" panose="02040503050406030204" pitchFamily="18" charset="0"/>
                                </a:rPr>
                                <m:t>𝐫</m:t>
                              </m:r>
                            </m:e>
                            <m:sub>
                              <m:r>
                                <a:rPr lang="fr-FR" b="1" i="1" smtClean="0">
                                  <a:latin typeface="Cambria Math" panose="02040503050406030204" pitchFamily="18" charset="0"/>
                                </a:rPr>
                                <m:t>𝟎</m:t>
                              </m:r>
                            </m:sub>
                          </m:sSub>
                        </m:oMath>
                      </m:oMathPara>
                    </a14:m>
                    <a:endParaRPr lang="fr-FR" b="1" dirty="0">
                      <a:latin typeface="+mj-lt"/>
                    </a:endParaRPr>
                  </a:p>
                </p:txBody>
              </p:sp>
            </mc:Choice>
            <mc:Fallback xmlns="">
              <p:sp>
                <p:nvSpPr>
                  <p:cNvPr id="79" name="ZoneTexte 78">
                    <a:extLst>
                      <a:ext uri="{FF2B5EF4-FFF2-40B4-BE49-F238E27FC236}">
                        <a16:creationId xmlns:a16="http://schemas.microsoft.com/office/drawing/2014/main" id="{E3B276E5-26B1-49D0-92FF-5DACD502A588}"/>
                      </a:ext>
                    </a:extLst>
                  </p:cNvPr>
                  <p:cNvSpPr txBox="1">
                    <a:spLocks noRot="1" noChangeAspect="1" noMove="1" noResize="1" noEditPoints="1" noAdjustHandles="1" noChangeArrowheads="1" noChangeShapeType="1" noTextEdit="1"/>
                  </p:cNvSpPr>
                  <p:nvPr/>
                </p:nvSpPr>
                <p:spPr>
                  <a:xfrm>
                    <a:off x="269040" y="3689056"/>
                    <a:ext cx="415884" cy="276999"/>
                  </a:xfrm>
                  <a:prstGeom prst="rect">
                    <a:avLst/>
                  </a:prstGeom>
                  <a:blipFill>
                    <a:blip r:embed="rId11"/>
                    <a:stretch>
                      <a:fillRect l="-28000" r="-34000" b="-42105"/>
                    </a:stretch>
                  </a:blipFill>
                </p:spPr>
                <p:txBody>
                  <a:bodyPr/>
                  <a:lstStyle/>
                  <a:p>
                    <a:r>
                      <a:rPr lang="fr-FR">
                        <a:noFill/>
                      </a:rPr>
                      <a:t> </a:t>
                    </a:r>
                  </a:p>
                </p:txBody>
              </p:sp>
            </mc:Fallback>
          </mc:AlternateContent>
          <p:cxnSp>
            <p:nvCxnSpPr>
              <p:cNvPr id="586" name="Connecteur droit avec flèche 585">
                <a:extLst>
                  <a:ext uri="{FF2B5EF4-FFF2-40B4-BE49-F238E27FC236}">
                    <a16:creationId xmlns:a16="http://schemas.microsoft.com/office/drawing/2014/main" id="{DA1523E3-CD85-45DB-8659-88DF4C46B2D4}"/>
                  </a:ext>
                </a:extLst>
              </p:cNvPr>
              <p:cNvCxnSpPr>
                <a:cxnSpLocks/>
              </p:cNvCxnSpPr>
              <p:nvPr/>
            </p:nvCxnSpPr>
            <p:spPr>
              <a:xfrm flipH="1" flipV="1">
                <a:off x="828008" y="3689058"/>
                <a:ext cx="5546" cy="302988"/>
              </a:xfrm>
              <a:prstGeom prst="straightConnector1">
                <a:avLst/>
              </a:prstGeom>
              <a:ln w="28575">
                <a:prstDash val="solid"/>
                <a:tailEnd type="triangle"/>
              </a:ln>
            </p:spPr>
            <p:style>
              <a:lnRef idx="3">
                <a:schemeClr val="dk1"/>
              </a:lnRef>
              <a:fillRef idx="0">
                <a:schemeClr val="dk1"/>
              </a:fillRef>
              <a:effectRef idx="2">
                <a:schemeClr val="dk1"/>
              </a:effectRef>
              <a:fontRef idx="minor">
                <a:schemeClr val="tx1"/>
              </a:fontRef>
            </p:style>
          </p:cxnSp>
          <p:grpSp>
            <p:nvGrpSpPr>
              <p:cNvPr id="587" name="Groupe 586">
                <a:extLst>
                  <a:ext uri="{FF2B5EF4-FFF2-40B4-BE49-F238E27FC236}">
                    <a16:creationId xmlns:a16="http://schemas.microsoft.com/office/drawing/2014/main" id="{5E701140-C554-4657-A9C3-74B9A7061FDB}"/>
                  </a:ext>
                </a:extLst>
              </p:cNvPr>
              <p:cNvGrpSpPr/>
              <p:nvPr/>
            </p:nvGrpSpPr>
            <p:grpSpPr>
              <a:xfrm>
                <a:off x="725003" y="1559699"/>
                <a:ext cx="4660921" cy="2380735"/>
                <a:chOff x="479644" y="1853209"/>
                <a:chExt cx="5977347" cy="3370937"/>
              </a:xfrm>
            </p:grpSpPr>
            <p:cxnSp>
              <p:nvCxnSpPr>
                <p:cNvPr id="588" name="Connecteur droit avec flèche 587">
                  <a:extLst>
                    <a:ext uri="{FF2B5EF4-FFF2-40B4-BE49-F238E27FC236}">
                      <a16:creationId xmlns:a16="http://schemas.microsoft.com/office/drawing/2014/main" id="{E9C754CB-11F1-49EB-A744-B2C5E6319455}"/>
                    </a:ext>
                  </a:extLst>
                </p:cNvPr>
                <p:cNvCxnSpPr>
                  <a:cxnSpLocks/>
                </p:cNvCxnSpPr>
                <p:nvPr/>
              </p:nvCxnSpPr>
              <p:spPr>
                <a:xfrm flipH="1" flipV="1">
                  <a:off x="697559" y="2304084"/>
                  <a:ext cx="20071" cy="2920060"/>
                </a:xfrm>
                <a:prstGeom prst="straightConnector1">
                  <a:avLst/>
                </a:prstGeom>
                <a:ln w="22225">
                  <a:tailEnd type="triangle"/>
                </a:ln>
              </p:spPr>
              <p:style>
                <a:lnRef idx="3">
                  <a:schemeClr val="dk1"/>
                </a:lnRef>
                <a:fillRef idx="0">
                  <a:schemeClr val="dk1"/>
                </a:fillRef>
                <a:effectRef idx="2">
                  <a:schemeClr val="dk1"/>
                </a:effectRef>
                <a:fontRef idx="minor">
                  <a:schemeClr val="tx1"/>
                </a:fontRef>
              </p:style>
            </p:cxnSp>
            <p:cxnSp>
              <p:nvCxnSpPr>
                <p:cNvPr id="589" name="Connecteur droit avec flèche 588">
                  <a:extLst>
                    <a:ext uri="{FF2B5EF4-FFF2-40B4-BE49-F238E27FC236}">
                      <a16:creationId xmlns:a16="http://schemas.microsoft.com/office/drawing/2014/main" id="{81439166-F5CA-454B-AC72-EA77EFB0F10F}"/>
                    </a:ext>
                  </a:extLst>
                </p:cNvPr>
                <p:cNvCxnSpPr>
                  <a:cxnSpLocks/>
                </p:cNvCxnSpPr>
                <p:nvPr/>
              </p:nvCxnSpPr>
              <p:spPr>
                <a:xfrm flipV="1">
                  <a:off x="717625" y="5224128"/>
                  <a:ext cx="5739366" cy="18"/>
                </a:xfrm>
                <a:prstGeom prst="straightConnector1">
                  <a:avLst/>
                </a:prstGeom>
                <a:ln w="2222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1" name="ZoneTexte 590">
                      <a:extLst>
                        <a:ext uri="{FF2B5EF4-FFF2-40B4-BE49-F238E27FC236}">
                          <a16:creationId xmlns:a16="http://schemas.microsoft.com/office/drawing/2014/main" id="{BDE7D839-63EF-4F8C-90BD-54C1729E5E7A}"/>
                        </a:ext>
                      </a:extLst>
                    </p:cNvPr>
                    <p:cNvSpPr txBox="1"/>
                    <p:nvPr/>
                  </p:nvSpPr>
                  <p:spPr>
                    <a:xfrm>
                      <a:off x="479644" y="1853209"/>
                      <a:ext cx="323807" cy="27699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1" i="0" smtClean="0">
                                <a:latin typeface="Cambria Math" panose="02040503050406030204" pitchFamily="18" charset="0"/>
                              </a:rPr>
                              <m:t>𝚫</m:t>
                            </m:r>
                            <m:r>
                              <a:rPr lang="fr-FR" b="1" i="0" smtClean="0">
                                <a:latin typeface="Cambria Math" panose="02040503050406030204" pitchFamily="18" charset="0"/>
                              </a:rPr>
                              <m:t>𝐫</m:t>
                            </m:r>
                          </m:oMath>
                        </m:oMathPara>
                      </a14:m>
                      <a:endParaRPr lang="fr-FR" b="1" dirty="0">
                        <a:latin typeface="+mj-lt"/>
                      </a:endParaRPr>
                    </a:p>
                  </p:txBody>
                </p:sp>
              </mc:Choice>
              <mc:Fallback xmlns="">
                <p:sp>
                  <p:nvSpPr>
                    <p:cNvPr id="94" name="ZoneTexte 93">
                      <a:extLst>
                        <a:ext uri="{FF2B5EF4-FFF2-40B4-BE49-F238E27FC236}">
                          <a16:creationId xmlns:a16="http://schemas.microsoft.com/office/drawing/2014/main" id="{BDE7D839-63EF-4F8C-90BD-54C1729E5E7A}"/>
                        </a:ext>
                      </a:extLst>
                    </p:cNvPr>
                    <p:cNvSpPr txBox="1">
                      <a:spLocks noRot="1" noChangeAspect="1" noMove="1" noResize="1" noEditPoints="1" noAdjustHandles="1" noChangeArrowheads="1" noChangeShapeType="1" noTextEdit="1"/>
                    </p:cNvSpPr>
                    <p:nvPr/>
                  </p:nvSpPr>
                  <p:spPr>
                    <a:xfrm>
                      <a:off x="479644" y="1853209"/>
                      <a:ext cx="323807" cy="276998"/>
                    </a:xfrm>
                    <a:prstGeom prst="rect">
                      <a:avLst/>
                    </a:prstGeom>
                    <a:blipFill>
                      <a:blip r:embed="rId25"/>
                      <a:stretch>
                        <a:fillRect l="-45161" r="-80645" b="-85185"/>
                      </a:stretch>
                    </a:blipFill>
                  </p:spPr>
                  <p:txBody>
                    <a:bodyPr/>
                    <a:lstStyle/>
                    <a:p>
                      <a:r>
                        <a:rPr lang="fr-FR">
                          <a:noFill/>
                        </a:rPr>
                        <a:t> </a:t>
                      </a:r>
                    </a:p>
                  </p:txBody>
                </p:sp>
              </mc:Fallback>
            </mc:AlternateContent>
          </p:grpSp>
        </p:grpSp>
        <p:cxnSp>
          <p:nvCxnSpPr>
            <p:cNvPr id="597" name="Connecteur droit avec flèche 596"/>
            <p:cNvCxnSpPr/>
            <p:nvPr/>
          </p:nvCxnSpPr>
          <p:spPr>
            <a:xfrm flipV="1">
              <a:off x="530460" y="5936475"/>
              <a:ext cx="1044000" cy="1"/>
            </a:xfrm>
            <a:prstGeom prst="straightConnector1">
              <a:avLst/>
            </a:prstGeom>
            <a:ln w="25400">
              <a:solidFill>
                <a:srgbClr val="FF0000"/>
              </a:solidFill>
              <a:headEnd type="none"/>
              <a:tailEnd type="stealt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8" name="ZoneTexte 597"/>
                <p:cNvSpPr txBox="1"/>
                <p:nvPr/>
              </p:nvSpPr>
              <p:spPr>
                <a:xfrm>
                  <a:off x="1112611" y="5576034"/>
                  <a:ext cx="413988" cy="27512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𝑡</m:t>
                            </m:r>
                          </m:e>
                          <m:sub>
                            <m:r>
                              <a:rPr lang="fr-FR" b="0" i="1" smtClean="0">
                                <a:solidFill>
                                  <a:srgbClr val="FF0000"/>
                                </a:solidFill>
                                <a:latin typeface="Cambria Math" panose="02040503050406030204" pitchFamily="18" charset="0"/>
                              </a:rPr>
                              <m:t>𝑒𝑥𝑝</m:t>
                            </m:r>
                          </m:sub>
                        </m:sSub>
                      </m:oMath>
                    </m:oMathPara>
                  </a14:m>
                  <a:endParaRPr lang="fr-FR" b="0" dirty="0" smtClean="0">
                    <a:latin typeface="+mj-lt"/>
                  </a:endParaRPr>
                </a:p>
              </p:txBody>
            </p:sp>
          </mc:Choice>
          <mc:Fallback xmlns="">
            <p:sp>
              <p:nvSpPr>
                <p:cNvPr id="598" name="ZoneTexte 597"/>
                <p:cNvSpPr txBox="1">
                  <a:spLocks noRot="1" noChangeAspect="1" noMove="1" noResize="1" noEditPoints="1" noAdjustHandles="1" noChangeArrowheads="1" noChangeShapeType="1" noTextEdit="1"/>
                </p:cNvSpPr>
                <p:nvPr/>
              </p:nvSpPr>
              <p:spPr>
                <a:xfrm>
                  <a:off x="1112611" y="5576034"/>
                  <a:ext cx="413988" cy="275124"/>
                </a:xfrm>
                <a:prstGeom prst="rect">
                  <a:avLst/>
                </a:prstGeom>
                <a:blipFill>
                  <a:blip r:embed="rId26"/>
                  <a:stretch>
                    <a:fillRect l="-16418" r="-11940" b="-31111"/>
                  </a:stretch>
                </a:blipFill>
              </p:spPr>
              <p:txBody>
                <a:bodyPr/>
                <a:lstStyle/>
                <a:p>
                  <a:r>
                    <a:rPr lang="fr-FR">
                      <a:noFill/>
                    </a:rPr>
                    <a:t> </a:t>
                  </a:r>
                </a:p>
              </p:txBody>
            </p:sp>
          </mc:Fallback>
        </mc:AlternateContent>
        <p:sp>
          <p:nvSpPr>
            <p:cNvPr id="600" name="Forme libre : forme 151">
              <a:extLst>
                <a:ext uri="{FF2B5EF4-FFF2-40B4-BE49-F238E27FC236}">
                  <a16:creationId xmlns:a16="http://schemas.microsoft.com/office/drawing/2014/main" id="{3E508727-C91B-406D-AE64-1AD1FD09BBF2}"/>
                </a:ext>
              </a:extLst>
            </p:cNvPr>
            <p:cNvSpPr/>
            <p:nvPr/>
          </p:nvSpPr>
          <p:spPr>
            <a:xfrm>
              <a:off x="522541" y="4846388"/>
              <a:ext cx="1082970" cy="1012676"/>
            </a:xfrm>
            <a:custGeom>
              <a:avLst/>
              <a:gdLst>
                <a:gd name="connsiteX0" fmla="*/ 0 w 5775767"/>
                <a:gd name="connsiteY0" fmla="*/ 2893671 h 2893671"/>
                <a:gd name="connsiteX1" fmla="*/ 2858947 w 5775767"/>
                <a:gd name="connsiteY1" fmla="*/ 2176041 h 2893671"/>
                <a:gd name="connsiteX2" fmla="*/ 5775767 w 5775767"/>
                <a:gd name="connsiteY2" fmla="*/ 0 h 2893671"/>
              </a:gdLst>
              <a:ahLst/>
              <a:cxnLst>
                <a:cxn ang="0">
                  <a:pos x="connsiteX0" y="connsiteY0"/>
                </a:cxn>
                <a:cxn ang="0">
                  <a:pos x="connsiteX1" y="connsiteY1"/>
                </a:cxn>
                <a:cxn ang="0">
                  <a:pos x="connsiteX2" y="connsiteY2"/>
                </a:cxn>
              </a:cxnLst>
              <a:rect l="l" t="t" r="r" b="b"/>
              <a:pathLst>
                <a:path w="5775767" h="2893671">
                  <a:moveTo>
                    <a:pt x="0" y="2893671"/>
                  </a:moveTo>
                  <a:cubicBezTo>
                    <a:pt x="948159" y="2775995"/>
                    <a:pt x="1896319" y="2658319"/>
                    <a:pt x="2858947" y="2176041"/>
                  </a:cubicBezTo>
                  <a:cubicBezTo>
                    <a:pt x="3821575" y="1693763"/>
                    <a:pt x="4798671" y="846881"/>
                    <a:pt x="5775767" y="0"/>
                  </a:cubicBezTo>
                </a:path>
              </a:pathLst>
            </a:custGeom>
            <a:noFill/>
            <a:ln w="34925">
              <a:solidFill>
                <a:srgbClr val="00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Rectangle 15"/>
            <p:cNvSpPr/>
            <p:nvPr/>
          </p:nvSpPr>
          <p:spPr>
            <a:xfrm>
              <a:off x="2647950" y="4173508"/>
              <a:ext cx="719561" cy="377571"/>
            </a:xfrm>
            <a:prstGeom prst="rect">
              <a:avLst/>
            </a:prstGeom>
            <a:solidFill>
              <a:schemeClr val="bg1"/>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sp>
        <p:nvSpPr>
          <p:cNvPr id="602" name="Ellipse 601"/>
          <p:cNvSpPr>
            <a:spLocks noChangeAspect="1"/>
          </p:cNvSpPr>
          <p:nvPr/>
        </p:nvSpPr>
        <p:spPr>
          <a:xfrm>
            <a:off x="2298558" y="3483753"/>
            <a:ext cx="108000" cy="108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3" name="Ellipse 602"/>
          <p:cNvSpPr>
            <a:spLocks noChangeAspect="1"/>
          </p:cNvSpPr>
          <p:nvPr/>
        </p:nvSpPr>
        <p:spPr>
          <a:xfrm>
            <a:off x="2305640" y="3150172"/>
            <a:ext cx="108000" cy="108000"/>
          </a:xfrm>
          <a:prstGeom prst="ellipse">
            <a:avLst/>
          </a:prstGeom>
          <a:solidFill>
            <a:srgbClr val="469C46"/>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5" name="Ellipse 604"/>
          <p:cNvSpPr>
            <a:spLocks noChangeAspect="1"/>
          </p:cNvSpPr>
          <p:nvPr/>
        </p:nvSpPr>
        <p:spPr>
          <a:xfrm>
            <a:off x="3014218" y="3424819"/>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6" name="Ellipse 605"/>
          <p:cNvSpPr>
            <a:spLocks noChangeAspect="1"/>
          </p:cNvSpPr>
          <p:nvPr/>
        </p:nvSpPr>
        <p:spPr>
          <a:xfrm>
            <a:off x="3033069" y="2615622"/>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7" name="Ellipse 606"/>
          <p:cNvSpPr>
            <a:spLocks noChangeAspect="1"/>
          </p:cNvSpPr>
          <p:nvPr/>
        </p:nvSpPr>
        <p:spPr>
          <a:xfrm>
            <a:off x="1657546" y="3492918"/>
            <a:ext cx="72000" cy="72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266" name="Groupe 265"/>
          <p:cNvGrpSpPr/>
          <p:nvPr/>
        </p:nvGrpSpPr>
        <p:grpSpPr>
          <a:xfrm>
            <a:off x="5025667" y="2895927"/>
            <a:ext cx="1475555" cy="1086262"/>
            <a:chOff x="4588715" y="1892909"/>
            <a:chExt cx="1475555" cy="1086262"/>
          </a:xfrm>
        </p:grpSpPr>
        <mc:AlternateContent xmlns:mc="http://schemas.openxmlformats.org/markup-compatibility/2006" xmlns:a14="http://schemas.microsoft.com/office/drawing/2010/main">
          <mc:Choice Requires="a14">
            <p:sp>
              <p:nvSpPr>
                <p:cNvPr id="267" name="ZoneTexte 266"/>
                <p:cNvSpPr txBox="1"/>
                <p:nvPr/>
              </p:nvSpPr>
              <p:spPr>
                <a:xfrm>
                  <a:off x="5778614" y="2368158"/>
                  <a:ext cx="285656" cy="314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𝑦</m:t>
                            </m:r>
                          </m:sub>
                        </m:sSub>
                      </m:oMath>
                    </m:oMathPara>
                  </a14:m>
                  <a:endParaRPr lang="fr-FR" dirty="0"/>
                </a:p>
              </p:txBody>
            </p:sp>
          </mc:Choice>
          <mc:Fallback xmlns="">
            <p:sp>
              <p:nvSpPr>
                <p:cNvPr id="267" name="ZoneTexte 266"/>
                <p:cNvSpPr txBox="1">
                  <a:spLocks noRot="1" noChangeAspect="1" noMove="1" noResize="1" noEditPoints="1" noAdjustHandles="1" noChangeArrowheads="1" noChangeShapeType="1" noTextEdit="1"/>
                </p:cNvSpPr>
                <p:nvPr/>
              </p:nvSpPr>
              <p:spPr>
                <a:xfrm>
                  <a:off x="5778614" y="2368158"/>
                  <a:ext cx="285656" cy="314702"/>
                </a:xfrm>
                <a:prstGeom prst="rect">
                  <a:avLst/>
                </a:prstGeom>
                <a:blipFill>
                  <a:blip r:embed="rId27"/>
                  <a:stretch>
                    <a:fillRect l="-21277" t="-23077" r="-53191" b="-17308"/>
                  </a:stretch>
                </a:blipFill>
              </p:spPr>
              <p:txBody>
                <a:bodyPr/>
                <a:lstStyle/>
                <a:p>
                  <a:r>
                    <a:rPr lang="fr-FR">
                      <a:noFill/>
                    </a:rPr>
                    <a:t> </a:t>
                  </a:r>
                </a:p>
              </p:txBody>
            </p:sp>
          </mc:Fallback>
        </mc:AlternateContent>
        <p:cxnSp>
          <p:nvCxnSpPr>
            <p:cNvPr id="268" name="Connecteur droit avec flèche 267"/>
            <p:cNvCxnSpPr/>
            <p:nvPr/>
          </p:nvCxnSpPr>
          <p:spPr>
            <a:xfrm flipV="1">
              <a:off x="4588715" y="2464942"/>
              <a:ext cx="114529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Connecteur droit avec flèche 268"/>
            <p:cNvCxnSpPr/>
            <p:nvPr/>
          </p:nvCxnSpPr>
          <p:spPr>
            <a:xfrm flipV="1">
              <a:off x="5161363" y="2025394"/>
              <a:ext cx="0" cy="8758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0" name="Ellipse 269"/>
            <p:cNvSpPr/>
            <p:nvPr/>
          </p:nvSpPr>
          <p:spPr>
            <a:xfrm rot="16200000">
              <a:off x="4648897" y="2410063"/>
              <a:ext cx="1024925" cy="113292"/>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Ellipse 270"/>
            <p:cNvSpPr/>
            <p:nvPr/>
          </p:nvSpPr>
          <p:spPr>
            <a:xfrm rot="5400000">
              <a:off x="5138139" y="2433384"/>
              <a:ext cx="52059" cy="52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72" name="ZoneTexte 271"/>
                <p:cNvSpPr txBox="1"/>
                <p:nvPr/>
              </p:nvSpPr>
              <p:spPr>
                <a:xfrm>
                  <a:off x="5235427" y="1892909"/>
                  <a:ext cx="267637" cy="286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272" name="ZoneTexte 271"/>
                <p:cNvSpPr txBox="1">
                  <a:spLocks noRot="1" noChangeAspect="1" noMove="1" noResize="1" noEditPoints="1" noAdjustHandles="1" noChangeArrowheads="1" noChangeShapeType="1" noTextEdit="1"/>
                </p:cNvSpPr>
                <p:nvPr/>
              </p:nvSpPr>
              <p:spPr>
                <a:xfrm>
                  <a:off x="5235427" y="1892909"/>
                  <a:ext cx="267637" cy="286425"/>
                </a:xfrm>
                <a:prstGeom prst="rect">
                  <a:avLst/>
                </a:prstGeom>
                <a:blipFill>
                  <a:blip r:embed="rId28"/>
                  <a:stretch>
                    <a:fillRect l="-23256" t="-27660" r="-60465" b="-10638"/>
                  </a:stretch>
                </a:blipFill>
              </p:spPr>
              <p:txBody>
                <a:bodyPr/>
                <a:lstStyle/>
                <a:p>
                  <a:r>
                    <a:rPr lang="fr-FR">
                      <a:noFill/>
                    </a:rPr>
                    <a:t> </a:t>
                  </a:r>
                </a:p>
              </p:txBody>
            </p:sp>
          </mc:Fallback>
        </mc:AlternateContent>
      </p:grpSp>
      <p:cxnSp>
        <p:nvCxnSpPr>
          <p:cNvPr id="614" name="Connecteur droit avec flèche 613"/>
          <p:cNvCxnSpPr/>
          <p:nvPr/>
        </p:nvCxnSpPr>
        <p:spPr>
          <a:xfrm flipH="1" flipV="1">
            <a:off x="4567561" y="2738596"/>
            <a:ext cx="692092" cy="565154"/>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sp>
        <p:nvSpPr>
          <p:cNvPr id="615" name="ZoneTexte 614"/>
          <p:cNvSpPr txBox="1"/>
          <p:nvPr/>
        </p:nvSpPr>
        <p:spPr>
          <a:xfrm>
            <a:off x="1736206" y="1972128"/>
            <a:ext cx="2860638" cy="285750"/>
          </a:xfrm>
          <a:prstGeom prst="rect">
            <a:avLst/>
          </a:prstGeom>
          <a:noFill/>
        </p:spPr>
        <p:txBody>
          <a:bodyPr wrap="square" lIns="0" tIns="0" rIns="0" bIns="0" rtlCol="0">
            <a:spAutoFit/>
          </a:bodyPr>
          <a:lstStyle/>
          <a:p>
            <a:pPr algn="ctr"/>
            <a:r>
              <a:rPr lang="fr-FR" b="0" i="1" dirty="0" smtClean="0">
                <a:latin typeface="+mj-lt"/>
              </a:rPr>
              <a:t>State </a:t>
            </a:r>
            <a:r>
              <a:rPr lang="fr-FR" b="0" i="1" dirty="0" err="1" smtClean="0">
                <a:latin typeface="+mj-lt"/>
              </a:rPr>
              <a:t>preparation</a:t>
            </a:r>
            <a:endParaRPr lang="fr-FR" b="0" i="1" dirty="0" smtClean="0">
              <a:latin typeface="+mj-lt"/>
            </a:endParaRPr>
          </a:p>
        </p:txBody>
      </p:sp>
      <p:sp>
        <p:nvSpPr>
          <p:cNvPr id="616" name="ZoneTexte 615"/>
          <p:cNvSpPr txBox="1"/>
          <p:nvPr/>
        </p:nvSpPr>
        <p:spPr>
          <a:xfrm>
            <a:off x="4403644" y="1096796"/>
            <a:ext cx="2860638" cy="285750"/>
          </a:xfrm>
          <a:prstGeom prst="rect">
            <a:avLst/>
          </a:prstGeom>
          <a:noFill/>
        </p:spPr>
        <p:txBody>
          <a:bodyPr wrap="square" lIns="0" tIns="0" rIns="0" bIns="0" rtlCol="0">
            <a:spAutoFit/>
          </a:bodyPr>
          <a:lstStyle/>
          <a:p>
            <a:pPr algn="ctr"/>
            <a:r>
              <a:rPr lang="fr-FR" b="0" i="1" dirty="0" err="1" smtClean="0">
                <a:latin typeface="+mj-lt"/>
              </a:rPr>
              <a:t>Interferometer</a:t>
            </a:r>
            <a:endParaRPr lang="fr-FR" b="0" i="1" dirty="0" smtClean="0">
              <a:latin typeface="+mj-lt"/>
            </a:endParaRPr>
          </a:p>
        </p:txBody>
      </p:sp>
      <p:sp>
        <p:nvSpPr>
          <p:cNvPr id="627" name="ZoneTexte 626"/>
          <p:cNvSpPr txBox="1"/>
          <p:nvPr/>
        </p:nvSpPr>
        <p:spPr>
          <a:xfrm>
            <a:off x="1467924" y="4092980"/>
            <a:ext cx="2287778" cy="276999"/>
          </a:xfrm>
          <a:prstGeom prst="rect">
            <a:avLst/>
          </a:prstGeom>
          <a:noFill/>
        </p:spPr>
        <p:txBody>
          <a:bodyPr wrap="square" lIns="0" tIns="0" rIns="0" bIns="0" rtlCol="0">
            <a:spAutoFit/>
          </a:bodyPr>
          <a:lstStyle/>
          <a:p>
            <a:pPr algn="l"/>
            <a:r>
              <a:rPr lang="fr-FR" i="1" dirty="0" smtClean="0">
                <a:solidFill>
                  <a:srgbClr val="7030A0"/>
                </a:solidFill>
                <a:latin typeface="+mj-lt"/>
              </a:rPr>
              <a:t>One-Axis </a:t>
            </a:r>
            <a:r>
              <a:rPr lang="fr-FR" i="1" dirty="0" err="1" smtClean="0">
                <a:solidFill>
                  <a:srgbClr val="7030A0"/>
                </a:solidFill>
                <a:latin typeface="+mj-lt"/>
              </a:rPr>
              <a:t>Twisting</a:t>
            </a:r>
            <a:r>
              <a:rPr lang="fr-FR" i="1" dirty="0" smtClean="0">
                <a:solidFill>
                  <a:srgbClr val="7030A0"/>
                </a:solidFill>
                <a:latin typeface="+mj-lt"/>
              </a:rPr>
              <a:t> (OAT)</a:t>
            </a:r>
            <a:endParaRPr lang="fr-FR" b="0" i="1" dirty="0" smtClean="0">
              <a:solidFill>
                <a:srgbClr val="7030A0"/>
              </a:solidFill>
              <a:latin typeface="+mj-lt"/>
            </a:endParaRPr>
          </a:p>
        </p:txBody>
      </p:sp>
      <p:grpSp>
        <p:nvGrpSpPr>
          <p:cNvPr id="642" name="Groupe 641"/>
          <p:cNvGrpSpPr/>
          <p:nvPr/>
        </p:nvGrpSpPr>
        <p:grpSpPr>
          <a:xfrm>
            <a:off x="753717" y="2517062"/>
            <a:ext cx="875809" cy="875805"/>
            <a:chOff x="728022" y="1565728"/>
            <a:chExt cx="1375894" cy="1375891"/>
          </a:xfrm>
        </p:grpSpPr>
        <p:grpSp>
          <p:nvGrpSpPr>
            <p:cNvPr id="643" name="Groupe 642"/>
            <p:cNvGrpSpPr/>
            <p:nvPr/>
          </p:nvGrpSpPr>
          <p:grpSpPr>
            <a:xfrm>
              <a:off x="728022" y="1565728"/>
              <a:ext cx="1375894" cy="1375891"/>
              <a:chOff x="728022" y="1565728"/>
              <a:chExt cx="1375894" cy="1375891"/>
            </a:xfrm>
          </p:grpSpPr>
          <p:cxnSp>
            <p:nvCxnSpPr>
              <p:cNvPr id="646" name="Connecteur droit avec flèche 645"/>
              <p:cNvCxnSpPr>
                <a:cxnSpLocks noChangeAspect="1"/>
              </p:cNvCxnSpPr>
              <p:nvPr/>
            </p:nvCxnSpPr>
            <p:spPr>
              <a:xfrm flipV="1">
                <a:off x="728022" y="2253184"/>
                <a:ext cx="13758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7" name="Connecteur droit avec flèche 646"/>
              <p:cNvCxnSpPr>
                <a:cxnSpLocks noChangeAspect="1"/>
              </p:cNvCxnSpPr>
              <p:nvPr/>
            </p:nvCxnSpPr>
            <p:spPr>
              <a:xfrm flipV="1">
                <a:off x="1415477" y="1565728"/>
                <a:ext cx="0" cy="137589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44" name="Ellipse 643"/>
            <p:cNvSpPr/>
            <p:nvPr/>
          </p:nvSpPr>
          <p:spPr>
            <a:xfrm>
              <a:off x="1093324" y="1920270"/>
              <a:ext cx="648000" cy="648000"/>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5" name="Ellipse 644"/>
            <p:cNvSpPr/>
            <p:nvPr/>
          </p:nvSpPr>
          <p:spPr>
            <a:xfrm>
              <a:off x="1379477" y="2217183"/>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48" name="Connecteur droit avec flèche 647"/>
          <p:cNvCxnSpPr/>
          <p:nvPr/>
        </p:nvCxnSpPr>
        <p:spPr>
          <a:xfrm>
            <a:off x="1415022" y="3164526"/>
            <a:ext cx="262632" cy="257332"/>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sp>
        <p:nvSpPr>
          <p:cNvPr id="649" name="ZoneTexte 648"/>
          <p:cNvSpPr txBox="1"/>
          <p:nvPr/>
        </p:nvSpPr>
        <p:spPr>
          <a:xfrm>
            <a:off x="702109" y="3732958"/>
            <a:ext cx="1391204" cy="246221"/>
          </a:xfrm>
          <a:prstGeom prst="rect">
            <a:avLst/>
          </a:prstGeom>
          <a:noFill/>
        </p:spPr>
        <p:txBody>
          <a:bodyPr wrap="square" lIns="0" tIns="0" rIns="0" bIns="0" rtlCol="0">
            <a:spAutoFit/>
          </a:bodyPr>
          <a:lstStyle/>
          <a:p>
            <a:pPr algn="l"/>
            <a:r>
              <a:rPr lang="fr-FR" sz="1600" b="0" i="1" dirty="0" err="1" smtClean="0">
                <a:latin typeface="+mj-lt"/>
              </a:rPr>
              <a:t>Interacting</a:t>
            </a:r>
            <a:r>
              <a:rPr lang="fr-FR" sz="1600" b="0" i="1" dirty="0" smtClean="0">
                <a:latin typeface="+mj-lt"/>
              </a:rPr>
              <a:t> BEC</a:t>
            </a:r>
          </a:p>
        </p:txBody>
      </p:sp>
      <p:sp>
        <p:nvSpPr>
          <p:cNvPr id="651" name="ZoneTexte 650">
            <a:extLst>
              <a:ext uri="{FF2B5EF4-FFF2-40B4-BE49-F238E27FC236}">
                <a16:creationId xmlns:a16="http://schemas.microsoft.com/office/drawing/2014/main" id="{0F615BAA-E8C1-40E1-86AA-8BA0863A7220}"/>
              </a:ext>
            </a:extLst>
          </p:cNvPr>
          <p:cNvSpPr txBox="1"/>
          <p:nvPr/>
        </p:nvSpPr>
        <p:spPr>
          <a:xfrm>
            <a:off x="8400301" y="6082628"/>
            <a:ext cx="3935660" cy="251354"/>
          </a:xfrm>
          <a:prstGeom prst="rect">
            <a:avLst/>
          </a:prstGeom>
          <a:noFill/>
        </p:spPr>
        <p:txBody>
          <a:bodyPr wrap="square" lIns="0" tIns="0" rIns="0" bIns="0" rtlCol="0">
            <a:spAutoFit/>
          </a:bodyPr>
          <a:lstStyle/>
          <a:p>
            <a:r>
              <a:rPr lang="en-US" sz="1600" b="0" u="none" strike="noStrike" baseline="0" dirty="0" smtClean="0">
                <a:latin typeface="+mj-lt"/>
              </a:rPr>
              <a:t>[1] S</a:t>
            </a:r>
            <a:r>
              <a:rPr lang="en-US" sz="1600" b="0" u="none" strike="noStrike" baseline="0" dirty="0">
                <a:latin typeface="+mj-lt"/>
              </a:rPr>
              <a:t>. S. Szigeti, </a:t>
            </a:r>
            <a:r>
              <a:rPr lang="en-US" sz="1600" b="0" u="none" strike="noStrike" baseline="0" dirty="0" smtClean="0">
                <a:latin typeface="+mj-lt"/>
              </a:rPr>
              <a:t>et al., </a:t>
            </a:r>
            <a:r>
              <a:rPr lang="fr-FR" sz="1600" b="0" u="none" strike="noStrike" baseline="0" dirty="0" smtClean="0">
                <a:latin typeface="+mj-lt"/>
              </a:rPr>
              <a:t>PRL </a:t>
            </a:r>
            <a:r>
              <a:rPr lang="fr-FR" sz="1600" b="1" u="none" strike="noStrike" baseline="0" dirty="0">
                <a:latin typeface="+mj-lt"/>
              </a:rPr>
              <a:t>125</a:t>
            </a:r>
            <a:r>
              <a:rPr lang="fr-FR" sz="1600" b="0" u="none" strike="noStrike" baseline="0" dirty="0">
                <a:latin typeface="+mj-lt"/>
              </a:rPr>
              <a:t>, 100402 (2020</a:t>
            </a:r>
            <a:r>
              <a:rPr lang="fr-FR" sz="1600" b="0" u="none" strike="noStrike" baseline="0" dirty="0" smtClean="0">
                <a:latin typeface="+mj-lt"/>
              </a:rPr>
              <a:t>).</a:t>
            </a:r>
          </a:p>
        </p:txBody>
      </p:sp>
      <p:sp>
        <p:nvSpPr>
          <p:cNvPr id="653" name="Rectangle 652"/>
          <p:cNvSpPr/>
          <p:nvPr/>
        </p:nvSpPr>
        <p:spPr>
          <a:xfrm>
            <a:off x="4040372" y="4253125"/>
            <a:ext cx="6303163" cy="1908215"/>
          </a:xfrm>
          <a:prstGeom prst="rect">
            <a:avLst/>
          </a:prstGeom>
        </p:spPr>
        <p:txBody>
          <a:bodyPr wrap="square">
            <a:spAutoFit/>
          </a:bodyPr>
          <a:lstStyle/>
          <a:p>
            <a:pPr marL="285750" indent="-285750">
              <a:buFont typeface="Wingdings" panose="05000000000000000000" pitchFamily="2" charset="2"/>
              <a:buChar char="Ø"/>
            </a:pPr>
            <a:r>
              <a:rPr lang="en-GB" u="sng" dirty="0" smtClean="0">
                <a:solidFill>
                  <a:srgbClr val="469C46"/>
                </a:solidFill>
              </a:rPr>
              <a:t>Advantages:</a:t>
            </a:r>
          </a:p>
          <a:p>
            <a:pPr marL="742950" lvl="1" indent="-285750">
              <a:spcAft>
                <a:spcPts val="1200"/>
              </a:spcAft>
              <a:buFont typeface="Courier New" panose="02070309020205020404" pitchFamily="49" charset="0"/>
              <a:buChar char="o"/>
            </a:pPr>
            <a:r>
              <a:rPr lang="en-GB" dirty="0" smtClean="0"/>
              <a:t>Spin-Squeezing dynamic</a:t>
            </a:r>
          </a:p>
          <a:p>
            <a:pPr marL="285750" indent="-285750">
              <a:buFont typeface="Wingdings" panose="05000000000000000000" pitchFamily="2" charset="2"/>
              <a:buChar char="Ø"/>
            </a:pPr>
            <a:r>
              <a:rPr lang="en-GB" u="sng" dirty="0" smtClean="0">
                <a:solidFill>
                  <a:srgbClr val="FF0000"/>
                </a:solidFill>
              </a:rPr>
              <a:t>Disadvantages:</a:t>
            </a:r>
          </a:p>
          <a:p>
            <a:pPr marL="742950" lvl="1" indent="-285750">
              <a:buFont typeface="Courier New" panose="02070309020205020404" pitchFamily="49" charset="0"/>
              <a:buChar char="o"/>
            </a:pPr>
            <a:r>
              <a:rPr lang="en-GB" dirty="0" smtClean="0">
                <a:sym typeface="Wingdings" panose="05000000000000000000" pitchFamily="2" charset="2"/>
              </a:rPr>
              <a:t>Interacting ensemble during BS</a:t>
            </a:r>
          </a:p>
          <a:p>
            <a:pPr marL="742950" lvl="1" indent="-285750">
              <a:buFont typeface="Courier New" panose="02070309020205020404" pitchFamily="49" charset="0"/>
              <a:buChar char="o"/>
            </a:pPr>
            <a:r>
              <a:rPr lang="en-GB" dirty="0" smtClean="0">
                <a:sym typeface="Wingdings" panose="05000000000000000000" pitchFamily="2" charset="2"/>
              </a:rPr>
              <a:t>Shape deformation</a:t>
            </a:r>
          </a:p>
          <a:p>
            <a:pPr marL="742950" lvl="1" indent="-285750">
              <a:buFont typeface="Courier New" panose="02070309020205020404" pitchFamily="49" charset="0"/>
              <a:buChar char="o"/>
            </a:pPr>
            <a:r>
              <a:rPr lang="en-GB" dirty="0" smtClean="0">
                <a:sym typeface="Wingdings" panose="05000000000000000000" pitchFamily="2" charset="2"/>
              </a:rPr>
              <a:t>Limited amount of squeezing (G up to 7 dB)</a:t>
            </a:r>
            <a:endParaRPr lang="en-GB" dirty="0" smtClean="0"/>
          </a:p>
        </p:txBody>
      </p:sp>
      <p:cxnSp>
        <p:nvCxnSpPr>
          <p:cNvPr id="655" name="Connecteur droit avec flèche 654"/>
          <p:cNvCxnSpPr/>
          <p:nvPr/>
        </p:nvCxnSpPr>
        <p:spPr>
          <a:xfrm flipV="1">
            <a:off x="7509831" y="1635087"/>
            <a:ext cx="294602" cy="136153"/>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grpSp>
        <p:nvGrpSpPr>
          <p:cNvPr id="656" name="Groupe 655"/>
          <p:cNvGrpSpPr/>
          <p:nvPr/>
        </p:nvGrpSpPr>
        <p:grpSpPr>
          <a:xfrm>
            <a:off x="7827657" y="1179265"/>
            <a:ext cx="1475555" cy="1008289"/>
            <a:chOff x="4588715" y="1892909"/>
            <a:chExt cx="1475555" cy="1008289"/>
          </a:xfrm>
        </p:grpSpPr>
        <mc:AlternateContent xmlns:mc="http://schemas.openxmlformats.org/markup-compatibility/2006" xmlns:a14="http://schemas.microsoft.com/office/drawing/2010/main">
          <mc:Choice Requires="a14">
            <p:sp>
              <p:nvSpPr>
                <p:cNvPr id="657" name="ZoneTexte 656"/>
                <p:cNvSpPr txBox="1"/>
                <p:nvPr/>
              </p:nvSpPr>
              <p:spPr>
                <a:xfrm>
                  <a:off x="5778614" y="2368158"/>
                  <a:ext cx="285656" cy="314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𝑦</m:t>
                            </m:r>
                          </m:sub>
                        </m:sSub>
                      </m:oMath>
                    </m:oMathPara>
                  </a14:m>
                  <a:endParaRPr lang="fr-FR" dirty="0"/>
                </a:p>
              </p:txBody>
            </p:sp>
          </mc:Choice>
          <mc:Fallback xmlns="">
            <p:sp>
              <p:nvSpPr>
                <p:cNvPr id="657" name="ZoneTexte 656"/>
                <p:cNvSpPr txBox="1">
                  <a:spLocks noRot="1" noChangeAspect="1" noMove="1" noResize="1" noEditPoints="1" noAdjustHandles="1" noChangeArrowheads="1" noChangeShapeType="1" noTextEdit="1"/>
                </p:cNvSpPr>
                <p:nvPr/>
              </p:nvSpPr>
              <p:spPr>
                <a:xfrm>
                  <a:off x="5778614" y="2368158"/>
                  <a:ext cx="285656" cy="314702"/>
                </a:xfrm>
                <a:prstGeom prst="rect">
                  <a:avLst/>
                </a:prstGeom>
                <a:blipFill>
                  <a:blip r:embed="rId29"/>
                  <a:stretch>
                    <a:fillRect l="-19149" t="-21154" r="-55319" b="-17308"/>
                  </a:stretch>
                </a:blipFill>
              </p:spPr>
              <p:txBody>
                <a:bodyPr/>
                <a:lstStyle/>
                <a:p>
                  <a:r>
                    <a:rPr lang="fr-FR">
                      <a:noFill/>
                    </a:rPr>
                    <a:t> </a:t>
                  </a:r>
                </a:p>
              </p:txBody>
            </p:sp>
          </mc:Fallback>
        </mc:AlternateContent>
        <p:cxnSp>
          <p:nvCxnSpPr>
            <p:cNvPr id="658" name="Connecteur droit avec flèche 657"/>
            <p:cNvCxnSpPr/>
            <p:nvPr/>
          </p:nvCxnSpPr>
          <p:spPr>
            <a:xfrm flipV="1">
              <a:off x="4588715" y="2464942"/>
              <a:ext cx="114529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9" name="Connecteur droit avec flèche 658"/>
            <p:cNvCxnSpPr/>
            <p:nvPr/>
          </p:nvCxnSpPr>
          <p:spPr>
            <a:xfrm flipV="1">
              <a:off x="5161363" y="2025394"/>
              <a:ext cx="0" cy="8758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0" name="Ellipse 659"/>
            <p:cNvSpPr/>
            <p:nvPr/>
          </p:nvSpPr>
          <p:spPr>
            <a:xfrm rot="10800000">
              <a:off x="4648897" y="2235438"/>
              <a:ext cx="1024925" cy="113292"/>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1" name="Ellipse 660"/>
            <p:cNvSpPr/>
            <p:nvPr/>
          </p:nvSpPr>
          <p:spPr>
            <a:xfrm rot="5400000">
              <a:off x="5138139" y="2258759"/>
              <a:ext cx="52059" cy="52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62" name="ZoneTexte 661"/>
                <p:cNvSpPr txBox="1"/>
                <p:nvPr/>
              </p:nvSpPr>
              <p:spPr>
                <a:xfrm>
                  <a:off x="5235427" y="1892909"/>
                  <a:ext cx="267637" cy="286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662" name="ZoneTexte 661"/>
                <p:cNvSpPr txBox="1">
                  <a:spLocks noRot="1" noChangeAspect="1" noMove="1" noResize="1" noEditPoints="1" noAdjustHandles="1" noChangeArrowheads="1" noChangeShapeType="1" noTextEdit="1"/>
                </p:cNvSpPr>
                <p:nvPr/>
              </p:nvSpPr>
              <p:spPr>
                <a:xfrm>
                  <a:off x="5235427" y="1892909"/>
                  <a:ext cx="267637" cy="286425"/>
                </a:xfrm>
                <a:prstGeom prst="rect">
                  <a:avLst/>
                </a:prstGeom>
                <a:blipFill>
                  <a:blip r:embed="rId30"/>
                  <a:stretch>
                    <a:fillRect l="-20455" t="-25532" r="-59091" b="-12766"/>
                  </a:stretch>
                </a:blipFill>
              </p:spPr>
              <p:txBody>
                <a:bodyPr/>
                <a:lstStyle/>
                <a:p>
                  <a:r>
                    <a:rPr lang="fr-FR">
                      <a:noFill/>
                    </a:rPr>
                    <a:t> </a:t>
                  </a:r>
                </a:p>
              </p:txBody>
            </p:sp>
          </mc:Fallback>
        </mc:AlternateContent>
        <p:cxnSp>
          <p:nvCxnSpPr>
            <p:cNvPr id="663" name="Connecteur droit avec flèche 662"/>
            <p:cNvCxnSpPr/>
            <p:nvPr/>
          </p:nvCxnSpPr>
          <p:spPr>
            <a:xfrm flipH="1" flipV="1">
              <a:off x="5532936" y="2222203"/>
              <a:ext cx="0" cy="237645"/>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64" name="Rectangle 663"/>
                <p:cNvSpPr/>
                <p:nvPr/>
              </p:nvSpPr>
              <p:spPr>
                <a:xfrm>
                  <a:off x="5516277" y="2090516"/>
                  <a:ext cx="399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srgbClr val="7030A0"/>
                            </a:solidFill>
                            <a:latin typeface="Cambria Math" panose="02040503050406030204" pitchFamily="18" charset="0"/>
                          </a:rPr>
                          <m:t>𝜙</m:t>
                        </m:r>
                      </m:oMath>
                    </m:oMathPara>
                  </a14:m>
                  <a:endParaRPr lang="fr-FR" dirty="0"/>
                </a:p>
              </p:txBody>
            </p:sp>
          </mc:Choice>
          <mc:Fallback xmlns="">
            <p:sp>
              <p:nvSpPr>
                <p:cNvPr id="210" name="Rectangle 209"/>
                <p:cNvSpPr>
                  <a:spLocks noRot="1" noChangeAspect="1" noMove="1" noResize="1" noEditPoints="1" noAdjustHandles="1" noChangeArrowheads="1" noChangeShapeType="1" noTextEdit="1"/>
                </p:cNvSpPr>
                <p:nvPr/>
              </p:nvSpPr>
              <p:spPr>
                <a:xfrm>
                  <a:off x="5516277" y="2090516"/>
                  <a:ext cx="399597" cy="369332"/>
                </a:xfrm>
                <a:prstGeom prst="rect">
                  <a:avLst/>
                </a:prstGeom>
                <a:blipFill>
                  <a:blip r:embed="rId10"/>
                  <a:stretch>
                    <a:fillRect b="-11475"/>
                  </a:stretch>
                </a:blipFill>
              </p:spPr>
              <p:txBody>
                <a:bodyPr/>
                <a:lstStyle/>
                <a:p>
                  <a:r>
                    <a:rPr lang="fr-FR">
                      <a:noFill/>
                    </a:rPr>
                    <a:t> </a:t>
                  </a:r>
                </a:p>
              </p:txBody>
            </p:sp>
          </mc:Fallback>
        </mc:AlternateContent>
      </p:grpSp>
      <p:sp>
        <p:nvSpPr>
          <p:cNvPr id="273" name="ZoneTexte 272"/>
          <p:cNvSpPr txBox="1"/>
          <p:nvPr/>
        </p:nvSpPr>
        <p:spPr>
          <a:xfrm>
            <a:off x="3559091" y="5906813"/>
            <a:ext cx="426108" cy="338554"/>
          </a:xfrm>
          <a:prstGeom prst="rect">
            <a:avLst/>
          </a:prstGeom>
          <a:noFill/>
        </p:spPr>
        <p:txBody>
          <a:bodyPr wrap="square" rtlCol="0">
            <a:spAutoFit/>
          </a:bodyPr>
          <a:lstStyle/>
          <a:p>
            <a:r>
              <a:rPr lang="fr-FR" sz="1600" dirty="0">
                <a:latin typeface="Cambria" panose="02040503050406030204" pitchFamily="18" charset="0"/>
                <a:ea typeface="Cambria" panose="02040503050406030204" pitchFamily="18" charset="0"/>
                <a:cs typeface="Arial" panose="020B0604020202020204" pitchFamily="34" charset="0"/>
              </a:rPr>
              <a:t>t</a:t>
            </a:r>
          </a:p>
        </p:txBody>
      </p:sp>
      <p:grpSp>
        <p:nvGrpSpPr>
          <p:cNvPr id="274" name="Groupe 273"/>
          <p:cNvGrpSpPr/>
          <p:nvPr/>
        </p:nvGrpSpPr>
        <p:grpSpPr>
          <a:xfrm>
            <a:off x="3566107" y="3036208"/>
            <a:ext cx="1475555" cy="1008289"/>
            <a:chOff x="4588715" y="1892909"/>
            <a:chExt cx="1475555" cy="1008289"/>
          </a:xfrm>
        </p:grpSpPr>
        <mc:AlternateContent xmlns:mc="http://schemas.openxmlformats.org/markup-compatibility/2006" xmlns:a14="http://schemas.microsoft.com/office/drawing/2010/main">
          <mc:Choice Requires="a14">
            <p:sp>
              <p:nvSpPr>
                <p:cNvPr id="275" name="ZoneTexte 274"/>
                <p:cNvSpPr txBox="1"/>
                <p:nvPr/>
              </p:nvSpPr>
              <p:spPr>
                <a:xfrm>
                  <a:off x="5778614" y="2368158"/>
                  <a:ext cx="285656" cy="314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𝑦</m:t>
                            </m:r>
                          </m:sub>
                        </m:sSub>
                      </m:oMath>
                    </m:oMathPara>
                  </a14:m>
                  <a:endParaRPr lang="fr-FR" dirty="0"/>
                </a:p>
              </p:txBody>
            </p:sp>
          </mc:Choice>
          <mc:Fallback xmlns="">
            <p:sp>
              <p:nvSpPr>
                <p:cNvPr id="267" name="ZoneTexte 266"/>
                <p:cNvSpPr txBox="1">
                  <a:spLocks noRot="1" noChangeAspect="1" noMove="1" noResize="1" noEditPoints="1" noAdjustHandles="1" noChangeArrowheads="1" noChangeShapeType="1" noTextEdit="1"/>
                </p:cNvSpPr>
                <p:nvPr/>
              </p:nvSpPr>
              <p:spPr>
                <a:xfrm>
                  <a:off x="5778614" y="2368158"/>
                  <a:ext cx="285656" cy="314702"/>
                </a:xfrm>
                <a:prstGeom prst="rect">
                  <a:avLst/>
                </a:prstGeom>
                <a:blipFill>
                  <a:blip r:embed="rId27"/>
                  <a:stretch>
                    <a:fillRect l="-21277" t="-23077" r="-53191" b="-17308"/>
                  </a:stretch>
                </a:blipFill>
              </p:spPr>
              <p:txBody>
                <a:bodyPr/>
                <a:lstStyle/>
                <a:p>
                  <a:r>
                    <a:rPr lang="fr-FR">
                      <a:noFill/>
                    </a:rPr>
                    <a:t> </a:t>
                  </a:r>
                </a:p>
              </p:txBody>
            </p:sp>
          </mc:Fallback>
        </mc:AlternateContent>
        <p:cxnSp>
          <p:nvCxnSpPr>
            <p:cNvPr id="276" name="Connecteur droit avec flèche 275"/>
            <p:cNvCxnSpPr/>
            <p:nvPr/>
          </p:nvCxnSpPr>
          <p:spPr>
            <a:xfrm flipV="1">
              <a:off x="4588715" y="2464942"/>
              <a:ext cx="114529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Connecteur droit avec flèche 276"/>
            <p:cNvCxnSpPr/>
            <p:nvPr/>
          </p:nvCxnSpPr>
          <p:spPr>
            <a:xfrm flipV="1">
              <a:off x="5161363" y="2025394"/>
              <a:ext cx="0" cy="8758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8" name="Ellipse 277"/>
            <p:cNvSpPr/>
            <p:nvPr/>
          </p:nvSpPr>
          <p:spPr>
            <a:xfrm rot="19503953">
              <a:off x="4648897" y="2410063"/>
              <a:ext cx="1024925" cy="113292"/>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9" name="Ellipse 278"/>
            <p:cNvSpPr/>
            <p:nvPr/>
          </p:nvSpPr>
          <p:spPr>
            <a:xfrm rot="5400000">
              <a:off x="5138139" y="2433384"/>
              <a:ext cx="52059" cy="52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80" name="ZoneTexte 279"/>
                <p:cNvSpPr txBox="1"/>
                <p:nvPr/>
              </p:nvSpPr>
              <p:spPr>
                <a:xfrm>
                  <a:off x="5235427" y="1892909"/>
                  <a:ext cx="267637" cy="286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272" name="ZoneTexte 271"/>
                <p:cNvSpPr txBox="1">
                  <a:spLocks noRot="1" noChangeAspect="1" noMove="1" noResize="1" noEditPoints="1" noAdjustHandles="1" noChangeArrowheads="1" noChangeShapeType="1" noTextEdit="1"/>
                </p:cNvSpPr>
                <p:nvPr/>
              </p:nvSpPr>
              <p:spPr>
                <a:xfrm>
                  <a:off x="5235427" y="1892909"/>
                  <a:ext cx="267637" cy="286425"/>
                </a:xfrm>
                <a:prstGeom prst="rect">
                  <a:avLst/>
                </a:prstGeom>
                <a:blipFill>
                  <a:blip r:embed="rId28"/>
                  <a:stretch>
                    <a:fillRect l="-23256" t="-27660" r="-60465" b="-10638"/>
                  </a:stretch>
                </a:blipFill>
              </p:spPr>
              <p:txBody>
                <a:bodyPr/>
                <a:lstStyle/>
                <a:p>
                  <a:r>
                    <a:rPr lang="fr-FR">
                      <a:noFill/>
                    </a:rPr>
                    <a:t> </a:t>
                  </a:r>
                </a:p>
              </p:txBody>
            </p:sp>
          </mc:Fallback>
        </mc:AlternateContent>
      </p:grpSp>
      <p:cxnSp>
        <p:nvCxnSpPr>
          <p:cNvPr id="281" name="Connecteur droit avec flèche 280"/>
          <p:cNvCxnSpPr/>
          <p:nvPr/>
        </p:nvCxnSpPr>
        <p:spPr>
          <a:xfrm flipH="1" flipV="1">
            <a:off x="2566134" y="3210572"/>
            <a:ext cx="1233301" cy="245480"/>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sp>
        <p:nvSpPr>
          <p:cNvPr id="282" name="ZoneTexte 281"/>
          <p:cNvSpPr txBox="1"/>
          <p:nvPr/>
        </p:nvSpPr>
        <p:spPr>
          <a:xfrm>
            <a:off x="910585" y="35137"/>
            <a:ext cx="8440369" cy="646323"/>
          </a:xfrm>
          <a:prstGeom prst="rect">
            <a:avLst/>
          </a:prstGeom>
          <a:noFill/>
        </p:spPr>
        <p:txBody>
          <a:bodyPr wrap="none" lIns="91431" tIns="45716" rIns="91431" bIns="45716" rtlCol="0">
            <a:spAutoFit/>
          </a:bodyPr>
          <a:lstStyle/>
          <a:p>
            <a:r>
              <a:rPr lang="fr-FR" sz="3600" dirty="0" smtClean="0">
                <a:solidFill>
                  <a:srgbClr val="002060"/>
                </a:solidFill>
              </a:rPr>
              <a:t>Quantum-</a:t>
            </a:r>
            <a:r>
              <a:rPr lang="fr-FR" sz="3600" dirty="0" err="1" smtClean="0">
                <a:solidFill>
                  <a:srgbClr val="002060"/>
                </a:solidFill>
              </a:rPr>
              <a:t>enhanced</a:t>
            </a:r>
            <a:r>
              <a:rPr lang="fr-FR" sz="3600" dirty="0" smtClean="0">
                <a:solidFill>
                  <a:srgbClr val="002060"/>
                </a:solidFill>
              </a:rPr>
              <a:t> free </a:t>
            </a:r>
            <a:r>
              <a:rPr lang="fr-FR" sz="3600" dirty="0" err="1" smtClean="0">
                <a:solidFill>
                  <a:srgbClr val="002060"/>
                </a:solidFill>
              </a:rPr>
              <a:t>fall</a:t>
            </a:r>
            <a:r>
              <a:rPr lang="fr-FR" sz="3600" dirty="0" smtClean="0">
                <a:solidFill>
                  <a:srgbClr val="002060"/>
                </a:solidFill>
              </a:rPr>
              <a:t> </a:t>
            </a:r>
            <a:r>
              <a:rPr lang="fr-FR" sz="3600" dirty="0" err="1" smtClean="0">
                <a:solidFill>
                  <a:srgbClr val="002060"/>
                </a:solidFill>
              </a:rPr>
              <a:t>interferometry</a:t>
            </a:r>
            <a:endParaRPr lang="fr-FR" sz="3600" dirty="0">
              <a:solidFill>
                <a:srgbClr val="002060"/>
              </a:solidFill>
            </a:endParaRPr>
          </a:p>
        </p:txBody>
      </p:sp>
      <p:cxnSp>
        <p:nvCxnSpPr>
          <p:cNvPr id="283" name="Connecteur droit 282"/>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854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807969" y="5117417"/>
            <a:ext cx="1485770" cy="4834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75520" y="104749"/>
            <a:ext cx="6917966" cy="584767"/>
          </a:xfrm>
          <a:prstGeom prst="rect">
            <a:avLst/>
          </a:prstGeom>
          <a:noFill/>
        </p:spPr>
        <p:txBody>
          <a:bodyPr wrap="none" lIns="91431" tIns="45716" rIns="91431" bIns="45716" rtlCol="0">
            <a:spAutoFit/>
          </a:bodyPr>
          <a:lstStyle/>
          <a:p>
            <a:r>
              <a:rPr lang="fr-FR" sz="3200" dirty="0">
                <a:solidFill>
                  <a:srgbClr val="002060"/>
                </a:solidFill>
              </a:rPr>
              <a:t>Phase </a:t>
            </a:r>
            <a:r>
              <a:rPr lang="fr-FR" sz="3200" dirty="0" err="1">
                <a:solidFill>
                  <a:srgbClr val="002060"/>
                </a:solidFill>
              </a:rPr>
              <a:t>difference</a:t>
            </a:r>
            <a:r>
              <a:rPr lang="fr-FR" sz="3200" dirty="0">
                <a:solidFill>
                  <a:srgbClr val="002060"/>
                </a:solidFill>
              </a:rPr>
              <a:t> </a:t>
            </a:r>
            <a:r>
              <a:rPr lang="fr-FR" sz="3200" dirty="0" err="1">
                <a:solidFill>
                  <a:srgbClr val="002060"/>
                </a:solidFill>
              </a:rPr>
              <a:t>between</a:t>
            </a:r>
            <a:r>
              <a:rPr lang="fr-FR" sz="3200" dirty="0">
                <a:solidFill>
                  <a:srgbClr val="002060"/>
                </a:solidFill>
              </a:rPr>
              <a:t> the </a:t>
            </a:r>
            <a:r>
              <a:rPr lang="fr-FR" sz="3200" dirty="0" err="1">
                <a:solidFill>
                  <a:srgbClr val="002060"/>
                </a:solidFill>
              </a:rPr>
              <a:t>two</a:t>
            </a:r>
            <a:r>
              <a:rPr lang="fr-FR" sz="3200" dirty="0">
                <a:solidFill>
                  <a:srgbClr val="002060"/>
                </a:solidFill>
              </a:rPr>
              <a:t> </a:t>
            </a:r>
            <a:r>
              <a:rPr lang="fr-FR" sz="3200" dirty="0" err="1">
                <a:solidFill>
                  <a:srgbClr val="002060"/>
                </a:solidFill>
              </a:rPr>
              <a:t>paths</a:t>
            </a:r>
            <a:endParaRPr lang="fr-FR" sz="3200" dirty="0">
              <a:solidFill>
                <a:srgbClr val="002060"/>
              </a:solidFill>
            </a:endParaRPr>
          </a:p>
        </p:txBody>
      </p:sp>
      <mc:AlternateContent xmlns:mc="http://schemas.openxmlformats.org/markup-compatibility/2006" xmlns:a14="http://schemas.microsoft.com/office/drawing/2010/main">
        <mc:Choice Requires="a14">
          <p:sp>
            <p:nvSpPr>
              <p:cNvPr id="8" name="ZoneTexte 7"/>
              <p:cNvSpPr txBox="1"/>
              <p:nvPr/>
            </p:nvSpPr>
            <p:spPr>
              <a:xfrm>
                <a:off x="1182193" y="5130096"/>
                <a:ext cx="6111545" cy="483466"/>
              </a:xfrm>
              <a:prstGeom prst="rect">
                <a:avLst/>
              </a:prstGeom>
              <a:noFill/>
            </p:spPr>
            <p:txBody>
              <a:bodyPr wrap="none" rtlCol="0">
                <a:spAutoFit/>
              </a:bodyPr>
              <a:lstStyle/>
              <a:p>
                <a:r>
                  <a:rPr lang="fr-FR" dirty="0" smtClean="0"/>
                  <a:t>For a constant </a:t>
                </a:r>
                <a:r>
                  <a:rPr lang="fr-FR" dirty="0" err="1"/>
                  <a:t>acceleration</a:t>
                </a:r>
                <a:r>
                  <a:rPr lang="fr-FR" dirty="0"/>
                  <a:t> </a:t>
                </a:r>
                <a:r>
                  <a:rPr lang="fr-FR" dirty="0" smtClean="0"/>
                  <a:t>a, </a:t>
                </a:r>
                <a14:m>
                  <m:oMath xmlns:m="http://schemas.openxmlformats.org/officeDocument/2006/math">
                    <m:r>
                      <a:rPr lang="fr-FR" i="1">
                        <a:latin typeface="Cambria Math" panose="02040503050406030204" pitchFamily="18" charset="0"/>
                        <a:ea typeface="Cambria Math" panose="02040503050406030204" pitchFamily="18" charset="0"/>
                      </a:rPr>
                      <m:t>𝑧</m:t>
                    </m:r>
                    <m:d>
                      <m:dPr>
                        <m:ctrlPr>
                          <a:rPr lang="fr-FR" i="1">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𝑡</m:t>
                        </m:r>
                      </m:e>
                    </m:d>
                    <m:r>
                      <a:rPr lang="fr-FR" b="0" i="0" smtClean="0">
                        <a:latin typeface="Cambria Math" panose="02040503050406030204" pitchFamily="18" charset="0"/>
                        <a:ea typeface="Cambria Math" panose="02040503050406030204" pitchFamily="18" charset="0"/>
                      </a:rPr>
                      <m:t>=</m:t>
                    </m:r>
                    <m:f>
                      <m:fPr>
                        <m:ctrlPr>
                          <a:rPr lang="fr-FR" i="1">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2</m:t>
                        </m:r>
                      </m:den>
                    </m:f>
                    <m:r>
                      <a:rPr lang="fr-FR" b="0" i="1" smtClean="0">
                        <a:latin typeface="Cambria Math" panose="02040503050406030204" pitchFamily="18" charset="0"/>
                        <a:ea typeface="Cambria Math" panose="02040503050406030204" pitchFamily="18" charset="0"/>
                      </a:rPr>
                      <m:t>𝑎</m:t>
                    </m:r>
                    <m:r>
                      <a:rPr lang="fr-FR" b="0" i="1" smtClean="0">
                        <a:latin typeface="Cambria Math" panose="02040503050406030204" pitchFamily="18" charset="0"/>
                        <a:ea typeface="Cambria Math" panose="02040503050406030204" pitchFamily="18" charset="0"/>
                      </a:rPr>
                      <m:t> </m:t>
                    </m:r>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𝑡</m:t>
                        </m:r>
                      </m:e>
                      <m:sup>
                        <m:r>
                          <a:rPr lang="fr-FR" b="0" i="1" smtClean="0">
                            <a:latin typeface="Cambria Math" panose="02040503050406030204" pitchFamily="18" charset="0"/>
                            <a:ea typeface="Cambria Math" panose="02040503050406030204" pitchFamily="18" charset="0"/>
                          </a:rPr>
                          <m:t>2</m:t>
                        </m:r>
                      </m:sup>
                    </m:sSup>
                    <m:r>
                      <a:rPr lang="fr-FR" b="0" i="1" smtClean="0">
                        <a:latin typeface="Cambria Math" panose="02040503050406030204" pitchFamily="18" charset="0"/>
                        <a:ea typeface="Cambria Math" panose="02040503050406030204" pitchFamily="18" charset="0"/>
                      </a:rPr>
                      <m:t>   ⇒   </m:t>
                    </m:r>
                    <m:r>
                      <m:rPr>
                        <m:sty m:val="p"/>
                      </m:rPr>
                      <a:rPr lang="el-GR" i="1">
                        <a:latin typeface="Cambria Math" panose="02040503050406030204" pitchFamily="18" charset="0"/>
                        <a:ea typeface="Cambria Math" panose="02040503050406030204" pitchFamily="18" charset="0"/>
                      </a:rPr>
                      <m:t>ΔΦ</m:t>
                    </m:r>
                    <m:r>
                      <a:rPr lang="fr-FR" b="0" i="0" smtClean="0">
                        <a:latin typeface="Cambria Math" panose="02040503050406030204" pitchFamily="18" charset="0"/>
                        <a:ea typeface="Cambria Math" panose="02040503050406030204" pitchFamily="18" charset="0"/>
                      </a:rPr>
                      <m:t>=</m:t>
                    </m:r>
                    <m:r>
                      <a:rPr lang="fr-FR" i="1">
                        <a:latin typeface="Cambria Math" panose="02040503050406030204" pitchFamily="18" charset="0"/>
                      </a:rPr>
                      <m:t>𝑘</m:t>
                    </m:r>
                    <m:r>
                      <a:rPr lang="fr-FR" b="0" i="1" smtClean="0">
                        <a:latin typeface="Cambria Math" panose="02040503050406030204" pitchFamily="18" charset="0"/>
                      </a:rPr>
                      <m:t> </m:t>
                    </m:r>
                    <m:r>
                      <a:rPr lang="fr-FR" i="1">
                        <a:latin typeface="Cambria Math" panose="02040503050406030204" pitchFamily="18" charset="0"/>
                        <a:ea typeface="Cambria Math" panose="02040503050406030204" pitchFamily="18" charset="0"/>
                      </a:rPr>
                      <m:t>𝑎</m:t>
                    </m:r>
                    <m:sSup>
                      <m:sSupPr>
                        <m:ctrlPr>
                          <a:rPr lang="fr-FR"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 </m:t>
                        </m:r>
                        <m:r>
                          <a:rPr lang="fr-FR" i="1">
                            <a:latin typeface="Cambria Math" panose="02040503050406030204" pitchFamily="18" charset="0"/>
                          </a:rPr>
                          <m:t>𝑇</m:t>
                        </m:r>
                      </m:e>
                      <m:sup>
                        <m:r>
                          <a:rPr lang="fr-FR" b="0" i="1" smtClean="0">
                            <a:latin typeface="Cambria Math" panose="02040503050406030204" pitchFamily="18" charset="0"/>
                            <a:ea typeface="Cambria Math" panose="02040503050406030204" pitchFamily="18" charset="0"/>
                          </a:rPr>
                          <m:t>2</m:t>
                        </m:r>
                      </m:sup>
                    </m:sSup>
                  </m:oMath>
                </a14:m>
                <a:endParaRPr lang="fr-FR" dirty="0"/>
              </a:p>
            </p:txBody>
          </p:sp>
        </mc:Choice>
        <mc:Fallback xmlns="">
          <p:sp>
            <p:nvSpPr>
              <p:cNvPr id="8" name="ZoneTexte 7"/>
              <p:cNvSpPr txBox="1">
                <a:spLocks noRot="1" noChangeAspect="1" noMove="1" noResize="1" noEditPoints="1" noAdjustHandles="1" noChangeArrowheads="1" noChangeShapeType="1" noTextEdit="1"/>
              </p:cNvSpPr>
              <p:nvPr/>
            </p:nvSpPr>
            <p:spPr>
              <a:xfrm>
                <a:off x="1182193" y="5130096"/>
                <a:ext cx="6111545" cy="483466"/>
              </a:xfrm>
              <a:prstGeom prst="rect">
                <a:avLst/>
              </a:prstGeom>
              <a:blipFill>
                <a:blip r:embed="rId3"/>
                <a:stretch>
                  <a:fillRect l="-898" b="-8861"/>
                </a:stretch>
              </a:blipFill>
            </p:spPr>
            <p:txBody>
              <a:bodyPr/>
              <a:lstStyle/>
              <a:p>
                <a:r>
                  <a:rPr lang="fr-FR">
                    <a:noFill/>
                  </a:rPr>
                  <a:t> </a:t>
                </a:r>
              </a:p>
            </p:txBody>
          </p:sp>
        </mc:Fallback>
      </mc:AlternateContent>
      <p:sp>
        <p:nvSpPr>
          <p:cNvPr id="14" name="ZoneTexte 13"/>
          <p:cNvSpPr txBox="1"/>
          <p:nvPr/>
        </p:nvSpPr>
        <p:spPr>
          <a:xfrm>
            <a:off x="6777273" y="4551191"/>
            <a:ext cx="4368183" cy="369332"/>
          </a:xfrm>
          <a:prstGeom prst="rect">
            <a:avLst/>
          </a:prstGeom>
          <a:noFill/>
          <a:ln>
            <a:solidFill>
              <a:srgbClr val="FF0000"/>
            </a:solidFill>
          </a:ln>
        </p:spPr>
        <p:txBody>
          <a:bodyPr wrap="none" rtlCol="0">
            <a:spAutoFit/>
          </a:bodyPr>
          <a:lstStyle/>
          <a:p>
            <a:r>
              <a:rPr lang="fr-FR" dirty="0" err="1"/>
              <a:t>Sampling</a:t>
            </a:r>
            <a:r>
              <a:rPr lang="fr-FR" dirty="0"/>
              <a:t> of the positions at the </a:t>
            </a:r>
            <a:r>
              <a:rPr lang="fr-FR" dirty="0" err="1"/>
              <a:t>three</a:t>
            </a:r>
            <a:r>
              <a:rPr lang="fr-FR" dirty="0"/>
              <a:t> pulses</a:t>
            </a:r>
          </a:p>
        </p:txBody>
      </p:sp>
      <p:pic>
        <p:nvPicPr>
          <p:cNvPr id="17" name="Image 16"/>
          <p:cNvPicPr>
            <a:picLocks noChangeAspect="1"/>
          </p:cNvPicPr>
          <p:nvPr/>
        </p:nvPicPr>
        <p:blipFill>
          <a:blip r:embed="rId4"/>
          <a:stretch>
            <a:fillRect/>
          </a:stretch>
        </p:blipFill>
        <p:spPr>
          <a:xfrm>
            <a:off x="6987644" y="2164337"/>
            <a:ext cx="4190256" cy="1386008"/>
          </a:xfrm>
          <a:prstGeom prst="rect">
            <a:avLst/>
          </a:prstGeom>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92" y="836093"/>
            <a:ext cx="5057755" cy="336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2063552" y="2316603"/>
            <a:ext cx="1188146" cy="369332"/>
          </a:xfrm>
          <a:prstGeom prst="rect">
            <a:avLst/>
          </a:prstGeom>
          <a:noFill/>
        </p:spPr>
        <p:txBody>
          <a:bodyPr wrap="none" rtlCol="0">
            <a:spAutoFit/>
          </a:bodyPr>
          <a:lstStyle/>
          <a:p>
            <a:r>
              <a:rPr lang="fr-FR" b="1" dirty="0" err="1">
                <a:solidFill>
                  <a:srgbClr val="0070C0"/>
                </a:solidFill>
              </a:rPr>
              <a:t>u</a:t>
            </a:r>
            <a:r>
              <a:rPr lang="fr-FR" b="1" dirty="0" err="1" smtClean="0">
                <a:solidFill>
                  <a:srgbClr val="0070C0"/>
                </a:solidFill>
              </a:rPr>
              <a:t>pper</a:t>
            </a:r>
            <a:r>
              <a:rPr lang="fr-FR" b="1" dirty="0" smtClean="0">
                <a:solidFill>
                  <a:srgbClr val="0070C0"/>
                </a:solidFill>
              </a:rPr>
              <a:t> arm</a:t>
            </a:r>
            <a:endParaRPr lang="fr-FR" b="1" dirty="0">
              <a:solidFill>
                <a:srgbClr val="0070C0"/>
              </a:solidFill>
            </a:endParaRPr>
          </a:p>
        </p:txBody>
      </p:sp>
      <p:sp>
        <p:nvSpPr>
          <p:cNvPr id="21" name="ZoneTexte 20"/>
          <p:cNvSpPr txBox="1"/>
          <p:nvPr/>
        </p:nvSpPr>
        <p:spPr>
          <a:xfrm>
            <a:off x="3089027" y="2747717"/>
            <a:ext cx="1166666" cy="369332"/>
          </a:xfrm>
          <a:prstGeom prst="rect">
            <a:avLst/>
          </a:prstGeom>
          <a:noFill/>
        </p:spPr>
        <p:txBody>
          <a:bodyPr wrap="none" rtlCol="0">
            <a:spAutoFit/>
          </a:bodyPr>
          <a:lstStyle/>
          <a:p>
            <a:r>
              <a:rPr lang="fr-FR" b="1" dirty="0" err="1" smtClean="0">
                <a:solidFill>
                  <a:srgbClr val="0070C0"/>
                </a:solidFill>
              </a:rPr>
              <a:t>lower</a:t>
            </a:r>
            <a:r>
              <a:rPr lang="fr-FR" b="1" dirty="0" smtClean="0">
                <a:solidFill>
                  <a:srgbClr val="0070C0"/>
                </a:solidFill>
              </a:rPr>
              <a:t> arm</a:t>
            </a:r>
            <a:endParaRPr lang="fr-FR" b="1" dirty="0">
              <a:solidFill>
                <a:srgbClr val="0070C0"/>
              </a:solidFill>
            </a:endParaRPr>
          </a:p>
        </p:txBody>
      </p:sp>
      <mc:AlternateContent xmlns:mc="http://schemas.openxmlformats.org/markup-compatibility/2006" xmlns:a14="http://schemas.microsoft.com/office/drawing/2010/main">
        <mc:Choice Requires="a14">
          <p:sp>
            <p:nvSpPr>
              <p:cNvPr id="22" name="ZoneTexte 21"/>
              <p:cNvSpPr txBox="1"/>
              <p:nvPr/>
            </p:nvSpPr>
            <p:spPr>
              <a:xfrm>
                <a:off x="6777273" y="3699951"/>
                <a:ext cx="4878323" cy="412613"/>
              </a:xfrm>
              <a:prstGeom prst="rect">
                <a:avLst/>
              </a:prstGeom>
              <a:noFill/>
            </p:spPr>
            <p:txBody>
              <a:bodyPr wrap="none" lIns="0" tIns="0" rIns="0" bIns="0" rtlCol="0">
                <a:spAutoFit/>
              </a:bodyPr>
              <a:lstStyle/>
              <a:p>
                <a14:m>
                  <m:oMath xmlns:m="http://schemas.openxmlformats.org/officeDocument/2006/math">
                    <m:r>
                      <a:rPr lang="fr-FR" i="1" smtClean="0">
                        <a:latin typeface="Cambria Math" panose="02040503050406030204" pitchFamily="18" charset="0"/>
                        <a:ea typeface="Cambria Math" panose="02040503050406030204" pitchFamily="18" charset="0"/>
                      </a:rPr>
                      <m:t>𝜑</m:t>
                    </m:r>
                    <m:r>
                      <a:rPr lang="fr-FR" i="1" smtClean="0">
                        <a:latin typeface="Cambria Math" panose="02040503050406030204" pitchFamily="18" charset="0"/>
                        <a:ea typeface="Cambria Math" panose="02040503050406030204" pitchFamily="18" charset="0"/>
                      </a:rPr>
                      <m:t> </m:t>
                    </m:r>
                    <m:r>
                      <a:rPr lang="fr-FR" b="0" i="0" smtClean="0">
                        <a:latin typeface="Cambria Math" panose="02040503050406030204" pitchFamily="18" charset="0"/>
                        <a:ea typeface="Cambria Math" panose="02040503050406030204" pitchFamily="18" charset="0"/>
                      </a:rPr>
                      <m:t>:</m:t>
                    </m:r>
                  </m:oMath>
                </a14:m>
                <a:r>
                  <a:rPr lang="fr-FR" dirty="0" smtClean="0"/>
                  <a:t> laser phase : </a:t>
                </a:r>
                <a14:m>
                  <m:oMath xmlns:m="http://schemas.openxmlformats.org/officeDocument/2006/math">
                    <m:r>
                      <a:rPr lang="fr-FR" i="1">
                        <a:latin typeface="Cambria Math" panose="02040503050406030204" pitchFamily="18" charset="0"/>
                        <a:ea typeface="Cambria Math" panose="02040503050406030204" pitchFamily="18" charset="0"/>
                      </a:rPr>
                      <m:t>𝜑</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𝑇</m:t>
                        </m:r>
                      </m:e>
                    </m:d>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rPr>
                      <m:t>𝑘𝑧</m:t>
                    </m:r>
                    <m:d>
                      <m:dPr>
                        <m:ctrlPr>
                          <a:rPr lang="fr-FR" i="1">
                            <a:latin typeface="Cambria Math" panose="02040503050406030204" pitchFamily="18" charset="0"/>
                          </a:rPr>
                        </m:ctrlPr>
                      </m:dPr>
                      <m:e>
                        <m:r>
                          <a:rPr lang="fr-FR" i="1">
                            <a:latin typeface="Cambria Math" panose="02040503050406030204" pitchFamily="18" charset="0"/>
                          </a:rPr>
                          <m:t>𝑇</m:t>
                        </m:r>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4</m:t>
                        </m:r>
                        <m:r>
                          <a:rPr lang="fr-FR" b="0" i="1" smtClean="0">
                            <a:latin typeface="Cambria Math" panose="02040503050406030204" pitchFamily="18" charset="0"/>
                            <a:ea typeface="Cambria Math" panose="02040503050406030204" pitchFamily="18" charset="0"/>
                          </a:rPr>
                          <m:t>𝜋</m:t>
                        </m:r>
                      </m:num>
                      <m:den>
                        <m:r>
                          <a:rPr lang="fr-FR" b="0" i="1" smtClean="0">
                            <a:latin typeface="Cambria Math" panose="02040503050406030204" pitchFamily="18" charset="0"/>
                            <a:ea typeface="Cambria Math" panose="02040503050406030204" pitchFamily="18" charset="0"/>
                          </a:rPr>
                          <m:t>𝜆</m:t>
                        </m:r>
                      </m:den>
                    </m:f>
                    <m:r>
                      <a:rPr lang="fr-FR" i="1">
                        <a:latin typeface="Cambria Math" panose="02040503050406030204" pitchFamily="18" charset="0"/>
                      </a:rPr>
                      <m:t>𝑧</m:t>
                    </m:r>
                    <m:d>
                      <m:dPr>
                        <m:ctrlPr>
                          <a:rPr lang="fr-FR" i="1">
                            <a:latin typeface="Cambria Math" panose="02040503050406030204" pitchFamily="18" charset="0"/>
                          </a:rPr>
                        </m:ctrlPr>
                      </m:dPr>
                      <m:e>
                        <m:r>
                          <a:rPr lang="fr-FR" i="1">
                            <a:latin typeface="Cambria Math" panose="02040503050406030204" pitchFamily="18" charset="0"/>
                          </a:rPr>
                          <m:t>𝑇</m:t>
                        </m:r>
                      </m:e>
                    </m:d>
                    <m:r>
                      <a:rPr lang="fr-FR" b="0" i="1" smtClean="0">
                        <a:latin typeface="Cambria Math" panose="02040503050406030204" pitchFamily="18" charset="0"/>
                      </a:rPr>
                      <m:t>=</m:t>
                    </m:r>
                    <m:r>
                      <a:rPr lang="fr-FR" i="1">
                        <a:latin typeface="Cambria Math" panose="02040503050406030204" pitchFamily="18" charset="0"/>
                      </a:rPr>
                      <m:t>4</m:t>
                    </m:r>
                    <m:r>
                      <a:rPr lang="fr-FR" i="1">
                        <a:latin typeface="Cambria Math" panose="02040503050406030204" pitchFamily="18" charset="0"/>
                        <a:ea typeface="Cambria Math" panose="02040503050406030204" pitchFamily="18" charset="0"/>
                      </a:rPr>
                      <m:t>𝜋</m:t>
                    </m:r>
                    <m:f>
                      <m:fPr>
                        <m:ctrlPr>
                          <a:rPr lang="fr-FR" i="1">
                            <a:latin typeface="Cambria Math" panose="02040503050406030204" pitchFamily="18" charset="0"/>
                          </a:rPr>
                        </m:ctrlPr>
                      </m:fPr>
                      <m:num>
                        <m:r>
                          <a:rPr lang="fr-FR" i="1">
                            <a:latin typeface="Cambria Math" panose="02040503050406030204" pitchFamily="18" charset="0"/>
                          </a:rPr>
                          <m:t>𝑧</m:t>
                        </m:r>
                        <m:d>
                          <m:dPr>
                            <m:ctrlPr>
                              <a:rPr lang="fr-FR" i="1">
                                <a:latin typeface="Cambria Math" panose="02040503050406030204" pitchFamily="18" charset="0"/>
                              </a:rPr>
                            </m:ctrlPr>
                          </m:dPr>
                          <m:e>
                            <m:r>
                              <a:rPr lang="fr-FR" i="1">
                                <a:latin typeface="Cambria Math" panose="02040503050406030204" pitchFamily="18" charset="0"/>
                              </a:rPr>
                              <m:t>𝑇</m:t>
                            </m:r>
                          </m:e>
                        </m:d>
                      </m:num>
                      <m:den>
                        <m:r>
                          <a:rPr lang="fr-FR" i="1">
                            <a:latin typeface="Cambria Math" panose="02040503050406030204" pitchFamily="18" charset="0"/>
                            <a:ea typeface="Cambria Math" panose="02040503050406030204" pitchFamily="18" charset="0"/>
                          </a:rPr>
                          <m:t>𝜆</m:t>
                        </m:r>
                      </m:den>
                    </m:f>
                  </m:oMath>
                </a14:m>
                <a:endParaRPr lang="fr-FR" dirty="0"/>
              </a:p>
            </p:txBody>
          </p:sp>
        </mc:Choice>
        <mc:Fallback xmlns="">
          <p:sp>
            <p:nvSpPr>
              <p:cNvPr id="22" name="ZoneTexte 21"/>
              <p:cNvSpPr txBox="1">
                <a:spLocks noRot="1" noChangeAspect="1" noMove="1" noResize="1" noEditPoints="1" noAdjustHandles="1" noChangeArrowheads="1" noChangeShapeType="1" noTextEdit="1"/>
              </p:cNvSpPr>
              <p:nvPr/>
            </p:nvSpPr>
            <p:spPr>
              <a:xfrm>
                <a:off x="6777273" y="3699951"/>
                <a:ext cx="4878323" cy="412613"/>
              </a:xfrm>
              <a:prstGeom prst="rect">
                <a:avLst/>
              </a:prstGeom>
              <a:blipFill>
                <a:blip r:embed="rId6"/>
                <a:stretch>
                  <a:fillRect l="-1750" b="-191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15749" y="4542265"/>
                <a:ext cx="59132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m:rPr>
                          <m:sty m:val="p"/>
                        </m:rPr>
                        <a:rPr lang="el-GR" i="1">
                          <a:latin typeface="Cambria Math" panose="02040503050406030204" pitchFamily="18" charset="0"/>
                          <a:ea typeface="Cambria Math" panose="02040503050406030204" pitchFamily="18" charset="0"/>
                        </a:rPr>
                        <m:t>Φ</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𝜑</m:t>
                      </m:r>
                      <m:d>
                        <m:dPr>
                          <m:ctrlPr>
                            <a:rPr lang="fr-FR" i="1">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0</m:t>
                          </m:r>
                        </m:e>
                      </m:d>
                      <m:r>
                        <a:rPr lang="fr-FR" b="0" i="1" smtClean="0">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𝜑</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𝑇</m:t>
                          </m:r>
                        </m:e>
                      </m:d>
                      <m:r>
                        <a:rPr lang="fr-FR" b="0" i="0"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𝜑</m:t>
                      </m:r>
                      <m:d>
                        <m:dPr>
                          <m:ctrlPr>
                            <a:rPr lang="fr-FR" i="1">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𝑇</m:t>
                          </m:r>
                        </m:e>
                      </m:d>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𝑘</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𝑧</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0</m:t>
                          </m:r>
                        </m:e>
                      </m:d>
                      <m:r>
                        <a:rPr lang="fr-FR" i="1">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𝑧</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𝑇</m:t>
                          </m:r>
                        </m:e>
                      </m:d>
                      <m:r>
                        <a:rPr lang="fr-FR">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𝑧</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𝑇</m:t>
                          </m:r>
                        </m:e>
                      </m:d>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23" name="Rectangle 22"/>
              <p:cNvSpPr>
                <a:spLocks noRot="1" noChangeAspect="1" noMove="1" noResize="1" noEditPoints="1" noAdjustHandles="1" noChangeArrowheads="1" noChangeShapeType="1" noTextEdit="1"/>
              </p:cNvSpPr>
              <p:nvPr/>
            </p:nvSpPr>
            <p:spPr>
              <a:xfrm>
                <a:off x="715749" y="4542265"/>
                <a:ext cx="5913222" cy="369332"/>
              </a:xfrm>
              <a:prstGeom prst="rect">
                <a:avLst/>
              </a:prstGeom>
              <a:blipFill>
                <a:blip r:embed="rId7"/>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636718" y="1086465"/>
                <a:ext cx="6096000" cy="928267"/>
              </a:xfrm>
              <a:prstGeom prst="rect">
                <a:avLst/>
              </a:prstGeom>
            </p:spPr>
            <p:txBody>
              <a:bodyPr>
                <a:spAutoFit/>
              </a:bodyPr>
              <a:lstStyle/>
              <a:p>
                <a:r>
                  <a:rPr lang="fr-FR" dirty="0" smtClean="0">
                    <a:latin typeface="Cambria Math" panose="02040503050406030204" pitchFamily="18" charset="0"/>
                    <a:ea typeface="Cambria Math" panose="02040503050406030204" pitchFamily="18" charset="0"/>
                  </a:rPr>
                  <a:t>Phase </a:t>
                </a:r>
                <a:r>
                  <a:rPr lang="fr-FR" dirty="0">
                    <a:latin typeface="Cambria Math" panose="02040503050406030204" pitchFamily="18" charset="0"/>
                    <a:ea typeface="Cambria Math" panose="02040503050406030204" pitchFamily="18" charset="0"/>
                  </a:rPr>
                  <a:t>of the </a:t>
                </a:r>
                <a:r>
                  <a:rPr lang="fr-FR" dirty="0" err="1">
                    <a:latin typeface="Cambria Math" panose="02040503050406030204" pitchFamily="18" charset="0"/>
                    <a:ea typeface="Cambria Math" panose="02040503050406030204" pitchFamily="18" charset="0"/>
                  </a:rPr>
                  <a:t>interferometer</a:t>
                </a:r>
                <a:r>
                  <a:rPr lang="fr-FR" dirty="0">
                    <a:latin typeface="Cambria Math" panose="02040503050406030204" pitchFamily="18" charset="0"/>
                    <a:ea typeface="Cambria Math" panose="02040503050406030204" pitchFamily="18" charset="0"/>
                  </a:rPr>
                  <a:t> : </a:t>
                </a:r>
                <a14:m>
                  <m:oMath xmlns:m="http://schemas.openxmlformats.org/officeDocument/2006/math">
                    <m:r>
                      <m:rPr>
                        <m:sty m:val="p"/>
                      </m:rPr>
                      <a:rPr lang="el-GR" i="1">
                        <a:latin typeface="Cambria Math" panose="02040503050406030204" pitchFamily="18" charset="0"/>
                        <a:ea typeface="Cambria Math" panose="02040503050406030204" pitchFamily="18" charset="0"/>
                      </a:rPr>
                      <m:t>ΔΦ</m:t>
                    </m:r>
                    <m:r>
                      <a:rPr lang="fr-FR" i="1">
                        <a:latin typeface="Cambria Math" panose="02040503050406030204" pitchFamily="18" charset="0"/>
                        <a:ea typeface="Cambria Math" panose="02040503050406030204" pitchFamily="18" charset="0"/>
                      </a:rPr>
                      <m:t>=</m:t>
                    </m:r>
                    <m:sSup>
                      <m:sSupPr>
                        <m:ctrlPr>
                          <a:rPr lang="fr-FR"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fr-FR" i="1">
                            <a:latin typeface="Cambria Math" panose="02040503050406030204" pitchFamily="18" charset="0"/>
                            <a:ea typeface="Cambria Math" panose="02040503050406030204" pitchFamily="18" charset="0"/>
                          </a:rPr>
                          <m:t>𝑢𝑝</m:t>
                        </m:r>
                      </m:sup>
                    </m:sSup>
                    <m:r>
                      <a:rPr lang="fr-FR" i="1">
                        <a:latin typeface="Cambria Math" panose="02040503050406030204" pitchFamily="18" charset="0"/>
                        <a:ea typeface="Cambria Math" panose="02040503050406030204" pitchFamily="18" charset="0"/>
                      </a:rPr>
                      <m:t>−</m:t>
                    </m:r>
                    <m:sSup>
                      <m:sSupPr>
                        <m:ctrlPr>
                          <a:rPr lang="fr-FR"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fr-FR" i="1">
                            <a:latin typeface="Cambria Math" panose="02040503050406030204" pitchFamily="18" charset="0"/>
                            <a:ea typeface="Cambria Math" panose="02040503050406030204" pitchFamily="18" charset="0"/>
                          </a:rPr>
                          <m:t>𝑑𝑜𝑤𝑛</m:t>
                        </m:r>
                      </m:sup>
                    </m:sSup>
                  </m:oMath>
                </a14:m>
                <a:endParaRPr lang="fr-FR" dirty="0" smtClean="0">
                  <a:latin typeface="Cambria Math" panose="02040503050406030204" pitchFamily="18" charset="0"/>
                  <a:ea typeface="Cambria Math" panose="02040503050406030204" pitchFamily="18" charset="0"/>
                </a:endParaRPr>
              </a:p>
              <a:p>
                <a:endParaRPr lang="fr-FR" dirty="0" smtClean="0">
                  <a:latin typeface="Cambria Math" panose="02040503050406030204" pitchFamily="18" charset="0"/>
                  <a:ea typeface="Cambria Math" panose="02040503050406030204" pitchFamily="18" charset="0"/>
                </a:endParaRPr>
              </a:p>
              <a:p>
                <a14:m>
                  <m:oMath xmlns:m="http://schemas.openxmlformats.org/officeDocument/2006/math">
                    <m:r>
                      <m:rPr>
                        <m:sty m:val="p"/>
                      </m:rPr>
                      <a:rPr lang="el-GR" i="1">
                        <a:latin typeface="Cambria Math" panose="02040503050406030204" pitchFamily="18" charset="0"/>
                        <a:ea typeface="Cambria Math" panose="02040503050406030204" pitchFamily="18" charset="0"/>
                      </a:rPr>
                      <m:t>Φ</m:t>
                    </m:r>
                    <m:r>
                      <a:rPr lang="el-GR" i="1">
                        <a:latin typeface="Cambria Math" panose="02040503050406030204" pitchFamily="18" charset="0"/>
                        <a:ea typeface="Cambria Math" panose="02040503050406030204" pitchFamily="18" charset="0"/>
                      </a:rPr>
                      <m:t> </m:t>
                    </m:r>
                  </m:oMath>
                </a14:m>
                <a:r>
                  <a:rPr lang="fr-FR" dirty="0" smtClean="0">
                    <a:latin typeface="Cambria Math" panose="02040503050406030204" pitchFamily="18" charset="0"/>
                    <a:ea typeface="Cambria Math" panose="02040503050406030204" pitchFamily="18" charset="0"/>
                  </a:rPr>
                  <a:t>: phase </a:t>
                </a:r>
                <a:r>
                  <a:rPr lang="fr-FR" dirty="0">
                    <a:latin typeface="Cambria Math" panose="02040503050406030204" pitchFamily="18" charset="0"/>
                    <a:ea typeface="Cambria Math" panose="02040503050406030204" pitchFamily="18" charset="0"/>
                  </a:rPr>
                  <a:t>of the quantum </a:t>
                </a:r>
                <a:r>
                  <a:rPr lang="fr-FR" dirty="0" err="1" smtClean="0">
                    <a:latin typeface="Cambria Math" panose="02040503050406030204" pitchFamily="18" charset="0"/>
                    <a:ea typeface="Cambria Math" panose="02040503050406030204" pitchFamily="18" charset="0"/>
                  </a:rPr>
                  <a:t>wavepacket</a:t>
                </a:r>
                <a:endParaRPr lang="fr-FR" dirty="0">
                  <a:latin typeface="Cambria Math" panose="02040503050406030204" pitchFamily="18" charset="0"/>
                  <a:ea typeface="Cambria Math" panose="020405030504060302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6636718" y="1086465"/>
                <a:ext cx="6096000" cy="928267"/>
              </a:xfrm>
              <a:prstGeom prst="rect">
                <a:avLst/>
              </a:prstGeom>
              <a:blipFill>
                <a:blip r:embed="rId8"/>
                <a:stretch>
                  <a:fillRect l="-900" t="-3268" b="-8497"/>
                </a:stretch>
              </a:blipFill>
            </p:spPr>
            <p:txBody>
              <a:bodyPr/>
              <a:lstStyle/>
              <a:p>
                <a:r>
                  <a:rPr lang="fr-FR">
                    <a:noFill/>
                  </a:rPr>
                  <a:t> </a:t>
                </a:r>
              </a:p>
            </p:txBody>
          </p:sp>
        </mc:Fallback>
      </mc:AlternateContent>
      <p:sp>
        <p:nvSpPr>
          <p:cNvPr id="4" name="Rectangle 3"/>
          <p:cNvSpPr/>
          <p:nvPr/>
        </p:nvSpPr>
        <p:spPr>
          <a:xfrm>
            <a:off x="730439" y="5739280"/>
            <a:ext cx="10488488" cy="1015663"/>
          </a:xfrm>
          <a:prstGeom prst="rect">
            <a:avLst/>
          </a:prstGeom>
        </p:spPr>
        <p:txBody>
          <a:bodyPr wrap="square">
            <a:spAutoFit/>
          </a:bodyPr>
          <a:lstStyle/>
          <a:p>
            <a:r>
              <a:rPr lang="fr-FR" sz="2000" b="1" u="sng" dirty="0" smtClean="0">
                <a:solidFill>
                  <a:schemeClr val="tx2"/>
                </a:solidFill>
              </a:rPr>
              <a:t>Key </a:t>
            </a:r>
            <a:r>
              <a:rPr lang="fr-FR" sz="2000" b="1" u="sng" dirty="0" err="1" smtClean="0">
                <a:solidFill>
                  <a:schemeClr val="tx2"/>
                </a:solidFill>
              </a:rPr>
              <a:t>advantages</a:t>
            </a:r>
            <a:r>
              <a:rPr lang="fr-FR" sz="2000" b="1" u="sng" dirty="0" smtClean="0">
                <a:solidFill>
                  <a:schemeClr val="tx2"/>
                </a:solidFill>
              </a:rPr>
              <a:t> </a:t>
            </a:r>
          </a:p>
          <a:p>
            <a:pPr marL="285750" indent="-285750">
              <a:buFont typeface="Courier New" panose="02070309020205020404" pitchFamily="49" charset="0"/>
              <a:buChar char="o"/>
            </a:pPr>
            <a:r>
              <a:rPr lang="fr-FR" sz="2000" dirty="0" err="1" smtClean="0">
                <a:solidFill>
                  <a:schemeClr val="tx2"/>
                </a:solidFill>
              </a:rPr>
              <a:t>Scales</a:t>
            </a:r>
            <a:r>
              <a:rPr lang="fr-FR" sz="2000" dirty="0" smtClean="0">
                <a:solidFill>
                  <a:schemeClr val="tx2"/>
                </a:solidFill>
              </a:rPr>
              <a:t> </a:t>
            </a:r>
            <a:r>
              <a:rPr lang="fr-FR" sz="2000" dirty="0">
                <a:solidFill>
                  <a:schemeClr val="tx2"/>
                </a:solidFill>
              </a:rPr>
              <a:t>as T</a:t>
            </a:r>
            <a:r>
              <a:rPr lang="fr-FR" sz="2000" baseline="30000" dirty="0">
                <a:solidFill>
                  <a:schemeClr val="tx2"/>
                </a:solidFill>
              </a:rPr>
              <a:t>2</a:t>
            </a:r>
            <a:r>
              <a:rPr lang="fr-FR" sz="2000" dirty="0">
                <a:solidFill>
                  <a:schemeClr val="tx2"/>
                </a:solidFill>
              </a:rPr>
              <a:t> </a:t>
            </a:r>
            <a:r>
              <a:rPr lang="fr-FR" sz="2000" dirty="0">
                <a:solidFill>
                  <a:schemeClr val="tx2"/>
                </a:solidFill>
                <a:sym typeface="Symbol" panose="05050102010706020507" pitchFamily="18" charset="2"/>
              </a:rPr>
              <a:t></a:t>
            </a:r>
            <a:r>
              <a:rPr lang="fr-FR" sz="2000" dirty="0">
                <a:solidFill>
                  <a:schemeClr val="tx2"/>
                </a:solidFill>
              </a:rPr>
              <a:t> </a:t>
            </a:r>
            <a:r>
              <a:rPr lang="fr-FR" sz="2000" dirty="0" err="1">
                <a:solidFill>
                  <a:schemeClr val="tx2"/>
                </a:solidFill>
              </a:rPr>
              <a:t>Benefit</a:t>
            </a:r>
            <a:r>
              <a:rPr lang="fr-FR" sz="2000" dirty="0">
                <a:solidFill>
                  <a:schemeClr val="tx2"/>
                </a:solidFill>
              </a:rPr>
              <a:t> of cold </a:t>
            </a:r>
            <a:r>
              <a:rPr lang="fr-FR" sz="2000" dirty="0" err="1" smtClean="0">
                <a:solidFill>
                  <a:schemeClr val="tx2"/>
                </a:solidFill>
              </a:rPr>
              <a:t>atoms</a:t>
            </a:r>
            <a:endParaRPr lang="fr-FR" sz="2000" dirty="0" smtClean="0">
              <a:solidFill>
                <a:schemeClr val="tx2"/>
              </a:solidFill>
            </a:endParaRPr>
          </a:p>
          <a:p>
            <a:pPr marL="285750" indent="-285750">
              <a:buFont typeface="Courier New" panose="02070309020205020404" pitchFamily="49" charset="0"/>
              <a:buChar char="o"/>
            </a:pPr>
            <a:r>
              <a:rPr lang="fr-FR" sz="2000" dirty="0" err="1" smtClean="0">
                <a:solidFill>
                  <a:schemeClr val="tx2"/>
                </a:solidFill>
              </a:rPr>
              <a:t>Depends</a:t>
            </a:r>
            <a:r>
              <a:rPr lang="fr-FR" sz="2000" dirty="0" smtClean="0">
                <a:solidFill>
                  <a:schemeClr val="tx2"/>
                </a:solidFill>
              </a:rPr>
              <a:t> </a:t>
            </a:r>
            <a:r>
              <a:rPr lang="fr-FR" sz="2000" dirty="0">
                <a:solidFill>
                  <a:schemeClr val="tx2"/>
                </a:solidFill>
              </a:rPr>
              <a:t>on time (T) and </a:t>
            </a:r>
            <a:r>
              <a:rPr lang="fr-FR" sz="2000" dirty="0" err="1">
                <a:solidFill>
                  <a:schemeClr val="tx2"/>
                </a:solidFill>
              </a:rPr>
              <a:t>frequency</a:t>
            </a:r>
            <a:r>
              <a:rPr lang="fr-FR" sz="2000" dirty="0">
                <a:solidFill>
                  <a:schemeClr val="tx2"/>
                </a:solidFill>
              </a:rPr>
              <a:t> (k) </a:t>
            </a:r>
            <a:r>
              <a:rPr lang="fr-FR" sz="2000" dirty="0">
                <a:solidFill>
                  <a:schemeClr val="tx2"/>
                </a:solidFill>
                <a:sym typeface="Symbol" panose="05050102010706020507" pitchFamily="18" charset="2"/>
              </a:rPr>
              <a:t></a:t>
            </a:r>
            <a:r>
              <a:rPr lang="fr-FR" sz="2000" dirty="0">
                <a:solidFill>
                  <a:schemeClr val="tx2"/>
                </a:solidFill>
              </a:rPr>
              <a:t> SI </a:t>
            </a:r>
            <a:r>
              <a:rPr lang="fr-FR" sz="2000" dirty="0" err="1">
                <a:solidFill>
                  <a:schemeClr val="tx2"/>
                </a:solidFill>
              </a:rPr>
              <a:t>traceable</a:t>
            </a:r>
            <a:r>
              <a:rPr lang="fr-FR" sz="2000" dirty="0">
                <a:solidFill>
                  <a:schemeClr val="tx2"/>
                </a:solidFill>
              </a:rPr>
              <a:t>, </a:t>
            </a:r>
            <a:r>
              <a:rPr lang="fr-FR" sz="2000" dirty="0" err="1">
                <a:solidFill>
                  <a:schemeClr val="tx2"/>
                </a:solidFill>
              </a:rPr>
              <a:t>accurate</a:t>
            </a:r>
            <a:r>
              <a:rPr lang="fr-FR" sz="2000" dirty="0">
                <a:solidFill>
                  <a:schemeClr val="tx2"/>
                </a:solidFill>
              </a:rPr>
              <a:t>, </a:t>
            </a:r>
            <a:r>
              <a:rPr lang="fr-FR" sz="2000" dirty="0" err="1">
                <a:solidFill>
                  <a:schemeClr val="tx2"/>
                </a:solidFill>
              </a:rPr>
              <a:t>bias</a:t>
            </a:r>
            <a:r>
              <a:rPr lang="fr-FR" sz="2000" dirty="0">
                <a:solidFill>
                  <a:schemeClr val="tx2"/>
                </a:solidFill>
              </a:rPr>
              <a:t> free</a:t>
            </a:r>
          </a:p>
        </p:txBody>
      </p:sp>
    </p:spTree>
    <p:extLst>
      <p:ext uri="{BB962C8B-B14F-4D97-AF65-F5344CB8AC3E}">
        <p14:creationId xmlns:p14="http://schemas.microsoft.com/office/powerpoint/2010/main" val="3771550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190750" y="2930892"/>
            <a:ext cx="313577" cy="824449"/>
          </a:xfrm>
          <a:prstGeom prst="ellipse">
            <a:avLst/>
          </a:prstGeom>
          <a:solidFill>
            <a:schemeClr val="bg1"/>
          </a:solidFill>
          <a:ln w="254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544" name="Groupe 543"/>
          <p:cNvGrpSpPr/>
          <p:nvPr/>
        </p:nvGrpSpPr>
        <p:grpSpPr>
          <a:xfrm>
            <a:off x="4303885" y="2318421"/>
            <a:ext cx="333150" cy="1708785"/>
            <a:chOff x="8957070" y="1940004"/>
            <a:chExt cx="722208" cy="4537916"/>
          </a:xfrm>
        </p:grpSpPr>
        <p:sp>
          <p:nvSpPr>
            <p:cNvPr id="545" name="Ellipse 544"/>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6" name="Ellipse 545"/>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7" name="Ellipse 546"/>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8" name="Ellipse 547"/>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9" name="Ellipse 548"/>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0" name="Ellipse 549"/>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1" name="Ellipse 550"/>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2" name="Ellipse 551"/>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3" name="Ellipse 552"/>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4" name="Ellipse 553"/>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5" name="Ellipse 554"/>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6" name="Ellipse 555"/>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7" name="Ellipse 556"/>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8" name="Ellipse 557"/>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9" name="Ellipse 558"/>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0" name="Ellipse 559"/>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1" name="Ellipse 560"/>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2" name="Ellipse 561"/>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 name="Ellipse 562"/>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4" name="Ellipse 563"/>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5" name="Ellipse 564"/>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6" name="Ellipse 565"/>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7" name="Ellipse 566"/>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8" name="Ellipse 567"/>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9" name="Ellipse 568"/>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0" name="Ellipse 569"/>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2" name="Ellipse 581"/>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4" name="Ellipse 583"/>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0" name="Ellipse 589"/>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2" name="Ellipse 591"/>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3" name="Ellipse 592"/>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4" name="Ellipse 603"/>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8" name="Ellipse 607"/>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9" name="Ellipse 608"/>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0" name="Ellipse 609"/>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1" name="Ellipse 610"/>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2" name="Ellipse 611"/>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3" name="Ellipse 612"/>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CD18E2C5-5B8A-4A47-828B-84C54BD2C427}" type="slidenum">
              <a:rPr lang="fr-FR" smtClean="0"/>
              <a:pPr/>
              <a:t>30</a:t>
            </a:fld>
            <a:endParaRPr lang="fr-FR"/>
          </a:p>
        </p:txBody>
      </p:sp>
      <p:sp>
        <p:nvSpPr>
          <p:cNvPr id="185" name="Rectangle 184"/>
          <p:cNvSpPr/>
          <p:nvPr/>
        </p:nvSpPr>
        <p:spPr>
          <a:xfrm>
            <a:off x="7455202" y="1467973"/>
            <a:ext cx="182351" cy="242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6" name="Groupe 185"/>
          <p:cNvGrpSpPr/>
          <p:nvPr/>
        </p:nvGrpSpPr>
        <p:grpSpPr>
          <a:xfrm>
            <a:off x="7451187" y="1764670"/>
            <a:ext cx="186367" cy="265402"/>
            <a:chOff x="6497354" y="2150333"/>
            <a:chExt cx="204471" cy="340122"/>
          </a:xfrm>
        </p:grpSpPr>
        <p:sp>
          <p:nvSpPr>
            <p:cNvPr id="452" name="Rectangle 451"/>
            <p:cNvSpPr/>
            <p:nvPr/>
          </p:nvSpPr>
          <p:spPr>
            <a:xfrm>
              <a:off x="6501760" y="2150333"/>
              <a:ext cx="200065" cy="31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3" name="Rectangle 452"/>
            <p:cNvSpPr/>
            <p:nvPr/>
          </p:nvSpPr>
          <p:spPr>
            <a:xfrm>
              <a:off x="6497354" y="2180149"/>
              <a:ext cx="200065" cy="3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2" name="Groupe 191"/>
          <p:cNvGrpSpPr/>
          <p:nvPr/>
        </p:nvGrpSpPr>
        <p:grpSpPr>
          <a:xfrm>
            <a:off x="5648728" y="1490935"/>
            <a:ext cx="333150" cy="1708785"/>
            <a:chOff x="8957070" y="1940004"/>
            <a:chExt cx="722208" cy="4537916"/>
          </a:xfrm>
        </p:grpSpPr>
        <p:sp>
          <p:nvSpPr>
            <p:cNvPr id="376" name="Ellipse 375"/>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7" name="Ellipse 376"/>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8" name="Ellipse 377"/>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9" name="Ellipse 378"/>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0" name="Ellipse 379"/>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Ellipse 380"/>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2" name="Ellipse 381"/>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3" name="Ellipse 382"/>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4" name="Ellipse 383"/>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5" name="Ellipse 384"/>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6" name="Ellipse 385"/>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7" name="Ellipse 386"/>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8" name="Ellipse 387"/>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Ellipse 388"/>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Ellipse 389"/>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1" name="Ellipse 390"/>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2" name="Ellipse 391"/>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3" name="Ellipse 392"/>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Ellipse 393"/>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5" name="Ellipse 394"/>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6" name="Ellipse 395"/>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7" name="Ellipse 396"/>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8" name="Ellipse 397"/>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9" name="Ellipse 398"/>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0" name="Ellipse 399"/>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1" name="Ellipse 400"/>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2" name="Ellipse 401"/>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3" name="Ellipse 402"/>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4" name="Ellipse 403"/>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5" name="Ellipse 404"/>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6" name="Ellipse 405"/>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7" name="Ellipse 406"/>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8" name="Ellipse 407"/>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 name="Ellipse 408"/>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0" name="Ellipse 409"/>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 name="Ellipse 410"/>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2" name="Ellipse 411"/>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3" name="Ellipse 412"/>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3" name="Groupe 192"/>
          <p:cNvGrpSpPr/>
          <p:nvPr/>
        </p:nvGrpSpPr>
        <p:grpSpPr>
          <a:xfrm>
            <a:off x="6977601" y="1494899"/>
            <a:ext cx="333150" cy="1708785"/>
            <a:chOff x="8957070" y="1940004"/>
            <a:chExt cx="722208" cy="4537916"/>
          </a:xfrm>
        </p:grpSpPr>
        <p:sp>
          <p:nvSpPr>
            <p:cNvPr id="203" name="Ellipse 202"/>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Ellipse 203"/>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 name="Ellipse 204"/>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1" name="Ellipse 340"/>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2" name="Ellipse 341"/>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Ellipse 342"/>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4" name="Ellipse 343"/>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5" name="Ellipse 344"/>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Ellipse 345"/>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7" name="Ellipse 346"/>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 name="Ellipse 347"/>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9" name="Ellipse 348"/>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0" name="Ellipse 349"/>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1" name="Ellipse 350"/>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2" name="Ellipse 351"/>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Ellipse 352"/>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Ellipse 353"/>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Ellipse 354"/>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6" name="Ellipse 355"/>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7" name="Ellipse 356"/>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8" name="Ellipse 357"/>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9" name="Ellipse 358"/>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0" name="Ellipse 359"/>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1" name="Ellipse 360"/>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2" name="Ellipse 361"/>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3" name="Ellipse 362"/>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4" name="Ellipse 363"/>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5" name="Ellipse 364"/>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6" name="Ellipse 365"/>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Ellipse 366"/>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8" name="Ellipse 367"/>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9" name="Ellipse 368"/>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0" name="Ellipse 369"/>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1" name="Ellipse 370"/>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2" name="Ellipse 371"/>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3" name="Ellipse 372"/>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4" name="Ellipse 373"/>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5" name="Ellipse 374"/>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94" name="Connecteur droit 193"/>
          <p:cNvCxnSpPr/>
          <p:nvPr/>
        </p:nvCxnSpPr>
        <p:spPr>
          <a:xfrm>
            <a:off x="4495830" y="2706931"/>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a:off x="5833963" y="1878456"/>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p:nvPr/>
        </p:nvCxnSpPr>
        <p:spPr>
          <a:xfrm>
            <a:off x="4532871" y="2706931"/>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Connecteur droit 196"/>
          <p:cNvCxnSpPr/>
          <p:nvPr/>
        </p:nvCxnSpPr>
        <p:spPr>
          <a:xfrm flipV="1">
            <a:off x="4471789" y="1877736"/>
            <a:ext cx="1358525" cy="834007"/>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p:nvPr/>
        </p:nvCxnSpPr>
        <p:spPr>
          <a:xfrm flipV="1">
            <a:off x="5803869" y="1882256"/>
            <a:ext cx="1342596" cy="823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200" name="Connecteur droit 199"/>
          <p:cNvCxnSpPr>
            <a:cxnSpLocks noChangeAspect="1"/>
          </p:cNvCxnSpPr>
          <p:nvPr/>
        </p:nvCxnSpPr>
        <p:spPr>
          <a:xfrm flipV="1">
            <a:off x="7098527" y="1654579"/>
            <a:ext cx="391316" cy="240228"/>
          </a:xfrm>
          <a:prstGeom prst="line">
            <a:avLst/>
          </a:prstGeom>
          <a:ln w="28575">
            <a:solidFill>
              <a:srgbClr val="469C46"/>
            </a:solidFill>
            <a:prstDash val="solid"/>
          </a:ln>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a:off x="7111403" y="1878456"/>
            <a:ext cx="396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54" name="Groupe 453"/>
          <p:cNvGrpSpPr/>
          <p:nvPr/>
        </p:nvGrpSpPr>
        <p:grpSpPr>
          <a:xfrm>
            <a:off x="1677145" y="2323098"/>
            <a:ext cx="333150" cy="1708785"/>
            <a:chOff x="8957070" y="1940004"/>
            <a:chExt cx="722208" cy="4537916"/>
          </a:xfrm>
        </p:grpSpPr>
        <p:sp>
          <p:nvSpPr>
            <p:cNvPr id="455" name="Ellipse 454"/>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6" name="Ellipse 455"/>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7" name="Ellipse 456"/>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8" name="Ellipse 457"/>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9" name="Ellipse 458"/>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0" name="Ellipse 459"/>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1" name="Ellipse 460"/>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2" name="Ellipse 461"/>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3" name="Ellipse 462"/>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4" name="Ellipse 463"/>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5" name="Ellipse 464"/>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8" name="Ellipse 467"/>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9" name="Ellipse 468"/>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0" name="Ellipse 469"/>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1" name="Ellipse 470"/>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2" name="Ellipse 471"/>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3" name="Ellipse 472"/>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4" name="Ellipse 473"/>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5" name="Ellipse 474"/>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6" name="Ellipse 475"/>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7" name="Ellipse 476"/>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8" name="Ellipse 477"/>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9" name="Ellipse 478"/>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0" name="Ellipse 479"/>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1" name="Ellipse 480"/>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2" name="Ellipse 481"/>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3" name="Ellipse 482"/>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4" name="Ellipse 483"/>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5" name="Ellipse 484"/>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6" name="Ellipse 485"/>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7" name="Ellipse 486"/>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8" name="Ellipse 487"/>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9" name="Ellipse 488"/>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0" name="Ellipse 489"/>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1" name="Ellipse 490"/>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2" name="Ellipse 491"/>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3" name="Groupe 492"/>
          <p:cNvGrpSpPr/>
          <p:nvPr/>
        </p:nvGrpSpPr>
        <p:grpSpPr>
          <a:xfrm>
            <a:off x="2980339" y="2318421"/>
            <a:ext cx="333150" cy="1708785"/>
            <a:chOff x="8957070" y="1940004"/>
            <a:chExt cx="722208" cy="4537916"/>
          </a:xfrm>
        </p:grpSpPr>
        <p:sp>
          <p:nvSpPr>
            <p:cNvPr id="494" name="Ellipse 493"/>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5" name="Ellipse 494"/>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6" name="Ellipse 495"/>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7" name="Ellipse 496"/>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8" name="Ellipse 497"/>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9" name="Ellipse 498"/>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0" name="Ellipse 499"/>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1" name="Ellipse 500"/>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2" name="Ellipse 501"/>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3" name="Ellipse 502"/>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4" name="Ellipse 503"/>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5" name="Ellipse 504"/>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6" name="Ellipse 505"/>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7" name="Ellipse 506"/>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8" name="Ellipse 507"/>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9" name="Ellipse 508"/>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0" name="Ellipse 509"/>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1" name="Ellipse 510"/>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 name="Ellipse 511"/>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3" name="Ellipse 512"/>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4" name="Ellipse 513"/>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5" name="Ellipse 514"/>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6" name="Ellipse 515"/>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7" name="Ellipse 516"/>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8" name="Ellipse 517"/>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9" name="Ellipse 518"/>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0" name="Ellipse 519"/>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1" name="Ellipse 520"/>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 name="Ellipse 521"/>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3" name="Ellipse 522"/>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4" name="Ellipse 523"/>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5" name="Ellipse 524"/>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6" name="Ellipse 525"/>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7" name="Ellipse 526"/>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8" name="Ellipse 527"/>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9" name="Ellipse 528"/>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0" name="Ellipse 529"/>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1" name="Ellipse 530"/>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71" name="Connecteur droit 570"/>
          <p:cNvCxnSpPr/>
          <p:nvPr/>
        </p:nvCxnSpPr>
        <p:spPr>
          <a:xfrm>
            <a:off x="1827441" y="3534417"/>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2" name="Connecteur droit 571"/>
          <p:cNvCxnSpPr/>
          <p:nvPr/>
        </p:nvCxnSpPr>
        <p:spPr>
          <a:xfrm>
            <a:off x="3165574" y="2705942"/>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3" name="Connecteur droit 572"/>
          <p:cNvCxnSpPr/>
          <p:nvPr/>
        </p:nvCxnSpPr>
        <p:spPr>
          <a:xfrm>
            <a:off x="1864482" y="3534417"/>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4" name="Connecteur droit 573"/>
          <p:cNvCxnSpPr/>
          <p:nvPr/>
        </p:nvCxnSpPr>
        <p:spPr>
          <a:xfrm flipV="1">
            <a:off x="1803400" y="2705222"/>
            <a:ext cx="1358525" cy="834007"/>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575" name="Connecteur droit 574"/>
          <p:cNvCxnSpPr/>
          <p:nvPr/>
        </p:nvCxnSpPr>
        <p:spPr>
          <a:xfrm flipV="1">
            <a:off x="3135480" y="2709742"/>
            <a:ext cx="1342596" cy="823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576" name="Connecteur droit 575"/>
          <p:cNvCxnSpPr/>
          <p:nvPr/>
        </p:nvCxnSpPr>
        <p:spPr>
          <a:xfrm>
            <a:off x="584792" y="3529436"/>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8" name="Connecteur droit avec flèche 577"/>
          <p:cNvCxnSpPr/>
          <p:nvPr/>
        </p:nvCxnSpPr>
        <p:spPr>
          <a:xfrm flipH="1" flipV="1">
            <a:off x="533039" y="1671759"/>
            <a:ext cx="0" cy="24840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9" name="Connecteur droit avec flèche 578"/>
          <p:cNvCxnSpPr/>
          <p:nvPr/>
        </p:nvCxnSpPr>
        <p:spPr>
          <a:xfrm flipV="1">
            <a:off x="312362" y="4066290"/>
            <a:ext cx="7438267"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0" name="ZoneTexte 579"/>
          <p:cNvSpPr txBox="1"/>
          <p:nvPr/>
        </p:nvSpPr>
        <p:spPr>
          <a:xfrm>
            <a:off x="118728" y="1356778"/>
            <a:ext cx="925731" cy="264178"/>
          </a:xfrm>
          <a:prstGeom prst="rect">
            <a:avLst/>
          </a:prstGeom>
          <a:noFill/>
        </p:spPr>
        <p:txBody>
          <a:bodyPr wrap="square" rtlCol="0">
            <a:spAutoFit/>
          </a:bodyPr>
          <a:lstStyle/>
          <a:p>
            <a:r>
              <a:rPr lang="fr-FR" sz="1600" dirty="0" smtClean="0">
                <a:latin typeface="Cambria" panose="02040503050406030204" pitchFamily="18" charset="0"/>
                <a:ea typeface="Cambria" panose="02040503050406030204" pitchFamily="18" charset="0"/>
                <a:cs typeface="Arial" panose="020B0604020202020204" pitchFamily="34" charset="0"/>
              </a:rPr>
              <a:t>Position</a:t>
            </a:r>
            <a:endParaRPr lang="fr-FR" dirty="0">
              <a:latin typeface="Cambria" panose="02040503050406030204" pitchFamily="18" charset="0"/>
              <a:ea typeface="Cambria" panose="02040503050406030204" pitchFamily="18" charset="0"/>
              <a:cs typeface="Arial" panose="020B0604020202020204" pitchFamily="34" charset="0"/>
            </a:endParaRPr>
          </a:p>
        </p:txBody>
      </p:sp>
      <p:sp>
        <p:nvSpPr>
          <p:cNvPr id="581" name="ZoneTexte 580"/>
          <p:cNvSpPr txBox="1"/>
          <p:nvPr/>
        </p:nvSpPr>
        <p:spPr>
          <a:xfrm>
            <a:off x="7836293" y="3839573"/>
            <a:ext cx="426108" cy="338554"/>
          </a:xfrm>
          <a:prstGeom prst="rect">
            <a:avLst/>
          </a:prstGeom>
          <a:noFill/>
        </p:spPr>
        <p:txBody>
          <a:bodyPr wrap="square" rtlCol="0">
            <a:spAutoFit/>
          </a:bodyPr>
          <a:lstStyle/>
          <a:p>
            <a:r>
              <a:rPr lang="fr-FR" sz="1600" dirty="0">
                <a:latin typeface="Cambria" panose="02040503050406030204" pitchFamily="18" charset="0"/>
                <a:ea typeface="Cambria" panose="02040503050406030204" pitchFamily="18" charset="0"/>
                <a:cs typeface="Arial" panose="020B0604020202020204" pitchFamily="34" charset="0"/>
              </a:rPr>
              <a:t>t</a:t>
            </a:r>
          </a:p>
        </p:txBody>
      </p:sp>
      <p:grpSp>
        <p:nvGrpSpPr>
          <p:cNvPr id="18" name="Groupe 17"/>
          <p:cNvGrpSpPr/>
          <p:nvPr/>
        </p:nvGrpSpPr>
        <p:grpSpPr>
          <a:xfrm>
            <a:off x="83224" y="4240183"/>
            <a:ext cx="3498645" cy="1908244"/>
            <a:chOff x="83224" y="4173508"/>
            <a:chExt cx="3498645" cy="1908244"/>
          </a:xfrm>
        </p:grpSpPr>
        <p:grpSp>
          <p:nvGrpSpPr>
            <p:cNvPr id="583" name="Groupe 582">
              <a:extLst>
                <a:ext uri="{FF2B5EF4-FFF2-40B4-BE49-F238E27FC236}">
                  <a16:creationId xmlns:a16="http://schemas.microsoft.com/office/drawing/2014/main" id="{D4A1EC58-866E-4062-A762-319792D0C78E}"/>
                </a:ext>
              </a:extLst>
            </p:cNvPr>
            <p:cNvGrpSpPr>
              <a:grpSpLocks noChangeAspect="1"/>
            </p:cNvGrpSpPr>
            <p:nvPr/>
          </p:nvGrpSpPr>
          <p:grpSpPr>
            <a:xfrm>
              <a:off x="83224" y="4191420"/>
              <a:ext cx="3498645" cy="1890332"/>
              <a:chOff x="269040" y="1559699"/>
              <a:chExt cx="5116884" cy="2432347"/>
            </a:xfrm>
          </p:grpSpPr>
          <mc:AlternateContent xmlns:mc="http://schemas.openxmlformats.org/markup-compatibility/2006" xmlns:a14="http://schemas.microsoft.com/office/drawing/2010/main">
            <mc:Choice Requires="a14">
              <p:sp>
                <p:nvSpPr>
                  <p:cNvPr id="585" name="ZoneTexte 584">
                    <a:extLst>
                      <a:ext uri="{FF2B5EF4-FFF2-40B4-BE49-F238E27FC236}">
                        <a16:creationId xmlns:a16="http://schemas.microsoft.com/office/drawing/2014/main" id="{E3B276E5-26B1-49D0-92FF-5DACD502A588}"/>
                      </a:ext>
                    </a:extLst>
                  </p:cNvPr>
                  <p:cNvSpPr txBox="1"/>
                  <p:nvPr/>
                </p:nvSpPr>
                <p:spPr>
                  <a:xfrm>
                    <a:off x="269040" y="3689056"/>
                    <a:ext cx="415884"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1" i="0" smtClean="0">
                              <a:latin typeface="Cambria Math" panose="02040503050406030204" pitchFamily="18" charset="0"/>
                            </a:rPr>
                            <m:t>𝚫</m:t>
                          </m:r>
                          <m:sSub>
                            <m:sSubPr>
                              <m:ctrlPr>
                                <a:rPr lang="fr-FR" b="1" i="1" smtClean="0">
                                  <a:latin typeface="Cambria Math" panose="02040503050406030204" pitchFamily="18" charset="0"/>
                                </a:rPr>
                              </m:ctrlPr>
                            </m:sSubPr>
                            <m:e>
                              <m:r>
                                <a:rPr lang="fr-FR" b="1" i="0" smtClean="0">
                                  <a:latin typeface="Cambria Math" panose="02040503050406030204" pitchFamily="18" charset="0"/>
                                </a:rPr>
                                <m:t>𝐫</m:t>
                              </m:r>
                            </m:e>
                            <m:sub>
                              <m:r>
                                <a:rPr lang="fr-FR" b="1" i="1" smtClean="0">
                                  <a:latin typeface="Cambria Math" panose="02040503050406030204" pitchFamily="18" charset="0"/>
                                </a:rPr>
                                <m:t>𝟎</m:t>
                              </m:r>
                            </m:sub>
                          </m:sSub>
                        </m:oMath>
                      </m:oMathPara>
                    </a14:m>
                    <a:endParaRPr lang="fr-FR" b="1" dirty="0">
                      <a:latin typeface="+mj-lt"/>
                    </a:endParaRPr>
                  </a:p>
                </p:txBody>
              </p:sp>
            </mc:Choice>
            <mc:Fallback xmlns="">
              <p:sp>
                <p:nvSpPr>
                  <p:cNvPr id="79" name="ZoneTexte 78">
                    <a:extLst>
                      <a:ext uri="{FF2B5EF4-FFF2-40B4-BE49-F238E27FC236}">
                        <a16:creationId xmlns:a16="http://schemas.microsoft.com/office/drawing/2014/main" id="{E3B276E5-26B1-49D0-92FF-5DACD502A588}"/>
                      </a:ext>
                    </a:extLst>
                  </p:cNvPr>
                  <p:cNvSpPr txBox="1">
                    <a:spLocks noRot="1" noChangeAspect="1" noMove="1" noResize="1" noEditPoints="1" noAdjustHandles="1" noChangeArrowheads="1" noChangeShapeType="1" noTextEdit="1"/>
                  </p:cNvSpPr>
                  <p:nvPr/>
                </p:nvSpPr>
                <p:spPr>
                  <a:xfrm>
                    <a:off x="269040" y="3689056"/>
                    <a:ext cx="415884" cy="276999"/>
                  </a:xfrm>
                  <a:prstGeom prst="rect">
                    <a:avLst/>
                  </a:prstGeom>
                  <a:blipFill>
                    <a:blip r:embed="rId11"/>
                    <a:stretch>
                      <a:fillRect l="-28000" r="-34000" b="-42105"/>
                    </a:stretch>
                  </a:blipFill>
                </p:spPr>
                <p:txBody>
                  <a:bodyPr/>
                  <a:lstStyle/>
                  <a:p>
                    <a:r>
                      <a:rPr lang="fr-FR">
                        <a:noFill/>
                      </a:rPr>
                      <a:t> </a:t>
                    </a:r>
                  </a:p>
                </p:txBody>
              </p:sp>
            </mc:Fallback>
          </mc:AlternateContent>
          <p:cxnSp>
            <p:nvCxnSpPr>
              <p:cNvPr id="586" name="Connecteur droit avec flèche 585">
                <a:extLst>
                  <a:ext uri="{FF2B5EF4-FFF2-40B4-BE49-F238E27FC236}">
                    <a16:creationId xmlns:a16="http://schemas.microsoft.com/office/drawing/2014/main" id="{DA1523E3-CD85-45DB-8659-88DF4C46B2D4}"/>
                  </a:ext>
                </a:extLst>
              </p:cNvPr>
              <p:cNvCxnSpPr>
                <a:cxnSpLocks/>
              </p:cNvCxnSpPr>
              <p:nvPr/>
            </p:nvCxnSpPr>
            <p:spPr>
              <a:xfrm flipH="1" flipV="1">
                <a:off x="828008" y="3689058"/>
                <a:ext cx="5546" cy="302988"/>
              </a:xfrm>
              <a:prstGeom prst="straightConnector1">
                <a:avLst/>
              </a:prstGeom>
              <a:ln w="28575">
                <a:prstDash val="solid"/>
                <a:tailEnd type="triangle"/>
              </a:ln>
            </p:spPr>
            <p:style>
              <a:lnRef idx="3">
                <a:schemeClr val="dk1"/>
              </a:lnRef>
              <a:fillRef idx="0">
                <a:schemeClr val="dk1"/>
              </a:fillRef>
              <a:effectRef idx="2">
                <a:schemeClr val="dk1"/>
              </a:effectRef>
              <a:fontRef idx="minor">
                <a:schemeClr val="tx1"/>
              </a:fontRef>
            </p:style>
          </p:cxnSp>
          <p:grpSp>
            <p:nvGrpSpPr>
              <p:cNvPr id="587" name="Groupe 586">
                <a:extLst>
                  <a:ext uri="{FF2B5EF4-FFF2-40B4-BE49-F238E27FC236}">
                    <a16:creationId xmlns:a16="http://schemas.microsoft.com/office/drawing/2014/main" id="{5E701140-C554-4657-A9C3-74B9A7061FDB}"/>
                  </a:ext>
                </a:extLst>
              </p:cNvPr>
              <p:cNvGrpSpPr/>
              <p:nvPr/>
            </p:nvGrpSpPr>
            <p:grpSpPr>
              <a:xfrm>
                <a:off x="725003" y="1559699"/>
                <a:ext cx="4660921" cy="2380735"/>
                <a:chOff x="479644" y="1853209"/>
                <a:chExt cx="5977347" cy="3370937"/>
              </a:xfrm>
            </p:grpSpPr>
            <p:cxnSp>
              <p:nvCxnSpPr>
                <p:cNvPr id="588" name="Connecteur droit avec flèche 587">
                  <a:extLst>
                    <a:ext uri="{FF2B5EF4-FFF2-40B4-BE49-F238E27FC236}">
                      <a16:creationId xmlns:a16="http://schemas.microsoft.com/office/drawing/2014/main" id="{E9C754CB-11F1-49EB-A744-B2C5E6319455}"/>
                    </a:ext>
                  </a:extLst>
                </p:cNvPr>
                <p:cNvCxnSpPr>
                  <a:cxnSpLocks/>
                </p:cNvCxnSpPr>
                <p:nvPr/>
              </p:nvCxnSpPr>
              <p:spPr>
                <a:xfrm flipH="1" flipV="1">
                  <a:off x="697559" y="2304084"/>
                  <a:ext cx="20071" cy="2920060"/>
                </a:xfrm>
                <a:prstGeom prst="straightConnector1">
                  <a:avLst/>
                </a:prstGeom>
                <a:ln w="22225">
                  <a:tailEnd type="triangle"/>
                </a:ln>
              </p:spPr>
              <p:style>
                <a:lnRef idx="3">
                  <a:schemeClr val="dk1"/>
                </a:lnRef>
                <a:fillRef idx="0">
                  <a:schemeClr val="dk1"/>
                </a:fillRef>
                <a:effectRef idx="2">
                  <a:schemeClr val="dk1"/>
                </a:effectRef>
                <a:fontRef idx="minor">
                  <a:schemeClr val="tx1"/>
                </a:fontRef>
              </p:style>
            </p:cxnSp>
            <p:cxnSp>
              <p:nvCxnSpPr>
                <p:cNvPr id="589" name="Connecteur droit avec flèche 588">
                  <a:extLst>
                    <a:ext uri="{FF2B5EF4-FFF2-40B4-BE49-F238E27FC236}">
                      <a16:creationId xmlns:a16="http://schemas.microsoft.com/office/drawing/2014/main" id="{81439166-F5CA-454B-AC72-EA77EFB0F10F}"/>
                    </a:ext>
                  </a:extLst>
                </p:cNvPr>
                <p:cNvCxnSpPr>
                  <a:cxnSpLocks/>
                </p:cNvCxnSpPr>
                <p:nvPr/>
              </p:nvCxnSpPr>
              <p:spPr>
                <a:xfrm flipV="1">
                  <a:off x="717625" y="5224128"/>
                  <a:ext cx="5739366" cy="18"/>
                </a:xfrm>
                <a:prstGeom prst="straightConnector1">
                  <a:avLst/>
                </a:prstGeom>
                <a:ln w="2222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1" name="ZoneTexte 590">
                      <a:extLst>
                        <a:ext uri="{FF2B5EF4-FFF2-40B4-BE49-F238E27FC236}">
                          <a16:creationId xmlns:a16="http://schemas.microsoft.com/office/drawing/2014/main" id="{BDE7D839-63EF-4F8C-90BD-54C1729E5E7A}"/>
                        </a:ext>
                      </a:extLst>
                    </p:cNvPr>
                    <p:cNvSpPr txBox="1"/>
                    <p:nvPr/>
                  </p:nvSpPr>
                  <p:spPr>
                    <a:xfrm>
                      <a:off x="479644" y="1853209"/>
                      <a:ext cx="323807" cy="27699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1" i="0" smtClean="0">
                                <a:latin typeface="Cambria Math" panose="02040503050406030204" pitchFamily="18" charset="0"/>
                              </a:rPr>
                              <m:t>𝚫</m:t>
                            </m:r>
                            <m:r>
                              <a:rPr lang="fr-FR" b="1" i="0" smtClean="0">
                                <a:latin typeface="Cambria Math" panose="02040503050406030204" pitchFamily="18" charset="0"/>
                              </a:rPr>
                              <m:t>𝐫</m:t>
                            </m:r>
                          </m:oMath>
                        </m:oMathPara>
                      </a14:m>
                      <a:endParaRPr lang="fr-FR" b="1" dirty="0">
                        <a:latin typeface="+mj-lt"/>
                      </a:endParaRPr>
                    </a:p>
                  </p:txBody>
                </p:sp>
              </mc:Choice>
              <mc:Fallback xmlns="">
                <p:sp>
                  <p:nvSpPr>
                    <p:cNvPr id="94" name="ZoneTexte 93">
                      <a:extLst>
                        <a:ext uri="{FF2B5EF4-FFF2-40B4-BE49-F238E27FC236}">
                          <a16:creationId xmlns:a16="http://schemas.microsoft.com/office/drawing/2014/main" id="{BDE7D839-63EF-4F8C-90BD-54C1729E5E7A}"/>
                        </a:ext>
                      </a:extLst>
                    </p:cNvPr>
                    <p:cNvSpPr txBox="1">
                      <a:spLocks noRot="1" noChangeAspect="1" noMove="1" noResize="1" noEditPoints="1" noAdjustHandles="1" noChangeArrowheads="1" noChangeShapeType="1" noTextEdit="1"/>
                    </p:cNvSpPr>
                    <p:nvPr/>
                  </p:nvSpPr>
                  <p:spPr>
                    <a:xfrm>
                      <a:off x="479644" y="1853209"/>
                      <a:ext cx="323807" cy="276998"/>
                    </a:xfrm>
                    <a:prstGeom prst="rect">
                      <a:avLst/>
                    </a:prstGeom>
                    <a:blipFill>
                      <a:blip r:embed="rId25"/>
                      <a:stretch>
                        <a:fillRect l="-45161" r="-80645" b="-85185"/>
                      </a:stretch>
                    </a:blipFill>
                  </p:spPr>
                  <p:txBody>
                    <a:bodyPr/>
                    <a:lstStyle/>
                    <a:p>
                      <a:r>
                        <a:rPr lang="fr-FR">
                          <a:noFill/>
                        </a:rPr>
                        <a:t> </a:t>
                      </a:r>
                    </a:p>
                  </p:txBody>
                </p:sp>
              </mc:Fallback>
            </mc:AlternateContent>
          </p:grpSp>
        </p:grpSp>
        <p:cxnSp>
          <p:nvCxnSpPr>
            <p:cNvPr id="594" name="Connecteur droit avec flèche 593">
              <a:extLst>
                <a:ext uri="{FF2B5EF4-FFF2-40B4-BE49-F238E27FC236}">
                  <a16:creationId xmlns:a16="http://schemas.microsoft.com/office/drawing/2014/main" id="{793A7EBF-B372-420B-89E1-233A0EF82779}"/>
                </a:ext>
              </a:extLst>
            </p:cNvPr>
            <p:cNvCxnSpPr>
              <a:cxnSpLocks/>
            </p:cNvCxnSpPr>
            <p:nvPr/>
          </p:nvCxnSpPr>
          <p:spPr>
            <a:xfrm>
              <a:off x="1428573" y="4806057"/>
              <a:ext cx="179098" cy="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595" name="Connecteur droit avec flèche 594">
              <a:extLst>
                <a:ext uri="{FF2B5EF4-FFF2-40B4-BE49-F238E27FC236}">
                  <a16:creationId xmlns:a16="http://schemas.microsoft.com/office/drawing/2014/main" id="{DD49B391-02FF-415B-9F0E-5608F3E1E5D9}"/>
                </a:ext>
              </a:extLst>
            </p:cNvPr>
            <p:cNvCxnSpPr>
              <a:cxnSpLocks/>
            </p:cNvCxnSpPr>
            <p:nvPr/>
          </p:nvCxnSpPr>
          <p:spPr>
            <a:xfrm flipH="1">
              <a:off x="1673168" y="4807114"/>
              <a:ext cx="202485" cy="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6" name="ZoneTexte 595">
                  <a:extLst>
                    <a:ext uri="{FF2B5EF4-FFF2-40B4-BE49-F238E27FC236}">
                      <a16:creationId xmlns:a16="http://schemas.microsoft.com/office/drawing/2014/main" id="{A7E7E419-514C-413C-BB27-A9BEBAD5201B}"/>
                    </a:ext>
                  </a:extLst>
                </p:cNvPr>
                <p:cNvSpPr txBox="1"/>
                <p:nvPr/>
              </p:nvSpPr>
              <p:spPr>
                <a:xfrm>
                  <a:off x="1505871" y="4360565"/>
                  <a:ext cx="207591" cy="19390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1" i="0" smtClean="0">
                            <a:solidFill>
                              <a:srgbClr val="FF0000"/>
                            </a:solidFill>
                            <a:latin typeface="Cambria Math" panose="02040503050406030204" pitchFamily="18" charset="0"/>
                          </a:rPr>
                          <m:t>𝚫</m:t>
                        </m:r>
                        <m:r>
                          <a:rPr lang="fr-FR" b="1" i="1" smtClean="0">
                            <a:solidFill>
                              <a:srgbClr val="FF0000"/>
                            </a:solidFill>
                            <a:latin typeface="Cambria Math" panose="02040503050406030204" pitchFamily="18" charset="0"/>
                          </a:rPr>
                          <m:t>𝒕</m:t>
                        </m:r>
                      </m:oMath>
                    </m:oMathPara>
                  </a14:m>
                  <a:endParaRPr lang="fr-FR" b="1" dirty="0">
                    <a:latin typeface="+mj-lt"/>
                  </a:endParaRPr>
                </a:p>
              </p:txBody>
            </p:sp>
          </mc:Choice>
          <mc:Fallback xmlns="">
            <p:sp>
              <p:nvSpPr>
                <p:cNvPr id="596" name="ZoneTexte 595">
                  <a:extLst>
                    <a:ext uri="{FF2B5EF4-FFF2-40B4-BE49-F238E27FC236}">
                      <a16:creationId xmlns:a16="http://schemas.microsoft.com/office/drawing/2014/main" id="{A7E7E419-514C-413C-BB27-A9BEBAD5201B}"/>
                    </a:ext>
                  </a:extLst>
                </p:cNvPr>
                <p:cNvSpPr txBox="1">
                  <a:spLocks noRot="1" noChangeAspect="1" noMove="1" noResize="1" noEditPoints="1" noAdjustHandles="1" noChangeArrowheads="1" noChangeShapeType="1" noTextEdit="1"/>
                </p:cNvSpPr>
                <p:nvPr/>
              </p:nvSpPr>
              <p:spPr>
                <a:xfrm>
                  <a:off x="1505871" y="4360565"/>
                  <a:ext cx="207591" cy="193901"/>
                </a:xfrm>
                <a:prstGeom prst="rect">
                  <a:avLst/>
                </a:prstGeom>
                <a:blipFill>
                  <a:blip r:embed="rId26"/>
                  <a:stretch>
                    <a:fillRect l="-38235" r="-58824" b="-53125"/>
                  </a:stretch>
                </a:blipFill>
              </p:spPr>
              <p:txBody>
                <a:bodyPr/>
                <a:lstStyle/>
                <a:p>
                  <a:r>
                    <a:rPr lang="fr-FR">
                      <a:noFill/>
                    </a:rPr>
                    <a:t> </a:t>
                  </a:r>
                </a:p>
              </p:txBody>
            </p:sp>
          </mc:Fallback>
        </mc:AlternateContent>
        <p:cxnSp>
          <p:nvCxnSpPr>
            <p:cNvPr id="597" name="Connecteur droit avec flèche 596"/>
            <p:cNvCxnSpPr/>
            <p:nvPr/>
          </p:nvCxnSpPr>
          <p:spPr>
            <a:xfrm flipV="1">
              <a:off x="530460" y="5936475"/>
              <a:ext cx="1044000" cy="1"/>
            </a:xfrm>
            <a:prstGeom prst="straightConnector1">
              <a:avLst/>
            </a:prstGeom>
            <a:ln w="25400">
              <a:solidFill>
                <a:srgbClr val="FF0000"/>
              </a:solidFill>
              <a:headEnd type="none"/>
              <a:tailEnd type="stealt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8" name="ZoneTexte 597"/>
                <p:cNvSpPr txBox="1"/>
                <p:nvPr/>
              </p:nvSpPr>
              <p:spPr>
                <a:xfrm>
                  <a:off x="1112611" y="5576034"/>
                  <a:ext cx="413988" cy="27512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b="0"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𝑡</m:t>
                            </m:r>
                          </m:e>
                          <m:sub>
                            <m:r>
                              <a:rPr lang="fr-FR" b="0" i="1" smtClean="0">
                                <a:solidFill>
                                  <a:srgbClr val="FF0000"/>
                                </a:solidFill>
                                <a:latin typeface="Cambria Math" panose="02040503050406030204" pitchFamily="18" charset="0"/>
                              </a:rPr>
                              <m:t>𝑒𝑥𝑝</m:t>
                            </m:r>
                          </m:sub>
                        </m:sSub>
                      </m:oMath>
                    </m:oMathPara>
                  </a14:m>
                  <a:endParaRPr lang="fr-FR" b="0" dirty="0" smtClean="0">
                    <a:latin typeface="+mj-lt"/>
                  </a:endParaRPr>
                </a:p>
              </p:txBody>
            </p:sp>
          </mc:Choice>
          <mc:Fallback xmlns="">
            <p:sp>
              <p:nvSpPr>
                <p:cNvPr id="598" name="ZoneTexte 597"/>
                <p:cNvSpPr txBox="1">
                  <a:spLocks noRot="1" noChangeAspect="1" noMove="1" noResize="1" noEditPoints="1" noAdjustHandles="1" noChangeArrowheads="1" noChangeShapeType="1" noTextEdit="1"/>
                </p:cNvSpPr>
                <p:nvPr/>
              </p:nvSpPr>
              <p:spPr>
                <a:xfrm>
                  <a:off x="1112611" y="5576034"/>
                  <a:ext cx="413988" cy="275124"/>
                </a:xfrm>
                <a:prstGeom prst="rect">
                  <a:avLst/>
                </a:prstGeom>
                <a:blipFill>
                  <a:blip r:embed="rId27"/>
                  <a:stretch>
                    <a:fillRect l="-16418" r="-11940" b="-31111"/>
                  </a:stretch>
                </a:blipFill>
              </p:spPr>
              <p:txBody>
                <a:bodyPr/>
                <a:lstStyle/>
                <a:p>
                  <a:r>
                    <a:rPr lang="fr-FR">
                      <a:noFill/>
                    </a:rPr>
                    <a:t> </a:t>
                  </a:r>
                </a:p>
              </p:txBody>
            </p:sp>
          </mc:Fallback>
        </mc:AlternateContent>
        <p:sp>
          <p:nvSpPr>
            <p:cNvPr id="599" name="Rectangle 598">
              <a:extLst>
                <a:ext uri="{FF2B5EF4-FFF2-40B4-BE49-F238E27FC236}">
                  <a16:creationId xmlns:a16="http://schemas.microsoft.com/office/drawing/2014/main" id="{581990B5-1AA4-4D75-B5D6-CD36F900A832}"/>
                </a:ext>
              </a:extLst>
            </p:cNvPr>
            <p:cNvSpPr/>
            <p:nvPr/>
          </p:nvSpPr>
          <p:spPr>
            <a:xfrm flipH="1">
              <a:off x="1587016" y="4697495"/>
              <a:ext cx="86152" cy="1332000"/>
            </a:xfrm>
            <a:prstGeom prst="rect">
              <a:avLst/>
            </a:prstGeom>
            <a:solidFill>
              <a:srgbClr val="FF0000"/>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accent3"/>
                </a:solidFill>
              </a:endParaRPr>
            </a:p>
          </p:txBody>
        </p:sp>
        <p:sp>
          <p:nvSpPr>
            <p:cNvPr id="600" name="Forme libre : forme 151">
              <a:extLst>
                <a:ext uri="{FF2B5EF4-FFF2-40B4-BE49-F238E27FC236}">
                  <a16:creationId xmlns:a16="http://schemas.microsoft.com/office/drawing/2014/main" id="{3E508727-C91B-406D-AE64-1AD1FD09BBF2}"/>
                </a:ext>
              </a:extLst>
            </p:cNvPr>
            <p:cNvSpPr/>
            <p:nvPr/>
          </p:nvSpPr>
          <p:spPr>
            <a:xfrm>
              <a:off x="522541" y="4846388"/>
              <a:ext cx="1082970" cy="1012676"/>
            </a:xfrm>
            <a:custGeom>
              <a:avLst/>
              <a:gdLst>
                <a:gd name="connsiteX0" fmla="*/ 0 w 5775767"/>
                <a:gd name="connsiteY0" fmla="*/ 2893671 h 2893671"/>
                <a:gd name="connsiteX1" fmla="*/ 2858947 w 5775767"/>
                <a:gd name="connsiteY1" fmla="*/ 2176041 h 2893671"/>
                <a:gd name="connsiteX2" fmla="*/ 5775767 w 5775767"/>
                <a:gd name="connsiteY2" fmla="*/ 0 h 2893671"/>
              </a:gdLst>
              <a:ahLst/>
              <a:cxnLst>
                <a:cxn ang="0">
                  <a:pos x="connsiteX0" y="connsiteY0"/>
                </a:cxn>
                <a:cxn ang="0">
                  <a:pos x="connsiteX1" y="connsiteY1"/>
                </a:cxn>
                <a:cxn ang="0">
                  <a:pos x="connsiteX2" y="connsiteY2"/>
                </a:cxn>
              </a:cxnLst>
              <a:rect l="l" t="t" r="r" b="b"/>
              <a:pathLst>
                <a:path w="5775767" h="2893671">
                  <a:moveTo>
                    <a:pt x="0" y="2893671"/>
                  </a:moveTo>
                  <a:cubicBezTo>
                    <a:pt x="948159" y="2775995"/>
                    <a:pt x="1896319" y="2658319"/>
                    <a:pt x="2858947" y="2176041"/>
                  </a:cubicBezTo>
                  <a:cubicBezTo>
                    <a:pt x="3821575" y="1693763"/>
                    <a:pt x="4798671" y="846881"/>
                    <a:pt x="5775767" y="0"/>
                  </a:cubicBezTo>
                </a:path>
              </a:pathLst>
            </a:custGeom>
            <a:noFill/>
            <a:ln w="34925">
              <a:solidFill>
                <a:srgbClr val="00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1" name="Forme libre : forme 152">
              <a:extLst>
                <a:ext uri="{FF2B5EF4-FFF2-40B4-BE49-F238E27FC236}">
                  <a16:creationId xmlns:a16="http://schemas.microsoft.com/office/drawing/2014/main" id="{CDC36DAB-FD58-4F02-A906-7975232898B6}"/>
                </a:ext>
              </a:extLst>
            </p:cNvPr>
            <p:cNvSpPr/>
            <p:nvPr/>
          </p:nvSpPr>
          <p:spPr>
            <a:xfrm>
              <a:off x="1626721" y="4198414"/>
              <a:ext cx="1619940" cy="1630970"/>
            </a:xfrm>
            <a:custGeom>
              <a:avLst/>
              <a:gdLst>
                <a:gd name="connsiteX0" fmla="*/ 0 w 4317357"/>
                <a:gd name="connsiteY0" fmla="*/ 1412111 h 3594914"/>
                <a:gd name="connsiteX1" fmla="*/ 2187615 w 4317357"/>
                <a:gd name="connsiteY1" fmla="*/ 3565002 h 3594914"/>
                <a:gd name="connsiteX2" fmla="*/ 4317357 w 4317357"/>
                <a:gd name="connsiteY2" fmla="*/ 0 h 3594914"/>
              </a:gdLst>
              <a:ahLst/>
              <a:cxnLst>
                <a:cxn ang="0">
                  <a:pos x="connsiteX0" y="connsiteY0"/>
                </a:cxn>
                <a:cxn ang="0">
                  <a:pos x="connsiteX1" y="connsiteY1"/>
                </a:cxn>
                <a:cxn ang="0">
                  <a:pos x="connsiteX2" y="connsiteY2"/>
                </a:cxn>
              </a:cxnLst>
              <a:rect l="l" t="t" r="r" b="b"/>
              <a:pathLst>
                <a:path w="4317357" h="3594914">
                  <a:moveTo>
                    <a:pt x="0" y="1412111"/>
                  </a:moveTo>
                  <a:cubicBezTo>
                    <a:pt x="734028" y="2606232"/>
                    <a:pt x="1468056" y="3800354"/>
                    <a:pt x="2187615" y="3565002"/>
                  </a:cubicBezTo>
                  <a:cubicBezTo>
                    <a:pt x="2907174" y="3329650"/>
                    <a:pt x="3918031" y="623104"/>
                    <a:pt x="4317357" y="0"/>
                  </a:cubicBezTo>
                </a:path>
              </a:pathLst>
            </a:custGeom>
            <a:noFill/>
            <a:ln w="34925">
              <a:solidFill>
                <a:srgbClr val="00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rgbClr val="0066FF"/>
                </a:solidFill>
              </a:endParaRPr>
            </a:p>
          </p:txBody>
        </p:sp>
        <p:sp>
          <p:nvSpPr>
            <p:cNvPr id="16" name="Rectangle 15"/>
            <p:cNvSpPr/>
            <p:nvPr/>
          </p:nvSpPr>
          <p:spPr>
            <a:xfrm>
              <a:off x="2647950" y="4173508"/>
              <a:ext cx="719561" cy="377571"/>
            </a:xfrm>
            <a:prstGeom prst="rect">
              <a:avLst/>
            </a:prstGeom>
            <a:solidFill>
              <a:schemeClr val="bg1"/>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sp>
        <p:nvSpPr>
          <p:cNvPr id="19" name="Ellipse 18"/>
          <p:cNvSpPr>
            <a:spLocks noChangeAspect="1"/>
          </p:cNvSpPr>
          <p:nvPr/>
        </p:nvSpPr>
        <p:spPr>
          <a:xfrm>
            <a:off x="662090" y="3481795"/>
            <a:ext cx="108000" cy="108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2" name="Ellipse 601"/>
          <p:cNvSpPr>
            <a:spLocks noChangeAspect="1"/>
          </p:cNvSpPr>
          <p:nvPr/>
        </p:nvSpPr>
        <p:spPr>
          <a:xfrm>
            <a:off x="2298558" y="3483753"/>
            <a:ext cx="108000" cy="108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3" name="Ellipse 602"/>
          <p:cNvSpPr>
            <a:spLocks noChangeAspect="1"/>
          </p:cNvSpPr>
          <p:nvPr/>
        </p:nvSpPr>
        <p:spPr>
          <a:xfrm>
            <a:off x="2305640" y="3150172"/>
            <a:ext cx="108000" cy="108000"/>
          </a:xfrm>
          <a:prstGeom prst="ellipse">
            <a:avLst/>
          </a:prstGeom>
          <a:solidFill>
            <a:srgbClr val="469C46"/>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5" name="Ellipse 604"/>
          <p:cNvSpPr>
            <a:spLocks noChangeAspect="1"/>
          </p:cNvSpPr>
          <p:nvPr/>
        </p:nvSpPr>
        <p:spPr>
          <a:xfrm>
            <a:off x="3014218" y="3424819"/>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6" name="Ellipse 605"/>
          <p:cNvSpPr>
            <a:spLocks noChangeAspect="1"/>
          </p:cNvSpPr>
          <p:nvPr/>
        </p:nvSpPr>
        <p:spPr>
          <a:xfrm>
            <a:off x="3033069" y="2615622"/>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7" name="Ellipse 606"/>
          <p:cNvSpPr>
            <a:spLocks noChangeAspect="1"/>
          </p:cNvSpPr>
          <p:nvPr/>
        </p:nvSpPr>
        <p:spPr>
          <a:xfrm>
            <a:off x="1736206" y="3414262"/>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15" name="ZoneTexte 614"/>
          <p:cNvSpPr txBox="1"/>
          <p:nvPr/>
        </p:nvSpPr>
        <p:spPr>
          <a:xfrm>
            <a:off x="1736206" y="1972128"/>
            <a:ext cx="2860638" cy="285750"/>
          </a:xfrm>
          <a:prstGeom prst="rect">
            <a:avLst/>
          </a:prstGeom>
          <a:noFill/>
        </p:spPr>
        <p:txBody>
          <a:bodyPr wrap="square" lIns="0" tIns="0" rIns="0" bIns="0" rtlCol="0">
            <a:spAutoFit/>
          </a:bodyPr>
          <a:lstStyle/>
          <a:p>
            <a:pPr algn="ctr"/>
            <a:r>
              <a:rPr lang="fr-FR" b="0" i="1" dirty="0" smtClean="0">
                <a:latin typeface="+mj-lt"/>
              </a:rPr>
              <a:t>State </a:t>
            </a:r>
            <a:r>
              <a:rPr lang="fr-FR" b="0" i="1" dirty="0" err="1" smtClean="0">
                <a:latin typeface="+mj-lt"/>
              </a:rPr>
              <a:t>preparation</a:t>
            </a:r>
            <a:endParaRPr lang="fr-FR" b="0" i="1" dirty="0" smtClean="0">
              <a:latin typeface="+mj-lt"/>
            </a:endParaRPr>
          </a:p>
        </p:txBody>
      </p:sp>
      <p:sp>
        <p:nvSpPr>
          <p:cNvPr id="616" name="ZoneTexte 615"/>
          <p:cNvSpPr txBox="1"/>
          <p:nvPr/>
        </p:nvSpPr>
        <p:spPr>
          <a:xfrm>
            <a:off x="4403644" y="1096796"/>
            <a:ext cx="2860638" cy="285750"/>
          </a:xfrm>
          <a:prstGeom prst="rect">
            <a:avLst/>
          </a:prstGeom>
          <a:noFill/>
        </p:spPr>
        <p:txBody>
          <a:bodyPr wrap="square" lIns="0" tIns="0" rIns="0" bIns="0" rtlCol="0">
            <a:spAutoFit/>
          </a:bodyPr>
          <a:lstStyle/>
          <a:p>
            <a:pPr algn="ctr"/>
            <a:r>
              <a:rPr lang="fr-FR" b="0" i="1" dirty="0" err="1" smtClean="0">
                <a:latin typeface="+mj-lt"/>
              </a:rPr>
              <a:t>Interferometer</a:t>
            </a:r>
            <a:endParaRPr lang="fr-FR" b="0" i="1" dirty="0" smtClean="0">
              <a:latin typeface="+mj-lt"/>
            </a:endParaRPr>
          </a:p>
        </p:txBody>
      </p:sp>
      <p:cxnSp>
        <p:nvCxnSpPr>
          <p:cNvPr id="617" name="Connecteur droit avec flèche 616"/>
          <p:cNvCxnSpPr/>
          <p:nvPr/>
        </p:nvCxnSpPr>
        <p:spPr>
          <a:xfrm flipV="1">
            <a:off x="7509831" y="1635087"/>
            <a:ext cx="294602" cy="136153"/>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grpSp>
        <p:nvGrpSpPr>
          <p:cNvPr id="618" name="Groupe 617"/>
          <p:cNvGrpSpPr/>
          <p:nvPr/>
        </p:nvGrpSpPr>
        <p:grpSpPr>
          <a:xfrm>
            <a:off x="7827657" y="1179265"/>
            <a:ext cx="1475555" cy="1008289"/>
            <a:chOff x="4588715" y="1892909"/>
            <a:chExt cx="1475555" cy="1008289"/>
          </a:xfrm>
        </p:grpSpPr>
        <mc:AlternateContent xmlns:mc="http://schemas.openxmlformats.org/markup-compatibility/2006" xmlns:a14="http://schemas.microsoft.com/office/drawing/2010/main">
          <mc:Choice Requires="a14">
            <p:sp>
              <p:nvSpPr>
                <p:cNvPr id="619" name="ZoneTexte 618"/>
                <p:cNvSpPr txBox="1"/>
                <p:nvPr/>
              </p:nvSpPr>
              <p:spPr>
                <a:xfrm>
                  <a:off x="5778614" y="2368158"/>
                  <a:ext cx="285656"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𝑆</m:t>
                            </m:r>
                          </m:e>
                          <m:sub>
                            <m:r>
                              <a:rPr lang="fr-FR" b="0" i="1" smtClean="0">
                                <a:latin typeface="Cambria Math" panose="02040503050406030204" pitchFamily="18" charset="0"/>
                              </a:rPr>
                              <m:t>𝑦</m:t>
                            </m:r>
                          </m:sub>
                        </m:sSub>
                      </m:oMath>
                    </m:oMathPara>
                  </a14:m>
                  <a:endParaRPr lang="fr-FR" dirty="0"/>
                </a:p>
              </p:txBody>
            </p:sp>
          </mc:Choice>
          <mc:Fallback xmlns="">
            <p:sp>
              <p:nvSpPr>
                <p:cNvPr id="619" name="ZoneTexte 618"/>
                <p:cNvSpPr txBox="1">
                  <a:spLocks noRot="1" noChangeAspect="1" noMove="1" noResize="1" noEditPoints="1" noAdjustHandles="1" noChangeArrowheads="1" noChangeShapeType="1" noTextEdit="1"/>
                </p:cNvSpPr>
                <p:nvPr/>
              </p:nvSpPr>
              <p:spPr>
                <a:xfrm>
                  <a:off x="5778614" y="2368158"/>
                  <a:ext cx="285656" cy="298928"/>
                </a:xfrm>
                <a:prstGeom prst="rect">
                  <a:avLst/>
                </a:prstGeom>
                <a:blipFill>
                  <a:blip r:embed="rId28"/>
                  <a:stretch>
                    <a:fillRect l="-19149" r="-6383" b="-20408"/>
                  </a:stretch>
                </a:blipFill>
              </p:spPr>
              <p:txBody>
                <a:bodyPr/>
                <a:lstStyle/>
                <a:p>
                  <a:r>
                    <a:rPr lang="fr-FR">
                      <a:noFill/>
                    </a:rPr>
                    <a:t> </a:t>
                  </a:r>
                </a:p>
              </p:txBody>
            </p:sp>
          </mc:Fallback>
        </mc:AlternateContent>
        <p:cxnSp>
          <p:nvCxnSpPr>
            <p:cNvPr id="620" name="Connecteur droit avec flèche 619"/>
            <p:cNvCxnSpPr/>
            <p:nvPr/>
          </p:nvCxnSpPr>
          <p:spPr>
            <a:xfrm flipV="1">
              <a:off x="4588715" y="2464942"/>
              <a:ext cx="114529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1" name="Connecteur droit avec flèche 620"/>
            <p:cNvCxnSpPr/>
            <p:nvPr/>
          </p:nvCxnSpPr>
          <p:spPr>
            <a:xfrm flipV="1">
              <a:off x="5161363" y="2025394"/>
              <a:ext cx="0" cy="8758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2" name="Ellipse 621"/>
            <p:cNvSpPr/>
            <p:nvPr/>
          </p:nvSpPr>
          <p:spPr>
            <a:xfrm rot="10800000">
              <a:off x="4648897" y="2235438"/>
              <a:ext cx="1024925" cy="113292"/>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3" name="Ellipse 622"/>
            <p:cNvSpPr/>
            <p:nvPr/>
          </p:nvSpPr>
          <p:spPr>
            <a:xfrm rot="5400000">
              <a:off x="5138139" y="2258759"/>
              <a:ext cx="52059" cy="52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24" name="ZoneTexte 623"/>
                <p:cNvSpPr txBox="1"/>
                <p:nvPr/>
              </p:nvSpPr>
              <p:spPr>
                <a:xfrm>
                  <a:off x="5235427" y="1892909"/>
                  <a:ext cx="267637" cy="286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624" name="ZoneTexte 623"/>
                <p:cNvSpPr txBox="1">
                  <a:spLocks noRot="1" noChangeAspect="1" noMove="1" noResize="1" noEditPoints="1" noAdjustHandles="1" noChangeArrowheads="1" noChangeShapeType="1" noTextEdit="1"/>
                </p:cNvSpPr>
                <p:nvPr/>
              </p:nvSpPr>
              <p:spPr>
                <a:xfrm>
                  <a:off x="5235427" y="1892909"/>
                  <a:ext cx="267637" cy="286425"/>
                </a:xfrm>
                <a:prstGeom prst="rect">
                  <a:avLst/>
                </a:prstGeom>
                <a:blipFill>
                  <a:blip r:embed="rId29"/>
                  <a:stretch>
                    <a:fillRect l="-20455" t="-25532" r="-59091" b="-12766"/>
                  </a:stretch>
                </a:blipFill>
              </p:spPr>
              <p:txBody>
                <a:bodyPr/>
                <a:lstStyle/>
                <a:p>
                  <a:r>
                    <a:rPr lang="fr-FR">
                      <a:noFill/>
                    </a:rPr>
                    <a:t> </a:t>
                  </a:r>
                </a:p>
              </p:txBody>
            </p:sp>
          </mc:Fallback>
        </mc:AlternateContent>
        <p:cxnSp>
          <p:nvCxnSpPr>
            <p:cNvPr id="625" name="Connecteur droit avec flèche 624"/>
            <p:cNvCxnSpPr/>
            <p:nvPr/>
          </p:nvCxnSpPr>
          <p:spPr>
            <a:xfrm flipH="1" flipV="1">
              <a:off x="5532936" y="2222203"/>
              <a:ext cx="0" cy="237645"/>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26" name="Rectangle 625"/>
                <p:cNvSpPr/>
                <p:nvPr/>
              </p:nvSpPr>
              <p:spPr>
                <a:xfrm>
                  <a:off x="5516277" y="2090516"/>
                  <a:ext cx="399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srgbClr val="7030A0"/>
                            </a:solidFill>
                            <a:latin typeface="Cambria Math" panose="02040503050406030204" pitchFamily="18" charset="0"/>
                          </a:rPr>
                          <m:t>𝜙</m:t>
                        </m:r>
                      </m:oMath>
                    </m:oMathPara>
                  </a14:m>
                  <a:endParaRPr lang="fr-FR" dirty="0"/>
                </a:p>
              </p:txBody>
            </p:sp>
          </mc:Choice>
          <mc:Fallback xmlns="">
            <p:sp>
              <p:nvSpPr>
                <p:cNvPr id="210" name="Rectangle 209"/>
                <p:cNvSpPr>
                  <a:spLocks noRot="1" noChangeAspect="1" noMove="1" noResize="1" noEditPoints="1" noAdjustHandles="1" noChangeArrowheads="1" noChangeShapeType="1" noTextEdit="1"/>
                </p:cNvSpPr>
                <p:nvPr/>
              </p:nvSpPr>
              <p:spPr>
                <a:xfrm>
                  <a:off x="5516277" y="2090516"/>
                  <a:ext cx="399597" cy="369332"/>
                </a:xfrm>
                <a:prstGeom prst="rect">
                  <a:avLst/>
                </a:prstGeom>
                <a:blipFill>
                  <a:blip r:embed="rId10"/>
                  <a:stretch>
                    <a:fillRect b="-11475"/>
                  </a:stretch>
                </a:blipFill>
              </p:spPr>
              <p:txBody>
                <a:bodyPr/>
                <a:lstStyle/>
                <a:p>
                  <a:r>
                    <a:rPr lang="fr-FR">
                      <a:noFill/>
                    </a:rPr>
                    <a:t> </a:t>
                  </a:r>
                </a:p>
              </p:txBody>
            </p:sp>
          </mc:Fallback>
        </mc:AlternateContent>
      </p:grpSp>
      <p:sp>
        <p:nvSpPr>
          <p:cNvPr id="627" name="ZoneTexte 626"/>
          <p:cNvSpPr txBox="1"/>
          <p:nvPr/>
        </p:nvSpPr>
        <p:spPr>
          <a:xfrm>
            <a:off x="1467924" y="4092980"/>
            <a:ext cx="2287778" cy="276999"/>
          </a:xfrm>
          <a:prstGeom prst="rect">
            <a:avLst/>
          </a:prstGeom>
          <a:noFill/>
        </p:spPr>
        <p:txBody>
          <a:bodyPr wrap="square" lIns="0" tIns="0" rIns="0" bIns="0" rtlCol="0">
            <a:spAutoFit/>
          </a:bodyPr>
          <a:lstStyle/>
          <a:p>
            <a:pPr algn="l"/>
            <a:r>
              <a:rPr lang="fr-FR" i="1" dirty="0" smtClean="0">
                <a:solidFill>
                  <a:srgbClr val="7030A0"/>
                </a:solidFill>
                <a:latin typeface="+mj-lt"/>
              </a:rPr>
              <a:t>One-Axis </a:t>
            </a:r>
            <a:r>
              <a:rPr lang="fr-FR" i="1" dirty="0" err="1" smtClean="0">
                <a:solidFill>
                  <a:srgbClr val="7030A0"/>
                </a:solidFill>
                <a:latin typeface="+mj-lt"/>
              </a:rPr>
              <a:t>Twisting</a:t>
            </a:r>
            <a:r>
              <a:rPr lang="fr-FR" i="1" dirty="0" smtClean="0">
                <a:solidFill>
                  <a:srgbClr val="7030A0"/>
                </a:solidFill>
                <a:latin typeface="+mj-lt"/>
              </a:rPr>
              <a:t> (OAT)</a:t>
            </a:r>
            <a:endParaRPr lang="fr-FR" b="0" i="1" dirty="0" smtClean="0">
              <a:solidFill>
                <a:srgbClr val="7030A0"/>
              </a:solidFill>
              <a:latin typeface="+mj-lt"/>
            </a:endParaRPr>
          </a:p>
        </p:txBody>
      </p:sp>
      <p:sp>
        <p:nvSpPr>
          <p:cNvPr id="286" name="Rectangle 285">
            <a:extLst>
              <a:ext uri="{FF2B5EF4-FFF2-40B4-BE49-F238E27FC236}">
                <a16:creationId xmlns:a16="http://schemas.microsoft.com/office/drawing/2014/main" id="{581990B5-1AA4-4D75-B5D6-CD36F900A832}"/>
              </a:ext>
            </a:extLst>
          </p:cNvPr>
          <p:cNvSpPr/>
          <p:nvPr/>
        </p:nvSpPr>
        <p:spPr>
          <a:xfrm flipH="1">
            <a:off x="1582864" y="2359007"/>
            <a:ext cx="86152" cy="1692000"/>
          </a:xfrm>
          <a:prstGeom prst="rect">
            <a:avLst/>
          </a:prstGeom>
          <a:solidFill>
            <a:srgbClr val="FF0000"/>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accent3"/>
              </a:solidFill>
            </a:endParaRPr>
          </a:p>
        </p:txBody>
      </p:sp>
      <p:grpSp>
        <p:nvGrpSpPr>
          <p:cNvPr id="289" name="Groupe 288"/>
          <p:cNvGrpSpPr/>
          <p:nvPr/>
        </p:nvGrpSpPr>
        <p:grpSpPr>
          <a:xfrm>
            <a:off x="753717" y="2517062"/>
            <a:ext cx="875809" cy="875805"/>
            <a:chOff x="728022" y="1565728"/>
            <a:chExt cx="1375894" cy="1375891"/>
          </a:xfrm>
        </p:grpSpPr>
        <p:grpSp>
          <p:nvGrpSpPr>
            <p:cNvPr id="290" name="Groupe 289"/>
            <p:cNvGrpSpPr/>
            <p:nvPr/>
          </p:nvGrpSpPr>
          <p:grpSpPr>
            <a:xfrm>
              <a:off x="728022" y="1565728"/>
              <a:ext cx="1375894" cy="1375891"/>
              <a:chOff x="728022" y="1565728"/>
              <a:chExt cx="1375894" cy="1375891"/>
            </a:xfrm>
          </p:grpSpPr>
          <p:cxnSp>
            <p:nvCxnSpPr>
              <p:cNvPr id="293" name="Connecteur droit avec flèche 292"/>
              <p:cNvCxnSpPr>
                <a:cxnSpLocks noChangeAspect="1"/>
              </p:cNvCxnSpPr>
              <p:nvPr/>
            </p:nvCxnSpPr>
            <p:spPr>
              <a:xfrm flipV="1">
                <a:off x="728022" y="2253184"/>
                <a:ext cx="13758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Connecteur droit avec flèche 293"/>
              <p:cNvCxnSpPr>
                <a:cxnSpLocks noChangeAspect="1"/>
              </p:cNvCxnSpPr>
              <p:nvPr/>
            </p:nvCxnSpPr>
            <p:spPr>
              <a:xfrm flipV="1">
                <a:off x="1415477" y="1565728"/>
                <a:ext cx="0" cy="137589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91" name="Ellipse 290"/>
            <p:cNvSpPr/>
            <p:nvPr/>
          </p:nvSpPr>
          <p:spPr>
            <a:xfrm>
              <a:off x="1093324" y="1920270"/>
              <a:ext cx="648000" cy="648000"/>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2" name="Ellipse 291"/>
            <p:cNvSpPr/>
            <p:nvPr/>
          </p:nvSpPr>
          <p:spPr>
            <a:xfrm>
              <a:off x="1379477" y="2217183"/>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95" name="Connecteur droit avec flèche 294"/>
          <p:cNvCxnSpPr/>
          <p:nvPr/>
        </p:nvCxnSpPr>
        <p:spPr>
          <a:xfrm>
            <a:off x="1415022" y="3164526"/>
            <a:ext cx="262632" cy="257332"/>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sp>
        <p:nvSpPr>
          <p:cNvPr id="296" name="ZoneTexte 295"/>
          <p:cNvSpPr txBox="1"/>
          <p:nvPr/>
        </p:nvSpPr>
        <p:spPr>
          <a:xfrm>
            <a:off x="702109" y="3732958"/>
            <a:ext cx="1391204" cy="246221"/>
          </a:xfrm>
          <a:prstGeom prst="rect">
            <a:avLst/>
          </a:prstGeom>
          <a:noFill/>
        </p:spPr>
        <p:txBody>
          <a:bodyPr wrap="square" lIns="0" tIns="0" rIns="0" bIns="0" rtlCol="0">
            <a:spAutoFit/>
          </a:bodyPr>
          <a:lstStyle/>
          <a:p>
            <a:pPr algn="l"/>
            <a:r>
              <a:rPr lang="fr-FR" sz="1600" b="0" i="1" dirty="0" smtClean="0">
                <a:latin typeface="+mj-lt"/>
              </a:rPr>
              <a:t>BEC dilution</a:t>
            </a:r>
          </a:p>
        </p:txBody>
      </p:sp>
      <p:sp>
        <p:nvSpPr>
          <p:cNvPr id="299" name="Rectangle 298"/>
          <p:cNvSpPr/>
          <p:nvPr/>
        </p:nvSpPr>
        <p:spPr>
          <a:xfrm>
            <a:off x="5066473" y="4367265"/>
            <a:ext cx="6984562" cy="1477328"/>
          </a:xfrm>
          <a:prstGeom prst="rect">
            <a:avLst/>
          </a:prstGeom>
        </p:spPr>
        <p:txBody>
          <a:bodyPr wrap="square">
            <a:spAutoFit/>
          </a:bodyPr>
          <a:lstStyle/>
          <a:p>
            <a:pPr marL="285750" indent="-285750">
              <a:buFont typeface="Wingdings" panose="05000000000000000000" pitchFamily="2" charset="2"/>
              <a:buChar char="Ø"/>
            </a:pPr>
            <a:r>
              <a:rPr lang="en-GB" u="sng" dirty="0" smtClean="0">
                <a:solidFill>
                  <a:srgbClr val="469C46"/>
                </a:solidFill>
              </a:rPr>
              <a:t>Advantages:</a:t>
            </a:r>
          </a:p>
          <a:p>
            <a:pPr marL="742950" lvl="1" indent="-285750">
              <a:buFont typeface="Courier New" panose="02070309020205020404" pitchFamily="49" charset="0"/>
              <a:buChar char="o"/>
            </a:pPr>
            <a:r>
              <a:rPr lang="en-GB" dirty="0"/>
              <a:t>Spin-Squeezing </a:t>
            </a:r>
            <a:r>
              <a:rPr lang="en-GB" dirty="0" smtClean="0"/>
              <a:t>dynamic</a:t>
            </a:r>
            <a:endParaRPr lang="en-GB" dirty="0" smtClean="0">
              <a:sym typeface="Wingdings" panose="05000000000000000000" pitchFamily="2" charset="2"/>
            </a:endParaRPr>
          </a:p>
          <a:p>
            <a:pPr marL="742950" lvl="1" indent="-285750">
              <a:buFont typeface="Courier New" panose="02070309020205020404" pitchFamily="49" charset="0"/>
              <a:buChar char="o"/>
            </a:pPr>
            <a:r>
              <a:rPr lang="en-GB" dirty="0" smtClean="0">
                <a:sym typeface="Wingdings" panose="05000000000000000000" pitchFamily="2" charset="2"/>
              </a:rPr>
              <a:t>Non-Interacting </a:t>
            </a:r>
            <a:r>
              <a:rPr lang="en-GB" dirty="0">
                <a:sym typeface="Wingdings" panose="05000000000000000000" pitchFamily="2" charset="2"/>
              </a:rPr>
              <a:t>ensemble during </a:t>
            </a:r>
            <a:r>
              <a:rPr lang="en-GB" dirty="0" smtClean="0">
                <a:sym typeface="Wingdings" panose="05000000000000000000" pitchFamily="2" charset="2"/>
              </a:rPr>
              <a:t>atom-light interaction</a:t>
            </a:r>
            <a:endParaRPr lang="en-GB" dirty="0">
              <a:sym typeface="Wingdings" panose="05000000000000000000" pitchFamily="2" charset="2"/>
            </a:endParaRPr>
          </a:p>
          <a:p>
            <a:pPr marL="742950" lvl="1" indent="-285750">
              <a:buFont typeface="Courier New" panose="02070309020205020404" pitchFamily="49" charset="0"/>
              <a:buChar char="o"/>
            </a:pPr>
            <a:r>
              <a:rPr lang="en-GB" dirty="0">
                <a:sym typeface="Wingdings" panose="05000000000000000000" pitchFamily="2" charset="2"/>
              </a:rPr>
              <a:t>Avoid Shape deformation</a:t>
            </a:r>
          </a:p>
          <a:p>
            <a:pPr marL="742950" lvl="1" indent="-285750">
              <a:buFont typeface="Courier New" panose="02070309020205020404" pitchFamily="49" charset="0"/>
              <a:buChar char="o"/>
            </a:pPr>
            <a:r>
              <a:rPr lang="en-GB" dirty="0" smtClean="0">
                <a:sym typeface="Wingdings" panose="05000000000000000000" pitchFamily="2" charset="2"/>
              </a:rPr>
              <a:t>Large Quantum Gain ( up to 20 dB )</a:t>
            </a:r>
          </a:p>
        </p:txBody>
      </p:sp>
      <p:sp>
        <p:nvSpPr>
          <p:cNvPr id="300" name="ZoneTexte 299">
            <a:extLst>
              <a:ext uri="{FF2B5EF4-FFF2-40B4-BE49-F238E27FC236}">
                <a16:creationId xmlns:a16="http://schemas.microsoft.com/office/drawing/2014/main" id="{0F615BAA-E8C1-40E1-86AA-8BA0863A7220}"/>
              </a:ext>
            </a:extLst>
          </p:cNvPr>
          <p:cNvSpPr txBox="1"/>
          <p:nvPr/>
        </p:nvSpPr>
        <p:spPr>
          <a:xfrm>
            <a:off x="6525843" y="6037227"/>
            <a:ext cx="5666157" cy="246221"/>
          </a:xfrm>
          <a:prstGeom prst="rect">
            <a:avLst/>
          </a:prstGeom>
          <a:noFill/>
        </p:spPr>
        <p:txBody>
          <a:bodyPr wrap="square" lIns="0" tIns="0" rIns="0" bIns="0" rtlCol="0">
            <a:spAutoFit/>
          </a:bodyPr>
          <a:lstStyle/>
          <a:p>
            <a:r>
              <a:rPr lang="en-US" sz="1600" dirty="0" smtClean="0">
                <a:solidFill>
                  <a:srgbClr val="0070C0"/>
                </a:solidFill>
              </a:rPr>
              <a:t>[2] </a:t>
            </a:r>
            <a:r>
              <a:rPr lang="en-US" sz="1600" dirty="0">
                <a:solidFill>
                  <a:srgbClr val="0070C0"/>
                </a:solidFill>
              </a:rPr>
              <a:t>R</a:t>
            </a:r>
            <a:r>
              <a:rPr lang="en-US" sz="1600" dirty="0" smtClean="0">
                <a:solidFill>
                  <a:srgbClr val="0070C0"/>
                </a:solidFill>
              </a:rPr>
              <a:t>. Corgier</a:t>
            </a:r>
            <a:r>
              <a:rPr lang="en-US" sz="1600" dirty="0">
                <a:solidFill>
                  <a:srgbClr val="0070C0"/>
                </a:solidFill>
              </a:rPr>
              <a:t>, et al</a:t>
            </a:r>
            <a:r>
              <a:rPr lang="en-US" sz="1600" dirty="0" smtClean="0">
                <a:solidFill>
                  <a:srgbClr val="0070C0"/>
                </a:solidFill>
              </a:rPr>
              <a:t>., </a:t>
            </a:r>
            <a:r>
              <a:rPr lang="en-US" sz="1600" i="1" dirty="0" smtClean="0">
                <a:solidFill>
                  <a:srgbClr val="0070C0"/>
                </a:solidFill>
              </a:rPr>
              <a:t>Delta-kick Squeezing</a:t>
            </a:r>
            <a:r>
              <a:rPr lang="en-US" sz="1600" dirty="0" smtClean="0">
                <a:solidFill>
                  <a:srgbClr val="0070C0"/>
                </a:solidFill>
              </a:rPr>
              <a:t>, </a:t>
            </a:r>
            <a:r>
              <a:rPr lang="fr-FR" sz="1600" dirty="0">
                <a:solidFill>
                  <a:srgbClr val="0070C0"/>
                </a:solidFill>
              </a:rPr>
              <a:t>PRL </a:t>
            </a:r>
            <a:r>
              <a:rPr lang="fr-FR" sz="1600" b="1" dirty="0">
                <a:solidFill>
                  <a:srgbClr val="0070C0"/>
                </a:solidFill>
              </a:rPr>
              <a:t>127</a:t>
            </a:r>
            <a:r>
              <a:rPr lang="fr-FR" sz="1600" dirty="0">
                <a:solidFill>
                  <a:srgbClr val="0070C0"/>
                </a:solidFill>
              </a:rPr>
              <a:t>, 183401 (2021).</a:t>
            </a:r>
          </a:p>
        </p:txBody>
      </p:sp>
      <p:sp>
        <p:nvSpPr>
          <p:cNvPr id="287" name="ZoneTexte 286"/>
          <p:cNvSpPr txBox="1"/>
          <p:nvPr/>
        </p:nvSpPr>
        <p:spPr>
          <a:xfrm>
            <a:off x="3559091" y="5906813"/>
            <a:ext cx="426108" cy="338554"/>
          </a:xfrm>
          <a:prstGeom prst="rect">
            <a:avLst/>
          </a:prstGeom>
          <a:noFill/>
        </p:spPr>
        <p:txBody>
          <a:bodyPr wrap="square" rtlCol="0">
            <a:spAutoFit/>
          </a:bodyPr>
          <a:lstStyle/>
          <a:p>
            <a:r>
              <a:rPr lang="fr-FR" sz="1600" dirty="0">
                <a:latin typeface="Cambria" panose="02040503050406030204" pitchFamily="18" charset="0"/>
                <a:ea typeface="Cambria" panose="02040503050406030204" pitchFamily="18" charset="0"/>
                <a:cs typeface="Arial" panose="020B0604020202020204" pitchFamily="34" charset="0"/>
              </a:rPr>
              <a:t>t</a:t>
            </a:r>
          </a:p>
        </p:txBody>
      </p:sp>
      <p:grpSp>
        <p:nvGrpSpPr>
          <p:cNvPr id="4" name="Groupe 3"/>
          <p:cNvGrpSpPr/>
          <p:nvPr/>
        </p:nvGrpSpPr>
        <p:grpSpPr>
          <a:xfrm>
            <a:off x="8753727" y="1753102"/>
            <a:ext cx="3413753" cy="2987143"/>
            <a:chOff x="8534830" y="1871984"/>
            <a:chExt cx="3413753" cy="2987143"/>
          </a:xfrm>
        </p:grpSpPr>
        <p:pic>
          <p:nvPicPr>
            <p:cNvPr id="314" name="Image 313">
              <a:extLst>
                <a:ext uri="{FF2B5EF4-FFF2-40B4-BE49-F238E27FC236}">
                  <a16:creationId xmlns:a16="http://schemas.microsoft.com/office/drawing/2014/main" id="{7C608DCF-9429-4119-A91A-DD5793C45FD3}"/>
                </a:ext>
              </a:extLst>
            </p:cNvPr>
            <p:cNvPicPr>
              <a:picLocks noChangeAspect="1"/>
            </p:cNvPicPr>
            <p:nvPr/>
          </p:nvPicPr>
          <p:blipFill rotWithShape="1">
            <a:blip r:embed="rId30"/>
            <a:srcRect l="51619" t="-978" r="-778" b="978"/>
            <a:stretch/>
          </p:blipFill>
          <p:spPr>
            <a:xfrm>
              <a:off x="9196922" y="1871984"/>
              <a:ext cx="2751661" cy="2966809"/>
            </a:xfrm>
            <a:prstGeom prst="rect">
              <a:avLst/>
            </a:prstGeom>
          </p:spPr>
        </p:pic>
        <p:pic>
          <p:nvPicPr>
            <p:cNvPr id="315" name="Image 314">
              <a:extLst>
                <a:ext uri="{FF2B5EF4-FFF2-40B4-BE49-F238E27FC236}">
                  <a16:creationId xmlns:a16="http://schemas.microsoft.com/office/drawing/2014/main" id="{7C608DCF-9429-4119-A91A-DD5793C45FD3}"/>
                </a:ext>
              </a:extLst>
            </p:cNvPr>
            <p:cNvPicPr>
              <a:picLocks noChangeAspect="1"/>
            </p:cNvPicPr>
            <p:nvPr/>
          </p:nvPicPr>
          <p:blipFill rotWithShape="1">
            <a:blip r:embed="rId30"/>
            <a:srcRect l="499" t="-2446" r="86866" b="2446"/>
            <a:stretch/>
          </p:blipFill>
          <p:spPr>
            <a:xfrm>
              <a:off x="8534830" y="1892318"/>
              <a:ext cx="707269" cy="2966809"/>
            </a:xfrm>
            <a:prstGeom prst="rect">
              <a:avLst/>
            </a:prstGeom>
          </p:spPr>
        </p:pic>
      </p:grpSp>
      <p:grpSp>
        <p:nvGrpSpPr>
          <p:cNvPr id="282" name="Groupe 281"/>
          <p:cNvGrpSpPr/>
          <p:nvPr/>
        </p:nvGrpSpPr>
        <p:grpSpPr>
          <a:xfrm>
            <a:off x="5025667" y="2895927"/>
            <a:ext cx="1475555" cy="1086262"/>
            <a:chOff x="4588715" y="1892909"/>
            <a:chExt cx="1475555" cy="1086262"/>
          </a:xfrm>
        </p:grpSpPr>
        <mc:AlternateContent xmlns:mc="http://schemas.openxmlformats.org/markup-compatibility/2006" xmlns:a14="http://schemas.microsoft.com/office/drawing/2010/main">
          <mc:Choice Requires="a14">
            <p:sp>
              <p:nvSpPr>
                <p:cNvPr id="283" name="ZoneTexte 282"/>
                <p:cNvSpPr txBox="1"/>
                <p:nvPr/>
              </p:nvSpPr>
              <p:spPr>
                <a:xfrm>
                  <a:off x="5778614" y="2368158"/>
                  <a:ext cx="285656" cy="314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𝑦</m:t>
                            </m:r>
                          </m:sub>
                        </m:sSub>
                      </m:oMath>
                    </m:oMathPara>
                  </a14:m>
                  <a:endParaRPr lang="fr-FR" dirty="0"/>
                </a:p>
              </p:txBody>
            </p:sp>
          </mc:Choice>
          <mc:Fallback xmlns="">
            <p:sp>
              <p:nvSpPr>
                <p:cNvPr id="267" name="ZoneTexte 266"/>
                <p:cNvSpPr txBox="1">
                  <a:spLocks noRot="1" noChangeAspect="1" noMove="1" noResize="1" noEditPoints="1" noAdjustHandles="1" noChangeArrowheads="1" noChangeShapeType="1" noTextEdit="1"/>
                </p:cNvSpPr>
                <p:nvPr/>
              </p:nvSpPr>
              <p:spPr>
                <a:xfrm>
                  <a:off x="5778614" y="2368158"/>
                  <a:ext cx="285656" cy="314702"/>
                </a:xfrm>
                <a:prstGeom prst="rect">
                  <a:avLst/>
                </a:prstGeom>
                <a:blipFill>
                  <a:blip r:embed="rId31"/>
                  <a:stretch>
                    <a:fillRect l="-21277" t="-23077" r="-53191" b="-17308"/>
                  </a:stretch>
                </a:blipFill>
              </p:spPr>
              <p:txBody>
                <a:bodyPr/>
                <a:lstStyle/>
                <a:p>
                  <a:r>
                    <a:rPr lang="fr-FR">
                      <a:noFill/>
                    </a:rPr>
                    <a:t> </a:t>
                  </a:r>
                </a:p>
              </p:txBody>
            </p:sp>
          </mc:Fallback>
        </mc:AlternateContent>
        <p:cxnSp>
          <p:nvCxnSpPr>
            <p:cNvPr id="284" name="Connecteur droit avec flèche 283"/>
            <p:cNvCxnSpPr/>
            <p:nvPr/>
          </p:nvCxnSpPr>
          <p:spPr>
            <a:xfrm flipV="1">
              <a:off x="4588715" y="2464942"/>
              <a:ext cx="114529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Connecteur droit avec flèche 284"/>
            <p:cNvCxnSpPr/>
            <p:nvPr/>
          </p:nvCxnSpPr>
          <p:spPr>
            <a:xfrm flipV="1">
              <a:off x="5161363" y="2025394"/>
              <a:ext cx="0" cy="8758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1" name="Ellipse 300"/>
            <p:cNvSpPr/>
            <p:nvPr/>
          </p:nvSpPr>
          <p:spPr>
            <a:xfrm rot="16200000">
              <a:off x="4648897" y="2410063"/>
              <a:ext cx="1024925" cy="113292"/>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Ellipse 301"/>
            <p:cNvSpPr/>
            <p:nvPr/>
          </p:nvSpPr>
          <p:spPr>
            <a:xfrm rot="5400000">
              <a:off x="5138139" y="2433384"/>
              <a:ext cx="52059" cy="52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03" name="ZoneTexte 302"/>
                <p:cNvSpPr txBox="1"/>
                <p:nvPr/>
              </p:nvSpPr>
              <p:spPr>
                <a:xfrm>
                  <a:off x="5235427" y="1892909"/>
                  <a:ext cx="267637" cy="286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272" name="ZoneTexte 271"/>
                <p:cNvSpPr txBox="1">
                  <a:spLocks noRot="1" noChangeAspect="1" noMove="1" noResize="1" noEditPoints="1" noAdjustHandles="1" noChangeArrowheads="1" noChangeShapeType="1" noTextEdit="1"/>
                </p:cNvSpPr>
                <p:nvPr/>
              </p:nvSpPr>
              <p:spPr>
                <a:xfrm>
                  <a:off x="5235427" y="1892909"/>
                  <a:ext cx="267637" cy="286425"/>
                </a:xfrm>
                <a:prstGeom prst="rect">
                  <a:avLst/>
                </a:prstGeom>
                <a:blipFill>
                  <a:blip r:embed="rId32"/>
                  <a:stretch>
                    <a:fillRect l="-23256" t="-27660" r="-60465" b="-10638"/>
                  </a:stretch>
                </a:blipFill>
              </p:spPr>
              <p:txBody>
                <a:bodyPr/>
                <a:lstStyle/>
                <a:p>
                  <a:r>
                    <a:rPr lang="fr-FR">
                      <a:noFill/>
                    </a:rPr>
                    <a:t> </a:t>
                  </a:r>
                </a:p>
              </p:txBody>
            </p:sp>
          </mc:Fallback>
        </mc:AlternateContent>
      </p:grpSp>
      <p:cxnSp>
        <p:nvCxnSpPr>
          <p:cNvPr id="304" name="Connecteur droit avec flèche 303"/>
          <p:cNvCxnSpPr/>
          <p:nvPr/>
        </p:nvCxnSpPr>
        <p:spPr>
          <a:xfrm flipH="1" flipV="1">
            <a:off x="4567561" y="2738596"/>
            <a:ext cx="692092" cy="565154"/>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grpSp>
        <p:nvGrpSpPr>
          <p:cNvPr id="305" name="Groupe 304"/>
          <p:cNvGrpSpPr/>
          <p:nvPr/>
        </p:nvGrpSpPr>
        <p:grpSpPr>
          <a:xfrm>
            <a:off x="3566107" y="3036208"/>
            <a:ext cx="1475555" cy="1008289"/>
            <a:chOff x="4588715" y="1892909"/>
            <a:chExt cx="1475555" cy="1008289"/>
          </a:xfrm>
        </p:grpSpPr>
        <mc:AlternateContent xmlns:mc="http://schemas.openxmlformats.org/markup-compatibility/2006" xmlns:a14="http://schemas.microsoft.com/office/drawing/2010/main">
          <mc:Choice Requires="a14">
            <p:sp>
              <p:nvSpPr>
                <p:cNvPr id="306" name="ZoneTexte 305"/>
                <p:cNvSpPr txBox="1"/>
                <p:nvPr/>
              </p:nvSpPr>
              <p:spPr>
                <a:xfrm>
                  <a:off x="5778614" y="2368158"/>
                  <a:ext cx="285656" cy="314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𝑦</m:t>
                            </m:r>
                          </m:sub>
                        </m:sSub>
                      </m:oMath>
                    </m:oMathPara>
                  </a14:m>
                  <a:endParaRPr lang="fr-FR" dirty="0"/>
                </a:p>
              </p:txBody>
            </p:sp>
          </mc:Choice>
          <mc:Fallback xmlns="">
            <p:sp>
              <p:nvSpPr>
                <p:cNvPr id="267" name="ZoneTexte 266"/>
                <p:cNvSpPr txBox="1">
                  <a:spLocks noRot="1" noChangeAspect="1" noMove="1" noResize="1" noEditPoints="1" noAdjustHandles="1" noChangeArrowheads="1" noChangeShapeType="1" noTextEdit="1"/>
                </p:cNvSpPr>
                <p:nvPr/>
              </p:nvSpPr>
              <p:spPr>
                <a:xfrm>
                  <a:off x="5778614" y="2368158"/>
                  <a:ext cx="285656" cy="314702"/>
                </a:xfrm>
                <a:prstGeom prst="rect">
                  <a:avLst/>
                </a:prstGeom>
                <a:blipFill>
                  <a:blip r:embed="rId31"/>
                  <a:stretch>
                    <a:fillRect l="-21277" t="-23077" r="-53191" b="-17308"/>
                  </a:stretch>
                </a:blipFill>
              </p:spPr>
              <p:txBody>
                <a:bodyPr/>
                <a:lstStyle/>
                <a:p>
                  <a:r>
                    <a:rPr lang="fr-FR">
                      <a:noFill/>
                    </a:rPr>
                    <a:t> </a:t>
                  </a:r>
                </a:p>
              </p:txBody>
            </p:sp>
          </mc:Fallback>
        </mc:AlternateContent>
        <p:cxnSp>
          <p:nvCxnSpPr>
            <p:cNvPr id="307" name="Connecteur droit avec flèche 306"/>
            <p:cNvCxnSpPr/>
            <p:nvPr/>
          </p:nvCxnSpPr>
          <p:spPr>
            <a:xfrm flipV="1">
              <a:off x="4588715" y="2464942"/>
              <a:ext cx="114529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Connecteur droit avec flèche 307"/>
            <p:cNvCxnSpPr/>
            <p:nvPr/>
          </p:nvCxnSpPr>
          <p:spPr>
            <a:xfrm flipV="1">
              <a:off x="5161363" y="2025394"/>
              <a:ext cx="0" cy="8758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6" name="Ellipse 315"/>
            <p:cNvSpPr/>
            <p:nvPr/>
          </p:nvSpPr>
          <p:spPr>
            <a:xfrm rot="19503953">
              <a:off x="4648897" y="2410063"/>
              <a:ext cx="1024925" cy="113292"/>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Ellipse 316"/>
            <p:cNvSpPr/>
            <p:nvPr/>
          </p:nvSpPr>
          <p:spPr>
            <a:xfrm rot="5400000">
              <a:off x="5138139" y="2433384"/>
              <a:ext cx="52059" cy="52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18" name="ZoneTexte 317"/>
                <p:cNvSpPr txBox="1"/>
                <p:nvPr/>
              </p:nvSpPr>
              <p:spPr>
                <a:xfrm>
                  <a:off x="5235427" y="1892909"/>
                  <a:ext cx="267637" cy="286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272" name="ZoneTexte 271"/>
                <p:cNvSpPr txBox="1">
                  <a:spLocks noRot="1" noChangeAspect="1" noMove="1" noResize="1" noEditPoints="1" noAdjustHandles="1" noChangeArrowheads="1" noChangeShapeType="1" noTextEdit="1"/>
                </p:cNvSpPr>
                <p:nvPr/>
              </p:nvSpPr>
              <p:spPr>
                <a:xfrm>
                  <a:off x="5235427" y="1892909"/>
                  <a:ext cx="267637" cy="286425"/>
                </a:xfrm>
                <a:prstGeom prst="rect">
                  <a:avLst/>
                </a:prstGeom>
                <a:blipFill>
                  <a:blip r:embed="rId32"/>
                  <a:stretch>
                    <a:fillRect l="-23256" t="-27660" r="-60465" b="-10638"/>
                  </a:stretch>
                </a:blipFill>
              </p:spPr>
              <p:txBody>
                <a:bodyPr/>
                <a:lstStyle/>
                <a:p>
                  <a:r>
                    <a:rPr lang="fr-FR">
                      <a:noFill/>
                    </a:rPr>
                    <a:t> </a:t>
                  </a:r>
                </a:p>
              </p:txBody>
            </p:sp>
          </mc:Fallback>
        </mc:AlternateContent>
      </p:grpSp>
      <p:cxnSp>
        <p:nvCxnSpPr>
          <p:cNvPr id="319" name="Connecteur droit avec flèche 318"/>
          <p:cNvCxnSpPr/>
          <p:nvPr/>
        </p:nvCxnSpPr>
        <p:spPr>
          <a:xfrm flipH="1" flipV="1">
            <a:off x="2566134" y="3210572"/>
            <a:ext cx="1233301" cy="245480"/>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sp>
        <p:nvSpPr>
          <p:cNvPr id="297" name="ZoneTexte 296"/>
          <p:cNvSpPr txBox="1"/>
          <p:nvPr/>
        </p:nvSpPr>
        <p:spPr>
          <a:xfrm>
            <a:off x="910585" y="35137"/>
            <a:ext cx="8440369" cy="646323"/>
          </a:xfrm>
          <a:prstGeom prst="rect">
            <a:avLst/>
          </a:prstGeom>
          <a:noFill/>
        </p:spPr>
        <p:txBody>
          <a:bodyPr wrap="none" lIns="91431" tIns="45716" rIns="91431" bIns="45716" rtlCol="0">
            <a:spAutoFit/>
          </a:bodyPr>
          <a:lstStyle/>
          <a:p>
            <a:r>
              <a:rPr lang="fr-FR" sz="3600" dirty="0" smtClean="0">
                <a:solidFill>
                  <a:srgbClr val="002060"/>
                </a:solidFill>
              </a:rPr>
              <a:t>Quantum-</a:t>
            </a:r>
            <a:r>
              <a:rPr lang="fr-FR" sz="3600" dirty="0" err="1" smtClean="0">
                <a:solidFill>
                  <a:srgbClr val="002060"/>
                </a:solidFill>
              </a:rPr>
              <a:t>enhanced</a:t>
            </a:r>
            <a:r>
              <a:rPr lang="fr-FR" sz="3600" dirty="0" smtClean="0">
                <a:solidFill>
                  <a:srgbClr val="002060"/>
                </a:solidFill>
              </a:rPr>
              <a:t> free </a:t>
            </a:r>
            <a:r>
              <a:rPr lang="fr-FR" sz="3600" dirty="0" err="1" smtClean="0">
                <a:solidFill>
                  <a:srgbClr val="002060"/>
                </a:solidFill>
              </a:rPr>
              <a:t>fall</a:t>
            </a:r>
            <a:r>
              <a:rPr lang="fr-FR" sz="3600" dirty="0" smtClean="0">
                <a:solidFill>
                  <a:srgbClr val="002060"/>
                </a:solidFill>
              </a:rPr>
              <a:t> </a:t>
            </a:r>
            <a:r>
              <a:rPr lang="fr-FR" sz="3600" dirty="0" err="1" smtClean="0">
                <a:solidFill>
                  <a:srgbClr val="002060"/>
                </a:solidFill>
              </a:rPr>
              <a:t>interferometry</a:t>
            </a:r>
            <a:endParaRPr lang="fr-FR" sz="3600" dirty="0">
              <a:solidFill>
                <a:srgbClr val="002060"/>
              </a:solidFill>
            </a:endParaRPr>
          </a:p>
        </p:txBody>
      </p:sp>
      <p:cxnSp>
        <p:nvCxnSpPr>
          <p:cNvPr id="298" name="Connecteur droit 297"/>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75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Image 344"/>
          <p:cNvPicPr>
            <a:picLocks noChangeAspect="1"/>
          </p:cNvPicPr>
          <p:nvPr/>
        </p:nvPicPr>
        <p:blipFill rotWithShape="1">
          <a:blip r:embed="rId3"/>
          <a:srcRect l="41214" t="16100" r="36013" b="18036"/>
          <a:stretch/>
        </p:blipFill>
        <p:spPr>
          <a:xfrm>
            <a:off x="9096086" y="1293463"/>
            <a:ext cx="2303513" cy="1745975"/>
          </a:xfrm>
          <a:prstGeom prst="rect">
            <a:avLst/>
          </a:prstGeom>
        </p:spPr>
      </p:pic>
      <p:sp>
        <p:nvSpPr>
          <p:cNvPr id="7" name="Espace réservé du numéro de diapositive 6"/>
          <p:cNvSpPr>
            <a:spLocks noGrp="1"/>
          </p:cNvSpPr>
          <p:nvPr>
            <p:ph type="sldNum" sz="quarter" idx="12"/>
          </p:nvPr>
        </p:nvSpPr>
        <p:spPr>
          <a:xfrm>
            <a:off x="8639926" y="6356350"/>
            <a:ext cx="2743200" cy="365125"/>
          </a:xfrm>
        </p:spPr>
        <p:txBody>
          <a:bodyPr/>
          <a:lstStyle/>
          <a:p>
            <a:fld id="{CD18E2C5-5B8A-4A47-828B-84C54BD2C427}" type="slidenum">
              <a:rPr lang="fr-FR" smtClean="0"/>
              <a:pPr/>
              <a:t>31</a:t>
            </a:fld>
            <a:endParaRPr lang="fr-FR" dirty="0"/>
          </a:p>
        </p:txBody>
      </p:sp>
      <p:grpSp>
        <p:nvGrpSpPr>
          <p:cNvPr id="67" name="Groupe 66"/>
          <p:cNvGrpSpPr/>
          <p:nvPr/>
        </p:nvGrpSpPr>
        <p:grpSpPr>
          <a:xfrm>
            <a:off x="8552391" y="980711"/>
            <a:ext cx="3423497" cy="2404604"/>
            <a:chOff x="9082123" y="886834"/>
            <a:chExt cx="3423497" cy="2404604"/>
          </a:xfrm>
        </p:grpSpPr>
        <p:grpSp>
          <p:nvGrpSpPr>
            <p:cNvPr id="55" name="Groupe 54"/>
            <p:cNvGrpSpPr/>
            <p:nvPr/>
          </p:nvGrpSpPr>
          <p:grpSpPr>
            <a:xfrm>
              <a:off x="9082123" y="886834"/>
              <a:ext cx="3423497" cy="2404604"/>
              <a:chOff x="9082123" y="611447"/>
              <a:chExt cx="3423497" cy="2404604"/>
            </a:xfrm>
          </p:grpSpPr>
          <p:grpSp>
            <p:nvGrpSpPr>
              <p:cNvPr id="53" name="Groupe 52"/>
              <p:cNvGrpSpPr/>
              <p:nvPr/>
            </p:nvGrpSpPr>
            <p:grpSpPr>
              <a:xfrm>
                <a:off x="9088180" y="812677"/>
                <a:ext cx="3417440" cy="2096656"/>
                <a:chOff x="9088180" y="812677"/>
                <a:chExt cx="3417440" cy="2096656"/>
              </a:xfrm>
            </p:grpSpPr>
            <mc:AlternateContent xmlns:mc="http://schemas.openxmlformats.org/markup-compatibility/2006" xmlns:a14="http://schemas.microsoft.com/office/drawing/2010/main">
              <mc:Choice Requires="a14">
                <p:sp>
                  <p:nvSpPr>
                    <p:cNvPr id="42" name="ZoneTexte 41"/>
                    <p:cNvSpPr txBox="1"/>
                    <p:nvPr/>
                  </p:nvSpPr>
                  <p:spPr>
                    <a:xfrm>
                      <a:off x="10336413" y="2663112"/>
                      <a:ext cx="2169207" cy="246221"/>
                    </a:xfrm>
                    <a:prstGeom prst="rect">
                      <a:avLst/>
                    </a:prstGeom>
                    <a:noFill/>
                  </p:spPr>
                  <p:txBody>
                    <a:bodyPr wrap="square" lIns="0" tIns="0" rIns="0" bIns="0" rtlCol="0">
                      <a:spAutoFit/>
                    </a:bodyPr>
                    <a:lstStyle/>
                    <a:p>
                      <a:r>
                        <a:rPr lang="fr-FR" sz="1600" b="0" dirty="0" err="1" smtClean="0">
                          <a:latin typeface="+mj-lt"/>
                        </a:rPr>
                        <a:t>Strength</a:t>
                      </a:r>
                      <a:r>
                        <a:rPr lang="fr-FR" sz="1600" dirty="0" smtClean="0">
                          <a:latin typeface="+mj-lt"/>
                        </a:rPr>
                        <a:t>: </a:t>
                      </a:r>
                      <a14:m>
                        <m:oMath xmlns:m="http://schemas.openxmlformats.org/officeDocument/2006/math">
                          <m:r>
                            <a:rPr lang="fr-FR" sz="1600" i="1">
                              <a:solidFill>
                                <a:srgbClr val="0066FF"/>
                              </a:solidFill>
                              <a:latin typeface="Cambria Math" panose="02040503050406030204" pitchFamily="18" charset="0"/>
                            </a:rPr>
                            <m:t>𝜒</m:t>
                          </m:r>
                        </m:oMath>
                      </a14:m>
                      <a:endParaRPr lang="fr-FR" sz="1600" b="0" dirty="0" smtClean="0">
                        <a:latin typeface="+mj-lt"/>
                      </a:endParaRPr>
                    </a:p>
                  </p:txBody>
                </p:sp>
              </mc:Choice>
              <mc:Fallback xmlns="">
                <p:sp>
                  <p:nvSpPr>
                    <p:cNvPr id="42" name="ZoneTexte 41"/>
                    <p:cNvSpPr txBox="1">
                      <a:spLocks noRot="1" noChangeAspect="1" noMove="1" noResize="1" noEditPoints="1" noAdjustHandles="1" noChangeArrowheads="1" noChangeShapeType="1" noTextEdit="1"/>
                    </p:cNvSpPr>
                    <p:nvPr/>
                  </p:nvSpPr>
                  <p:spPr>
                    <a:xfrm>
                      <a:off x="10336413" y="2663112"/>
                      <a:ext cx="2169207" cy="246221"/>
                    </a:xfrm>
                    <a:prstGeom prst="rect">
                      <a:avLst/>
                    </a:prstGeom>
                    <a:blipFill>
                      <a:blip r:embed="rId4"/>
                      <a:stretch>
                        <a:fillRect l="-5899" t="-24390" b="-48780"/>
                      </a:stretch>
                    </a:blipFill>
                  </p:spPr>
                  <p:txBody>
                    <a:bodyPr/>
                    <a:lstStyle/>
                    <a:p>
                      <a:r>
                        <a:rPr lang="fr-FR">
                          <a:noFill/>
                        </a:rPr>
                        <a:t> </a:t>
                      </a:r>
                    </a:p>
                  </p:txBody>
                </p:sp>
              </mc:Fallback>
            </mc:AlternateContent>
            <p:sp>
              <p:nvSpPr>
                <p:cNvPr id="331" name="ZoneTexte 330"/>
                <p:cNvSpPr txBox="1"/>
                <p:nvPr/>
              </p:nvSpPr>
              <p:spPr>
                <a:xfrm>
                  <a:off x="11013487" y="1741103"/>
                  <a:ext cx="739277" cy="246221"/>
                </a:xfrm>
                <a:prstGeom prst="rect">
                  <a:avLst/>
                </a:prstGeom>
                <a:noFill/>
              </p:spPr>
              <p:txBody>
                <a:bodyPr wrap="square" lIns="0" tIns="0" rIns="0" bIns="0" rtlCol="0">
                  <a:spAutoFit/>
                </a:bodyPr>
                <a:lstStyle/>
                <a:p>
                  <a:pPr algn="ctr"/>
                  <a:r>
                    <a:rPr lang="fr-FR" sz="1600" b="0" i="1" dirty="0" smtClean="0">
                      <a:latin typeface="+mj-lt"/>
                    </a:rPr>
                    <a:t>(SQL)</a:t>
                  </a:r>
                </a:p>
              </p:txBody>
            </p:sp>
            <p:sp>
              <p:nvSpPr>
                <p:cNvPr id="52" name="ZoneTexte 51"/>
                <p:cNvSpPr txBox="1"/>
                <p:nvPr/>
              </p:nvSpPr>
              <p:spPr>
                <a:xfrm>
                  <a:off x="9451962" y="1731353"/>
                  <a:ext cx="373115" cy="246221"/>
                </a:xfrm>
                <a:prstGeom prst="rect">
                  <a:avLst/>
                </a:prstGeom>
                <a:noFill/>
              </p:spPr>
              <p:txBody>
                <a:bodyPr wrap="square" lIns="0" tIns="0" rIns="0" bIns="0" rtlCol="0">
                  <a:spAutoFit/>
                </a:bodyPr>
                <a:lstStyle/>
                <a:p>
                  <a:pPr algn="l"/>
                  <a:r>
                    <a:rPr lang="fr-FR" sz="1600" b="0" dirty="0" smtClean="0">
                      <a:latin typeface="+mj-lt"/>
                    </a:rPr>
                    <a:t>1</a:t>
                  </a:r>
                </a:p>
              </p:txBody>
            </p:sp>
            <p:sp>
              <p:nvSpPr>
                <p:cNvPr id="334" name="ZoneTexte 333"/>
                <p:cNvSpPr txBox="1"/>
                <p:nvPr/>
              </p:nvSpPr>
              <p:spPr>
                <a:xfrm>
                  <a:off x="9332228" y="2480054"/>
                  <a:ext cx="373115" cy="246221"/>
                </a:xfrm>
                <a:prstGeom prst="rect">
                  <a:avLst/>
                </a:prstGeom>
                <a:noFill/>
              </p:spPr>
              <p:txBody>
                <a:bodyPr wrap="square" lIns="0" tIns="0" rIns="0" bIns="0" rtlCol="0">
                  <a:spAutoFit/>
                </a:bodyPr>
                <a:lstStyle/>
                <a:p>
                  <a:pPr algn="l"/>
                  <a:endParaRPr lang="fr-FR" sz="1600" b="0" dirty="0" smtClean="0">
                    <a:latin typeface="+mj-lt"/>
                  </a:endParaRPr>
                </a:p>
              </p:txBody>
            </p:sp>
            <mc:AlternateContent xmlns:mc="http://schemas.openxmlformats.org/markup-compatibility/2006" xmlns:a14="http://schemas.microsoft.com/office/drawing/2010/main">
              <mc:Choice Requires="a14">
                <p:sp>
                  <p:nvSpPr>
                    <p:cNvPr id="340" name="ZoneTexte 339"/>
                    <p:cNvSpPr txBox="1"/>
                    <p:nvPr/>
                  </p:nvSpPr>
                  <p:spPr>
                    <a:xfrm rot="16200000">
                      <a:off x="8288892" y="1611965"/>
                      <a:ext cx="1844798" cy="246221"/>
                    </a:xfrm>
                    <a:prstGeom prst="rect">
                      <a:avLst/>
                    </a:prstGeom>
                    <a:noFill/>
                  </p:spPr>
                  <p:txBody>
                    <a:bodyPr wrap="square" lIns="0" tIns="0" rIns="0" bIns="0" rtlCol="0">
                      <a:spAutoFit/>
                    </a:bodyPr>
                    <a:lstStyle/>
                    <a:p>
                      <a:pPr algn="ctr"/>
                      <a:r>
                        <a:rPr lang="fr-FR" sz="1600" dirty="0" smtClean="0">
                          <a:latin typeface="+mj-lt"/>
                        </a:rPr>
                        <a:t>Gain</a:t>
                      </a:r>
                      <a14:m>
                        <m:oMath xmlns:m="http://schemas.openxmlformats.org/officeDocument/2006/math">
                          <m:r>
                            <a:rPr lang="fr-FR" sz="1600" b="0" i="0" smtClean="0">
                              <a:latin typeface="Cambria Math" panose="02040503050406030204" pitchFamily="18" charset="0"/>
                            </a:rPr>
                            <m:t> </m:t>
                          </m:r>
                        </m:oMath>
                      </a14:m>
                      <a:endParaRPr lang="fr-FR" sz="1600" b="0" dirty="0" smtClean="0">
                        <a:latin typeface="+mj-lt"/>
                      </a:endParaRPr>
                    </a:p>
                  </p:txBody>
                </p:sp>
              </mc:Choice>
              <mc:Fallback xmlns="">
                <p:sp>
                  <p:nvSpPr>
                    <p:cNvPr id="340" name="ZoneTexte 339"/>
                    <p:cNvSpPr txBox="1">
                      <a:spLocks noRot="1" noChangeAspect="1" noMove="1" noResize="1" noEditPoints="1" noAdjustHandles="1" noChangeArrowheads="1" noChangeShapeType="1" noTextEdit="1"/>
                    </p:cNvSpPr>
                    <p:nvPr/>
                  </p:nvSpPr>
                  <p:spPr>
                    <a:xfrm rot="16200000">
                      <a:off x="8288892" y="1611965"/>
                      <a:ext cx="1844798" cy="246221"/>
                    </a:xfrm>
                    <a:prstGeom prst="rect">
                      <a:avLst/>
                    </a:prstGeom>
                    <a:blipFill>
                      <a:blip r:embed="rId12"/>
                      <a:stretch>
                        <a:fillRect l="-24390" r="-48780"/>
                      </a:stretch>
                    </a:blipFill>
                  </p:spPr>
                  <p:txBody>
                    <a:bodyPr/>
                    <a:lstStyle/>
                    <a:p>
                      <a:r>
                        <a:rPr lang="fr-FR">
                          <a:noFill/>
                        </a:rPr>
                        <a:t> </a:t>
                      </a:r>
                    </a:p>
                  </p:txBody>
                </p:sp>
              </mc:Fallback>
            </mc:AlternateContent>
          </p:grpSp>
          <p:sp>
            <p:nvSpPr>
              <p:cNvPr id="54" name="Rectangle à coins arrondis 53"/>
              <p:cNvSpPr/>
              <p:nvPr/>
            </p:nvSpPr>
            <p:spPr>
              <a:xfrm>
                <a:off x="9082123" y="611447"/>
                <a:ext cx="3240793" cy="2404604"/>
              </a:xfrm>
              <a:prstGeom prst="roundRect">
                <a:avLst>
                  <a:gd name="adj" fmla="val 7975"/>
                </a:avLst>
              </a:prstGeom>
              <a:noFill/>
              <a:ln w="2540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cxnSp>
          <p:nvCxnSpPr>
            <p:cNvPr id="63" name="Connecteur droit avec flèche 62"/>
            <p:cNvCxnSpPr/>
            <p:nvPr/>
          </p:nvCxnSpPr>
          <p:spPr>
            <a:xfrm>
              <a:off x="9645312" y="2894329"/>
              <a:ext cx="2376000"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343" name="Connecteur droit avec flèche 342"/>
            <p:cNvCxnSpPr/>
            <p:nvPr/>
          </p:nvCxnSpPr>
          <p:spPr>
            <a:xfrm flipV="1">
              <a:off x="9645312" y="1108019"/>
              <a:ext cx="0" cy="180000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grpSp>
      <p:grpSp>
        <p:nvGrpSpPr>
          <p:cNvPr id="254" name="Groupe 253"/>
          <p:cNvGrpSpPr/>
          <p:nvPr/>
        </p:nvGrpSpPr>
        <p:grpSpPr>
          <a:xfrm>
            <a:off x="4545302" y="2464652"/>
            <a:ext cx="1145289" cy="1133127"/>
            <a:chOff x="5572469" y="4766600"/>
            <a:chExt cx="1224000" cy="1211011"/>
          </a:xfrm>
        </p:grpSpPr>
        <p:grpSp>
          <p:nvGrpSpPr>
            <p:cNvPr id="257" name="Groupe 256"/>
            <p:cNvGrpSpPr>
              <a:grpSpLocks noChangeAspect="1"/>
            </p:cNvGrpSpPr>
            <p:nvPr/>
          </p:nvGrpSpPr>
          <p:grpSpPr>
            <a:xfrm>
              <a:off x="5572469" y="4882242"/>
              <a:ext cx="1224000" cy="1095369"/>
              <a:chOff x="6920554" y="3575158"/>
              <a:chExt cx="1399723" cy="1252628"/>
            </a:xfrm>
          </p:grpSpPr>
          <p:cxnSp>
            <p:nvCxnSpPr>
              <p:cNvPr id="259" name="Connecteur droit avec flèche 258"/>
              <p:cNvCxnSpPr/>
              <p:nvPr/>
            </p:nvCxnSpPr>
            <p:spPr>
              <a:xfrm flipV="1">
                <a:off x="6920554" y="4191250"/>
                <a:ext cx="13997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Connecteur droit avec flèche 259"/>
              <p:cNvCxnSpPr/>
              <p:nvPr/>
            </p:nvCxnSpPr>
            <p:spPr>
              <a:xfrm flipV="1">
                <a:off x="7620416" y="3654050"/>
                <a:ext cx="0" cy="1070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1" name="Ellipse 260"/>
              <p:cNvSpPr/>
              <p:nvPr/>
            </p:nvSpPr>
            <p:spPr>
              <a:xfrm rot="5400000">
                <a:off x="7005966" y="4132241"/>
                <a:ext cx="1252628" cy="138461"/>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2" name="Ellipse 261"/>
              <p:cNvSpPr/>
              <p:nvPr/>
            </p:nvSpPr>
            <p:spPr>
              <a:xfrm>
                <a:off x="7596453" y="4160740"/>
                <a:ext cx="63624" cy="636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258" name="ZoneTexte 257"/>
                <p:cNvSpPr txBox="1"/>
                <p:nvPr/>
              </p:nvSpPr>
              <p:spPr>
                <a:xfrm>
                  <a:off x="6288116" y="4766600"/>
                  <a:ext cx="286031" cy="306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258" name="ZoneTexte 257"/>
                <p:cNvSpPr txBox="1">
                  <a:spLocks noRot="1" noChangeAspect="1" noMove="1" noResize="1" noEditPoints="1" noAdjustHandles="1" noChangeArrowheads="1" noChangeShapeType="1" noTextEdit="1"/>
                </p:cNvSpPr>
                <p:nvPr/>
              </p:nvSpPr>
              <p:spPr>
                <a:xfrm>
                  <a:off x="6288116" y="4766600"/>
                  <a:ext cx="286031" cy="306112"/>
                </a:xfrm>
                <a:prstGeom prst="rect">
                  <a:avLst/>
                </a:prstGeom>
                <a:blipFill>
                  <a:blip r:embed="rId13"/>
                  <a:stretch>
                    <a:fillRect l="-20455" t="-25532" r="-59091" b="-12766"/>
                  </a:stretch>
                </a:blipFill>
              </p:spPr>
              <p:txBody>
                <a:bodyPr/>
                <a:lstStyle/>
                <a:p>
                  <a:r>
                    <a:rPr lang="fr-FR">
                      <a:noFill/>
                    </a:rPr>
                    <a:t> </a:t>
                  </a:r>
                </a:p>
              </p:txBody>
            </p:sp>
          </mc:Fallback>
        </mc:AlternateContent>
      </p:grpSp>
      <p:grpSp>
        <p:nvGrpSpPr>
          <p:cNvPr id="285" name="Groupe 284"/>
          <p:cNvGrpSpPr/>
          <p:nvPr/>
        </p:nvGrpSpPr>
        <p:grpSpPr>
          <a:xfrm>
            <a:off x="5183702" y="4942745"/>
            <a:ext cx="1145289" cy="1093089"/>
            <a:chOff x="1954566" y="3893996"/>
            <a:chExt cx="1319245" cy="1259117"/>
          </a:xfrm>
        </p:grpSpPr>
        <p:sp>
          <p:nvSpPr>
            <p:cNvPr id="286" name="Forme libre 285"/>
            <p:cNvSpPr/>
            <p:nvPr/>
          </p:nvSpPr>
          <p:spPr>
            <a:xfrm>
              <a:off x="1957076" y="4123104"/>
              <a:ext cx="791306" cy="1030009"/>
            </a:xfrm>
            <a:custGeom>
              <a:avLst/>
              <a:gdLst>
                <a:gd name="connsiteX0" fmla="*/ 1225261 w 1225632"/>
                <a:gd name="connsiteY0" fmla="*/ 87221 h 1408584"/>
                <a:gd name="connsiteX1" fmla="*/ 762981 w 1225632"/>
                <a:gd name="connsiteY1" fmla="*/ 11021 h 1408584"/>
                <a:gd name="connsiteX2" fmla="*/ 564861 w 1225632"/>
                <a:gd name="connsiteY2" fmla="*/ 325981 h 1408584"/>
                <a:gd name="connsiteX3" fmla="*/ 544541 w 1225632"/>
                <a:gd name="connsiteY3" fmla="*/ 1103221 h 1408584"/>
                <a:gd name="connsiteX4" fmla="*/ 981 w 1225632"/>
                <a:gd name="connsiteY4" fmla="*/ 1275941 h 1408584"/>
                <a:gd name="connsiteX5" fmla="*/ 696941 w 1225632"/>
                <a:gd name="connsiteY5" fmla="*/ 1367381 h 1408584"/>
                <a:gd name="connsiteX6" fmla="*/ 722341 w 1225632"/>
                <a:gd name="connsiteY6" fmla="*/ 574901 h 1408584"/>
                <a:gd name="connsiteX7" fmla="*/ 839181 w 1225632"/>
                <a:gd name="connsiteY7" fmla="*/ 239621 h 1408584"/>
                <a:gd name="connsiteX8" fmla="*/ 1225261 w 1225632"/>
                <a:gd name="connsiteY8" fmla="*/ 87221 h 14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632" h="1408584">
                  <a:moveTo>
                    <a:pt x="1225261" y="87221"/>
                  </a:moveTo>
                  <a:cubicBezTo>
                    <a:pt x="1212561" y="49121"/>
                    <a:pt x="873048" y="-28772"/>
                    <a:pt x="762981" y="11021"/>
                  </a:cubicBezTo>
                  <a:cubicBezTo>
                    <a:pt x="652914" y="50814"/>
                    <a:pt x="601268" y="143948"/>
                    <a:pt x="564861" y="325981"/>
                  </a:cubicBezTo>
                  <a:cubicBezTo>
                    <a:pt x="528454" y="508014"/>
                    <a:pt x="638521" y="944894"/>
                    <a:pt x="544541" y="1103221"/>
                  </a:cubicBezTo>
                  <a:cubicBezTo>
                    <a:pt x="450561" y="1261548"/>
                    <a:pt x="-24419" y="1231914"/>
                    <a:pt x="981" y="1275941"/>
                  </a:cubicBezTo>
                  <a:cubicBezTo>
                    <a:pt x="26381" y="1319968"/>
                    <a:pt x="576714" y="1484221"/>
                    <a:pt x="696941" y="1367381"/>
                  </a:cubicBezTo>
                  <a:cubicBezTo>
                    <a:pt x="817168" y="1250541"/>
                    <a:pt x="698634" y="762861"/>
                    <a:pt x="722341" y="574901"/>
                  </a:cubicBezTo>
                  <a:cubicBezTo>
                    <a:pt x="746048" y="386941"/>
                    <a:pt x="757054" y="316668"/>
                    <a:pt x="839181" y="239621"/>
                  </a:cubicBezTo>
                  <a:cubicBezTo>
                    <a:pt x="921308" y="162574"/>
                    <a:pt x="1237961" y="125321"/>
                    <a:pt x="1225261" y="87221"/>
                  </a:cubicBezTo>
                  <a:close/>
                </a:path>
              </a:pathLst>
            </a:custGeom>
            <a:gradFill>
              <a:gsLst>
                <a:gs pos="32000">
                  <a:schemeClr val="accent5"/>
                </a:gs>
                <a:gs pos="0">
                  <a:srgbClr val="0066FF"/>
                </a:gs>
                <a:gs pos="100000">
                  <a:schemeClr val="bg1"/>
                </a:gs>
              </a:gsLst>
              <a:path path="circle">
                <a:fillToRect l="100000" t="100000"/>
              </a:path>
            </a:gra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287" name="Groupe 286"/>
            <p:cNvGrpSpPr/>
            <p:nvPr/>
          </p:nvGrpSpPr>
          <p:grpSpPr>
            <a:xfrm>
              <a:off x="1954566" y="3893996"/>
              <a:ext cx="1319245" cy="1224540"/>
              <a:chOff x="5572469" y="4751088"/>
              <a:chExt cx="1224000" cy="1136141"/>
            </a:xfrm>
          </p:grpSpPr>
          <p:grpSp>
            <p:nvGrpSpPr>
              <p:cNvPr id="288" name="Groupe 287"/>
              <p:cNvGrpSpPr>
                <a:grpSpLocks noChangeAspect="1"/>
              </p:cNvGrpSpPr>
              <p:nvPr/>
            </p:nvGrpSpPr>
            <p:grpSpPr>
              <a:xfrm>
                <a:off x="5572469" y="4951229"/>
                <a:ext cx="1224000" cy="936000"/>
                <a:chOff x="6920554" y="3654050"/>
                <a:chExt cx="1399723" cy="1070379"/>
              </a:xfrm>
            </p:grpSpPr>
            <p:cxnSp>
              <p:nvCxnSpPr>
                <p:cNvPr id="290" name="Connecteur droit avec flèche 289"/>
                <p:cNvCxnSpPr/>
                <p:nvPr/>
              </p:nvCxnSpPr>
              <p:spPr>
                <a:xfrm flipV="1">
                  <a:off x="6920554" y="4191250"/>
                  <a:ext cx="13997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Connecteur droit avec flèche 290"/>
                <p:cNvCxnSpPr/>
                <p:nvPr/>
              </p:nvCxnSpPr>
              <p:spPr>
                <a:xfrm flipV="1">
                  <a:off x="7620416" y="3654050"/>
                  <a:ext cx="0" cy="1070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2" name="Ellipse 291"/>
                <p:cNvSpPr/>
                <p:nvPr/>
              </p:nvSpPr>
              <p:spPr>
                <a:xfrm>
                  <a:off x="7339229" y="4160740"/>
                  <a:ext cx="63624" cy="636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289" name="ZoneTexte 288"/>
                  <p:cNvSpPr txBox="1"/>
                  <p:nvPr/>
                </p:nvSpPr>
                <p:spPr>
                  <a:xfrm>
                    <a:off x="6293904" y="4751088"/>
                    <a:ext cx="286031" cy="306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289" name="ZoneTexte 288"/>
                  <p:cNvSpPr txBox="1">
                    <a:spLocks noRot="1" noChangeAspect="1" noMove="1" noResize="1" noEditPoints="1" noAdjustHandles="1" noChangeArrowheads="1" noChangeShapeType="1" noTextEdit="1"/>
                  </p:cNvSpPr>
                  <p:nvPr/>
                </p:nvSpPr>
                <p:spPr>
                  <a:xfrm>
                    <a:off x="6293904" y="4751088"/>
                    <a:ext cx="286031" cy="306112"/>
                  </a:xfrm>
                  <a:prstGeom prst="rect">
                    <a:avLst/>
                  </a:prstGeom>
                  <a:blipFill>
                    <a:blip r:embed="rId14"/>
                    <a:stretch>
                      <a:fillRect l="-20455" t="-27660" r="-59091" b="-10638"/>
                    </a:stretch>
                  </a:blipFill>
                </p:spPr>
                <p:txBody>
                  <a:bodyPr/>
                  <a:lstStyle/>
                  <a:p>
                    <a:r>
                      <a:rPr lang="fr-FR">
                        <a:noFill/>
                      </a:rPr>
                      <a:t> </a:t>
                    </a:r>
                  </a:p>
                </p:txBody>
              </p:sp>
            </mc:Fallback>
          </mc:AlternateContent>
        </p:grpSp>
      </p:grpSp>
      <p:grpSp>
        <p:nvGrpSpPr>
          <p:cNvPr id="293" name="Groupe 292"/>
          <p:cNvGrpSpPr/>
          <p:nvPr/>
        </p:nvGrpSpPr>
        <p:grpSpPr>
          <a:xfrm>
            <a:off x="6392722" y="4953994"/>
            <a:ext cx="1145289" cy="1063072"/>
            <a:chOff x="1954566" y="3893996"/>
            <a:chExt cx="1319245" cy="1224540"/>
          </a:xfrm>
        </p:grpSpPr>
        <p:sp>
          <p:nvSpPr>
            <p:cNvPr id="294" name="Forme libre 293"/>
            <p:cNvSpPr/>
            <p:nvPr/>
          </p:nvSpPr>
          <p:spPr>
            <a:xfrm rot="5400000">
              <a:off x="2233575" y="3874722"/>
              <a:ext cx="791306" cy="1030009"/>
            </a:xfrm>
            <a:custGeom>
              <a:avLst/>
              <a:gdLst>
                <a:gd name="connsiteX0" fmla="*/ 1225261 w 1225632"/>
                <a:gd name="connsiteY0" fmla="*/ 87221 h 1408584"/>
                <a:gd name="connsiteX1" fmla="*/ 762981 w 1225632"/>
                <a:gd name="connsiteY1" fmla="*/ 11021 h 1408584"/>
                <a:gd name="connsiteX2" fmla="*/ 564861 w 1225632"/>
                <a:gd name="connsiteY2" fmla="*/ 325981 h 1408584"/>
                <a:gd name="connsiteX3" fmla="*/ 544541 w 1225632"/>
                <a:gd name="connsiteY3" fmla="*/ 1103221 h 1408584"/>
                <a:gd name="connsiteX4" fmla="*/ 981 w 1225632"/>
                <a:gd name="connsiteY4" fmla="*/ 1275941 h 1408584"/>
                <a:gd name="connsiteX5" fmla="*/ 696941 w 1225632"/>
                <a:gd name="connsiteY5" fmla="*/ 1367381 h 1408584"/>
                <a:gd name="connsiteX6" fmla="*/ 722341 w 1225632"/>
                <a:gd name="connsiteY6" fmla="*/ 574901 h 1408584"/>
                <a:gd name="connsiteX7" fmla="*/ 839181 w 1225632"/>
                <a:gd name="connsiteY7" fmla="*/ 239621 h 1408584"/>
                <a:gd name="connsiteX8" fmla="*/ 1225261 w 1225632"/>
                <a:gd name="connsiteY8" fmla="*/ 87221 h 14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632" h="1408584">
                  <a:moveTo>
                    <a:pt x="1225261" y="87221"/>
                  </a:moveTo>
                  <a:cubicBezTo>
                    <a:pt x="1212561" y="49121"/>
                    <a:pt x="873048" y="-28772"/>
                    <a:pt x="762981" y="11021"/>
                  </a:cubicBezTo>
                  <a:cubicBezTo>
                    <a:pt x="652914" y="50814"/>
                    <a:pt x="601268" y="143948"/>
                    <a:pt x="564861" y="325981"/>
                  </a:cubicBezTo>
                  <a:cubicBezTo>
                    <a:pt x="528454" y="508014"/>
                    <a:pt x="638521" y="944894"/>
                    <a:pt x="544541" y="1103221"/>
                  </a:cubicBezTo>
                  <a:cubicBezTo>
                    <a:pt x="450561" y="1261548"/>
                    <a:pt x="-24419" y="1231914"/>
                    <a:pt x="981" y="1275941"/>
                  </a:cubicBezTo>
                  <a:cubicBezTo>
                    <a:pt x="26381" y="1319968"/>
                    <a:pt x="576714" y="1484221"/>
                    <a:pt x="696941" y="1367381"/>
                  </a:cubicBezTo>
                  <a:cubicBezTo>
                    <a:pt x="817168" y="1250541"/>
                    <a:pt x="698634" y="762861"/>
                    <a:pt x="722341" y="574901"/>
                  </a:cubicBezTo>
                  <a:cubicBezTo>
                    <a:pt x="746048" y="386941"/>
                    <a:pt x="757054" y="316668"/>
                    <a:pt x="839181" y="239621"/>
                  </a:cubicBezTo>
                  <a:cubicBezTo>
                    <a:pt x="921308" y="162574"/>
                    <a:pt x="1237961" y="125321"/>
                    <a:pt x="1225261" y="87221"/>
                  </a:cubicBezTo>
                  <a:close/>
                </a:path>
              </a:pathLst>
            </a:custGeom>
            <a:gradFill>
              <a:gsLst>
                <a:gs pos="32000">
                  <a:schemeClr val="accent5"/>
                </a:gs>
                <a:gs pos="0">
                  <a:srgbClr val="0066FF"/>
                </a:gs>
                <a:gs pos="100000">
                  <a:schemeClr val="bg1"/>
                </a:gs>
              </a:gsLst>
              <a:path path="circle">
                <a:fillToRect l="100000" t="100000"/>
              </a:path>
            </a:gra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295" name="Groupe 294"/>
            <p:cNvGrpSpPr/>
            <p:nvPr/>
          </p:nvGrpSpPr>
          <p:grpSpPr>
            <a:xfrm>
              <a:off x="1954566" y="3893996"/>
              <a:ext cx="1319245" cy="1224540"/>
              <a:chOff x="5572469" y="4751088"/>
              <a:chExt cx="1224000" cy="1136141"/>
            </a:xfrm>
          </p:grpSpPr>
          <p:grpSp>
            <p:nvGrpSpPr>
              <p:cNvPr id="296" name="Groupe 295"/>
              <p:cNvGrpSpPr>
                <a:grpSpLocks noChangeAspect="1"/>
              </p:cNvGrpSpPr>
              <p:nvPr/>
            </p:nvGrpSpPr>
            <p:grpSpPr>
              <a:xfrm>
                <a:off x="5572469" y="4951229"/>
                <a:ext cx="1224000" cy="936000"/>
                <a:chOff x="6920554" y="3654050"/>
                <a:chExt cx="1399723" cy="1070379"/>
              </a:xfrm>
            </p:grpSpPr>
            <p:cxnSp>
              <p:nvCxnSpPr>
                <p:cNvPr id="324" name="Connecteur droit avec flèche 323"/>
                <p:cNvCxnSpPr/>
                <p:nvPr/>
              </p:nvCxnSpPr>
              <p:spPr>
                <a:xfrm flipV="1">
                  <a:off x="6920554" y="4191250"/>
                  <a:ext cx="13997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Connecteur droit avec flèche 324"/>
                <p:cNvCxnSpPr/>
                <p:nvPr/>
              </p:nvCxnSpPr>
              <p:spPr>
                <a:xfrm flipV="1">
                  <a:off x="7620416" y="3654050"/>
                  <a:ext cx="0" cy="1070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6" name="Ellipse 325"/>
                <p:cNvSpPr/>
                <p:nvPr/>
              </p:nvSpPr>
              <p:spPr>
                <a:xfrm>
                  <a:off x="7594046" y="3933578"/>
                  <a:ext cx="63624" cy="636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323" name="ZoneTexte 322"/>
                  <p:cNvSpPr txBox="1"/>
                  <p:nvPr/>
                </p:nvSpPr>
                <p:spPr>
                  <a:xfrm>
                    <a:off x="6293904" y="4751088"/>
                    <a:ext cx="286031" cy="306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323" name="ZoneTexte 322"/>
                  <p:cNvSpPr txBox="1">
                    <a:spLocks noRot="1" noChangeAspect="1" noMove="1" noResize="1" noEditPoints="1" noAdjustHandles="1" noChangeArrowheads="1" noChangeShapeType="1" noTextEdit="1"/>
                  </p:cNvSpPr>
                  <p:nvPr/>
                </p:nvSpPr>
                <p:spPr>
                  <a:xfrm>
                    <a:off x="6293904" y="4751088"/>
                    <a:ext cx="286031" cy="306112"/>
                  </a:xfrm>
                  <a:prstGeom prst="rect">
                    <a:avLst/>
                  </a:prstGeom>
                  <a:blipFill>
                    <a:blip r:embed="rId15"/>
                    <a:stretch>
                      <a:fillRect l="-20455" t="-27660" r="-59091" b="-10638"/>
                    </a:stretch>
                  </a:blipFill>
                </p:spPr>
                <p:txBody>
                  <a:bodyPr/>
                  <a:lstStyle/>
                  <a:p>
                    <a:r>
                      <a:rPr lang="fr-FR">
                        <a:noFill/>
                      </a:rPr>
                      <a:t> </a:t>
                    </a:r>
                  </a:p>
                </p:txBody>
              </p:sp>
            </mc:Fallback>
          </mc:AlternateContent>
        </p:grpSp>
      </p:grpSp>
      <p:cxnSp>
        <p:nvCxnSpPr>
          <p:cNvPr id="327" name="Connecteur droit avec flèche 326"/>
          <p:cNvCxnSpPr/>
          <p:nvPr/>
        </p:nvCxnSpPr>
        <p:spPr>
          <a:xfrm flipH="1" flipV="1">
            <a:off x="5485823" y="5635307"/>
            <a:ext cx="268437" cy="0"/>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28" name="ZoneTexte 327"/>
              <p:cNvSpPr txBox="1"/>
              <p:nvPr/>
            </p:nvSpPr>
            <p:spPr>
              <a:xfrm>
                <a:off x="5846034" y="5631760"/>
                <a:ext cx="237950"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0" i="1" smtClean="0">
                              <a:solidFill>
                                <a:srgbClr val="7030A0"/>
                              </a:solidFill>
                              <a:latin typeface="Cambria Math" panose="02040503050406030204" pitchFamily="18" charset="0"/>
                            </a:rPr>
                          </m:ctrlPr>
                        </m:accPr>
                        <m:e>
                          <m:r>
                            <a:rPr lang="fr-FR" sz="2000" i="1">
                              <a:solidFill>
                                <a:srgbClr val="7030A0"/>
                              </a:solidFill>
                              <a:latin typeface="Cambria Math" panose="02040503050406030204" pitchFamily="18" charset="0"/>
                            </a:rPr>
                            <m:t>𝜙</m:t>
                          </m:r>
                        </m:e>
                      </m:acc>
                    </m:oMath>
                  </m:oMathPara>
                </a14:m>
                <a:endParaRPr lang="fr-FR" sz="2000" b="0" dirty="0" smtClean="0">
                  <a:solidFill>
                    <a:srgbClr val="7030A0"/>
                  </a:solidFill>
                  <a:latin typeface="+mj-lt"/>
                </a:endParaRPr>
              </a:p>
            </p:txBody>
          </p:sp>
        </mc:Choice>
        <mc:Fallback xmlns="">
          <p:sp>
            <p:nvSpPr>
              <p:cNvPr id="328" name="ZoneTexte 327"/>
              <p:cNvSpPr txBox="1">
                <a:spLocks noRot="1" noChangeAspect="1" noMove="1" noResize="1" noEditPoints="1" noAdjustHandles="1" noChangeArrowheads="1" noChangeShapeType="1" noTextEdit="1"/>
              </p:cNvSpPr>
              <p:nvPr/>
            </p:nvSpPr>
            <p:spPr>
              <a:xfrm>
                <a:off x="5846034" y="5631760"/>
                <a:ext cx="237950" cy="317972"/>
              </a:xfrm>
              <a:prstGeom prst="rect">
                <a:avLst/>
              </a:prstGeom>
              <a:blipFill>
                <a:blip r:embed="rId16"/>
                <a:stretch>
                  <a:fillRect l="-35897" t="-23077" r="-71795" b="-32692"/>
                </a:stretch>
              </a:blipFill>
            </p:spPr>
            <p:txBody>
              <a:bodyPr/>
              <a:lstStyle/>
              <a:p>
                <a:r>
                  <a:rPr lang="fr-FR">
                    <a:noFill/>
                  </a:rPr>
                  <a:t> </a:t>
                </a:r>
              </a:p>
            </p:txBody>
          </p:sp>
        </mc:Fallback>
      </mc:AlternateContent>
      <p:sp>
        <p:nvSpPr>
          <p:cNvPr id="329" name="Arc 328"/>
          <p:cNvSpPr/>
          <p:nvPr/>
        </p:nvSpPr>
        <p:spPr>
          <a:xfrm rot="10800000">
            <a:off x="6705081" y="5290042"/>
            <a:ext cx="362486" cy="417246"/>
          </a:xfrm>
          <a:prstGeom prst="arc">
            <a:avLst>
              <a:gd name="adj1" fmla="val 16469254"/>
              <a:gd name="adj2" fmla="val 863568"/>
            </a:avLst>
          </a:prstGeom>
          <a:ln w="31750">
            <a:solidFill>
              <a:srgbClr val="FF0000"/>
            </a:solidFill>
            <a:headEnd type="non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fr-FR">
              <a:solidFill>
                <a:srgbClr val="0066FF"/>
              </a:solidFill>
            </a:endParaRPr>
          </a:p>
        </p:txBody>
      </p:sp>
      <mc:AlternateContent xmlns:mc="http://schemas.openxmlformats.org/markup-compatibility/2006" xmlns:a14="http://schemas.microsoft.com/office/drawing/2010/main">
        <mc:Choice Requires="a14">
          <p:sp>
            <p:nvSpPr>
              <p:cNvPr id="330" name="ZoneTexte 329"/>
              <p:cNvSpPr txBox="1"/>
              <p:nvPr/>
            </p:nvSpPr>
            <p:spPr>
              <a:xfrm>
                <a:off x="6467742" y="5707288"/>
                <a:ext cx="436145"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panose="02040503050406030204" pitchFamily="18" charset="0"/>
                        </a:rPr>
                        <m:t>𝜋</m:t>
                      </m:r>
                      <m:r>
                        <a:rPr lang="fr-FR" b="0" i="1" smtClean="0">
                          <a:solidFill>
                            <a:schemeClr val="tx1"/>
                          </a:solidFill>
                          <a:latin typeface="Cambria Math" panose="02040503050406030204" pitchFamily="18" charset="0"/>
                        </a:rPr>
                        <m:t>/2</m:t>
                      </m:r>
                    </m:oMath>
                  </m:oMathPara>
                </a14:m>
                <a:endParaRPr lang="fr-FR" b="0" dirty="0" smtClean="0">
                  <a:solidFill>
                    <a:schemeClr val="tx1"/>
                  </a:solidFill>
                  <a:latin typeface="+mj-lt"/>
                </a:endParaRPr>
              </a:p>
            </p:txBody>
          </p:sp>
        </mc:Choice>
        <mc:Fallback xmlns="">
          <p:sp>
            <p:nvSpPr>
              <p:cNvPr id="330" name="ZoneTexte 329"/>
              <p:cNvSpPr txBox="1">
                <a:spLocks noRot="1" noChangeAspect="1" noMove="1" noResize="1" noEditPoints="1" noAdjustHandles="1" noChangeArrowheads="1" noChangeShapeType="1" noTextEdit="1"/>
              </p:cNvSpPr>
              <p:nvPr/>
            </p:nvSpPr>
            <p:spPr>
              <a:xfrm>
                <a:off x="6467742" y="5707288"/>
                <a:ext cx="436145" cy="276999"/>
              </a:xfrm>
              <a:prstGeom prst="rect">
                <a:avLst/>
              </a:prstGeom>
              <a:blipFill>
                <a:blip r:embed="rId17"/>
                <a:stretch>
                  <a:fillRect l="-6944" t="-2174" r="-12500" b="-32609"/>
                </a:stretch>
              </a:blipFill>
            </p:spPr>
            <p:txBody>
              <a:bodyPr/>
              <a:lstStyle/>
              <a:p>
                <a:r>
                  <a:rPr lang="fr-FR">
                    <a:noFill/>
                  </a:rPr>
                  <a:t> </a:t>
                </a:r>
              </a:p>
            </p:txBody>
          </p:sp>
        </mc:Fallback>
      </mc:AlternateContent>
      <p:cxnSp>
        <p:nvCxnSpPr>
          <p:cNvPr id="332" name="Connecteur droit avec flèche 331"/>
          <p:cNvCxnSpPr/>
          <p:nvPr/>
        </p:nvCxnSpPr>
        <p:spPr>
          <a:xfrm flipH="1" flipV="1">
            <a:off x="7109149" y="5359009"/>
            <a:ext cx="0" cy="237645"/>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348" name="Connecteur droit avec flèche 347"/>
          <p:cNvCxnSpPr/>
          <p:nvPr/>
        </p:nvCxnSpPr>
        <p:spPr>
          <a:xfrm>
            <a:off x="7574217" y="5093620"/>
            <a:ext cx="0" cy="666412"/>
          </a:xfrm>
          <a:prstGeom prst="straightConnector1">
            <a:avLst/>
          </a:prstGeom>
          <a:ln w="25400">
            <a:solidFill>
              <a:srgbClr val="FF0000"/>
            </a:solidFill>
            <a:prstDash val="solid"/>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9" name="ZoneTexte 348"/>
              <p:cNvSpPr txBox="1"/>
              <p:nvPr/>
            </p:nvSpPr>
            <p:spPr>
              <a:xfrm>
                <a:off x="7629806" y="5255134"/>
                <a:ext cx="1345625"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mtClean="0">
                          <a:solidFill>
                            <a:srgbClr val="FF0000"/>
                          </a:solidFill>
                          <a:latin typeface="Cambria Math" panose="02040503050406030204" pitchFamily="18" charset="0"/>
                        </a:rPr>
                        <m:t>Δ</m:t>
                      </m:r>
                      <m:sSub>
                        <m:sSubPr>
                          <m:ctrlPr>
                            <a:rPr lang="fr-FR" i="1">
                              <a:solidFill>
                                <a:srgbClr val="FF0000"/>
                              </a:solidFill>
                              <a:latin typeface="Cambria Math" panose="02040503050406030204" pitchFamily="18" charset="0"/>
                            </a:rPr>
                          </m:ctrlPr>
                        </m:sSubPr>
                        <m:e>
                          <m:acc>
                            <m:accPr>
                              <m:chr m:val="̂"/>
                              <m:ctrlPr>
                                <a:rPr lang="fr-FR" i="1">
                                  <a:solidFill>
                                    <a:srgbClr val="FF0000"/>
                                  </a:solidFill>
                                  <a:latin typeface="Cambria Math" panose="02040503050406030204" pitchFamily="18" charset="0"/>
                                </a:rPr>
                              </m:ctrlPr>
                            </m:accPr>
                            <m:e>
                              <m:r>
                                <a:rPr lang="fr-FR" b="0" i="1" smtClean="0">
                                  <a:solidFill>
                                    <a:srgbClr val="FF0000"/>
                                  </a:solidFill>
                                  <a:latin typeface="Cambria Math" panose="02040503050406030204" pitchFamily="18" charset="0"/>
                                </a:rPr>
                                <m:t>𝑆</m:t>
                              </m:r>
                            </m:e>
                          </m:acc>
                        </m:e>
                        <m:sub>
                          <m:r>
                            <a:rPr lang="fr-FR" i="1">
                              <a:solidFill>
                                <a:srgbClr val="FF0000"/>
                              </a:solidFill>
                              <a:latin typeface="Cambria Math" panose="02040503050406030204" pitchFamily="18" charset="0"/>
                            </a:rPr>
                            <m:t>𝑧</m:t>
                          </m:r>
                        </m:sub>
                      </m:sSub>
                      <m:r>
                        <a:rPr lang="fr-FR" b="0" i="1" smtClean="0">
                          <a:solidFill>
                            <a:srgbClr val="FF0000"/>
                          </a:solidFill>
                          <a:latin typeface="Cambria Math" panose="02040503050406030204" pitchFamily="18" charset="0"/>
                        </a:rPr>
                        <m:t>&gt;</m:t>
                      </m:r>
                      <m:rad>
                        <m:radPr>
                          <m:degHide m:val="on"/>
                          <m:ctrlPr>
                            <a:rPr lang="fr-FR" b="0" i="1" smtClean="0">
                              <a:solidFill>
                                <a:srgbClr val="FF0000"/>
                              </a:solidFill>
                              <a:latin typeface="Cambria Math" panose="02040503050406030204" pitchFamily="18" charset="0"/>
                            </a:rPr>
                          </m:ctrlPr>
                        </m:radPr>
                        <m:deg/>
                        <m:e>
                          <m:r>
                            <a:rPr lang="fr-FR" b="0" i="1" smtClean="0">
                              <a:solidFill>
                                <a:srgbClr val="FF0000"/>
                              </a:solidFill>
                              <a:latin typeface="Cambria Math" panose="02040503050406030204" pitchFamily="18" charset="0"/>
                            </a:rPr>
                            <m:t>𝑁</m:t>
                          </m:r>
                          <m:r>
                            <a:rPr lang="fr-FR" b="0" i="1" smtClean="0">
                              <a:solidFill>
                                <a:srgbClr val="FF0000"/>
                              </a:solidFill>
                              <a:latin typeface="Cambria Math" panose="02040503050406030204" pitchFamily="18" charset="0"/>
                            </a:rPr>
                            <m:t>/4</m:t>
                          </m:r>
                        </m:e>
                      </m:rad>
                    </m:oMath>
                  </m:oMathPara>
                </a14:m>
                <a:endParaRPr lang="fr-FR" b="1" dirty="0" smtClean="0">
                  <a:solidFill>
                    <a:srgbClr val="FF0000"/>
                  </a:solidFill>
                  <a:latin typeface="+mj-lt"/>
                </a:endParaRPr>
              </a:p>
            </p:txBody>
          </p:sp>
        </mc:Choice>
        <mc:Fallback xmlns="">
          <p:sp>
            <p:nvSpPr>
              <p:cNvPr id="349" name="ZoneTexte 348"/>
              <p:cNvSpPr txBox="1">
                <a:spLocks noRot="1" noChangeAspect="1" noMove="1" noResize="1" noEditPoints="1" noAdjustHandles="1" noChangeArrowheads="1" noChangeShapeType="1" noTextEdit="1"/>
              </p:cNvSpPr>
              <p:nvPr/>
            </p:nvSpPr>
            <p:spPr>
              <a:xfrm>
                <a:off x="7629806" y="5255134"/>
                <a:ext cx="1345625" cy="335413"/>
              </a:xfrm>
              <a:prstGeom prst="rect">
                <a:avLst/>
              </a:prstGeom>
              <a:blipFill>
                <a:blip r:embed="rId18"/>
                <a:stretch>
                  <a:fillRect l="-2273" t="-10909" r="-2273" b="-254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2" name="ZoneTexte 351"/>
              <p:cNvSpPr txBox="1"/>
              <p:nvPr/>
            </p:nvSpPr>
            <p:spPr>
              <a:xfrm>
                <a:off x="5048961" y="4368296"/>
                <a:ext cx="3590965" cy="318229"/>
              </a:xfrm>
              <a:prstGeom prst="rect">
                <a:avLst/>
              </a:prstGeom>
              <a:noFill/>
            </p:spPr>
            <p:txBody>
              <a:bodyPr wrap="square" lIns="0" tIns="0" rIns="0" bIns="0" rtlCol="0">
                <a:spAutoFit/>
              </a:bodyPr>
              <a:lstStyle/>
              <a:p>
                <a:r>
                  <a:rPr lang="fr-FR" sz="2000" dirty="0" smtClean="0"/>
                  <a:t>Non-</a:t>
                </a:r>
                <a:r>
                  <a:rPr lang="fr-FR" sz="2000" dirty="0" err="1" smtClean="0"/>
                  <a:t>linear</a:t>
                </a:r>
                <a:r>
                  <a:rPr lang="fr-FR" sz="2000" dirty="0" smtClean="0"/>
                  <a:t> AI </a:t>
                </a:r>
                <a14:m>
                  <m:oMath xmlns:m="http://schemas.openxmlformats.org/officeDocument/2006/math">
                    <m:r>
                      <a:rPr lang="fr-FR" sz="2000" i="1">
                        <a:latin typeface="Cambria Math" panose="02040503050406030204" pitchFamily="18" charset="0"/>
                      </a:rPr>
                      <m:t>∝</m:t>
                    </m:r>
                    <m:acc>
                      <m:accPr>
                        <m:chr m:val="̃"/>
                        <m:ctrlPr>
                          <a:rPr lang="fr-FR" sz="2000" b="0" i="1" smtClean="0">
                            <a:latin typeface="Cambria Math" panose="02040503050406030204" pitchFamily="18" charset="0"/>
                          </a:rPr>
                        </m:ctrlPr>
                      </m:accPr>
                      <m:e>
                        <m:r>
                          <a:rPr lang="fr-FR" sz="2000" i="1">
                            <a:solidFill>
                              <a:srgbClr val="7030A0"/>
                            </a:solidFill>
                            <a:latin typeface="Cambria Math" panose="02040503050406030204" pitchFamily="18" charset="0"/>
                          </a:rPr>
                          <m:t>𝜙</m:t>
                        </m:r>
                      </m:e>
                    </m:acc>
                    <m:r>
                      <a:rPr lang="fr-FR" sz="2000" i="1">
                        <a:solidFill>
                          <a:srgbClr val="7030A0"/>
                        </a:solidFill>
                        <a:latin typeface="Cambria Math" panose="02040503050406030204" pitchFamily="18" charset="0"/>
                      </a:rPr>
                      <m:t> </m:t>
                    </m:r>
                    <m:sSub>
                      <m:sSubPr>
                        <m:ctrlPr>
                          <a:rPr lang="fr-FR" sz="2000" i="1">
                            <a:solidFill>
                              <a:srgbClr val="7030A0"/>
                            </a:solidFill>
                            <a:latin typeface="Cambria Math" panose="02040503050406030204" pitchFamily="18" charset="0"/>
                          </a:rPr>
                        </m:ctrlPr>
                      </m:sSubPr>
                      <m:e>
                        <m:acc>
                          <m:accPr>
                            <m:chr m:val="̂"/>
                            <m:ctrlPr>
                              <a:rPr lang="fr-FR" sz="2000" i="1">
                                <a:solidFill>
                                  <a:srgbClr val="7030A0"/>
                                </a:solidFill>
                                <a:latin typeface="Cambria Math" panose="02040503050406030204" pitchFamily="18" charset="0"/>
                              </a:rPr>
                            </m:ctrlPr>
                          </m:accPr>
                          <m:e>
                            <m:r>
                              <a:rPr lang="fr-FR" sz="2000" b="0" i="1" smtClean="0">
                                <a:solidFill>
                                  <a:srgbClr val="7030A0"/>
                                </a:solidFill>
                                <a:latin typeface="Cambria Math" panose="02040503050406030204" pitchFamily="18" charset="0"/>
                              </a:rPr>
                              <m:t>𝑆</m:t>
                            </m:r>
                          </m:e>
                        </m:acc>
                      </m:e>
                      <m:sub>
                        <m:r>
                          <a:rPr lang="fr-FR" sz="2000" i="1">
                            <a:solidFill>
                              <a:srgbClr val="7030A0"/>
                            </a:solidFill>
                            <a:latin typeface="Cambria Math" panose="02040503050406030204" pitchFamily="18" charset="0"/>
                          </a:rPr>
                          <m:t>𝑧</m:t>
                        </m:r>
                      </m:sub>
                    </m:sSub>
                    <m:r>
                      <a:rPr lang="fr-FR" sz="2000" b="0" i="1" smtClean="0">
                        <a:solidFill>
                          <a:srgbClr val="7030A0"/>
                        </a:solidFill>
                        <a:latin typeface="Cambria Math" panose="02040503050406030204" pitchFamily="18" charset="0"/>
                      </a:rPr>
                      <m:t>+</m:t>
                    </m:r>
                    <m:acc>
                      <m:accPr>
                        <m:chr m:val="̃"/>
                        <m:ctrlPr>
                          <a:rPr lang="fr-FR" sz="2000" b="1" i="1" smtClean="0">
                            <a:solidFill>
                              <a:srgbClr val="FF0000"/>
                            </a:solidFill>
                            <a:latin typeface="Cambria Math" panose="02040503050406030204" pitchFamily="18" charset="0"/>
                          </a:rPr>
                        </m:ctrlPr>
                      </m:accPr>
                      <m:e>
                        <m:r>
                          <a:rPr lang="fr-FR" sz="2000" b="1" i="1" smtClean="0">
                            <a:solidFill>
                              <a:srgbClr val="FF0000"/>
                            </a:solidFill>
                            <a:latin typeface="Cambria Math" panose="02040503050406030204" pitchFamily="18" charset="0"/>
                          </a:rPr>
                          <m:t>𝝌</m:t>
                        </m:r>
                      </m:e>
                    </m:acc>
                    <m:d>
                      <m:dPr>
                        <m:ctrlPr>
                          <a:rPr lang="fr-FR" sz="2000" b="1" i="1" smtClean="0">
                            <a:solidFill>
                              <a:srgbClr val="FF0000"/>
                            </a:solidFill>
                            <a:latin typeface="Cambria Math" panose="02040503050406030204" pitchFamily="18" charset="0"/>
                          </a:rPr>
                        </m:ctrlPr>
                      </m:dPr>
                      <m:e>
                        <m:r>
                          <a:rPr lang="fr-FR" sz="2000" b="1" i="1" smtClean="0">
                            <a:solidFill>
                              <a:srgbClr val="FF0000"/>
                            </a:solidFill>
                            <a:latin typeface="Cambria Math" panose="02040503050406030204" pitchFamily="18" charset="0"/>
                          </a:rPr>
                          <m:t>𝒕</m:t>
                        </m:r>
                      </m:e>
                    </m:d>
                    <m:r>
                      <a:rPr lang="fr-FR" sz="2000" b="1" i="1" smtClean="0">
                        <a:solidFill>
                          <a:srgbClr val="FF0000"/>
                        </a:solidFill>
                        <a:latin typeface="Cambria Math" panose="02040503050406030204" pitchFamily="18" charset="0"/>
                      </a:rPr>
                      <m:t> </m:t>
                    </m:r>
                    <m:sSubSup>
                      <m:sSubSupPr>
                        <m:ctrlPr>
                          <a:rPr lang="fr-FR" sz="2000" b="1" i="1" smtClean="0">
                            <a:solidFill>
                              <a:srgbClr val="FF0000"/>
                            </a:solidFill>
                            <a:latin typeface="Cambria Math" panose="02040503050406030204" pitchFamily="18" charset="0"/>
                          </a:rPr>
                        </m:ctrlPr>
                      </m:sSubSupPr>
                      <m:e>
                        <m:acc>
                          <m:accPr>
                            <m:chr m:val="̂"/>
                            <m:ctrlPr>
                              <a:rPr lang="fr-FR" sz="2000" b="1" i="1" smtClean="0">
                                <a:solidFill>
                                  <a:srgbClr val="FF0000"/>
                                </a:solidFill>
                                <a:latin typeface="Cambria Math" panose="02040503050406030204" pitchFamily="18" charset="0"/>
                              </a:rPr>
                            </m:ctrlPr>
                          </m:accPr>
                          <m:e>
                            <m:r>
                              <a:rPr lang="fr-FR" sz="2000" b="1" i="1" smtClean="0">
                                <a:solidFill>
                                  <a:srgbClr val="FF0000"/>
                                </a:solidFill>
                                <a:latin typeface="Cambria Math" panose="02040503050406030204" pitchFamily="18" charset="0"/>
                              </a:rPr>
                              <m:t>𝑺</m:t>
                            </m:r>
                          </m:e>
                        </m:acc>
                      </m:e>
                      <m:sub>
                        <m:r>
                          <a:rPr lang="fr-FR" sz="2000" b="1" i="1" smtClean="0">
                            <a:solidFill>
                              <a:srgbClr val="FF0000"/>
                            </a:solidFill>
                            <a:latin typeface="Cambria Math" panose="02040503050406030204" pitchFamily="18" charset="0"/>
                          </a:rPr>
                          <m:t>𝒛</m:t>
                        </m:r>
                      </m:sub>
                      <m:sup>
                        <m:r>
                          <a:rPr lang="fr-FR" sz="2000" b="1" i="1" smtClean="0">
                            <a:solidFill>
                              <a:srgbClr val="FF0000"/>
                            </a:solidFill>
                            <a:latin typeface="Cambria Math" panose="02040503050406030204" pitchFamily="18" charset="0"/>
                          </a:rPr>
                          <m:t>𝟐</m:t>
                        </m:r>
                      </m:sup>
                    </m:sSubSup>
                  </m:oMath>
                </a14:m>
                <a:endParaRPr lang="fr-FR" sz="2000" b="1" dirty="0">
                  <a:solidFill>
                    <a:srgbClr val="7030A0"/>
                  </a:solidFill>
                </a:endParaRPr>
              </a:p>
            </p:txBody>
          </p:sp>
        </mc:Choice>
        <mc:Fallback xmlns="">
          <p:sp>
            <p:nvSpPr>
              <p:cNvPr id="352" name="ZoneTexte 351"/>
              <p:cNvSpPr txBox="1">
                <a:spLocks noRot="1" noChangeAspect="1" noMove="1" noResize="1" noEditPoints="1" noAdjustHandles="1" noChangeArrowheads="1" noChangeShapeType="1" noTextEdit="1"/>
              </p:cNvSpPr>
              <p:nvPr/>
            </p:nvSpPr>
            <p:spPr>
              <a:xfrm>
                <a:off x="5048961" y="4368296"/>
                <a:ext cx="3590965" cy="318229"/>
              </a:xfrm>
              <a:prstGeom prst="rect">
                <a:avLst/>
              </a:prstGeom>
              <a:blipFill>
                <a:blip r:embed="rId19"/>
                <a:stretch>
                  <a:fillRect l="-4244" t="-26923" r="-2207" b="-48077"/>
                </a:stretch>
              </a:blipFill>
            </p:spPr>
            <p:txBody>
              <a:bodyPr/>
              <a:lstStyle/>
              <a:p>
                <a:r>
                  <a:rPr lang="fr-FR">
                    <a:noFill/>
                  </a:rPr>
                  <a:t> </a:t>
                </a:r>
              </a:p>
            </p:txBody>
          </p:sp>
        </mc:Fallback>
      </mc:AlternateContent>
      <p:sp>
        <p:nvSpPr>
          <p:cNvPr id="353" name="ZoneTexte 352"/>
          <p:cNvSpPr txBox="1"/>
          <p:nvPr/>
        </p:nvSpPr>
        <p:spPr>
          <a:xfrm>
            <a:off x="9564282" y="4778754"/>
            <a:ext cx="2411606" cy="923330"/>
          </a:xfrm>
          <a:prstGeom prst="rect">
            <a:avLst/>
          </a:prstGeom>
          <a:noFill/>
        </p:spPr>
        <p:txBody>
          <a:bodyPr wrap="square" lIns="0" tIns="0" rIns="0" bIns="0" rtlCol="0">
            <a:spAutoFit/>
          </a:bodyPr>
          <a:lstStyle/>
          <a:p>
            <a:r>
              <a:rPr lang="en-US" sz="2000" u="sng" dirty="0" smtClean="0">
                <a:latin typeface="+mj-lt"/>
              </a:rPr>
              <a:t>Key message:</a:t>
            </a:r>
            <a:r>
              <a:rPr lang="en-US" sz="2000" dirty="0">
                <a:latin typeface="+mj-lt"/>
              </a:rPr>
              <a:t> </a:t>
            </a:r>
            <a:endParaRPr lang="fr-FR" sz="2000" dirty="0" smtClean="0">
              <a:latin typeface="+mj-lt"/>
            </a:endParaRPr>
          </a:p>
          <a:p>
            <a:r>
              <a:rPr lang="fr-FR" sz="2000" dirty="0" smtClean="0">
                <a:latin typeface="+mj-lt"/>
              </a:rPr>
              <a:t>Interactions </a:t>
            </a:r>
            <a:r>
              <a:rPr lang="fr-FR" sz="2000" dirty="0" err="1" smtClean="0">
                <a:latin typeface="+mj-lt"/>
              </a:rPr>
              <a:t>during</a:t>
            </a:r>
            <a:r>
              <a:rPr lang="fr-FR" sz="2000" dirty="0" smtClean="0">
                <a:latin typeface="+mj-lt"/>
              </a:rPr>
              <a:t> AI</a:t>
            </a:r>
          </a:p>
          <a:p>
            <a:r>
              <a:rPr lang="fr-FR" sz="2000" dirty="0" smtClean="0">
                <a:latin typeface="+mj-lt"/>
              </a:rPr>
              <a:t> are </a:t>
            </a:r>
            <a:r>
              <a:rPr lang="fr-FR" sz="2000" dirty="0" err="1" smtClean="0">
                <a:latin typeface="+mj-lt"/>
              </a:rPr>
              <a:t>detrimental</a:t>
            </a:r>
            <a:endParaRPr lang="en-US" sz="2000" dirty="0">
              <a:latin typeface="+mj-lt"/>
            </a:endParaRPr>
          </a:p>
        </p:txBody>
      </p:sp>
      <p:cxnSp>
        <p:nvCxnSpPr>
          <p:cNvPr id="355" name="Connecteur droit avec flèche 354"/>
          <p:cNvCxnSpPr/>
          <p:nvPr/>
        </p:nvCxnSpPr>
        <p:spPr>
          <a:xfrm>
            <a:off x="5528470" y="5269566"/>
            <a:ext cx="369566" cy="0"/>
          </a:xfrm>
          <a:prstGeom prst="straightConnector1">
            <a:avLst/>
          </a:prstGeom>
          <a:ln w="190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6" name="Connecteur droit avec flèche 355"/>
          <p:cNvCxnSpPr/>
          <p:nvPr/>
        </p:nvCxnSpPr>
        <p:spPr>
          <a:xfrm>
            <a:off x="5523767" y="5397748"/>
            <a:ext cx="210812" cy="79"/>
          </a:xfrm>
          <a:prstGeom prst="straightConnector1">
            <a:avLst/>
          </a:prstGeom>
          <a:ln w="190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7" name="Connecteur droit avec flèche 356"/>
          <p:cNvCxnSpPr/>
          <p:nvPr/>
        </p:nvCxnSpPr>
        <p:spPr>
          <a:xfrm>
            <a:off x="5180925" y="5974584"/>
            <a:ext cx="369566" cy="0"/>
          </a:xfrm>
          <a:prstGeom prst="straightConnector1">
            <a:avLst/>
          </a:prstGeom>
          <a:ln w="190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8" name="Connecteur droit avec flèche 357"/>
          <p:cNvCxnSpPr/>
          <p:nvPr/>
        </p:nvCxnSpPr>
        <p:spPr>
          <a:xfrm>
            <a:off x="5328763" y="5873085"/>
            <a:ext cx="210812" cy="79"/>
          </a:xfrm>
          <a:prstGeom prst="straightConnector1">
            <a:avLst/>
          </a:prstGeom>
          <a:ln w="190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46" name="ZoneTexte 145">
            <a:extLst>
              <a:ext uri="{FF2B5EF4-FFF2-40B4-BE49-F238E27FC236}">
                <a16:creationId xmlns:a16="http://schemas.microsoft.com/office/drawing/2014/main" id="{47C871B7-278E-4FF3-8314-6ACED4824B77}"/>
              </a:ext>
            </a:extLst>
          </p:cNvPr>
          <p:cNvSpPr txBox="1"/>
          <p:nvPr/>
        </p:nvSpPr>
        <p:spPr>
          <a:xfrm>
            <a:off x="205247" y="10184651"/>
            <a:ext cx="4039688" cy="246221"/>
          </a:xfrm>
          <a:prstGeom prst="rect">
            <a:avLst/>
          </a:prstGeom>
          <a:noFill/>
        </p:spPr>
        <p:txBody>
          <a:bodyPr wrap="square" lIns="0" tIns="0" rIns="0" bIns="0" rtlCol="0">
            <a:spAutoFit/>
          </a:bodyPr>
          <a:lstStyle/>
          <a:p>
            <a:r>
              <a:rPr lang="fr-FR" sz="1600" dirty="0"/>
              <a:t>[1] </a:t>
            </a:r>
            <a:r>
              <a:rPr lang="fr-FR" sz="1600" dirty="0" err="1" smtClean="0"/>
              <a:t>R.Corgier</a:t>
            </a:r>
            <a:r>
              <a:rPr lang="fr-FR" sz="1600" dirty="0" smtClean="0"/>
              <a:t> et al., </a:t>
            </a:r>
            <a:r>
              <a:rPr lang="fr-FR" sz="1600" dirty="0"/>
              <a:t>PRA </a:t>
            </a:r>
            <a:r>
              <a:rPr lang="fr-FR" sz="1600" b="1" dirty="0"/>
              <a:t>103</a:t>
            </a:r>
            <a:r>
              <a:rPr lang="fr-FR" sz="1600" dirty="0"/>
              <a:t>, L061301 </a:t>
            </a:r>
            <a:r>
              <a:rPr lang="fr-FR" sz="1600" dirty="0" smtClean="0"/>
              <a:t>(2021)</a:t>
            </a:r>
            <a:endParaRPr lang="fr-FR" sz="1600" dirty="0">
              <a:latin typeface="+mj-lt"/>
            </a:endParaRPr>
          </a:p>
        </p:txBody>
      </p:sp>
      <p:sp>
        <p:nvSpPr>
          <p:cNvPr id="525" name="Ellipse 524"/>
          <p:cNvSpPr/>
          <p:nvPr/>
        </p:nvSpPr>
        <p:spPr>
          <a:xfrm>
            <a:off x="2190750" y="2640607"/>
            <a:ext cx="313577" cy="824449"/>
          </a:xfrm>
          <a:prstGeom prst="ellipse">
            <a:avLst/>
          </a:prstGeom>
          <a:solidFill>
            <a:schemeClr val="bg1"/>
          </a:solidFill>
          <a:ln w="254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526" name="Groupe 525"/>
          <p:cNvGrpSpPr/>
          <p:nvPr/>
        </p:nvGrpSpPr>
        <p:grpSpPr>
          <a:xfrm>
            <a:off x="4303885" y="2028136"/>
            <a:ext cx="333150" cy="1708785"/>
            <a:chOff x="8957070" y="1940004"/>
            <a:chExt cx="722208" cy="4537916"/>
          </a:xfrm>
        </p:grpSpPr>
        <p:sp>
          <p:nvSpPr>
            <p:cNvPr id="527" name="Ellipse 526"/>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8" name="Ellipse 527"/>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9" name="Ellipse 528"/>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0" name="Ellipse 529"/>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1" name="Ellipse 530"/>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2" name="Ellipse 531"/>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3" name="Ellipse 532"/>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4" name="Ellipse 533"/>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5" name="Ellipse 534"/>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6" name="Ellipse 535"/>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7" name="Ellipse 536"/>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8" name="Ellipse 537"/>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9" name="Ellipse 538"/>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0" name="Ellipse 539"/>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1" name="Ellipse 540"/>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2" name="Ellipse 541"/>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3" name="Ellipse 542"/>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4" name="Ellipse 543"/>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5" name="Ellipse 544"/>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6" name="Ellipse 545"/>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7" name="Ellipse 546"/>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8" name="Ellipse 547"/>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9" name="Ellipse 548"/>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0" name="Ellipse 549"/>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1" name="Ellipse 550"/>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2" name="Ellipse 551"/>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3" name="Ellipse 552"/>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4" name="Ellipse 553"/>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5" name="Ellipse 554"/>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6" name="Ellipse 555"/>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7" name="Ellipse 556"/>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8" name="Ellipse 557"/>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9" name="Ellipse 558"/>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0" name="Ellipse 559"/>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1" name="Ellipse 560"/>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2" name="Ellipse 561"/>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 name="Ellipse 562"/>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4" name="Ellipse 563"/>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66" name="Rectangle 565"/>
          <p:cNvSpPr/>
          <p:nvPr/>
        </p:nvSpPr>
        <p:spPr>
          <a:xfrm>
            <a:off x="7455202" y="1177688"/>
            <a:ext cx="182351" cy="242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67" name="Groupe 566"/>
          <p:cNvGrpSpPr/>
          <p:nvPr/>
        </p:nvGrpSpPr>
        <p:grpSpPr>
          <a:xfrm>
            <a:off x="7451187" y="1474385"/>
            <a:ext cx="186367" cy="265402"/>
            <a:chOff x="6497354" y="2150333"/>
            <a:chExt cx="204471" cy="340122"/>
          </a:xfrm>
        </p:grpSpPr>
        <p:sp>
          <p:nvSpPr>
            <p:cNvPr id="568" name="Rectangle 567"/>
            <p:cNvSpPr/>
            <p:nvPr/>
          </p:nvSpPr>
          <p:spPr>
            <a:xfrm>
              <a:off x="6501760" y="2150333"/>
              <a:ext cx="200065" cy="31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9" name="Rectangle 568"/>
            <p:cNvSpPr/>
            <p:nvPr/>
          </p:nvSpPr>
          <p:spPr>
            <a:xfrm>
              <a:off x="6497354" y="2180149"/>
              <a:ext cx="200065" cy="31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70" name="Groupe 569"/>
          <p:cNvGrpSpPr/>
          <p:nvPr/>
        </p:nvGrpSpPr>
        <p:grpSpPr>
          <a:xfrm>
            <a:off x="5648728" y="1200650"/>
            <a:ext cx="333150" cy="1708785"/>
            <a:chOff x="8957070" y="1940004"/>
            <a:chExt cx="722208" cy="4537916"/>
          </a:xfrm>
        </p:grpSpPr>
        <p:sp>
          <p:nvSpPr>
            <p:cNvPr id="571" name="Ellipse 570"/>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2" name="Ellipse 571"/>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3" name="Ellipse 572"/>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4" name="Ellipse 573"/>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5" name="Ellipse 574"/>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6" name="Ellipse 575"/>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7" name="Ellipse 576"/>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8" name="Ellipse 577"/>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9" name="Ellipse 578"/>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0" name="Ellipse 579"/>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1" name="Ellipse 580"/>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2" name="Ellipse 581"/>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3" name="Ellipse 582"/>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4" name="Ellipse 583"/>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5" name="Ellipse 584"/>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6" name="Ellipse 585"/>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7" name="Ellipse 586"/>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8" name="Ellipse 587"/>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9" name="Ellipse 588"/>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0" name="Ellipse 589"/>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1" name="Ellipse 590"/>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2" name="Ellipse 591"/>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3" name="Ellipse 592"/>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4" name="Ellipse 593"/>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5" name="Ellipse 594"/>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6" name="Ellipse 595"/>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7" name="Ellipse 596"/>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8" name="Ellipse 597"/>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9" name="Ellipse 598"/>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0" name="Ellipse 599"/>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1" name="Ellipse 600"/>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2" name="Ellipse 601"/>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3" name="Ellipse 602"/>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4" name="Ellipse 603"/>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5" name="Ellipse 604"/>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6" name="Ellipse 605"/>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7" name="Ellipse 606"/>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8" name="Ellipse 607"/>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9" name="Groupe 608"/>
          <p:cNvGrpSpPr/>
          <p:nvPr/>
        </p:nvGrpSpPr>
        <p:grpSpPr>
          <a:xfrm>
            <a:off x="6977601" y="1204614"/>
            <a:ext cx="333150" cy="1708785"/>
            <a:chOff x="8957070" y="1940004"/>
            <a:chExt cx="722208" cy="4537916"/>
          </a:xfrm>
        </p:grpSpPr>
        <p:sp>
          <p:nvSpPr>
            <p:cNvPr id="610" name="Ellipse 609"/>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1" name="Ellipse 610"/>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2" name="Ellipse 611"/>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3" name="Ellipse 612"/>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4" name="Ellipse 613"/>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5" name="Ellipse 614"/>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6" name="Ellipse 615"/>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7" name="Ellipse 616"/>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8" name="Ellipse 617"/>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9" name="Ellipse 618"/>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0" name="Ellipse 619"/>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1" name="Ellipse 620"/>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2" name="Ellipse 621"/>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3" name="Ellipse 622"/>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4" name="Ellipse 623"/>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5" name="Ellipse 624"/>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6" name="Ellipse 625"/>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7" name="Ellipse 626"/>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8" name="Ellipse 627"/>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9" name="Ellipse 628"/>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0" name="Ellipse 629"/>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1" name="Ellipse 630"/>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2" name="Ellipse 631"/>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3" name="Ellipse 632"/>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4" name="Ellipse 633"/>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5" name="Ellipse 634"/>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6" name="Ellipse 635"/>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7" name="Ellipse 636"/>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8" name="Ellipse 637"/>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9" name="Ellipse 638"/>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0" name="Ellipse 639"/>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1" name="Ellipse 640"/>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2" name="Ellipse 641"/>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3" name="Ellipse 642"/>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4" name="Ellipse 643"/>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5" name="Ellipse 644"/>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6" name="Ellipse 645"/>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7" name="Ellipse 646"/>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48" name="Connecteur droit 647"/>
          <p:cNvCxnSpPr/>
          <p:nvPr/>
        </p:nvCxnSpPr>
        <p:spPr>
          <a:xfrm>
            <a:off x="4495830" y="2416646"/>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9" name="Connecteur droit 648"/>
          <p:cNvCxnSpPr/>
          <p:nvPr/>
        </p:nvCxnSpPr>
        <p:spPr>
          <a:xfrm>
            <a:off x="5833963" y="1588171"/>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0" name="Connecteur droit 649"/>
          <p:cNvCxnSpPr/>
          <p:nvPr/>
        </p:nvCxnSpPr>
        <p:spPr>
          <a:xfrm>
            <a:off x="4532871" y="2416646"/>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1" name="Connecteur droit 650"/>
          <p:cNvCxnSpPr/>
          <p:nvPr/>
        </p:nvCxnSpPr>
        <p:spPr>
          <a:xfrm flipV="1">
            <a:off x="4471789" y="1587451"/>
            <a:ext cx="1358525" cy="834007"/>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652" name="Connecteur droit 651"/>
          <p:cNvCxnSpPr/>
          <p:nvPr/>
        </p:nvCxnSpPr>
        <p:spPr>
          <a:xfrm flipV="1">
            <a:off x="5803869" y="1591971"/>
            <a:ext cx="1342596" cy="823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653" name="Connecteur droit 652"/>
          <p:cNvCxnSpPr>
            <a:cxnSpLocks noChangeAspect="1"/>
          </p:cNvCxnSpPr>
          <p:nvPr/>
        </p:nvCxnSpPr>
        <p:spPr>
          <a:xfrm flipV="1">
            <a:off x="7098527" y="1364294"/>
            <a:ext cx="391316" cy="240228"/>
          </a:xfrm>
          <a:prstGeom prst="line">
            <a:avLst/>
          </a:prstGeom>
          <a:ln w="28575">
            <a:solidFill>
              <a:srgbClr val="469C46"/>
            </a:solidFill>
            <a:prstDash val="solid"/>
          </a:ln>
        </p:spPr>
        <p:style>
          <a:lnRef idx="1">
            <a:schemeClr val="accent1"/>
          </a:lnRef>
          <a:fillRef idx="0">
            <a:schemeClr val="accent1"/>
          </a:fillRef>
          <a:effectRef idx="0">
            <a:schemeClr val="accent1"/>
          </a:effectRef>
          <a:fontRef idx="minor">
            <a:schemeClr val="tx1"/>
          </a:fontRef>
        </p:style>
      </p:cxnSp>
      <p:cxnSp>
        <p:nvCxnSpPr>
          <p:cNvPr id="654" name="Connecteur droit 653"/>
          <p:cNvCxnSpPr/>
          <p:nvPr/>
        </p:nvCxnSpPr>
        <p:spPr>
          <a:xfrm>
            <a:off x="7111403" y="1588171"/>
            <a:ext cx="396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55" name="Groupe 654"/>
          <p:cNvGrpSpPr/>
          <p:nvPr/>
        </p:nvGrpSpPr>
        <p:grpSpPr>
          <a:xfrm>
            <a:off x="1677145" y="2032813"/>
            <a:ext cx="333150" cy="1708785"/>
            <a:chOff x="8957070" y="1940004"/>
            <a:chExt cx="722208" cy="4537916"/>
          </a:xfrm>
        </p:grpSpPr>
        <p:sp>
          <p:nvSpPr>
            <p:cNvPr id="656" name="Ellipse 655"/>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7" name="Ellipse 656"/>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8" name="Ellipse 657"/>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9" name="Ellipse 658"/>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0" name="Ellipse 659"/>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1" name="Ellipse 660"/>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2" name="Ellipse 661"/>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3" name="Ellipse 662"/>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4" name="Ellipse 663"/>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5" name="Ellipse 664"/>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6" name="Ellipse 665"/>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7" name="Ellipse 666"/>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8" name="Ellipse 667"/>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9" name="Ellipse 668"/>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0" name="Ellipse 669"/>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1" name="Ellipse 670"/>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2" name="Ellipse 671"/>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3" name="Ellipse 672"/>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4" name="Ellipse 673"/>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5" name="Ellipse 674"/>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6" name="Ellipse 675"/>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7" name="Ellipse 676"/>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8" name="Ellipse 677"/>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9" name="Ellipse 678"/>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0" name="Ellipse 679"/>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1" name="Ellipse 680"/>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2" name="Ellipse 681"/>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3" name="Ellipse 682"/>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4" name="Ellipse 683"/>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5" name="Ellipse 684"/>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6" name="Ellipse 685"/>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7" name="Ellipse 686"/>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8" name="Ellipse 687"/>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9" name="Ellipse 688"/>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0" name="Ellipse 689"/>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1" name="Ellipse 690"/>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2" name="Ellipse 691"/>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3" name="Ellipse 692"/>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94" name="Groupe 693"/>
          <p:cNvGrpSpPr/>
          <p:nvPr/>
        </p:nvGrpSpPr>
        <p:grpSpPr>
          <a:xfrm>
            <a:off x="2980339" y="2028136"/>
            <a:ext cx="333150" cy="1708785"/>
            <a:chOff x="8957070" y="1940004"/>
            <a:chExt cx="722208" cy="4537916"/>
          </a:xfrm>
        </p:grpSpPr>
        <p:sp>
          <p:nvSpPr>
            <p:cNvPr id="695" name="Ellipse 694"/>
            <p:cNvSpPr/>
            <p:nvPr/>
          </p:nvSpPr>
          <p:spPr>
            <a:xfrm>
              <a:off x="8959278" y="217595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6" name="Ellipse 695"/>
            <p:cNvSpPr/>
            <p:nvPr/>
          </p:nvSpPr>
          <p:spPr>
            <a:xfrm>
              <a:off x="8959278" y="1940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7" name="Ellipse 696"/>
            <p:cNvSpPr/>
            <p:nvPr/>
          </p:nvSpPr>
          <p:spPr>
            <a:xfrm>
              <a:off x="8959278" y="2057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8" name="Ellipse 697"/>
            <p:cNvSpPr/>
            <p:nvPr/>
          </p:nvSpPr>
          <p:spPr>
            <a:xfrm>
              <a:off x="8959278" y="2298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9" name="Ellipse 698"/>
            <p:cNvSpPr/>
            <p:nvPr/>
          </p:nvSpPr>
          <p:spPr>
            <a:xfrm>
              <a:off x="8959278" y="265002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0" name="Ellipse 699"/>
            <p:cNvSpPr/>
            <p:nvPr/>
          </p:nvSpPr>
          <p:spPr>
            <a:xfrm>
              <a:off x="8959278" y="241407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1" name="Ellipse 700"/>
            <p:cNvSpPr/>
            <p:nvPr/>
          </p:nvSpPr>
          <p:spPr>
            <a:xfrm>
              <a:off x="8959278" y="2527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2" name="Ellipse 701"/>
            <p:cNvSpPr/>
            <p:nvPr/>
          </p:nvSpPr>
          <p:spPr>
            <a:xfrm>
              <a:off x="8959278" y="277208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3" name="Ellipse 702"/>
            <p:cNvSpPr/>
            <p:nvPr/>
          </p:nvSpPr>
          <p:spPr>
            <a:xfrm>
              <a:off x="8958726" y="313388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4" name="Ellipse 703"/>
            <p:cNvSpPr/>
            <p:nvPr/>
          </p:nvSpPr>
          <p:spPr>
            <a:xfrm>
              <a:off x="8958726" y="289793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5" name="Ellipse 704"/>
            <p:cNvSpPr/>
            <p:nvPr/>
          </p:nvSpPr>
          <p:spPr>
            <a:xfrm>
              <a:off x="8958726" y="301590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6" name="Ellipse 705"/>
            <p:cNvSpPr/>
            <p:nvPr/>
          </p:nvSpPr>
          <p:spPr>
            <a:xfrm>
              <a:off x="8958726" y="325593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7" name="Ellipse 706"/>
            <p:cNvSpPr/>
            <p:nvPr/>
          </p:nvSpPr>
          <p:spPr>
            <a:xfrm>
              <a:off x="8958726" y="337200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8" name="Ellipse 707"/>
            <p:cNvSpPr/>
            <p:nvPr/>
          </p:nvSpPr>
          <p:spPr>
            <a:xfrm>
              <a:off x="8958726" y="348807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9" name="Ellipse 708"/>
            <p:cNvSpPr/>
            <p:nvPr/>
          </p:nvSpPr>
          <p:spPr>
            <a:xfrm>
              <a:off x="8958726" y="36101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0" name="Ellipse 709"/>
            <p:cNvSpPr/>
            <p:nvPr/>
          </p:nvSpPr>
          <p:spPr>
            <a:xfrm>
              <a:off x="8958174" y="397192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1" name="Ellipse 710"/>
            <p:cNvSpPr/>
            <p:nvPr/>
          </p:nvSpPr>
          <p:spPr>
            <a:xfrm>
              <a:off x="8958174" y="373597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2" name="Ellipse 711"/>
            <p:cNvSpPr/>
            <p:nvPr/>
          </p:nvSpPr>
          <p:spPr>
            <a:xfrm>
              <a:off x="8958174" y="385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3" name="Ellipse 712"/>
            <p:cNvSpPr/>
            <p:nvPr/>
          </p:nvSpPr>
          <p:spPr>
            <a:xfrm>
              <a:off x="8958174" y="409398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4" name="Ellipse 713"/>
            <p:cNvSpPr/>
            <p:nvPr/>
          </p:nvSpPr>
          <p:spPr>
            <a:xfrm>
              <a:off x="8958174" y="445189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5" name="Ellipse 714"/>
            <p:cNvSpPr/>
            <p:nvPr/>
          </p:nvSpPr>
          <p:spPr>
            <a:xfrm>
              <a:off x="8958174" y="4215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6" name="Ellipse 715"/>
            <p:cNvSpPr/>
            <p:nvPr/>
          </p:nvSpPr>
          <p:spPr>
            <a:xfrm>
              <a:off x="8958174" y="4333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7" name="Ellipse 716"/>
            <p:cNvSpPr/>
            <p:nvPr/>
          </p:nvSpPr>
          <p:spPr>
            <a:xfrm>
              <a:off x="8958174" y="457395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8" name="Ellipse 717"/>
            <p:cNvSpPr/>
            <p:nvPr/>
          </p:nvSpPr>
          <p:spPr>
            <a:xfrm>
              <a:off x="8958174" y="492596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9" name="Ellipse 718"/>
            <p:cNvSpPr/>
            <p:nvPr/>
          </p:nvSpPr>
          <p:spPr>
            <a:xfrm>
              <a:off x="8958174" y="469001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0" name="Ellipse 719"/>
            <p:cNvSpPr/>
            <p:nvPr/>
          </p:nvSpPr>
          <p:spPr>
            <a:xfrm>
              <a:off x="8958174" y="4803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1" name="Ellipse 720"/>
            <p:cNvSpPr/>
            <p:nvPr/>
          </p:nvSpPr>
          <p:spPr>
            <a:xfrm>
              <a:off x="8958174" y="504802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2" name="Ellipse 721"/>
            <p:cNvSpPr/>
            <p:nvPr/>
          </p:nvSpPr>
          <p:spPr>
            <a:xfrm>
              <a:off x="8957622" y="540982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3" name="Ellipse 722"/>
            <p:cNvSpPr/>
            <p:nvPr/>
          </p:nvSpPr>
          <p:spPr>
            <a:xfrm>
              <a:off x="8957622" y="5173872"/>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4" name="Ellipse 723"/>
            <p:cNvSpPr/>
            <p:nvPr/>
          </p:nvSpPr>
          <p:spPr>
            <a:xfrm>
              <a:off x="8957622" y="529184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5" name="Ellipse 724"/>
            <p:cNvSpPr/>
            <p:nvPr/>
          </p:nvSpPr>
          <p:spPr>
            <a:xfrm>
              <a:off x="8957622" y="5531878"/>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6" name="Ellipse 725"/>
            <p:cNvSpPr/>
            <p:nvPr/>
          </p:nvSpPr>
          <p:spPr>
            <a:xfrm>
              <a:off x="8957622" y="564794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7" name="Ellipse 726"/>
            <p:cNvSpPr/>
            <p:nvPr/>
          </p:nvSpPr>
          <p:spPr>
            <a:xfrm>
              <a:off x="8957622" y="576401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8" name="Ellipse 727"/>
            <p:cNvSpPr/>
            <p:nvPr/>
          </p:nvSpPr>
          <p:spPr>
            <a:xfrm>
              <a:off x="8957622" y="588606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9" name="Ellipse 728"/>
            <p:cNvSpPr/>
            <p:nvPr/>
          </p:nvSpPr>
          <p:spPr>
            <a:xfrm>
              <a:off x="8957070" y="6247866"/>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0" name="Ellipse 729"/>
            <p:cNvSpPr/>
            <p:nvPr/>
          </p:nvSpPr>
          <p:spPr>
            <a:xfrm>
              <a:off x="8957070" y="6011914"/>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1" name="Ellipse 730"/>
            <p:cNvSpPr/>
            <p:nvPr/>
          </p:nvSpPr>
          <p:spPr>
            <a:xfrm>
              <a:off x="8957070" y="612989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2" name="Ellipse 731"/>
            <p:cNvSpPr/>
            <p:nvPr/>
          </p:nvSpPr>
          <p:spPr>
            <a:xfrm>
              <a:off x="8957070" y="6369920"/>
              <a:ext cx="720000" cy="108000"/>
            </a:xfrm>
            <a:prstGeom prst="ellipse">
              <a:avLst/>
            </a:prstGeom>
            <a:gradFill flip="none" rotWithShape="1">
              <a:gsLst>
                <a:gs pos="100000">
                  <a:schemeClr val="accent1">
                    <a:lumMod val="5000"/>
                    <a:lumOff val="95000"/>
                  </a:schemeClr>
                </a:gs>
                <a:gs pos="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33" name="Connecteur droit 732"/>
          <p:cNvCxnSpPr/>
          <p:nvPr/>
        </p:nvCxnSpPr>
        <p:spPr>
          <a:xfrm>
            <a:off x="1827441" y="3244132"/>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4" name="Connecteur droit 733"/>
          <p:cNvCxnSpPr/>
          <p:nvPr/>
        </p:nvCxnSpPr>
        <p:spPr>
          <a:xfrm>
            <a:off x="3165574" y="2415657"/>
            <a:ext cx="13125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5" name="Connecteur droit 734"/>
          <p:cNvCxnSpPr/>
          <p:nvPr/>
        </p:nvCxnSpPr>
        <p:spPr>
          <a:xfrm>
            <a:off x="1864482" y="3244132"/>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6" name="Connecteur droit 735"/>
          <p:cNvCxnSpPr/>
          <p:nvPr/>
        </p:nvCxnSpPr>
        <p:spPr>
          <a:xfrm flipV="1">
            <a:off x="1803400" y="2414937"/>
            <a:ext cx="1358525" cy="834007"/>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737" name="Connecteur droit 736"/>
          <p:cNvCxnSpPr/>
          <p:nvPr/>
        </p:nvCxnSpPr>
        <p:spPr>
          <a:xfrm flipV="1">
            <a:off x="3135480" y="2419457"/>
            <a:ext cx="1342596" cy="823348"/>
          </a:xfrm>
          <a:prstGeom prst="line">
            <a:avLst/>
          </a:prstGeom>
          <a:ln w="28575">
            <a:solidFill>
              <a:srgbClr val="469C46"/>
            </a:solidFill>
          </a:ln>
        </p:spPr>
        <p:style>
          <a:lnRef idx="1">
            <a:schemeClr val="accent1"/>
          </a:lnRef>
          <a:fillRef idx="0">
            <a:schemeClr val="accent1"/>
          </a:fillRef>
          <a:effectRef idx="0">
            <a:schemeClr val="accent1"/>
          </a:effectRef>
          <a:fontRef idx="minor">
            <a:schemeClr val="tx1"/>
          </a:fontRef>
        </p:style>
      </p:cxnSp>
      <p:cxnSp>
        <p:nvCxnSpPr>
          <p:cNvPr id="738" name="Connecteur droit 737"/>
          <p:cNvCxnSpPr/>
          <p:nvPr/>
        </p:nvCxnSpPr>
        <p:spPr>
          <a:xfrm>
            <a:off x="584792" y="3239151"/>
            <a:ext cx="12796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9" name="Connecteur droit avec flèche 738"/>
          <p:cNvCxnSpPr/>
          <p:nvPr/>
        </p:nvCxnSpPr>
        <p:spPr>
          <a:xfrm flipH="1" flipV="1">
            <a:off x="533039" y="1381474"/>
            <a:ext cx="0" cy="24840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0" name="Connecteur droit avec flèche 739"/>
          <p:cNvCxnSpPr/>
          <p:nvPr/>
        </p:nvCxnSpPr>
        <p:spPr>
          <a:xfrm flipV="1">
            <a:off x="312362" y="3776005"/>
            <a:ext cx="7438267"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1" name="ZoneTexte 740"/>
          <p:cNvSpPr txBox="1"/>
          <p:nvPr/>
        </p:nvSpPr>
        <p:spPr>
          <a:xfrm>
            <a:off x="118728" y="1066493"/>
            <a:ext cx="925731" cy="264178"/>
          </a:xfrm>
          <a:prstGeom prst="rect">
            <a:avLst/>
          </a:prstGeom>
          <a:noFill/>
        </p:spPr>
        <p:txBody>
          <a:bodyPr wrap="square" rtlCol="0">
            <a:spAutoFit/>
          </a:bodyPr>
          <a:lstStyle/>
          <a:p>
            <a:r>
              <a:rPr lang="fr-FR" sz="1600" dirty="0" smtClean="0">
                <a:latin typeface="Cambria" panose="02040503050406030204" pitchFamily="18" charset="0"/>
                <a:ea typeface="Cambria" panose="02040503050406030204" pitchFamily="18" charset="0"/>
                <a:cs typeface="Arial" panose="020B0604020202020204" pitchFamily="34" charset="0"/>
              </a:rPr>
              <a:t>Position</a:t>
            </a:r>
            <a:endParaRPr lang="fr-FR" dirty="0">
              <a:latin typeface="Cambria" panose="02040503050406030204" pitchFamily="18" charset="0"/>
              <a:ea typeface="Cambria" panose="02040503050406030204" pitchFamily="18" charset="0"/>
              <a:cs typeface="Arial" panose="020B0604020202020204" pitchFamily="34" charset="0"/>
            </a:endParaRPr>
          </a:p>
        </p:txBody>
      </p:sp>
      <p:sp>
        <p:nvSpPr>
          <p:cNvPr id="742" name="ZoneTexte 741"/>
          <p:cNvSpPr txBox="1"/>
          <p:nvPr/>
        </p:nvSpPr>
        <p:spPr>
          <a:xfrm>
            <a:off x="7836293" y="3549288"/>
            <a:ext cx="426108" cy="338554"/>
          </a:xfrm>
          <a:prstGeom prst="rect">
            <a:avLst/>
          </a:prstGeom>
          <a:noFill/>
        </p:spPr>
        <p:txBody>
          <a:bodyPr wrap="square" rtlCol="0">
            <a:spAutoFit/>
          </a:bodyPr>
          <a:lstStyle/>
          <a:p>
            <a:r>
              <a:rPr lang="fr-FR" sz="1600" dirty="0">
                <a:latin typeface="Cambria" panose="02040503050406030204" pitchFamily="18" charset="0"/>
                <a:ea typeface="Cambria" panose="02040503050406030204" pitchFamily="18" charset="0"/>
                <a:cs typeface="Arial" panose="020B0604020202020204" pitchFamily="34" charset="0"/>
              </a:rPr>
              <a:t>t</a:t>
            </a:r>
          </a:p>
        </p:txBody>
      </p:sp>
      <p:sp>
        <p:nvSpPr>
          <p:cNvPr id="743" name="Ellipse 742"/>
          <p:cNvSpPr>
            <a:spLocks noChangeAspect="1"/>
          </p:cNvSpPr>
          <p:nvPr/>
        </p:nvSpPr>
        <p:spPr>
          <a:xfrm>
            <a:off x="662090" y="3191510"/>
            <a:ext cx="108000" cy="108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44" name="Ellipse 743"/>
          <p:cNvSpPr>
            <a:spLocks noChangeAspect="1"/>
          </p:cNvSpPr>
          <p:nvPr/>
        </p:nvSpPr>
        <p:spPr>
          <a:xfrm>
            <a:off x="2298558" y="3193468"/>
            <a:ext cx="108000" cy="108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45" name="Ellipse 744"/>
          <p:cNvSpPr>
            <a:spLocks noChangeAspect="1"/>
          </p:cNvSpPr>
          <p:nvPr/>
        </p:nvSpPr>
        <p:spPr>
          <a:xfrm>
            <a:off x="2305640" y="2859887"/>
            <a:ext cx="108000" cy="108000"/>
          </a:xfrm>
          <a:prstGeom prst="ellipse">
            <a:avLst/>
          </a:prstGeom>
          <a:solidFill>
            <a:srgbClr val="469C46"/>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46" name="Ellipse 745"/>
          <p:cNvSpPr>
            <a:spLocks noChangeAspect="1"/>
          </p:cNvSpPr>
          <p:nvPr/>
        </p:nvSpPr>
        <p:spPr>
          <a:xfrm>
            <a:off x="3014218" y="3134534"/>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47" name="Ellipse 746"/>
          <p:cNvSpPr>
            <a:spLocks noChangeAspect="1"/>
          </p:cNvSpPr>
          <p:nvPr/>
        </p:nvSpPr>
        <p:spPr>
          <a:xfrm>
            <a:off x="3033069" y="2325337"/>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48" name="Ellipse 747"/>
          <p:cNvSpPr>
            <a:spLocks noChangeAspect="1"/>
          </p:cNvSpPr>
          <p:nvPr/>
        </p:nvSpPr>
        <p:spPr>
          <a:xfrm>
            <a:off x="1736206" y="3123977"/>
            <a:ext cx="216000" cy="216000"/>
          </a:xfrm>
          <a:prstGeom prst="ellipse">
            <a:avLst/>
          </a:prstGeom>
          <a:solidFill>
            <a:srgbClr val="0066F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756" name="Connecteur droit avec flèche 755"/>
          <p:cNvCxnSpPr/>
          <p:nvPr/>
        </p:nvCxnSpPr>
        <p:spPr>
          <a:xfrm flipH="1" flipV="1">
            <a:off x="4567561" y="2448312"/>
            <a:ext cx="323062" cy="354368"/>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sp>
        <p:nvSpPr>
          <p:cNvPr id="757" name="ZoneTexte 756"/>
          <p:cNvSpPr txBox="1"/>
          <p:nvPr/>
        </p:nvSpPr>
        <p:spPr>
          <a:xfrm>
            <a:off x="1736206" y="1681843"/>
            <a:ext cx="2860638" cy="285750"/>
          </a:xfrm>
          <a:prstGeom prst="rect">
            <a:avLst/>
          </a:prstGeom>
          <a:noFill/>
        </p:spPr>
        <p:txBody>
          <a:bodyPr wrap="square" lIns="0" tIns="0" rIns="0" bIns="0" rtlCol="0">
            <a:spAutoFit/>
          </a:bodyPr>
          <a:lstStyle/>
          <a:p>
            <a:pPr algn="ctr"/>
            <a:r>
              <a:rPr lang="fr-FR" b="0" i="1" dirty="0" smtClean="0">
                <a:latin typeface="+mj-lt"/>
              </a:rPr>
              <a:t>State </a:t>
            </a:r>
            <a:r>
              <a:rPr lang="fr-FR" b="0" i="1" dirty="0" err="1" smtClean="0">
                <a:latin typeface="+mj-lt"/>
              </a:rPr>
              <a:t>preparation</a:t>
            </a:r>
            <a:endParaRPr lang="fr-FR" b="0" i="1" dirty="0" smtClean="0">
              <a:latin typeface="+mj-lt"/>
            </a:endParaRPr>
          </a:p>
        </p:txBody>
      </p:sp>
      <p:sp>
        <p:nvSpPr>
          <p:cNvPr id="758" name="ZoneTexte 757"/>
          <p:cNvSpPr txBox="1"/>
          <p:nvPr/>
        </p:nvSpPr>
        <p:spPr>
          <a:xfrm>
            <a:off x="4403644" y="806511"/>
            <a:ext cx="2860638" cy="285750"/>
          </a:xfrm>
          <a:prstGeom prst="rect">
            <a:avLst/>
          </a:prstGeom>
          <a:noFill/>
        </p:spPr>
        <p:txBody>
          <a:bodyPr wrap="square" lIns="0" tIns="0" rIns="0" bIns="0" rtlCol="0">
            <a:spAutoFit/>
          </a:bodyPr>
          <a:lstStyle/>
          <a:p>
            <a:pPr algn="ctr"/>
            <a:r>
              <a:rPr lang="fr-FR" b="0" i="1" dirty="0" err="1" smtClean="0">
                <a:latin typeface="+mj-lt"/>
              </a:rPr>
              <a:t>Interferometer</a:t>
            </a:r>
            <a:endParaRPr lang="fr-FR" b="0" i="1" dirty="0" smtClean="0">
              <a:latin typeface="+mj-lt"/>
            </a:endParaRPr>
          </a:p>
        </p:txBody>
      </p:sp>
      <p:sp>
        <p:nvSpPr>
          <p:cNvPr id="769" name="ZoneTexte 768"/>
          <p:cNvSpPr txBox="1"/>
          <p:nvPr/>
        </p:nvSpPr>
        <p:spPr>
          <a:xfrm>
            <a:off x="1467924" y="3802695"/>
            <a:ext cx="2287778" cy="276999"/>
          </a:xfrm>
          <a:prstGeom prst="rect">
            <a:avLst/>
          </a:prstGeom>
          <a:noFill/>
        </p:spPr>
        <p:txBody>
          <a:bodyPr wrap="square" lIns="0" tIns="0" rIns="0" bIns="0" rtlCol="0">
            <a:spAutoFit/>
          </a:bodyPr>
          <a:lstStyle/>
          <a:p>
            <a:pPr algn="l"/>
            <a:r>
              <a:rPr lang="fr-FR" i="1" dirty="0" smtClean="0">
                <a:solidFill>
                  <a:srgbClr val="7030A0"/>
                </a:solidFill>
                <a:latin typeface="+mj-lt"/>
              </a:rPr>
              <a:t>One-Axis </a:t>
            </a:r>
            <a:r>
              <a:rPr lang="fr-FR" i="1" dirty="0" err="1" smtClean="0">
                <a:solidFill>
                  <a:srgbClr val="7030A0"/>
                </a:solidFill>
                <a:latin typeface="+mj-lt"/>
              </a:rPr>
              <a:t>Twisting</a:t>
            </a:r>
            <a:r>
              <a:rPr lang="fr-FR" i="1" dirty="0" smtClean="0">
                <a:solidFill>
                  <a:srgbClr val="7030A0"/>
                </a:solidFill>
                <a:latin typeface="+mj-lt"/>
              </a:rPr>
              <a:t> (OAT)</a:t>
            </a:r>
            <a:endParaRPr lang="fr-FR" b="0" i="1" dirty="0" smtClean="0">
              <a:solidFill>
                <a:srgbClr val="7030A0"/>
              </a:solidFill>
              <a:latin typeface="+mj-lt"/>
            </a:endParaRPr>
          </a:p>
        </p:txBody>
      </p:sp>
      <p:sp>
        <p:nvSpPr>
          <p:cNvPr id="770" name="Rectangle 769">
            <a:extLst>
              <a:ext uri="{FF2B5EF4-FFF2-40B4-BE49-F238E27FC236}">
                <a16:creationId xmlns:a16="http://schemas.microsoft.com/office/drawing/2014/main" id="{581990B5-1AA4-4D75-B5D6-CD36F900A832}"/>
              </a:ext>
            </a:extLst>
          </p:cNvPr>
          <p:cNvSpPr/>
          <p:nvPr/>
        </p:nvSpPr>
        <p:spPr>
          <a:xfrm flipH="1">
            <a:off x="1582864" y="2068722"/>
            <a:ext cx="86152" cy="1692000"/>
          </a:xfrm>
          <a:prstGeom prst="rect">
            <a:avLst/>
          </a:prstGeom>
          <a:solidFill>
            <a:srgbClr val="FF0000"/>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accent3"/>
              </a:solidFill>
            </a:endParaRPr>
          </a:p>
        </p:txBody>
      </p:sp>
      <p:grpSp>
        <p:nvGrpSpPr>
          <p:cNvPr id="771" name="Groupe 770"/>
          <p:cNvGrpSpPr/>
          <p:nvPr/>
        </p:nvGrpSpPr>
        <p:grpSpPr>
          <a:xfrm>
            <a:off x="753717" y="2226777"/>
            <a:ext cx="875809" cy="875805"/>
            <a:chOff x="728022" y="1565728"/>
            <a:chExt cx="1375894" cy="1375891"/>
          </a:xfrm>
        </p:grpSpPr>
        <p:grpSp>
          <p:nvGrpSpPr>
            <p:cNvPr id="772" name="Groupe 771"/>
            <p:cNvGrpSpPr/>
            <p:nvPr/>
          </p:nvGrpSpPr>
          <p:grpSpPr>
            <a:xfrm>
              <a:off x="728022" y="1565728"/>
              <a:ext cx="1375894" cy="1375891"/>
              <a:chOff x="728022" y="1565728"/>
              <a:chExt cx="1375894" cy="1375891"/>
            </a:xfrm>
          </p:grpSpPr>
          <p:cxnSp>
            <p:nvCxnSpPr>
              <p:cNvPr id="775" name="Connecteur droit avec flèche 774"/>
              <p:cNvCxnSpPr>
                <a:cxnSpLocks noChangeAspect="1"/>
              </p:cNvCxnSpPr>
              <p:nvPr/>
            </p:nvCxnSpPr>
            <p:spPr>
              <a:xfrm flipV="1">
                <a:off x="728022" y="2253184"/>
                <a:ext cx="13758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6" name="Connecteur droit avec flèche 775"/>
              <p:cNvCxnSpPr>
                <a:cxnSpLocks noChangeAspect="1"/>
              </p:cNvCxnSpPr>
              <p:nvPr/>
            </p:nvCxnSpPr>
            <p:spPr>
              <a:xfrm flipV="1">
                <a:off x="1415477" y="1565728"/>
                <a:ext cx="0" cy="137589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773" name="Ellipse 772"/>
            <p:cNvSpPr/>
            <p:nvPr/>
          </p:nvSpPr>
          <p:spPr>
            <a:xfrm>
              <a:off x="1093324" y="1920270"/>
              <a:ext cx="648000" cy="648000"/>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Ellipse 773"/>
            <p:cNvSpPr/>
            <p:nvPr/>
          </p:nvSpPr>
          <p:spPr>
            <a:xfrm>
              <a:off x="1379477" y="2217183"/>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77" name="Connecteur droit avec flèche 776"/>
          <p:cNvCxnSpPr/>
          <p:nvPr/>
        </p:nvCxnSpPr>
        <p:spPr>
          <a:xfrm>
            <a:off x="1415022" y="2874241"/>
            <a:ext cx="262632" cy="257332"/>
          </a:xfrm>
          <a:prstGeom prst="straightConnector1">
            <a:avLst/>
          </a:prstGeom>
          <a:ln w="19050">
            <a:solidFill>
              <a:schemeClr val="accent3"/>
            </a:solidFill>
            <a:tailEnd type="triangle"/>
          </a:ln>
        </p:spPr>
        <p:style>
          <a:lnRef idx="3">
            <a:schemeClr val="dk1"/>
          </a:lnRef>
          <a:fillRef idx="0">
            <a:schemeClr val="dk1"/>
          </a:fillRef>
          <a:effectRef idx="2">
            <a:schemeClr val="dk1"/>
          </a:effectRef>
          <a:fontRef idx="minor">
            <a:schemeClr val="tx1"/>
          </a:fontRef>
        </p:style>
      </p:cxnSp>
      <p:sp>
        <p:nvSpPr>
          <p:cNvPr id="778" name="ZoneTexte 777"/>
          <p:cNvSpPr txBox="1"/>
          <p:nvPr/>
        </p:nvSpPr>
        <p:spPr>
          <a:xfrm>
            <a:off x="702109" y="3442673"/>
            <a:ext cx="1391204" cy="246221"/>
          </a:xfrm>
          <a:prstGeom prst="rect">
            <a:avLst/>
          </a:prstGeom>
          <a:noFill/>
        </p:spPr>
        <p:txBody>
          <a:bodyPr wrap="square" lIns="0" tIns="0" rIns="0" bIns="0" rtlCol="0">
            <a:spAutoFit/>
          </a:bodyPr>
          <a:lstStyle/>
          <a:p>
            <a:pPr algn="l"/>
            <a:r>
              <a:rPr lang="fr-FR" sz="1600" b="0" i="1" dirty="0" smtClean="0">
                <a:latin typeface="+mj-lt"/>
              </a:rPr>
              <a:t>BEC dilution</a:t>
            </a:r>
          </a:p>
        </p:txBody>
      </p:sp>
      <p:grpSp>
        <p:nvGrpSpPr>
          <p:cNvPr id="779" name="Groupe 778"/>
          <p:cNvGrpSpPr/>
          <p:nvPr/>
        </p:nvGrpSpPr>
        <p:grpSpPr>
          <a:xfrm>
            <a:off x="1868929" y="4884362"/>
            <a:ext cx="1145289" cy="1066483"/>
            <a:chOff x="10665027" y="3455235"/>
            <a:chExt cx="1319245" cy="1228470"/>
          </a:xfrm>
        </p:grpSpPr>
        <p:grpSp>
          <p:nvGrpSpPr>
            <p:cNvPr id="780" name="Groupe 779"/>
            <p:cNvGrpSpPr/>
            <p:nvPr/>
          </p:nvGrpSpPr>
          <p:grpSpPr>
            <a:xfrm>
              <a:off x="10665027" y="3455235"/>
              <a:ext cx="1319245" cy="1228470"/>
              <a:chOff x="5572469" y="4747445"/>
              <a:chExt cx="1224000" cy="1139784"/>
            </a:xfrm>
          </p:grpSpPr>
          <p:grpSp>
            <p:nvGrpSpPr>
              <p:cNvPr id="782" name="Groupe 781"/>
              <p:cNvGrpSpPr>
                <a:grpSpLocks noChangeAspect="1"/>
              </p:cNvGrpSpPr>
              <p:nvPr/>
            </p:nvGrpSpPr>
            <p:grpSpPr>
              <a:xfrm>
                <a:off x="5572469" y="4951229"/>
                <a:ext cx="1224000" cy="936000"/>
                <a:chOff x="6920554" y="3654050"/>
                <a:chExt cx="1399723" cy="1070379"/>
              </a:xfrm>
            </p:grpSpPr>
            <p:cxnSp>
              <p:nvCxnSpPr>
                <p:cNvPr id="784" name="Connecteur droit avec flèche 783"/>
                <p:cNvCxnSpPr/>
                <p:nvPr/>
              </p:nvCxnSpPr>
              <p:spPr>
                <a:xfrm flipV="1">
                  <a:off x="6920554" y="4191250"/>
                  <a:ext cx="13997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5" name="Connecteur droit avec flèche 784"/>
                <p:cNvCxnSpPr/>
                <p:nvPr/>
              </p:nvCxnSpPr>
              <p:spPr>
                <a:xfrm flipV="1">
                  <a:off x="7620416" y="3654050"/>
                  <a:ext cx="0" cy="1070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6" name="Ellipse 785"/>
                <p:cNvSpPr/>
                <p:nvPr/>
              </p:nvSpPr>
              <p:spPr>
                <a:xfrm rot="10800000">
                  <a:off x="6994107" y="3910761"/>
                  <a:ext cx="1252618" cy="138462"/>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Ellipse 786"/>
                <p:cNvSpPr/>
                <p:nvPr/>
              </p:nvSpPr>
              <p:spPr>
                <a:xfrm rot="5400000">
                  <a:off x="7584589" y="3939260"/>
                  <a:ext cx="63625" cy="636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783" name="ZoneTexte 782"/>
                  <p:cNvSpPr txBox="1"/>
                  <p:nvPr/>
                </p:nvSpPr>
                <p:spPr>
                  <a:xfrm>
                    <a:off x="6297550" y="4747445"/>
                    <a:ext cx="286031" cy="306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783" name="ZoneTexte 782"/>
                  <p:cNvSpPr txBox="1">
                    <a:spLocks noRot="1" noChangeAspect="1" noMove="1" noResize="1" noEditPoints="1" noAdjustHandles="1" noChangeArrowheads="1" noChangeShapeType="1" noTextEdit="1"/>
                  </p:cNvSpPr>
                  <p:nvPr/>
                </p:nvSpPr>
                <p:spPr>
                  <a:xfrm>
                    <a:off x="6297550" y="4747445"/>
                    <a:ext cx="286031" cy="306111"/>
                  </a:xfrm>
                  <a:prstGeom prst="rect">
                    <a:avLst/>
                  </a:prstGeom>
                  <a:blipFill>
                    <a:blip r:embed="rId20"/>
                    <a:stretch>
                      <a:fillRect l="-22727" t="-25532" r="-56818" b="-12766"/>
                    </a:stretch>
                  </a:blipFill>
                </p:spPr>
                <p:txBody>
                  <a:bodyPr/>
                  <a:lstStyle/>
                  <a:p>
                    <a:r>
                      <a:rPr lang="fr-FR">
                        <a:noFill/>
                      </a:rPr>
                      <a:t> </a:t>
                    </a:r>
                  </a:p>
                </p:txBody>
              </p:sp>
            </mc:Fallback>
          </mc:AlternateContent>
        </p:grpSp>
        <p:sp>
          <p:nvSpPr>
            <p:cNvPr id="781" name="Arc 780"/>
            <p:cNvSpPr/>
            <p:nvPr/>
          </p:nvSpPr>
          <p:spPr>
            <a:xfrm rot="10800000">
              <a:off x="11022876" y="3934711"/>
              <a:ext cx="417544" cy="480621"/>
            </a:xfrm>
            <a:prstGeom prst="arc">
              <a:avLst>
                <a:gd name="adj1" fmla="val 16469254"/>
                <a:gd name="adj2" fmla="val 863568"/>
              </a:avLst>
            </a:prstGeom>
            <a:ln w="31750">
              <a:solidFill>
                <a:srgbClr val="FF0000"/>
              </a:solidFill>
              <a:headEnd type="non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fr-FR">
                <a:solidFill>
                  <a:srgbClr val="0066FF"/>
                </a:solidFill>
              </a:endParaRPr>
            </a:p>
          </p:txBody>
        </p:sp>
      </p:grpSp>
      <mc:AlternateContent xmlns:mc="http://schemas.openxmlformats.org/markup-compatibility/2006" xmlns:a14="http://schemas.microsoft.com/office/drawing/2010/main">
        <mc:Choice Requires="a14">
          <p:sp>
            <p:nvSpPr>
              <p:cNvPr id="788" name="ZoneTexte 787"/>
              <p:cNvSpPr txBox="1"/>
              <p:nvPr/>
            </p:nvSpPr>
            <p:spPr>
              <a:xfrm>
                <a:off x="1893368" y="5642745"/>
                <a:ext cx="436145"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panose="02040503050406030204" pitchFamily="18" charset="0"/>
                        </a:rPr>
                        <m:t>𝜋</m:t>
                      </m:r>
                      <m:r>
                        <a:rPr lang="fr-FR" b="0" i="1" smtClean="0">
                          <a:solidFill>
                            <a:schemeClr val="tx1"/>
                          </a:solidFill>
                          <a:latin typeface="Cambria Math" panose="02040503050406030204" pitchFamily="18" charset="0"/>
                        </a:rPr>
                        <m:t>/2</m:t>
                      </m:r>
                    </m:oMath>
                  </m:oMathPara>
                </a14:m>
                <a:endParaRPr lang="fr-FR" b="0" dirty="0" smtClean="0">
                  <a:solidFill>
                    <a:schemeClr val="tx1"/>
                  </a:solidFill>
                  <a:latin typeface="+mj-lt"/>
                </a:endParaRPr>
              </a:p>
            </p:txBody>
          </p:sp>
        </mc:Choice>
        <mc:Fallback xmlns="">
          <p:sp>
            <p:nvSpPr>
              <p:cNvPr id="788" name="ZoneTexte 787"/>
              <p:cNvSpPr txBox="1">
                <a:spLocks noRot="1" noChangeAspect="1" noMove="1" noResize="1" noEditPoints="1" noAdjustHandles="1" noChangeArrowheads="1" noChangeShapeType="1" noTextEdit="1"/>
              </p:cNvSpPr>
              <p:nvPr/>
            </p:nvSpPr>
            <p:spPr>
              <a:xfrm>
                <a:off x="1893368" y="5642745"/>
                <a:ext cx="436145" cy="276999"/>
              </a:xfrm>
              <a:prstGeom prst="rect">
                <a:avLst/>
              </a:prstGeom>
              <a:blipFill>
                <a:blip r:embed="rId21"/>
                <a:stretch>
                  <a:fillRect l="-7042" t="-4444" r="-14085" b="-35556"/>
                </a:stretch>
              </a:blipFill>
            </p:spPr>
            <p:txBody>
              <a:bodyPr/>
              <a:lstStyle/>
              <a:p>
                <a:r>
                  <a:rPr lang="fr-FR">
                    <a:noFill/>
                  </a:rPr>
                  <a:t> </a:t>
                </a:r>
              </a:p>
            </p:txBody>
          </p:sp>
        </mc:Fallback>
      </mc:AlternateContent>
      <p:grpSp>
        <p:nvGrpSpPr>
          <p:cNvPr id="789" name="Groupe 788"/>
          <p:cNvGrpSpPr/>
          <p:nvPr/>
        </p:nvGrpSpPr>
        <p:grpSpPr>
          <a:xfrm>
            <a:off x="668443" y="4893082"/>
            <a:ext cx="1145289" cy="1148835"/>
            <a:chOff x="9282201" y="3465280"/>
            <a:chExt cx="1319245" cy="1323330"/>
          </a:xfrm>
        </p:grpSpPr>
        <p:grpSp>
          <p:nvGrpSpPr>
            <p:cNvPr id="790" name="Groupe 789"/>
            <p:cNvGrpSpPr/>
            <p:nvPr/>
          </p:nvGrpSpPr>
          <p:grpSpPr>
            <a:xfrm>
              <a:off x="9282201" y="3465280"/>
              <a:ext cx="1319245" cy="1323330"/>
              <a:chOff x="5572469" y="4751088"/>
              <a:chExt cx="1224000" cy="1227800"/>
            </a:xfrm>
          </p:grpSpPr>
          <p:grpSp>
            <p:nvGrpSpPr>
              <p:cNvPr id="793" name="Groupe 792"/>
              <p:cNvGrpSpPr>
                <a:grpSpLocks noChangeAspect="1"/>
              </p:cNvGrpSpPr>
              <p:nvPr/>
            </p:nvGrpSpPr>
            <p:grpSpPr>
              <a:xfrm>
                <a:off x="5572469" y="4883519"/>
                <a:ext cx="1224000" cy="1095369"/>
                <a:chOff x="6920554" y="3576618"/>
                <a:chExt cx="1399723" cy="1252628"/>
              </a:xfrm>
            </p:grpSpPr>
            <p:cxnSp>
              <p:nvCxnSpPr>
                <p:cNvPr id="795" name="Connecteur droit avec flèche 794"/>
                <p:cNvCxnSpPr/>
                <p:nvPr/>
              </p:nvCxnSpPr>
              <p:spPr>
                <a:xfrm flipV="1">
                  <a:off x="6920554" y="4191250"/>
                  <a:ext cx="13997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6" name="Connecteur droit avec flèche 795"/>
                <p:cNvCxnSpPr/>
                <p:nvPr/>
              </p:nvCxnSpPr>
              <p:spPr>
                <a:xfrm flipV="1">
                  <a:off x="7620416" y="3654050"/>
                  <a:ext cx="0" cy="1070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7" name="Ellipse 796"/>
                <p:cNvSpPr/>
                <p:nvPr/>
              </p:nvSpPr>
              <p:spPr>
                <a:xfrm rot="5400000">
                  <a:off x="6717881" y="4133701"/>
                  <a:ext cx="1252628" cy="138461"/>
                </a:xfrm>
                <a:prstGeom prst="ellipse">
                  <a:avLst/>
                </a:prstGeom>
                <a:gradFill flip="none" rotWithShape="1">
                  <a:gsLst>
                    <a:gs pos="0">
                      <a:srgbClr val="0070C0">
                        <a:alpha val="73000"/>
                      </a:srgbClr>
                    </a:gs>
                    <a:gs pos="72100">
                      <a:srgbClr val="B8D7ED"/>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8" name="Ellipse 797"/>
                <p:cNvSpPr/>
                <p:nvPr/>
              </p:nvSpPr>
              <p:spPr>
                <a:xfrm>
                  <a:off x="7308368" y="4162200"/>
                  <a:ext cx="63624" cy="636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794" name="ZoneTexte 793"/>
                  <p:cNvSpPr txBox="1"/>
                  <p:nvPr/>
                </p:nvSpPr>
                <p:spPr>
                  <a:xfrm>
                    <a:off x="6293904" y="4751088"/>
                    <a:ext cx="286031" cy="306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𝑆</m:t>
                                  </m:r>
                                </m:e>
                              </m:acc>
                            </m:e>
                            <m:sub>
                              <m:r>
                                <a:rPr lang="fr-FR" b="0" i="1" smtClean="0">
                                  <a:latin typeface="Cambria Math" panose="02040503050406030204" pitchFamily="18" charset="0"/>
                                </a:rPr>
                                <m:t>𝑧</m:t>
                              </m:r>
                            </m:sub>
                          </m:sSub>
                        </m:oMath>
                      </m:oMathPara>
                    </a14:m>
                    <a:endParaRPr lang="fr-FR" dirty="0"/>
                  </a:p>
                </p:txBody>
              </p:sp>
            </mc:Choice>
            <mc:Fallback xmlns="">
              <p:sp>
                <p:nvSpPr>
                  <p:cNvPr id="794" name="ZoneTexte 793"/>
                  <p:cNvSpPr txBox="1">
                    <a:spLocks noRot="1" noChangeAspect="1" noMove="1" noResize="1" noEditPoints="1" noAdjustHandles="1" noChangeArrowheads="1" noChangeShapeType="1" noTextEdit="1"/>
                  </p:cNvSpPr>
                  <p:nvPr/>
                </p:nvSpPr>
                <p:spPr>
                  <a:xfrm>
                    <a:off x="6293904" y="4751088"/>
                    <a:ext cx="286031" cy="306112"/>
                  </a:xfrm>
                  <a:prstGeom prst="rect">
                    <a:avLst/>
                  </a:prstGeom>
                  <a:blipFill>
                    <a:blip r:embed="rId22"/>
                    <a:stretch>
                      <a:fillRect l="-20455" t="-27660" r="-59091" b="-10638"/>
                    </a:stretch>
                  </a:blipFill>
                </p:spPr>
                <p:txBody>
                  <a:bodyPr/>
                  <a:lstStyle/>
                  <a:p>
                    <a:r>
                      <a:rPr lang="fr-FR">
                        <a:noFill/>
                      </a:rPr>
                      <a:t> </a:t>
                    </a:r>
                  </a:p>
                </p:txBody>
              </p:sp>
            </mc:Fallback>
          </mc:AlternateContent>
        </p:grpSp>
        <p:cxnSp>
          <p:nvCxnSpPr>
            <p:cNvPr id="791" name="Connecteur droit avec flèche 790"/>
            <p:cNvCxnSpPr/>
            <p:nvPr/>
          </p:nvCxnSpPr>
          <p:spPr>
            <a:xfrm flipH="1" flipV="1">
              <a:off x="9632613" y="4283991"/>
              <a:ext cx="309210" cy="0"/>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92" name="ZoneTexte 791"/>
                <p:cNvSpPr txBox="1"/>
                <p:nvPr/>
              </p:nvSpPr>
              <p:spPr>
                <a:xfrm>
                  <a:off x="9989411" y="4181602"/>
                  <a:ext cx="274091" cy="35452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2000" b="0" i="1" smtClean="0">
                            <a:solidFill>
                              <a:srgbClr val="7030A0"/>
                            </a:solidFill>
                            <a:latin typeface="Cambria Math" panose="02040503050406030204" pitchFamily="18" charset="0"/>
                          </a:rPr>
                          <m:t>𝜙</m:t>
                        </m:r>
                      </m:oMath>
                    </m:oMathPara>
                  </a14:m>
                  <a:endParaRPr lang="fr-FR" sz="2000" b="0" dirty="0" smtClean="0">
                    <a:solidFill>
                      <a:srgbClr val="7030A0"/>
                    </a:solidFill>
                    <a:latin typeface="+mj-lt"/>
                  </a:endParaRPr>
                </a:p>
              </p:txBody>
            </p:sp>
          </mc:Choice>
          <mc:Fallback xmlns="">
            <p:sp>
              <p:nvSpPr>
                <p:cNvPr id="277" name="ZoneTexte 276"/>
                <p:cNvSpPr txBox="1">
                  <a:spLocks noRot="1" noChangeAspect="1" noMove="1" noResize="1" noEditPoints="1" noAdjustHandles="1" noChangeArrowheads="1" noChangeShapeType="1" noTextEdit="1"/>
                </p:cNvSpPr>
                <p:nvPr/>
              </p:nvSpPr>
              <p:spPr>
                <a:xfrm>
                  <a:off x="9989411" y="4181602"/>
                  <a:ext cx="274091" cy="354525"/>
                </a:xfrm>
                <a:prstGeom prst="rect">
                  <a:avLst/>
                </a:prstGeom>
                <a:blipFill>
                  <a:blip r:embed="rId28"/>
                  <a:stretch>
                    <a:fillRect l="-35897" r="-35897" b="-34000"/>
                  </a:stretch>
                </a:blipFill>
              </p:spPr>
              <p:txBody>
                <a:bodyPr/>
                <a:lstStyle/>
                <a:p>
                  <a:r>
                    <a:rPr lang="fr-FR">
                      <a:noFill/>
                    </a:rPr>
                    <a:t> </a:t>
                  </a:r>
                </a:p>
              </p:txBody>
            </p:sp>
          </mc:Fallback>
        </mc:AlternateContent>
      </p:grpSp>
      <p:cxnSp>
        <p:nvCxnSpPr>
          <p:cNvPr id="799" name="Connecteur droit avec flèche 798"/>
          <p:cNvCxnSpPr/>
          <p:nvPr/>
        </p:nvCxnSpPr>
        <p:spPr>
          <a:xfrm flipH="1" flipV="1">
            <a:off x="2828302" y="5272733"/>
            <a:ext cx="0" cy="237645"/>
          </a:xfrm>
          <a:prstGeom prst="straightConnector1">
            <a:avLst/>
          </a:prstGeom>
          <a:ln w="28575">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800" name="Connecteur droit avec flèche 799"/>
          <p:cNvCxnSpPr/>
          <p:nvPr/>
        </p:nvCxnSpPr>
        <p:spPr>
          <a:xfrm>
            <a:off x="2998397" y="5174701"/>
            <a:ext cx="0" cy="288000"/>
          </a:xfrm>
          <a:prstGeom prst="straightConnector1">
            <a:avLst/>
          </a:prstGeom>
          <a:ln w="25400">
            <a:solidFill>
              <a:srgbClr val="0808FF"/>
            </a:solidFill>
            <a:prstDash val="solid"/>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01" name="ZoneTexte 800"/>
              <p:cNvSpPr txBox="1"/>
              <p:nvPr/>
            </p:nvSpPr>
            <p:spPr>
              <a:xfrm>
                <a:off x="3111401" y="5120341"/>
                <a:ext cx="1345625"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mtClean="0">
                          <a:solidFill>
                            <a:srgbClr val="0808FF"/>
                          </a:solidFill>
                          <a:latin typeface="Cambria Math" panose="02040503050406030204" pitchFamily="18" charset="0"/>
                        </a:rPr>
                        <m:t>Δ</m:t>
                      </m:r>
                      <m:sSub>
                        <m:sSubPr>
                          <m:ctrlPr>
                            <a:rPr lang="fr-FR" i="1">
                              <a:solidFill>
                                <a:srgbClr val="0808FF"/>
                              </a:solidFill>
                              <a:latin typeface="Cambria Math" panose="02040503050406030204" pitchFamily="18" charset="0"/>
                            </a:rPr>
                          </m:ctrlPr>
                        </m:sSubPr>
                        <m:e>
                          <m:acc>
                            <m:accPr>
                              <m:chr m:val="̂"/>
                              <m:ctrlPr>
                                <a:rPr lang="fr-FR" i="1" smtClean="0">
                                  <a:solidFill>
                                    <a:srgbClr val="0808FF"/>
                                  </a:solidFill>
                                  <a:latin typeface="Cambria Math" panose="02040503050406030204" pitchFamily="18" charset="0"/>
                                </a:rPr>
                              </m:ctrlPr>
                            </m:accPr>
                            <m:e>
                              <m:r>
                                <a:rPr lang="fr-FR" b="0" i="1" smtClean="0">
                                  <a:solidFill>
                                    <a:srgbClr val="0808FF"/>
                                  </a:solidFill>
                                  <a:latin typeface="Cambria Math" panose="02040503050406030204" pitchFamily="18" charset="0"/>
                                </a:rPr>
                                <m:t>𝑆</m:t>
                              </m:r>
                            </m:e>
                          </m:acc>
                        </m:e>
                        <m:sub>
                          <m:r>
                            <a:rPr lang="fr-FR" i="1">
                              <a:solidFill>
                                <a:srgbClr val="0808FF"/>
                              </a:solidFill>
                              <a:latin typeface="Cambria Math" panose="02040503050406030204" pitchFamily="18" charset="0"/>
                            </a:rPr>
                            <m:t>𝑧</m:t>
                          </m:r>
                        </m:sub>
                      </m:sSub>
                      <m:r>
                        <a:rPr lang="fr-FR" b="0" i="1" smtClean="0">
                          <a:solidFill>
                            <a:srgbClr val="0808FF"/>
                          </a:solidFill>
                          <a:latin typeface="Cambria Math" panose="02040503050406030204" pitchFamily="18" charset="0"/>
                        </a:rPr>
                        <m:t>&lt;</m:t>
                      </m:r>
                      <m:rad>
                        <m:radPr>
                          <m:degHide m:val="on"/>
                          <m:ctrlPr>
                            <a:rPr lang="fr-FR" b="0" i="1" smtClean="0">
                              <a:solidFill>
                                <a:srgbClr val="0808FF"/>
                              </a:solidFill>
                              <a:latin typeface="Cambria Math" panose="02040503050406030204" pitchFamily="18" charset="0"/>
                            </a:rPr>
                          </m:ctrlPr>
                        </m:radPr>
                        <m:deg/>
                        <m:e>
                          <m:r>
                            <a:rPr lang="fr-FR" b="0" i="1" smtClean="0">
                              <a:solidFill>
                                <a:srgbClr val="0808FF"/>
                              </a:solidFill>
                              <a:latin typeface="Cambria Math" panose="02040503050406030204" pitchFamily="18" charset="0"/>
                            </a:rPr>
                            <m:t>𝑁</m:t>
                          </m:r>
                          <m:r>
                            <a:rPr lang="fr-FR" b="0" i="1" smtClean="0">
                              <a:solidFill>
                                <a:srgbClr val="0808FF"/>
                              </a:solidFill>
                              <a:latin typeface="Cambria Math" panose="02040503050406030204" pitchFamily="18" charset="0"/>
                            </a:rPr>
                            <m:t>/4</m:t>
                          </m:r>
                        </m:e>
                      </m:rad>
                    </m:oMath>
                  </m:oMathPara>
                </a14:m>
                <a:endParaRPr lang="fr-FR" b="1" dirty="0" smtClean="0">
                  <a:solidFill>
                    <a:srgbClr val="0808FF"/>
                  </a:solidFill>
                  <a:latin typeface="+mj-lt"/>
                </a:endParaRPr>
              </a:p>
            </p:txBody>
          </p:sp>
        </mc:Choice>
        <mc:Fallback xmlns="">
          <p:sp>
            <p:nvSpPr>
              <p:cNvPr id="801" name="ZoneTexte 800"/>
              <p:cNvSpPr txBox="1">
                <a:spLocks noRot="1" noChangeAspect="1" noMove="1" noResize="1" noEditPoints="1" noAdjustHandles="1" noChangeArrowheads="1" noChangeShapeType="1" noTextEdit="1"/>
              </p:cNvSpPr>
              <p:nvPr/>
            </p:nvSpPr>
            <p:spPr>
              <a:xfrm>
                <a:off x="3111401" y="5120341"/>
                <a:ext cx="1345625" cy="335413"/>
              </a:xfrm>
              <a:prstGeom prst="rect">
                <a:avLst/>
              </a:prstGeom>
              <a:blipFill>
                <a:blip r:embed="rId29"/>
                <a:stretch>
                  <a:fillRect l="-1810" t="-12727" r="-2262" b="-254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02" name="ZoneTexte 801"/>
              <p:cNvSpPr txBox="1"/>
              <p:nvPr/>
            </p:nvSpPr>
            <p:spPr>
              <a:xfrm>
                <a:off x="873975" y="4327865"/>
                <a:ext cx="2156461" cy="318229"/>
              </a:xfrm>
              <a:prstGeom prst="rect">
                <a:avLst/>
              </a:prstGeom>
              <a:noFill/>
            </p:spPr>
            <p:txBody>
              <a:bodyPr wrap="square" lIns="0" tIns="0" rIns="0" bIns="0" rtlCol="0">
                <a:spAutoFit/>
              </a:bodyPr>
              <a:lstStyle/>
              <a:p>
                <a:pPr algn="ctr"/>
                <a:r>
                  <a:rPr lang="fr-FR" sz="2000" b="0" i="1" dirty="0" smtClean="0">
                    <a:solidFill>
                      <a:schemeClr val="tx1"/>
                    </a:solidFill>
                    <a:latin typeface="+mj-lt"/>
                  </a:rPr>
                  <a:t>Linear AI </a:t>
                </a:r>
                <a14:m>
                  <m:oMath xmlns:m="http://schemas.openxmlformats.org/officeDocument/2006/math">
                    <m:r>
                      <a:rPr lang="fr-FR" sz="2000" i="1">
                        <a:latin typeface="Cambria Math" panose="02040503050406030204" pitchFamily="18" charset="0"/>
                      </a:rPr>
                      <m:t>∝</m:t>
                    </m:r>
                    <m:r>
                      <a:rPr lang="fr-FR" sz="2000" i="1" smtClean="0">
                        <a:solidFill>
                          <a:srgbClr val="7030A0"/>
                        </a:solidFill>
                        <a:latin typeface="Cambria Math" panose="02040503050406030204" pitchFamily="18" charset="0"/>
                      </a:rPr>
                      <m:t>𝜙</m:t>
                    </m:r>
                    <m:r>
                      <a:rPr lang="fr-FR" sz="2000" i="1" smtClean="0">
                        <a:solidFill>
                          <a:srgbClr val="7030A0"/>
                        </a:solidFill>
                        <a:latin typeface="Cambria Math" panose="02040503050406030204" pitchFamily="18" charset="0"/>
                      </a:rPr>
                      <m:t> </m:t>
                    </m:r>
                    <m:sSub>
                      <m:sSubPr>
                        <m:ctrlPr>
                          <a:rPr lang="fr-FR" sz="2000" b="0" i="1" smtClean="0">
                            <a:solidFill>
                              <a:srgbClr val="7030A0"/>
                            </a:solidFill>
                            <a:latin typeface="Cambria Math" panose="02040503050406030204" pitchFamily="18" charset="0"/>
                          </a:rPr>
                        </m:ctrlPr>
                      </m:sSubPr>
                      <m:e>
                        <m:acc>
                          <m:accPr>
                            <m:chr m:val="̂"/>
                            <m:ctrlPr>
                              <a:rPr lang="fr-FR" sz="2000" b="0" i="1" smtClean="0">
                                <a:solidFill>
                                  <a:srgbClr val="7030A0"/>
                                </a:solidFill>
                                <a:latin typeface="Cambria Math" panose="02040503050406030204" pitchFamily="18" charset="0"/>
                              </a:rPr>
                            </m:ctrlPr>
                          </m:accPr>
                          <m:e>
                            <m:r>
                              <a:rPr lang="fr-FR" sz="2000" b="0" i="1" smtClean="0">
                                <a:solidFill>
                                  <a:srgbClr val="7030A0"/>
                                </a:solidFill>
                                <a:latin typeface="Cambria Math" panose="02040503050406030204" pitchFamily="18" charset="0"/>
                              </a:rPr>
                              <m:t>𝑆</m:t>
                            </m:r>
                          </m:e>
                        </m:acc>
                      </m:e>
                      <m:sub>
                        <m:r>
                          <a:rPr lang="fr-FR" sz="2000" b="0" i="1" smtClean="0">
                            <a:solidFill>
                              <a:srgbClr val="7030A0"/>
                            </a:solidFill>
                            <a:latin typeface="Cambria Math" panose="02040503050406030204" pitchFamily="18" charset="0"/>
                          </a:rPr>
                          <m:t>𝑧</m:t>
                        </m:r>
                      </m:sub>
                    </m:sSub>
                  </m:oMath>
                </a14:m>
                <a:endParaRPr lang="fr-FR" sz="2000" b="0" dirty="0" smtClean="0">
                  <a:solidFill>
                    <a:srgbClr val="7030A0"/>
                  </a:solidFill>
                  <a:latin typeface="+mj-lt"/>
                </a:endParaRPr>
              </a:p>
            </p:txBody>
          </p:sp>
        </mc:Choice>
        <mc:Fallback xmlns="">
          <p:sp>
            <p:nvSpPr>
              <p:cNvPr id="802" name="ZoneTexte 801"/>
              <p:cNvSpPr txBox="1">
                <a:spLocks noRot="1" noChangeAspect="1" noMove="1" noResize="1" noEditPoints="1" noAdjustHandles="1" noChangeArrowheads="1" noChangeShapeType="1" noTextEdit="1"/>
              </p:cNvSpPr>
              <p:nvPr/>
            </p:nvSpPr>
            <p:spPr>
              <a:xfrm>
                <a:off x="873975" y="4327865"/>
                <a:ext cx="2156461" cy="318229"/>
              </a:xfrm>
              <a:prstGeom prst="rect">
                <a:avLst/>
              </a:prstGeom>
              <a:blipFill>
                <a:blip r:embed="rId30"/>
                <a:stretch>
                  <a:fillRect t="-21154" b="-48077"/>
                </a:stretch>
              </a:blipFill>
            </p:spPr>
            <p:txBody>
              <a:bodyPr/>
              <a:lstStyle/>
              <a:p>
                <a:r>
                  <a:rPr lang="fr-FR">
                    <a:noFill/>
                  </a:rPr>
                  <a:t> </a:t>
                </a:r>
              </a:p>
            </p:txBody>
          </p:sp>
        </mc:Fallback>
      </mc:AlternateContent>
      <p:sp>
        <p:nvSpPr>
          <p:cNvPr id="314" name="ZoneTexte 313"/>
          <p:cNvSpPr txBox="1"/>
          <p:nvPr/>
        </p:nvSpPr>
        <p:spPr>
          <a:xfrm>
            <a:off x="910585" y="35137"/>
            <a:ext cx="8440369" cy="646323"/>
          </a:xfrm>
          <a:prstGeom prst="rect">
            <a:avLst/>
          </a:prstGeom>
          <a:noFill/>
        </p:spPr>
        <p:txBody>
          <a:bodyPr wrap="none" lIns="91431" tIns="45716" rIns="91431" bIns="45716" rtlCol="0">
            <a:spAutoFit/>
          </a:bodyPr>
          <a:lstStyle/>
          <a:p>
            <a:r>
              <a:rPr lang="fr-FR" sz="3600" dirty="0" smtClean="0">
                <a:solidFill>
                  <a:srgbClr val="002060"/>
                </a:solidFill>
              </a:rPr>
              <a:t>Quantum-</a:t>
            </a:r>
            <a:r>
              <a:rPr lang="fr-FR" sz="3600" dirty="0" err="1" smtClean="0">
                <a:solidFill>
                  <a:srgbClr val="002060"/>
                </a:solidFill>
              </a:rPr>
              <a:t>enhanced</a:t>
            </a:r>
            <a:r>
              <a:rPr lang="fr-FR" sz="3600" dirty="0" smtClean="0">
                <a:solidFill>
                  <a:srgbClr val="002060"/>
                </a:solidFill>
              </a:rPr>
              <a:t> free </a:t>
            </a:r>
            <a:r>
              <a:rPr lang="fr-FR" sz="3600" dirty="0" err="1" smtClean="0">
                <a:solidFill>
                  <a:srgbClr val="002060"/>
                </a:solidFill>
              </a:rPr>
              <a:t>fall</a:t>
            </a:r>
            <a:r>
              <a:rPr lang="fr-FR" sz="3600" dirty="0" smtClean="0">
                <a:solidFill>
                  <a:srgbClr val="002060"/>
                </a:solidFill>
              </a:rPr>
              <a:t> </a:t>
            </a:r>
            <a:r>
              <a:rPr lang="fr-FR" sz="3600" dirty="0" err="1" smtClean="0">
                <a:solidFill>
                  <a:srgbClr val="002060"/>
                </a:solidFill>
              </a:rPr>
              <a:t>interferometry</a:t>
            </a:r>
            <a:endParaRPr lang="fr-FR" sz="3600" dirty="0">
              <a:solidFill>
                <a:srgbClr val="002060"/>
              </a:solidFill>
            </a:endParaRPr>
          </a:p>
        </p:txBody>
      </p:sp>
      <p:cxnSp>
        <p:nvCxnSpPr>
          <p:cNvPr id="315" name="Connecteur droit 314"/>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812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202660" y="2089212"/>
            <a:ext cx="5608806" cy="3322608"/>
          </a:xfrm>
          <a:prstGeom prst="rect">
            <a:avLst/>
          </a:prstGeom>
        </p:spPr>
      </p:pic>
      <p:pic>
        <p:nvPicPr>
          <p:cNvPr id="6" name="Image 5"/>
          <p:cNvPicPr>
            <a:picLocks noChangeAspect="1"/>
          </p:cNvPicPr>
          <p:nvPr/>
        </p:nvPicPr>
        <p:blipFill>
          <a:blip r:embed="rId3"/>
          <a:stretch>
            <a:fillRect/>
          </a:stretch>
        </p:blipFill>
        <p:spPr>
          <a:xfrm>
            <a:off x="1018018" y="2035160"/>
            <a:ext cx="3444538" cy="3360711"/>
          </a:xfrm>
          <a:prstGeom prst="rect">
            <a:avLst/>
          </a:prstGeom>
        </p:spPr>
      </p:pic>
      <p:sp>
        <p:nvSpPr>
          <p:cNvPr id="7" name="Rectangle 6"/>
          <p:cNvSpPr/>
          <p:nvPr/>
        </p:nvSpPr>
        <p:spPr>
          <a:xfrm>
            <a:off x="189848" y="5531829"/>
            <a:ext cx="5751904" cy="461665"/>
          </a:xfrm>
          <a:prstGeom prst="rect">
            <a:avLst/>
          </a:prstGeom>
        </p:spPr>
        <p:txBody>
          <a:bodyPr wrap="square">
            <a:spAutoFit/>
          </a:bodyPr>
          <a:lstStyle/>
          <a:p>
            <a:r>
              <a:rPr lang="en-US" sz="2400" dirty="0" smtClean="0"/>
              <a:t>Sensitivity 3.4</a:t>
            </a:r>
            <a:r>
              <a:rPr lang="en-US" sz="2400" dirty="0"/>
              <a:t> dB and </a:t>
            </a:r>
            <a:r>
              <a:rPr lang="en-US" sz="2400" dirty="0" smtClean="0"/>
              <a:t>2.5 dB </a:t>
            </a:r>
            <a:r>
              <a:rPr lang="en-US" sz="2400" dirty="0"/>
              <a:t>below the </a:t>
            </a:r>
            <a:r>
              <a:rPr lang="en-US" sz="2400" dirty="0" smtClean="0"/>
              <a:t>SQL </a:t>
            </a:r>
            <a:endParaRPr lang="en-US" sz="2400" dirty="0" smtClean="0"/>
          </a:p>
        </p:txBody>
      </p:sp>
      <p:sp>
        <p:nvSpPr>
          <p:cNvPr id="8" name="Rectangle 7"/>
          <p:cNvSpPr/>
          <p:nvPr/>
        </p:nvSpPr>
        <p:spPr>
          <a:xfrm>
            <a:off x="648896" y="6211669"/>
            <a:ext cx="10465248" cy="646331"/>
          </a:xfrm>
          <a:prstGeom prst="rect">
            <a:avLst/>
          </a:prstGeom>
        </p:spPr>
        <p:txBody>
          <a:bodyPr wrap="square">
            <a:spAutoFit/>
          </a:bodyPr>
          <a:lstStyle/>
          <a:p>
            <a:r>
              <a:rPr lang="fr-FR" i="1" dirty="0"/>
              <a:t>Greve, G.P., </a:t>
            </a:r>
            <a:r>
              <a:rPr lang="fr-FR" i="1" dirty="0" err="1"/>
              <a:t>Luo</a:t>
            </a:r>
            <a:r>
              <a:rPr lang="fr-FR" i="1" dirty="0"/>
              <a:t>, C., Wu, B. et al. </a:t>
            </a:r>
            <a:r>
              <a:rPr lang="fr-FR" i="1" dirty="0" err="1"/>
              <a:t>Entanglement-enhanced</a:t>
            </a:r>
            <a:r>
              <a:rPr lang="fr-FR" i="1" dirty="0"/>
              <a:t> </a:t>
            </a:r>
            <a:r>
              <a:rPr lang="fr-FR" i="1" dirty="0" err="1"/>
              <a:t>matter-wave</a:t>
            </a:r>
            <a:r>
              <a:rPr lang="fr-FR" i="1" dirty="0"/>
              <a:t> </a:t>
            </a:r>
            <a:r>
              <a:rPr lang="fr-FR" i="1" dirty="0" err="1"/>
              <a:t>interferometry</a:t>
            </a:r>
            <a:r>
              <a:rPr lang="fr-FR" i="1" dirty="0"/>
              <a:t> in a high-finesse </a:t>
            </a:r>
            <a:r>
              <a:rPr lang="fr-FR" i="1" dirty="0" err="1"/>
              <a:t>cavity</a:t>
            </a:r>
            <a:r>
              <a:rPr lang="fr-FR" i="1" dirty="0"/>
              <a:t>. Nature 610, 472–477 (2022). https://doi.org/10.1038/s41586-022-05197-9</a:t>
            </a:r>
          </a:p>
        </p:txBody>
      </p:sp>
      <p:sp>
        <p:nvSpPr>
          <p:cNvPr id="9" name="ZoneTexte 8"/>
          <p:cNvSpPr txBox="1"/>
          <p:nvPr/>
        </p:nvSpPr>
        <p:spPr>
          <a:xfrm>
            <a:off x="910585" y="35137"/>
            <a:ext cx="10576852" cy="646323"/>
          </a:xfrm>
          <a:prstGeom prst="rect">
            <a:avLst/>
          </a:prstGeom>
          <a:noFill/>
        </p:spPr>
        <p:txBody>
          <a:bodyPr wrap="none" lIns="91431" tIns="45716" rIns="91431" bIns="45716" rtlCol="0">
            <a:spAutoFit/>
          </a:bodyPr>
          <a:lstStyle/>
          <a:p>
            <a:r>
              <a:rPr lang="fr-FR" sz="3600" dirty="0" smtClean="0">
                <a:solidFill>
                  <a:srgbClr val="002060"/>
                </a:solidFill>
              </a:rPr>
              <a:t>Quantum-</a:t>
            </a:r>
            <a:r>
              <a:rPr lang="fr-FR" sz="3600" dirty="0" err="1" smtClean="0">
                <a:solidFill>
                  <a:srgbClr val="002060"/>
                </a:solidFill>
              </a:rPr>
              <a:t>enhanced</a:t>
            </a:r>
            <a:r>
              <a:rPr lang="fr-FR" sz="3600" dirty="0" smtClean="0">
                <a:solidFill>
                  <a:srgbClr val="002060"/>
                </a:solidFill>
              </a:rPr>
              <a:t> free </a:t>
            </a:r>
            <a:r>
              <a:rPr lang="fr-FR" sz="3600" dirty="0" err="1" smtClean="0">
                <a:solidFill>
                  <a:srgbClr val="002060"/>
                </a:solidFill>
              </a:rPr>
              <a:t>fall</a:t>
            </a:r>
            <a:r>
              <a:rPr lang="fr-FR" sz="3600" dirty="0" smtClean="0">
                <a:solidFill>
                  <a:srgbClr val="002060"/>
                </a:solidFill>
              </a:rPr>
              <a:t> </a:t>
            </a:r>
            <a:r>
              <a:rPr lang="fr-FR" sz="3600" dirty="0" err="1" smtClean="0">
                <a:solidFill>
                  <a:srgbClr val="002060"/>
                </a:solidFill>
              </a:rPr>
              <a:t>interferometry</a:t>
            </a:r>
            <a:r>
              <a:rPr lang="fr-FR" sz="3600" dirty="0" smtClean="0">
                <a:solidFill>
                  <a:srgbClr val="002060"/>
                </a:solidFill>
              </a:rPr>
              <a:t> (in a </a:t>
            </a:r>
            <a:r>
              <a:rPr lang="fr-FR" sz="3600" dirty="0" err="1" smtClean="0">
                <a:solidFill>
                  <a:srgbClr val="002060"/>
                </a:solidFill>
              </a:rPr>
              <a:t>cavity</a:t>
            </a:r>
            <a:r>
              <a:rPr lang="fr-FR" sz="3600" dirty="0" smtClean="0">
                <a:solidFill>
                  <a:srgbClr val="002060"/>
                </a:solidFill>
              </a:rPr>
              <a:t>)</a:t>
            </a:r>
            <a:endParaRPr lang="fr-FR" sz="3600" dirty="0">
              <a:solidFill>
                <a:srgbClr val="002060"/>
              </a:solidFill>
            </a:endParaRPr>
          </a:p>
        </p:txBody>
      </p:sp>
      <p:cxnSp>
        <p:nvCxnSpPr>
          <p:cNvPr id="10" name="Connecteur droit 9"/>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3882" y="1022760"/>
            <a:ext cx="6315634" cy="1200329"/>
          </a:xfrm>
          <a:prstGeom prst="rect">
            <a:avLst/>
          </a:prstGeom>
        </p:spPr>
        <p:txBody>
          <a:bodyPr wrap="square">
            <a:spAutoFit/>
          </a:bodyPr>
          <a:lstStyle/>
          <a:p>
            <a:pPr algn="ctr"/>
            <a:r>
              <a:rPr lang="en-US" sz="2400" dirty="0" smtClean="0"/>
              <a:t>QND measurements</a:t>
            </a:r>
          </a:p>
          <a:p>
            <a:pPr algn="ctr"/>
            <a:r>
              <a:rPr lang="en-US" sz="2400" dirty="0" smtClean="0"/>
              <a:t>+ cavity-mediated </a:t>
            </a:r>
            <a:r>
              <a:rPr lang="en-US" sz="2400" dirty="0"/>
              <a:t>spin interactions </a:t>
            </a:r>
            <a:endParaRPr lang="en-US" sz="2400" dirty="0" smtClean="0"/>
          </a:p>
          <a:p>
            <a:pPr algn="ctr"/>
            <a:endParaRPr lang="fr-FR" sz="2400" dirty="0"/>
          </a:p>
        </p:txBody>
      </p:sp>
      <p:sp>
        <p:nvSpPr>
          <p:cNvPr id="12" name="Rectangle 11"/>
          <p:cNvSpPr/>
          <p:nvPr/>
        </p:nvSpPr>
        <p:spPr>
          <a:xfrm>
            <a:off x="5854456" y="834831"/>
            <a:ext cx="6096000" cy="1200329"/>
          </a:xfrm>
          <a:prstGeom prst="rect">
            <a:avLst/>
          </a:prstGeom>
        </p:spPr>
        <p:txBody>
          <a:bodyPr>
            <a:spAutoFit/>
          </a:bodyPr>
          <a:lstStyle/>
          <a:p>
            <a:pPr algn="ctr"/>
            <a:r>
              <a:rPr lang="en-US" sz="2400" dirty="0" smtClean="0"/>
              <a:t>Injection </a:t>
            </a:r>
            <a:r>
              <a:rPr lang="en-US" sz="2400" dirty="0"/>
              <a:t>of an entangled state </a:t>
            </a:r>
            <a:r>
              <a:rPr lang="en-US" sz="2400" dirty="0" smtClean="0"/>
              <a:t/>
            </a:r>
            <a:br>
              <a:rPr lang="en-US" sz="2400" dirty="0" smtClean="0"/>
            </a:br>
            <a:r>
              <a:rPr lang="en-US" sz="2400" dirty="0" smtClean="0"/>
              <a:t>into </a:t>
            </a:r>
            <a:r>
              <a:rPr lang="en-US" sz="2400" dirty="0"/>
              <a:t>a Mach–</a:t>
            </a:r>
            <a:r>
              <a:rPr lang="en-US" sz="2400" dirty="0" err="1"/>
              <a:t>Zehnder</a:t>
            </a:r>
            <a:r>
              <a:rPr lang="en-US" sz="2400" dirty="0"/>
              <a:t> light-pulse interferometer </a:t>
            </a:r>
          </a:p>
        </p:txBody>
      </p:sp>
      <p:sp>
        <p:nvSpPr>
          <p:cNvPr id="13" name="Rectangle 12"/>
          <p:cNvSpPr/>
          <p:nvPr/>
        </p:nvSpPr>
        <p:spPr>
          <a:xfrm>
            <a:off x="7129287" y="5531829"/>
            <a:ext cx="5581146" cy="461665"/>
          </a:xfrm>
          <a:prstGeom prst="rect">
            <a:avLst/>
          </a:prstGeom>
        </p:spPr>
        <p:txBody>
          <a:bodyPr wrap="square">
            <a:spAutoFit/>
          </a:bodyPr>
          <a:lstStyle/>
          <a:p>
            <a:r>
              <a:rPr lang="en-US" sz="2400" dirty="0"/>
              <a:t>S</a:t>
            </a:r>
            <a:r>
              <a:rPr lang="en-US" sz="2400" dirty="0" smtClean="0"/>
              <a:t>ensitivity </a:t>
            </a:r>
            <a:r>
              <a:rPr lang="en-US" sz="2400" dirty="0"/>
              <a:t>1.7 dB below the SQL </a:t>
            </a:r>
            <a:endParaRPr lang="fr-FR" sz="2400" dirty="0"/>
          </a:p>
        </p:txBody>
      </p:sp>
    </p:spTree>
    <p:extLst>
      <p:ext uri="{BB962C8B-B14F-4D97-AF65-F5344CB8AC3E}">
        <p14:creationId xmlns:p14="http://schemas.microsoft.com/office/powerpoint/2010/main" val="2156458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0585" y="35137"/>
            <a:ext cx="8279749" cy="646323"/>
          </a:xfrm>
          <a:prstGeom prst="rect">
            <a:avLst/>
          </a:prstGeom>
          <a:noFill/>
        </p:spPr>
        <p:txBody>
          <a:bodyPr wrap="none" lIns="91431" tIns="45716" rIns="91431" bIns="45716" rtlCol="0">
            <a:spAutoFit/>
          </a:bodyPr>
          <a:lstStyle/>
          <a:p>
            <a:r>
              <a:rPr lang="fr-FR" sz="3600" dirty="0" smtClean="0">
                <a:solidFill>
                  <a:srgbClr val="002060"/>
                </a:solidFill>
              </a:rPr>
              <a:t>An </a:t>
            </a:r>
            <a:r>
              <a:rPr lang="fr-FR" sz="3600" dirty="0" err="1" smtClean="0">
                <a:solidFill>
                  <a:srgbClr val="002060"/>
                </a:solidFill>
              </a:rPr>
              <a:t>entangled-enhanced</a:t>
            </a:r>
            <a:r>
              <a:rPr lang="fr-FR" sz="3600" dirty="0" smtClean="0">
                <a:solidFill>
                  <a:srgbClr val="002060"/>
                </a:solidFill>
              </a:rPr>
              <a:t> </a:t>
            </a:r>
            <a:r>
              <a:rPr lang="fr-FR" sz="3600" dirty="0" err="1" smtClean="0">
                <a:solidFill>
                  <a:srgbClr val="002060"/>
                </a:solidFill>
              </a:rPr>
              <a:t>atomic</a:t>
            </a:r>
            <a:r>
              <a:rPr lang="fr-FR" sz="3600" dirty="0" smtClean="0">
                <a:solidFill>
                  <a:srgbClr val="002060"/>
                </a:solidFill>
              </a:rPr>
              <a:t> </a:t>
            </a:r>
            <a:r>
              <a:rPr lang="fr-FR" sz="3600" dirty="0" err="1" smtClean="0">
                <a:solidFill>
                  <a:srgbClr val="002060"/>
                </a:solidFill>
              </a:rPr>
              <a:t>gravimeter</a:t>
            </a:r>
            <a:r>
              <a:rPr lang="fr-FR" sz="3600" dirty="0" smtClean="0">
                <a:solidFill>
                  <a:srgbClr val="002060"/>
                </a:solidFill>
              </a:rPr>
              <a:t> </a:t>
            </a:r>
            <a:endParaRPr lang="fr-FR" sz="3600" dirty="0">
              <a:solidFill>
                <a:srgbClr val="002060"/>
              </a:solidFill>
            </a:endParaRPr>
          </a:p>
        </p:txBody>
      </p:sp>
      <p:cxnSp>
        <p:nvCxnSpPr>
          <p:cNvPr id="5" name="Connecteur droit 4"/>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2"/>
          <a:stretch>
            <a:fillRect/>
          </a:stretch>
        </p:blipFill>
        <p:spPr>
          <a:xfrm>
            <a:off x="1038665" y="1188582"/>
            <a:ext cx="9401084" cy="3703458"/>
          </a:xfrm>
          <a:prstGeom prst="rect">
            <a:avLst/>
          </a:prstGeom>
        </p:spPr>
      </p:pic>
      <p:sp>
        <p:nvSpPr>
          <p:cNvPr id="9" name="Rectangle 8"/>
          <p:cNvSpPr/>
          <p:nvPr/>
        </p:nvSpPr>
        <p:spPr>
          <a:xfrm>
            <a:off x="721089" y="5429642"/>
            <a:ext cx="3312702" cy="369332"/>
          </a:xfrm>
          <a:prstGeom prst="rect">
            <a:avLst/>
          </a:prstGeom>
        </p:spPr>
        <p:txBody>
          <a:bodyPr wrap="none">
            <a:spAutoFit/>
          </a:bodyPr>
          <a:lstStyle/>
          <a:p>
            <a:r>
              <a:rPr lang="fr-FR" dirty="0"/>
              <a:t>https://arxiv.org/abs/2404.18668</a:t>
            </a:r>
          </a:p>
        </p:txBody>
      </p:sp>
    </p:spTree>
    <p:extLst>
      <p:ext uri="{BB962C8B-B14F-4D97-AF65-F5344CB8AC3E}">
        <p14:creationId xmlns:p14="http://schemas.microsoft.com/office/powerpoint/2010/main" val="2836544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4">
            <a:extLst>
              <a:ext uri="{FF2B5EF4-FFF2-40B4-BE49-F238E27FC236}">
                <a16:creationId xmlns:a16="http://schemas.microsoft.com/office/drawing/2014/main" id="{2F6284D3-0EFC-3300-0C08-CD5EEAB5BB10}"/>
              </a:ext>
            </a:extLst>
          </p:cNvPr>
          <p:cNvPicPr>
            <a:picLocks noChangeAspect="1"/>
          </p:cNvPicPr>
          <p:nvPr/>
        </p:nvPicPr>
        <p:blipFill>
          <a:blip r:embed="rId2"/>
          <a:stretch>
            <a:fillRect/>
          </a:stretch>
        </p:blipFill>
        <p:spPr>
          <a:xfrm>
            <a:off x="1410585" y="2010464"/>
            <a:ext cx="3054507" cy="1397072"/>
          </a:xfrm>
          <a:prstGeom prst="rect">
            <a:avLst/>
          </a:prstGeom>
        </p:spPr>
      </p:pic>
      <p:pic>
        <p:nvPicPr>
          <p:cNvPr id="4" name="Grafik 6">
            <a:extLst>
              <a:ext uri="{FF2B5EF4-FFF2-40B4-BE49-F238E27FC236}">
                <a16:creationId xmlns:a16="http://schemas.microsoft.com/office/drawing/2014/main" id="{234781F0-4876-6F81-D132-18F443C41A43}"/>
              </a:ext>
            </a:extLst>
          </p:cNvPr>
          <p:cNvPicPr>
            <a:picLocks noChangeAspect="1"/>
          </p:cNvPicPr>
          <p:nvPr/>
        </p:nvPicPr>
        <p:blipFill>
          <a:blip r:embed="rId3"/>
          <a:stretch>
            <a:fillRect/>
          </a:stretch>
        </p:blipFill>
        <p:spPr>
          <a:xfrm>
            <a:off x="5423212" y="4053130"/>
            <a:ext cx="3149762" cy="2762392"/>
          </a:xfrm>
          <a:prstGeom prst="rect">
            <a:avLst/>
          </a:prstGeom>
        </p:spPr>
      </p:pic>
      <p:sp>
        <p:nvSpPr>
          <p:cNvPr id="6" name="TextBox 5"/>
          <p:cNvSpPr txBox="1"/>
          <p:nvPr/>
        </p:nvSpPr>
        <p:spPr>
          <a:xfrm>
            <a:off x="348981" y="1261497"/>
            <a:ext cx="2799677" cy="830997"/>
          </a:xfrm>
          <a:prstGeom prst="rect">
            <a:avLst/>
          </a:prstGeom>
          <a:noFill/>
        </p:spPr>
        <p:txBody>
          <a:bodyPr wrap="none" rtlCol="0">
            <a:spAutoFit/>
          </a:bodyPr>
          <a:lstStyle/>
          <a:p>
            <a:r>
              <a:rPr lang="en-US" sz="2400" b="1" dirty="0" smtClean="0"/>
              <a:t>1. </a:t>
            </a:r>
            <a:r>
              <a:rPr lang="en-US" sz="2400" dirty="0" smtClean="0"/>
              <a:t>Generation of </a:t>
            </a:r>
          </a:p>
          <a:p>
            <a:r>
              <a:rPr lang="en-US" sz="2400" dirty="0" smtClean="0"/>
              <a:t>two-mode squeezing</a:t>
            </a:r>
            <a:endParaRPr lang="fr-FR" sz="2400" dirty="0"/>
          </a:p>
        </p:txBody>
      </p:sp>
      <p:sp>
        <p:nvSpPr>
          <p:cNvPr id="7" name="TextBox 6"/>
          <p:cNvSpPr txBox="1"/>
          <p:nvPr/>
        </p:nvSpPr>
        <p:spPr>
          <a:xfrm>
            <a:off x="3679929" y="1700716"/>
            <a:ext cx="3211585" cy="461665"/>
          </a:xfrm>
          <a:prstGeom prst="rect">
            <a:avLst/>
          </a:prstGeom>
          <a:noFill/>
        </p:spPr>
        <p:txBody>
          <a:bodyPr wrap="none" rtlCol="0">
            <a:spAutoFit/>
          </a:bodyPr>
          <a:lstStyle/>
          <a:p>
            <a:r>
              <a:rPr lang="en-US" sz="2400" b="1" dirty="0" smtClean="0"/>
              <a:t>2. </a:t>
            </a:r>
            <a:r>
              <a:rPr lang="en-US" sz="2400" dirty="0" smtClean="0"/>
              <a:t>Transfer to clock state</a:t>
            </a:r>
            <a:endParaRPr lang="fr-FR" sz="2400" dirty="0"/>
          </a:p>
        </p:txBody>
      </p:sp>
      <p:sp>
        <p:nvSpPr>
          <p:cNvPr id="8" name="TextBox 7"/>
          <p:cNvSpPr txBox="1"/>
          <p:nvPr/>
        </p:nvSpPr>
        <p:spPr>
          <a:xfrm>
            <a:off x="4082844" y="2253850"/>
            <a:ext cx="1688564" cy="369332"/>
          </a:xfrm>
          <a:prstGeom prst="rect">
            <a:avLst/>
          </a:prstGeom>
          <a:noFill/>
        </p:spPr>
        <p:txBody>
          <a:bodyPr wrap="square" rtlCol="0">
            <a:spAutoFit/>
          </a:bodyPr>
          <a:lstStyle/>
          <a:p>
            <a:r>
              <a:rPr lang="en-US" dirty="0" smtClean="0"/>
              <a:t>10000 atoms</a:t>
            </a:r>
            <a:endParaRPr lang="fr-FR" dirty="0"/>
          </a:p>
        </p:txBody>
      </p:sp>
      <p:sp>
        <p:nvSpPr>
          <p:cNvPr id="9" name="TextBox 8"/>
          <p:cNvSpPr txBox="1"/>
          <p:nvPr/>
        </p:nvSpPr>
        <p:spPr>
          <a:xfrm>
            <a:off x="4352457" y="2893666"/>
            <a:ext cx="1688564" cy="369332"/>
          </a:xfrm>
          <a:prstGeom prst="rect">
            <a:avLst/>
          </a:prstGeom>
          <a:noFill/>
        </p:spPr>
        <p:txBody>
          <a:bodyPr wrap="square" rtlCol="0">
            <a:spAutoFit/>
          </a:bodyPr>
          <a:lstStyle/>
          <a:p>
            <a:r>
              <a:rPr lang="en-US" dirty="0" smtClean="0"/>
              <a:t>1 atom</a:t>
            </a:r>
            <a:endParaRPr lang="fr-FR" dirty="0"/>
          </a:p>
        </p:txBody>
      </p:sp>
      <p:sp>
        <p:nvSpPr>
          <p:cNvPr id="11" name="TextBox 10"/>
          <p:cNvSpPr txBox="1"/>
          <p:nvPr/>
        </p:nvSpPr>
        <p:spPr>
          <a:xfrm>
            <a:off x="800959" y="4053130"/>
            <a:ext cx="7328266" cy="1200329"/>
          </a:xfrm>
          <a:prstGeom prst="rect">
            <a:avLst/>
          </a:prstGeom>
          <a:noFill/>
        </p:spPr>
        <p:txBody>
          <a:bodyPr wrap="square" rtlCol="0">
            <a:spAutoFit/>
          </a:bodyPr>
          <a:lstStyle/>
          <a:p>
            <a:r>
              <a:rPr lang="en-US" sz="2400" b="1" dirty="0" smtClean="0"/>
              <a:t>3. </a:t>
            </a:r>
            <a:r>
              <a:rPr lang="en-US" sz="2400" dirty="0" smtClean="0"/>
              <a:t>Spin-state </a:t>
            </a:r>
            <a:r>
              <a:rPr lang="en-US" sz="2400" dirty="0" smtClean="0"/>
              <a:t>tomography</a:t>
            </a:r>
            <a:endParaRPr lang="en-US" sz="2400" dirty="0"/>
          </a:p>
          <a:p>
            <a:endParaRPr lang="en-US" sz="2400" dirty="0" smtClean="0"/>
          </a:p>
          <a:p>
            <a:endParaRPr lang="en-US" sz="2400" dirty="0" smtClean="0"/>
          </a:p>
        </p:txBody>
      </p:sp>
      <p:pic>
        <p:nvPicPr>
          <p:cNvPr id="12" name="Picture 11"/>
          <p:cNvPicPr>
            <a:picLocks noChangeAspect="1"/>
          </p:cNvPicPr>
          <p:nvPr/>
        </p:nvPicPr>
        <p:blipFill>
          <a:blip r:embed="rId4"/>
          <a:stretch>
            <a:fillRect/>
          </a:stretch>
        </p:blipFill>
        <p:spPr>
          <a:xfrm>
            <a:off x="1944927" y="4568431"/>
            <a:ext cx="1428536" cy="1763806"/>
          </a:xfrm>
          <a:prstGeom prst="rect">
            <a:avLst/>
          </a:prstGeom>
        </p:spPr>
      </p:pic>
      <p:sp>
        <p:nvSpPr>
          <p:cNvPr id="13" name="TextBox 12"/>
          <p:cNvSpPr txBox="1"/>
          <p:nvPr/>
        </p:nvSpPr>
        <p:spPr>
          <a:xfrm>
            <a:off x="3892728" y="2589569"/>
            <a:ext cx="1103635" cy="276999"/>
          </a:xfrm>
          <a:prstGeom prst="rect">
            <a:avLst/>
          </a:prstGeom>
          <a:noFill/>
        </p:spPr>
        <p:txBody>
          <a:bodyPr wrap="none" rtlCol="0">
            <a:spAutoFit/>
          </a:bodyPr>
          <a:lstStyle/>
          <a:p>
            <a:r>
              <a:rPr lang="en-US" sz="1200" dirty="0" smtClean="0"/>
              <a:t>1st pulse (mw)</a:t>
            </a:r>
            <a:endParaRPr lang="fr-FR" sz="1200" dirty="0"/>
          </a:p>
        </p:txBody>
      </p:sp>
      <p:sp>
        <p:nvSpPr>
          <p:cNvPr id="14" name="TextBox 13"/>
          <p:cNvSpPr txBox="1"/>
          <p:nvPr/>
        </p:nvSpPr>
        <p:spPr>
          <a:xfrm>
            <a:off x="3325049" y="3282586"/>
            <a:ext cx="2943947" cy="276999"/>
          </a:xfrm>
          <a:prstGeom prst="rect">
            <a:avLst/>
          </a:prstGeom>
          <a:noFill/>
        </p:spPr>
        <p:txBody>
          <a:bodyPr wrap="none" rtlCol="0">
            <a:spAutoFit/>
          </a:bodyPr>
          <a:lstStyle/>
          <a:p>
            <a:r>
              <a:rPr lang="en-US" sz="1200" dirty="0" smtClean="0"/>
              <a:t>2nd pulse (</a:t>
            </a:r>
            <a:r>
              <a:rPr lang="en-US" sz="1200" dirty="0" err="1" smtClean="0"/>
              <a:t>rf</a:t>
            </a:r>
            <a:r>
              <a:rPr lang="en-US" sz="1200" dirty="0" smtClean="0"/>
              <a:t>) </a:t>
            </a:r>
            <a:r>
              <a:rPr lang="en-US" sz="1200" dirty="0" smtClean="0">
                <a:sym typeface="Wingdings" panose="05000000000000000000" pitchFamily="2" charset="2"/>
              </a:rPr>
              <a:t> mag. insensitive clock state</a:t>
            </a:r>
            <a:endParaRPr lang="fr-FR" sz="1200" dirty="0"/>
          </a:p>
        </p:txBody>
      </p:sp>
      <p:sp>
        <p:nvSpPr>
          <p:cNvPr id="15" name="ZoneTexte 14"/>
          <p:cNvSpPr txBox="1"/>
          <p:nvPr/>
        </p:nvSpPr>
        <p:spPr>
          <a:xfrm>
            <a:off x="910585" y="35137"/>
            <a:ext cx="5819332" cy="646323"/>
          </a:xfrm>
          <a:prstGeom prst="rect">
            <a:avLst/>
          </a:prstGeom>
          <a:noFill/>
        </p:spPr>
        <p:txBody>
          <a:bodyPr wrap="none" lIns="91431" tIns="45716" rIns="91431" bIns="45716" rtlCol="0">
            <a:spAutoFit/>
          </a:bodyPr>
          <a:lstStyle/>
          <a:p>
            <a:r>
              <a:rPr lang="fr-FR" sz="3600" dirty="0" err="1" smtClean="0">
                <a:solidFill>
                  <a:srgbClr val="002060"/>
                </a:solidFill>
              </a:rPr>
              <a:t>Preparation</a:t>
            </a:r>
            <a:r>
              <a:rPr lang="fr-FR" sz="3600" dirty="0">
                <a:solidFill>
                  <a:srgbClr val="002060"/>
                </a:solidFill>
              </a:rPr>
              <a:t> </a:t>
            </a:r>
            <a:r>
              <a:rPr lang="fr-FR" sz="3600" dirty="0" smtClean="0">
                <a:solidFill>
                  <a:srgbClr val="002060"/>
                </a:solidFill>
              </a:rPr>
              <a:t>of the input state</a:t>
            </a:r>
            <a:r>
              <a:rPr lang="fr-FR" sz="3600" dirty="0" smtClean="0">
                <a:solidFill>
                  <a:srgbClr val="002060"/>
                </a:solidFill>
              </a:rPr>
              <a:t> </a:t>
            </a:r>
            <a:endParaRPr lang="fr-FR" sz="3600" dirty="0">
              <a:solidFill>
                <a:srgbClr val="002060"/>
              </a:solidFill>
            </a:endParaRPr>
          </a:p>
        </p:txBody>
      </p:sp>
      <p:cxnSp>
        <p:nvCxnSpPr>
          <p:cNvPr id="16" name="Connecteur droit 15"/>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9182196" y="5184896"/>
            <a:ext cx="1938351" cy="461665"/>
          </a:xfrm>
          <a:prstGeom prst="rect">
            <a:avLst/>
          </a:prstGeom>
          <a:noFill/>
        </p:spPr>
        <p:txBody>
          <a:bodyPr wrap="none" rtlCol="0">
            <a:spAutoFit/>
          </a:bodyPr>
          <a:lstStyle/>
          <a:p>
            <a:r>
              <a:rPr lang="fr-FR" sz="2400" dirty="0" smtClean="0"/>
              <a:t>Gain of 5.4 dB</a:t>
            </a:r>
            <a:endParaRPr lang="fr-FR" sz="2400" dirty="0"/>
          </a:p>
        </p:txBody>
      </p:sp>
    </p:spTree>
    <p:extLst>
      <p:ext uri="{BB962C8B-B14F-4D97-AF65-F5344CB8AC3E}">
        <p14:creationId xmlns:p14="http://schemas.microsoft.com/office/powerpoint/2010/main" val="2796833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E63B3F-FDD9-FF00-F2F1-C03181061BAF}"/>
              </a:ext>
            </a:extLst>
          </p:cNvPr>
          <p:cNvPicPr>
            <a:picLocks noChangeAspect="1"/>
          </p:cNvPicPr>
          <p:nvPr/>
        </p:nvPicPr>
        <p:blipFill>
          <a:blip r:embed="rId2"/>
          <a:stretch>
            <a:fillRect/>
          </a:stretch>
        </p:blipFill>
        <p:spPr>
          <a:xfrm>
            <a:off x="1400200" y="2512533"/>
            <a:ext cx="5753396" cy="4172164"/>
          </a:xfrm>
          <a:prstGeom prst="rect">
            <a:avLst/>
          </a:prstGeom>
        </p:spPr>
      </p:pic>
      <p:sp>
        <p:nvSpPr>
          <p:cNvPr id="6" name="TextBox 5"/>
          <p:cNvSpPr txBox="1"/>
          <p:nvPr/>
        </p:nvSpPr>
        <p:spPr>
          <a:xfrm>
            <a:off x="527857" y="942873"/>
            <a:ext cx="11359343" cy="1569660"/>
          </a:xfrm>
          <a:prstGeom prst="rect">
            <a:avLst/>
          </a:prstGeom>
          <a:noFill/>
        </p:spPr>
        <p:txBody>
          <a:bodyPr wrap="square" rtlCol="0">
            <a:spAutoFit/>
          </a:bodyPr>
          <a:lstStyle/>
          <a:p>
            <a:r>
              <a:rPr lang="el-GR" sz="2400" dirty="0" smtClean="0"/>
              <a:t>π</a:t>
            </a:r>
            <a:r>
              <a:rPr lang="fr-FR" sz="2400" dirty="0" smtClean="0"/>
              <a:t>/2 </a:t>
            </a:r>
            <a:r>
              <a:rPr lang="en-US" sz="2400" dirty="0"/>
              <a:t>m</a:t>
            </a:r>
            <a:r>
              <a:rPr lang="en-US" sz="2400" dirty="0" smtClean="0"/>
              <a:t>icrowave pulses for preparing and recombining coherent </a:t>
            </a:r>
            <a:r>
              <a:rPr lang="en-US" sz="2400" dirty="0" err="1" smtClean="0"/>
              <a:t>superpositions</a:t>
            </a:r>
            <a:r>
              <a:rPr lang="en-US" sz="2400" dirty="0" smtClean="0"/>
              <a:t> (more stable than Raman lasers)</a:t>
            </a:r>
          </a:p>
          <a:p>
            <a:r>
              <a:rPr lang="en-US" sz="2400" dirty="0" smtClean="0"/>
              <a:t>4 Raman </a:t>
            </a:r>
            <a:r>
              <a:rPr lang="el-GR" sz="2400" dirty="0" smtClean="0"/>
              <a:t>π</a:t>
            </a:r>
            <a:r>
              <a:rPr lang="en-US" sz="2400" dirty="0" smtClean="0"/>
              <a:t>-pulses to separate and recombine the spatial paths </a:t>
            </a:r>
            <a:br>
              <a:rPr lang="en-US" sz="2400" dirty="0" smtClean="0"/>
            </a:br>
            <a:r>
              <a:rPr lang="en-US" sz="2400" dirty="0" smtClean="0"/>
              <a:t>A spin-echo will cancel residual microwave “atom clock” phase + common mode noise.</a:t>
            </a:r>
            <a:endParaRPr lang="fr-FR" sz="2400" dirty="0"/>
          </a:p>
        </p:txBody>
      </p:sp>
      <p:cxnSp>
        <p:nvCxnSpPr>
          <p:cNvPr id="15" name="Straight Connector 14"/>
          <p:cNvCxnSpPr/>
          <p:nvPr/>
        </p:nvCxnSpPr>
        <p:spPr>
          <a:xfrm>
            <a:off x="1306830" y="5019431"/>
            <a:ext cx="41910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06830" y="4662689"/>
            <a:ext cx="419100"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89760" y="4478023"/>
            <a:ext cx="522900" cy="369332"/>
          </a:xfrm>
          <a:prstGeom prst="rect">
            <a:avLst/>
          </a:prstGeom>
          <a:noFill/>
        </p:spPr>
        <p:txBody>
          <a:bodyPr wrap="none" rtlCol="0">
            <a:spAutoFit/>
          </a:bodyPr>
          <a:lstStyle/>
          <a:p>
            <a:r>
              <a:rPr lang="en-US" dirty="0" smtClean="0"/>
              <a:t>F=2</a:t>
            </a:r>
            <a:endParaRPr lang="fr-FR" dirty="0"/>
          </a:p>
        </p:txBody>
      </p:sp>
      <p:sp>
        <p:nvSpPr>
          <p:cNvPr id="18" name="TextBox 17"/>
          <p:cNvSpPr txBox="1"/>
          <p:nvPr/>
        </p:nvSpPr>
        <p:spPr>
          <a:xfrm>
            <a:off x="1689760" y="4847355"/>
            <a:ext cx="522900" cy="369332"/>
          </a:xfrm>
          <a:prstGeom prst="rect">
            <a:avLst/>
          </a:prstGeom>
          <a:noFill/>
        </p:spPr>
        <p:txBody>
          <a:bodyPr wrap="none" rtlCol="0">
            <a:spAutoFit/>
          </a:bodyPr>
          <a:lstStyle/>
          <a:p>
            <a:r>
              <a:rPr lang="en-US" dirty="0" smtClean="0"/>
              <a:t>F=1</a:t>
            </a:r>
            <a:endParaRPr lang="fr-FR" dirty="0"/>
          </a:p>
        </p:txBody>
      </p:sp>
      <p:sp>
        <p:nvSpPr>
          <p:cNvPr id="19" name="TextBox 18"/>
          <p:cNvSpPr txBox="1"/>
          <p:nvPr/>
        </p:nvSpPr>
        <p:spPr>
          <a:xfrm>
            <a:off x="2767330" y="6438476"/>
            <a:ext cx="1257300" cy="246221"/>
          </a:xfrm>
          <a:prstGeom prst="rect">
            <a:avLst/>
          </a:prstGeom>
          <a:noFill/>
        </p:spPr>
        <p:txBody>
          <a:bodyPr wrap="square" rtlCol="0">
            <a:spAutoFit/>
          </a:bodyPr>
          <a:lstStyle/>
          <a:p>
            <a:r>
              <a:rPr lang="en-US" sz="1000" dirty="0" smtClean="0"/>
              <a:t>(|2,0&gt; + 2hk)</a:t>
            </a:r>
            <a:endParaRPr lang="fr-FR" sz="1000" dirty="0"/>
          </a:p>
        </p:txBody>
      </p:sp>
      <p:sp>
        <p:nvSpPr>
          <p:cNvPr id="11" name="ZoneTexte 10"/>
          <p:cNvSpPr txBox="1"/>
          <p:nvPr/>
        </p:nvSpPr>
        <p:spPr>
          <a:xfrm>
            <a:off x="910585" y="35137"/>
            <a:ext cx="5174925" cy="646323"/>
          </a:xfrm>
          <a:prstGeom prst="rect">
            <a:avLst/>
          </a:prstGeom>
          <a:noFill/>
        </p:spPr>
        <p:txBody>
          <a:bodyPr wrap="none" lIns="91431" tIns="45716" rIns="91431" bIns="45716" rtlCol="0">
            <a:spAutoFit/>
          </a:bodyPr>
          <a:lstStyle/>
          <a:p>
            <a:r>
              <a:rPr lang="fr-FR" sz="3600" dirty="0" err="1" smtClean="0">
                <a:solidFill>
                  <a:srgbClr val="002060"/>
                </a:solidFill>
              </a:rPr>
              <a:t>Realization</a:t>
            </a:r>
            <a:r>
              <a:rPr lang="fr-FR" sz="3600" dirty="0" smtClean="0">
                <a:solidFill>
                  <a:srgbClr val="002060"/>
                </a:solidFill>
              </a:rPr>
              <a:t> of a </a:t>
            </a:r>
            <a:r>
              <a:rPr lang="fr-FR" sz="3600" dirty="0" err="1" smtClean="0">
                <a:solidFill>
                  <a:srgbClr val="002060"/>
                </a:solidFill>
              </a:rPr>
              <a:t>gravimeter</a:t>
            </a:r>
            <a:endParaRPr lang="fr-FR" sz="3600" dirty="0">
              <a:solidFill>
                <a:srgbClr val="002060"/>
              </a:solidFill>
            </a:endParaRPr>
          </a:p>
        </p:txBody>
      </p:sp>
      <p:cxnSp>
        <p:nvCxnSpPr>
          <p:cNvPr id="12" name="Connecteur droit 11"/>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ZoneTexte 6"/>
              <p:cNvSpPr txBox="1"/>
              <p:nvPr/>
            </p:nvSpPr>
            <p:spPr>
              <a:xfrm>
                <a:off x="7754843" y="3322320"/>
                <a:ext cx="4095032" cy="2677656"/>
              </a:xfrm>
              <a:prstGeom prst="rect">
                <a:avLst/>
              </a:prstGeom>
              <a:noFill/>
            </p:spPr>
            <p:txBody>
              <a:bodyPr wrap="none" rtlCol="0">
                <a:spAutoFit/>
              </a:bodyPr>
              <a:lstStyle/>
              <a:p>
                <a:pPr algn="ctr"/>
                <a:r>
                  <a:rPr lang="fr-FR" sz="2400" dirty="0" err="1" smtClean="0"/>
                  <a:t>Blackman</a:t>
                </a:r>
                <a:r>
                  <a:rPr lang="fr-FR" sz="2400" dirty="0" smtClean="0"/>
                  <a:t> Raman pulses couple</a:t>
                </a:r>
              </a:p>
              <a:p>
                <a:pPr algn="ct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m:t>
                      </m:r>
                      <m:d>
                        <m:dPr>
                          <m:begChr m:val=""/>
                          <m:endChr m:val="⟩"/>
                          <m:ctrlPr>
                            <a:rPr lang="fr-FR" sz="2400" b="0" i="1" smtClean="0">
                              <a:latin typeface="Cambria Math" panose="02040503050406030204" pitchFamily="18" charset="0"/>
                            </a:rPr>
                          </m:ctrlPr>
                        </m:dPr>
                        <m:e>
                          <m:r>
                            <a:rPr lang="fr-FR" sz="2400" b="0" i="1" smtClean="0">
                              <a:latin typeface="Cambria Math" panose="02040503050406030204" pitchFamily="18" charset="0"/>
                            </a:rPr>
                            <m:t>1,</m:t>
                          </m:r>
                          <m:r>
                            <a:rPr lang="fr-FR" sz="2400" b="0" i="1" smtClean="0">
                              <a:latin typeface="Cambria Math" panose="02040503050406030204" pitchFamily="18" charset="0"/>
                            </a:rPr>
                            <m:t>𝑝</m:t>
                          </m:r>
                        </m:e>
                      </m:d>
                      <m:r>
                        <a:rPr lang="fr-FR" sz="2400" b="0" i="1" smtClean="0">
                          <a:latin typeface="Cambria Math" panose="02040503050406030204" pitchFamily="18" charset="0"/>
                          <a:ea typeface="Cambria Math" panose="02040503050406030204" pitchFamily="18" charset="0"/>
                        </a:rPr>
                        <m:t>→</m:t>
                      </m:r>
                      <m:r>
                        <a:rPr lang="fr-FR" sz="2400" i="1">
                          <a:latin typeface="Cambria Math" panose="02040503050406030204" pitchFamily="18" charset="0"/>
                        </a:rPr>
                        <m:t>|</m:t>
                      </m:r>
                      <m:d>
                        <m:dPr>
                          <m:begChr m:val=""/>
                          <m:endChr m:val="⟩"/>
                          <m:ctrlPr>
                            <a:rPr lang="fr-FR" sz="2400" i="1">
                              <a:latin typeface="Cambria Math" panose="02040503050406030204" pitchFamily="18" charset="0"/>
                            </a:rPr>
                          </m:ctrlPr>
                        </m:dPr>
                        <m:e>
                          <m:r>
                            <a:rPr lang="fr-FR" sz="2400" b="0" i="1" smtClean="0">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𝑝</m:t>
                          </m:r>
                          <m:r>
                            <a:rPr lang="fr-FR" sz="2400" b="0" i="1" smtClean="0">
                              <a:latin typeface="Cambria Math" panose="02040503050406030204" pitchFamily="18" charset="0"/>
                            </a:rPr>
                            <m:t>+2</m:t>
                          </m:r>
                          <m:r>
                            <a:rPr lang="fr-FR" sz="2400" b="0" i="1" smtClean="0">
                              <a:latin typeface="Cambria Math" panose="02040503050406030204" pitchFamily="18" charset="0"/>
                              <a:ea typeface="Cambria Math" panose="02040503050406030204" pitchFamily="18" charset="0"/>
                            </a:rPr>
                            <m:t>ℏ</m:t>
                          </m:r>
                          <m:r>
                            <a:rPr lang="fr-FR" sz="2400" b="0" i="1" smtClean="0">
                              <a:latin typeface="Cambria Math" panose="02040503050406030204" pitchFamily="18" charset="0"/>
                              <a:ea typeface="Cambria Math" panose="02040503050406030204" pitchFamily="18" charset="0"/>
                            </a:rPr>
                            <m:t>𝑘</m:t>
                          </m:r>
                        </m:e>
                      </m:d>
                    </m:oMath>
                  </m:oMathPara>
                </a14:m>
                <a:endParaRPr lang="fr-FR" sz="2400" dirty="0" smtClean="0"/>
              </a:p>
              <a:p>
                <a:pPr algn="ctr"/>
                <a:r>
                  <a:rPr lang="fr-FR" sz="2400" dirty="0" err="1"/>
                  <a:t>w</a:t>
                </a:r>
                <a:r>
                  <a:rPr lang="fr-FR" sz="2400" dirty="0" err="1" smtClean="0"/>
                  <a:t>ith</a:t>
                </a:r>
                <a:r>
                  <a:rPr lang="fr-FR" sz="2400" dirty="0" smtClean="0"/>
                  <a:t> 98.2 % </a:t>
                </a:r>
                <a:r>
                  <a:rPr lang="fr-FR" sz="2400" dirty="0" err="1" smtClean="0"/>
                  <a:t>efficiency</a:t>
                </a:r>
                <a:endParaRPr lang="fr-FR" sz="2400" dirty="0" smtClean="0"/>
              </a:p>
              <a:p>
                <a:pPr algn="ctr"/>
                <a:endParaRPr lang="fr-FR" sz="2400" dirty="0"/>
              </a:p>
              <a:p>
                <a:pPr algn="ctr"/>
                <a:r>
                  <a:rPr lang="fr-FR" sz="2400" dirty="0" smtClean="0"/>
                  <a:t>But not</a:t>
                </a:r>
              </a:p>
              <a:p>
                <a:pPr algn="ctr"/>
                <a14:m>
                  <m:oMathPara xmlns:m="http://schemas.openxmlformats.org/officeDocument/2006/math">
                    <m:oMathParaPr>
                      <m:jc m:val="centerGroup"/>
                    </m:oMathParaPr>
                    <m:oMath xmlns:m="http://schemas.openxmlformats.org/officeDocument/2006/math">
                      <m:r>
                        <a:rPr lang="fr-FR" sz="2400" i="1">
                          <a:latin typeface="Cambria Math" panose="02040503050406030204" pitchFamily="18" charset="0"/>
                        </a:rPr>
                        <m:t>|</m:t>
                      </m:r>
                      <m:d>
                        <m:dPr>
                          <m:begChr m:val=""/>
                          <m:endChr m:val="⟩"/>
                          <m:ctrlPr>
                            <a:rPr lang="fr-FR" sz="2400" i="1">
                              <a:latin typeface="Cambria Math" panose="02040503050406030204" pitchFamily="18" charset="0"/>
                            </a:rPr>
                          </m:ctrlPr>
                        </m:dPr>
                        <m:e>
                          <m:r>
                            <a:rPr lang="fr-FR" sz="2400" b="0" i="1" smtClean="0">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𝑝</m:t>
                          </m:r>
                        </m:e>
                      </m:d>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rPr>
                        <m:t>|</m:t>
                      </m:r>
                      <m:d>
                        <m:dPr>
                          <m:begChr m:val=""/>
                          <m:endChr m:val="⟩"/>
                          <m:ctrlPr>
                            <a:rPr lang="fr-FR" sz="2400" i="1">
                              <a:latin typeface="Cambria Math" panose="02040503050406030204" pitchFamily="18" charset="0"/>
                            </a:rPr>
                          </m:ctrlPr>
                        </m:dPr>
                        <m:e>
                          <m:r>
                            <a:rPr lang="fr-FR" sz="2400" b="0" i="1" smtClean="0">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𝑝</m:t>
                          </m:r>
                          <m:r>
                            <a:rPr lang="fr-FR" sz="2400" b="0" i="1" smtClean="0">
                              <a:latin typeface="Cambria Math" panose="02040503050406030204" pitchFamily="18" charset="0"/>
                            </a:rPr>
                            <m:t>−2</m:t>
                          </m:r>
                          <m:r>
                            <a:rPr lang="fr-FR" sz="2400" i="1">
                              <a:latin typeface="Cambria Math" panose="02040503050406030204" pitchFamily="18" charset="0"/>
                              <a:ea typeface="Cambria Math" panose="02040503050406030204" pitchFamily="18" charset="0"/>
                            </a:rPr>
                            <m:t>ℏ</m:t>
                          </m:r>
                          <m:r>
                            <a:rPr lang="fr-FR" sz="2400" i="1">
                              <a:latin typeface="Cambria Math" panose="02040503050406030204" pitchFamily="18" charset="0"/>
                              <a:ea typeface="Cambria Math" panose="02040503050406030204" pitchFamily="18" charset="0"/>
                            </a:rPr>
                            <m:t>𝑘</m:t>
                          </m:r>
                        </m:e>
                      </m:d>
                    </m:oMath>
                  </m:oMathPara>
                </a14:m>
                <a:endParaRPr lang="fr-FR" sz="2400" dirty="0"/>
              </a:p>
              <a:p>
                <a:pPr algn="ctr"/>
                <a:endParaRPr lang="fr-FR" sz="2400" dirty="0"/>
              </a:p>
            </p:txBody>
          </p:sp>
        </mc:Choice>
        <mc:Fallback>
          <p:sp>
            <p:nvSpPr>
              <p:cNvPr id="7" name="ZoneTexte 6"/>
              <p:cNvSpPr txBox="1">
                <a:spLocks noRot="1" noChangeAspect="1" noMove="1" noResize="1" noEditPoints="1" noAdjustHandles="1" noChangeArrowheads="1" noChangeShapeType="1" noTextEdit="1"/>
              </p:cNvSpPr>
              <p:nvPr/>
            </p:nvSpPr>
            <p:spPr>
              <a:xfrm>
                <a:off x="7754843" y="3322320"/>
                <a:ext cx="4095032" cy="2677656"/>
              </a:xfrm>
              <a:prstGeom prst="rect">
                <a:avLst/>
              </a:prstGeom>
              <a:blipFill>
                <a:blip r:embed="rId3"/>
                <a:stretch>
                  <a:fillRect l="-1637" t="-8884" r="-1786" b="-19362"/>
                </a:stretch>
              </a:blipFill>
            </p:spPr>
            <p:txBody>
              <a:bodyPr/>
              <a:lstStyle/>
              <a:p>
                <a:r>
                  <a:rPr lang="fr-FR">
                    <a:noFill/>
                  </a:rPr>
                  <a:t> </a:t>
                </a:r>
              </a:p>
            </p:txBody>
          </p:sp>
        </mc:Fallback>
      </mc:AlternateContent>
    </p:spTree>
    <p:extLst>
      <p:ext uri="{BB962C8B-B14F-4D97-AF65-F5344CB8AC3E}">
        <p14:creationId xmlns:p14="http://schemas.microsoft.com/office/powerpoint/2010/main" val="2465199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1533D93-0E16-7EED-317C-41C778FDD763}"/>
              </a:ext>
            </a:extLst>
          </p:cNvPr>
          <p:cNvPicPr>
            <a:picLocks noChangeAspect="1"/>
          </p:cNvPicPr>
          <p:nvPr/>
        </p:nvPicPr>
        <p:blipFill>
          <a:blip r:embed="rId2"/>
          <a:stretch>
            <a:fillRect/>
          </a:stretch>
        </p:blipFill>
        <p:spPr>
          <a:xfrm>
            <a:off x="6600709" y="3083113"/>
            <a:ext cx="4476980" cy="2330570"/>
          </a:xfrm>
          <a:prstGeom prst="rect">
            <a:avLst/>
          </a:prstGeom>
        </p:spPr>
      </p:pic>
      <p:pic>
        <p:nvPicPr>
          <p:cNvPr id="3" name="Picture 2"/>
          <p:cNvPicPr>
            <a:picLocks noChangeAspect="1"/>
          </p:cNvPicPr>
          <p:nvPr/>
        </p:nvPicPr>
        <p:blipFill>
          <a:blip r:embed="rId3"/>
          <a:stretch>
            <a:fillRect/>
          </a:stretch>
        </p:blipFill>
        <p:spPr>
          <a:xfrm>
            <a:off x="1379581" y="2165299"/>
            <a:ext cx="4314825" cy="3524250"/>
          </a:xfrm>
          <a:prstGeom prst="rect">
            <a:avLst/>
          </a:prstGeom>
        </p:spPr>
      </p:pic>
      <p:sp>
        <p:nvSpPr>
          <p:cNvPr id="4" name="TextBox 3"/>
          <p:cNvSpPr txBox="1"/>
          <p:nvPr/>
        </p:nvSpPr>
        <p:spPr>
          <a:xfrm>
            <a:off x="235681" y="917637"/>
            <a:ext cx="6246421" cy="1200329"/>
          </a:xfrm>
          <a:prstGeom prst="rect">
            <a:avLst/>
          </a:prstGeom>
          <a:noFill/>
        </p:spPr>
        <p:txBody>
          <a:bodyPr wrap="square" rtlCol="0">
            <a:spAutoFit/>
          </a:bodyPr>
          <a:lstStyle/>
          <a:p>
            <a:pPr marL="285750" indent="-285750">
              <a:buFontTx/>
              <a:buChar char="-"/>
            </a:pPr>
            <a:r>
              <a:rPr lang="en-US" sz="2400" dirty="0" smtClean="0"/>
              <a:t>Gravimeter: Frequency chirp of Raman </a:t>
            </a:r>
            <a:r>
              <a:rPr lang="en-US" sz="2400" dirty="0" smtClean="0"/>
              <a:t>lasers </a:t>
            </a:r>
          </a:p>
          <a:p>
            <a:pPr marL="285750" indent="-285750">
              <a:buFontTx/>
              <a:buChar char="-"/>
            </a:pPr>
            <a:r>
              <a:rPr lang="en-US" sz="2400" dirty="0" smtClean="0"/>
              <a:t>Change </a:t>
            </a:r>
            <a:r>
              <a:rPr lang="en-US" sz="2400" dirty="0" smtClean="0"/>
              <a:t>central T, find crossing point, </a:t>
            </a:r>
            <a:r>
              <a:rPr lang="en-US" sz="2400" dirty="0" smtClean="0">
                <a:sym typeface="Wingdings" panose="05000000000000000000" pitchFamily="2" charset="2"/>
              </a:rPr>
              <a:t>find </a:t>
            </a:r>
            <a:r>
              <a:rPr lang="en-US" sz="2400" i="1" dirty="0" smtClean="0">
                <a:sym typeface="Wingdings" panose="05000000000000000000" pitchFamily="2" charset="2"/>
              </a:rPr>
              <a:t>g</a:t>
            </a:r>
          </a:p>
          <a:p>
            <a:pPr marL="285750" indent="-285750">
              <a:buFontTx/>
              <a:buChar char="-"/>
            </a:pPr>
            <a:r>
              <a:rPr lang="en-US" sz="2400" dirty="0" smtClean="0">
                <a:sym typeface="Wingdings" panose="05000000000000000000" pitchFamily="2" charset="2"/>
              </a:rPr>
              <a:t>Repeat many times: noise in </a:t>
            </a:r>
            <a:r>
              <a:rPr lang="en-US" sz="2400" i="1" dirty="0" smtClean="0">
                <a:sym typeface="Wingdings" panose="05000000000000000000" pitchFamily="2" charset="2"/>
              </a:rPr>
              <a:t>g</a:t>
            </a:r>
            <a:r>
              <a:rPr lang="en-US" sz="2400" dirty="0" smtClean="0">
                <a:sym typeface="Wingdings" panose="05000000000000000000" pitchFamily="2" charset="2"/>
              </a:rPr>
              <a:t> due to </a:t>
            </a:r>
            <a:r>
              <a:rPr lang="el-GR" sz="2400" dirty="0" smtClean="0">
                <a:sym typeface="Wingdings" panose="05000000000000000000" pitchFamily="2" charset="2"/>
              </a:rPr>
              <a:t>δ</a:t>
            </a:r>
            <a:r>
              <a:rPr lang="en-US" sz="2400" dirty="0" smtClean="0">
                <a:sym typeface="Wingdings" panose="05000000000000000000" pitchFamily="2" charset="2"/>
              </a:rPr>
              <a:t>p</a:t>
            </a:r>
            <a:endParaRPr lang="fr-FR" sz="2400" dirty="0"/>
          </a:p>
        </p:txBody>
      </p:sp>
      <p:pic>
        <p:nvPicPr>
          <p:cNvPr id="6" name="Picture 5"/>
          <p:cNvPicPr>
            <a:picLocks noChangeAspect="1"/>
          </p:cNvPicPr>
          <p:nvPr/>
        </p:nvPicPr>
        <p:blipFill>
          <a:blip r:embed="rId4"/>
          <a:stretch>
            <a:fillRect/>
          </a:stretch>
        </p:blipFill>
        <p:spPr>
          <a:xfrm>
            <a:off x="6778838" y="1416608"/>
            <a:ext cx="2466975" cy="552450"/>
          </a:xfrm>
          <a:prstGeom prst="rect">
            <a:avLst/>
          </a:prstGeom>
        </p:spPr>
      </p:pic>
      <p:sp>
        <p:nvSpPr>
          <p:cNvPr id="7" name="Rectangle 6"/>
          <p:cNvSpPr/>
          <p:nvPr/>
        </p:nvSpPr>
        <p:spPr>
          <a:xfrm>
            <a:off x="8229599" y="1440358"/>
            <a:ext cx="1016214" cy="4608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7936823" y="1071026"/>
            <a:ext cx="4018408" cy="369332"/>
          </a:xfrm>
          <a:prstGeom prst="rect">
            <a:avLst/>
          </a:prstGeom>
          <a:noFill/>
        </p:spPr>
        <p:txBody>
          <a:bodyPr wrap="none" rtlCol="0">
            <a:spAutoFit/>
          </a:bodyPr>
          <a:lstStyle/>
          <a:p>
            <a:r>
              <a:rPr lang="en-US" dirty="0" smtClean="0"/>
              <a:t>Scale factor “</a:t>
            </a:r>
            <a:r>
              <a:rPr lang="en-US" dirty="0"/>
              <a:t>kT</a:t>
            </a:r>
            <a:r>
              <a:rPr lang="en-US" baseline="30000" dirty="0"/>
              <a:t>2</a:t>
            </a:r>
            <a:r>
              <a:rPr lang="en-US" dirty="0" smtClean="0"/>
              <a:t>” (-&gt; sensitivity function)</a:t>
            </a:r>
            <a:endParaRPr lang="fr-FR" dirty="0"/>
          </a:p>
        </p:txBody>
      </p:sp>
      <p:pic>
        <p:nvPicPr>
          <p:cNvPr id="9" name="Picture 8"/>
          <p:cNvPicPr>
            <a:picLocks noChangeAspect="1"/>
          </p:cNvPicPr>
          <p:nvPr/>
        </p:nvPicPr>
        <p:blipFill>
          <a:blip r:embed="rId5"/>
          <a:stretch>
            <a:fillRect/>
          </a:stretch>
        </p:blipFill>
        <p:spPr>
          <a:xfrm>
            <a:off x="7339361" y="2414963"/>
            <a:ext cx="2789879" cy="654416"/>
          </a:xfrm>
          <a:prstGeom prst="rect">
            <a:avLst/>
          </a:prstGeom>
        </p:spPr>
      </p:pic>
      <p:sp>
        <p:nvSpPr>
          <p:cNvPr id="10" name="Rectangle 9"/>
          <p:cNvSpPr/>
          <p:nvPr/>
        </p:nvSpPr>
        <p:spPr>
          <a:xfrm>
            <a:off x="8008073" y="2414963"/>
            <a:ext cx="1563439" cy="654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0"/>
          <p:cNvSpPr txBox="1"/>
          <p:nvPr/>
        </p:nvSpPr>
        <p:spPr>
          <a:xfrm>
            <a:off x="8294707" y="2113440"/>
            <a:ext cx="1555669" cy="369332"/>
          </a:xfrm>
          <a:prstGeom prst="rect">
            <a:avLst/>
          </a:prstGeom>
          <a:noFill/>
        </p:spPr>
        <p:txBody>
          <a:bodyPr wrap="square" rtlCol="0">
            <a:spAutoFit/>
          </a:bodyPr>
          <a:lstStyle/>
          <a:p>
            <a:r>
              <a:rPr lang="en-US" dirty="0" smtClean="0"/>
              <a:t>‘’</a:t>
            </a:r>
            <a:r>
              <a:rPr lang="el-GR" dirty="0" smtClean="0"/>
              <a:t>Δ</a:t>
            </a:r>
            <a:r>
              <a:rPr lang="en-US" dirty="0" smtClean="0"/>
              <a:t>g error”</a:t>
            </a:r>
            <a:endParaRPr lang="fr-FR" dirty="0"/>
          </a:p>
        </p:txBody>
      </p:sp>
      <p:sp>
        <p:nvSpPr>
          <p:cNvPr id="12" name="TextBox 11"/>
          <p:cNvSpPr txBox="1"/>
          <p:nvPr/>
        </p:nvSpPr>
        <p:spPr>
          <a:xfrm>
            <a:off x="10949049" y="2742171"/>
            <a:ext cx="543739" cy="369332"/>
          </a:xfrm>
          <a:prstGeom prst="rect">
            <a:avLst/>
          </a:prstGeom>
          <a:noFill/>
        </p:spPr>
        <p:txBody>
          <a:bodyPr wrap="none" rtlCol="0">
            <a:spAutoFit/>
          </a:bodyPr>
          <a:lstStyle/>
          <a:p>
            <a:r>
              <a:rPr lang="en-US" dirty="0" smtClean="0"/>
              <a:t>SQL</a:t>
            </a:r>
            <a:endParaRPr lang="fr-FR" dirty="0"/>
          </a:p>
        </p:txBody>
      </p:sp>
      <p:cxnSp>
        <p:nvCxnSpPr>
          <p:cNvPr id="14" name="Straight Arrow Connector 13"/>
          <p:cNvCxnSpPr>
            <a:stCxn id="12" idx="1"/>
          </p:cNvCxnSpPr>
          <p:nvPr/>
        </p:nvCxnSpPr>
        <p:spPr>
          <a:xfrm flipH="1">
            <a:off x="9334005" y="2926837"/>
            <a:ext cx="1615044" cy="802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02061" y="5821582"/>
            <a:ext cx="11302260" cy="830997"/>
          </a:xfrm>
          <a:prstGeom prst="rect">
            <a:avLst/>
          </a:prstGeom>
          <a:noFill/>
        </p:spPr>
        <p:txBody>
          <a:bodyPr wrap="square" rtlCol="0">
            <a:spAutoFit/>
          </a:bodyPr>
          <a:lstStyle/>
          <a:p>
            <a:pPr marL="285750" indent="-285750">
              <a:buFontTx/>
              <a:buChar char="-"/>
            </a:pPr>
            <a:r>
              <a:rPr lang="en-US" sz="2400" dirty="0" smtClean="0"/>
              <a:t>Measure g with </a:t>
            </a:r>
            <a:r>
              <a:rPr lang="en-US" sz="2400" b="1" dirty="0" smtClean="0"/>
              <a:t>-1.7dB below SQL </a:t>
            </a:r>
            <a:r>
              <a:rPr lang="en-US" sz="2400" dirty="0" smtClean="0"/>
              <a:t>or -</a:t>
            </a:r>
            <a:r>
              <a:rPr lang="en-US" sz="2400" b="1" dirty="0" smtClean="0"/>
              <a:t>3.9dB below </a:t>
            </a:r>
            <a:r>
              <a:rPr lang="en-US" sz="2400" b="1" dirty="0" err="1" smtClean="0"/>
              <a:t>unsqueezed</a:t>
            </a:r>
            <a:r>
              <a:rPr lang="en-US" sz="2400" b="1" dirty="0" smtClean="0"/>
              <a:t> </a:t>
            </a:r>
            <a:r>
              <a:rPr lang="en-US" sz="2400" dirty="0" smtClean="0"/>
              <a:t>state</a:t>
            </a:r>
          </a:p>
          <a:p>
            <a:pPr marL="285750" indent="-285750">
              <a:buFontTx/>
              <a:buChar char="-"/>
            </a:pPr>
            <a:r>
              <a:rPr lang="en-US" sz="2400" dirty="0" smtClean="0"/>
              <a:t>L</a:t>
            </a:r>
            <a:r>
              <a:rPr lang="en-US" sz="2400" dirty="0" smtClean="0"/>
              <a:t>imited </a:t>
            </a:r>
            <a:r>
              <a:rPr lang="en-US" sz="2400" dirty="0" smtClean="0"/>
              <a:t>free fall durations (only 7-10ms available, including DKC, spin-dynamics </a:t>
            </a:r>
            <a:r>
              <a:rPr lang="en-US" sz="2400" dirty="0" err="1" smtClean="0"/>
              <a:t>etc</a:t>
            </a:r>
            <a:r>
              <a:rPr lang="en-US" sz="2400" dirty="0" smtClean="0"/>
              <a:t>)</a:t>
            </a:r>
          </a:p>
        </p:txBody>
      </p:sp>
      <p:sp>
        <p:nvSpPr>
          <p:cNvPr id="16" name="ZoneTexte 15"/>
          <p:cNvSpPr txBox="1"/>
          <p:nvPr/>
        </p:nvSpPr>
        <p:spPr>
          <a:xfrm>
            <a:off x="910585" y="35137"/>
            <a:ext cx="1519821" cy="646323"/>
          </a:xfrm>
          <a:prstGeom prst="rect">
            <a:avLst/>
          </a:prstGeom>
          <a:noFill/>
        </p:spPr>
        <p:txBody>
          <a:bodyPr wrap="none" lIns="91431" tIns="45716" rIns="91431" bIns="45716" rtlCol="0">
            <a:spAutoFit/>
          </a:bodyPr>
          <a:lstStyle/>
          <a:p>
            <a:r>
              <a:rPr lang="fr-FR" sz="3600" dirty="0" err="1" smtClean="0">
                <a:solidFill>
                  <a:srgbClr val="002060"/>
                </a:solidFill>
              </a:rPr>
              <a:t>Results</a:t>
            </a:r>
            <a:endParaRPr lang="fr-FR" sz="3600" dirty="0">
              <a:solidFill>
                <a:srgbClr val="002060"/>
              </a:solidFill>
            </a:endParaRPr>
          </a:p>
        </p:txBody>
      </p:sp>
      <p:cxnSp>
        <p:nvCxnSpPr>
          <p:cNvPr id="17" name="Connecteur droit 16"/>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233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10585" y="35137"/>
            <a:ext cx="2233286" cy="646323"/>
          </a:xfrm>
          <a:prstGeom prst="rect">
            <a:avLst/>
          </a:prstGeom>
          <a:noFill/>
        </p:spPr>
        <p:txBody>
          <a:bodyPr wrap="none" lIns="91431" tIns="45716" rIns="91431" bIns="45716" rtlCol="0">
            <a:spAutoFit/>
          </a:bodyPr>
          <a:lstStyle/>
          <a:p>
            <a:r>
              <a:rPr lang="fr-FR" sz="3600" dirty="0" smtClean="0"/>
              <a:t>Conclusion</a:t>
            </a:r>
            <a:endParaRPr lang="fr-FR" sz="3600" dirty="0">
              <a:solidFill>
                <a:srgbClr val="002060"/>
              </a:solidFill>
            </a:endParaRPr>
          </a:p>
        </p:txBody>
      </p:sp>
      <p:cxnSp>
        <p:nvCxnSpPr>
          <p:cNvPr id="4" name="Connecteur droit 3"/>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81000" y="1859280"/>
            <a:ext cx="11464870" cy="3785652"/>
          </a:xfrm>
          <a:prstGeom prst="rect">
            <a:avLst/>
          </a:prstGeom>
          <a:noFill/>
        </p:spPr>
        <p:txBody>
          <a:bodyPr wrap="none" rtlCol="0">
            <a:spAutoFit/>
          </a:bodyPr>
          <a:lstStyle/>
          <a:p>
            <a:r>
              <a:rPr lang="fr-FR" sz="2400" dirty="0" err="1" smtClean="0"/>
              <a:t>Differential</a:t>
            </a:r>
            <a:r>
              <a:rPr lang="fr-FR" sz="2400" dirty="0" smtClean="0"/>
              <a:t> </a:t>
            </a:r>
            <a:r>
              <a:rPr lang="fr-FR" sz="2400" dirty="0" err="1" smtClean="0"/>
              <a:t>interferometers</a:t>
            </a:r>
            <a:r>
              <a:rPr lang="fr-FR" sz="2400" dirty="0" smtClean="0"/>
              <a:t> have </a:t>
            </a:r>
            <a:r>
              <a:rPr lang="fr-FR" sz="2400" dirty="0" err="1" smtClean="0"/>
              <a:t>reached</a:t>
            </a:r>
            <a:r>
              <a:rPr lang="fr-FR" sz="2400" dirty="0" smtClean="0"/>
              <a:t> the SQL (</a:t>
            </a:r>
            <a:r>
              <a:rPr lang="fr-FR" sz="2400" dirty="0" err="1" smtClean="0"/>
              <a:t>with</a:t>
            </a:r>
            <a:r>
              <a:rPr lang="fr-FR" sz="2400" dirty="0" smtClean="0"/>
              <a:t> state of the art performances)</a:t>
            </a:r>
          </a:p>
          <a:p>
            <a:endParaRPr lang="fr-FR" sz="2400" dirty="0"/>
          </a:p>
          <a:p>
            <a:endParaRPr lang="fr-FR" sz="2400" dirty="0"/>
          </a:p>
          <a:p>
            <a:r>
              <a:rPr lang="fr-FR" sz="2400" dirty="0" err="1" smtClean="0"/>
              <a:t>Different</a:t>
            </a:r>
            <a:r>
              <a:rPr lang="fr-FR" sz="2400" dirty="0" smtClean="0"/>
              <a:t> </a:t>
            </a:r>
            <a:r>
              <a:rPr lang="fr-FR" sz="2400" dirty="0" err="1" smtClean="0"/>
              <a:t>protocols</a:t>
            </a:r>
            <a:r>
              <a:rPr lang="fr-FR" sz="2400" dirty="0" smtClean="0"/>
              <a:t> to beat the SQL </a:t>
            </a:r>
            <a:r>
              <a:rPr lang="fr-FR" sz="2400" dirty="0" err="1" smtClean="0"/>
              <a:t>implement</a:t>
            </a:r>
            <a:r>
              <a:rPr lang="fr-FR" sz="2400" dirty="0" smtClean="0"/>
              <a:t> in </a:t>
            </a:r>
            <a:r>
              <a:rPr lang="fr-FR" sz="2400" dirty="0" err="1" smtClean="0"/>
              <a:t>clocks</a:t>
            </a:r>
            <a:r>
              <a:rPr lang="fr-FR" sz="2400" dirty="0" smtClean="0"/>
              <a:t> and </a:t>
            </a:r>
            <a:r>
              <a:rPr lang="fr-FR" sz="2400" dirty="0" err="1" smtClean="0"/>
              <a:t>atom</a:t>
            </a:r>
            <a:r>
              <a:rPr lang="fr-FR" sz="2400" dirty="0" smtClean="0"/>
              <a:t> </a:t>
            </a:r>
            <a:r>
              <a:rPr lang="fr-FR" sz="2400" dirty="0" err="1" smtClean="0"/>
              <a:t>interfrometers</a:t>
            </a:r>
            <a:endParaRPr lang="fr-FR" sz="2400" dirty="0" smtClean="0"/>
          </a:p>
          <a:p>
            <a:endParaRPr lang="fr-FR" sz="2400" dirty="0" smtClean="0"/>
          </a:p>
          <a:p>
            <a:endParaRPr lang="fr-FR" sz="2400" dirty="0"/>
          </a:p>
          <a:p>
            <a:r>
              <a:rPr lang="fr-FR" sz="2400" dirty="0" err="1" smtClean="0"/>
              <a:t>Squeezed</a:t>
            </a:r>
            <a:r>
              <a:rPr lang="fr-FR" sz="2400" dirty="0" smtClean="0"/>
              <a:t> </a:t>
            </a:r>
            <a:r>
              <a:rPr lang="fr-FR" sz="2400" dirty="0" err="1" smtClean="0"/>
              <a:t>clocks</a:t>
            </a:r>
            <a:r>
              <a:rPr lang="fr-FR" sz="2400" dirty="0" smtClean="0"/>
              <a:t> have been </a:t>
            </a:r>
            <a:r>
              <a:rPr lang="fr-FR" sz="2400" dirty="0" err="1" smtClean="0"/>
              <a:t>demonstrated</a:t>
            </a:r>
            <a:r>
              <a:rPr lang="fr-FR" sz="2400" dirty="0" smtClean="0"/>
              <a:t>, at the best </a:t>
            </a:r>
            <a:r>
              <a:rPr lang="fr-FR" sz="2400" dirty="0" err="1" smtClean="0"/>
              <a:t>level</a:t>
            </a:r>
            <a:r>
              <a:rPr lang="fr-FR" sz="2400" dirty="0" smtClean="0"/>
              <a:t> of performance (</a:t>
            </a:r>
            <a:r>
              <a:rPr lang="fr-FR" sz="2400" dirty="0" err="1" smtClean="0"/>
              <a:t>optical</a:t>
            </a:r>
            <a:r>
              <a:rPr lang="fr-FR" sz="2400" dirty="0" smtClean="0"/>
              <a:t> </a:t>
            </a:r>
            <a:r>
              <a:rPr lang="fr-FR" sz="2400" dirty="0" err="1" smtClean="0"/>
              <a:t>clocks</a:t>
            </a:r>
            <a:r>
              <a:rPr lang="fr-FR" sz="2400" dirty="0" smtClean="0"/>
              <a:t>)</a:t>
            </a:r>
            <a:endParaRPr lang="fr-FR" sz="2400" dirty="0"/>
          </a:p>
          <a:p>
            <a:endParaRPr lang="fr-FR" sz="2400" dirty="0" smtClean="0"/>
          </a:p>
          <a:p>
            <a:endParaRPr lang="fr-FR" sz="2400" dirty="0"/>
          </a:p>
          <a:p>
            <a:r>
              <a:rPr lang="fr-FR" sz="2400" dirty="0" smtClean="0"/>
              <a:t>State of the art </a:t>
            </a:r>
            <a:r>
              <a:rPr lang="fr-FR" sz="2400" dirty="0" err="1"/>
              <a:t>s</a:t>
            </a:r>
            <a:r>
              <a:rPr lang="fr-FR" sz="2400" dirty="0" err="1" smtClean="0"/>
              <a:t>queezed</a:t>
            </a:r>
            <a:r>
              <a:rPr lang="fr-FR" sz="2400" dirty="0" smtClean="0"/>
              <a:t> (</a:t>
            </a:r>
            <a:r>
              <a:rPr lang="fr-FR" sz="2400" dirty="0" err="1" smtClean="0"/>
              <a:t>separated</a:t>
            </a:r>
            <a:r>
              <a:rPr lang="fr-FR" sz="2400" dirty="0" smtClean="0"/>
              <a:t> </a:t>
            </a:r>
            <a:r>
              <a:rPr lang="fr-FR" sz="2400" dirty="0" err="1" smtClean="0"/>
              <a:t>paths</a:t>
            </a:r>
            <a:r>
              <a:rPr lang="fr-FR" sz="2400" dirty="0" smtClean="0"/>
              <a:t>) </a:t>
            </a:r>
            <a:r>
              <a:rPr lang="fr-FR" sz="2400" dirty="0" err="1" smtClean="0"/>
              <a:t>atom</a:t>
            </a:r>
            <a:r>
              <a:rPr lang="fr-FR" sz="2400" dirty="0" smtClean="0"/>
              <a:t> </a:t>
            </a:r>
            <a:r>
              <a:rPr lang="fr-FR" sz="2400" dirty="0" err="1" smtClean="0"/>
              <a:t>interferometers</a:t>
            </a:r>
            <a:r>
              <a:rPr lang="fr-FR" sz="2400" dirty="0" smtClean="0"/>
              <a:t> </a:t>
            </a:r>
            <a:r>
              <a:rPr lang="fr-FR" sz="2400" dirty="0" err="1" smtClean="0"/>
              <a:t>still</a:t>
            </a:r>
            <a:r>
              <a:rPr lang="fr-FR" sz="2400" dirty="0" smtClean="0"/>
              <a:t> to </a:t>
            </a:r>
            <a:r>
              <a:rPr lang="fr-FR" sz="2400" dirty="0" err="1" smtClean="0"/>
              <a:t>be</a:t>
            </a:r>
            <a:r>
              <a:rPr lang="fr-FR" sz="2400" dirty="0" smtClean="0"/>
              <a:t> </a:t>
            </a:r>
            <a:r>
              <a:rPr lang="fr-FR" sz="2400" dirty="0" err="1" smtClean="0"/>
              <a:t>demonstrated</a:t>
            </a:r>
            <a:r>
              <a:rPr lang="fr-FR" sz="2400" dirty="0" smtClean="0"/>
              <a:t> </a:t>
            </a:r>
            <a:endParaRPr lang="fr-FR" sz="2400" dirty="0"/>
          </a:p>
        </p:txBody>
      </p:sp>
    </p:spTree>
    <p:extLst>
      <p:ext uri="{BB962C8B-B14F-4D97-AF65-F5344CB8AC3E}">
        <p14:creationId xmlns:p14="http://schemas.microsoft.com/office/powerpoint/2010/main" val="283187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D1BD5D-1A94-4635-8E75-53C89498ACC7}" type="slidenum">
              <a:rPr lang="fr-FR" smtClean="0"/>
              <a:t>4</a:t>
            </a:fld>
            <a:endParaRPr lang="fr-FR"/>
          </a:p>
        </p:txBody>
      </p:sp>
      <p:grpSp>
        <p:nvGrpSpPr>
          <p:cNvPr id="3" name="Group 52"/>
          <p:cNvGrpSpPr>
            <a:grpSpLocks/>
          </p:cNvGrpSpPr>
          <p:nvPr/>
        </p:nvGrpSpPr>
        <p:grpSpPr bwMode="auto">
          <a:xfrm>
            <a:off x="3119562" y="5970770"/>
            <a:ext cx="1039812" cy="157162"/>
            <a:chOff x="1970" y="3058"/>
            <a:chExt cx="1358" cy="206"/>
          </a:xfrm>
        </p:grpSpPr>
        <p:sp>
          <p:nvSpPr>
            <p:cNvPr id="4" name="Line 53"/>
            <p:cNvSpPr>
              <a:spLocks noChangeShapeType="1"/>
            </p:cNvSpPr>
            <p:nvPr/>
          </p:nvSpPr>
          <p:spPr bwMode="auto">
            <a:xfrm>
              <a:off x="1970" y="3058"/>
              <a:ext cx="13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 name="Line 54"/>
            <p:cNvSpPr>
              <a:spLocks noChangeShapeType="1"/>
            </p:cNvSpPr>
            <p:nvPr/>
          </p:nvSpPr>
          <p:spPr bwMode="auto">
            <a:xfrm flipV="1">
              <a:off x="2041" y="3065"/>
              <a:ext cx="199" cy="1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 name="Line 55"/>
            <p:cNvSpPr>
              <a:spLocks noChangeShapeType="1"/>
            </p:cNvSpPr>
            <p:nvPr/>
          </p:nvSpPr>
          <p:spPr bwMode="auto">
            <a:xfrm flipV="1">
              <a:off x="2283" y="3065"/>
              <a:ext cx="199" cy="1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Line 56"/>
            <p:cNvSpPr>
              <a:spLocks noChangeShapeType="1"/>
            </p:cNvSpPr>
            <p:nvPr/>
          </p:nvSpPr>
          <p:spPr bwMode="auto">
            <a:xfrm flipV="1">
              <a:off x="2525" y="3065"/>
              <a:ext cx="199" cy="1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Line 57"/>
            <p:cNvSpPr>
              <a:spLocks noChangeShapeType="1"/>
            </p:cNvSpPr>
            <p:nvPr/>
          </p:nvSpPr>
          <p:spPr bwMode="auto">
            <a:xfrm flipV="1">
              <a:off x="2767" y="3065"/>
              <a:ext cx="199" cy="1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 name="Line 58"/>
            <p:cNvSpPr>
              <a:spLocks noChangeShapeType="1"/>
            </p:cNvSpPr>
            <p:nvPr/>
          </p:nvSpPr>
          <p:spPr bwMode="auto">
            <a:xfrm flipV="1">
              <a:off x="3009" y="3065"/>
              <a:ext cx="199" cy="1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0" name="Text Box 59"/>
          <p:cNvSpPr txBox="1">
            <a:spLocks noChangeAspect="1" noChangeArrowheads="1"/>
          </p:cNvSpPr>
          <p:nvPr/>
        </p:nvSpPr>
        <p:spPr bwMode="auto">
          <a:xfrm>
            <a:off x="2373437" y="5837421"/>
            <a:ext cx="6778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897" tIns="10949" rIns="21897" bIns="10949">
            <a:spAutoFit/>
          </a:bodyPr>
          <a:lstStyle>
            <a:lvl1pPr defTabSz="219075">
              <a:defRPr sz="2400">
                <a:solidFill>
                  <a:schemeClr val="tx1"/>
                </a:solidFill>
                <a:latin typeface="Arial" charset="0"/>
                <a:ea typeface="ＭＳ Ｐゴシック" charset="-128"/>
              </a:defRPr>
            </a:lvl1pPr>
            <a:lvl2pPr marL="37931725" indent="-37474525" defTabSz="21907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600">
                <a:latin typeface="Lucida Bright" charset="0"/>
                <a:cs typeface="Times New Roman" charset="0"/>
              </a:rPr>
              <a:t>Mirror</a:t>
            </a:r>
          </a:p>
        </p:txBody>
      </p:sp>
      <p:sp>
        <p:nvSpPr>
          <p:cNvPr id="11" name="Oval 78"/>
          <p:cNvSpPr>
            <a:spLocks noChangeArrowheads="1"/>
          </p:cNvSpPr>
          <p:nvPr/>
        </p:nvSpPr>
        <p:spPr bwMode="auto">
          <a:xfrm>
            <a:off x="3419600" y="1238433"/>
            <a:ext cx="296863" cy="296863"/>
          </a:xfrm>
          <a:prstGeom prst="ellipse">
            <a:avLst/>
          </a:prstGeom>
          <a:gradFill rotWithShape="0">
            <a:gsLst>
              <a:gs pos="0">
                <a:srgbClr val="333399"/>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fr-FR" altLang="fr-FR"/>
          </a:p>
        </p:txBody>
      </p:sp>
      <p:sp>
        <p:nvSpPr>
          <p:cNvPr id="12" name="Oval 79"/>
          <p:cNvSpPr>
            <a:spLocks noChangeArrowheads="1"/>
          </p:cNvSpPr>
          <p:nvPr/>
        </p:nvSpPr>
        <p:spPr bwMode="auto">
          <a:xfrm>
            <a:off x="3400550" y="1811520"/>
            <a:ext cx="296863" cy="296862"/>
          </a:xfrm>
          <a:prstGeom prst="ellipse">
            <a:avLst/>
          </a:prstGeom>
          <a:gradFill rotWithShape="0">
            <a:gsLst>
              <a:gs pos="0">
                <a:srgbClr val="333399"/>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fr-FR" altLang="fr-FR"/>
          </a:p>
        </p:txBody>
      </p:sp>
      <p:sp>
        <p:nvSpPr>
          <p:cNvPr id="13" name="Oval 80"/>
          <p:cNvSpPr>
            <a:spLocks noChangeArrowheads="1"/>
          </p:cNvSpPr>
          <p:nvPr/>
        </p:nvSpPr>
        <p:spPr bwMode="auto">
          <a:xfrm>
            <a:off x="3554537" y="1811520"/>
            <a:ext cx="298450" cy="298450"/>
          </a:xfrm>
          <a:prstGeom prst="ellipse">
            <a:avLst/>
          </a:prstGeom>
          <a:gradFill rotWithShape="0">
            <a:gsLst>
              <a:gs pos="0">
                <a:srgbClr val="FF33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fr-FR" altLang="fr-FR"/>
          </a:p>
        </p:txBody>
      </p:sp>
      <p:sp>
        <p:nvSpPr>
          <p:cNvPr id="14" name="Oval 81"/>
          <p:cNvSpPr>
            <a:spLocks noChangeArrowheads="1"/>
          </p:cNvSpPr>
          <p:nvPr/>
        </p:nvSpPr>
        <p:spPr bwMode="auto">
          <a:xfrm>
            <a:off x="3411662" y="2571932"/>
            <a:ext cx="298450" cy="298450"/>
          </a:xfrm>
          <a:prstGeom prst="ellipse">
            <a:avLst/>
          </a:prstGeom>
          <a:gradFill rotWithShape="0">
            <a:gsLst>
              <a:gs pos="0">
                <a:srgbClr val="FF33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fr-FR" altLang="fr-FR" sz="1800"/>
          </a:p>
        </p:txBody>
      </p:sp>
      <p:sp>
        <p:nvSpPr>
          <p:cNvPr id="15" name="Oval 82"/>
          <p:cNvSpPr>
            <a:spLocks noChangeArrowheads="1"/>
          </p:cNvSpPr>
          <p:nvPr/>
        </p:nvSpPr>
        <p:spPr bwMode="auto">
          <a:xfrm>
            <a:off x="3559300" y="2835458"/>
            <a:ext cx="296863" cy="296863"/>
          </a:xfrm>
          <a:prstGeom prst="ellipse">
            <a:avLst/>
          </a:prstGeom>
          <a:gradFill rotWithShape="0">
            <a:gsLst>
              <a:gs pos="0">
                <a:srgbClr val="333399"/>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fr-FR" altLang="fr-FR">
              <a:latin typeface="Times New Roman" charset="0"/>
            </a:endParaRPr>
          </a:p>
        </p:txBody>
      </p:sp>
      <p:sp>
        <p:nvSpPr>
          <p:cNvPr id="16" name="Oval 84"/>
          <p:cNvSpPr>
            <a:spLocks noChangeArrowheads="1"/>
          </p:cNvSpPr>
          <p:nvPr/>
        </p:nvSpPr>
        <p:spPr bwMode="auto">
          <a:xfrm>
            <a:off x="3408487" y="4291195"/>
            <a:ext cx="298450" cy="298450"/>
          </a:xfrm>
          <a:prstGeom prst="ellipse">
            <a:avLst/>
          </a:prstGeom>
          <a:gradFill rotWithShape="0">
            <a:gsLst>
              <a:gs pos="0">
                <a:srgbClr val="333399">
                  <a:alpha val="3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fr-FR" altLang="fr-FR" sz="1800"/>
          </a:p>
        </p:txBody>
      </p:sp>
      <p:sp>
        <p:nvSpPr>
          <p:cNvPr id="17" name="Oval 85"/>
          <p:cNvSpPr>
            <a:spLocks noChangeArrowheads="1"/>
          </p:cNvSpPr>
          <p:nvPr/>
        </p:nvSpPr>
        <p:spPr bwMode="auto">
          <a:xfrm>
            <a:off x="3559300" y="4310245"/>
            <a:ext cx="296863" cy="296862"/>
          </a:xfrm>
          <a:prstGeom prst="ellipse">
            <a:avLst/>
          </a:prstGeom>
          <a:gradFill rotWithShape="0">
            <a:gsLst>
              <a:gs pos="0">
                <a:srgbClr val="FF33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fr-FR" altLang="fr-FR">
              <a:latin typeface="Times New Roman" charset="0"/>
            </a:endParaRPr>
          </a:p>
        </p:txBody>
      </p:sp>
      <p:sp>
        <p:nvSpPr>
          <p:cNvPr id="19" name="Rectangle 104"/>
          <p:cNvSpPr>
            <a:spLocks noChangeArrowheads="1"/>
          </p:cNvSpPr>
          <p:nvPr/>
        </p:nvSpPr>
        <p:spPr bwMode="auto">
          <a:xfrm>
            <a:off x="2122194" y="1151334"/>
            <a:ext cx="1053791" cy="371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r>
              <a:rPr lang="fr-FR" altLang="fr-FR" sz="1800" dirty="0" smtClean="0">
                <a:solidFill>
                  <a:srgbClr val="000000"/>
                </a:solidFill>
                <a:latin typeface="Times New Roman" charset="0"/>
                <a:cs typeface="Times New Roman" charset="0"/>
              </a:rPr>
              <a:t>3D-MOT</a:t>
            </a:r>
            <a:endParaRPr lang="fr-FR" altLang="fr-FR" sz="1800" dirty="0">
              <a:solidFill>
                <a:srgbClr val="000000"/>
              </a:solidFill>
              <a:latin typeface="Times New Roman" charset="0"/>
              <a:cs typeface="Times New Roman" charset="0"/>
              <a:sym typeface="Symbol" charset="2"/>
            </a:endParaRPr>
          </a:p>
        </p:txBody>
      </p:sp>
      <p:sp>
        <p:nvSpPr>
          <p:cNvPr id="20" name="Rectangle 105"/>
          <p:cNvSpPr>
            <a:spLocks noChangeArrowheads="1"/>
          </p:cNvSpPr>
          <p:nvPr/>
        </p:nvSpPr>
        <p:spPr bwMode="auto">
          <a:xfrm>
            <a:off x="1997508" y="4841989"/>
            <a:ext cx="10795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r>
              <a:rPr lang="fr-FR" altLang="fr-FR" sz="1800" dirty="0" err="1">
                <a:solidFill>
                  <a:srgbClr val="000000"/>
                </a:solidFill>
                <a:latin typeface="Times New Roman" charset="0"/>
                <a:cs typeface="Times New Roman" charset="0"/>
              </a:rPr>
              <a:t>Detection</a:t>
            </a:r>
            <a:endParaRPr lang="fr-FR" altLang="fr-FR" sz="1800" dirty="0">
              <a:solidFill>
                <a:srgbClr val="000000"/>
              </a:solidFill>
              <a:latin typeface="Times New Roman" charset="0"/>
              <a:cs typeface="Times New Roman" charset="0"/>
              <a:sym typeface="Symbol" charset="2"/>
            </a:endParaRPr>
          </a:p>
        </p:txBody>
      </p:sp>
      <p:grpSp>
        <p:nvGrpSpPr>
          <p:cNvPr id="21" name="Group 137"/>
          <p:cNvGrpSpPr>
            <a:grpSpLocks/>
          </p:cNvGrpSpPr>
          <p:nvPr/>
        </p:nvGrpSpPr>
        <p:grpSpPr bwMode="auto">
          <a:xfrm>
            <a:off x="3329113" y="800282"/>
            <a:ext cx="1774825" cy="5062538"/>
            <a:chOff x="2670" y="575"/>
            <a:chExt cx="1118" cy="3189"/>
          </a:xfrm>
        </p:grpSpPr>
        <p:sp>
          <p:nvSpPr>
            <p:cNvPr id="22" name="AutoShape 138"/>
            <p:cNvSpPr>
              <a:spLocks noChangeAspect="1" noChangeArrowheads="1"/>
            </p:cNvSpPr>
            <p:nvPr/>
          </p:nvSpPr>
          <p:spPr bwMode="auto">
            <a:xfrm rot="10800000">
              <a:off x="2827" y="575"/>
              <a:ext cx="236" cy="236"/>
            </a:xfrm>
            <a:prstGeom prst="upArrow">
              <a:avLst>
                <a:gd name="adj1" fmla="val 53343"/>
                <a:gd name="adj2" fmla="val 35292"/>
              </a:avLst>
            </a:prstGeom>
            <a:gradFill rotWithShape="1">
              <a:gsLst>
                <a:gs pos="0">
                  <a:schemeClr val="bg1"/>
                </a:gs>
                <a:gs pos="50000">
                  <a:schemeClr val="bg1">
                    <a:gamma/>
                    <a:shade val="85882"/>
                    <a:invGamma/>
                  </a:schemeClr>
                </a:gs>
                <a:gs pos="100000">
                  <a:schemeClr val="bg1"/>
                </a:gs>
              </a:gsLst>
              <a:lin ang="0" scaled="1"/>
            </a:gradFill>
            <a:ln w="9525">
              <a:noFill/>
              <a:miter lim="800000"/>
              <a:headEnd/>
              <a:tailEnd/>
            </a:ln>
            <a:effectLst>
              <a:prstShdw prst="shdw17" dist="17961" dir="2700000">
                <a:schemeClr val="bg1">
                  <a:gamma/>
                  <a:shade val="60000"/>
                  <a:invGamma/>
                  <a:alpha val="74998"/>
                </a:schemeClr>
              </a:prstShdw>
            </a:effectLst>
          </p:spPr>
          <p:txBody>
            <a:bodyPr rot="10800000" wrap="none" lIns="18176" tIns="9088" rIns="18176" bIns="9088" anchor="ctr"/>
            <a:lstStyle/>
            <a:p>
              <a:pPr defTabSz="219075">
                <a:defRPr/>
              </a:pPr>
              <a:endParaRPr lang="fr-FR" sz="1400">
                <a:latin typeface="Times New Roman" charset="0"/>
              </a:endParaRPr>
            </a:p>
          </p:txBody>
        </p:sp>
        <p:sp>
          <p:nvSpPr>
            <p:cNvPr id="23" name="Text Box 139"/>
            <p:cNvSpPr txBox="1">
              <a:spLocks noChangeArrowheads="1"/>
            </p:cNvSpPr>
            <p:nvPr/>
          </p:nvSpPr>
          <p:spPr bwMode="auto">
            <a:xfrm>
              <a:off x="3108" y="3497"/>
              <a:ext cx="60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269" tIns="39635" rIns="79269" bIns="39635">
              <a:spAutoFit/>
            </a:bodyPr>
            <a:lstStyle>
              <a:lvl1pPr defTabSz="955675">
                <a:defRPr sz="2400">
                  <a:solidFill>
                    <a:schemeClr val="tx1"/>
                  </a:solidFill>
                  <a:latin typeface="Arial" charset="0"/>
                  <a:ea typeface="ＭＳ Ｐゴシック" charset="-128"/>
                </a:defRPr>
              </a:lvl1pPr>
              <a:lvl2pPr marL="37931725" indent="-37474525" defTabSz="95567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fr-FR" sz="1800" b="1">
                  <a:solidFill>
                    <a:srgbClr val="5F5F5F"/>
                  </a:solidFill>
                  <a:latin typeface="Times New Roman" charset="0"/>
                  <a:sym typeface="Symbol" charset="2"/>
                </a:rPr>
                <a:t>Laser 2</a:t>
              </a:r>
            </a:p>
          </p:txBody>
        </p:sp>
        <p:sp>
          <p:nvSpPr>
            <p:cNvPr id="24" name="Text Box 140"/>
            <p:cNvSpPr txBox="1">
              <a:spLocks noChangeArrowheads="1"/>
            </p:cNvSpPr>
            <p:nvPr/>
          </p:nvSpPr>
          <p:spPr bwMode="auto">
            <a:xfrm>
              <a:off x="3085" y="584"/>
              <a:ext cx="7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269" tIns="39635" rIns="79269" bIns="39635">
              <a:spAutoFit/>
            </a:bodyPr>
            <a:lstStyle>
              <a:lvl1pPr defTabSz="955675">
                <a:defRPr sz="2400">
                  <a:solidFill>
                    <a:schemeClr val="tx1"/>
                  </a:solidFill>
                  <a:latin typeface="Arial" charset="0"/>
                  <a:ea typeface="ＭＳ Ｐゴシック" charset="-128"/>
                </a:defRPr>
              </a:lvl1pPr>
              <a:lvl2pPr marL="37931725" indent="-37474525" defTabSz="95567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fr-FR" sz="1800" b="1">
                  <a:latin typeface="Times New Roman" charset="0"/>
                  <a:sym typeface="Symbol" charset="2"/>
                </a:rPr>
                <a:t>Laser 1</a:t>
              </a:r>
            </a:p>
          </p:txBody>
        </p:sp>
        <p:sp>
          <p:nvSpPr>
            <p:cNvPr id="25" name="AutoShape 141"/>
            <p:cNvSpPr>
              <a:spLocks noChangeAspect="1" noChangeArrowheads="1"/>
            </p:cNvSpPr>
            <p:nvPr/>
          </p:nvSpPr>
          <p:spPr bwMode="auto">
            <a:xfrm rot="10800000">
              <a:off x="2713" y="583"/>
              <a:ext cx="229" cy="229"/>
            </a:xfrm>
            <a:prstGeom prst="upArrow">
              <a:avLst>
                <a:gd name="adj1" fmla="val 53343"/>
                <a:gd name="adj2" fmla="val 35292"/>
              </a:avLst>
            </a:prstGeom>
            <a:gradFill rotWithShape="1">
              <a:gsLst>
                <a:gs pos="0">
                  <a:schemeClr val="tx1">
                    <a:gamma/>
                    <a:tint val="0"/>
                    <a:invGamma/>
                  </a:schemeClr>
                </a:gs>
                <a:gs pos="50000">
                  <a:schemeClr val="tx1"/>
                </a:gs>
                <a:gs pos="100000">
                  <a:schemeClr val="tx1">
                    <a:gamma/>
                    <a:tint val="0"/>
                    <a:invGamma/>
                  </a:schemeClr>
                </a:gs>
              </a:gsLst>
              <a:lin ang="0" scaled="1"/>
            </a:gradFill>
            <a:ln w="9525">
              <a:noFill/>
              <a:miter lim="800000"/>
              <a:headEnd/>
              <a:tailEnd/>
            </a:ln>
            <a:effectLst>
              <a:prstShdw prst="shdw17" dist="17961" dir="2700000">
                <a:schemeClr val="tx1">
                  <a:gamma/>
                  <a:shade val="60000"/>
                  <a:invGamma/>
                  <a:alpha val="74998"/>
                </a:schemeClr>
              </a:prstShdw>
            </a:effectLst>
          </p:spPr>
          <p:txBody>
            <a:bodyPr rot="10800000" wrap="none" lIns="18176" tIns="9088" rIns="18176" bIns="9088" anchor="ctr"/>
            <a:lstStyle/>
            <a:p>
              <a:pPr defTabSz="219075">
                <a:defRPr/>
              </a:pPr>
              <a:endParaRPr lang="fr-FR" sz="1400">
                <a:latin typeface="Times New Roman" charset="0"/>
              </a:endParaRPr>
            </a:p>
          </p:txBody>
        </p:sp>
        <p:sp>
          <p:nvSpPr>
            <p:cNvPr id="26" name="AutoShape 142"/>
            <p:cNvSpPr>
              <a:spLocks noChangeAspect="1" noChangeArrowheads="1"/>
            </p:cNvSpPr>
            <p:nvPr/>
          </p:nvSpPr>
          <p:spPr bwMode="auto">
            <a:xfrm>
              <a:off x="2737" y="3528"/>
              <a:ext cx="236" cy="236"/>
            </a:xfrm>
            <a:prstGeom prst="upArrow">
              <a:avLst>
                <a:gd name="adj1" fmla="val 53343"/>
                <a:gd name="adj2" fmla="val 35292"/>
              </a:avLst>
            </a:prstGeom>
            <a:gradFill rotWithShape="1">
              <a:gsLst>
                <a:gs pos="0">
                  <a:srgbClr val="FFFFFF"/>
                </a:gs>
                <a:gs pos="50000">
                  <a:srgbClr val="5F5F5F"/>
                </a:gs>
                <a:gs pos="100000">
                  <a:srgbClr val="FFFFFF"/>
                </a:gs>
              </a:gsLst>
              <a:lin ang="0" scaled="1"/>
            </a:gradFill>
            <a:ln>
              <a:noFill/>
            </a:ln>
            <a:effectLst>
              <a:prstShdw prst="shdw17" dist="17961" dir="2700000">
                <a:srgbClr val="393939">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8176" tIns="9088" rIns="18176" bIns="9088" anchor="ctr"/>
            <a:lstStyle>
              <a:lvl1pPr defTabSz="219075">
                <a:defRPr sz="2400">
                  <a:solidFill>
                    <a:schemeClr val="tx1"/>
                  </a:solidFill>
                  <a:latin typeface="Arial" charset="0"/>
                  <a:ea typeface="ＭＳ Ｐゴシック" charset="-128"/>
                </a:defRPr>
              </a:lvl1pPr>
              <a:lvl2pPr marL="37931725" indent="-37474525" defTabSz="21907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fr-FR" altLang="fr-FR" sz="1400">
                <a:latin typeface="Times New Roman" charset="0"/>
              </a:endParaRPr>
            </a:p>
          </p:txBody>
        </p:sp>
        <p:grpSp>
          <p:nvGrpSpPr>
            <p:cNvPr id="27" name="Group 143"/>
            <p:cNvGrpSpPr>
              <a:grpSpLocks/>
            </p:cNvGrpSpPr>
            <p:nvPr/>
          </p:nvGrpSpPr>
          <p:grpSpPr bwMode="auto">
            <a:xfrm>
              <a:off x="2672" y="927"/>
              <a:ext cx="363" cy="2772"/>
              <a:chOff x="4286" y="962"/>
              <a:chExt cx="260" cy="2772"/>
            </a:xfrm>
          </p:grpSpPr>
          <p:sp>
            <p:nvSpPr>
              <p:cNvPr id="28" name="Line 144"/>
              <p:cNvSpPr>
                <a:spLocks noChangeShapeType="1"/>
              </p:cNvSpPr>
              <p:nvPr/>
            </p:nvSpPr>
            <p:spPr bwMode="auto">
              <a:xfrm>
                <a:off x="4290" y="962"/>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9" name="Line 145"/>
              <p:cNvSpPr>
                <a:spLocks noChangeShapeType="1"/>
              </p:cNvSpPr>
              <p:nvPr/>
            </p:nvSpPr>
            <p:spPr bwMode="auto">
              <a:xfrm>
                <a:off x="4290" y="1106"/>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 name="Line 146"/>
              <p:cNvSpPr>
                <a:spLocks noChangeShapeType="1"/>
              </p:cNvSpPr>
              <p:nvPr/>
            </p:nvSpPr>
            <p:spPr bwMode="auto">
              <a:xfrm>
                <a:off x="4290" y="1241"/>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31" name="Group 147"/>
              <p:cNvGrpSpPr>
                <a:grpSpLocks/>
              </p:cNvGrpSpPr>
              <p:nvPr/>
            </p:nvGrpSpPr>
            <p:grpSpPr bwMode="auto">
              <a:xfrm>
                <a:off x="4288" y="1368"/>
                <a:ext cx="258" cy="1110"/>
                <a:chOff x="4288" y="1368"/>
                <a:chExt cx="258" cy="1110"/>
              </a:xfrm>
            </p:grpSpPr>
            <p:sp>
              <p:nvSpPr>
                <p:cNvPr id="42" name="Line 148"/>
                <p:cNvSpPr>
                  <a:spLocks noChangeShapeType="1"/>
                </p:cNvSpPr>
                <p:nvPr/>
              </p:nvSpPr>
              <p:spPr bwMode="auto">
                <a:xfrm>
                  <a:off x="4290" y="1368"/>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 name="Line 149"/>
                <p:cNvSpPr>
                  <a:spLocks noChangeShapeType="1"/>
                </p:cNvSpPr>
                <p:nvPr/>
              </p:nvSpPr>
              <p:spPr bwMode="auto">
                <a:xfrm>
                  <a:off x="4288" y="1511"/>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 name="Line 150"/>
                <p:cNvSpPr>
                  <a:spLocks noChangeShapeType="1"/>
                </p:cNvSpPr>
                <p:nvPr/>
              </p:nvSpPr>
              <p:spPr bwMode="auto">
                <a:xfrm>
                  <a:off x="4290" y="1647"/>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 name="Line 151"/>
                <p:cNvSpPr>
                  <a:spLocks noChangeShapeType="1"/>
                </p:cNvSpPr>
                <p:nvPr/>
              </p:nvSpPr>
              <p:spPr bwMode="auto">
                <a:xfrm>
                  <a:off x="4290" y="1792"/>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6" name="Line 152"/>
                <p:cNvSpPr>
                  <a:spLocks noChangeShapeType="1"/>
                </p:cNvSpPr>
                <p:nvPr/>
              </p:nvSpPr>
              <p:spPr bwMode="auto">
                <a:xfrm>
                  <a:off x="4290" y="1935"/>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 name="Line 153"/>
                <p:cNvSpPr>
                  <a:spLocks noChangeShapeType="1"/>
                </p:cNvSpPr>
                <p:nvPr/>
              </p:nvSpPr>
              <p:spPr bwMode="auto">
                <a:xfrm>
                  <a:off x="4290" y="2071"/>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 name="Line 154"/>
                <p:cNvSpPr>
                  <a:spLocks noChangeShapeType="1"/>
                </p:cNvSpPr>
                <p:nvPr/>
              </p:nvSpPr>
              <p:spPr bwMode="auto">
                <a:xfrm>
                  <a:off x="4290" y="2199"/>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 name="Line 155"/>
                <p:cNvSpPr>
                  <a:spLocks noChangeShapeType="1"/>
                </p:cNvSpPr>
                <p:nvPr/>
              </p:nvSpPr>
              <p:spPr bwMode="auto">
                <a:xfrm>
                  <a:off x="4288" y="2343"/>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 name="Line 156"/>
                <p:cNvSpPr>
                  <a:spLocks noChangeShapeType="1"/>
                </p:cNvSpPr>
                <p:nvPr/>
              </p:nvSpPr>
              <p:spPr bwMode="auto">
                <a:xfrm>
                  <a:off x="4290" y="2478"/>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32" name="Group 157"/>
              <p:cNvGrpSpPr>
                <a:grpSpLocks/>
              </p:cNvGrpSpPr>
              <p:nvPr/>
            </p:nvGrpSpPr>
            <p:grpSpPr bwMode="auto">
              <a:xfrm>
                <a:off x="4286" y="2624"/>
                <a:ext cx="258" cy="1110"/>
                <a:chOff x="4288" y="1368"/>
                <a:chExt cx="258" cy="1110"/>
              </a:xfrm>
            </p:grpSpPr>
            <p:sp>
              <p:nvSpPr>
                <p:cNvPr id="33" name="Line 158"/>
                <p:cNvSpPr>
                  <a:spLocks noChangeShapeType="1"/>
                </p:cNvSpPr>
                <p:nvPr/>
              </p:nvSpPr>
              <p:spPr bwMode="auto">
                <a:xfrm>
                  <a:off x="4290" y="1368"/>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 name="Line 159"/>
                <p:cNvSpPr>
                  <a:spLocks noChangeShapeType="1"/>
                </p:cNvSpPr>
                <p:nvPr/>
              </p:nvSpPr>
              <p:spPr bwMode="auto">
                <a:xfrm>
                  <a:off x="4288" y="1511"/>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 name="Line 160"/>
                <p:cNvSpPr>
                  <a:spLocks noChangeShapeType="1"/>
                </p:cNvSpPr>
                <p:nvPr/>
              </p:nvSpPr>
              <p:spPr bwMode="auto">
                <a:xfrm>
                  <a:off x="4290" y="1647"/>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 name="Line 161"/>
                <p:cNvSpPr>
                  <a:spLocks noChangeShapeType="1"/>
                </p:cNvSpPr>
                <p:nvPr/>
              </p:nvSpPr>
              <p:spPr bwMode="auto">
                <a:xfrm>
                  <a:off x="4290" y="1792"/>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 name="Line 162"/>
                <p:cNvSpPr>
                  <a:spLocks noChangeShapeType="1"/>
                </p:cNvSpPr>
                <p:nvPr/>
              </p:nvSpPr>
              <p:spPr bwMode="auto">
                <a:xfrm>
                  <a:off x="4290" y="1935"/>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8" name="Line 163"/>
                <p:cNvSpPr>
                  <a:spLocks noChangeShapeType="1"/>
                </p:cNvSpPr>
                <p:nvPr/>
              </p:nvSpPr>
              <p:spPr bwMode="auto">
                <a:xfrm>
                  <a:off x="4290" y="2071"/>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 name="Line 164"/>
                <p:cNvSpPr>
                  <a:spLocks noChangeShapeType="1"/>
                </p:cNvSpPr>
                <p:nvPr/>
              </p:nvSpPr>
              <p:spPr bwMode="auto">
                <a:xfrm>
                  <a:off x="4290" y="2199"/>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 name="Line 165"/>
                <p:cNvSpPr>
                  <a:spLocks noChangeShapeType="1"/>
                </p:cNvSpPr>
                <p:nvPr/>
              </p:nvSpPr>
              <p:spPr bwMode="auto">
                <a:xfrm>
                  <a:off x="4288" y="2343"/>
                  <a:ext cx="256"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 name="Line 166"/>
                <p:cNvSpPr>
                  <a:spLocks noChangeShapeType="1"/>
                </p:cNvSpPr>
                <p:nvPr/>
              </p:nvSpPr>
              <p:spPr bwMode="auto">
                <a:xfrm>
                  <a:off x="4290" y="2478"/>
                  <a:ext cx="254" cy="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pic>
        <p:nvPicPr>
          <p:cNvPr id="51" name="Image 50" descr="latex-image-1.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6038" y="1830956"/>
            <a:ext cx="750387" cy="21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 51" descr="latex-image-1.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037" y="2652069"/>
            <a:ext cx="1061756" cy="38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Image 56" descr="latex-image-1.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037" y="4335793"/>
            <a:ext cx="1081906" cy="20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mage 16" descr="Inter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588" y="1053144"/>
            <a:ext cx="4868468" cy="25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52"/>
          <p:cNvSpPr txBox="1">
            <a:spLocks noChangeArrowheads="1"/>
          </p:cNvSpPr>
          <p:nvPr/>
        </p:nvSpPr>
        <p:spPr bwMode="auto">
          <a:xfrm>
            <a:off x="6321052" y="4990890"/>
            <a:ext cx="498600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defPPr>
              <a:defRPr lang="fr-FR"/>
            </a:defPPr>
            <a:lvl1pPr>
              <a:defRPr sz="2400">
                <a:latin typeface="+mj-lt"/>
                <a:ea typeface="ＭＳ Ｐゴシック" charset="-128"/>
              </a:defRPr>
            </a:lvl1pPr>
            <a:lvl2pPr marL="37931725" indent="-37474525">
              <a:defRPr sz="2400">
                <a:latin typeface="Arial" charset="0"/>
                <a:ea typeface="ＭＳ Ｐゴシック" charset="-128"/>
              </a:defRPr>
            </a:lvl2pPr>
            <a:lvl3pPr>
              <a:defRPr sz="2400">
                <a:latin typeface="Arial" charset="0"/>
                <a:ea typeface="ＭＳ Ｐゴシック" charset="-128"/>
              </a:defRPr>
            </a:lvl3pPr>
            <a:lvl4pPr>
              <a:defRPr sz="2400">
                <a:latin typeface="Arial" charset="0"/>
                <a:ea typeface="ＭＳ Ｐゴシック" charset="-128"/>
              </a:defRPr>
            </a:lvl4pPr>
            <a:lvl5pPr>
              <a:defRPr sz="2400">
                <a:latin typeface="Arial" charset="0"/>
                <a:ea typeface="ＭＳ Ｐゴシック" charset="-128"/>
              </a:defRPr>
            </a:lvl5pPr>
            <a:lvl6pPr marL="457200" eaLnBrk="0" fontAlgn="base" hangingPunct="0">
              <a:spcBef>
                <a:spcPct val="0"/>
              </a:spcBef>
              <a:spcAft>
                <a:spcPct val="0"/>
              </a:spcAft>
              <a:defRPr sz="2400">
                <a:latin typeface="Arial" charset="0"/>
                <a:ea typeface="ＭＳ Ｐゴシック" charset="-128"/>
              </a:defRPr>
            </a:lvl6pPr>
            <a:lvl7pPr marL="914400" eaLnBrk="0" fontAlgn="base" hangingPunct="0">
              <a:spcBef>
                <a:spcPct val="0"/>
              </a:spcBef>
              <a:spcAft>
                <a:spcPct val="0"/>
              </a:spcAft>
              <a:defRPr sz="2400">
                <a:latin typeface="Arial" charset="0"/>
                <a:ea typeface="ＭＳ Ｐゴシック" charset="-128"/>
              </a:defRPr>
            </a:lvl7pPr>
            <a:lvl8pPr marL="1371600" eaLnBrk="0" fontAlgn="base" hangingPunct="0">
              <a:spcBef>
                <a:spcPct val="0"/>
              </a:spcBef>
              <a:spcAft>
                <a:spcPct val="0"/>
              </a:spcAft>
              <a:defRPr sz="2400">
                <a:latin typeface="Arial" charset="0"/>
                <a:ea typeface="ＭＳ Ｐゴシック" charset="-128"/>
              </a:defRPr>
            </a:lvl8pPr>
            <a:lvl9pPr marL="1828800" eaLnBrk="0" fontAlgn="base" hangingPunct="0">
              <a:spcBef>
                <a:spcPct val="0"/>
              </a:spcBef>
              <a:spcAft>
                <a:spcPct val="0"/>
              </a:spcAft>
              <a:defRPr sz="2400">
                <a:latin typeface="Arial" charset="0"/>
                <a:ea typeface="ＭＳ Ｐゴシック" charset="-128"/>
              </a:defRPr>
            </a:lvl9pPr>
          </a:lstStyle>
          <a:p>
            <a:r>
              <a:rPr lang="fr-FR" altLang="fr-FR" dirty="0">
                <a:sym typeface="Symbol" charset="2"/>
              </a:rPr>
              <a:t>Position of the </a:t>
            </a:r>
            <a:r>
              <a:rPr lang="fr-FR" altLang="fr-FR" dirty="0" err="1">
                <a:sym typeface="Symbol" charset="2"/>
              </a:rPr>
              <a:t>eq</a:t>
            </a:r>
            <a:r>
              <a:rPr lang="fr-FR" altLang="fr-FR" dirty="0" err="1"/>
              <a:t>uiphases</a:t>
            </a:r>
            <a:r>
              <a:rPr lang="fr-FR" altLang="fr-FR" dirty="0"/>
              <a:t> </a:t>
            </a:r>
          </a:p>
          <a:p>
            <a:r>
              <a:rPr lang="fr-FR" altLang="fr-FR" dirty="0" err="1"/>
              <a:t>defined</a:t>
            </a:r>
            <a:r>
              <a:rPr lang="fr-FR" altLang="fr-FR" dirty="0"/>
              <a:t> by the </a:t>
            </a:r>
            <a:r>
              <a:rPr lang="fr-FR" altLang="fr-FR" dirty="0" err="1"/>
              <a:t>mirror</a:t>
            </a:r>
            <a:r>
              <a:rPr lang="fr-FR" altLang="fr-FR" dirty="0"/>
              <a:t> position</a:t>
            </a:r>
          </a:p>
        </p:txBody>
      </p:sp>
      <p:sp>
        <p:nvSpPr>
          <p:cNvPr id="61" name="Text Box 50"/>
          <p:cNvSpPr txBox="1">
            <a:spLocks noChangeArrowheads="1"/>
          </p:cNvSpPr>
          <p:nvPr/>
        </p:nvSpPr>
        <p:spPr bwMode="auto">
          <a:xfrm>
            <a:off x="1775520" y="6253356"/>
            <a:ext cx="9433048" cy="402291"/>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fr-FR" sz="2000" dirty="0" err="1">
                <a:latin typeface="Lucida Bright" charset="0"/>
              </a:rPr>
              <a:t>atomic</a:t>
            </a:r>
            <a:r>
              <a:rPr lang="fr-FR" altLang="fr-FR" sz="2000" dirty="0">
                <a:latin typeface="Lucida Bright" charset="0"/>
              </a:rPr>
              <a:t> </a:t>
            </a:r>
            <a:r>
              <a:rPr lang="fr-FR" altLang="fr-FR" sz="2000" dirty="0" err="1">
                <a:latin typeface="Lucida Bright" charset="0"/>
              </a:rPr>
              <a:t>measurement</a:t>
            </a:r>
            <a:r>
              <a:rPr lang="fr-FR" altLang="fr-FR" sz="2000" dirty="0">
                <a:latin typeface="Lucida Bright" charset="0"/>
              </a:rPr>
              <a:t> = </a:t>
            </a:r>
            <a:r>
              <a:rPr lang="fr-FR" altLang="fr-FR" sz="2000" dirty="0" err="1">
                <a:latin typeface="Lucida Bright" charset="0"/>
              </a:rPr>
              <a:t>measure</a:t>
            </a:r>
            <a:r>
              <a:rPr lang="fr-FR" altLang="fr-FR" sz="2000" dirty="0">
                <a:latin typeface="Lucida Bright" charset="0"/>
              </a:rPr>
              <a:t> of the relative </a:t>
            </a:r>
            <a:r>
              <a:rPr lang="fr-FR" altLang="fr-FR" sz="2000" dirty="0" err="1">
                <a:latin typeface="Lucida Bright" charset="0"/>
              </a:rPr>
              <a:t>displacement</a:t>
            </a:r>
            <a:r>
              <a:rPr lang="fr-FR" altLang="fr-FR" sz="2000" dirty="0">
                <a:latin typeface="Lucida Bright" charset="0"/>
              </a:rPr>
              <a:t> </a:t>
            </a:r>
            <a:r>
              <a:rPr lang="fr-FR" altLang="fr-FR" sz="2000" dirty="0" err="1">
                <a:latin typeface="Lucida Bright" charset="0"/>
              </a:rPr>
              <a:t>atoms</a:t>
            </a:r>
            <a:r>
              <a:rPr lang="fr-FR" altLang="fr-FR" sz="2000" dirty="0">
                <a:latin typeface="Lucida Bright" charset="0"/>
              </a:rPr>
              <a:t>/</a:t>
            </a:r>
            <a:r>
              <a:rPr lang="fr-FR" altLang="fr-FR" sz="2000" dirty="0" err="1">
                <a:latin typeface="Lucida Bright" charset="0"/>
              </a:rPr>
              <a:t>mirror</a:t>
            </a:r>
            <a:endParaRPr lang="fr-FR" altLang="fr-FR" sz="2000" dirty="0">
              <a:latin typeface="Lucida Bright" charset="0"/>
            </a:endParaRPr>
          </a:p>
        </p:txBody>
      </p:sp>
      <p:cxnSp>
        <p:nvCxnSpPr>
          <p:cNvPr id="68" name="Connecteur droit 67"/>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1703512" y="44625"/>
            <a:ext cx="7024918" cy="646323"/>
          </a:xfrm>
          <a:prstGeom prst="rect">
            <a:avLst/>
          </a:prstGeom>
          <a:noFill/>
        </p:spPr>
        <p:txBody>
          <a:bodyPr wrap="none" lIns="91431" tIns="45716" rIns="91431" bIns="45716" rtlCol="0">
            <a:spAutoFit/>
          </a:bodyPr>
          <a:lstStyle/>
          <a:p>
            <a:r>
              <a:rPr lang="fr-FR" sz="3600" dirty="0" err="1">
                <a:solidFill>
                  <a:srgbClr val="002060"/>
                </a:solidFill>
              </a:rPr>
              <a:t>Gravimeter</a:t>
            </a:r>
            <a:r>
              <a:rPr lang="fr-FR" sz="3600" dirty="0">
                <a:solidFill>
                  <a:srgbClr val="002060"/>
                </a:solidFill>
              </a:rPr>
              <a:t>: a vertical </a:t>
            </a:r>
            <a:r>
              <a:rPr lang="fr-FR" sz="3600" dirty="0" err="1">
                <a:solidFill>
                  <a:srgbClr val="002060"/>
                </a:solidFill>
              </a:rPr>
              <a:t>accelerometer</a:t>
            </a:r>
            <a:endParaRPr lang="fr-FR" sz="3600" dirty="0">
              <a:solidFill>
                <a:srgbClr val="002060"/>
              </a:solidFill>
            </a:endParaRPr>
          </a:p>
        </p:txBody>
      </p:sp>
      <p:sp>
        <p:nvSpPr>
          <p:cNvPr id="70" name="Text Box 52"/>
          <p:cNvSpPr txBox="1">
            <a:spLocks noChangeArrowheads="1"/>
          </p:cNvSpPr>
          <p:nvPr/>
        </p:nvSpPr>
        <p:spPr bwMode="auto">
          <a:xfrm>
            <a:off x="6312024" y="3857421"/>
            <a:ext cx="5753412"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fr-FR" dirty="0" err="1">
                <a:latin typeface="+mj-lt"/>
                <a:sym typeface="Symbol" charset="2"/>
              </a:rPr>
              <a:t>Bring</a:t>
            </a:r>
            <a:r>
              <a:rPr lang="fr-FR" altLang="fr-FR" dirty="0">
                <a:latin typeface="+mj-lt"/>
                <a:sym typeface="Symbol" charset="2"/>
              </a:rPr>
              <a:t> the </a:t>
            </a:r>
            <a:r>
              <a:rPr lang="fr-FR" altLang="fr-FR" dirty="0" err="1">
                <a:latin typeface="+mj-lt"/>
                <a:sym typeface="Symbol" charset="2"/>
              </a:rPr>
              <a:t>two</a:t>
            </a:r>
            <a:r>
              <a:rPr lang="fr-FR" altLang="fr-FR" dirty="0">
                <a:latin typeface="+mj-lt"/>
                <a:sym typeface="Symbol" charset="2"/>
              </a:rPr>
              <a:t> lasers in a </a:t>
            </a:r>
            <a:r>
              <a:rPr lang="fr-FR" altLang="fr-FR" dirty="0" err="1">
                <a:latin typeface="+mj-lt"/>
                <a:sym typeface="Symbol" charset="2"/>
              </a:rPr>
              <a:t>co-propagating</a:t>
            </a:r>
            <a:r>
              <a:rPr lang="fr-FR" altLang="fr-FR" dirty="0">
                <a:latin typeface="+mj-lt"/>
                <a:sym typeface="Symbol" charset="2"/>
              </a:rPr>
              <a:t> </a:t>
            </a:r>
            <a:r>
              <a:rPr lang="fr-FR" altLang="fr-FR" dirty="0" err="1">
                <a:latin typeface="+mj-lt"/>
                <a:sym typeface="Symbol" charset="2"/>
              </a:rPr>
              <a:t>way</a:t>
            </a:r>
            <a:r>
              <a:rPr lang="fr-FR" altLang="fr-FR" dirty="0">
                <a:latin typeface="+mj-lt"/>
                <a:sym typeface="Symbol" charset="2"/>
              </a:rPr>
              <a:t> and </a:t>
            </a:r>
            <a:r>
              <a:rPr lang="fr-FR" altLang="fr-FR" dirty="0" err="1">
                <a:latin typeface="+mj-lt"/>
                <a:sym typeface="Symbol" charset="2"/>
              </a:rPr>
              <a:t>retroreflect</a:t>
            </a:r>
            <a:r>
              <a:rPr lang="fr-FR" altLang="fr-FR" dirty="0">
                <a:latin typeface="+mj-lt"/>
                <a:sym typeface="Symbol" charset="2"/>
              </a:rPr>
              <a:t> </a:t>
            </a:r>
            <a:r>
              <a:rPr lang="fr-FR" altLang="fr-FR" dirty="0" err="1">
                <a:latin typeface="+mj-lt"/>
                <a:sym typeface="Symbol" charset="2"/>
              </a:rPr>
              <a:t>them</a:t>
            </a:r>
            <a:r>
              <a:rPr lang="fr-FR" altLang="fr-FR" dirty="0">
                <a:latin typeface="+mj-lt"/>
                <a:sym typeface="Symbol" charset="2"/>
              </a:rPr>
              <a:t> on a </a:t>
            </a:r>
            <a:r>
              <a:rPr lang="fr-FR" altLang="fr-FR" dirty="0" err="1">
                <a:latin typeface="+mj-lt"/>
                <a:sym typeface="Symbol" charset="2"/>
              </a:rPr>
              <a:t>mirror</a:t>
            </a:r>
            <a:r>
              <a:rPr lang="fr-FR" altLang="fr-FR" dirty="0">
                <a:latin typeface="+mj-lt"/>
                <a:sym typeface="Symbol" charset="2"/>
              </a:rPr>
              <a:t> </a:t>
            </a:r>
          </a:p>
          <a:p>
            <a:pPr eaLnBrk="1" hangingPunct="1"/>
            <a:endParaRPr lang="fr-FR" altLang="fr-FR" dirty="0">
              <a:latin typeface="+mj-lt"/>
            </a:endParaRPr>
          </a:p>
        </p:txBody>
      </p:sp>
    </p:spTree>
    <p:extLst>
      <p:ext uri="{BB962C8B-B14F-4D97-AF65-F5344CB8AC3E}">
        <p14:creationId xmlns:p14="http://schemas.microsoft.com/office/powerpoint/2010/main" val="308968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ouper 7"/>
          <p:cNvGrpSpPr>
            <a:grpSpLocks/>
          </p:cNvGrpSpPr>
          <p:nvPr/>
        </p:nvGrpSpPr>
        <p:grpSpPr bwMode="auto">
          <a:xfrm>
            <a:off x="1854072" y="1017761"/>
            <a:ext cx="5832475" cy="5427662"/>
            <a:chOff x="0" y="0"/>
            <a:chExt cx="6519099" cy="5921878"/>
          </a:xfrm>
        </p:grpSpPr>
        <p:pic>
          <p:nvPicPr>
            <p:cNvPr id="16389" name="Image 8" descr="Fig1-1te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957" y="0"/>
              <a:ext cx="6403142" cy="572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avec flèche 9"/>
            <p:cNvCxnSpPr/>
            <p:nvPr/>
          </p:nvCxnSpPr>
          <p:spPr>
            <a:xfrm>
              <a:off x="379719" y="4243522"/>
              <a:ext cx="1105443" cy="547328"/>
            </a:xfrm>
            <a:prstGeom prst="straightConnector1">
              <a:avLst/>
            </a:prstGeom>
            <a:ln w="6350">
              <a:solidFill>
                <a:schemeClr val="tx1"/>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1942954" y="4877452"/>
              <a:ext cx="1545492" cy="1044426"/>
            </a:xfrm>
            <a:prstGeom prst="straightConnector1">
              <a:avLst/>
            </a:prstGeom>
            <a:ln w="6350">
              <a:solidFill>
                <a:schemeClr val="tx1"/>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rot="5400000">
              <a:off x="-1232598" y="2625766"/>
              <a:ext cx="2807652" cy="1774"/>
            </a:xfrm>
            <a:prstGeom prst="straightConnector1">
              <a:avLst/>
            </a:prstGeom>
            <a:ln w="6350">
              <a:solidFill>
                <a:schemeClr val="tx1"/>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V="1">
              <a:off x="4134322" y="5514847"/>
              <a:ext cx="2189594" cy="407031"/>
            </a:xfrm>
            <a:prstGeom prst="straightConnector1">
              <a:avLst/>
            </a:prstGeom>
            <a:ln w="6350">
              <a:solidFill>
                <a:schemeClr val="tx1"/>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16200000">
              <a:off x="-142294" y="2371442"/>
              <a:ext cx="625271" cy="3406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500">
                  <a:latin typeface="Lucida Bright" charset="0"/>
                </a:rPr>
                <a:t>130</a:t>
              </a:r>
            </a:p>
          </p:txBody>
        </p:sp>
        <p:sp>
          <p:nvSpPr>
            <p:cNvPr id="15" name="Rectangle 14"/>
            <p:cNvSpPr/>
            <p:nvPr/>
          </p:nvSpPr>
          <p:spPr>
            <a:xfrm rot="1620000">
              <a:off x="590795" y="4326506"/>
              <a:ext cx="624015" cy="340295"/>
            </a:xfrm>
            <a:prstGeom prst="rect">
              <a:avLst/>
            </a:prstGeom>
            <a:solidFill>
              <a:schemeClr val="bg1"/>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fr-FR" sz="1500" dirty="0">
                  <a:solidFill>
                    <a:schemeClr val="tx1"/>
                  </a:solidFill>
                  <a:latin typeface="Lucida Bright"/>
                  <a:cs typeface="Lucida Bright"/>
                </a:rPr>
                <a:t>140</a:t>
              </a:r>
            </a:p>
          </p:txBody>
        </p:sp>
        <p:sp>
          <p:nvSpPr>
            <p:cNvPr id="16" name="Rectangle 15"/>
            <p:cNvSpPr/>
            <p:nvPr/>
          </p:nvSpPr>
          <p:spPr>
            <a:xfrm rot="2040000">
              <a:off x="2349289" y="5178829"/>
              <a:ext cx="624584" cy="341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500">
                  <a:latin typeface="Lucida Bright" charset="0"/>
                </a:rPr>
                <a:t>140</a:t>
              </a:r>
            </a:p>
          </p:txBody>
        </p:sp>
        <p:sp>
          <p:nvSpPr>
            <p:cNvPr id="17" name="Rectangle 16"/>
            <p:cNvSpPr/>
            <p:nvPr/>
          </p:nvSpPr>
          <p:spPr>
            <a:xfrm rot="21000000">
              <a:off x="4891985" y="5540827"/>
              <a:ext cx="624584" cy="341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500">
                  <a:latin typeface="Lucida Bright" charset="0"/>
                </a:rPr>
                <a:t>70</a:t>
              </a:r>
            </a:p>
          </p:txBody>
        </p:sp>
      </p:grpSp>
      <p:sp>
        <p:nvSpPr>
          <p:cNvPr id="19" name="ZoneTexte 18"/>
          <p:cNvSpPr txBox="1"/>
          <p:nvPr/>
        </p:nvSpPr>
        <p:spPr>
          <a:xfrm>
            <a:off x="1991545" y="44625"/>
            <a:ext cx="4246722" cy="646323"/>
          </a:xfrm>
          <a:prstGeom prst="rect">
            <a:avLst/>
          </a:prstGeom>
          <a:noFill/>
        </p:spPr>
        <p:txBody>
          <a:bodyPr wrap="none" lIns="91431" tIns="45716" rIns="91431" bIns="45716" rtlCol="0">
            <a:spAutoFit/>
          </a:bodyPr>
          <a:lstStyle/>
          <a:p>
            <a:r>
              <a:rPr lang="fr-FR" sz="3600" dirty="0">
                <a:solidFill>
                  <a:srgbClr val="002060"/>
                </a:solidFill>
              </a:rPr>
              <a:t>The </a:t>
            </a:r>
            <a:r>
              <a:rPr lang="fr-FR" sz="3600" dirty="0" smtClean="0">
                <a:solidFill>
                  <a:srgbClr val="002060"/>
                </a:solidFill>
              </a:rPr>
              <a:t>SYRTE </a:t>
            </a:r>
            <a:r>
              <a:rPr lang="fr-FR" sz="3600" dirty="0" err="1" smtClean="0">
                <a:solidFill>
                  <a:srgbClr val="002060"/>
                </a:solidFill>
              </a:rPr>
              <a:t>gravimeter</a:t>
            </a:r>
            <a:endParaRPr lang="fr-FR" sz="3600" dirty="0">
              <a:solidFill>
                <a:srgbClr val="002060"/>
              </a:solidFill>
            </a:endParaRPr>
          </a:p>
        </p:txBody>
      </p:sp>
      <p:cxnSp>
        <p:nvCxnSpPr>
          <p:cNvPr id="20" name="Connecteur droit 19"/>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a:off x="1829903" y="1433780"/>
            <a:ext cx="681831"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485746" y="1044823"/>
            <a:ext cx="1380378" cy="369332"/>
          </a:xfrm>
          <a:prstGeom prst="rect">
            <a:avLst/>
          </a:prstGeom>
          <a:noFill/>
        </p:spPr>
        <p:txBody>
          <a:bodyPr wrap="none" rtlCol="0">
            <a:spAutoFit/>
          </a:bodyPr>
          <a:lstStyle/>
          <a:p>
            <a:r>
              <a:rPr lang="fr-FR" dirty="0"/>
              <a:t>Laser system</a:t>
            </a:r>
          </a:p>
        </p:txBody>
      </p:sp>
      <p:sp>
        <p:nvSpPr>
          <p:cNvPr id="21" name="ZoneTexte 20"/>
          <p:cNvSpPr txBox="1"/>
          <p:nvPr/>
        </p:nvSpPr>
        <p:spPr>
          <a:xfrm>
            <a:off x="93144" y="5139142"/>
            <a:ext cx="2007344" cy="646331"/>
          </a:xfrm>
          <a:prstGeom prst="rect">
            <a:avLst/>
          </a:prstGeom>
          <a:noFill/>
        </p:spPr>
        <p:txBody>
          <a:bodyPr wrap="none" rtlCol="0">
            <a:spAutoFit/>
          </a:bodyPr>
          <a:lstStyle/>
          <a:p>
            <a:r>
              <a:rPr lang="fr-FR" dirty="0"/>
              <a:t>Control </a:t>
            </a:r>
            <a:r>
              <a:rPr lang="fr-FR" dirty="0" err="1"/>
              <a:t>electronics</a:t>
            </a:r>
            <a:r>
              <a:rPr lang="fr-FR" dirty="0"/>
              <a:t>,</a:t>
            </a:r>
          </a:p>
          <a:p>
            <a:r>
              <a:rPr lang="fr-FR" dirty="0"/>
              <a:t>Power supplies</a:t>
            </a:r>
          </a:p>
        </p:txBody>
      </p:sp>
      <p:cxnSp>
        <p:nvCxnSpPr>
          <p:cNvPr id="22" name="Connecteur droit avec flèche 21"/>
          <p:cNvCxnSpPr/>
          <p:nvPr/>
        </p:nvCxnSpPr>
        <p:spPr>
          <a:xfrm flipV="1">
            <a:off x="1277835" y="3886089"/>
            <a:ext cx="1489557" cy="115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745782" y="1249114"/>
            <a:ext cx="1532279" cy="369332"/>
          </a:xfrm>
          <a:prstGeom prst="rect">
            <a:avLst/>
          </a:prstGeom>
          <a:noFill/>
        </p:spPr>
        <p:txBody>
          <a:bodyPr wrap="none" rtlCol="0">
            <a:spAutoFit/>
          </a:bodyPr>
          <a:lstStyle/>
          <a:p>
            <a:r>
              <a:rPr lang="fr-FR" dirty="0"/>
              <a:t>Drop </a:t>
            </a:r>
            <a:r>
              <a:rPr lang="fr-FR" dirty="0" err="1"/>
              <a:t>chamber</a:t>
            </a:r>
            <a:endParaRPr lang="fr-FR" dirty="0"/>
          </a:p>
        </p:txBody>
      </p:sp>
      <p:cxnSp>
        <p:nvCxnSpPr>
          <p:cNvPr id="26" name="Connecteur droit avec flèche 25"/>
          <p:cNvCxnSpPr/>
          <p:nvPr/>
        </p:nvCxnSpPr>
        <p:spPr>
          <a:xfrm flipH="1">
            <a:off x="6030362" y="1685808"/>
            <a:ext cx="1008112" cy="1019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8488978" y="1140450"/>
            <a:ext cx="3562746" cy="5262979"/>
          </a:xfrm>
          <a:prstGeom prst="rect">
            <a:avLst/>
          </a:prstGeom>
          <a:noFill/>
          <a:ln>
            <a:solidFill>
              <a:schemeClr val="tx1"/>
            </a:solidFill>
          </a:ln>
        </p:spPr>
        <p:txBody>
          <a:bodyPr wrap="square" rtlCol="0">
            <a:spAutoFit/>
          </a:bodyPr>
          <a:lstStyle/>
          <a:p>
            <a:pPr algn="ctr">
              <a:spcBef>
                <a:spcPts val="1450"/>
              </a:spcBef>
            </a:pPr>
            <a:r>
              <a:rPr lang="en-US" sz="2400" b="1" dirty="0">
                <a:solidFill>
                  <a:srgbClr val="0070C0"/>
                </a:solidFill>
                <a:latin typeface="Lucida Bright" panose="02040602050505020304" pitchFamily="18" charset="77"/>
                <a:ea typeface="MS PGothic" panose="020B0600070205080204" pitchFamily="34" charset="-128"/>
                <a:sym typeface="Symbol" charset="2"/>
              </a:rPr>
              <a:t>Performances</a:t>
            </a:r>
          </a:p>
          <a:p>
            <a:pPr algn="ctr"/>
            <a:endParaRPr lang="en-US" sz="2400" dirty="0">
              <a:solidFill>
                <a:srgbClr val="003399"/>
              </a:solidFill>
              <a:latin typeface="Lucida Bright" charset="0"/>
              <a:sym typeface="Symbol" charset="2"/>
            </a:endParaRPr>
          </a:p>
          <a:p>
            <a:pPr algn="ctr"/>
            <a:r>
              <a:rPr lang="en-US" sz="2400" dirty="0" smtClean="0">
                <a:latin typeface="Lucida Bright" charset="0"/>
                <a:sym typeface="Symbol" charset="2"/>
              </a:rPr>
              <a:t>Short term stability</a:t>
            </a:r>
          </a:p>
          <a:p>
            <a:pPr algn="ctr"/>
            <a:r>
              <a:rPr lang="en-US" sz="2400" dirty="0" smtClean="0">
                <a:latin typeface="Lucida Bright" charset="0"/>
                <a:sym typeface="Symbol" charset="2"/>
              </a:rPr>
              <a:t>57 nm/s2 @ 1s</a:t>
            </a:r>
          </a:p>
          <a:p>
            <a:pPr algn="ctr"/>
            <a:r>
              <a:rPr lang="en-US" sz="2400" dirty="0" smtClean="0">
                <a:latin typeface="Lucida Bright" charset="0"/>
                <a:sym typeface="Symbol" charset="2"/>
              </a:rPr>
              <a:t>Long term stability</a:t>
            </a:r>
          </a:p>
          <a:p>
            <a:pPr algn="ctr"/>
            <a:r>
              <a:rPr lang="en-US" sz="2400" dirty="0" smtClean="0">
                <a:latin typeface="Lucida Bright" charset="0"/>
                <a:sym typeface="Symbol" charset="2"/>
              </a:rPr>
              <a:t>&lt;  1 nm/s2</a:t>
            </a:r>
          </a:p>
          <a:p>
            <a:pPr algn="ctr"/>
            <a:endParaRPr lang="en-US" sz="2400" dirty="0">
              <a:latin typeface="Lucida Bright" charset="0"/>
              <a:sym typeface="Symbol" charset="2"/>
            </a:endParaRPr>
          </a:p>
          <a:p>
            <a:pPr algn="ctr"/>
            <a:r>
              <a:rPr lang="en-US" sz="2400" b="1" dirty="0" smtClean="0">
                <a:latin typeface="Lucida Bright" charset="0"/>
                <a:sym typeface="Symbol" charset="2"/>
              </a:rPr>
              <a:t>Better than the reference “classical” instrument = corner-cube gravimeter </a:t>
            </a:r>
          </a:p>
          <a:p>
            <a:pPr algn="ctr"/>
            <a:endParaRPr lang="en-US" sz="2400" dirty="0">
              <a:latin typeface="Lucida Bright" charset="0"/>
              <a:sym typeface="Symbol" charset="2"/>
            </a:endParaRPr>
          </a:p>
          <a:p>
            <a:pPr algn="ctr"/>
            <a:r>
              <a:rPr lang="en-US" sz="2400" dirty="0" smtClean="0">
                <a:latin typeface="Lucida Bright" charset="0"/>
                <a:sym typeface="Symbol" charset="2"/>
              </a:rPr>
              <a:t>Accuracy</a:t>
            </a:r>
          </a:p>
          <a:p>
            <a:pPr algn="ctr"/>
            <a:r>
              <a:rPr lang="en-US" sz="2400" dirty="0" smtClean="0">
                <a:latin typeface="Lucida Bright" charset="0"/>
                <a:sym typeface="Symbol" charset="2"/>
              </a:rPr>
              <a:t>20 nm/s2</a:t>
            </a:r>
            <a:endParaRPr lang="en-US" sz="2400" dirty="0">
              <a:latin typeface="Lucida Bright" charset="0"/>
              <a:sym typeface="Symbol" charset="2"/>
            </a:endParaRPr>
          </a:p>
        </p:txBody>
      </p:sp>
    </p:spTree>
    <p:extLst>
      <p:ext uri="{BB962C8B-B14F-4D97-AF65-F5344CB8AC3E}">
        <p14:creationId xmlns:p14="http://schemas.microsoft.com/office/powerpoint/2010/main" val="4294344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91544" y="44625"/>
            <a:ext cx="5294060" cy="646323"/>
          </a:xfrm>
          <a:prstGeom prst="rect">
            <a:avLst/>
          </a:prstGeom>
          <a:noFill/>
        </p:spPr>
        <p:txBody>
          <a:bodyPr wrap="none" lIns="91431" tIns="45716" rIns="91431" bIns="45716" rtlCol="0">
            <a:spAutoFit/>
          </a:bodyPr>
          <a:lstStyle/>
          <a:p>
            <a:r>
              <a:rPr lang="fr-FR" sz="3600" dirty="0" err="1">
                <a:solidFill>
                  <a:srgbClr val="002060"/>
                </a:solidFill>
              </a:rPr>
              <a:t>Sensitivity</a:t>
            </a:r>
            <a:r>
              <a:rPr lang="fr-FR" sz="3600" dirty="0">
                <a:solidFill>
                  <a:srgbClr val="002060"/>
                </a:solidFill>
              </a:rPr>
              <a:t> </a:t>
            </a:r>
            <a:r>
              <a:rPr lang="fr-FR" sz="3600" dirty="0" err="1">
                <a:solidFill>
                  <a:srgbClr val="002060"/>
                </a:solidFill>
              </a:rPr>
              <a:t>limits</a:t>
            </a:r>
            <a:r>
              <a:rPr lang="fr-FR" sz="3600" dirty="0">
                <a:solidFill>
                  <a:srgbClr val="002060"/>
                </a:solidFill>
              </a:rPr>
              <a:t>: vibrations</a:t>
            </a:r>
          </a:p>
        </p:txBody>
      </p:sp>
      <p:cxnSp>
        <p:nvCxnSpPr>
          <p:cNvPr id="27" name="Connecteur droit 26"/>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9" name="Object 36"/>
          <p:cNvGraphicFramePr>
            <a:graphicFrameLocks noChangeAspect="1"/>
          </p:cNvGraphicFramePr>
          <p:nvPr>
            <p:extLst/>
          </p:nvPr>
        </p:nvGraphicFramePr>
        <p:xfrm>
          <a:off x="1905893" y="939239"/>
          <a:ext cx="3931906" cy="2899316"/>
        </p:xfrm>
        <a:graphic>
          <a:graphicData uri="http://schemas.openxmlformats.org/presentationml/2006/ole">
            <mc:AlternateContent xmlns:mc="http://schemas.openxmlformats.org/markup-compatibility/2006">
              <mc:Choice xmlns:v="urn:schemas-microsoft-com:vml" Requires="v">
                <p:oleObj spid="_x0000_s1067" name="Graph" r:id="rId3" imgW="3843360" imgH="2835360" progId="Origin50.Graph">
                  <p:embed/>
                </p:oleObj>
              </mc:Choice>
              <mc:Fallback>
                <p:oleObj name="Graph" r:id="rId3" imgW="3843360" imgH="2835360" progId="Origin50.Graph">
                  <p:embed/>
                  <p:pic>
                    <p:nvPicPr>
                      <p:cNvPr id="9"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893" y="939239"/>
                        <a:ext cx="3931906" cy="2899316"/>
                      </a:xfrm>
                      <a:prstGeom prst="rect">
                        <a:avLst/>
                      </a:prstGeom>
                      <a:noFill/>
                      <a:ln>
                        <a:noFill/>
                      </a:ln>
                      <a:effectLst/>
                      <a:extLst/>
                    </p:spPr>
                  </p:pic>
                </p:oleObj>
              </mc:Fallback>
            </mc:AlternateContent>
          </a:graphicData>
        </a:graphic>
      </p:graphicFrame>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2087" y="3372370"/>
            <a:ext cx="3653005" cy="2887426"/>
          </a:xfrm>
          <a:prstGeom prst="rect">
            <a:avLst/>
          </a:prstGeom>
        </p:spPr>
      </p:pic>
      <p:sp>
        <p:nvSpPr>
          <p:cNvPr id="11" name="Rectangle 22"/>
          <p:cNvSpPr>
            <a:spLocks noChangeArrowheads="1"/>
          </p:cNvSpPr>
          <p:nvPr/>
        </p:nvSpPr>
        <p:spPr bwMode="auto">
          <a:xfrm>
            <a:off x="6291362" y="1051843"/>
            <a:ext cx="558134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da-DK" altLang="fr-FR" sz="2000" dirty="0">
                <a:cs typeface="Times New Roman" panose="02020603050405020304" pitchFamily="18" charset="0"/>
                <a:sym typeface="Symbol" panose="05050102010706020507" pitchFamily="18" charset="2"/>
              </a:rPr>
              <a:t>Typical noise in urban environnement</a:t>
            </a:r>
          </a:p>
          <a:p>
            <a:pPr algn="l" eaLnBrk="1" hangingPunct="1"/>
            <a:endParaRPr lang="da-DK" altLang="fr-FR" sz="2000" dirty="0">
              <a:cs typeface="Times New Roman" panose="02020603050405020304" pitchFamily="18" charset="0"/>
              <a:sym typeface="Symbol" panose="05050102010706020507" pitchFamily="18" charset="2"/>
            </a:endParaRPr>
          </a:p>
          <a:p>
            <a:pPr algn="l" eaLnBrk="1" hangingPunct="1"/>
            <a:r>
              <a:rPr lang="da-DK" altLang="fr-FR" sz="2000" dirty="0">
                <a:cs typeface="Times New Roman" panose="02020603050405020304" pitchFamily="18" charset="0"/>
                <a:sym typeface="Symbol" panose="05050102010706020507" pitchFamily="18" charset="2"/>
              </a:rPr>
              <a:t>Without isolation platform: 2.9 </a:t>
            </a:r>
            <a:r>
              <a:rPr lang="en-US" altLang="fr-FR" sz="2000" dirty="0">
                <a:cs typeface="Times New Roman" panose="02020603050405020304" pitchFamily="18" charset="0"/>
                <a:sym typeface="Symbol" panose="05050102010706020507" pitchFamily="18" charset="2"/>
              </a:rPr>
              <a:t>· 10</a:t>
            </a:r>
            <a:r>
              <a:rPr lang="en-US" altLang="fr-FR" sz="2000" baseline="30000" dirty="0">
                <a:cs typeface="Times New Roman" panose="02020603050405020304" pitchFamily="18" charset="0"/>
                <a:sym typeface="Symbol" panose="05050102010706020507" pitchFamily="18" charset="2"/>
              </a:rPr>
              <a:t>-6</a:t>
            </a:r>
            <a:r>
              <a:rPr lang="en-US" altLang="fr-FR" sz="2000" dirty="0">
                <a:cs typeface="Times New Roman" panose="02020603050405020304" pitchFamily="18" charset="0"/>
                <a:sym typeface="Symbol" panose="05050102010706020507" pitchFamily="18" charset="2"/>
              </a:rPr>
              <a:t> g/Hz</a:t>
            </a:r>
            <a:r>
              <a:rPr lang="en-US" altLang="fr-FR" sz="2000" baseline="30000" dirty="0">
                <a:cs typeface="Times New Roman" panose="02020603050405020304" pitchFamily="18" charset="0"/>
                <a:sym typeface="Symbol" panose="05050102010706020507" pitchFamily="18" charset="2"/>
              </a:rPr>
              <a:t>1/2</a:t>
            </a:r>
            <a:r>
              <a:rPr lang="en-US" altLang="fr-FR" sz="2000" dirty="0">
                <a:cs typeface="Times New Roman" panose="02020603050405020304" pitchFamily="18" charset="0"/>
                <a:sym typeface="Symbol" panose="05050102010706020507" pitchFamily="18" charset="2"/>
              </a:rPr>
              <a:t>		 </a:t>
            </a:r>
            <a:endParaRPr lang="en-US" altLang="fr-FR" sz="2000" dirty="0">
              <a:sym typeface="Symbol" panose="05050102010706020507" pitchFamily="18" charset="2"/>
            </a:endParaRPr>
          </a:p>
          <a:p>
            <a:r>
              <a:rPr lang="en-US" altLang="fr-FR" sz="2000" dirty="0">
                <a:solidFill>
                  <a:srgbClr val="371EF0"/>
                </a:solidFill>
                <a:sym typeface="Symbol" panose="05050102010706020507" pitchFamily="18" charset="2"/>
              </a:rPr>
              <a:t>With platform: 7.6 · 10</a:t>
            </a:r>
            <a:r>
              <a:rPr lang="en-US" altLang="fr-FR" sz="2000" baseline="30000" dirty="0">
                <a:solidFill>
                  <a:srgbClr val="371EF0"/>
                </a:solidFill>
                <a:sym typeface="Symbol" panose="05050102010706020507" pitchFamily="18" charset="2"/>
              </a:rPr>
              <a:t>-8</a:t>
            </a:r>
            <a:r>
              <a:rPr lang="en-US" altLang="fr-FR" sz="2000" dirty="0">
                <a:solidFill>
                  <a:srgbClr val="371EF0"/>
                </a:solidFill>
                <a:sym typeface="Symbol" panose="05050102010706020507" pitchFamily="18" charset="2"/>
              </a:rPr>
              <a:t> g</a:t>
            </a:r>
            <a:r>
              <a:rPr lang="en-US" altLang="fr-FR" sz="2000" dirty="0">
                <a:solidFill>
                  <a:srgbClr val="371EF0"/>
                </a:solidFill>
                <a:cs typeface="Times New Roman" panose="02020603050405020304" pitchFamily="18" charset="0"/>
                <a:sym typeface="Symbol" panose="05050102010706020507" pitchFamily="18" charset="2"/>
              </a:rPr>
              <a:t>/Hz</a:t>
            </a:r>
            <a:r>
              <a:rPr lang="en-US" altLang="fr-FR" sz="2000" baseline="30000" dirty="0">
                <a:solidFill>
                  <a:srgbClr val="371EF0"/>
                </a:solidFill>
                <a:cs typeface="Times New Roman" panose="02020603050405020304" pitchFamily="18" charset="0"/>
                <a:sym typeface="Symbol" panose="05050102010706020507" pitchFamily="18" charset="2"/>
              </a:rPr>
              <a:t>1/2</a:t>
            </a:r>
            <a:r>
              <a:rPr lang="en-US" altLang="fr-FR" sz="2000" dirty="0">
                <a:solidFill>
                  <a:srgbClr val="371EF0"/>
                </a:solidFill>
                <a:sym typeface="Symbol" panose="05050102010706020507" pitchFamily="18" charset="2"/>
              </a:rPr>
              <a:t> </a:t>
            </a:r>
          </a:p>
          <a:p>
            <a:pPr algn="l" eaLnBrk="1" hangingPunct="1"/>
            <a:r>
              <a:rPr lang="en-US" altLang="fr-FR" sz="2000" dirty="0">
                <a:sym typeface="Symbol" panose="05050102010706020507" pitchFamily="18" charset="2"/>
              </a:rPr>
              <a:t>		</a:t>
            </a:r>
          </a:p>
          <a:p>
            <a:pPr algn="l" eaLnBrk="1" hangingPunct="1"/>
            <a:r>
              <a:rPr lang="en-US" altLang="fr-FR" sz="2000" dirty="0">
                <a:solidFill>
                  <a:srgbClr val="371EF0"/>
                </a:solidFill>
                <a:sym typeface="Symbol" panose="05050102010706020507" pitchFamily="18" charset="2"/>
              </a:rPr>
              <a:t>GAIN : factor 40</a:t>
            </a:r>
          </a:p>
        </p:txBody>
      </p:sp>
      <p:sp>
        <p:nvSpPr>
          <p:cNvPr id="12" name="Text Box 3"/>
          <p:cNvSpPr txBox="1">
            <a:spLocks noChangeArrowheads="1"/>
          </p:cNvSpPr>
          <p:nvPr/>
        </p:nvSpPr>
        <p:spPr bwMode="auto">
          <a:xfrm>
            <a:off x="1684834" y="3789041"/>
            <a:ext cx="1910557" cy="3968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fr-FR" altLang="fr-FR" sz="2000" b="1" dirty="0">
                <a:solidFill>
                  <a:srgbClr val="0000CC"/>
                </a:solidFill>
                <a:latin typeface="Times New Roman" pitchFamily="18" charset="0"/>
              </a:rPr>
              <a:t>Post-correction</a:t>
            </a:r>
          </a:p>
        </p:txBody>
      </p:sp>
      <p:pic>
        <p:nvPicPr>
          <p:cNvPr id="13" name="Picture 7" descr="40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1029"/>
          <a:stretch>
            <a:fillRect/>
          </a:stretch>
        </p:blipFill>
        <p:spPr bwMode="auto">
          <a:xfrm>
            <a:off x="2040178" y="4965026"/>
            <a:ext cx="692150" cy="879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8"/>
          <p:cNvSpPr>
            <a:spLocks noChangeShapeType="1"/>
          </p:cNvSpPr>
          <p:nvPr/>
        </p:nvSpPr>
        <p:spPr bwMode="auto">
          <a:xfrm flipV="1">
            <a:off x="3312419" y="4405716"/>
            <a:ext cx="995363" cy="3175"/>
          </a:xfrm>
          <a:prstGeom prst="line">
            <a:avLst/>
          </a:prstGeom>
          <a:noFill/>
          <a:ln w="381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 name="Line 9"/>
          <p:cNvSpPr>
            <a:spLocks noChangeShapeType="1"/>
          </p:cNvSpPr>
          <p:nvPr/>
        </p:nvSpPr>
        <p:spPr bwMode="auto">
          <a:xfrm flipV="1">
            <a:off x="4658618" y="4600977"/>
            <a:ext cx="0" cy="604838"/>
          </a:xfrm>
          <a:prstGeom prst="line">
            <a:avLst/>
          </a:prstGeom>
          <a:noFill/>
          <a:ln w="381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 name="Rectangle 15"/>
          <p:cNvSpPr>
            <a:spLocks noChangeArrowheads="1"/>
          </p:cNvSpPr>
          <p:nvPr/>
        </p:nvSpPr>
        <p:spPr bwMode="auto">
          <a:xfrm>
            <a:off x="1921768" y="4232678"/>
            <a:ext cx="1360488" cy="347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09" tIns="45155" rIns="90309" bIns="45155" anchor="ctr"/>
          <a:lstStyle>
            <a:lvl1pPr algn="l" defTabSz="903288">
              <a:defRPr sz="2400">
                <a:solidFill>
                  <a:schemeClr val="tx1"/>
                </a:solidFill>
                <a:latin typeface="Times New Roman" pitchFamily="18" charset="0"/>
              </a:defRPr>
            </a:lvl1pPr>
            <a:lvl2pPr marL="450850" algn="l" defTabSz="903288">
              <a:defRPr sz="2400">
                <a:solidFill>
                  <a:schemeClr val="tx1"/>
                </a:solidFill>
                <a:latin typeface="Times New Roman" pitchFamily="18" charset="0"/>
              </a:defRPr>
            </a:lvl2pPr>
            <a:lvl3pPr marL="903288" algn="l" defTabSz="903288">
              <a:defRPr sz="2400">
                <a:solidFill>
                  <a:schemeClr val="tx1"/>
                </a:solidFill>
                <a:latin typeface="Times New Roman" pitchFamily="18" charset="0"/>
              </a:defRPr>
            </a:lvl3pPr>
            <a:lvl4pPr marL="1354138" algn="l" defTabSz="903288">
              <a:defRPr sz="2400">
                <a:solidFill>
                  <a:schemeClr val="tx1"/>
                </a:solidFill>
                <a:latin typeface="Times New Roman" pitchFamily="18" charset="0"/>
              </a:defRPr>
            </a:lvl4pPr>
            <a:lvl5pPr marL="1806575" algn="l" defTabSz="903288">
              <a:defRPr sz="2400">
                <a:solidFill>
                  <a:schemeClr val="tx1"/>
                </a:solidFill>
                <a:latin typeface="Times New Roman" pitchFamily="18" charset="0"/>
              </a:defRPr>
            </a:lvl5pPr>
            <a:lvl6pPr marL="2263775" defTabSz="903288" eaLnBrk="0" fontAlgn="base" hangingPunct="0">
              <a:spcBef>
                <a:spcPct val="0"/>
              </a:spcBef>
              <a:spcAft>
                <a:spcPct val="0"/>
              </a:spcAft>
              <a:defRPr sz="2400">
                <a:solidFill>
                  <a:schemeClr val="tx1"/>
                </a:solidFill>
                <a:latin typeface="Times New Roman" pitchFamily="18" charset="0"/>
              </a:defRPr>
            </a:lvl6pPr>
            <a:lvl7pPr marL="2720975" defTabSz="903288" eaLnBrk="0" fontAlgn="base" hangingPunct="0">
              <a:spcBef>
                <a:spcPct val="0"/>
              </a:spcBef>
              <a:spcAft>
                <a:spcPct val="0"/>
              </a:spcAft>
              <a:defRPr sz="2400">
                <a:solidFill>
                  <a:schemeClr val="tx1"/>
                </a:solidFill>
                <a:latin typeface="Times New Roman" pitchFamily="18" charset="0"/>
              </a:defRPr>
            </a:lvl7pPr>
            <a:lvl8pPr marL="3178175" defTabSz="903288" eaLnBrk="0" fontAlgn="base" hangingPunct="0">
              <a:spcBef>
                <a:spcPct val="0"/>
              </a:spcBef>
              <a:spcAft>
                <a:spcPct val="0"/>
              </a:spcAft>
              <a:defRPr sz="2400">
                <a:solidFill>
                  <a:schemeClr val="tx1"/>
                </a:solidFill>
                <a:latin typeface="Times New Roman" pitchFamily="18" charset="0"/>
              </a:defRPr>
            </a:lvl8pPr>
            <a:lvl9pPr marL="3635375" defTabSz="903288"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fr-FR" sz="2000" dirty="0">
                <a:cs typeface="Times New Roman" pitchFamily="18" charset="0"/>
              </a:rPr>
              <a:t>Seismometer</a:t>
            </a:r>
          </a:p>
        </p:txBody>
      </p:sp>
      <p:sp>
        <p:nvSpPr>
          <p:cNvPr id="17" name="Line 11"/>
          <p:cNvSpPr>
            <a:spLocks noChangeShapeType="1"/>
          </p:cNvSpPr>
          <p:nvPr/>
        </p:nvSpPr>
        <p:spPr bwMode="auto">
          <a:xfrm flipV="1">
            <a:off x="4966594" y="4405715"/>
            <a:ext cx="568325" cy="12700"/>
          </a:xfrm>
          <a:prstGeom prst="line">
            <a:avLst/>
          </a:prstGeom>
          <a:noFill/>
          <a:ln w="381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Rectangle 17"/>
          <p:cNvSpPr>
            <a:spLocks noChangeArrowheads="1"/>
          </p:cNvSpPr>
          <p:nvPr/>
        </p:nvSpPr>
        <p:spPr bwMode="auto">
          <a:xfrm>
            <a:off x="4307782" y="4210453"/>
            <a:ext cx="669925" cy="390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09" tIns="45155" rIns="90309" bIns="45155" anchor="ctr"/>
          <a:lstStyle>
            <a:lvl1pPr algn="l" defTabSz="903288">
              <a:defRPr sz="2400">
                <a:solidFill>
                  <a:schemeClr val="tx1"/>
                </a:solidFill>
                <a:latin typeface="Times New Roman" pitchFamily="18" charset="0"/>
              </a:defRPr>
            </a:lvl1pPr>
            <a:lvl2pPr marL="450850" algn="l" defTabSz="903288">
              <a:defRPr sz="2400">
                <a:solidFill>
                  <a:schemeClr val="tx1"/>
                </a:solidFill>
                <a:latin typeface="Times New Roman" pitchFamily="18" charset="0"/>
              </a:defRPr>
            </a:lvl2pPr>
            <a:lvl3pPr marL="903288" algn="l" defTabSz="903288">
              <a:defRPr sz="2400">
                <a:solidFill>
                  <a:schemeClr val="tx1"/>
                </a:solidFill>
                <a:latin typeface="Times New Roman" pitchFamily="18" charset="0"/>
              </a:defRPr>
            </a:lvl3pPr>
            <a:lvl4pPr marL="1354138" algn="l" defTabSz="903288">
              <a:defRPr sz="2400">
                <a:solidFill>
                  <a:schemeClr val="tx1"/>
                </a:solidFill>
                <a:latin typeface="Times New Roman" pitchFamily="18" charset="0"/>
              </a:defRPr>
            </a:lvl4pPr>
            <a:lvl5pPr marL="1806575" algn="l" defTabSz="903288">
              <a:defRPr sz="2400">
                <a:solidFill>
                  <a:schemeClr val="tx1"/>
                </a:solidFill>
                <a:latin typeface="Times New Roman" pitchFamily="18" charset="0"/>
              </a:defRPr>
            </a:lvl5pPr>
            <a:lvl6pPr marL="2263775" defTabSz="903288" eaLnBrk="0" fontAlgn="base" hangingPunct="0">
              <a:spcBef>
                <a:spcPct val="0"/>
              </a:spcBef>
              <a:spcAft>
                <a:spcPct val="0"/>
              </a:spcAft>
              <a:defRPr sz="2400">
                <a:solidFill>
                  <a:schemeClr val="tx1"/>
                </a:solidFill>
                <a:latin typeface="Times New Roman" pitchFamily="18" charset="0"/>
              </a:defRPr>
            </a:lvl6pPr>
            <a:lvl7pPr marL="2720975" defTabSz="903288" eaLnBrk="0" fontAlgn="base" hangingPunct="0">
              <a:spcBef>
                <a:spcPct val="0"/>
              </a:spcBef>
              <a:spcAft>
                <a:spcPct val="0"/>
              </a:spcAft>
              <a:defRPr sz="2400">
                <a:solidFill>
                  <a:schemeClr val="tx1"/>
                </a:solidFill>
                <a:latin typeface="Times New Roman" pitchFamily="18" charset="0"/>
              </a:defRPr>
            </a:lvl7pPr>
            <a:lvl8pPr marL="3178175" defTabSz="903288" eaLnBrk="0" fontAlgn="base" hangingPunct="0">
              <a:spcBef>
                <a:spcPct val="0"/>
              </a:spcBef>
              <a:spcAft>
                <a:spcPct val="0"/>
              </a:spcAft>
              <a:defRPr sz="2400">
                <a:solidFill>
                  <a:schemeClr val="tx1"/>
                </a:solidFill>
                <a:latin typeface="Times New Roman" pitchFamily="18" charset="0"/>
              </a:defRPr>
            </a:lvl8pPr>
            <a:lvl9pPr marL="3635375" defTabSz="903288"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fr-FR" sz="2000" dirty="0">
                <a:cs typeface="Times New Roman" pitchFamily="18" charset="0"/>
              </a:rPr>
              <a:t>PC</a:t>
            </a:r>
            <a:endParaRPr lang="en-US" altLang="fr-FR" sz="2000" dirty="0">
              <a:cs typeface="Times New Roman" pitchFamily="18" charset="0"/>
              <a:sym typeface="Symbol" pitchFamily="18" charset="2"/>
            </a:endParaRPr>
          </a:p>
        </p:txBody>
      </p:sp>
      <p:sp>
        <p:nvSpPr>
          <p:cNvPr id="19" name="Rectangle 18"/>
          <p:cNvSpPr>
            <a:spLocks noChangeArrowheads="1"/>
          </p:cNvSpPr>
          <p:nvPr/>
        </p:nvSpPr>
        <p:spPr bwMode="auto">
          <a:xfrm>
            <a:off x="1905893" y="4597803"/>
            <a:ext cx="1468438" cy="436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09" tIns="45155" rIns="90309" bIns="45155" anchor="ctr"/>
          <a:lstStyle>
            <a:lvl1pPr algn="l" defTabSz="903288">
              <a:defRPr sz="2400">
                <a:solidFill>
                  <a:schemeClr val="tx1"/>
                </a:solidFill>
                <a:latin typeface="Times New Roman" pitchFamily="18" charset="0"/>
              </a:defRPr>
            </a:lvl1pPr>
            <a:lvl2pPr marL="450850" algn="l" defTabSz="903288">
              <a:defRPr sz="2400">
                <a:solidFill>
                  <a:schemeClr val="tx1"/>
                </a:solidFill>
                <a:latin typeface="Times New Roman" pitchFamily="18" charset="0"/>
              </a:defRPr>
            </a:lvl2pPr>
            <a:lvl3pPr marL="903288" algn="l" defTabSz="903288">
              <a:defRPr sz="2400">
                <a:solidFill>
                  <a:schemeClr val="tx1"/>
                </a:solidFill>
                <a:latin typeface="Times New Roman" pitchFamily="18" charset="0"/>
              </a:defRPr>
            </a:lvl3pPr>
            <a:lvl4pPr marL="1354138" algn="l" defTabSz="903288">
              <a:defRPr sz="2400">
                <a:solidFill>
                  <a:schemeClr val="tx1"/>
                </a:solidFill>
                <a:latin typeface="Times New Roman" pitchFamily="18" charset="0"/>
              </a:defRPr>
            </a:lvl4pPr>
            <a:lvl5pPr marL="1806575" algn="l" defTabSz="903288">
              <a:defRPr sz="2400">
                <a:solidFill>
                  <a:schemeClr val="tx1"/>
                </a:solidFill>
                <a:latin typeface="Times New Roman" pitchFamily="18" charset="0"/>
              </a:defRPr>
            </a:lvl5pPr>
            <a:lvl6pPr marL="2263775" defTabSz="903288" eaLnBrk="0" fontAlgn="base" hangingPunct="0">
              <a:spcBef>
                <a:spcPct val="0"/>
              </a:spcBef>
              <a:spcAft>
                <a:spcPct val="0"/>
              </a:spcAft>
              <a:defRPr sz="2400">
                <a:solidFill>
                  <a:schemeClr val="tx1"/>
                </a:solidFill>
                <a:latin typeface="Times New Roman" pitchFamily="18" charset="0"/>
              </a:defRPr>
            </a:lvl6pPr>
            <a:lvl7pPr marL="2720975" defTabSz="903288" eaLnBrk="0" fontAlgn="base" hangingPunct="0">
              <a:spcBef>
                <a:spcPct val="0"/>
              </a:spcBef>
              <a:spcAft>
                <a:spcPct val="0"/>
              </a:spcAft>
              <a:defRPr sz="2400">
                <a:solidFill>
                  <a:schemeClr val="tx1"/>
                </a:solidFill>
                <a:latin typeface="Times New Roman" pitchFamily="18" charset="0"/>
              </a:defRPr>
            </a:lvl7pPr>
            <a:lvl8pPr marL="3178175" defTabSz="903288" eaLnBrk="0" fontAlgn="base" hangingPunct="0">
              <a:spcBef>
                <a:spcPct val="0"/>
              </a:spcBef>
              <a:spcAft>
                <a:spcPct val="0"/>
              </a:spcAft>
              <a:defRPr sz="2400">
                <a:solidFill>
                  <a:schemeClr val="tx1"/>
                </a:solidFill>
                <a:latin typeface="Times New Roman" pitchFamily="18" charset="0"/>
              </a:defRPr>
            </a:lvl8pPr>
            <a:lvl9pPr marL="3635375" defTabSz="903288"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fr-FR" sz="2000" b="1" dirty="0">
                <a:cs typeface="Times New Roman" pitchFamily="18" charset="0"/>
              </a:rPr>
              <a:t>v(t) → </a:t>
            </a:r>
            <a:r>
              <a:rPr lang="en-US" altLang="fr-FR" sz="2000" b="1" dirty="0" err="1">
                <a:latin typeface="Symbol" pitchFamily="18" charset="2"/>
              </a:rPr>
              <a:t>f</a:t>
            </a:r>
            <a:r>
              <a:rPr lang="en-US" altLang="fr-FR" sz="2000" b="1" baseline="-25000" dirty="0" err="1">
                <a:latin typeface="Arial" pitchFamily="34" charset="0"/>
              </a:rPr>
              <a:t>vib</a:t>
            </a:r>
            <a:r>
              <a:rPr lang="en-US" altLang="fr-FR" sz="2000" b="1" baseline="30000" dirty="0" err="1">
                <a:latin typeface="Arial" pitchFamily="34" charset="0"/>
              </a:rPr>
              <a:t>S</a:t>
            </a:r>
            <a:endParaRPr lang="el-GR" altLang="fr-FR" sz="2000" b="1" baseline="30000" dirty="0">
              <a:latin typeface="Arial" pitchFamily="34" charset="0"/>
              <a:cs typeface="Times New Roman" pitchFamily="18" charset="0"/>
            </a:endParaRPr>
          </a:p>
        </p:txBody>
      </p:sp>
      <p:sp>
        <p:nvSpPr>
          <p:cNvPr id="20" name="Rectangle 19"/>
          <p:cNvSpPr>
            <a:spLocks noChangeArrowheads="1"/>
          </p:cNvSpPr>
          <p:nvPr/>
        </p:nvSpPr>
        <p:spPr bwMode="auto">
          <a:xfrm>
            <a:off x="5642868" y="5175653"/>
            <a:ext cx="1296988" cy="40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09" tIns="45155" rIns="90309" bIns="45155" anchor="ctr"/>
          <a:lstStyle>
            <a:lvl1pPr algn="l" defTabSz="903288">
              <a:defRPr sz="2400">
                <a:solidFill>
                  <a:schemeClr val="tx1"/>
                </a:solidFill>
                <a:latin typeface="Times New Roman" pitchFamily="18" charset="0"/>
              </a:defRPr>
            </a:lvl1pPr>
            <a:lvl2pPr marL="450850" algn="l" defTabSz="903288">
              <a:defRPr sz="2400">
                <a:solidFill>
                  <a:schemeClr val="tx1"/>
                </a:solidFill>
                <a:latin typeface="Times New Roman" pitchFamily="18" charset="0"/>
              </a:defRPr>
            </a:lvl2pPr>
            <a:lvl3pPr marL="903288" algn="l" defTabSz="903288">
              <a:defRPr sz="2400">
                <a:solidFill>
                  <a:schemeClr val="tx1"/>
                </a:solidFill>
                <a:latin typeface="Times New Roman" pitchFamily="18" charset="0"/>
              </a:defRPr>
            </a:lvl3pPr>
            <a:lvl4pPr marL="1354138" algn="l" defTabSz="903288">
              <a:defRPr sz="2400">
                <a:solidFill>
                  <a:schemeClr val="tx1"/>
                </a:solidFill>
                <a:latin typeface="Times New Roman" pitchFamily="18" charset="0"/>
              </a:defRPr>
            </a:lvl4pPr>
            <a:lvl5pPr marL="1806575" algn="l" defTabSz="903288">
              <a:defRPr sz="2400">
                <a:solidFill>
                  <a:schemeClr val="tx1"/>
                </a:solidFill>
                <a:latin typeface="Times New Roman" pitchFamily="18" charset="0"/>
              </a:defRPr>
            </a:lvl5pPr>
            <a:lvl6pPr marL="2263775" defTabSz="903288" eaLnBrk="0" fontAlgn="base" hangingPunct="0">
              <a:spcBef>
                <a:spcPct val="0"/>
              </a:spcBef>
              <a:spcAft>
                <a:spcPct val="0"/>
              </a:spcAft>
              <a:defRPr sz="2400">
                <a:solidFill>
                  <a:schemeClr val="tx1"/>
                </a:solidFill>
                <a:latin typeface="Times New Roman" pitchFamily="18" charset="0"/>
              </a:defRPr>
            </a:lvl6pPr>
            <a:lvl7pPr marL="2720975" defTabSz="903288" eaLnBrk="0" fontAlgn="base" hangingPunct="0">
              <a:spcBef>
                <a:spcPct val="0"/>
              </a:spcBef>
              <a:spcAft>
                <a:spcPct val="0"/>
              </a:spcAft>
              <a:defRPr sz="2400">
                <a:solidFill>
                  <a:schemeClr val="tx1"/>
                </a:solidFill>
                <a:latin typeface="Times New Roman" pitchFamily="18" charset="0"/>
              </a:defRPr>
            </a:lvl7pPr>
            <a:lvl8pPr marL="3178175" defTabSz="903288" eaLnBrk="0" fontAlgn="base" hangingPunct="0">
              <a:spcBef>
                <a:spcPct val="0"/>
              </a:spcBef>
              <a:spcAft>
                <a:spcPct val="0"/>
              </a:spcAft>
              <a:defRPr sz="2400">
                <a:solidFill>
                  <a:schemeClr val="tx1"/>
                </a:solidFill>
                <a:latin typeface="Times New Roman" pitchFamily="18" charset="0"/>
              </a:defRPr>
            </a:lvl8pPr>
            <a:lvl9pPr marL="3635375" defTabSz="903288"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altLang="fr-FR" sz="2000" b="1" dirty="0">
                <a:cs typeface="Times New Roman" pitchFamily="18" charset="0"/>
              </a:rPr>
              <a:t>k</a:t>
            </a:r>
            <a:r>
              <a:rPr lang="fr-FR" altLang="fr-FR" sz="2000" b="1" baseline="-25000" dirty="0">
                <a:cs typeface="Times New Roman" pitchFamily="18" charset="0"/>
              </a:rPr>
              <a:t>eff</a:t>
            </a:r>
            <a:r>
              <a:rPr lang="fr-FR" altLang="fr-FR" sz="2000" b="1" dirty="0">
                <a:cs typeface="Times New Roman" pitchFamily="18" charset="0"/>
              </a:rPr>
              <a:t>gT² + </a:t>
            </a:r>
            <a:r>
              <a:rPr lang="en-US" altLang="fr-FR" sz="2000" b="1" dirty="0" err="1">
                <a:latin typeface="Symbol" pitchFamily="18" charset="2"/>
              </a:rPr>
              <a:t>f</a:t>
            </a:r>
            <a:r>
              <a:rPr lang="en-US" altLang="fr-FR" sz="2000" b="1" baseline="-25000" dirty="0" err="1">
                <a:latin typeface="Arial" pitchFamily="34" charset="0"/>
              </a:rPr>
              <a:t>vib</a:t>
            </a:r>
            <a:r>
              <a:rPr lang="en-US" altLang="fr-FR" sz="2000" b="1" baseline="30000" dirty="0" err="1">
                <a:latin typeface="Arial" pitchFamily="34" charset="0"/>
              </a:rPr>
              <a:t>S</a:t>
            </a:r>
            <a:endParaRPr lang="el-GR" altLang="fr-FR" sz="2000" b="1" baseline="30000" dirty="0">
              <a:latin typeface="Arial" pitchFamily="34" charset="0"/>
            </a:endParaRPr>
          </a:p>
        </p:txBody>
      </p:sp>
      <p:sp>
        <p:nvSpPr>
          <p:cNvPr id="21" name="Rectangle 20"/>
          <p:cNvSpPr>
            <a:spLocks noChangeArrowheads="1"/>
          </p:cNvSpPr>
          <p:nvPr/>
        </p:nvSpPr>
        <p:spPr bwMode="auto">
          <a:xfrm>
            <a:off x="3782318" y="5221691"/>
            <a:ext cx="1658938" cy="384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09" tIns="45155" rIns="90309" bIns="45155" anchor="ctr"/>
          <a:lstStyle>
            <a:lvl1pPr algn="l" defTabSz="903288">
              <a:defRPr sz="2400">
                <a:solidFill>
                  <a:schemeClr val="tx1"/>
                </a:solidFill>
                <a:latin typeface="Times New Roman" pitchFamily="18" charset="0"/>
              </a:defRPr>
            </a:lvl1pPr>
            <a:lvl2pPr marL="450850" algn="l" defTabSz="903288">
              <a:defRPr sz="2400">
                <a:solidFill>
                  <a:schemeClr val="tx1"/>
                </a:solidFill>
                <a:latin typeface="Times New Roman" pitchFamily="18" charset="0"/>
              </a:defRPr>
            </a:lvl2pPr>
            <a:lvl3pPr marL="903288" algn="l" defTabSz="903288">
              <a:defRPr sz="2400">
                <a:solidFill>
                  <a:schemeClr val="tx1"/>
                </a:solidFill>
                <a:latin typeface="Times New Roman" pitchFamily="18" charset="0"/>
              </a:defRPr>
            </a:lvl3pPr>
            <a:lvl4pPr marL="1354138" algn="l" defTabSz="903288">
              <a:defRPr sz="2400">
                <a:solidFill>
                  <a:schemeClr val="tx1"/>
                </a:solidFill>
                <a:latin typeface="Times New Roman" pitchFamily="18" charset="0"/>
              </a:defRPr>
            </a:lvl4pPr>
            <a:lvl5pPr marL="1806575" algn="l" defTabSz="903288">
              <a:defRPr sz="2400">
                <a:solidFill>
                  <a:schemeClr val="tx1"/>
                </a:solidFill>
                <a:latin typeface="Times New Roman" pitchFamily="18" charset="0"/>
              </a:defRPr>
            </a:lvl5pPr>
            <a:lvl6pPr marL="2263775" defTabSz="903288" eaLnBrk="0" fontAlgn="base" hangingPunct="0">
              <a:spcBef>
                <a:spcPct val="0"/>
              </a:spcBef>
              <a:spcAft>
                <a:spcPct val="0"/>
              </a:spcAft>
              <a:defRPr sz="2400">
                <a:solidFill>
                  <a:schemeClr val="tx1"/>
                </a:solidFill>
                <a:latin typeface="Times New Roman" pitchFamily="18" charset="0"/>
              </a:defRPr>
            </a:lvl6pPr>
            <a:lvl7pPr marL="2720975" defTabSz="903288" eaLnBrk="0" fontAlgn="base" hangingPunct="0">
              <a:spcBef>
                <a:spcPct val="0"/>
              </a:spcBef>
              <a:spcAft>
                <a:spcPct val="0"/>
              </a:spcAft>
              <a:defRPr sz="2400">
                <a:solidFill>
                  <a:schemeClr val="tx1"/>
                </a:solidFill>
                <a:latin typeface="Times New Roman" pitchFamily="18" charset="0"/>
              </a:defRPr>
            </a:lvl7pPr>
            <a:lvl8pPr marL="3178175" defTabSz="903288" eaLnBrk="0" fontAlgn="base" hangingPunct="0">
              <a:spcBef>
                <a:spcPct val="0"/>
              </a:spcBef>
              <a:spcAft>
                <a:spcPct val="0"/>
              </a:spcAft>
              <a:defRPr sz="2400">
                <a:solidFill>
                  <a:schemeClr val="tx1"/>
                </a:solidFill>
                <a:latin typeface="Times New Roman" pitchFamily="18" charset="0"/>
              </a:defRPr>
            </a:lvl8pPr>
            <a:lvl9pPr marL="3635375" defTabSz="903288"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fr-FR" sz="2000" dirty="0">
                <a:cs typeface="Times New Roman" pitchFamily="18" charset="0"/>
              </a:rPr>
              <a:t>Interferometer</a:t>
            </a:r>
          </a:p>
        </p:txBody>
      </p:sp>
      <p:sp>
        <p:nvSpPr>
          <p:cNvPr id="22" name="Rectangle 21"/>
          <p:cNvSpPr>
            <a:spLocks noChangeArrowheads="1"/>
          </p:cNvSpPr>
          <p:nvPr/>
        </p:nvSpPr>
        <p:spPr bwMode="auto">
          <a:xfrm>
            <a:off x="5544444" y="4196165"/>
            <a:ext cx="860425" cy="419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09" tIns="45155" rIns="90309" bIns="45155" anchor="ctr"/>
          <a:lstStyle>
            <a:lvl1pPr algn="l" defTabSz="903288">
              <a:defRPr sz="2400">
                <a:solidFill>
                  <a:schemeClr val="tx1"/>
                </a:solidFill>
                <a:latin typeface="Times New Roman" pitchFamily="18" charset="0"/>
              </a:defRPr>
            </a:lvl1pPr>
            <a:lvl2pPr marL="450850" algn="l" defTabSz="903288">
              <a:defRPr sz="2400">
                <a:solidFill>
                  <a:schemeClr val="tx1"/>
                </a:solidFill>
                <a:latin typeface="Times New Roman" pitchFamily="18" charset="0"/>
              </a:defRPr>
            </a:lvl2pPr>
            <a:lvl3pPr marL="903288" algn="l" defTabSz="903288">
              <a:defRPr sz="2400">
                <a:solidFill>
                  <a:schemeClr val="tx1"/>
                </a:solidFill>
                <a:latin typeface="Times New Roman" pitchFamily="18" charset="0"/>
              </a:defRPr>
            </a:lvl3pPr>
            <a:lvl4pPr marL="1354138" algn="l" defTabSz="903288">
              <a:defRPr sz="2400">
                <a:solidFill>
                  <a:schemeClr val="tx1"/>
                </a:solidFill>
                <a:latin typeface="Times New Roman" pitchFamily="18" charset="0"/>
              </a:defRPr>
            </a:lvl4pPr>
            <a:lvl5pPr marL="1806575" algn="l" defTabSz="903288">
              <a:defRPr sz="2400">
                <a:solidFill>
                  <a:schemeClr val="tx1"/>
                </a:solidFill>
                <a:latin typeface="Times New Roman" pitchFamily="18" charset="0"/>
              </a:defRPr>
            </a:lvl5pPr>
            <a:lvl6pPr marL="2263775" defTabSz="903288" eaLnBrk="0" fontAlgn="base" hangingPunct="0">
              <a:spcBef>
                <a:spcPct val="0"/>
              </a:spcBef>
              <a:spcAft>
                <a:spcPct val="0"/>
              </a:spcAft>
              <a:defRPr sz="2400">
                <a:solidFill>
                  <a:schemeClr val="tx1"/>
                </a:solidFill>
                <a:latin typeface="Times New Roman" pitchFamily="18" charset="0"/>
              </a:defRPr>
            </a:lvl6pPr>
            <a:lvl7pPr marL="2720975" defTabSz="903288" eaLnBrk="0" fontAlgn="base" hangingPunct="0">
              <a:spcBef>
                <a:spcPct val="0"/>
              </a:spcBef>
              <a:spcAft>
                <a:spcPct val="0"/>
              </a:spcAft>
              <a:defRPr sz="2400">
                <a:solidFill>
                  <a:schemeClr val="tx1"/>
                </a:solidFill>
                <a:latin typeface="Times New Roman" pitchFamily="18" charset="0"/>
              </a:defRPr>
            </a:lvl7pPr>
            <a:lvl8pPr marL="3178175" defTabSz="903288" eaLnBrk="0" fontAlgn="base" hangingPunct="0">
              <a:spcBef>
                <a:spcPct val="0"/>
              </a:spcBef>
              <a:spcAft>
                <a:spcPct val="0"/>
              </a:spcAft>
              <a:defRPr sz="2400">
                <a:solidFill>
                  <a:schemeClr val="tx1"/>
                </a:solidFill>
                <a:latin typeface="Times New Roman" pitchFamily="18" charset="0"/>
              </a:defRPr>
            </a:lvl8pPr>
            <a:lvl9pPr marL="3635375" defTabSz="903288"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fr-FR" sz="2000" b="1">
                <a:cs typeface="Times New Roman" pitchFamily="18" charset="0"/>
              </a:rPr>
              <a:t>k</a:t>
            </a:r>
            <a:r>
              <a:rPr lang="en-US" altLang="fr-FR" sz="2000" b="1" baseline="-25000">
                <a:cs typeface="Times New Roman" pitchFamily="18" charset="0"/>
              </a:rPr>
              <a:t>eff</a:t>
            </a:r>
            <a:r>
              <a:rPr lang="en-US" altLang="fr-FR" sz="2000" b="1">
                <a:cs typeface="Times New Roman" pitchFamily="18" charset="0"/>
              </a:rPr>
              <a:t>gT²</a:t>
            </a:r>
          </a:p>
        </p:txBody>
      </p:sp>
      <p:sp>
        <p:nvSpPr>
          <p:cNvPr id="23" name="Rectangle 22"/>
          <p:cNvSpPr>
            <a:spLocks noChangeArrowheads="1"/>
          </p:cNvSpPr>
          <p:nvPr/>
        </p:nvSpPr>
        <p:spPr bwMode="auto">
          <a:xfrm>
            <a:off x="1696808" y="6178078"/>
            <a:ext cx="91891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a-DK" altLang="fr-FR" dirty="0">
                <a:cs typeface="Times New Roman" panose="02020603050405020304" pitchFamily="18" charset="0"/>
                <a:sym typeface="Symbol" panose="05050102010706020507" pitchFamily="18" charset="2"/>
              </a:rPr>
              <a:t>Provides additional gain from 2 to 10 depending on vibration noise conditions:  </a:t>
            </a:r>
          </a:p>
          <a:p>
            <a:r>
              <a:rPr lang="da-DK" altLang="fr-FR" dirty="0">
                <a:solidFill>
                  <a:srgbClr val="FF0000"/>
                </a:solidFill>
                <a:cs typeface="Times New Roman" panose="02020603050405020304" pitchFamily="18" charset="0"/>
                <a:sym typeface="Symbol" panose="05050102010706020507" pitchFamily="18" charset="2"/>
              </a:rPr>
              <a:t>6 </a:t>
            </a:r>
            <a:r>
              <a:rPr lang="en-US" altLang="fr-FR" dirty="0">
                <a:solidFill>
                  <a:srgbClr val="FF0000"/>
                </a:solidFill>
                <a:cs typeface="Times New Roman" panose="02020603050405020304" pitchFamily="18" charset="0"/>
                <a:sym typeface="Symbol" panose="05050102010706020507" pitchFamily="18" charset="2"/>
              </a:rPr>
              <a:t>10</a:t>
            </a:r>
            <a:r>
              <a:rPr lang="en-US" altLang="fr-FR" baseline="30000" dirty="0">
                <a:solidFill>
                  <a:srgbClr val="FF0000"/>
                </a:solidFill>
                <a:cs typeface="Times New Roman" panose="02020603050405020304" pitchFamily="18" charset="0"/>
                <a:sym typeface="Symbol" panose="05050102010706020507" pitchFamily="18" charset="2"/>
              </a:rPr>
              <a:t>-9</a:t>
            </a:r>
            <a:r>
              <a:rPr lang="en-US" altLang="fr-FR" dirty="0">
                <a:solidFill>
                  <a:srgbClr val="FF0000"/>
                </a:solidFill>
                <a:cs typeface="Times New Roman" panose="02020603050405020304" pitchFamily="18" charset="0"/>
                <a:sym typeface="Symbol" panose="05050102010706020507" pitchFamily="18" charset="2"/>
              </a:rPr>
              <a:t> g/Hz</a:t>
            </a:r>
            <a:r>
              <a:rPr lang="en-US" altLang="fr-FR" baseline="30000" dirty="0">
                <a:solidFill>
                  <a:srgbClr val="FF0000"/>
                </a:solidFill>
                <a:cs typeface="Times New Roman" panose="02020603050405020304" pitchFamily="18" charset="0"/>
                <a:sym typeface="Symbol" panose="05050102010706020507" pitchFamily="18" charset="2"/>
              </a:rPr>
              <a:t>1/2</a:t>
            </a:r>
            <a:r>
              <a:rPr lang="en-US" altLang="fr-FR" dirty="0">
                <a:solidFill>
                  <a:srgbClr val="FF0000"/>
                </a:solidFill>
                <a:cs typeface="Times New Roman" panose="02020603050405020304" pitchFamily="18" charset="0"/>
                <a:sym typeface="Symbol" panose="05050102010706020507" pitchFamily="18" charset="2"/>
              </a:rPr>
              <a:t> (quiet, LUX) – 15 10</a:t>
            </a:r>
            <a:r>
              <a:rPr lang="en-US" altLang="fr-FR" baseline="30000" dirty="0">
                <a:solidFill>
                  <a:srgbClr val="FF0000"/>
                </a:solidFill>
                <a:cs typeface="Times New Roman" panose="02020603050405020304" pitchFamily="18" charset="0"/>
                <a:sym typeface="Symbol" panose="05050102010706020507" pitchFamily="18" charset="2"/>
              </a:rPr>
              <a:t>-9</a:t>
            </a:r>
            <a:r>
              <a:rPr lang="en-US" altLang="fr-FR" dirty="0">
                <a:solidFill>
                  <a:srgbClr val="FF0000"/>
                </a:solidFill>
                <a:cs typeface="Times New Roman" panose="02020603050405020304" pitchFamily="18" charset="0"/>
                <a:sym typeface="Symbol" panose="05050102010706020507" pitchFamily="18" charset="2"/>
              </a:rPr>
              <a:t> g/Hz</a:t>
            </a:r>
            <a:r>
              <a:rPr lang="en-US" altLang="fr-FR" baseline="30000" dirty="0">
                <a:solidFill>
                  <a:srgbClr val="FF0000"/>
                </a:solidFill>
                <a:cs typeface="Times New Roman" panose="02020603050405020304" pitchFamily="18" charset="0"/>
                <a:sym typeface="Symbol" panose="05050102010706020507" pitchFamily="18" charset="2"/>
              </a:rPr>
              <a:t>1/2</a:t>
            </a:r>
            <a:r>
              <a:rPr lang="en-US" altLang="fr-FR" dirty="0">
                <a:solidFill>
                  <a:srgbClr val="FF0000"/>
                </a:solidFill>
                <a:cs typeface="Times New Roman" panose="02020603050405020304" pitchFamily="18" charset="0"/>
                <a:sym typeface="Symbol" panose="05050102010706020507" pitchFamily="18" charset="2"/>
              </a:rPr>
              <a:t> (urban, WB lab, </a:t>
            </a:r>
            <a:r>
              <a:rPr lang="en-US" altLang="fr-FR" dirty="0" err="1">
                <a:solidFill>
                  <a:srgbClr val="FF0000"/>
                </a:solidFill>
                <a:cs typeface="Times New Roman" panose="02020603050405020304" pitchFamily="18" charset="0"/>
                <a:sym typeface="Symbol" panose="05050102010706020507" pitchFamily="18" charset="2"/>
              </a:rPr>
              <a:t>Trappes</a:t>
            </a:r>
            <a:r>
              <a:rPr lang="en-US" altLang="fr-FR" dirty="0">
                <a:solidFill>
                  <a:srgbClr val="FF0000"/>
                </a:solidFill>
                <a:cs typeface="Times New Roman" panose="02020603050405020304" pitchFamily="18" charset="0"/>
                <a:sym typeface="Symbol" panose="05050102010706020507" pitchFamily="18" charset="2"/>
              </a:rPr>
              <a:t>) 	</a:t>
            </a:r>
            <a:r>
              <a:rPr lang="en-US" altLang="fr-FR" dirty="0">
                <a:cs typeface="Times New Roman" panose="02020603050405020304" pitchFamily="18" charset="0"/>
                <a:sym typeface="Symbol" panose="05050102010706020507" pitchFamily="18" charset="2"/>
              </a:rPr>
              <a:t> </a:t>
            </a:r>
            <a:endParaRPr lang="en-US" altLang="fr-FR" dirty="0">
              <a:sym typeface="Symbol" panose="05050102010706020507" pitchFamily="18" charset="2"/>
            </a:endParaRPr>
          </a:p>
          <a:p>
            <a:pPr algn="l" eaLnBrk="1" hangingPunct="1"/>
            <a:r>
              <a:rPr lang="en-US" altLang="fr-FR" dirty="0">
                <a:sym typeface="Symbol" panose="05050102010706020507" pitchFamily="18" charset="2"/>
              </a:rPr>
              <a:t>		</a:t>
            </a:r>
            <a:endParaRPr lang="en-US" altLang="fr-FR" dirty="0">
              <a:solidFill>
                <a:srgbClr val="371EF0"/>
              </a:solidFill>
              <a:sym typeface="Symbol" panose="05050102010706020507" pitchFamily="18" charset="2"/>
            </a:endParaRPr>
          </a:p>
        </p:txBody>
      </p:sp>
    </p:spTree>
    <p:extLst>
      <p:ext uri="{BB962C8B-B14F-4D97-AF65-F5344CB8AC3E}">
        <p14:creationId xmlns:p14="http://schemas.microsoft.com/office/powerpoint/2010/main" val="146130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812738" y="44369"/>
            <a:ext cx="5178131" cy="646323"/>
          </a:xfrm>
          <a:prstGeom prst="rect">
            <a:avLst/>
          </a:prstGeom>
          <a:noFill/>
        </p:spPr>
        <p:txBody>
          <a:bodyPr wrap="none" lIns="91431" tIns="45716" rIns="91431" bIns="45716" rtlCol="0">
            <a:spAutoFit/>
          </a:bodyPr>
          <a:lstStyle>
            <a:defPPr>
              <a:defRPr lang="fr-FR"/>
            </a:defPPr>
            <a:lvl1pPr>
              <a:defRPr sz="3600">
                <a:solidFill>
                  <a:srgbClr val="002060"/>
                </a:solidFill>
              </a:defRPr>
            </a:lvl1pPr>
          </a:lstStyle>
          <a:p>
            <a:r>
              <a:rPr lang="fr-FR" dirty="0" err="1"/>
              <a:t>Differential</a:t>
            </a:r>
            <a:r>
              <a:rPr lang="fr-FR" dirty="0"/>
              <a:t> </a:t>
            </a:r>
            <a:r>
              <a:rPr lang="fr-FR" dirty="0" err="1"/>
              <a:t>measurements</a:t>
            </a:r>
            <a:endParaRPr lang="fr-FR" dirty="0"/>
          </a:p>
        </p:txBody>
      </p:sp>
      <mc:AlternateContent xmlns:mc="http://schemas.openxmlformats.org/markup-compatibility/2006">
        <mc:Choice xmlns:a14="http://schemas.microsoft.com/office/drawing/2010/main" Requires="a14">
          <p:sp>
            <p:nvSpPr>
              <p:cNvPr id="4" name="ZoneTexte 3"/>
              <p:cNvSpPr txBox="1"/>
              <p:nvPr/>
            </p:nvSpPr>
            <p:spPr>
              <a:xfrm>
                <a:off x="224854" y="3086349"/>
                <a:ext cx="12441834"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dirty="0" err="1" smtClean="0"/>
                  <a:t>Sensitivity</a:t>
                </a:r>
                <a:r>
                  <a:rPr lang="fr-FR" sz="2400" dirty="0" smtClean="0"/>
                  <a:t> of one </a:t>
                </a:r>
                <a:r>
                  <a:rPr lang="fr-FR" sz="2400" dirty="0" err="1" smtClean="0"/>
                  <a:t>interferometer</a:t>
                </a:r>
                <a:r>
                  <a:rPr lang="fr-FR" sz="2400" dirty="0" smtClean="0"/>
                  <a:t> </a:t>
                </a:r>
                <a:r>
                  <a:rPr lang="fr-FR" sz="2400" dirty="0" err="1" smtClean="0"/>
                  <a:t>limited</a:t>
                </a:r>
                <a:r>
                  <a:rPr lang="fr-FR" sz="2400" dirty="0" smtClean="0"/>
                  <a:t> by vibration noise </a:t>
                </a:r>
                <a14:m>
                  <m:oMath xmlns:m="http://schemas.openxmlformats.org/officeDocument/2006/math">
                    <m:r>
                      <a:rPr lang="fr-FR" sz="2400" i="1">
                        <a:latin typeface="Cambria Math" panose="02040503050406030204" pitchFamily="18" charset="0"/>
                      </a:rPr>
                      <m:t>𝛿</m:t>
                    </m:r>
                    <m:r>
                      <a:rPr lang="fr-FR" sz="2400" i="1">
                        <a:latin typeface="Cambria Math" panose="02040503050406030204" pitchFamily="18" charset="0"/>
                      </a:rPr>
                      <m:t>𝑥</m:t>
                    </m:r>
                  </m:oMath>
                </a14:m>
                <a:r>
                  <a:rPr lang="fr-FR" sz="2400" dirty="0"/>
                  <a:t> </a:t>
                </a:r>
                <a:r>
                  <a:rPr lang="fr-FR" sz="2400" dirty="0" smtClean="0"/>
                  <a:t>of the </a:t>
                </a:r>
                <a:r>
                  <a:rPr lang="fr-FR" sz="2400" dirty="0" err="1" smtClean="0"/>
                  <a:t>experimental</a:t>
                </a:r>
                <a:r>
                  <a:rPr lang="fr-FR" sz="2400" dirty="0" smtClean="0"/>
                  <a:t> </a:t>
                </a:r>
                <a:r>
                  <a:rPr lang="fr-FR" sz="2400" dirty="0" err="1" smtClean="0"/>
                  <a:t>platform</a:t>
                </a:r>
                <a:endParaRPr lang="fr-FR" sz="2400" dirty="0" smtClean="0"/>
              </a:p>
              <a:p>
                <a:pPr marL="285750" indent="-285750">
                  <a:lnSpc>
                    <a:spcPct val="150000"/>
                  </a:lnSpc>
                  <a:buFont typeface="Arial" panose="020B0604020202020204" pitchFamily="34" charset="0"/>
                  <a:buChar char="•"/>
                </a:pPr>
                <a:endParaRPr lang="fr-FR" sz="2400" dirty="0"/>
              </a:p>
              <a:p>
                <a:pPr marL="285750" indent="-285750">
                  <a:lnSpc>
                    <a:spcPct val="150000"/>
                  </a:lnSpc>
                  <a:buFont typeface="Arial" panose="020B0604020202020204" pitchFamily="34" charset="0"/>
                  <a:buChar char="•"/>
                </a:pPr>
                <a:r>
                  <a:rPr lang="fr-FR" sz="2400" dirty="0" smtClean="0"/>
                  <a:t>Cancels in </a:t>
                </a:r>
                <a:r>
                  <a:rPr lang="fr-FR" sz="2400" dirty="0" err="1" smtClean="0"/>
                  <a:t>differential</a:t>
                </a:r>
                <a:r>
                  <a:rPr lang="fr-FR" sz="2400" dirty="0" smtClean="0"/>
                  <a:t> mode (</a:t>
                </a:r>
                <a:r>
                  <a:rPr lang="fr-FR" sz="2400" dirty="0" err="1" smtClean="0"/>
                  <a:t>common</a:t>
                </a:r>
                <a:r>
                  <a:rPr lang="fr-FR" sz="2400" dirty="0"/>
                  <a:t>-</a:t>
                </a:r>
                <a:r>
                  <a:rPr lang="fr-FR" sz="2400" dirty="0" smtClean="0"/>
                  <a:t>mode noise suppression)</a:t>
                </a:r>
                <a:endParaRPr lang="fr-FR" sz="2400" dirty="0"/>
              </a:p>
              <a:p>
                <a:pPr>
                  <a:lnSpc>
                    <a:spcPct val="150000"/>
                  </a:lnSpc>
                </a:pPr>
                <a:r>
                  <a:rPr lang="fr-FR" sz="2400" dirty="0" smtClean="0">
                    <a:sym typeface="Wingdings" panose="05000000000000000000" pitchFamily="2" charset="2"/>
                  </a:rPr>
                  <a:t> </a:t>
                </a:r>
                <a:r>
                  <a:rPr lang="fr-FR" sz="2400" dirty="0" err="1" smtClean="0">
                    <a:sym typeface="Wingdings" panose="05000000000000000000" pitchFamily="2" charset="2"/>
                  </a:rPr>
                  <a:t>Sensitivity</a:t>
                </a:r>
                <a:r>
                  <a:rPr lang="fr-FR" sz="2400" dirty="0" smtClean="0">
                    <a:sym typeface="Wingdings" panose="05000000000000000000" pitchFamily="2" charset="2"/>
                  </a:rPr>
                  <a:t> </a:t>
                </a:r>
                <a:r>
                  <a:rPr lang="fr-FR" sz="2400" dirty="0" err="1" smtClean="0">
                    <a:sym typeface="Wingdings" panose="05000000000000000000" pitchFamily="2" charset="2"/>
                  </a:rPr>
                  <a:t>potentially</a:t>
                </a:r>
                <a:r>
                  <a:rPr lang="fr-FR" sz="2400" dirty="0" smtClean="0">
                    <a:sym typeface="Wingdings" panose="05000000000000000000" pitchFamily="2" charset="2"/>
                  </a:rPr>
                  <a:t> </a:t>
                </a:r>
                <a:r>
                  <a:rPr lang="fr-FR" sz="2400" dirty="0" err="1" smtClean="0">
                    <a:sym typeface="Wingdings" panose="05000000000000000000" pitchFamily="2" charset="2"/>
                  </a:rPr>
                  <a:t>limited</a:t>
                </a:r>
                <a:r>
                  <a:rPr lang="fr-FR" sz="2400" dirty="0" smtClean="0">
                    <a:sym typeface="Wingdings" panose="05000000000000000000" pitchFamily="2" charset="2"/>
                  </a:rPr>
                  <a:t> by the quantum projection noise (SQL in </a:t>
                </a:r>
                <a:r>
                  <a:rPr lang="fr-FR" sz="2400" dirty="0" err="1" smtClean="0">
                    <a:sym typeface="Wingdings" panose="05000000000000000000" pitchFamily="2" charset="2"/>
                  </a:rPr>
                  <a:t>atom</a:t>
                </a:r>
                <a:r>
                  <a:rPr lang="fr-FR" sz="2400" dirty="0" smtClean="0">
                    <a:sym typeface="Wingdings" panose="05000000000000000000" pitchFamily="2" charset="2"/>
                  </a:rPr>
                  <a:t> </a:t>
                </a:r>
                <a:r>
                  <a:rPr lang="fr-FR" sz="2400" dirty="0" err="1" smtClean="0">
                    <a:sym typeface="Wingdings" panose="05000000000000000000" pitchFamily="2" charset="2"/>
                  </a:rPr>
                  <a:t>interferometry</a:t>
                </a:r>
                <a:r>
                  <a:rPr lang="fr-FR" sz="2400" dirty="0" smtClean="0">
                    <a:sym typeface="Wingdings" panose="05000000000000000000" pitchFamily="2" charset="2"/>
                  </a:rPr>
                  <a:t>)</a:t>
                </a:r>
                <a:endParaRPr lang="fr-FR" sz="2400" dirty="0">
                  <a:sym typeface="Wingdings" panose="05000000000000000000" pitchFamily="2" charset="2"/>
                </a:endParaRPr>
              </a:p>
            </p:txBody>
          </p:sp>
        </mc:Choice>
        <mc:Fallback>
          <p:sp>
            <p:nvSpPr>
              <p:cNvPr id="4" name="ZoneTexte 3"/>
              <p:cNvSpPr txBox="1">
                <a:spLocks noRot="1" noChangeAspect="1" noMove="1" noResize="1" noEditPoints="1" noAdjustHandles="1" noChangeArrowheads="1" noChangeShapeType="1" noTextEdit="1"/>
              </p:cNvSpPr>
              <p:nvPr/>
            </p:nvSpPr>
            <p:spPr>
              <a:xfrm>
                <a:off x="224854" y="3086349"/>
                <a:ext cx="12441834" cy="2308324"/>
              </a:xfrm>
              <a:prstGeom prst="rect">
                <a:avLst/>
              </a:prstGeom>
              <a:blipFill>
                <a:blip r:embed="rId2"/>
                <a:stretch>
                  <a:fillRect l="-784" b="-2639"/>
                </a:stretch>
              </a:blipFill>
            </p:spPr>
            <p:txBody>
              <a:bodyPr/>
              <a:lstStyle/>
              <a:p>
                <a:r>
                  <a:rPr lang="fr-FR">
                    <a:noFill/>
                  </a:rPr>
                  <a:t> </a:t>
                </a:r>
              </a:p>
            </p:txBody>
          </p:sp>
        </mc:Fallback>
      </mc:AlternateContent>
      <p:pic>
        <p:nvPicPr>
          <p:cNvPr id="7" name="Image 6"/>
          <p:cNvPicPr>
            <a:picLocks noChangeAspect="1"/>
          </p:cNvPicPr>
          <p:nvPr/>
        </p:nvPicPr>
        <p:blipFill>
          <a:blip r:embed="rId3"/>
          <a:stretch>
            <a:fillRect/>
          </a:stretch>
        </p:blipFill>
        <p:spPr>
          <a:xfrm>
            <a:off x="1847528" y="1338835"/>
            <a:ext cx="5376466" cy="1304139"/>
          </a:xfrm>
          <a:prstGeom prst="rect">
            <a:avLst/>
          </a:prstGeom>
        </p:spPr>
      </p:pic>
      <p:cxnSp>
        <p:nvCxnSpPr>
          <p:cNvPr id="9" name="Connecteur droit avec flèche 8"/>
          <p:cNvCxnSpPr/>
          <p:nvPr/>
        </p:nvCxnSpPr>
        <p:spPr>
          <a:xfrm>
            <a:off x="7033353" y="2017786"/>
            <a:ext cx="3812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ZoneTexte 9"/>
              <p:cNvSpPr txBox="1"/>
              <p:nvPr/>
            </p:nvSpPr>
            <p:spPr>
              <a:xfrm>
                <a:off x="7223995" y="1621571"/>
                <a:ext cx="43204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400" i="1">
                          <a:latin typeface="Cambria Math" panose="02040503050406030204" pitchFamily="18" charset="0"/>
                        </a:rPr>
                        <m:t>𝛿</m:t>
                      </m:r>
                      <m:r>
                        <a:rPr lang="fr-FR" sz="2400" i="1">
                          <a:latin typeface="Cambria Math" panose="02040503050406030204" pitchFamily="18" charset="0"/>
                        </a:rPr>
                        <m:t>𝑥</m:t>
                      </m:r>
                    </m:oMath>
                  </m:oMathPara>
                </a14:m>
                <a:endParaRPr lang="fr-FR" sz="2400" dirty="0"/>
              </a:p>
            </p:txBody>
          </p:sp>
        </mc:Choice>
        <mc:Fallback>
          <p:sp>
            <p:nvSpPr>
              <p:cNvPr id="10" name="ZoneTexte 9"/>
              <p:cNvSpPr txBox="1">
                <a:spLocks noRot="1" noChangeAspect="1" noMove="1" noResize="1" noEditPoints="1" noAdjustHandles="1" noChangeArrowheads="1" noChangeShapeType="1" noTextEdit="1"/>
              </p:cNvSpPr>
              <p:nvPr/>
            </p:nvSpPr>
            <p:spPr>
              <a:xfrm>
                <a:off x="7223995" y="1621571"/>
                <a:ext cx="432049" cy="369332"/>
              </a:xfrm>
              <a:prstGeom prst="rect">
                <a:avLst/>
              </a:prstGeom>
              <a:blipFill>
                <a:blip r:embed="rId4"/>
                <a:stretch>
                  <a:fillRect l="-14085" r="-12676" b="-6557"/>
                </a:stretch>
              </a:blipFill>
            </p:spPr>
            <p:txBody>
              <a:bodyPr/>
              <a:lstStyle/>
              <a:p>
                <a:r>
                  <a:rPr lang="fr-FR">
                    <a:noFill/>
                  </a:rPr>
                  <a:t> </a:t>
                </a:r>
              </a:p>
            </p:txBody>
          </p:sp>
        </mc:Fallback>
      </mc:AlternateContent>
    </p:spTree>
    <p:extLst>
      <p:ext uri="{BB962C8B-B14F-4D97-AF65-F5344CB8AC3E}">
        <p14:creationId xmlns:p14="http://schemas.microsoft.com/office/powerpoint/2010/main" val="307283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703512" y="61232"/>
            <a:ext cx="5326183" cy="646323"/>
          </a:xfrm>
          <a:prstGeom prst="rect">
            <a:avLst/>
          </a:prstGeom>
          <a:noFill/>
        </p:spPr>
        <p:txBody>
          <a:bodyPr wrap="none" lIns="91431" tIns="45716" rIns="91431" bIns="45716" rtlCol="0">
            <a:spAutoFit/>
          </a:bodyPr>
          <a:lstStyle/>
          <a:p>
            <a:r>
              <a:rPr lang="fr-FR" sz="3600" dirty="0" err="1" smtClean="0">
                <a:solidFill>
                  <a:srgbClr val="002060"/>
                </a:solidFill>
              </a:rPr>
              <a:t>Differential</a:t>
            </a:r>
            <a:r>
              <a:rPr lang="fr-FR" sz="3600" dirty="0">
                <a:solidFill>
                  <a:srgbClr val="002060"/>
                </a:solidFill>
              </a:rPr>
              <a:t> </a:t>
            </a:r>
            <a:r>
              <a:rPr lang="fr-FR" sz="3600" dirty="0" err="1" smtClean="0">
                <a:solidFill>
                  <a:srgbClr val="002060"/>
                </a:solidFill>
              </a:rPr>
              <a:t>interferometers</a:t>
            </a:r>
            <a:endParaRPr lang="fr-FR" sz="3600" dirty="0">
              <a:solidFill>
                <a:srgbClr val="002060"/>
              </a:solidFill>
            </a:endParaRPr>
          </a:p>
        </p:txBody>
      </p:sp>
      <p:sp>
        <p:nvSpPr>
          <p:cNvPr id="8" name="ZoneTexte 7"/>
          <p:cNvSpPr txBox="1"/>
          <p:nvPr/>
        </p:nvSpPr>
        <p:spPr>
          <a:xfrm>
            <a:off x="372176" y="831412"/>
            <a:ext cx="3725059" cy="3046988"/>
          </a:xfrm>
          <a:prstGeom prst="rect">
            <a:avLst/>
          </a:prstGeom>
          <a:noFill/>
        </p:spPr>
        <p:txBody>
          <a:bodyPr wrap="none" rtlCol="0">
            <a:spAutoFit/>
          </a:bodyPr>
          <a:lstStyle/>
          <a:p>
            <a:r>
              <a:rPr lang="fr-FR" sz="2400" dirty="0" smtClean="0"/>
              <a:t>2 instrument configurations:</a:t>
            </a:r>
            <a:endParaRPr lang="fr-FR" sz="2400" dirty="0"/>
          </a:p>
          <a:p>
            <a:endParaRPr lang="fr-FR" sz="2400" dirty="0"/>
          </a:p>
          <a:p>
            <a:r>
              <a:rPr lang="fr-FR" sz="2400" dirty="0"/>
              <a:t>- </a:t>
            </a:r>
            <a:r>
              <a:rPr lang="fr-FR" sz="2400" dirty="0" err="1" smtClean="0"/>
              <a:t>Gradiometers</a:t>
            </a:r>
            <a:endParaRPr lang="fr-FR" sz="2400" dirty="0"/>
          </a:p>
          <a:p>
            <a:endParaRPr lang="fr-FR" sz="2400" dirty="0"/>
          </a:p>
          <a:p>
            <a:endParaRPr lang="fr-FR" sz="2400" dirty="0"/>
          </a:p>
          <a:p>
            <a:endParaRPr lang="fr-FR" sz="2400" dirty="0"/>
          </a:p>
          <a:p>
            <a:endParaRPr lang="fr-FR" sz="2400" dirty="0"/>
          </a:p>
          <a:p>
            <a:r>
              <a:rPr lang="fr-FR" sz="2400" dirty="0"/>
              <a:t>- </a:t>
            </a:r>
            <a:r>
              <a:rPr lang="fr-FR" sz="2400" dirty="0" smtClean="0"/>
              <a:t>Gyroscopes</a:t>
            </a:r>
            <a:endParaRPr lang="fr-FR" sz="2400" dirty="0"/>
          </a:p>
        </p:txBody>
      </p:sp>
      <p:pic>
        <p:nvPicPr>
          <p:cNvPr id="9" name="Picture 16"/>
          <p:cNvPicPr>
            <a:picLocks noChangeArrowheads="1"/>
          </p:cNvPicPr>
          <p:nvPr/>
        </p:nvPicPr>
        <p:blipFill>
          <a:blip r:embed="rId2">
            <a:extLst>
              <a:ext uri="{28A0092B-C50C-407E-A947-70E740481C1C}">
                <a14:useLocalDpi xmlns:a14="http://schemas.microsoft.com/office/drawing/2010/main" val="0"/>
              </a:ext>
            </a:extLst>
          </a:blip>
          <a:srcRect l="4141" r="71085" b="17242"/>
          <a:stretch>
            <a:fillRect/>
          </a:stretch>
        </p:blipFill>
        <p:spPr bwMode="auto">
          <a:xfrm>
            <a:off x="2568988" y="1456610"/>
            <a:ext cx="1040150" cy="195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2" name="Group 13"/>
          <p:cNvGrpSpPr>
            <a:grpSpLocks/>
          </p:cNvGrpSpPr>
          <p:nvPr/>
        </p:nvGrpSpPr>
        <p:grpSpPr bwMode="auto">
          <a:xfrm>
            <a:off x="586045" y="4005195"/>
            <a:ext cx="4630912" cy="1874582"/>
            <a:chOff x="0" y="0"/>
            <a:chExt cx="3648" cy="1658"/>
          </a:xfrm>
        </p:grpSpPr>
        <p:sp>
          <p:nvSpPr>
            <p:cNvPr id="13" name="Oval 14"/>
            <p:cNvSpPr>
              <a:spLocks/>
            </p:cNvSpPr>
            <p:nvPr/>
          </p:nvSpPr>
          <p:spPr bwMode="auto">
            <a:xfrm>
              <a:off x="2801" y="735"/>
              <a:ext cx="146" cy="89"/>
            </a:xfrm>
            <a:prstGeom prst="ellipse">
              <a:avLst/>
            </a:prstGeom>
            <a:solidFill>
              <a:srgbClr val="FFFF00"/>
            </a:solidFill>
            <a:ln w="12700">
              <a:solidFill>
                <a:schemeClr val="tx1"/>
              </a:solidFill>
              <a:round/>
              <a:headEnd/>
              <a:tailEnd/>
            </a:ln>
          </p:spPr>
          <p:txBody>
            <a:bodyPr lIns="0" tIns="0" rIns="0" bIns="0"/>
            <a:lstStyle/>
            <a:p>
              <a:endParaRPr lang="fr-FR" sz="1000"/>
            </a:p>
          </p:txBody>
        </p:sp>
        <p:sp>
          <p:nvSpPr>
            <p:cNvPr id="14" name="Oval 15"/>
            <p:cNvSpPr>
              <a:spLocks/>
            </p:cNvSpPr>
            <p:nvPr/>
          </p:nvSpPr>
          <p:spPr bwMode="auto">
            <a:xfrm>
              <a:off x="692" y="720"/>
              <a:ext cx="147" cy="90"/>
            </a:xfrm>
            <a:prstGeom prst="ellipse">
              <a:avLst/>
            </a:prstGeom>
            <a:solidFill>
              <a:srgbClr val="FFFF00"/>
            </a:solidFill>
            <a:ln w="12700">
              <a:solidFill>
                <a:schemeClr val="tx1"/>
              </a:solidFill>
              <a:round/>
              <a:headEnd/>
              <a:tailEnd/>
            </a:ln>
          </p:spPr>
          <p:txBody>
            <a:bodyPr lIns="0" tIns="0" rIns="0" bIns="0"/>
            <a:lstStyle/>
            <a:p>
              <a:endParaRPr lang="fr-FR" sz="1000"/>
            </a:p>
          </p:txBody>
        </p:sp>
        <p:sp>
          <p:nvSpPr>
            <p:cNvPr id="15" name="Rectangle 16"/>
            <p:cNvSpPr>
              <a:spLocks/>
            </p:cNvSpPr>
            <p:nvPr/>
          </p:nvSpPr>
          <p:spPr bwMode="auto">
            <a:xfrm>
              <a:off x="1178" y="515"/>
              <a:ext cx="1346" cy="49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16" name="Rectangle 17"/>
            <p:cNvSpPr>
              <a:spLocks/>
            </p:cNvSpPr>
            <p:nvPr/>
          </p:nvSpPr>
          <p:spPr bwMode="auto">
            <a:xfrm>
              <a:off x="1178" y="546"/>
              <a:ext cx="1346" cy="4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17" name="Line 18"/>
            <p:cNvSpPr>
              <a:spLocks noChangeShapeType="1"/>
            </p:cNvSpPr>
            <p:nvPr/>
          </p:nvSpPr>
          <p:spPr bwMode="auto">
            <a:xfrm>
              <a:off x="2526" y="1025"/>
              <a:ext cx="115" cy="4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18" name="AutoShape 19"/>
            <p:cNvSpPr>
              <a:spLocks/>
            </p:cNvSpPr>
            <p:nvPr/>
          </p:nvSpPr>
          <p:spPr bwMode="auto">
            <a:xfrm>
              <a:off x="2526" y="1025"/>
              <a:ext cx="23"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7200" y="8308"/>
                  </a:lnTo>
                  <a:lnTo>
                    <a:pt x="21600" y="17446"/>
                  </a:lnTo>
                  <a:lnTo>
                    <a:pt x="0" y="0"/>
                  </a:lnTo>
                  <a:close/>
                  <a:moveTo>
                    <a:pt x="0" y="0"/>
                  </a:moveTo>
                </a:path>
              </a:pathLst>
            </a:custGeom>
            <a:solidFill>
              <a:srgbClr val="0000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19" name="AutoShape 20"/>
            <p:cNvSpPr>
              <a:spLocks/>
            </p:cNvSpPr>
            <p:nvPr/>
          </p:nvSpPr>
          <p:spPr bwMode="auto">
            <a:xfrm>
              <a:off x="2526" y="1025"/>
              <a:ext cx="23"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0" y="21600"/>
                  </a:lnTo>
                  <a:lnTo>
                    <a:pt x="7200" y="8308"/>
                  </a:lnTo>
                  <a:lnTo>
                    <a:pt x="21600" y="17446"/>
                  </a:lnTo>
                  <a:lnTo>
                    <a:pt x="0"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20" name="Rectangle 21"/>
            <p:cNvSpPr>
              <a:spLocks/>
            </p:cNvSpPr>
            <p:nvPr/>
          </p:nvSpPr>
          <p:spPr bwMode="auto">
            <a:xfrm>
              <a:off x="2488" y="1459"/>
              <a:ext cx="7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000" b="1" dirty="0">
                  <a:latin typeface="Times New Roman" pitchFamily="18" charset="0"/>
                  <a:cs typeface="Times New Roman" pitchFamily="18" charset="0"/>
                  <a:sym typeface="Times New Roman" pitchFamily="18" charset="0"/>
                </a:rPr>
                <a:t>Magnetic shields</a:t>
              </a:r>
            </a:p>
          </p:txBody>
        </p:sp>
        <p:sp>
          <p:nvSpPr>
            <p:cNvPr id="21" name="Rectangle 22"/>
            <p:cNvSpPr>
              <a:spLocks/>
            </p:cNvSpPr>
            <p:nvPr/>
          </p:nvSpPr>
          <p:spPr bwMode="auto">
            <a:xfrm>
              <a:off x="0" y="542"/>
              <a:ext cx="3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000" b="1" dirty="0">
                  <a:latin typeface="Times New Roman" pitchFamily="18" charset="0"/>
                  <a:cs typeface="Times New Roman" pitchFamily="18" charset="0"/>
                  <a:sym typeface="Times New Roman" pitchFamily="18" charset="0"/>
                </a:rPr>
                <a:t>Cs oven</a:t>
              </a:r>
            </a:p>
          </p:txBody>
        </p:sp>
        <p:sp>
          <p:nvSpPr>
            <p:cNvPr id="22" name="Line 23"/>
            <p:cNvSpPr>
              <a:spLocks noChangeShapeType="1"/>
            </p:cNvSpPr>
            <p:nvPr/>
          </p:nvSpPr>
          <p:spPr bwMode="auto">
            <a:xfrm>
              <a:off x="1244" y="0"/>
              <a:ext cx="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23" name="Line 24"/>
            <p:cNvSpPr>
              <a:spLocks noChangeShapeType="1"/>
            </p:cNvSpPr>
            <p:nvPr/>
          </p:nvSpPr>
          <p:spPr bwMode="auto">
            <a:xfrm>
              <a:off x="1835" y="1282"/>
              <a:ext cx="2" cy="2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24" name="AutoShape 25"/>
            <p:cNvSpPr>
              <a:spLocks/>
            </p:cNvSpPr>
            <p:nvPr/>
          </p:nvSpPr>
          <p:spPr bwMode="auto">
            <a:xfrm>
              <a:off x="1819" y="1282"/>
              <a:ext cx="31"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314" y="0"/>
                  </a:moveTo>
                  <a:lnTo>
                    <a:pt x="0" y="21600"/>
                  </a:lnTo>
                  <a:lnTo>
                    <a:pt x="11314" y="8308"/>
                  </a:lnTo>
                  <a:lnTo>
                    <a:pt x="21600" y="21600"/>
                  </a:lnTo>
                  <a:lnTo>
                    <a:pt x="11314" y="0"/>
                  </a:lnTo>
                  <a:close/>
                  <a:moveTo>
                    <a:pt x="11314" y="0"/>
                  </a:moveTo>
                </a:path>
              </a:pathLst>
            </a:custGeom>
            <a:solidFill>
              <a:srgbClr val="0000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25" name="AutoShape 26"/>
            <p:cNvSpPr>
              <a:spLocks/>
            </p:cNvSpPr>
            <p:nvPr/>
          </p:nvSpPr>
          <p:spPr bwMode="auto">
            <a:xfrm>
              <a:off x="1819" y="1282"/>
              <a:ext cx="31"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1314" y="0"/>
                  </a:moveTo>
                  <a:lnTo>
                    <a:pt x="0" y="21600"/>
                  </a:lnTo>
                  <a:lnTo>
                    <a:pt x="11314" y="8308"/>
                  </a:lnTo>
                  <a:lnTo>
                    <a:pt x="21600" y="21600"/>
                  </a:lnTo>
                  <a:lnTo>
                    <a:pt x="11314"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26" name="Line 27"/>
            <p:cNvSpPr>
              <a:spLocks noChangeShapeType="1"/>
            </p:cNvSpPr>
            <p:nvPr/>
          </p:nvSpPr>
          <p:spPr bwMode="auto">
            <a:xfrm>
              <a:off x="1252" y="1252"/>
              <a:ext cx="583" cy="27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27" name="AutoShape 28"/>
            <p:cNvSpPr>
              <a:spLocks/>
            </p:cNvSpPr>
            <p:nvPr/>
          </p:nvSpPr>
          <p:spPr bwMode="auto">
            <a:xfrm>
              <a:off x="1236" y="1252"/>
              <a:ext cx="46"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18116" y="21600"/>
                  </a:lnTo>
                  <a:lnTo>
                    <a:pt x="10452" y="5143"/>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28" name="AutoShape 29"/>
            <p:cNvSpPr>
              <a:spLocks/>
            </p:cNvSpPr>
            <p:nvPr/>
          </p:nvSpPr>
          <p:spPr bwMode="auto">
            <a:xfrm>
              <a:off x="1236" y="1252"/>
              <a:ext cx="46"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18116" y="21600"/>
                  </a:lnTo>
                  <a:lnTo>
                    <a:pt x="10452" y="5143"/>
                  </a:lnTo>
                  <a:lnTo>
                    <a:pt x="21600" y="0"/>
                  </a:lnTo>
                  <a:lnTo>
                    <a:pt x="0"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29" name="Line 30"/>
            <p:cNvSpPr>
              <a:spLocks noChangeShapeType="1"/>
            </p:cNvSpPr>
            <p:nvPr/>
          </p:nvSpPr>
          <p:spPr bwMode="auto">
            <a:xfrm flipH="1">
              <a:off x="1835" y="1252"/>
              <a:ext cx="585" cy="27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30" name="Rectangle 31"/>
            <p:cNvSpPr>
              <a:spLocks/>
            </p:cNvSpPr>
            <p:nvPr/>
          </p:nvSpPr>
          <p:spPr bwMode="auto">
            <a:xfrm>
              <a:off x="1605" y="1522"/>
              <a:ext cx="60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000" b="1" dirty="0">
                  <a:latin typeface="Times New Roman" pitchFamily="18" charset="0"/>
                  <a:cs typeface="Times New Roman" pitchFamily="18" charset="0"/>
                  <a:sym typeface="Times New Roman" pitchFamily="18" charset="0"/>
                </a:rPr>
                <a:t>Raman pulses</a:t>
              </a:r>
            </a:p>
          </p:txBody>
        </p:sp>
        <p:sp>
          <p:nvSpPr>
            <p:cNvPr id="31" name="Line 33"/>
            <p:cNvSpPr>
              <a:spLocks noChangeShapeType="1"/>
            </p:cNvSpPr>
            <p:nvPr/>
          </p:nvSpPr>
          <p:spPr bwMode="auto">
            <a:xfrm rot="10800000" flipH="1">
              <a:off x="1889" y="206"/>
              <a:ext cx="253" cy="48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32" name="AutoShape 34"/>
            <p:cNvSpPr>
              <a:spLocks/>
            </p:cNvSpPr>
            <p:nvPr/>
          </p:nvSpPr>
          <p:spPr bwMode="auto">
            <a:xfrm>
              <a:off x="1889" y="631"/>
              <a:ext cx="38" cy="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7425"/>
                  </a:lnTo>
                  <a:lnTo>
                    <a:pt x="8800" y="10800"/>
                  </a:lnTo>
                  <a:lnTo>
                    <a:pt x="8800" y="0"/>
                  </a:lnTo>
                  <a:lnTo>
                    <a:pt x="0" y="21600"/>
                  </a:lnTo>
                  <a:close/>
                  <a:moveTo>
                    <a:pt x="0" y="21600"/>
                  </a:moveTo>
                </a:path>
              </a:pathLst>
            </a:custGeom>
            <a:solidFill>
              <a:srgbClr val="0000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33" name="AutoShape 35"/>
            <p:cNvSpPr>
              <a:spLocks/>
            </p:cNvSpPr>
            <p:nvPr/>
          </p:nvSpPr>
          <p:spPr bwMode="auto">
            <a:xfrm>
              <a:off x="1889" y="631"/>
              <a:ext cx="38" cy="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7425"/>
                  </a:lnTo>
                  <a:lnTo>
                    <a:pt x="8800" y="10800"/>
                  </a:lnTo>
                  <a:lnTo>
                    <a:pt x="8800" y="0"/>
                  </a:lnTo>
                  <a:lnTo>
                    <a:pt x="0" y="2160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34" name="Rectangle 36"/>
            <p:cNvSpPr>
              <a:spLocks/>
            </p:cNvSpPr>
            <p:nvPr/>
          </p:nvSpPr>
          <p:spPr bwMode="auto">
            <a:xfrm>
              <a:off x="1766" y="58"/>
              <a:ext cx="6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000" b="1" dirty="0">
                  <a:latin typeface="Times New Roman" pitchFamily="18" charset="0"/>
                  <a:cs typeface="Times New Roman" pitchFamily="18" charset="0"/>
                  <a:sym typeface="Times New Roman" pitchFamily="18" charset="0"/>
                </a:rPr>
                <a:t>2 atomic beams</a:t>
              </a:r>
            </a:p>
          </p:txBody>
        </p:sp>
        <p:sp>
          <p:nvSpPr>
            <p:cNvPr id="35" name="Rectangle 37"/>
            <p:cNvSpPr>
              <a:spLocks/>
            </p:cNvSpPr>
            <p:nvPr/>
          </p:nvSpPr>
          <p:spPr bwMode="auto">
            <a:xfrm>
              <a:off x="2350" y="58"/>
              <a:ext cx="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000" b="1">
                  <a:latin typeface="Times New Roman" pitchFamily="18" charset="0"/>
                  <a:cs typeface="Times New Roman" pitchFamily="18" charset="0"/>
                  <a:sym typeface="Times New Roman" pitchFamily="18" charset="0"/>
                </a:rPr>
                <a:t> </a:t>
              </a:r>
            </a:p>
          </p:txBody>
        </p:sp>
        <p:sp>
          <p:nvSpPr>
            <p:cNvPr id="36" name="AutoShape 38"/>
            <p:cNvSpPr>
              <a:spLocks/>
            </p:cNvSpPr>
            <p:nvPr/>
          </p:nvSpPr>
          <p:spPr bwMode="auto">
            <a:xfrm>
              <a:off x="860" y="640"/>
              <a:ext cx="123" cy="1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1484"/>
                  </a:moveTo>
                  <a:lnTo>
                    <a:pt x="21600" y="21600"/>
                  </a:lnTo>
                  <a:lnTo>
                    <a:pt x="10800" y="11484"/>
                  </a:lnTo>
                  <a:lnTo>
                    <a:pt x="21600" y="0"/>
                  </a:lnTo>
                  <a:lnTo>
                    <a:pt x="0" y="11484"/>
                  </a:lnTo>
                  <a:close/>
                  <a:moveTo>
                    <a:pt x="0" y="11484"/>
                  </a:moveTo>
                </a:path>
              </a:pathLst>
            </a:custGeom>
            <a:solidFill>
              <a:srgbClr val="000099"/>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37" name="Line 39"/>
            <p:cNvSpPr>
              <a:spLocks noChangeShapeType="1"/>
            </p:cNvSpPr>
            <p:nvPr/>
          </p:nvSpPr>
          <p:spPr bwMode="auto">
            <a:xfrm>
              <a:off x="354" y="770"/>
              <a:ext cx="154"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38" name="Line 40"/>
            <p:cNvSpPr>
              <a:spLocks noChangeShapeType="1"/>
            </p:cNvSpPr>
            <p:nvPr/>
          </p:nvSpPr>
          <p:spPr bwMode="auto">
            <a:xfrm>
              <a:off x="539" y="770"/>
              <a:ext cx="44"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39" name="Line 41"/>
            <p:cNvSpPr>
              <a:spLocks noChangeShapeType="1"/>
            </p:cNvSpPr>
            <p:nvPr/>
          </p:nvSpPr>
          <p:spPr bwMode="auto">
            <a:xfrm>
              <a:off x="614" y="770"/>
              <a:ext cx="154"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0" name="Line 42"/>
            <p:cNvSpPr>
              <a:spLocks noChangeShapeType="1"/>
            </p:cNvSpPr>
            <p:nvPr/>
          </p:nvSpPr>
          <p:spPr bwMode="auto">
            <a:xfrm>
              <a:off x="798" y="770"/>
              <a:ext cx="47"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1" name="Line 43"/>
            <p:cNvSpPr>
              <a:spLocks noChangeShapeType="1"/>
            </p:cNvSpPr>
            <p:nvPr/>
          </p:nvSpPr>
          <p:spPr bwMode="auto">
            <a:xfrm>
              <a:off x="876" y="770"/>
              <a:ext cx="153"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2" name="Line 44"/>
            <p:cNvSpPr>
              <a:spLocks noChangeShapeType="1"/>
            </p:cNvSpPr>
            <p:nvPr/>
          </p:nvSpPr>
          <p:spPr bwMode="auto">
            <a:xfrm>
              <a:off x="1059" y="770"/>
              <a:ext cx="47"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3" name="Line 45"/>
            <p:cNvSpPr>
              <a:spLocks noChangeShapeType="1"/>
            </p:cNvSpPr>
            <p:nvPr/>
          </p:nvSpPr>
          <p:spPr bwMode="auto">
            <a:xfrm>
              <a:off x="1137" y="770"/>
              <a:ext cx="152"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4" name="Line 46"/>
            <p:cNvSpPr>
              <a:spLocks noChangeShapeType="1"/>
            </p:cNvSpPr>
            <p:nvPr/>
          </p:nvSpPr>
          <p:spPr bwMode="auto">
            <a:xfrm>
              <a:off x="1320" y="770"/>
              <a:ext cx="47"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5" name="Line 47"/>
            <p:cNvSpPr>
              <a:spLocks noChangeShapeType="1"/>
            </p:cNvSpPr>
            <p:nvPr/>
          </p:nvSpPr>
          <p:spPr bwMode="auto">
            <a:xfrm>
              <a:off x="1397" y="770"/>
              <a:ext cx="154"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6" name="Line 48"/>
            <p:cNvSpPr>
              <a:spLocks noChangeShapeType="1"/>
            </p:cNvSpPr>
            <p:nvPr/>
          </p:nvSpPr>
          <p:spPr bwMode="auto">
            <a:xfrm>
              <a:off x="1581" y="770"/>
              <a:ext cx="47"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7" name="Line 49"/>
            <p:cNvSpPr>
              <a:spLocks noChangeShapeType="1"/>
            </p:cNvSpPr>
            <p:nvPr/>
          </p:nvSpPr>
          <p:spPr bwMode="auto">
            <a:xfrm>
              <a:off x="1658" y="770"/>
              <a:ext cx="154"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8" name="Line 50"/>
            <p:cNvSpPr>
              <a:spLocks noChangeShapeType="1"/>
            </p:cNvSpPr>
            <p:nvPr/>
          </p:nvSpPr>
          <p:spPr bwMode="auto">
            <a:xfrm>
              <a:off x="1843" y="770"/>
              <a:ext cx="46"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49" name="Line 51"/>
            <p:cNvSpPr>
              <a:spLocks noChangeShapeType="1"/>
            </p:cNvSpPr>
            <p:nvPr/>
          </p:nvSpPr>
          <p:spPr bwMode="auto">
            <a:xfrm>
              <a:off x="1919" y="770"/>
              <a:ext cx="153"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0" name="Line 52"/>
            <p:cNvSpPr>
              <a:spLocks noChangeShapeType="1"/>
            </p:cNvSpPr>
            <p:nvPr/>
          </p:nvSpPr>
          <p:spPr bwMode="auto">
            <a:xfrm>
              <a:off x="2103" y="770"/>
              <a:ext cx="46"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1" name="Line 53"/>
            <p:cNvSpPr>
              <a:spLocks noChangeShapeType="1"/>
            </p:cNvSpPr>
            <p:nvPr/>
          </p:nvSpPr>
          <p:spPr bwMode="auto">
            <a:xfrm>
              <a:off x="2180" y="770"/>
              <a:ext cx="154"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2" name="Line 54"/>
            <p:cNvSpPr>
              <a:spLocks noChangeShapeType="1"/>
            </p:cNvSpPr>
            <p:nvPr/>
          </p:nvSpPr>
          <p:spPr bwMode="auto">
            <a:xfrm>
              <a:off x="2365" y="770"/>
              <a:ext cx="46"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3" name="Line 55"/>
            <p:cNvSpPr>
              <a:spLocks noChangeShapeType="1"/>
            </p:cNvSpPr>
            <p:nvPr/>
          </p:nvSpPr>
          <p:spPr bwMode="auto">
            <a:xfrm>
              <a:off x="2441" y="770"/>
              <a:ext cx="155"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4" name="Line 56"/>
            <p:cNvSpPr>
              <a:spLocks noChangeShapeType="1"/>
            </p:cNvSpPr>
            <p:nvPr/>
          </p:nvSpPr>
          <p:spPr bwMode="auto">
            <a:xfrm>
              <a:off x="2626" y="770"/>
              <a:ext cx="46"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5" name="Line 57"/>
            <p:cNvSpPr>
              <a:spLocks noChangeShapeType="1"/>
            </p:cNvSpPr>
            <p:nvPr/>
          </p:nvSpPr>
          <p:spPr bwMode="auto">
            <a:xfrm>
              <a:off x="2703" y="770"/>
              <a:ext cx="153"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6" name="Line 58"/>
            <p:cNvSpPr>
              <a:spLocks noChangeShapeType="1"/>
            </p:cNvSpPr>
            <p:nvPr/>
          </p:nvSpPr>
          <p:spPr bwMode="auto">
            <a:xfrm>
              <a:off x="2963" y="770"/>
              <a:ext cx="155"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7" name="Line 59"/>
            <p:cNvSpPr>
              <a:spLocks noChangeShapeType="1"/>
            </p:cNvSpPr>
            <p:nvPr/>
          </p:nvSpPr>
          <p:spPr bwMode="auto">
            <a:xfrm>
              <a:off x="3148" y="770"/>
              <a:ext cx="46"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8" name="Line 60"/>
            <p:cNvSpPr>
              <a:spLocks noChangeShapeType="1"/>
            </p:cNvSpPr>
            <p:nvPr/>
          </p:nvSpPr>
          <p:spPr bwMode="auto">
            <a:xfrm>
              <a:off x="3225" y="770"/>
              <a:ext cx="154"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59" name="Line 61"/>
            <p:cNvSpPr>
              <a:spLocks noChangeShapeType="1"/>
            </p:cNvSpPr>
            <p:nvPr/>
          </p:nvSpPr>
          <p:spPr bwMode="auto">
            <a:xfrm>
              <a:off x="3410" y="770"/>
              <a:ext cx="46"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60" name="Line 62"/>
            <p:cNvSpPr>
              <a:spLocks noChangeShapeType="1"/>
            </p:cNvSpPr>
            <p:nvPr/>
          </p:nvSpPr>
          <p:spPr bwMode="auto">
            <a:xfrm>
              <a:off x="3486" y="770"/>
              <a:ext cx="6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61" name="Rectangle 63"/>
            <p:cNvSpPr>
              <a:spLocks/>
            </p:cNvSpPr>
            <p:nvPr/>
          </p:nvSpPr>
          <p:spPr bwMode="auto">
            <a:xfrm>
              <a:off x="92" y="1393"/>
              <a:ext cx="76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000" b="1" dirty="0">
                  <a:latin typeface="Times New Roman" pitchFamily="18" charset="0"/>
                  <a:cs typeface="Times New Roman" pitchFamily="18" charset="0"/>
                  <a:sym typeface="Times New Roman" pitchFamily="18" charset="0"/>
                </a:rPr>
                <a:t>State preparation</a:t>
              </a:r>
            </a:p>
          </p:txBody>
        </p:sp>
        <p:sp>
          <p:nvSpPr>
            <p:cNvPr id="62" name="Line 65"/>
            <p:cNvSpPr>
              <a:spLocks noChangeShapeType="1"/>
            </p:cNvSpPr>
            <p:nvPr/>
          </p:nvSpPr>
          <p:spPr bwMode="auto">
            <a:xfrm rot="10800000">
              <a:off x="499" y="325"/>
              <a:ext cx="185" cy="2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63" name="AutoShape 66"/>
            <p:cNvSpPr>
              <a:spLocks/>
            </p:cNvSpPr>
            <p:nvPr/>
          </p:nvSpPr>
          <p:spPr bwMode="auto">
            <a:xfrm>
              <a:off x="645" y="523"/>
              <a:ext cx="39"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2462" y="0"/>
                  </a:lnTo>
                  <a:lnTo>
                    <a:pt x="12462" y="12462"/>
                  </a:lnTo>
                  <a:lnTo>
                    <a:pt x="0" y="8308"/>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64" name="AutoShape 67"/>
            <p:cNvSpPr>
              <a:spLocks/>
            </p:cNvSpPr>
            <p:nvPr/>
          </p:nvSpPr>
          <p:spPr bwMode="auto">
            <a:xfrm>
              <a:off x="645" y="523"/>
              <a:ext cx="39"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12462" y="0"/>
                  </a:lnTo>
                  <a:lnTo>
                    <a:pt x="12462" y="12462"/>
                  </a:lnTo>
                  <a:lnTo>
                    <a:pt x="0" y="8308"/>
                  </a:lnTo>
                  <a:lnTo>
                    <a:pt x="21600" y="2160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65" name="Rectangle 68"/>
            <p:cNvSpPr>
              <a:spLocks/>
            </p:cNvSpPr>
            <p:nvPr/>
          </p:nvSpPr>
          <p:spPr bwMode="auto">
            <a:xfrm>
              <a:off x="261" y="79"/>
              <a:ext cx="7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000" b="1" dirty="0">
                  <a:latin typeface="Times New Roman" pitchFamily="18" charset="0"/>
                  <a:cs typeface="Times New Roman" pitchFamily="18" charset="0"/>
                  <a:sym typeface="Times New Roman" pitchFamily="18" charset="0"/>
                </a:rPr>
                <a:t>Laser collimation</a:t>
              </a:r>
            </a:p>
          </p:txBody>
        </p:sp>
        <p:sp>
          <p:nvSpPr>
            <p:cNvPr id="66" name="Line 69"/>
            <p:cNvSpPr>
              <a:spLocks noChangeShapeType="1"/>
            </p:cNvSpPr>
            <p:nvPr/>
          </p:nvSpPr>
          <p:spPr bwMode="auto">
            <a:xfrm flipH="1">
              <a:off x="515" y="1183"/>
              <a:ext cx="33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67" name="AutoShape 70"/>
            <p:cNvSpPr>
              <a:spLocks/>
            </p:cNvSpPr>
            <p:nvPr/>
          </p:nvSpPr>
          <p:spPr bwMode="auto">
            <a:xfrm>
              <a:off x="798" y="1183"/>
              <a:ext cx="40"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0" y="5400"/>
                  </a:lnTo>
                  <a:lnTo>
                    <a:pt x="12800" y="5400"/>
                  </a:lnTo>
                  <a:lnTo>
                    <a:pt x="8800" y="21600"/>
                  </a:lnTo>
                  <a:lnTo>
                    <a:pt x="21600" y="0"/>
                  </a:lnTo>
                  <a:close/>
                  <a:moveTo>
                    <a:pt x="21600" y="0"/>
                  </a:moveTo>
                </a:path>
              </a:pathLst>
            </a:custGeom>
            <a:solidFill>
              <a:srgbClr val="0000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68" name="AutoShape 71"/>
            <p:cNvSpPr>
              <a:spLocks/>
            </p:cNvSpPr>
            <p:nvPr/>
          </p:nvSpPr>
          <p:spPr bwMode="auto">
            <a:xfrm>
              <a:off x="798" y="1183"/>
              <a:ext cx="40"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5400"/>
                  </a:lnTo>
                  <a:lnTo>
                    <a:pt x="12800" y="5400"/>
                  </a:lnTo>
                  <a:lnTo>
                    <a:pt x="8800" y="21600"/>
                  </a:lnTo>
                  <a:lnTo>
                    <a:pt x="21600"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69" name="Line 72"/>
            <p:cNvSpPr>
              <a:spLocks noChangeShapeType="1"/>
            </p:cNvSpPr>
            <p:nvPr/>
          </p:nvSpPr>
          <p:spPr bwMode="auto">
            <a:xfrm>
              <a:off x="1059" y="1005"/>
              <a:ext cx="2" cy="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70" name="AutoShape 73"/>
            <p:cNvSpPr>
              <a:spLocks/>
            </p:cNvSpPr>
            <p:nvPr/>
          </p:nvSpPr>
          <p:spPr bwMode="auto">
            <a:xfrm>
              <a:off x="1045" y="1005"/>
              <a:ext cx="30" cy="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286" y="0"/>
                  </a:moveTo>
                  <a:lnTo>
                    <a:pt x="0" y="21600"/>
                  </a:lnTo>
                  <a:lnTo>
                    <a:pt x="10286" y="10800"/>
                  </a:lnTo>
                  <a:lnTo>
                    <a:pt x="21600" y="21600"/>
                  </a:lnTo>
                  <a:lnTo>
                    <a:pt x="10286" y="0"/>
                  </a:lnTo>
                  <a:close/>
                  <a:moveTo>
                    <a:pt x="10286" y="0"/>
                  </a:moveTo>
                </a:path>
              </a:pathLst>
            </a:custGeom>
            <a:solidFill>
              <a:srgbClr val="0000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71" name="AutoShape 74"/>
            <p:cNvSpPr>
              <a:spLocks/>
            </p:cNvSpPr>
            <p:nvPr/>
          </p:nvSpPr>
          <p:spPr bwMode="auto">
            <a:xfrm>
              <a:off x="1045" y="1005"/>
              <a:ext cx="30" cy="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286" y="0"/>
                  </a:moveTo>
                  <a:lnTo>
                    <a:pt x="0" y="21600"/>
                  </a:lnTo>
                  <a:lnTo>
                    <a:pt x="10286" y="10800"/>
                  </a:lnTo>
                  <a:lnTo>
                    <a:pt x="21600" y="21600"/>
                  </a:lnTo>
                  <a:lnTo>
                    <a:pt x="10286"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72" name="Rectangle 75"/>
            <p:cNvSpPr>
              <a:spLocks/>
            </p:cNvSpPr>
            <p:nvPr/>
          </p:nvSpPr>
          <p:spPr bwMode="auto">
            <a:xfrm>
              <a:off x="906" y="1428"/>
              <a:ext cx="5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p>
              <a:r>
                <a:rPr lang="en-US" sz="1000" b="1" dirty="0">
                  <a:latin typeface="Times New Roman" pitchFamily="18" charset="0"/>
                  <a:cs typeface="Times New Roman" pitchFamily="18" charset="0"/>
                  <a:sym typeface="Times New Roman" pitchFamily="18" charset="0"/>
                </a:rPr>
                <a:t>Detection</a:t>
              </a:r>
            </a:p>
          </p:txBody>
        </p:sp>
        <p:sp>
          <p:nvSpPr>
            <p:cNvPr id="73" name="Line 76"/>
            <p:cNvSpPr>
              <a:spLocks noChangeShapeType="1"/>
            </p:cNvSpPr>
            <p:nvPr/>
          </p:nvSpPr>
          <p:spPr bwMode="auto">
            <a:xfrm>
              <a:off x="138" y="788"/>
              <a:ext cx="1"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74" name="Line 77"/>
            <p:cNvSpPr>
              <a:spLocks noChangeShapeType="1"/>
            </p:cNvSpPr>
            <p:nvPr/>
          </p:nvSpPr>
          <p:spPr bwMode="auto">
            <a:xfrm>
              <a:off x="552" y="788"/>
              <a:ext cx="3"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75" name="Rectangle 78"/>
            <p:cNvSpPr>
              <a:spLocks/>
            </p:cNvSpPr>
            <p:nvPr/>
          </p:nvSpPr>
          <p:spPr bwMode="auto">
            <a:xfrm>
              <a:off x="3432" y="709"/>
              <a:ext cx="216" cy="13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76" name="Rectangle 79"/>
            <p:cNvSpPr>
              <a:spLocks/>
            </p:cNvSpPr>
            <p:nvPr/>
          </p:nvSpPr>
          <p:spPr bwMode="auto">
            <a:xfrm>
              <a:off x="3435" y="713"/>
              <a:ext cx="209" cy="13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77" name="Rectangle 80"/>
            <p:cNvSpPr>
              <a:spLocks/>
            </p:cNvSpPr>
            <p:nvPr/>
          </p:nvSpPr>
          <p:spPr bwMode="auto">
            <a:xfrm>
              <a:off x="3080" y="748"/>
              <a:ext cx="345" cy="5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78" name="Rectangle 81"/>
            <p:cNvSpPr>
              <a:spLocks/>
            </p:cNvSpPr>
            <p:nvPr/>
          </p:nvSpPr>
          <p:spPr bwMode="auto">
            <a:xfrm>
              <a:off x="3082" y="753"/>
              <a:ext cx="339" cy="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79" name="Line 82"/>
            <p:cNvSpPr>
              <a:spLocks noChangeShapeType="1"/>
            </p:cNvSpPr>
            <p:nvPr/>
          </p:nvSpPr>
          <p:spPr bwMode="auto">
            <a:xfrm rot="10800000">
              <a:off x="2802" y="748"/>
              <a:ext cx="623"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80" name="Line 83"/>
            <p:cNvSpPr>
              <a:spLocks noChangeShapeType="1"/>
            </p:cNvSpPr>
            <p:nvPr/>
          </p:nvSpPr>
          <p:spPr bwMode="auto">
            <a:xfrm flipH="1">
              <a:off x="2802" y="779"/>
              <a:ext cx="623" cy="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81" name="Rectangle 84"/>
            <p:cNvSpPr>
              <a:spLocks/>
            </p:cNvSpPr>
            <p:nvPr/>
          </p:nvSpPr>
          <p:spPr bwMode="auto">
            <a:xfrm>
              <a:off x="0" y="700"/>
              <a:ext cx="207" cy="13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82" name="Rectangle 85"/>
            <p:cNvSpPr>
              <a:spLocks/>
            </p:cNvSpPr>
            <p:nvPr/>
          </p:nvSpPr>
          <p:spPr bwMode="auto">
            <a:xfrm>
              <a:off x="3" y="704"/>
              <a:ext cx="202" cy="12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83" name="Rectangle 86"/>
            <p:cNvSpPr>
              <a:spLocks/>
            </p:cNvSpPr>
            <p:nvPr/>
          </p:nvSpPr>
          <p:spPr bwMode="auto">
            <a:xfrm>
              <a:off x="207" y="739"/>
              <a:ext cx="353" cy="49"/>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84" name="Rectangle 87"/>
            <p:cNvSpPr>
              <a:spLocks/>
            </p:cNvSpPr>
            <p:nvPr/>
          </p:nvSpPr>
          <p:spPr bwMode="auto">
            <a:xfrm>
              <a:off x="211" y="744"/>
              <a:ext cx="346" cy="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sz="1000"/>
            </a:p>
          </p:txBody>
        </p:sp>
        <p:sp>
          <p:nvSpPr>
            <p:cNvPr id="85" name="Line 88"/>
            <p:cNvSpPr>
              <a:spLocks noChangeShapeType="1"/>
            </p:cNvSpPr>
            <p:nvPr/>
          </p:nvSpPr>
          <p:spPr bwMode="auto">
            <a:xfrm rot="10800000" flipH="1">
              <a:off x="207" y="739"/>
              <a:ext cx="631"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86" name="Line 89"/>
            <p:cNvSpPr>
              <a:spLocks noChangeShapeType="1"/>
            </p:cNvSpPr>
            <p:nvPr/>
          </p:nvSpPr>
          <p:spPr bwMode="auto">
            <a:xfrm>
              <a:off x="207" y="770"/>
              <a:ext cx="631" cy="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87" name="AutoShape 90"/>
            <p:cNvSpPr>
              <a:spLocks/>
            </p:cNvSpPr>
            <p:nvPr/>
          </p:nvSpPr>
          <p:spPr bwMode="auto">
            <a:xfrm>
              <a:off x="890" y="700"/>
              <a:ext cx="1851" cy="1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21600"/>
                  </a:moveTo>
                  <a:lnTo>
                    <a:pt x="0" y="16518"/>
                  </a:lnTo>
                  <a:lnTo>
                    <a:pt x="11031" y="16518"/>
                  </a:lnTo>
                  <a:lnTo>
                    <a:pt x="11031" y="21600"/>
                  </a:lnTo>
                  <a:lnTo>
                    <a:pt x="0" y="21600"/>
                  </a:lnTo>
                  <a:close/>
                  <a:moveTo>
                    <a:pt x="11031" y="21600"/>
                  </a:moveTo>
                  <a:lnTo>
                    <a:pt x="11031" y="16518"/>
                  </a:lnTo>
                  <a:lnTo>
                    <a:pt x="18106" y="0"/>
                  </a:lnTo>
                  <a:lnTo>
                    <a:pt x="18191" y="5082"/>
                  </a:lnTo>
                  <a:lnTo>
                    <a:pt x="11117" y="21600"/>
                  </a:lnTo>
                  <a:lnTo>
                    <a:pt x="11031" y="21600"/>
                  </a:lnTo>
                  <a:close/>
                  <a:moveTo>
                    <a:pt x="18191" y="0"/>
                  </a:moveTo>
                  <a:lnTo>
                    <a:pt x="18191" y="0"/>
                  </a:lnTo>
                  <a:lnTo>
                    <a:pt x="21514" y="0"/>
                  </a:lnTo>
                  <a:lnTo>
                    <a:pt x="21514" y="5082"/>
                  </a:lnTo>
                  <a:lnTo>
                    <a:pt x="18191" y="5082"/>
                  </a:lnTo>
                  <a:lnTo>
                    <a:pt x="18106" y="0"/>
                  </a:lnTo>
                  <a:lnTo>
                    <a:pt x="18191" y="0"/>
                  </a:lnTo>
                  <a:close/>
                  <a:moveTo>
                    <a:pt x="21514" y="5082"/>
                  </a:moveTo>
                  <a:lnTo>
                    <a:pt x="21514" y="5082"/>
                  </a:lnTo>
                  <a:lnTo>
                    <a:pt x="11031" y="5082"/>
                  </a:lnTo>
                  <a:lnTo>
                    <a:pt x="11031" y="0"/>
                  </a:lnTo>
                  <a:lnTo>
                    <a:pt x="21514" y="0"/>
                  </a:lnTo>
                  <a:lnTo>
                    <a:pt x="21600" y="0"/>
                  </a:lnTo>
                  <a:lnTo>
                    <a:pt x="21600" y="1588"/>
                  </a:lnTo>
                  <a:lnTo>
                    <a:pt x="21600" y="3176"/>
                  </a:lnTo>
                  <a:lnTo>
                    <a:pt x="21600" y="5082"/>
                  </a:lnTo>
                  <a:lnTo>
                    <a:pt x="21514" y="5082"/>
                  </a:lnTo>
                  <a:close/>
                  <a:moveTo>
                    <a:pt x="11031" y="0"/>
                  </a:moveTo>
                  <a:lnTo>
                    <a:pt x="11117" y="5082"/>
                  </a:lnTo>
                  <a:lnTo>
                    <a:pt x="3940" y="21600"/>
                  </a:lnTo>
                  <a:lnTo>
                    <a:pt x="3940" y="16518"/>
                  </a:lnTo>
                  <a:lnTo>
                    <a:pt x="11031" y="0"/>
                  </a:lnTo>
                  <a:close/>
                  <a:moveTo>
                    <a:pt x="11031" y="0"/>
                  </a:moveTo>
                </a:path>
              </a:pathLst>
            </a:custGeom>
            <a:blipFill dpi="0" rotWithShape="0">
              <a:blip r:embed="rId3"/>
              <a:srcRect/>
              <a:tile tx="0" ty="0" sx="100000" sy="100000" flip="none" algn="tl"/>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88" name="AutoShape 91"/>
            <p:cNvSpPr>
              <a:spLocks/>
            </p:cNvSpPr>
            <p:nvPr/>
          </p:nvSpPr>
          <p:spPr bwMode="auto">
            <a:xfrm>
              <a:off x="2679" y="640"/>
              <a:ext cx="130" cy="1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0116"/>
                  </a:moveTo>
                  <a:lnTo>
                    <a:pt x="1213" y="21600"/>
                  </a:lnTo>
                  <a:lnTo>
                    <a:pt x="10193" y="11484"/>
                  </a:lnTo>
                  <a:lnTo>
                    <a:pt x="0" y="0"/>
                  </a:lnTo>
                  <a:lnTo>
                    <a:pt x="21600" y="10116"/>
                  </a:lnTo>
                  <a:close/>
                  <a:moveTo>
                    <a:pt x="21600" y="10116"/>
                  </a:moveTo>
                </a:path>
              </a:pathLst>
            </a:custGeom>
            <a:blipFill dpi="0" rotWithShape="0">
              <a:blip r:embed="rId3"/>
              <a:srcRect/>
              <a:tile tx="0" ty="0" sx="100000" sy="100000" flip="none" algn="tl"/>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fr-FR" sz="1000"/>
            </a:p>
          </p:txBody>
        </p:sp>
        <p:sp>
          <p:nvSpPr>
            <p:cNvPr id="89" name="Line 92"/>
            <p:cNvSpPr>
              <a:spLocks noChangeShapeType="1"/>
            </p:cNvSpPr>
            <p:nvPr/>
          </p:nvSpPr>
          <p:spPr bwMode="auto">
            <a:xfrm rot="10800000" flipH="1">
              <a:off x="2294" y="715"/>
              <a:ext cx="447" cy="2"/>
            </a:xfrm>
            <a:prstGeom prst="line">
              <a:avLst/>
            </a:prstGeom>
            <a:noFill/>
            <a:ln w="254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90" name="Line 93"/>
            <p:cNvSpPr>
              <a:spLocks noChangeShapeType="1"/>
            </p:cNvSpPr>
            <p:nvPr/>
          </p:nvSpPr>
          <p:spPr bwMode="auto">
            <a:xfrm>
              <a:off x="2252" y="811"/>
              <a:ext cx="509" cy="1"/>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91" name="Line 94"/>
            <p:cNvSpPr>
              <a:spLocks noChangeShapeType="1"/>
            </p:cNvSpPr>
            <p:nvPr/>
          </p:nvSpPr>
          <p:spPr bwMode="auto">
            <a:xfrm rot="10800000" flipH="1">
              <a:off x="892" y="811"/>
              <a:ext cx="515" cy="1"/>
            </a:xfrm>
            <a:prstGeom prst="line">
              <a:avLst/>
            </a:prstGeom>
            <a:noFill/>
            <a:ln w="254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92" name="Line 95"/>
            <p:cNvSpPr>
              <a:spLocks noChangeShapeType="1"/>
            </p:cNvSpPr>
            <p:nvPr/>
          </p:nvSpPr>
          <p:spPr bwMode="auto">
            <a:xfrm rot="10800000" flipH="1">
              <a:off x="887" y="712"/>
              <a:ext cx="469" cy="5"/>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a:lstStyle/>
            <a:p>
              <a:endParaRPr lang="fr-FR" sz="1000"/>
            </a:p>
          </p:txBody>
        </p:sp>
        <p:sp>
          <p:nvSpPr>
            <p:cNvPr id="93" name="AutoShape 96"/>
            <p:cNvSpPr>
              <a:spLocks/>
            </p:cNvSpPr>
            <p:nvPr/>
          </p:nvSpPr>
          <p:spPr bwMode="auto">
            <a:xfrm>
              <a:off x="952" y="700"/>
              <a:ext cx="1813" cy="1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6518"/>
                  </a:moveTo>
                  <a:lnTo>
                    <a:pt x="21600" y="21600"/>
                  </a:lnTo>
                  <a:lnTo>
                    <a:pt x="10529" y="21600"/>
                  </a:lnTo>
                  <a:lnTo>
                    <a:pt x="10529" y="16518"/>
                  </a:lnTo>
                  <a:lnTo>
                    <a:pt x="21600" y="16518"/>
                  </a:lnTo>
                  <a:close/>
                  <a:moveTo>
                    <a:pt x="10529" y="21600"/>
                  </a:moveTo>
                  <a:lnTo>
                    <a:pt x="10529" y="21600"/>
                  </a:lnTo>
                  <a:lnTo>
                    <a:pt x="3393" y="5082"/>
                  </a:lnTo>
                  <a:lnTo>
                    <a:pt x="3393" y="0"/>
                  </a:lnTo>
                  <a:lnTo>
                    <a:pt x="10529" y="16518"/>
                  </a:lnTo>
                  <a:lnTo>
                    <a:pt x="10529" y="21600"/>
                  </a:lnTo>
                  <a:close/>
                  <a:moveTo>
                    <a:pt x="3393" y="0"/>
                  </a:moveTo>
                  <a:lnTo>
                    <a:pt x="3393" y="5082"/>
                  </a:lnTo>
                  <a:lnTo>
                    <a:pt x="0" y="5082"/>
                  </a:lnTo>
                  <a:lnTo>
                    <a:pt x="0" y="0"/>
                  </a:lnTo>
                  <a:lnTo>
                    <a:pt x="3393" y="0"/>
                  </a:lnTo>
                  <a:close/>
                  <a:moveTo>
                    <a:pt x="0" y="0"/>
                  </a:moveTo>
                  <a:lnTo>
                    <a:pt x="0" y="0"/>
                  </a:lnTo>
                  <a:lnTo>
                    <a:pt x="10529" y="0"/>
                  </a:lnTo>
                  <a:lnTo>
                    <a:pt x="10529" y="5082"/>
                  </a:lnTo>
                  <a:lnTo>
                    <a:pt x="0" y="5082"/>
                  </a:lnTo>
                  <a:lnTo>
                    <a:pt x="0" y="0"/>
                  </a:lnTo>
                  <a:close/>
                  <a:moveTo>
                    <a:pt x="10529" y="0"/>
                  </a:moveTo>
                  <a:lnTo>
                    <a:pt x="10529" y="0"/>
                  </a:lnTo>
                  <a:lnTo>
                    <a:pt x="17665" y="16518"/>
                  </a:lnTo>
                  <a:lnTo>
                    <a:pt x="17665" y="21600"/>
                  </a:lnTo>
                  <a:lnTo>
                    <a:pt x="10529" y="5082"/>
                  </a:lnTo>
                  <a:lnTo>
                    <a:pt x="10529" y="0"/>
                  </a:lnTo>
                  <a:close/>
                  <a:moveTo>
                    <a:pt x="10529" y="0"/>
                  </a:moveTo>
                </a:path>
              </a:pathLst>
            </a:custGeom>
            <a:blipFill dpi="0" rotWithShape="0">
              <a:blip r:embed="rId4"/>
              <a:srcRect/>
              <a:tile tx="0" ty="0" sx="100000" sy="100000" flip="none" algn="tl"/>
            </a:blipFill>
            <a:ln w="12700">
              <a:solidFill>
                <a:srgbClr val="000099"/>
              </a:solidFill>
              <a:miter lim="800000"/>
              <a:headEnd/>
              <a:tailEnd/>
            </a:ln>
          </p:spPr>
          <p:txBody>
            <a:bodyPr lIns="0" tIns="0" rIns="0" bIns="0"/>
            <a:lstStyle/>
            <a:p>
              <a:endParaRPr lang="fr-FR" sz="1000"/>
            </a:p>
          </p:txBody>
        </p:sp>
        <p:sp>
          <p:nvSpPr>
            <p:cNvPr id="94" name="AutoShape 97"/>
            <p:cNvSpPr>
              <a:spLocks/>
            </p:cNvSpPr>
            <p:nvPr/>
          </p:nvSpPr>
          <p:spPr bwMode="auto">
            <a:xfrm>
              <a:off x="668" y="827"/>
              <a:ext cx="192" cy="1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619"/>
                  </a:moveTo>
                  <a:lnTo>
                    <a:pt x="3128" y="6619"/>
                  </a:lnTo>
                  <a:lnTo>
                    <a:pt x="3128" y="21600"/>
                  </a:lnTo>
                  <a:lnTo>
                    <a:pt x="18472" y="21600"/>
                  </a:lnTo>
                  <a:lnTo>
                    <a:pt x="18472" y="6619"/>
                  </a:lnTo>
                  <a:lnTo>
                    <a:pt x="21600" y="6619"/>
                  </a:lnTo>
                  <a:lnTo>
                    <a:pt x="10800" y="0"/>
                  </a:lnTo>
                  <a:lnTo>
                    <a:pt x="0" y="6619"/>
                  </a:lnTo>
                  <a:close/>
                  <a:moveTo>
                    <a:pt x="0" y="6619"/>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95" name="AutoShape 98"/>
            <p:cNvSpPr>
              <a:spLocks/>
            </p:cNvSpPr>
            <p:nvPr/>
          </p:nvSpPr>
          <p:spPr bwMode="auto">
            <a:xfrm rot="10800000" flipH="1">
              <a:off x="664" y="587"/>
              <a:ext cx="192"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619"/>
                  </a:moveTo>
                  <a:lnTo>
                    <a:pt x="3128" y="6619"/>
                  </a:lnTo>
                  <a:lnTo>
                    <a:pt x="3128" y="21600"/>
                  </a:lnTo>
                  <a:lnTo>
                    <a:pt x="18472" y="21600"/>
                  </a:lnTo>
                  <a:lnTo>
                    <a:pt x="18472" y="6619"/>
                  </a:lnTo>
                  <a:lnTo>
                    <a:pt x="21600" y="6619"/>
                  </a:lnTo>
                  <a:lnTo>
                    <a:pt x="10800" y="0"/>
                  </a:lnTo>
                  <a:lnTo>
                    <a:pt x="0" y="6619"/>
                  </a:lnTo>
                  <a:close/>
                  <a:moveTo>
                    <a:pt x="0" y="6619"/>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96" name="AutoShape 99"/>
            <p:cNvSpPr>
              <a:spLocks/>
            </p:cNvSpPr>
            <p:nvPr/>
          </p:nvSpPr>
          <p:spPr bwMode="auto">
            <a:xfrm>
              <a:off x="2783" y="860"/>
              <a:ext cx="193" cy="1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619"/>
                  </a:moveTo>
                  <a:lnTo>
                    <a:pt x="3128" y="6619"/>
                  </a:lnTo>
                  <a:lnTo>
                    <a:pt x="3128" y="21600"/>
                  </a:lnTo>
                  <a:lnTo>
                    <a:pt x="18472" y="21600"/>
                  </a:lnTo>
                  <a:lnTo>
                    <a:pt x="18472" y="6619"/>
                  </a:lnTo>
                  <a:lnTo>
                    <a:pt x="21600" y="6619"/>
                  </a:lnTo>
                  <a:lnTo>
                    <a:pt x="10800" y="0"/>
                  </a:lnTo>
                  <a:lnTo>
                    <a:pt x="0" y="6619"/>
                  </a:lnTo>
                  <a:close/>
                  <a:moveTo>
                    <a:pt x="0" y="6619"/>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97" name="AutoShape 100"/>
            <p:cNvSpPr>
              <a:spLocks/>
            </p:cNvSpPr>
            <p:nvPr/>
          </p:nvSpPr>
          <p:spPr bwMode="auto">
            <a:xfrm rot="10800000" flipH="1">
              <a:off x="2770" y="581"/>
              <a:ext cx="192"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619"/>
                  </a:moveTo>
                  <a:lnTo>
                    <a:pt x="3128" y="6619"/>
                  </a:lnTo>
                  <a:lnTo>
                    <a:pt x="3128" y="21600"/>
                  </a:lnTo>
                  <a:lnTo>
                    <a:pt x="18472" y="21600"/>
                  </a:lnTo>
                  <a:lnTo>
                    <a:pt x="18472" y="6619"/>
                  </a:lnTo>
                  <a:lnTo>
                    <a:pt x="21600" y="6619"/>
                  </a:lnTo>
                  <a:lnTo>
                    <a:pt x="10800" y="0"/>
                  </a:lnTo>
                  <a:lnTo>
                    <a:pt x="0" y="6619"/>
                  </a:lnTo>
                  <a:close/>
                  <a:moveTo>
                    <a:pt x="0" y="6619"/>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98" name="AutoShape 101"/>
            <p:cNvSpPr>
              <a:spLocks/>
            </p:cNvSpPr>
            <p:nvPr/>
          </p:nvSpPr>
          <p:spPr bwMode="auto">
            <a:xfrm>
              <a:off x="866" y="860"/>
              <a:ext cx="83" cy="2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99" name="AutoShape 102"/>
            <p:cNvSpPr>
              <a:spLocks/>
            </p:cNvSpPr>
            <p:nvPr/>
          </p:nvSpPr>
          <p:spPr bwMode="auto">
            <a:xfrm>
              <a:off x="2698" y="898"/>
              <a:ext cx="83" cy="2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100" name="AutoShape 103"/>
            <p:cNvSpPr>
              <a:spLocks/>
            </p:cNvSpPr>
            <p:nvPr/>
          </p:nvSpPr>
          <p:spPr bwMode="auto">
            <a:xfrm>
              <a:off x="998" y="867"/>
              <a:ext cx="125" cy="9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619"/>
                  </a:moveTo>
                  <a:lnTo>
                    <a:pt x="3128" y="6619"/>
                  </a:lnTo>
                  <a:lnTo>
                    <a:pt x="3128" y="21600"/>
                  </a:lnTo>
                  <a:lnTo>
                    <a:pt x="18472" y="21600"/>
                  </a:lnTo>
                  <a:lnTo>
                    <a:pt x="18472" y="6619"/>
                  </a:lnTo>
                  <a:lnTo>
                    <a:pt x="21600" y="6619"/>
                  </a:lnTo>
                  <a:lnTo>
                    <a:pt x="10800" y="0"/>
                  </a:lnTo>
                  <a:lnTo>
                    <a:pt x="0" y="6619"/>
                  </a:lnTo>
                  <a:close/>
                  <a:moveTo>
                    <a:pt x="0" y="6619"/>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101" name="AutoShape 104"/>
            <p:cNvSpPr>
              <a:spLocks/>
            </p:cNvSpPr>
            <p:nvPr/>
          </p:nvSpPr>
          <p:spPr bwMode="auto">
            <a:xfrm>
              <a:off x="2559" y="889"/>
              <a:ext cx="126" cy="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619"/>
                  </a:moveTo>
                  <a:lnTo>
                    <a:pt x="3128" y="6619"/>
                  </a:lnTo>
                  <a:lnTo>
                    <a:pt x="3128" y="21600"/>
                  </a:lnTo>
                  <a:lnTo>
                    <a:pt x="18472" y="21600"/>
                  </a:lnTo>
                  <a:lnTo>
                    <a:pt x="18472" y="6619"/>
                  </a:lnTo>
                  <a:lnTo>
                    <a:pt x="21600" y="6619"/>
                  </a:lnTo>
                  <a:lnTo>
                    <a:pt x="10800" y="0"/>
                  </a:lnTo>
                  <a:lnTo>
                    <a:pt x="0" y="6619"/>
                  </a:lnTo>
                  <a:close/>
                  <a:moveTo>
                    <a:pt x="0" y="6619"/>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102" name="AutoShape 105"/>
            <p:cNvSpPr>
              <a:spLocks/>
            </p:cNvSpPr>
            <p:nvPr/>
          </p:nvSpPr>
          <p:spPr bwMode="auto">
            <a:xfrm>
              <a:off x="1206" y="877"/>
              <a:ext cx="102" cy="3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103" name="AutoShape 106"/>
            <p:cNvSpPr>
              <a:spLocks/>
            </p:cNvSpPr>
            <p:nvPr/>
          </p:nvSpPr>
          <p:spPr bwMode="auto">
            <a:xfrm>
              <a:off x="1779" y="876"/>
              <a:ext cx="103" cy="3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104" name="AutoShape 107"/>
            <p:cNvSpPr>
              <a:spLocks/>
            </p:cNvSpPr>
            <p:nvPr/>
          </p:nvSpPr>
          <p:spPr bwMode="auto">
            <a:xfrm>
              <a:off x="2379" y="873"/>
              <a:ext cx="102" cy="3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105" name="AutoShape 108"/>
            <p:cNvSpPr>
              <a:spLocks/>
            </p:cNvSpPr>
            <p:nvPr/>
          </p:nvSpPr>
          <p:spPr bwMode="auto">
            <a:xfrm rot="10800000" flipH="1">
              <a:off x="1210" y="263"/>
              <a:ext cx="103" cy="3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106" name="AutoShape 109"/>
            <p:cNvSpPr>
              <a:spLocks/>
            </p:cNvSpPr>
            <p:nvPr/>
          </p:nvSpPr>
          <p:spPr bwMode="auto">
            <a:xfrm rot="10800000" flipH="1">
              <a:off x="1766" y="263"/>
              <a:ext cx="103" cy="3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00"/>
            </a:solidFill>
            <a:ln w="12700">
              <a:solidFill>
                <a:schemeClr val="tx1"/>
              </a:solidFill>
              <a:miter lim="800000"/>
              <a:headEnd/>
              <a:tailEnd/>
            </a:ln>
          </p:spPr>
          <p:txBody>
            <a:bodyPr lIns="0" tIns="0" rIns="0" bIns="0"/>
            <a:lstStyle/>
            <a:p>
              <a:endParaRPr lang="fr-FR" sz="1000"/>
            </a:p>
          </p:txBody>
        </p:sp>
        <p:sp>
          <p:nvSpPr>
            <p:cNvPr id="107" name="AutoShape 110"/>
            <p:cNvSpPr>
              <a:spLocks/>
            </p:cNvSpPr>
            <p:nvPr/>
          </p:nvSpPr>
          <p:spPr bwMode="auto">
            <a:xfrm rot="10800000" flipH="1">
              <a:off x="2376" y="263"/>
              <a:ext cx="103" cy="3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00"/>
            </a:solidFill>
            <a:ln w="12700">
              <a:solidFill>
                <a:schemeClr val="tx1"/>
              </a:solidFill>
              <a:miter lim="800000"/>
              <a:headEnd/>
              <a:tailEnd/>
            </a:ln>
          </p:spPr>
          <p:txBody>
            <a:bodyPr lIns="0" tIns="0" rIns="0" bIns="0"/>
            <a:lstStyle/>
            <a:p>
              <a:endParaRPr lang="fr-FR" sz="1000"/>
            </a:p>
          </p:txBody>
        </p:sp>
      </p:grpSp>
      <p:sp>
        <p:nvSpPr>
          <p:cNvPr id="2" name="Rectangle 1"/>
          <p:cNvSpPr/>
          <p:nvPr/>
        </p:nvSpPr>
        <p:spPr>
          <a:xfrm>
            <a:off x="3930654" y="1488515"/>
            <a:ext cx="8355287" cy="1938992"/>
          </a:xfrm>
          <a:prstGeom prst="rect">
            <a:avLst/>
          </a:prstGeom>
        </p:spPr>
        <p:txBody>
          <a:bodyPr wrap="square">
            <a:spAutoFit/>
          </a:bodyPr>
          <a:lstStyle/>
          <a:p>
            <a:r>
              <a:rPr lang="fr-FR" sz="2400" dirty="0" err="1"/>
              <a:t>Simultaneous</a:t>
            </a:r>
            <a:r>
              <a:rPr lang="fr-FR" sz="2400" dirty="0"/>
              <a:t> </a:t>
            </a:r>
            <a:r>
              <a:rPr lang="fr-FR" sz="2400" dirty="0" err="1"/>
              <a:t>interferometers</a:t>
            </a:r>
            <a:r>
              <a:rPr lang="fr-FR" sz="2400" dirty="0"/>
              <a:t> </a:t>
            </a:r>
            <a:r>
              <a:rPr lang="fr-FR" sz="2400" dirty="0" smtClean="0"/>
              <a:t/>
            </a:r>
            <a:br>
              <a:rPr lang="fr-FR" sz="2400" dirty="0" smtClean="0"/>
            </a:br>
            <a:r>
              <a:rPr lang="fr-FR" sz="2400" dirty="0" err="1" smtClean="0"/>
              <a:t>with</a:t>
            </a:r>
            <a:r>
              <a:rPr lang="fr-FR" sz="2400" dirty="0" smtClean="0"/>
              <a:t> </a:t>
            </a:r>
            <a:r>
              <a:rPr lang="fr-FR" sz="2400" dirty="0" err="1"/>
              <a:t>two</a:t>
            </a:r>
            <a:r>
              <a:rPr lang="fr-FR" sz="2400" dirty="0"/>
              <a:t> </a:t>
            </a:r>
            <a:r>
              <a:rPr lang="fr-FR" sz="2400" dirty="0" err="1"/>
              <a:t>clouds</a:t>
            </a:r>
            <a:r>
              <a:rPr lang="fr-FR" sz="2400" dirty="0"/>
              <a:t> of </a:t>
            </a:r>
            <a:r>
              <a:rPr lang="fr-FR" sz="2400" dirty="0" err="1"/>
              <a:t>atoms</a:t>
            </a:r>
            <a:r>
              <a:rPr lang="fr-FR" sz="2400" dirty="0"/>
              <a:t> and </a:t>
            </a:r>
            <a:r>
              <a:rPr lang="fr-FR" sz="2400" dirty="0" err="1"/>
              <a:t>common</a:t>
            </a:r>
            <a:r>
              <a:rPr lang="fr-FR" sz="2400" dirty="0"/>
              <a:t> </a:t>
            </a:r>
            <a:r>
              <a:rPr lang="fr-FR" sz="2400" dirty="0" smtClean="0"/>
              <a:t>lasers</a:t>
            </a:r>
          </a:p>
          <a:p>
            <a:endParaRPr lang="fr-FR" sz="2400" dirty="0"/>
          </a:p>
          <a:p>
            <a:r>
              <a:rPr lang="fr-FR" sz="2400" dirty="0" err="1" smtClean="0"/>
              <a:t>Differential</a:t>
            </a:r>
            <a:r>
              <a:rPr lang="fr-FR" sz="2400" dirty="0" smtClean="0"/>
              <a:t> </a:t>
            </a:r>
            <a:r>
              <a:rPr lang="fr-FR" sz="2400" dirty="0" err="1"/>
              <a:t>measurement</a:t>
            </a:r>
            <a:r>
              <a:rPr lang="fr-FR" sz="2400" dirty="0"/>
              <a:t> </a:t>
            </a:r>
            <a:r>
              <a:rPr lang="fr-FR" sz="2400" dirty="0" err="1"/>
              <a:t>gives</a:t>
            </a:r>
            <a:r>
              <a:rPr lang="fr-FR" sz="2400" dirty="0"/>
              <a:t> </a:t>
            </a:r>
            <a:r>
              <a:rPr lang="fr-FR" sz="2400" dirty="0" err="1"/>
              <a:t>access</a:t>
            </a:r>
            <a:r>
              <a:rPr lang="fr-FR" sz="2400" dirty="0"/>
              <a:t> to </a:t>
            </a:r>
            <a:r>
              <a:rPr lang="fr-FR" sz="2400" dirty="0" err="1"/>
              <a:t>acceleration</a:t>
            </a:r>
            <a:r>
              <a:rPr lang="fr-FR" sz="2400" dirty="0"/>
              <a:t> </a:t>
            </a:r>
            <a:r>
              <a:rPr lang="fr-FR" sz="2400" dirty="0" err="1"/>
              <a:t>difference</a:t>
            </a:r>
            <a:r>
              <a:rPr lang="fr-FR" sz="2400" dirty="0"/>
              <a:t> </a:t>
            </a:r>
            <a:endParaRPr lang="fr-FR" sz="2400" dirty="0" smtClean="0"/>
          </a:p>
          <a:p>
            <a:r>
              <a:rPr lang="fr-FR" sz="2400" dirty="0" smtClean="0"/>
              <a:t>and </a:t>
            </a:r>
            <a:r>
              <a:rPr lang="fr-FR" sz="2400" dirty="0" err="1"/>
              <a:t>therefore</a:t>
            </a:r>
            <a:r>
              <a:rPr lang="fr-FR" sz="2400" dirty="0"/>
              <a:t> to </a:t>
            </a:r>
            <a:r>
              <a:rPr lang="fr-FR" sz="2400" dirty="0" smtClean="0"/>
              <a:t>the </a:t>
            </a:r>
            <a:r>
              <a:rPr lang="fr-FR" sz="2400" dirty="0" err="1" smtClean="0"/>
              <a:t>gravity</a:t>
            </a:r>
            <a:r>
              <a:rPr lang="fr-FR" sz="2400" dirty="0" smtClean="0"/>
              <a:t> gradient</a:t>
            </a:r>
          </a:p>
        </p:txBody>
      </p:sp>
      <p:sp>
        <p:nvSpPr>
          <p:cNvPr id="3" name="Rectangle 2"/>
          <p:cNvSpPr/>
          <p:nvPr/>
        </p:nvSpPr>
        <p:spPr>
          <a:xfrm>
            <a:off x="5620638" y="4192705"/>
            <a:ext cx="6717345" cy="1569660"/>
          </a:xfrm>
          <a:prstGeom prst="rect">
            <a:avLst/>
          </a:prstGeom>
        </p:spPr>
        <p:txBody>
          <a:bodyPr wrap="square">
            <a:spAutoFit/>
          </a:bodyPr>
          <a:lstStyle/>
          <a:p>
            <a:r>
              <a:rPr lang="fr-FR" sz="2400" dirty="0" err="1"/>
              <a:t>Simultaneous</a:t>
            </a:r>
            <a:r>
              <a:rPr lang="fr-FR" sz="2400" dirty="0"/>
              <a:t> </a:t>
            </a:r>
            <a:r>
              <a:rPr lang="fr-FR" sz="2400" dirty="0" err="1"/>
              <a:t>interferometers</a:t>
            </a:r>
            <a:r>
              <a:rPr lang="fr-FR" sz="2400" dirty="0"/>
              <a:t> </a:t>
            </a:r>
            <a:r>
              <a:rPr lang="fr-FR" sz="2400" dirty="0" smtClean="0"/>
              <a:t/>
            </a:r>
            <a:br>
              <a:rPr lang="fr-FR" sz="2400" dirty="0" smtClean="0"/>
            </a:br>
            <a:r>
              <a:rPr lang="fr-FR" sz="2400" dirty="0" err="1" smtClean="0"/>
              <a:t>with</a:t>
            </a:r>
            <a:r>
              <a:rPr lang="fr-FR" sz="2400" dirty="0" smtClean="0"/>
              <a:t> </a:t>
            </a:r>
            <a:r>
              <a:rPr lang="fr-FR" sz="2400" dirty="0" err="1"/>
              <a:t>two</a:t>
            </a:r>
            <a:r>
              <a:rPr lang="fr-FR" sz="2400" dirty="0"/>
              <a:t> </a:t>
            </a:r>
            <a:r>
              <a:rPr lang="fr-FR" sz="2400" dirty="0" err="1" smtClean="0"/>
              <a:t>conterpropagating</a:t>
            </a:r>
            <a:r>
              <a:rPr lang="fr-FR" sz="2400" dirty="0" smtClean="0"/>
              <a:t> </a:t>
            </a:r>
            <a:r>
              <a:rPr lang="fr-FR" sz="2400" dirty="0" err="1" smtClean="0"/>
              <a:t>beams</a:t>
            </a:r>
            <a:endParaRPr lang="fr-FR" sz="2400" dirty="0" smtClean="0"/>
          </a:p>
          <a:p>
            <a:endParaRPr lang="fr-FR" sz="2400" dirty="0"/>
          </a:p>
          <a:p>
            <a:r>
              <a:rPr lang="fr-FR" sz="2400" dirty="0" err="1" smtClean="0"/>
              <a:t>Differential</a:t>
            </a:r>
            <a:r>
              <a:rPr lang="fr-FR" sz="2400" dirty="0" smtClean="0"/>
              <a:t> </a:t>
            </a:r>
            <a:r>
              <a:rPr lang="fr-FR" sz="2400" dirty="0" err="1"/>
              <a:t>measurement</a:t>
            </a:r>
            <a:r>
              <a:rPr lang="fr-FR" sz="2400" dirty="0"/>
              <a:t> </a:t>
            </a:r>
            <a:r>
              <a:rPr lang="fr-FR" sz="2400" dirty="0" err="1"/>
              <a:t>gives</a:t>
            </a:r>
            <a:r>
              <a:rPr lang="fr-FR" sz="2400" dirty="0"/>
              <a:t> </a:t>
            </a:r>
            <a:r>
              <a:rPr lang="fr-FR" sz="2400" dirty="0" err="1"/>
              <a:t>access</a:t>
            </a:r>
            <a:r>
              <a:rPr lang="fr-FR" sz="2400" dirty="0"/>
              <a:t> to </a:t>
            </a:r>
            <a:r>
              <a:rPr lang="fr-FR" sz="2400" dirty="0" smtClean="0"/>
              <a:t>rotation</a:t>
            </a:r>
          </a:p>
        </p:txBody>
      </p:sp>
      <p:sp>
        <p:nvSpPr>
          <p:cNvPr id="4" name="ZoneTexte 3"/>
          <p:cNvSpPr txBox="1"/>
          <p:nvPr/>
        </p:nvSpPr>
        <p:spPr>
          <a:xfrm>
            <a:off x="2246471" y="6297881"/>
            <a:ext cx="7386061" cy="369332"/>
          </a:xfrm>
          <a:prstGeom prst="rect">
            <a:avLst/>
          </a:prstGeom>
          <a:noFill/>
          <a:ln>
            <a:solidFill>
              <a:schemeClr val="accent1"/>
            </a:solidFill>
          </a:ln>
        </p:spPr>
        <p:txBody>
          <a:bodyPr wrap="none" rtlCol="0">
            <a:spAutoFit/>
          </a:bodyPr>
          <a:lstStyle/>
          <a:p>
            <a:r>
              <a:rPr lang="fr-FR" b="1" dirty="0" smtClean="0"/>
              <a:t>OPERATION AT THE SQL DEMONSTRATED IN THESE TWO CONFIGURATIONS </a:t>
            </a:r>
            <a:endParaRPr lang="fr-FR" b="1" dirty="0"/>
          </a:p>
        </p:txBody>
      </p:sp>
    </p:spTree>
    <p:extLst>
      <p:ext uri="{BB962C8B-B14F-4D97-AF65-F5344CB8AC3E}">
        <p14:creationId xmlns:p14="http://schemas.microsoft.com/office/powerpoint/2010/main" val="3143414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5" name="Group 12"/>
          <p:cNvGrpSpPr>
            <a:grpSpLocks/>
          </p:cNvGrpSpPr>
          <p:nvPr/>
        </p:nvGrpSpPr>
        <p:grpSpPr bwMode="auto">
          <a:xfrm>
            <a:off x="1334966" y="1342804"/>
            <a:ext cx="3931355" cy="4617764"/>
            <a:chOff x="0" y="0"/>
            <a:chExt cx="2341" cy="3344"/>
          </a:xfrm>
        </p:grpSpPr>
        <p:pic>
          <p:nvPicPr>
            <p:cNvPr id="2" name="Picture 6"/>
            <p:cNvPicPr>
              <a:picLocks noChangeArrowheads="1"/>
            </p:cNvPicPr>
            <p:nvPr/>
          </p:nvPicPr>
          <p:blipFill>
            <a:blip r:embed="rId2">
              <a:extLst>
                <a:ext uri="{28A0092B-C50C-407E-A947-70E740481C1C}">
                  <a14:useLocalDpi xmlns:a14="http://schemas.microsoft.com/office/drawing/2010/main" val="0"/>
                </a:ext>
              </a:extLst>
            </a:blip>
            <a:srcRect l="12395" r="15520"/>
            <a:stretch>
              <a:fillRect/>
            </a:stretch>
          </p:blipFill>
          <p:spPr bwMode="auto">
            <a:xfrm>
              <a:off x="0" y="0"/>
              <a:ext cx="1786" cy="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0600" name="Line 7"/>
            <p:cNvSpPr>
              <a:spLocks noChangeShapeType="1"/>
            </p:cNvSpPr>
            <p:nvPr/>
          </p:nvSpPr>
          <p:spPr bwMode="auto">
            <a:xfrm>
              <a:off x="1898" y="448"/>
              <a:ext cx="443"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FR" sz="1266"/>
            </a:p>
          </p:txBody>
        </p:sp>
        <p:sp>
          <p:nvSpPr>
            <p:cNvPr id="110601" name="Line 8"/>
            <p:cNvSpPr>
              <a:spLocks noChangeShapeType="1"/>
            </p:cNvSpPr>
            <p:nvPr/>
          </p:nvSpPr>
          <p:spPr bwMode="auto">
            <a:xfrm>
              <a:off x="1894" y="3010"/>
              <a:ext cx="443"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FR" sz="1266"/>
            </a:p>
          </p:txBody>
        </p:sp>
        <p:sp>
          <p:nvSpPr>
            <p:cNvPr id="110602" name="Rectangle 9"/>
            <p:cNvSpPr>
              <a:spLocks/>
            </p:cNvSpPr>
            <p:nvPr/>
          </p:nvSpPr>
          <p:spPr bwMode="auto">
            <a:xfrm>
              <a:off x="1773" y="1522"/>
              <a:ext cx="42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39200" bIns="0">
              <a:spAutoFit/>
            </a:bodyPr>
            <a:lstStyle/>
            <a:p>
              <a:pPr marL="39066"/>
              <a:r>
                <a:rPr lang="en-US" sz="1547" b="1">
                  <a:latin typeface="Verdana" pitchFamily="34" charset="0"/>
                  <a:ea typeface="Verdana" pitchFamily="34" charset="0"/>
                  <a:cs typeface="Verdana" pitchFamily="34" charset="0"/>
                  <a:sym typeface="Verdana" pitchFamily="34" charset="0"/>
                </a:rPr>
                <a:t>1.4 m</a:t>
              </a:r>
            </a:p>
          </p:txBody>
        </p:sp>
        <p:sp>
          <p:nvSpPr>
            <p:cNvPr id="110603" name="Line 10"/>
            <p:cNvSpPr>
              <a:spLocks noChangeShapeType="1"/>
            </p:cNvSpPr>
            <p:nvPr/>
          </p:nvSpPr>
          <p:spPr bwMode="auto">
            <a:xfrm rot="10800000" flipH="1">
              <a:off x="2115" y="448"/>
              <a:ext cx="1" cy="10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fr-FR" sz="1266"/>
            </a:p>
          </p:txBody>
        </p:sp>
        <p:sp>
          <p:nvSpPr>
            <p:cNvPr id="110604" name="Line 11"/>
            <p:cNvSpPr>
              <a:spLocks noChangeShapeType="1"/>
            </p:cNvSpPr>
            <p:nvPr/>
          </p:nvSpPr>
          <p:spPr bwMode="auto">
            <a:xfrm>
              <a:off x="2115" y="1860"/>
              <a:ext cx="1" cy="115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fr-FR" sz="1266"/>
            </a:p>
          </p:txBody>
        </p:sp>
      </p:grpSp>
      <p:pic>
        <p:nvPicPr>
          <p:cNvPr id="110596" name="Picture 14"/>
          <p:cNvPicPr>
            <a:picLocks noChangeArrowheads="1"/>
          </p:cNvPicPr>
          <p:nvPr/>
        </p:nvPicPr>
        <p:blipFill>
          <a:blip r:embed="rId3">
            <a:extLst>
              <a:ext uri="{28A0092B-C50C-407E-A947-70E740481C1C}">
                <a14:useLocalDpi xmlns:a14="http://schemas.microsoft.com/office/drawing/2010/main" val="0"/>
              </a:ext>
            </a:extLst>
          </a:blip>
          <a:srcRect t="14433" r="8685" b="8742"/>
          <a:stretch>
            <a:fillRect/>
          </a:stretch>
        </p:blipFill>
        <p:spPr bwMode="auto">
          <a:xfrm>
            <a:off x="5994752" y="1009600"/>
            <a:ext cx="4635599" cy="33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0597" name="Rectangle 15"/>
          <p:cNvSpPr>
            <a:spLocks/>
          </p:cNvSpPr>
          <p:nvPr/>
        </p:nvSpPr>
        <p:spPr bwMode="auto">
          <a:xfrm>
            <a:off x="5994752" y="4582209"/>
            <a:ext cx="5713895" cy="134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p>
            <a:pPr marL="39066" algn="ctr">
              <a:spcBef>
                <a:spcPts val="1125"/>
              </a:spcBef>
            </a:pPr>
            <a:r>
              <a:rPr lang="en-US" sz="2800" dirty="0">
                <a:cs typeface="Arial" pitchFamily="34" charset="0"/>
              </a:rPr>
              <a:t>Demonstrated differential </a:t>
            </a:r>
            <a:r>
              <a:rPr lang="en-US" sz="2800" dirty="0">
                <a:cs typeface="Arial" pitchFamily="34" charset="0"/>
              </a:rPr>
              <a:t/>
            </a:r>
            <a:br>
              <a:rPr lang="en-US" sz="2800" dirty="0">
                <a:cs typeface="Arial" pitchFamily="34" charset="0"/>
              </a:rPr>
            </a:br>
            <a:r>
              <a:rPr lang="en-US" sz="2800" dirty="0" smtClean="0">
                <a:cs typeface="Arial" pitchFamily="34" charset="0"/>
              </a:rPr>
              <a:t>acceleration </a:t>
            </a:r>
            <a:r>
              <a:rPr lang="en-US" sz="2800" dirty="0">
                <a:cs typeface="Arial" pitchFamily="34" charset="0"/>
              </a:rPr>
              <a:t>sensitivity:</a:t>
            </a:r>
          </a:p>
          <a:p>
            <a:pPr marL="39066" algn="ctr">
              <a:spcBef>
                <a:spcPts val="1125"/>
              </a:spcBef>
            </a:pPr>
            <a:r>
              <a:rPr lang="en-US" sz="2800" dirty="0">
                <a:cs typeface="Arial" pitchFamily="34" charset="0"/>
              </a:rPr>
              <a:t>4x10</a:t>
            </a:r>
            <a:r>
              <a:rPr lang="en-US" sz="2800" baseline="30000" dirty="0">
                <a:cs typeface="Arial" pitchFamily="34" charset="0"/>
              </a:rPr>
              <a:t>-9</a:t>
            </a:r>
            <a:r>
              <a:rPr lang="en-US" sz="2800" dirty="0">
                <a:cs typeface="Arial" pitchFamily="34" charset="0"/>
              </a:rPr>
              <a:t> g/Hz</a:t>
            </a:r>
            <a:r>
              <a:rPr lang="en-US" sz="2800" baseline="30000" dirty="0">
                <a:cs typeface="Arial" pitchFamily="34" charset="0"/>
              </a:rPr>
              <a:t>1/2</a:t>
            </a:r>
            <a:r>
              <a:rPr lang="en-US" sz="2800" dirty="0">
                <a:cs typeface="Arial" pitchFamily="34" charset="0"/>
              </a:rPr>
              <a:t> </a:t>
            </a:r>
          </a:p>
          <a:p>
            <a:pPr marL="39066" algn="ctr">
              <a:spcBef>
                <a:spcPts val="1125"/>
              </a:spcBef>
            </a:pPr>
            <a:r>
              <a:rPr lang="en-US" sz="2800" dirty="0">
                <a:cs typeface="Arial" pitchFamily="34" charset="0"/>
              </a:rPr>
              <a:t>(2.8x10</a:t>
            </a:r>
            <a:r>
              <a:rPr lang="en-US" sz="2800" baseline="30000" dirty="0">
                <a:cs typeface="Arial" pitchFamily="34" charset="0"/>
              </a:rPr>
              <a:t>-9</a:t>
            </a:r>
            <a:r>
              <a:rPr lang="en-US" sz="2800" dirty="0">
                <a:cs typeface="Arial" pitchFamily="34" charset="0"/>
              </a:rPr>
              <a:t> g/Hz</a:t>
            </a:r>
            <a:r>
              <a:rPr lang="en-US" sz="2800" baseline="30000" dirty="0">
                <a:cs typeface="Arial" pitchFamily="34" charset="0"/>
              </a:rPr>
              <a:t>1/2</a:t>
            </a:r>
            <a:r>
              <a:rPr lang="en-US" sz="2800" dirty="0">
                <a:cs typeface="Arial" pitchFamily="34" charset="0"/>
              </a:rPr>
              <a:t> per accelerometer)</a:t>
            </a:r>
          </a:p>
        </p:txBody>
      </p:sp>
      <p:cxnSp>
        <p:nvCxnSpPr>
          <p:cNvPr id="14" name="Connecteur droit 13"/>
          <p:cNvCxnSpPr/>
          <p:nvPr/>
        </p:nvCxnSpPr>
        <p:spPr>
          <a:xfrm>
            <a:off x="1775520" y="764704"/>
            <a:ext cx="66829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703512" y="61232"/>
            <a:ext cx="5326183" cy="646323"/>
          </a:xfrm>
          <a:prstGeom prst="rect">
            <a:avLst/>
          </a:prstGeom>
          <a:noFill/>
        </p:spPr>
        <p:txBody>
          <a:bodyPr wrap="none" lIns="91431" tIns="45716" rIns="91431" bIns="45716" rtlCol="0">
            <a:spAutoFit/>
          </a:bodyPr>
          <a:lstStyle/>
          <a:p>
            <a:r>
              <a:rPr lang="fr-FR" sz="3600" dirty="0" err="1" smtClean="0">
                <a:solidFill>
                  <a:srgbClr val="002060"/>
                </a:solidFill>
              </a:rPr>
              <a:t>Differential</a:t>
            </a:r>
            <a:r>
              <a:rPr lang="fr-FR" sz="3600" dirty="0">
                <a:solidFill>
                  <a:srgbClr val="002060"/>
                </a:solidFill>
              </a:rPr>
              <a:t> </a:t>
            </a:r>
            <a:r>
              <a:rPr lang="fr-FR" sz="3600" dirty="0" err="1" smtClean="0">
                <a:solidFill>
                  <a:srgbClr val="002060"/>
                </a:solidFill>
              </a:rPr>
              <a:t>interferometers</a:t>
            </a:r>
            <a:endParaRPr lang="fr-FR" sz="3600" dirty="0">
              <a:solidFill>
                <a:srgbClr val="002060"/>
              </a:solidFill>
            </a:endParaRPr>
          </a:p>
        </p:txBody>
      </p:sp>
    </p:spTree>
    <p:extLst>
      <p:ext uri="{BB962C8B-B14F-4D97-AF65-F5344CB8AC3E}">
        <p14:creationId xmlns:p14="http://schemas.microsoft.com/office/powerpoint/2010/main" val="416068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phi(x) = 2kT^2 a(x)$&#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_{\phi}(X_1)$&#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_{\phi}(X_2)$&#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_{\phi}(X_3)$&#10;&#10;&#10;\end{document}"/>
  <p:tag name="IGUANATEXSIZE" val="2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3251</TotalTime>
  <Words>3970</Words>
  <Application>Microsoft Office PowerPoint</Application>
  <PresentationFormat>Grand écran</PresentationFormat>
  <Paragraphs>568</Paragraphs>
  <Slides>37</Slides>
  <Notes>9</Notes>
  <HiddenSlides>0</HiddenSlides>
  <MMClips>0</MMClips>
  <ScaleCrop>false</ScaleCrop>
  <HeadingPairs>
    <vt:vector size="8" baseType="variant">
      <vt:variant>
        <vt:lpstr>Polices utilisées</vt:lpstr>
      </vt:variant>
      <vt:variant>
        <vt:i4>14</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53" baseType="lpstr">
      <vt:lpstr>MS PGothic</vt:lpstr>
      <vt:lpstr>MS PGothic</vt:lpstr>
      <vt:lpstr>Arial</vt:lpstr>
      <vt:lpstr>Arial Unicode MS</vt:lpstr>
      <vt:lpstr>Calibri</vt:lpstr>
      <vt:lpstr>Calibri Light</vt:lpstr>
      <vt:lpstr>Cambria</vt:lpstr>
      <vt:lpstr>Cambria Math</vt:lpstr>
      <vt:lpstr>Courier New</vt:lpstr>
      <vt:lpstr>Lucida Bright</vt:lpstr>
      <vt:lpstr>Symbol</vt:lpstr>
      <vt:lpstr>Times New Roman</vt:lpstr>
      <vt:lpstr>Verdana</vt:lpstr>
      <vt:lpstr>Wingdings</vt:lpstr>
      <vt:lpstr>Thème Office</vt:lpstr>
      <vt:lpstr>Graph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Franck Pereira</dc:creator>
  <cp:lastModifiedBy>Franck Pereira</cp:lastModifiedBy>
  <cp:revision>73</cp:revision>
  <dcterms:created xsi:type="dcterms:W3CDTF">2024-06-14T15:44:39Z</dcterms:created>
  <dcterms:modified xsi:type="dcterms:W3CDTF">2024-06-16T22:12:40Z</dcterms:modified>
</cp:coreProperties>
</file>