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3" r:id="rId2"/>
    <p:sldId id="258" r:id="rId3"/>
    <p:sldId id="259" r:id="rId4"/>
    <p:sldId id="392" r:id="rId5"/>
    <p:sldId id="260" r:id="rId6"/>
    <p:sldId id="39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C0C2A-5F53-4C80-941C-27E9EB8056CA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B47A-E5FC-430B-8632-4DED2D70F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C3C8E-B78F-41A7-BEE8-57549FE9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2833BD-B0A3-4AD0-986E-78A2F0112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8BE37-3ED4-404E-A81F-A203E4D9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4EAD9-57B3-4849-A5F8-3F974BCB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F1947-E35D-4041-8421-16C7DE8F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6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6D56D-7BB5-409B-9049-493640EC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643AF-3F3B-49E3-A14F-467DEF442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C6A24-403F-4903-9995-2A706A27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6ADD01-6BF5-4A70-928B-E7AA314F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89F5D-BD5E-4873-8115-C9EC539C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5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5ABBF4-1CE7-4099-B2C9-1566E4E18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36D7DE-BB32-4692-8E1A-864DCBEF5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98D14-F91C-4551-B885-8D89E0A1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C0175-1867-45C7-8582-926D8A56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AE6A9-BB44-4233-8386-4CD64A4D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7CCA3-67CB-400D-B05E-097F41DB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25B63-85F9-4ACE-9AA7-3169FEB9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B81A5-08BA-49E0-8E65-6126136E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040163-9875-450A-987D-B798A2B9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C77812-D95A-4F43-AC6C-150B3404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4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690BF-4D7B-44BA-B67A-2F9B09C7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FA0468-6A96-408D-8BBB-865E2352C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31611C-DBA5-4AAD-8C83-A96D59F3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427FAA-552C-442C-84A7-AE39CF88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5FBF9B-7CA5-494B-9214-BAD303BC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5D150-D0FE-4834-AE7C-93EC4937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57C88-B2AD-4FA6-BAE5-251A123F8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4A6D76-624F-4B62-AE78-47027F1F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08C02B-7CE8-4DAC-8E4A-803DA272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35509-C839-4097-9F10-73C30B10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AB770-9D95-4690-B150-4364B72C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7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EF3C8-D25F-454F-81F5-8B66AD2B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3B5A5-7FF1-4096-9BCB-B90CE6CC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9EFA69-1D80-41DA-892C-E7083946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537067-CB9F-4E52-B2FD-C63E457B7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DBEED5-B4B9-443B-9C0D-2783B96C8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62A901-DCF2-43DD-9C60-FA342F4F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FDF25D-18F7-4C20-A111-00FD9A7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5790FD-9F02-4FC1-8AB1-03E93E61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54EC8-758B-43F1-A1C8-BFA8DB68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344335-CFF6-4479-B0D8-ED284714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B7C1E3-311B-42D1-96F4-9839A641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7492DB-27BD-463C-85A8-3B9038A9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5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11910F-DAF3-4E28-B819-1F63CEBF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2DE88C-0318-4809-8E0B-51202D40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49D8A9-A3F9-47F6-B0B3-DCC73238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9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FECE1-3A5A-4F6A-B837-D678DAAB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E25028-00FD-4B01-B0BD-5D100495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BE49CC-2BD1-4D44-8435-496315039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0F61F5-79B2-47D2-A5B0-C6F1818E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553678-54C9-4B2A-B5DB-08CF8094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E96F40-EAD1-45D7-83B3-894BFE39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44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AA510-0D7F-469C-BCB9-5B219488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B741EE-4B25-4F14-9B51-06961A5D0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382E43-AC1B-4930-B4B1-8E1EA50BF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CB48D6-A545-4908-A4AE-40449AC1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351FD6-ECFA-4D2C-9847-DBF615F6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A7CD21-18DA-498F-B2A6-3B7BC29D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84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652CAD-684F-49B6-A107-687726AA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8C9510-0733-4A43-B68F-78D3B005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F9C75-C6A6-4677-97B8-07681C81F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23F4-BF26-47CB-AC9B-6967C575888B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29ED28-ED20-44B1-AFF9-99833701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BCA3C5-8D0F-4104-96CB-7ED21723D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DE00-158B-415D-AB05-198C42A1B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tif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tif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tif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tif"/><Relationship Id="rId14" Type="http://schemas.openxmlformats.org/officeDocument/2006/relationships/image" Target="../media/image31.png"/><Relationship Id="rId22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fr.wikipedia.org/w/index.php?title=Jean_Karyotakis&amp;action=edit&amp;redlink=1" TargetMode="External"/><Relationship Id="rId18" Type="http://schemas.openxmlformats.org/officeDocument/2006/relationships/hyperlink" Target="https://fr.wikipedia.org/w/index.php?title=Christelle_Roy&amp;action=edit&amp;redlink=1" TargetMode="External"/><Relationship Id="rId26" Type="http://schemas.openxmlformats.org/officeDocument/2006/relationships/hyperlink" Target="https://fr.wikipedia.org/w/index.php?title=Michel_Guidal&amp;action=edit&amp;redlink=1" TargetMode="External"/><Relationship Id="rId3" Type="http://schemas.openxmlformats.org/officeDocument/2006/relationships/hyperlink" Target="https://fr.wikipedia.org/w/index.php?title=Jean-Fran%C3%A7ois_Grivaz&amp;action=edit&amp;redlink=1" TargetMode="External"/><Relationship Id="rId21" Type="http://schemas.openxmlformats.org/officeDocument/2006/relationships/hyperlink" Target="https://fr.wikipedia.org/w/index.php?title=Jan_Stark&amp;action=edit&amp;redlink=1" TargetMode="External"/><Relationship Id="rId34" Type="http://schemas.openxmlformats.org/officeDocument/2006/relationships/image" Target="../media/image40.png"/><Relationship Id="rId7" Type="http://schemas.openxmlformats.org/officeDocument/2006/relationships/hyperlink" Target="https://fr.wikipedia.org/w/index.php?title=Patrick_Roudeau&amp;action=edit&amp;redlink=1" TargetMode="External"/><Relationship Id="rId12" Type="http://schemas.openxmlformats.org/officeDocument/2006/relationships/hyperlink" Target="https://fr.wikipedia.org/w/index.php?title=Christian_Cavata&amp;action=edit&amp;redlink=1" TargetMode="External"/><Relationship Id="rId17" Type="http://schemas.openxmlformats.org/officeDocument/2006/relationships/hyperlink" Target="https://fr.wikipedia.org/wiki/Gautier_Hamel_de_Monchenault" TargetMode="External"/><Relationship Id="rId25" Type="http://schemas.openxmlformats.org/officeDocument/2006/relationships/hyperlink" Target="https://fr.wikipedia.org/w/index.php?title=Fabrice_Hubaut&amp;action=edit&amp;redlink=1" TargetMode="External"/><Relationship Id="rId33" Type="http://schemas.openxmlformats.org/officeDocument/2006/relationships/image" Target="../media/image1.jpeg"/><Relationship Id="rId2" Type="http://schemas.openxmlformats.org/officeDocument/2006/relationships/hyperlink" Target="https://fr.wikipedia.org/w/index.php?title=Alexander_Mueller&amp;action=edit&amp;redlink=1" TargetMode="External"/><Relationship Id="rId16" Type="http://schemas.openxmlformats.org/officeDocument/2006/relationships/hyperlink" Target="https://fr.wikipedia.org/w/index.php?title=Sylvain_David&amp;action=edit&amp;redlink=1" TargetMode="External"/><Relationship Id="rId20" Type="http://schemas.openxmlformats.org/officeDocument/2006/relationships/hyperlink" Target="https://fr.wikipedia.org/w/index.php?title=Francesca_Gulminelli&amp;action=edit&amp;redlink=1" TargetMode="External"/><Relationship Id="rId29" Type="http://schemas.openxmlformats.org/officeDocument/2006/relationships/hyperlink" Target="https://fr.wikipedia.org/w/index.php?title=Sylvie_Rosier-Lees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wikipedia.org/w/index.php?title=Xavier_Campi&amp;action=edit&amp;redlink=1" TargetMode="External"/><Relationship Id="rId11" Type="http://schemas.openxmlformats.org/officeDocument/2006/relationships/hyperlink" Target="https://fr.wikipedia.org/w/index.php?title=Reynald_Pain&amp;action=edit&amp;redlink=1" TargetMode="External"/><Relationship Id="rId24" Type="http://schemas.openxmlformats.org/officeDocument/2006/relationships/hyperlink" Target="https://fr.wikipedia.org/w/index.php?title=Thomas_Duguet&amp;action=edit&amp;redlink=1" TargetMode="External"/><Relationship Id="rId32" Type="http://schemas.openxmlformats.org/officeDocument/2006/relationships/hyperlink" Target="https://fr.wikipedia.org/w/index.php?title=Marcella_Grasso&amp;action=edit&amp;redlink=1" TargetMode="External"/><Relationship Id="rId5" Type="http://schemas.openxmlformats.org/officeDocument/2006/relationships/hyperlink" Target="https://fr.wikipedia.org/w/index.php?title=Marc_Virchaux&amp;action=edit&amp;redlink=1" TargetMode="External"/><Relationship Id="rId15" Type="http://schemas.openxmlformats.org/officeDocument/2006/relationships/hyperlink" Target="https://fr.wikipedia.org/w/index.php?title=Guillaume_Unal&amp;action=edit&amp;redlink=1" TargetMode="External"/><Relationship Id="rId23" Type="http://schemas.openxmlformats.org/officeDocument/2006/relationships/hyperlink" Target="https://fr.wikipedia.org/w/index.php?title=Christophe_Y%C3%A8che&amp;action=edit&amp;redlink=1" TargetMode="External"/><Relationship Id="rId28" Type="http://schemas.openxmlformats.org/officeDocument/2006/relationships/hyperlink" Target="https://fr.wikipedia.org/w/index.php?title=Navin_Alahari&amp;action=edit&amp;redlink=1" TargetMode="External"/><Relationship Id="rId10" Type="http://schemas.openxmlformats.org/officeDocument/2006/relationships/hyperlink" Target="https://fr.wikipedia.org/w/index.php?title=Fazia_Hannachi&amp;action=edit&amp;redlink=1" TargetMode="External"/><Relationship Id="rId19" Type="http://schemas.openxmlformats.org/officeDocument/2006/relationships/hyperlink" Target="https://fr.wikipedia.org/w/index.php?title=Andreas_Hoecker&amp;action=edit&amp;redlink=1" TargetMode="External"/><Relationship Id="rId31" Type="http://schemas.openxmlformats.org/officeDocument/2006/relationships/hyperlink" Target="https://fr.wikipedia.org/w/index.php?title=Vincent_Tisserand&amp;action=edit&amp;redlink=1" TargetMode="External"/><Relationship Id="rId4" Type="http://schemas.openxmlformats.org/officeDocument/2006/relationships/hyperlink" Target="https://fr.wikipedia.org/w/index.php?title=Bernard_Tamain&amp;action=edit&amp;redlink=1" TargetMode="External"/><Relationship Id="rId9" Type="http://schemas.openxmlformats.org/officeDocument/2006/relationships/hyperlink" Target="https://fr.wikipedia.org/w/index.php?title=Roy_Aleksan&amp;action=edit&amp;redlink=1" TargetMode="External"/><Relationship Id="rId14" Type="http://schemas.openxmlformats.org/officeDocument/2006/relationships/hyperlink" Target="https://fr.wikipedia.org/w/index.php?title=Yorick_Blumenfeld&amp;action=edit&amp;redlink=1" TargetMode="External"/><Relationship Id="rId22" Type="http://schemas.openxmlformats.org/officeDocument/2006/relationships/hyperlink" Target="https://fr.wikipedia.org/w/index.php?title=David_Lhuillier&amp;action=edit&amp;redlink=1" TargetMode="External"/><Relationship Id="rId27" Type="http://schemas.openxmlformats.org/officeDocument/2006/relationships/hyperlink" Target="https://fr.wikipedia.org/w/index.php?title=Maarten_Boonekamp&amp;action=edit&amp;redlink=1" TargetMode="External"/><Relationship Id="rId30" Type="http://schemas.openxmlformats.org/officeDocument/2006/relationships/hyperlink" Target="https://fr.wikipedia.org/w/index.php?title=St%C3%A9phane_Gr%C3%A9vy&amp;action=edit&amp;redlink=1" TargetMode="External"/><Relationship Id="rId8" Type="http://schemas.openxmlformats.org/officeDocument/2006/relationships/hyperlink" Target="https://fr.wikipedia.org/w/index.php?title=Marek_Lewitowicz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DCC71-3754-4E3A-8781-32EC9DDE4F45}"/>
              </a:ext>
            </a:extLst>
          </p:cNvPr>
          <p:cNvSpPr/>
          <p:nvPr/>
        </p:nvSpPr>
        <p:spPr>
          <a:xfrm>
            <a:off x="1875750" y="1544743"/>
            <a:ext cx="8738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Cérémonie de remise du prix SFP Joliot-Curie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17611-AB36-4F16-AF89-C6E2201D8BB0}"/>
              </a:ext>
            </a:extLst>
          </p:cNvPr>
          <p:cNvSpPr/>
          <p:nvPr/>
        </p:nvSpPr>
        <p:spPr>
          <a:xfrm>
            <a:off x="3048000" y="26441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/>
              <a:t>Prix Joliot-Curie 2023</a:t>
            </a:r>
          </a:p>
          <a:p>
            <a:pPr algn="ctr"/>
            <a:r>
              <a:rPr lang="fr-FR" sz="2400" dirty="0"/>
              <a:t>décerné par la Division Champs et Particules</a:t>
            </a:r>
          </a:p>
          <a:p>
            <a:pPr algn="ctr"/>
            <a:r>
              <a:rPr lang="fr-FR" sz="2400" dirty="0"/>
              <a:t>à</a:t>
            </a:r>
          </a:p>
          <a:p>
            <a:pPr algn="ctr"/>
            <a:r>
              <a:rPr lang="fr-FR" sz="2400" dirty="0"/>
              <a:t>Matthew Charles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5FF22F68-CE7D-4404-8C5C-4BB1E395FDFC}"/>
              </a:ext>
            </a:extLst>
          </p:cNvPr>
          <p:cNvSpPr/>
          <p:nvPr/>
        </p:nvSpPr>
        <p:spPr>
          <a:xfrm>
            <a:off x="5708374" y="4503038"/>
            <a:ext cx="77525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C91CE9-AD19-41A0-92E4-E0A53EE2EAEC}"/>
              </a:ext>
            </a:extLst>
          </p:cNvPr>
          <p:cNvSpPr txBox="1"/>
          <p:nvPr/>
        </p:nvSpPr>
        <p:spPr>
          <a:xfrm>
            <a:off x="675861" y="5478046"/>
            <a:ext cx="113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Un enseignant-chercheur du LPNHE………. et de l’UFR de Physique de Sorbonne Université</a:t>
            </a:r>
          </a:p>
        </p:txBody>
      </p:sp>
    </p:spTree>
    <p:extLst>
      <p:ext uri="{BB962C8B-B14F-4D97-AF65-F5344CB8AC3E}">
        <p14:creationId xmlns:p14="http://schemas.microsoft.com/office/powerpoint/2010/main" val="22822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78DE1E-60F9-4117-AE51-83F6DEE69C7E}"/>
              </a:ext>
            </a:extLst>
          </p:cNvPr>
          <p:cNvSpPr txBox="1"/>
          <p:nvPr/>
        </p:nvSpPr>
        <p:spPr>
          <a:xfrm>
            <a:off x="4151540" y="388599"/>
            <a:ext cx="790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rgbClr val="0070C0"/>
                </a:solidFill>
              </a:rPr>
              <a:t>UFR de Physique SU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D9393C-A144-4294-987A-58803230C3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6344" cy="21929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1BA565-D7A0-41F9-A29B-6D909D9D32E8}"/>
              </a:ext>
            </a:extLst>
          </p:cNvPr>
          <p:cNvSpPr/>
          <p:nvPr/>
        </p:nvSpPr>
        <p:spPr>
          <a:xfrm>
            <a:off x="219075" y="1896499"/>
            <a:ext cx="54795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Direction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direction (directeur et directeur adjoint)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bureau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conseil d’UFR</a:t>
            </a:r>
          </a:p>
          <a:p>
            <a:pPr marL="285750" indent="-285750">
              <a:buFontTx/>
              <a:buChar char="-"/>
            </a:pPr>
            <a:r>
              <a:rPr lang="fr-FR" dirty="0"/>
              <a:t>deux conseils et trois commissions, chargés des études et des propositions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(très maigre) budget de 42 k€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8D494-43E4-4AF8-9BD9-D8CDD3D69345}"/>
              </a:ext>
            </a:extLst>
          </p:cNvPr>
          <p:cNvSpPr/>
          <p:nvPr/>
        </p:nvSpPr>
        <p:spPr>
          <a:xfrm>
            <a:off x="5328339" y="1463726"/>
            <a:ext cx="637902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Périmètre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deux départements de formation (Licence, Master de physique)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des laboratoires : 17 laboratoires associés à l’UFR de physique, deux fédérations de recherche, une école interne (qui est aussi un laboratoire) : l’institut d’astrophysique de Paris (IAP)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des services généraux: service des basses températures, service informatique (pour les formations…), plateforme expérimentale de Physique (pour les formations)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51302-7BF7-4BA0-A17D-23DACC920ED7}"/>
              </a:ext>
            </a:extLst>
          </p:cNvPr>
          <p:cNvSpPr/>
          <p:nvPr/>
        </p:nvSpPr>
        <p:spPr>
          <a:xfrm>
            <a:off x="1624160" y="4685138"/>
            <a:ext cx="9476656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endParaRPr lang="fr-FR" alt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Personnels rattachés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les enseignants-chercheurs (&lt;200) et assimilés (108 doctorants avec mission enseignement…)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Personnels techniques et administratifs (~ 60 agents SU, 360 CNRS)</a:t>
            </a:r>
          </a:p>
          <a:p>
            <a:pPr marL="285750" indent="-285750">
              <a:buFontTx/>
              <a:buChar char="-"/>
            </a:pPr>
            <a:r>
              <a:rPr lang="fr-FR" altLang="fr-FR" dirty="0"/>
              <a:t>les chercheurs (CNRS, INSERM…: ~ 420)</a:t>
            </a:r>
          </a:p>
        </p:txBody>
      </p:sp>
    </p:spTree>
    <p:extLst>
      <p:ext uri="{BB962C8B-B14F-4D97-AF65-F5344CB8AC3E}">
        <p14:creationId xmlns:p14="http://schemas.microsoft.com/office/powerpoint/2010/main" val="33494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0C2578E1-CD35-4026-B44E-87B7CF91636B}"/>
              </a:ext>
            </a:extLst>
          </p:cNvPr>
          <p:cNvGrpSpPr/>
          <p:nvPr/>
        </p:nvGrpSpPr>
        <p:grpSpPr>
          <a:xfrm>
            <a:off x="1257821" y="0"/>
            <a:ext cx="9676357" cy="6858000"/>
            <a:chOff x="1257821" y="0"/>
            <a:chExt cx="9676357" cy="68580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5CF54B8-44EC-4E3A-9F74-CC3E0D4D1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821" y="0"/>
              <a:ext cx="967635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F3441E-8713-4922-ADCF-1E180C9FC73E}"/>
                </a:ext>
              </a:extLst>
            </p:cNvPr>
            <p:cNvSpPr/>
            <p:nvPr/>
          </p:nvSpPr>
          <p:spPr>
            <a:xfrm>
              <a:off x="5600700" y="1303867"/>
              <a:ext cx="1388533" cy="16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8D61EC3F-CC8D-4AE1-A684-A4185FD1467F}"/>
                </a:ext>
              </a:extLst>
            </p:cNvPr>
            <p:cNvSpPr txBox="1"/>
            <p:nvPr/>
          </p:nvSpPr>
          <p:spPr>
            <a:xfrm>
              <a:off x="5419855" y="1257728"/>
              <a:ext cx="15840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Jérôme </a:t>
              </a:r>
              <a:r>
                <a:rPr lang="fr-FR" sz="1050" b="1" dirty="0" err="1"/>
                <a:t>Tignon</a:t>
              </a:r>
              <a:r>
                <a:rPr lang="fr-FR" sz="1050" dirty="0"/>
                <a:t>, Directeur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05E05-951F-47D4-95E7-52657E8E58C6}"/>
                </a:ext>
              </a:extLst>
            </p:cNvPr>
            <p:cNvSpPr/>
            <p:nvPr/>
          </p:nvSpPr>
          <p:spPr>
            <a:xfrm>
              <a:off x="5018098" y="1909234"/>
              <a:ext cx="2387601" cy="16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8CBCB1C-E3F9-41BB-B6B0-E130183BB2FB}"/>
                </a:ext>
              </a:extLst>
            </p:cNvPr>
            <p:cNvSpPr txBox="1"/>
            <p:nvPr/>
          </p:nvSpPr>
          <p:spPr>
            <a:xfrm>
              <a:off x="4968487" y="1866942"/>
              <a:ext cx="32161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Maryline GALOPIN</a:t>
              </a:r>
              <a:r>
                <a:rPr lang="fr-FR" sz="1050" dirty="0"/>
                <a:t>, Responsable administrative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57CA7E-F69C-4776-A893-357DAA9E51FE}"/>
                </a:ext>
              </a:extLst>
            </p:cNvPr>
            <p:cNvSpPr/>
            <p:nvPr/>
          </p:nvSpPr>
          <p:spPr>
            <a:xfrm>
              <a:off x="5874488" y="4795284"/>
              <a:ext cx="839972" cy="101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8984B6-A57A-40D6-9D6F-EE6106038A11}"/>
                </a:ext>
              </a:extLst>
            </p:cNvPr>
            <p:cNvSpPr/>
            <p:nvPr/>
          </p:nvSpPr>
          <p:spPr>
            <a:xfrm>
              <a:off x="5874488" y="5372986"/>
              <a:ext cx="839972" cy="101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E1B38D-3F7C-45E2-A9C6-A866C47CB222}"/>
                </a:ext>
              </a:extLst>
            </p:cNvPr>
            <p:cNvSpPr/>
            <p:nvPr/>
          </p:nvSpPr>
          <p:spPr>
            <a:xfrm>
              <a:off x="5874488" y="5948916"/>
              <a:ext cx="839972" cy="101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7642611-5500-47FB-BD56-8731C84BAE09}"/>
                </a:ext>
              </a:extLst>
            </p:cNvPr>
            <p:cNvSpPr txBox="1"/>
            <p:nvPr/>
          </p:nvSpPr>
          <p:spPr>
            <a:xfrm>
              <a:off x="5822869" y="4737143"/>
              <a:ext cx="8915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/>
                <a:t>Jérôme </a:t>
              </a:r>
              <a:r>
                <a:rPr lang="fr-FR" sz="900" b="1" dirty="0" err="1"/>
                <a:t>Tignon</a:t>
              </a:r>
              <a:endParaRPr lang="fr-FR" sz="900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1E97C96-7F05-47B0-B3F1-ACD26488716D}"/>
                </a:ext>
              </a:extLst>
            </p:cNvPr>
            <p:cNvSpPr txBox="1"/>
            <p:nvPr/>
          </p:nvSpPr>
          <p:spPr>
            <a:xfrm>
              <a:off x="5810692" y="5308074"/>
              <a:ext cx="9156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/>
                <a:t>Mathieu Bertin</a:t>
              </a:r>
              <a:endParaRPr lang="fr-FR" sz="9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0C1A791-99D8-47BE-869D-56621D0FB1AD}"/>
                </a:ext>
              </a:extLst>
            </p:cNvPr>
            <p:cNvSpPr txBox="1"/>
            <p:nvPr/>
          </p:nvSpPr>
          <p:spPr>
            <a:xfrm>
              <a:off x="5810692" y="5884004"/>
              <a:ext cx="8915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/>
                <a:t>Jérôme </a:t>
              </a:r>
              <a:r>
                <a:rPr lang="fr-FR" sz="900" b="1" dirty="0" err="1"/>
                <a:t>Tignon</a:t>
              </a:r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69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81">
            <a:extLst>
              <a:ext uri="{FF2B5EF4-FFF2-40B4-BE49-F238E27FC236}">
                <a16:creationId xmlns:a16="http://schemas.microsoft.com/office/drawing/2014/main" id="{CCFF4522-74FE-4B99-8B4E-0BBC0F91563F}"/>
              </a:ext>
            </a:extLst>
          </p:cNvPr>
          <p:cNvSpPr txBox="1"/>
          <p:nvPr/>
        </p:nvSpPr>
        <p:spPr>
          <a:xfrm>
            <a:off x="4284171" y="45865"/>
            <a:ext cx="790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UFR de Physique : Nos laboratoires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9A46EF-071E-4033-911D-BF3C9F21E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91" y="1212749"/>
            <a:ext cx="1099754" cy="783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3DE476-5DD9-449E-82BE-73F466C9A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88" y="2302652"/>
            <a:ext cx="2039636" cy="4859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5A10B1-CFAE-47B9-A6A8-970CB28B6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57" y="3811074"/>
            <a:ext cx="1991836" cy="1109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FCB9496-C852-4DFC-9D5B-246DB4CD5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49" y="1447985"/>
            <a:ext cx="2465887" cy="5589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825A3A9-2B55-46E3-9261-415633CB3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" y="3010301"/>
            <a:ext cx="1140909" cy="6065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68BA32-4BFA-42D2-B139-764C9F8EAB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7" y="3215506"/>
            <a:ext cx="1303285" cy="3904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2567158-7CEC-4F78-A8F1-0EB946BE8E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22" y="2285087"/>
            <a:ext cx="2952328" cy="16401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ADDF293-BC94-43DF-B9D6-B516AF0CC2A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0" y="1473270"/>
            <a:ext cx="1399943" cy="76593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10B0528-B5A5-4FF0-995A-769491A4BB0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36" y="2699841"/>
            <a:ext cx="1424934" cy="849040"/>
          </a:xfrm>
          <a:prstGeom prst="rect">
            <a:avLst/>
          </a:prstGeom>
        </p:spPr>
      </p:pic>
      <p:sp>
        <p:nvSpPr>
          <p:cNvPr id="26" name="Espace réservé du numéro de diapositive 9">
            <a:extLst>
              <a:ext uri="{FF2B5EF4-FFF2-40B4-BE49-F238E27FC236}">
                <a16:creationId xmlns:a16="http://schemas.microsoft.com/office/drawing/2014/main" id="{B2D1A74D-3E95-41DF-A64B-93655E39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403594"/>
            <a:ext cx="683339" cy="365125"/>
          </a:xfrm>
        </p:spPr>
        <p:txBody>
          <a:bodyPr/>
          <a:lstStyle/>
          <a:p>
            <a:fld id="{63C980CC-F6EF-445B-ADF7-4283CCCFB72E}" type="slidenum">
              <a:rPr lang="fr-FR" smtClean="0"/>
              <a:t>4</a:t>
            </a:fld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A45F2E4-2418-4F8D-9AB4-98350CC37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06" y="1073005"/>
            <a:ext cx="1247557" cy="11661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65A9935-F29A-41C7-9904-412298F7D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04" y="5014649"/>
            <a:ext cx="1303285" cy="130328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53CFF2C-E266-4E28-9DE5-4FF6EC6A1C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8" y="4181184"/>
            <a:ext cx="1477309" cy="71273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3006D18-6835-4733-836D-A633BD071B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13" y="2247462"/>
            <a:ext cx="1442378" cy="1109955"/>
          </a:xfrm>
          <a:prstGeom prst="rect">
            <a:avLst/>
          </a:prstGeom>
        </p:spPr>
      </p:pic>
      <p:pic>
        <p:nvPicPr>
          <p:cNvPr id="29" name="Espace réservé du contenu 14">
            <a:extLst>
              <a:ext uri="{FF2B5EF4-FFF2-40B4-BE49-F238E27FC236}">
                <a16:creationId xmlns:a16="http://schemas.microsoft.com/office/drawing/2014/main" id="{79A81D77-B729-476F-9738-3845DABBFC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25" y="4430429"/>
            <a:ext cx="1323097" cy="127100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7108BCE-BB8F-4263-A448-3505EBE188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59" y="4374569"/>
            <a:ext cx="1164115" cy="164613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832C42B-A5AF-433A-A5E5-2CBC0FF314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23" y="5109995"/>
            <a:ext cx="2386786" cy="8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6AE227D-F52C-4276-BF36-EA50412A58A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69082" y="465735"/>
            <a:ext cx="1646294" cy="2064562"/>
          </a:xfrm>
          <a:prstGeom prst="rect">
            <a:avLst/>
          </a:prstGeom>
          <a:effectLst/>
        </p:spPr>
      </p:pic>
      <p:pic>
        <p:nvPicPr>
          <p:cNvPr id="44" name="Image" descr="Image">
            <a:extLst>
              <a:ext uri="{FF2B5EF4-FFF2-40B4-BE49-F238E27FC236}">
                <a16:creationId xmlns:a16="http://schemas.microsoft.com/office/drawing/2014/main" id="{186D3579-E2E3-4193-AB0A-1A231FC3C4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39" y="244561"/>
            <a:ext cx="1895132" cy="2294738"/>
          </a:xfrm>
          <a:prstGeom prst="rect">
            <a:avLst/>
          </a:prstGeom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78DE1E-60F9-4117-AE51-83F6DEE69C7E}"/>
              </a:ext>
            </a:extLst>
          </p:cNvPr>
          <p:cNvSpPr txBox="1"/>
          <p:nvPr/>
        </p:nvSpPr>
        <p:spPr>
          <a:xfrm>
            <a:off x="124220" y="-4433"/>
            <a:ext cx="392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UFR de Physique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B1610C5B-30BE-4959-88FE-700AF2FF7143}"/>
              </a:ext>
            </a:extLst>
          </p:cNvPr>
          <p:cNvGrpSpPr/>
          <p:nvPr/>
        </p:nvGrpSpPr>
        <p:grpSpPr>
          <a:xfrm>
            <a:off x="5043110" y="-1059041"/>
            <a:ext cx="2907080" cy="604297"/>
            <a:chOff x="4979608" y="1992958"/>
            <a:chExt cx="2907080" cy="604297"/>
          </a:xfrm>
        </p:grpSpPr>
        <p:grpSp>
          <p:nvGrpSpPr>
            <p:cNvPr id="13" name="Rectangle">
              <a:extLst>
                <a:ext uri="{FF2B5EF4-FFF2-40B4-BE49-F238E27FC236}">
                  <a16:creationId xmlns:a16="http://schemas.microsoft.com/office/drawing/2014/main" id="{DF1F46D6-3C19-4375-9A27-CA6DE01FEFA3}"/>
                </a:ext>
              </a:extLst>
            </p:cNvPr>
            <p:cNvGrpSpPr/>
            <p:nvPr/>
          </p:nvGrpSpPr>
          <p:grpSpPr>
            <a:xfrm>
              <a:off x="4979608" y="1992958"/>
              <a:ext cx="2907080" cy="604297"/>
              <a:chOff x="0" y="0"/>
              <a:chExt cx="4667702" cy="733827"/>
            </a:xfrm>
          </p:grpSpPr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75606BC7-ECA7-4078-BB09-F52D656A7867}"/>
                  </a:ext>
                </a:extLst>
              </p:cNvPr>
              <p:cNvSpPr/>
              <p:nvPr/>
            </p:nvSpPr>
            <p:spPr>
              <a:xfrm>
                <a:off x="25400" y="25400"/>
                <a:ext cx="4616903" cy="683028"/>
              </a:xfrm>
              <a:prstGeom prst="rect">
                <a:avLst/>
              </a:prstGeom>
              <a:solidFill>
                <a:srgbClr val="A9A9A9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5" name="Rectangle Rectangle" descr="Rectangle Rectangle">
                <a:extLst>
                  <a:ext uri="{FF2B5EF4-FFF2-40B4-BE49-F238E27FC236}">
                    <a16:creationId xmlns:a16="http://schemas.microsoft.com/office/drawing/2014/main" id="{091D7BF6-B28C-45C1-90E7-9A0D2F1AF5C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667703" cy="733828"/>
              </a:xfrm>
              <a:prstGeom prst="rect">
                <a:avLst/>
              </a:prstGeom>
              <a:effectLst/>
            </p:spPr>
          </p:pic>
        </p:grpSp>
        <p:sp>
          <p:nvSpPr>
            <p:cNvPr id="16" name="Bureau direction UFR">
              <a:extLst>
                <a:ext uri="{FF2B5EF4-FFF2-40B4-BE49-F238E27FC236}">
                  <a16:creationId xmlns:a16="http://schemas.microsoft.com/office/drawing/2014/main" id="{0A7F680B-98CA-4928-B9C7-24A21B0069B3}"/>
                </a:ext>
              </a:extLst>
            </p:cNvPr>
            <p:cNvSpPr txBox="1"/>
            <p:nvPr/>
          </p:nvSpPr>
          <p:spPr>
            <a:xfrm>
              <a:off x="5402378" y="2070082"/>
              <a:ext cx="2331011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i="1"/>
              </a:lvl1pPr>
            </a:lstStyle>
            <a:p>
              <a:r>
                <a:rPr dirty="0"/>
                <a:t>Bureau direction UFR</a:t>
              </a:r>
            </a:p>
          </p:txBody>
        </p:sp>
      </p:grpSp>
      <p:grpSp>
        <p:nvGrpSpPr>
          <p:cNvPr id="25" name="Rectangle">
            <a:extLst>
              <a:ext uri="{FF2B5EF4-FFF2-40B4-BE49-F238E27FC236}">
                <a16:creationId xmlns:a16="http://schemas.microsoft.com/office/drawing/2014/main" id="{00975770-7F38-4792-99A8-FCC1F9E4447F}"/>
              </a:ext>
            </a:extLst>
          </p:cNvPr>
          <p:cNvGrpSpPr/>
          <p:nvPr/>
        </p:nvGrpSpPr>
        <p:grpSpPr>
          <a:xfrm>
            <a:off x="-22067" y="6073277"/>
            <a:ext cx="12192000" cy="649720"/>
            <a:chOff x="0" y="0"/>
            <a:chExt cx="12166424" cy="1333225"/>
          </a:xfrm>
        </p:grpSpPr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A576CE03-E751-4876-904C-7978526F90B9}"/>
                </a:ext>
              </a:extLst>
            </p:cNvPr>
            <p:cNvSpPr/>
            <p:nvPr/>
          </p:nvSpPr>
          <p:spPr>
            <a:xfrm>
              <a:off x="25400" y="25400"/>
              <a:ext cx="12115625" cy="128242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7" name="Rectangle Rectangle" descr="Rectangle Rectangle">
              <a:extLst>
                <a:ext uri="{FF2B5EF4-FFF2-40B4-BE49-F238E27FC236}">
                  <a16:creationId xmlns:a16="http://schemas.microsoft.com/office/drawing/2014/main" id="{F8930AE3-17BA-46A9-8B2F-2FFE86C47F4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66425" cy="1333226"/>
            </a:xfrm>
            <a:prstGeom prst="rect">
              <a:avLst/>
            </a:prstGeom>
            <a:effectLst/>
          </p:spPr>
        </p:pic>
      </p:grpSp>
      <p:sp>
        <p:nvSpPr>
          <p:cNvPr id="28" name="Conseil d’UFR">
            <a:extLst>
              <a:ext uri="{FF2B5EF4-FFF2-40B4-BE49-F238E27FC236}">
                <a16:creationId xmlns:a16="http://schemas.microsoft.com/office/drawing/2014/main" id="{741C5205-B456-44B7-A8A4-90F04B7B8DC3}"/>
              </a:ext>
            </a:extLst>
          </p:cNvPr>
          <p:cNvSpPr txBox="1"/>
          <p:nvPr/>
        </p:nvSpPr>
        <p:spPr>
          <a:xfrm>
            <a:off x="5038305" y="6167348"/>
            <a:ext cx="2616900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r>
              <a:rPr dirty="0"/>
              <a:t>Conseil </a:t>
            </a:r>
            <a:r>
              <a:rPr dirty="0" err="1"/>
              <a:t>d’UFR</a:t>
            </a:r>
            <a:endParaRPr dirty="0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F9B697ED-34C0-4395-918D-5E34E21EA1C4}"/>
              </a:ext>
            </a:extLst>
          </p:cNvPr>
          <p:cNvGrpSpPr/>
          <p:nvPr/>
        </p:nvGrpSpPr>
        <p:grpSpPr>
          <a:xfrm>
            <a:off x="465029" y="5240473"/>
            <a:ext cx="2016869" cy="575843"/>
            <a:chOff x="888702" y="4600623"/>
            <a:chExt cx="2016869" cy="575843"/>
          </a:xfrm>
        </p:grpSpPr>
        <p:grpSp>
          <p:nvGrpSpPr>
            <p:cNvPr id="29" name="Rectangle">
              <a:extLst>
                <a:ext uri="{FF2B5EF4-FFF2-40B4-BE49-F238E27FC236}">
                  <a16:creationId xmlns:a16="http://schemas.microsoft.com/office/drawing/2014/main" id="{7F8EF7B5-68B1-4D59-ADEA-B1BA35A41F9C}"/>
                </a:ext>
              </a:extLst>
            </p:cNvPr>
            <p:cNvGrpSpPr/>
            <p:nvPr/>
          </p:nvGrpSpPr>
          <p:grpSpPr>
            <a:xfrm>
              <a:off x="888702" y="4600623"/>
              <a:ext cx="2016869" cy="575843"/>
              <a:chOff x="0" y="0"/>
              <a:chExt cx="3247339" cy="1037049"/>
            </a:xfrm>
          </p:grpSpPr>
          <p:sp>
            <p:nvSpPr>
              <p:cNvPr id="30" name="Rectangle">
                <a:extLst>
                  <a:ext uri="{FF2B5EF4-FFF2-40B4-BE49-F238E27FC236}">
                    <a16:creationId xmlns:a16="http://schemas.microsoft.com/office/drawing/2014/main" id="{9C377CFB-5C66-471A-BFB6-9302E481F1FA}"/>
                  </a:ext>
                </a:extLst>
              </p:cNvPr>
              <p:cNvSpPr/>
              <p:nvPr/>
            </p:nvSpPr>
            <p:spPr>
              <a:xfrm>
                <a:off x="25400" y="25400"/>
                <a:ext cx="3196540" cy="986250"/>
              </a:xfrm>
              <a:prstGeom prst="rect">
                <a:avLst/>
              </a:prstGeom>
              <a:solidFill>
                <a:srgbClr val="FFFC79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31" name="Rectangle Rectangle" descr="Rectangle Rectangle">
                <a:extLst>
                  <a:ext uri="{FF2B5EF4-FFF2-40B4-BE49-F238E27FC236}">
                    <a16:creationId xmlns:a16="http://schemas.microsoft.com/office/drawing/2014/main" id="{D86362B1-107D-4221-9D96-ABACD920162A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3247340" cy="1037050"/>
              </a:xfrm>
              <a:prstGeom prst="rect">
                <a:avLst/>
              </a:prstGeom>
              <a:effectLst/>
            </p:spPr>
          </p:pic>
        </p:grpSp>
        <p:sp>
          <p:nvSpPr>
            <p:cNvPr id="32" name="COPENS">
              <a:extLst>
                <a:ext uri="{FF2B5EF4-FFF2-40B4-BE49-F238E27FC236}">
                  <a16:creationId xmlns:a16="http://schemas.microsoft.com/office/drawing/2014/main" id="{D189D074-6D27-4272-86E1-8C9D2DE0131D}"/>
                </a:ext>
              </a:extLst>
            </p:cNvPr>
            <p:cNvSpPr txBox="1"/>
            <p:nvPr/>
          </p:nvSpPr>
          <p:spPr>
            <a:xfrm>
              <a:off x="1460972" y="4697974"/>
              <a:ext cx="1401776" cy="461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dirty="0"/>
                <a:t>COPENS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306D1A14-0409-4434-8440-9D64250A5947}"/>
              </a:ext>
            </a:extLst>
          </p:cNvPr>
          <p:cNvGrpSpPr/>
          <p:nvPr/>
        </p:nvGrpSpPr>
        <p:grpSpPr>
          <a:xfrm>
            <a:off x="4399061" y="5222258"/>
            <a:ext cx="1895132" cy="586772"/>
            <a:chOff x="5014012" y="4658170"/>
            <a:chExt cx="1895132" cy="586772"/>
          </a:xfrm>
        </p:grpSpPr>
        <p:grpSp>
          <p:nvGrpSpPr>
            <p:cNvPr id="33" name="Rectangle">
              <a:extLst>
                <a:ext uri="{FF2B5EF4-FFF2-40B4-BE49-F238E27FC236}">
                  <a16:creationId xmlns:a16="http://schemas.microsoft.com/office/drawing/2014/main" id="{39587181-F500-4F10-B492-CC7A979D0E5B}"/>
                </a:ext>
              </a:extLst>
            </p:cNvPr>
            <p:cNvGrpSpPr/>
            <p:nvPr/>
          </p:nvGrpSpPr>
          <p:grpSpPr>
            <a:xfrm>
              <a:off x="5014012" y="4658170"/>
              <a:ext cx="1895132" cy="586772"/>
              <a:chOff x="0" y="0"/>
              <a:chExt cx="3247339" cy="1037049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715D2175-35BA-460F-BA47-5E81F1E580C6}"/>
                  </a:ext>
                </a:extLst>
              </p:cNvPr>
              <p:cNvSpPr/>
              <p:nvPr/>
            </p:nvSpPr>
            <p:spPr>
              <a:xfrm>
                <a:off x="25400" y="25400"/>
                <a:ext cx="3196540" cy="986250"/>
              </a:xfrm>
              <a:prstGeom prst="rect">
                <a:avLst/>
              </a:prstGeom>
              <a:solidFill>
                <a:srgbClr val="FFFC79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35" name="Rectangle Rectangle" descr="Rectangle Rectangle">
                <a:extLst>
                  <a:ext uri="{FF2B5EF4-FFF2-40B4-BE49-F238E27FC236}">
                    <a16:creationId xmlns:a16="http://schemas.microsoft.com/office/drawing/2014/main" id="{39A89889-6BBE-4E4E-8D1F-BFCA7E8C53A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3247340" cy="1037050"/>
              </a:xfrm>
              <a:prstGeom prst="rect">
                <a:avLst/>
              </a:prstGeom>
              <a:effectLst/>
            </p:spPr>
          </p:pic>
        </p:grpSp>
        <p:sp>
          <p:nvSpPr>
            <p:cNvPr id="36" name="C TdS">
              <a:extLst>
                <a:ext uri="{FF2B5EF4-FFF2-40B4-BE49-F238E27FC236}">
                  <a16:creationId xmlns:a16="http://schemas.microsoft.com/office/drawing/2014/main" id="{EB1DFF4B-C5B1-4B1C-8DF7-F17995D3970A}"/>
                </a:ext>
              </a:extLst>
            </p:cNvPr>
            <p:cNvSpPr txBox="1"/>
            <p:nvPr/>
          </p:nvSpPr>
          <p:spPr>
            <a:xfrm>
              <a:off x="5601274" y="4697974"/>
              <a:ext cx="995173" cy="461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C TdS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E7F88CD0-F648-4098-AB62-BA08BA72CB67}"/>
              </a:ext>
            </a:extLst>
          </p:cNvPr>
          <p:cNvGrpSpPr/>
          <p:nvPr/>
        </p:nvGrpSpPr>
        <p:grpSpPr>
          <a:xfrm>
            <a:off x="8713545" y="5254577"/>
            <a:ext cx="1696245" cy="570717"/>
            <a:chOff x="8978324" y="4588317"/>
            <a:chExt cx="1696245" cy="570717"/>
          </a:xfrm>
        </p:grpSpPr>
        <p:grpSp>
          <p:nvGrpSpPr>
            <p:cNvPr id="37" name="Rectangle">
              <a:extLst>
                <a:ext uri="{FF2B5EF4-FFF2-40B4-BE49-F238E27FC236}">
                  <a16:creationId xmlns:a16="http://schemas.microsoft.com/office/drawing/2014/main" id="{72D149C3-0FA1-41FE-BD27-60960E4FD5F5}"/>
                </a:ext>
              </a:extLst>
            </p:cNvPr>
            <p:cNvGrpSpPr/>
            <p:nvPr/>
          </p:nvGrpSpPr>
          <p:grpSpPr>
            <a:xfrm>
              <a:off x="8978324" y="4588317"/>
              <a:ext cx="1557164" cy="568563"/>
              <a:chOff x="0" y="0"/>
              <a:chExt cx="3247339" cy="1037049"/>
            </a:xfrm>
          </p:grpSpPr>
          <p:sp>
            <p:nvSpPr>
              <p:cNvPr id="38" name="Rectangle">
                <a:extLst>
                  <a:ext uri="{FF2B5EF4-FFF2-40B4-BE49-F238E27FC236}">
                    <a16:creationId xmlns:a16="http://schemas.microsoft.com/office/drawing/2014/main" id="{A84F9513-6D8F-46E6-97FD-4B530345CADC}"/>
                  </a:ext>
                </a:extLst>
              </p:cNvPr>
              <p:cNvSpPr/>
              <p:nvPr/>
            </p:nvSpPr>
            <p:spPr>
              <a:xfrm>
                <a:off x="25400" y="25400"/>
                <a:ext cx="3196540" cy="986250"/>
              </a:xfrm>
              <a:prstGeom prst="rect">
                <a:avLst/>
              </a:prstGeom>
              <a:solidFill>
                <a:srgbClr val="FFFC79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39" name="Rectangle Rectangle" descr="Rectangle Rectangle">
                <a:extLst>
                  <a:ext uri="{FF2B5EF4-FFF2-40B4-BE49-F238E27FC236}">
                    <a16:creationId xmlns:a16="http://schemas.microsoft.com/office/drawing/2014/main" id="{26988955-40D7-40F6-BB91-E4A9A7C870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3247340" cy="1037050"/>
              </a:xfrm>
              <a:prstGeom prst="rect">
                <a:avLst/>
              </a:prstGeom>
              <a:effectLst/>
            </p:spPr>
          </p:pic>
        </p:grpSp>
        <p:sp>
          <p:nvSpPr>
            <p:cNvPr id="40" name="C IATSS">
              <a:extLst>
                <a:ext uri="{FF2B5EF4-FFF2-40B4-BE49-F238E27FC236}">
                  <a16:creationId xmlns:a16="http://schemas.microsoft.com/office/drawing/2014/main" id="{00C4380F-5E2E-4EBD-9C4F-673756F7BACD}"/>
                </a:ext>
              </a:extLst>
            </p:cNvPr>
            <p:cNvSpPr txBox="1"/>
            <p:nvPr/>
          </p:nvSpPr>
          <p:spPr>
            <a:xfrm>
              <a:off x="9397151" y="4697974"/>
              <a:ext cx="1277418" cy="461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C IATSS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F16F1985-5EED-46DC-9EFD-57EF4B9C91F6}"/>
              </a:ext>
            </a:extLst>
          </p:cNvPr>
          <p:cNvGrpSpPr/>
          <p:nvPr/>
        </p:nvGrpSpPr>
        <p:grpSpPr>
          <a:xfrm>
            <a:off x="6196814" y="4441884"/>
            <a:ext cx="1258501" cy="1522555"/>
            <a:chOff x="5466749" y="3239671"/>
            <a:chExt cx="1258501" cy="1522555"/>
          </a:xfrm>
        </p:grpSpPr>
        <p:grpSp>
          <p:nvGrpSpPr>
            <p:cNvPr id="46" name="Image">
              <a:extLst>
                <a:ext uri="{FF2B5EF4-FFF2-40B4-BE49-F238E27FC236}">
                  <a16:creationId xmlns:a16="http://schemas.microsoft.com/office/drawing/2014/main" id="{C07CAC8A-ADF6-4FA9-AD0B-DC5E38211340}"/>
                </a:ext>
              </a:extLst>
            </p:cNvPr>
            <p:cNvGrpSpPr/>
            <p:nvPr/>
          </p:nvGrpSpPr>
          <p:grpSpPr>
            <a:xfrm>
              <a:off x="5466749" y="3429000"/>
              <a:ext cx="1258501" cy="1333226"/>
              <a:chOff x="0" y="0"/>
              <a:chExt cx="1258499" cy="1333225"/>
            </a:xfrm>
          </p:grpSpPr>
          <p:pic>
            <p:nvPicPr>
              <p:cNvPr id="47" name="Image" descr="Image">
                <a:extLst>
                  <a:ext uri="{FF2B5EF4-FFF2-40B4-BE49-F238E27FC236}">
                    <a16:creationId xmlns:a16="http://schemas.microsoft.com/office/drawing/2014/main" id="{0EF3B665-932F-41B4-843F-CC1A0B81F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254000" y="254000"/>
                <a:ext cx="775900" cy="86332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8" name="Image" descr="Image">
                <a:extLst>
                  <a:ext uri="{FF2B5EF4-FFF2-40B4-BE49-F238E27FC236}">
                    <a16:creationId xmlns:a16="http://schemas.microsoft.com/office/drawing/2014/main" id="{78C50D63-3251-4B79-B240-A2E096D57885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" y="0"/>
                <a:ext cx="1258501" cy="1333226"/>
              </a:xfrm>
              <a:prstGeom prst="rect">
                <a:avLst/>
              </a:prstGeom>
              <a:effectLst/>
            </p:spPr>
          </p:pic>
        </p:grpSp>
        <p:sp>
          <p:nvSpPr>
            <p:cNvPr id="49" name="Caterina…">
              <a:extLst>
                <a:ext uri="{FF2B5EF4-FFF2-40B4-BE49-F238E27FC236}">
                  <a16:creationId xmlns:a16="http://schemas.microsoft.com/office/drawing/2014/main" id="{13420367-9BB3-4F1E-BAD4-5E9CB7B51E01}"/>
                </a:ext>
              </a:extLst>
            </p:cNvPr>
            <p:cNvSpPr txBox="1"/>
            <p:nvPr/>
          </p:nvSpPr>
          <p:spPr>
            <a:xfrm>
              <a:off x="5740208" y="3239671"/>
              <a:ext cx="711582" cy="4027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1000"/>
              </a:pPr>
              <a:r>
                <a:t>Caterina </a:t>
              </a:r>
            </a:p>
            <a:p>
              <a:pPr>
                <a:defRPr sz="1000"/>
              </a:pPr>
              <a:r>
                <a:t>RICONDA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DC727264-D2A5-4998-B163-E679E3C1E016}"/>
              </a:ext>
            </a:extLst>
          </p:cNvPr>
          <p:cNvGrpSpPr/>
          <p:nvPr/>
        </p:nvGrpSpPr>
        <p:grpSpPr>
          <a:xfrm>
            <a:off x="2352286" y="4665816"/>
            <a:ext cx="1136333" cy="1356243"/>
            <a:chOff x="-212118" y="4117183"/>
            <a:chExt cx="1136333" cy="1356243"/>
          </a:xfrm>
        </p:grpSpPr>
        <p:grpSp>
          <p:nvGrpSpPr>
            <p:cNvPr id="50" name="Image">
              <a:extLst>
                <a:ext uri="{FF2B5EF4-FFF2-40B4-BE49-F238E27FC236}">
                  <a16:creationId xmlns:a16="http://schemas.microsoft.com/office/drawing/2014/main" id="{88B62A0D-DEC1-4ACA-AA7C-2AF5F85AE06C}"/>
                </a:ext>
              </a:extLst>
            </p:cNvPr>
            <p:cNvGrpSpPr/>
            <p:nvPr/>
          </p:nvGrpSpPr>
          <p:grpSpPr>
            <a:xfrm>
              <a:off x="-212118" y="4140200"/>
              <a:ext cx="1136333" cy="1333226"/>
              <a:chOff x="0" y="0"/>
              <a:chExt cx="1136331" cy="1333225"/>
            </a:xfrm>
          </p:grpSpPr>
          <p:pic>
            <p:nvPicPr>
              <p:cNvPr id="51" name="Image" descr="Image">
                <a:extLst>
                  <a:ext uri="{FF2B5EF4-FFF2-40B4-BE49-F238E27FC236}">
                    <a16:creationId xmlns:a16="http://schemas.microsoft.com/office/drawing/2014/main" id="{9766BAE6-BAFB-4E6E-93F9-F62F708BF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000" y="254000"/>
                <a:ext cx="653732" cy="86332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2" name="Image" descr="Image">
                <a:extLst>
                  <a:ext uri="{FF2B5EF4-FFF2-40B4-BE49-F238E27FC236}">
                    <a16:creationId xmlns:a16="http://schemas.microsoft.com/office/drawing/2014/main" id="{AA62A48D-3277-4895-876D-ABD1F2E52AA5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1136332" cy="1333226"/>
              </a:xfrm>
              <a:prstGeom prst="rect">
                <a:avLst/>
              </a:prstGeom>
              <a:effectLst/>
            </p:spPr>
          </p:pic>
        </p:grpSp>
        <p:sp>
          <p:nvSpPr>
            <p:cNvPr id="53" name="Paola GIURA">
              <a:extLst>
                <a:ext uri="{FF2B5EF4-FFF2-40B4-BE49-F238E27FC236}">
                  <a16:creationId xmlns:a16="http://schemas.microsoft.com/office/drawing/2014/main" id="{00548BA1-90EA-4B39-9CAF-2C40385F3911}"/>
                </a:ext>
              </a:extLst>
            </p:cNvPr>
            <p:cNvSpPr txBox="1"/>
            <p:nvPr/>
          </p:nvSpPr>
          <p:spPr>
            <a:xfrm>
              <a:off x="-79816" y="4117183"/>
              <a:ext cx="897129" cy="2503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000"/>
              </a:lvl1pPr>
            </a:lstStyle>
            <a:p>
              <a:r>
                <a:t>Paola GIURA</a:t>
              </a:r>
            </a:p>
          </p:txBody>
        </p:sp>
      </p:grpSp>
      <p:grpSp>
        <p:nvGrpSpPr>
          <p:cNvPr id="54" name="Image">
            <a:extLst>
              <a:ext uri="{FF2B5EF4-FFF2-40B4-BE49-F238E27FC236}">
                <a16:creationId xmlns:a16="http://schemas.microsoft.com/office/drawing/2014/main" id="{931DD8A4-4C20-4732-B033-B4C232AF562C}"/>
              </a:ext>
            </a:extLst>
          </p:cNvPr>
          <p:cNvGrpSpPr/>
          <p:nvPr/>
        </p:nvGrpSpPr>
        <p:grpSpPr>
          <a:xfrm>
            <a:off x="10106507" y="4709798"/>
            <a:ext cx="1342148" cy="1329448"/>
            <a:chOff x="0" y="0"/>
            <a:chExt cx="1342147" cy="1329447"/>
          </a:xfrm>
        </p:grpSpPr>
        <p:pic>
          <p:nvPicPr>
            <p:cNvPr id="55" name="Image" descr="Image">
              <a:extLst>
                <a:ext uri="{FF2B5EF4-FFF2-40B4-BE49-F238E27FC236}">
                  <a16:creationId xmlns:a16="http://schemas.microsoft.com/office/drawing/2014/main" id="{8E21B868-7E8A-4D8A-B94E-3CBE1B9CD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4000" y="254000"/>
              <a:ext cx="859548" cy="8595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Image" descr="Image">
              <a:extLst>
                <a:ext uri="{FF2B5EF4-FFF2-40B4-BE49-F238E27FC236}">
                  <a16:creationId xmlns:a16="http://schemas.microsoft.com/office/drawing/2014/main" id="{E4104E2E-B7A2-4DC7-9D2D-E850522AF0C8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342148" cy="1329448"/>
            </a:xfrm>
            <a:prstGeom prst="rect">
              <a:avLst/>
            </a:prstGeom>
            <a:effectLst/>
          </p:spPr>
        </p:pic>
      </p:grpSp>
      <p:sp>
        <p:nvSpPr>
          <p:cNvPr id="11" name="D-UFR">
            <a:extLst>
              <a:ext uri="{FF2B5EF4-FFF2-40B4-BE49-F238E27FC236}">
                <a16:creationId xmlns:a16="http://schemas.microsoft.com/office/drawing/2014/main" id="{BF89EB09-A457-4A85-803E-9F174AF95D61}"/>
              </a:ext>
            </a:extLst>
          </p:cNvPr>
          <p:cNvSpPr txBox="1"/>
          <p:nvPr/>
        </p:nvSpPr>
        <p:spPr>
          <a:xfrm>
            <a:off x="4464223" y="2324347"/>
            <a:ext cx="109088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D-UFR</a:t>
            </a:r>
          </a:p>
        </p:txBody>
      </p:sp>
      <p:sp>
        <p:nvSpPr>
          <p:cNvPr id="12" name="DAdj">
            <a:extLst>
              <a:ext uri="{FF2B5EF4-FFF2-40B4-BE49-F238E27FC236}">
                <a16:creationId xmlns:a16="http://schemas.microsoft.com/office/drawing/2014/main" id="{14C0CC99-7FB9-44C8-AD77-D79997F88E42}"/>
              </a:ext>
            </a:extLst>
          </p:cNvPr>
          <p:cNvSpPr txBox="1"/>
          <p:nvPr/>
        </p:nvSpPr>
        <p:spPr>
          <a:xfrm>
            <a:off x="5996707" y="2324347"/>
            <a:ext cx="81991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DAdj</a:t>
            </a:r>
          </a:p>
        </p:txBody>
      </p:sp>
      <p:sp>
        <p:nvSpPr>
          <p:cNvPr id="41" name="Emily LAMOUR">
            <a:extLst>
              <a:ext uri="{FF2B5EF4-FFF2-40B4-BE49-F238E27FC236}">
                <a16:creationId xmlns:a16="http://schemas.microsoft.com/office/drawing/2014/main" id="{01BCF345-1855-4AC6-A103-33A323840CC5}"/>
              </a:ext>
            </a:extLst>
          </p:cNvPr>
          <p:cNvSpPr txBox="1"/>
          <p:nvPr/>
        </p:nvSpPr>
        <p:spPr>
          <a:xfrm>
            <a:off x="5956101" y="341904"/>
            <a:ext cx="1225754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rPr dirty="0"/>
              <a:t>Emily LAMOUR</a:t>
            </a:r>
          </a:p>
        </p:txBody>
      </p:sp>
      <p:pic>
        <p:nvPicPr>
          <p:cNvPr id="43" name="Image" descr="Image">
            <a:extLst>
              <a:ext uri="{FF2B5EF4-FFF2-40B4-BE49-F238E27FC236}">
                <a16:creationId xmlns:a16="http://schemas.microsoft.com/office/drawing/2014/main" id="{3BE778DE-4BFB-4D2A-8223-CD7A5E4F7A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5452" y="498896"/>
            <a:ext cx="1412532" cy="18248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5" name="Jérôme TIGNON">
            <a:extLst>
              <a:ext uri="{FF2B5EF4-FFF2-40B4-BE49-F238E27FC236}">
                <a16:creationId xmlns:a16="http://schemas.microsoft.com/office/drawing/2014/main" id="{1A000924-2A50-40FA-8871-FF75612FD414}"/>
              </a:ext>
            </a:extLst>
          </p:cNvPr>
          <p:cNvSpPr txBox="1"/>
          <p:nvPr/>
        </p:nvSpPr>
        <p:spPr>
          <a:xfrm>
            <a:off x="4209323" y="112780"/>
            <a:ext cx="1503453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Jérôme TIGNON</a:t>
            </a:r>
          </a:p>
        </p:txBody>
      </p:sp>
      <p:sp>
        <p:nvSpPr>
          <p:cNvPr id="57" name="Maryline GALOPIN">
            <a:extLst>
              <a:ext uri="{FF2B5EF4-FFF2-40B4-BE49-F238E27FC236}">
                <a16:creationId xmlns:a16="http://schemas.microsoft.com/office/drawing/2014/main" id="{C61789BA-D4B1-44FB-B709-4C54D6583E3E}"/>
              </a:ext>
            </a:extLst>
          </p:cNvPr>
          <p:cNvSpPr txBox="1"/>
          <p:nvPr/>
        </p:nvSpPr>
        <p:spPr>
          <a:xfrm>
            <a:off x="7407378" y="816062"/>
            <a:ext cx="1465784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Maryline GALOPIN</a:t>
            </a:r>
          </a:p>
        </p:txBody>
      </p:sp>
      <p:sp>
        <p:nvSpPr>
          <p:cNvPr id="58" name="RAC">
            <a:extLst>
              <a:ext uri="{FF2B5EF4-FFF2-40B4-BE49-F238E27FC236}">
                <a16:creationId xmlns:a16="http://schemas.microsoft.com/office/drawing/2014/main" id="{119A4269-5514-45A0-B2DD-1AC30B52617A}"/>
              </a:ext>
            </a:extLst>
          </p:cNvPr>
          <p:cNvSpPr txBox="1"/>
          <p:nvPr/>
        </p:nvSpPr>
        <p:spPr>
          <a:xfrm>
            <a:off x="7800158" y="2324347"/>
            <a:ext cx="76901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RAC</a:t>
            </a:r>
          </a:p>
        </p:txBody>
      </p:sp>
      <p:grpSp>
        <p:nvGrpSpPr>
          <p:cNvPr id="59" name="Image">
            <a:extLst>
              <a:ext uri="{FF2B5EF4-FFF2-40B4-BE49-F238E27FC236}">
                <a16:creationId xmlns:a16="http://schemas.microsoft.com/office/drawing/2014/main" id="{F979E77B-B1E7-4BEF-927E-42A7DDD54138}"/>
              </a:ext>
            </a:extLst>
          </p:cNvPr>
          <p:cNvGrpSpPr/>
          <p:nvPr/>
        </p:nvGrpSpPr>
        <p:grpSpPr>
          <a:xfrm>
            <a:off x="7459690" y="902062"/>
            <a:ext cx="1391952" cy="1662265"/>
            <a:chOff x="0" y="0"/>
            <a:chExt cx="1391951" cy="1662264"/>
          </a:xfrm>
        </p:grpSpPr>
        <p:pic>
          <p:nvPicPr>
            <p:cNvPr id="60" name="Image" descr="Image">
              <a:extLst>
                <a:ext uri="{FF2B5EF4-FFF2-40B4-BE49-F238E27FC236}">
                  <a16:creationId xmlns:a16="http://schemas.microsoft.com/office/drawing/2014/main" id="{6CAE6DF6-6CC1-42A1-A53B-F93BF3FF4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4000" y="254000"/>
              <a:ext cx="909352" cy="11923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Image" descr="Image">
              <a:extLst>
                <a:ext uri="{FF2B5EF4-FFF2-40B4-BE49-F238E27FC236}">
                  <a16:creationId xmlns:a16="http://schemas.microsoft.com/office/drawing/2014/main" id="{8CC955BC-2124-4E4A-8800-9402E837BAED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391952" cy="1662265"/>
            </a:xfrm>
            <a:prstGeom prst="rect">
              <a:avLst/>
            </a:prstGeom>
            <a:effectLst/>
          </p:spPr>
        </p:pic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E9499E12-D99F-49E5-AD3B-23C33F7A1C7E}"/>
              </a:ext>
            </a:extLst>
          </p:cNvPr>
          <p:cNvGrpSpPr/>
          <p:nvPr/>
        </p:nvGrpSpPr>
        <p:grpSpPr>
          <a:xfrm>
            <a:off x="757020" y="1989652"/>
            <a:ext cx="3060000" cy="2155871"/>
            <a:chOff x="520547" y="2001313"/>
            <a:chExt cx="3060000" cy="2155871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B5A6FA6C-226D-4C6A-839E-741B8A176FE3}"/>
                </a:ext>
              </a:extLst>
            </p:cNvPr>
            <p:cNvGrpSpPr/>
            <p:nvPr/>
          </p:nvGrpSpPr>
          <p:grpSpPr>
            <a:xfrm>
              <a:off x="520547" y="3365184"/>
              <a:ext cx="3060000" cy="792000"/>
              <a:chOff x="574447" y="3019000"/>
              <a:chExt cx="3060000" cy="792000"/>
            </a:xfrm>
          </p:grpSpPr>
          <p:grpSp>
            <p:nvGrpSpPr>
              <p:cNvPr id="17" name="Rectangle">
                <a:extLst>
                  <a:ext uri="{FF2B5EF4-FFF2-40B4-BE49-F238E27FC236}">
                    <a16:creationId xmlns:a16="http://schemas.microsoft.com/office/drawing/2014/main" id="{D416DF11-9956-4446-90B1-545A4F5A1830}"/>
                  </a:ext>
                </a:extLst>
              </p:cNvPr>
              <p:cNvGrpSpPr/>
              <p:nvPr/>
            </p:nvGrpSpPr>
            <p:grpSpPr>
              <a:xfrm>
                <a:off x="574447" y="3019000"/>
                <a:ext cx="3060000" cy="792000"/>
                <a:chOff x="0" y="0"/>
                <a:chExt cx="4667702" cy="1333225"/>
              </a:xfrm>
            </p:grpSpPr>
            <p:sp>
              <p:nvSpPr>
                <p:cNvPr id="18" name="Rectangle">
                  <a:extLst>
                    <a:ext uri="{FF2B5EF4-FFF2-40B4-BE49-F238E27FC236}">
                      <a16:creationId xmlns:a16="http://schemas.microsoft.com/office/drawing/2014/main" id="{F85BDF84-E93D-4825-A413-2728132F9022}"/>
                    </a:ext>
                  </a:extLst>
                </p:cNvPr>
                <p:cNvSpPr/>
                <p:nvPr/>
              </p:nvSpPr>
              <p:spPr>
                <a:xfrm>
                  <a:off x="25400" y="25400"/>
                  <a:ext cx="4616903" cy="1282426"/>
                </a:xfrm>
                <a:prstGeom prst="rect">
                  <a:avLst/>
                </a:prstGeom>
                <a:solidFill>
                  <a:srgbClr val="76D6FF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9" name="Rectangle Rectangle" descr="Rectangle Rectangle">
                  <a:extLst>
                    <a:ext uri="{FF2B5EF4-FFF2-40B4-BE49-F238E27FC236}">
                      <a16:creationId xmlns:a16="http://schemas.microsoft.com/office/drawing/2014/main" id="{B6D77102-F8AC-4A73-AFFD-BFCBEE8ABB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0" y="0"/>
                  <a:ext cx="4667703" cy="1333226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20" name="Conseil Scientifique (CS)">
                <a:extLst>
                  <a:ext uri="{FF2B5EF4-FFF2-40B4-BE49-F238E27FC236}">
                    <a16:creationId xmlns:a16="http://schemas.microsoft.com/office/drawing/2014/main" id="{C0171B82-8CE7-4398-9490-69FDCE045580}"/>
                  </a:ext>
                </a:extLst>
              </p:cNvPr>
              <p:cNvSpPr txBox="1"/>
              <p:nvPr/>
            </p:nvSpPr>
            <p:spPr>
              <a:xfrm>
                <a:off x="868866" y="3270366"/>
                <a:ext cx="2484939" cy="3795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r>
                  <a:rPr dirty="0"/>
                  <a:t>Conseil </a:t>
                </a:r>
                <a:r>
                  <a:rPr dirty="0" err="1"/>
                  <a:t>Scientifique</a:t>
                </a:r>
                <a:r>
                  <a:rPr dirty="0"/>
                  <a:t> (CS)</a:t>
                </a:r>
              </a:p>
            </p:txBody>
          </p:sp>
        </p:grpSp>
        <p:grpSp>
          <p:nvGrpSpPr>
            <p:cNvPr id="62" name="Image">
              <a:extLst>
                <a:ext uri="{FF2B5EF4-FFF2-40B4-BE49-F238E27FC236}">
                  <a16:creationId xmlns:a16="http://schemas.microsoft.com/office/drawing/2014/main" id="{11774489-8541-4C05-BB01-AB699A045836}"/>
                </a:ext>
              </a:extLst>
            </p:cNvPr>
            <p:cNvGrpSpPr/>
            <p:nvPr/>
          </p:nvGrpSpPr>
          <p:grpSpPr>
            <a:xfrm>
              <a:off x="558981" y="2033640"/>
              <a:ext cx="1628179" cy="1615478"/>
              <a:chOff x="0" y="0"/>
              <a:chExt cx="1628177" cy="1615477"/>
            </a:xfrm>
          </p:grpSpPr>
          <p:pic>
            <p:nvPicPr>
              <p:cNvPr id="63" name="Image" descr="Image">
                <a:extLst>
                  <a:ext uri="{FF2B5EF4-FFF2-40B4-BE49-F238E27FC236}">
                    <a16:creationId xmlns:a16="http://schemas.microsoft.com/office/drawing/2014/main" id="{41B6E009-2BB1-4611-9973-4BC5F3497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000" y="254000"/>
                <a:ext cx="1145578" cy="114557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4" name="Image" descr="Image">
                <a:extLst>
                  <a:ext uri="{FF2B5EF4-FFF2-40B4-BE49-F238E27FC236}">
                    <a16:creationId xmlns:a16="http://schemas.microsoft.com/office/drawing/2014/main" id="{F8CFD721-5782-4474-974E-F5376B9F3C2E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1628178" cy="1615478"/>
              </a:xfrm>
              <a:prstGeom prst="rect">
                <a:avLst/>
              </a:prstGeom>
              <a:effectLst/>
            </p:spPr>
          </p:pic>
        </p:grpSp>
        <p:sp>
          <p:nvSpPr>
            <p:cNvPr id="65" name="Marco CIRELLI">
              <a:extLst>
                <a:ext uri="{FF2B5EF4-FFF2-40B4-BE49-F238E27FC236}">
                  <a16:creationId xmlns:a16="http://schemas.microsoft.com/office/drawing/2014/main" id="{9DAD4411-A9CF-48F1-B6A7-D30244AB91D1}"/>
                </a:ext>
              </a:extLst>
            </p:cNvPr>
            <p:cNvSpPr txBox="1"/>
            <p:nvPr/>
          </p:nvSpPr>
          <p:spPr>
            <a:xfrm>
              <a:off x="857729" y="2001313"/>
              <a:ext cx="1120421" cy="2626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100"/>
              </a:lvl1pPr>
            </a:lstStyle>
            <a:p>
              <a:r>
                <a:t>Marco CIRELLI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AD273EF6-072F-42DA-B519-C451145E3391}"/>
              </a:ext>
            </a:extLst>
          </p:cNvPr>
          <p:cNvGrpSpPr/>
          <p:nvPr/>
        </p:nvGrpSpPr>
        <p:grpSpPr>
          <a:xfrm>
            <a:off x="8194385" y="1999906"/>
            <a:ext cx="3114094" cy="2081800"/>
            <a:chOff x="8476287" y="2412098"/>
            <a:chExt cx="3114094" cy="208180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DBC698C-6402-4B3C-8AC2-09D47E0F796B}"/>
                </a:ext>
              </a:extLst>
            </p:cNvPr>
            <p:cNvGrpSpPr/>
            <p:nvPr/>
          </p:nvGrpSpPr>
          <p:grpSpPr>
            <a:xfrm>
              <a:off x="8476287" y="3701898"/>
              <a:ext cx="3060001" cy="792000"/>
              <a:chOff x="8739657" y="3316972"/>
              <a:chExt cx="3060001" cy="792000"/>
            </a:xfrm>
          </p:grpSpPr>
          <p:grpSp>
            <p:nvGrpSpPr>
              <p:cNvPr id="21" name="Rectangle">
                <a:extLst>
                  <a:ext uri="{FF2B5EF4-FFF2-40B4-BE49-F238E27FC236}">
                    <a16:creationId xmlns:a16="http://schemas.microsoft.com/office/drawing/2014/main" id="{9C774B5D-ABAB-4CE8-8B91-DCD8A3B1BFEB}"/>
                  </a:ext>
                </a:extLst>
              </p:cNvPr>
              <p:cNvGrpSpPr/>
              <p:nvPr/>
            </p:nvGrpSpPr>
            <p:grpSpPr>
              <a:xfrm>
                <a:off x="8739657" y="3316972"/>
                <a:ext cx="3060001" cy="792000"/>
                <a:chOff x="-2" y="0"/>
                <a:chExt cx="4642305" cy="1307826"/>
              </a:xfrm>
            </p:grpSpPr>
            <p:sp>
              <p:nvSpPr>
                <p:cNvPr id="22" name="Rectangle">
                  <a:extLst>
                    <a:ext uri="{FF2B5EF4-FFF2-40B4-BE49-F238E27FC236}">
                      <a16:creationId xmlns:a16="http://schemas.microsoft.com/office/drawing/2014/main" id="{799CBCAC-154A-414C-A6B1-4F75F77615BE}"/>
                    </a:ext>
                  </a:extLst>
                </p:cNvPr>
                <p:cNvSpPr/>
                <p:nvPr/>
              </p:nvSpPr>
              <p:spPr>
                <a:xfrm>
                  <a:off x="25400" y="25400"/>
                  <a:ext cx="4616903" cy="1282426"/>
                </a:xfrm>
                <a:prstGeom prst="rect">
                  <a:avLst/>
                </a:prstGeom>
                <a:solidFill>
                  <a:srgbClr val="FFD479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3" name="Rectangle Rectangle" descr="Rectangle Rectangle">
                  <a:extLst>
                    <a:ext uri="{FF2B5EF4-FFF2-40B4-BE49-F238E27FC236}">
                      <a16:creationId xmlns:a16="http://schemas.microsoft.com/office/drawing/2014/main" id="{7F366824-F91F-4611-9B15-D6FCBAA52D9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" y="0"/>
                  <a:ext cx="4642303" cy="130782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24" name="Conseil Enseignement (CE)">
                <a:extLst>
                  <a:ext uri="{FF2B5EF4-FFF2-40B4-BE49-F238E27FC236}">
                    <a16:creationId xmlns:a16="http://schemas.microsoft.com/office/drawing/2014/main" id="{7D2CB803-53C6-4DC6-BA46-A6271D4AADA1}"/>
                  </a:ext>
                </a:extLst>
              </p:cNvPr>
              <p:cNvSpPr txBox="1"/>
              <p:nvPr/>
            </p:nvSpPr>
            <p:spPr>
              <a:xfrm>
                <a:off x="8869477" y="3523356"/>
                <a:ext cx="2865827" cy="3795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r>
                  <a:t>Conseil Enseignement (CE)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4AA30093-53C3-4FBE-927E-D56BAF770E75}"/>
                </a:ext>
              </a:extLst>
            </p:cNvPr>
            <p:cNvGrpSpPr/>
            <p:nvPr/>
          </p:nvGrpSpPr>
          <p:grpSpPr>
            <a:xfrm>
              <a:off x="9964780" y="2412098"/>
              <a:ext cx="1625601" cy="1641426"/>
              <a:chOff x="10015658" y="1591629"/>
              <a:chExt cx="1625601" cy="1641426"/>
            </a:xfrm>
          </p:grpSpPr>
          <p:grpSp>
            <p:nvGrpSpPr>
              <p:cNvPr id="66" name="Image">
                <a:extLst>
                  <a:ext uri="{FF2B5EF4-FFF2-40B4-BE49-F238E27FC236}">
                    <a16:creationId xmlns:a16="http://schemas.microsoft.com/office/drawing/2014/main" id="{9B40527E-26E1-4396-98CE-5ADA51F69B58}"/>
                  </a:ext>
                </a:extLst>
              </p:cNvPr>
              <p:cNvGrpSpPr/>
              <p:nvPr/>
            </p:nvGrpSpPr>
            <p:grpSpPr>
              <a:xfrm>
                <a:off x="10015658" y="1620154"/>
                <a:ext cx="1625601" cy="1612901"/>
                <a:chOff x="0" y="0"/>
                <a:chExt cx="1625600" cy="1612900"/>
              </a:xfrm>
            </p:grpSpPr>
            <p:pic>
              <p:nvPicPr>
                <p:cNvPr id="67" name="Image" descr="Image">
                  <a:extLst>
                    <a:ext uri="{FF2B5EF4-FFF2-40B4-BE49-F238E27FC236}">
                      <a16:creationId xmlns:a16="http://schemas.microsoft.com/office/drawing/2014/main" id="{DC51B114-F54E-4AF0-A5BB-5D7077D4E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000" y="254000"/>
                  <a:ext cx="1143000" cy="114300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68" name="Image" descr="Image">
                  <a:extLst>
                    <a:ext uri="{FF2B5EF4-FFF2-40B4-BE49-F238E27FC236}">
                      <a16:creationId xmlns:a16="http://schemas.microsoft.com/office/drawing/2014/main" id="{4C7EBD99-FD0F-4491-8BD3-88D68CB1488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0" y="0"/>
                  <a:ext cx="1625600" cy="1612900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69" name="Mathieu BERTIN">
                <a:extLst>
                  <a:ext uri="{FF2B5EF4-FFF2-40B4-BE49-F238E27FC236}">
                    <a16:creationId xmlns:a16="http://schemas.microsoft.com/office/drawing/2014/main" id="{A544A5F1-06E4-47EE-AE68-B8FFFB706B1D}"/>
                  </a:ext>
                </a:extLst>
              </p:cNvPr>
              <p:cNvSpPr txBox="1"/>
              <p:nvPr/>
            </p:nvSpPr>
            <p:spPr>
              <a:xfrm>
                <a:off x="10240224" y="1591629"/>
                <a:ext cx="1208431" cy="2626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1100"/>
                </a:lvl1pPr>
              </a:lstStyle>
              <a:p>
                <a:r>
                  <a:t>Mathieu BERTIN</a:t>
                </a:r>
              </a:p>
            </p:txBody>
          </p:sp>
        </p:grpSp>
      </p:grpSp>
      <p:pic>
        <p:nvPicPr>
          <p:cNvPr id="81" name="Image" descr="Image">
            <a:extLst>
              <a:ext uri="{FF2B5EF4-FFF2-40B4-BE49-F238E27FC236}">
                <a16:creationId xmlns:a16="http://schemas.microsoft.com/office/drawing/2014/main" id="{21D37202-7B46-4EFA-B235-E1E9E2E0D3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6256" y="4928181"/>
            <a:ext cx="682649" cy="881908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2" name="Rectangle">
            <a:extLst>
              <a:ext uri="{FF2B5EF4-FFF2-40B4-BE49-F238E27FC236}">
                <a16:creationId xmlns:a16="http://schemas.microsoft.com/office/drawing/2014/main" id="{C9940989-FAEA-4064-8E21-EFD7C3DFC1CA}"/>
              </a:ext>
            </a:extLst>
          </p:cNvPr>
          <p:cNvGrpSpPr/>
          <p:nvPr/>
        </p:nvGrpSpPr>
        <p:grpSpPr>
          <a:xfrm>
            <a:off x="4440594" y="2778280"/>
            <a:ext cx="3443529" cy="697759"/>
            <a:chOff x="0" y="0"/>
            <a:chExt cx="4667703" cy="733828"/>
          </a:xfrm>
        </p:grpSpPr>
        <p:sp>
          <p:nvSpPr>
            <p:cNvPr id="84" name="Rectangle">
              <a:extLst>
                <a:ext uri="{FF2B5EF4-FFF2-40B4-BE49-F238E27FC236}">
                  <a16:creationId xmlns:a16="http://schemas.microsoft.com/office/drawing/2014/main" id="{AA1673F3-6CDA-4FE2-A3E6-7CFBC467613B}"/>
                </a:ext>
              </a:extLst>
            </p:cNvPr>
            <p:cNvSpPr/>
            <p:nvPr/>
          </p:nvSpPr>
          <p:spPr>
            <a:xfrm>
              <a:off x="25400" y="25400"/>
              <a:ext cx="4616903" cy="683028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85" name="Rectangle Rectangle" descr="Rectangle Rectangle">
              <a:extLst>
                <a:ext uri="{FF2B5EF4-FFF2-40B4-BE49-F238E27FC236}">
                  <a16:creationId xmlns:a16="http://schemas.microsoft.com/office/drawing/2014/main" id="{B6DE4E63-AA2F-4EE8-ABF6-ADE57A1C21B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667703" cy="733828"/>
            </a:xfrm>
            <a:prstGeom prst="rect">
              <a:avLst/>
            </a:prstGeom>
            <a:effectLst/>
          </p:spPr>
        </p:pic>
      </p:grpSp>
      <p:sp>
        <p:nvSpPr>
          <p:cNvPr id="83" name="Bureau direction UFR">
            <a:extLst>
              <a:ext uri="{FF2B5EF4-FFF2-40B4-BE49-F238E27FC236}">
                <a16:creationId xmlns:a16="http://schemas.microsoft.com/office/drawing/2014/main" id="{D3BD0186-BD71-4343-B808-6483868310D1}"/>
              </a:ext>
            </a:extLst>
          </p:cNvPr>
          <p:cNvSpPr txBox="1"/>
          <p:nvPr/>
        </p:nvSpPr>
        <p:spPr>
          <a:xfrm>
            <a:off x="4792593" y="2978653"/>
            <a:ext cx="273953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2000" dirty="0"/>
              <a:t>Bureau direction UFR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07794499-E28C-4908-81F9-8B15E0AA17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19461" y="733727"/>
            <a:ext cx="1192631" cy="15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F2EACC-03ED-433D-AD62-B7AFA2AE6D3F}"/>
              </a:ext>
            </a:extLst>
          </p:cNvPr>
          <p:cNvSpPr/>
          <p:nvPr/>
        </p:nvSpPr>
        <p:spPr>
          <a:xfrm>
            <a:off x="4153002" y="2967335"/>
            <a:ext cx="3011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2023 Matthew Charles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A4526-C7C1-4730-A0E7-7E7DF70F55B0}"/>
              </a:ext>
            </a:extLst>
          </p:cNvPr>
          <p:cNvSpPr/>
          <p:nvPr/>
        </p:nvSpPr>
        <p:spPr>
          <a:xfrm>
            <a:off x="1239215" y="575180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prix SFP Joliot-Curie</a:t>
            </a:r>
            <a:endParaRPr lang="fr-FR" sz="2400" dirty="0"/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A3974C56-C813-43B8-9955-EFE591F80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66068"/>
              </p:ext>
            </p:extLst>
          </p:nvPr>
        </p:nvGraphicFramePr>
        <p:xfrm>
          <a:off x="1098550" y="1486100"/>
          <a:ext cx="2222906" cy="508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872">
                  <a:extLst>
                    <a:ext uri="{9D8B030D-6E8A-4147-A177-3AD203B41FA5}">
                      <a16:colId xmlns:a16="http://schemas.microsoft.com/office/drawing/2014/main" val="478883952"/>
                    </a:ext>
                  </a:extLst>
                </a:gridCol>
                <a:gridCol w="1556034">
                  <a:extLst>
                    <a:ext uri="{9D8B030D-6E8A-4147-A177-3AD203B41FA5}">
                      <a16:colId xmlns:a16="http://schemas.microsoft.com/office/drawing/2014/main" val="3099925067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"/>
                        </a:rPr>
                        <a:t>Alexander Mueller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101420650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3"/>
                        </a:rPr>
                        <a:t>Jean-François Grivaz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419003060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4"/>
                        </a:rPr>
                        <a:t>Bernard Tamain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114101776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5"/>
                        </a:rPr>
                        <a:t>Marc Virchaux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98568287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6"/>
                        </a:rPr>
                        <a:t>Xavier Campi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6434175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7"/>
                        </a:rPr>
                        <a:t>Patrick Roudeau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05715166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8"/>
                        </a:rPr>
                        <a:t>Marek Lewitowicz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427869577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9"/>
                        </a:rPr>
                        <a:t>Roy Aleksan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115531586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0"/>
                        </a:rPr>
                        <a:t>Fazia Hannachi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98892520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1999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1"/>
                        </a:rPr>
                        <a:t>Reynald Pain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24836468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2"/>
                        </a:rPr>
                        <a:t>Christian Cavata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3066281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3"/>
                        </a:rPr>
                        <a:t>Jean Karyotakis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96830926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4"/>
                        </a:rPr>
                        <a:t>Yorick Blumenfeld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420761156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5"/>
                        </a:rPr>
                        <a:t>Guillaume Unal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6484607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6"/>
                        </a:rPr>
                        <a:t>Sylvain David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811982726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7"/>
                        </a:rPr>
                        <a:t>Gautier Hamel de Monchenault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99984398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8"/>
                        </a:rPr>
                        <a:t>Christelle Roy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34189848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19"/>
                        </a:rPr>
                        <a:t>Andreas Hoecker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424914936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0"/>
                        </a:rPr>
                        <a:t>Francesca Gulminelli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32494095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1"/>
                        </a:rPr>
                        <a:t>Jan Stark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121195294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2"/>
                        </a:rPr>
                        <a:t>David  Lhuillier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346225685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3"/>
                        </a:rPr>
                        <a:t>Christophe Yèche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96608538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4"/>
                        </a:rPr>
                        <a:t>Thomas Duguet  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4554075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5"/>
                        </a:rPr>
                        <a:t>Fabrice Hubaut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122460690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6"/>
                        </a:rPr>
                        <a:t>Michel Guidal 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21948357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2015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 dirty="0">
                          <a:effectLst/>
                          <a:hlinkClick r:id="rId27"/>
                        </a:rPr>
                        <a:t>Maarten </a:t>
                      </a:r>
                      <a:r>
                        <a:rPr lang="fr-FR" sz="1200" u="sng" strike="noStrike" dirty="0" err="1">
                          <a:effectLst/>
                          <a:hlinkClick r:id="rId27"/>
                        </a:rPr>
                        <a:t>Boonekamp</a:t>
                      </a:r>
                      <a:endParaRPr lang="fr-FR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7" marR="5557" marT="5557" marB="0" anchor="ctr"/>
                </a:tc>
                <a:extLst>
                  <a:ext uri="{0D108BD9-81ED-4DB2-BD59-A6C34878D82A}">
                    <a16:rowId xmlns:a16="http://schemas.microsoft.com/office/drawing/2014/main" val="1469961446"/>
                  </a:ext>
                </a:extLst>
              </a:tr>
            </a:tbl>
          </a:graphicData>
        </a:graphic>
      </p:graphicFrame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A04FAB72-F17D-49D9-BF1A-B5FEC5C6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6175"/>
              </p:ext>
            </p:extLst>
          </p:nvPr>
        </p:nvGraphicFramePr>
        <p:xfrm>
          <a:off x="3956626" y="1486100"/>
          <a:ext cx="2540000" cy="1365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6736374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54611806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8"/>
                        </a:rPr>
                        <a:t>Navin Alahari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0703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29"/>
                        </a:rPr>
                        <a:t>Sylvie Rosier-Lees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62501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30"/>
                        </a:rPr>
                        <a:t>Stéphane Grévy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234982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2019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31"/>
                        </a:rPr>
                        <a:t>Vincent Tisserand 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83487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sng" strike="noStrike">
                          <a:effectLst/>
                          <a:hlinkClick r:id="rId32"/>
                        </a:rPr>
                        <a:t>Marcella Grasso</a:t>
                      </a:r>
                      <a:endParaRPr lang="fr-F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68659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2021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Caroline Collard</a:t>
                      </a:r>
                      <a:r>
                        <a:rPr lang="fr-FR" sz="1200" u="none" strike="noStrike" baseline="30000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66689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2022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Jérôme Margueron</a:t>
                      </a:r>
                      <a:r>
                        <a:rPr lang="fr-FR" sz="1200" u="none" strike="noStrike" baseline="30000" dirty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6435075"/>
                  </a:ext>
                </a:extLst>
              </a:tr>
            </a:tbl>
          </a:graphicData>
        </a:graphic>
      </p:graphicFrame>
      <p:pic>
        <p:nvPicPr>
          <p:cNvPr id="87" name="Image 86">
            <a:extLst>
              <a:ext uri="{FF2B5EF4-FFF2-40B4-BE49-F238E27FC236}">
                <a16:creationId xmlns:a16="http://schemas.microsoft.com/office/drawing/2014/main" id="{309EBCDD-E79D-4458-8E98-700D367DA756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0" y="2101681"/>
            <a:ext cx="3096344" cy="2192971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7E6C265B-013F-46AC-9F12-8FDC5D47EB3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07" y="4294652"/>
            <a:ext cx="4779443" cy="22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366</Words>
  <Application>Microsoft Office PowerPoint</Application>
  <PresentationFormat>Grand écran</PresentationFormat>
  <Paragraphs>120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Medium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Emily Lamour</dc:creator>
  <cp:lastModifiedBy>Emily Lamour</cp:lastModifiedBy>
  <cp:revision>39</cp:revision>
  <dcterms:created xsi:type="dcterms:W3CDTF">2024-01-28T20:25:00Z</dcterms:created>
  <dcterms:modified xsi:type="dcterms:W3CDTF">2024-06-14T08:41:50Z</dcterms:modified>
</cp:coreProperties>
</file>