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35" r:id="rId3"/>
    <p:sldId id="323" r:id="rId4"/>
    <p:sldId id="322" r:id="rId5"/>
    <p:sldId id="259" r:id="rId6"/>
    <p:sldId id="263" r:id="rId7"/>
    <p:sldId id="329" r:id="rId8"/>
    <p:sldId id="333" r:id="rId9"/>
    <p:sldId id="264" r:id="rId10"/>
    <p:sldId id="327" r:id="rId11"/>
    <p:sldId id="328" r:id="rId12"/>
    <p:sldId id="331" r:id="rId13"/>
    <p:sldId id="334" r:id="rId14"/>
    <p:sldId id="265" r:id="rId15"/>
    <p:sldId id="257" r:id="rId16"/>
    <p:sldId id="279" r:id="rId17"/>
    <p:sldId id="316" r:id="rId18"/>
    <p:sldId id="332" r:id="rId19"/>
    <p:sldId id="336" r:id="rId20"/>
    <p:sldId id="261" r:id="rId21"/>
    <p:sldId id="330" r:id="rId22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3"/>
    <p:restoredTop sz="96327"/>
  </p:normalViewPr>
  <p:slideViewPr>
    <p:cSldViewPr snapToGrid="0">
      <p:cViewPr varScale="1">
        <p:scale>
          <a:sx n="119" d="100"/>
          <a:sy n="119" d="100"/>
        </p:scale>
        <p:origin x="10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D8446-475C-B342-BB64-3F0957FCB952}" type="datetimeFigureOut">
              <a:rPr lang="en-FR" smtClean="0"/>
              <a:t>4/17/24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70292-BDAD-1F49-AFAD-0B21DA4C0859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63075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1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02158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10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96631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11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64179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12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898168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Add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13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977258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Add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14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905438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Add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16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571512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Add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17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26327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Add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18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076060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Add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20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56053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Add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2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29786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Add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3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31233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Add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4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858712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Add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5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8493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Add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6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04408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Add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7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153382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Add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8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601732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70292-BDAD-1F49-AFAD-0B21DA4C0859}" type="slidenum">
              <a:rPr lang="en-FR" smtClean="0"/>
              <a:t>9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8590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FFF3D-C33A-1E2B-6394-DF54DEA40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D3948-F3B7-B4EE-E9CB-FC94FD902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A7685-CD2A-C1F6-E4E3-CF4A0CC34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FB6-EDE0-5C42-8697-01DB957666EA}" type="datetime1">
              <a:rPr lang="fr-FR" smtClean="0"/>
              <a:t>17/04/2024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EBD68-05CC-E298-6537-FB8D8BA7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542DA-D872-6C50-156F-625FC6513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788986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4582C-1304-0DD9-62B2-C2F29DD82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5AB16-4ED5-6ABC-DAB3-D5B38469E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C4D24-A0D2-E33C-0A9B-0B1AC52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2A4E-1915-D64B-8A3D-E7FA26F75CD4}" type="datetime1">
              <a:rPr lang="fr-FR" smtClean="0"/>
              <a:t>17/04/2024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1B9A0-4905-D703-3DB2-85500D2D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CA658-B137-BBF5-C84F-521AA3858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01370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006F1F-98DF-1CEB-D78A-CAACFE8B7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F27857-6CBA-1290-AE98-6A6A6E6F5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23CC1-A98B-DBBB-AE87-C29626502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256B9-D9DC-1246-8E84-90053835C4F3}" type="datetime1">
              <a:rPr lang="fr-FR" smtClean="0"/>
              <a:t>17/04/2024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11450-8068-AE28-3496-A1263F3B8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12080-7E75-E779-B800-D51187BA6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609591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B57A0-BAE4-147A-0042-6F969A354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E50E7-9785-7302-6F3D-A50270B96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3D00D-A0F9-5D58-28A8-CFD632BB9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66B3-9FE3-BA42-AEB5-5638EE6617F6}" type="datetime1">
              <a:rPr lang="fr-FR" smtClean="0"/>
              <a:t>17/04/2024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899DE-E6FC-0A63-CB25-0438BAA2E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74FD-CC71-E867-9FB8-2E601A26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84013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CDA6B-9182-C0E4-5978-ED57CBAB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26EEB-4F97-F249-EA04-751F46936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F81CA-FDA8-C946-E190-918E794A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FE2C-B91F-4F45-BCD0-B7B4803DDC1C}" type="datetime1">
              <a:rPr lang="fr-FR" smtClean="0"/>
              <a:t>17/04/2024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AD5B9-FE75-E564-9B2F-1D96050FE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5E434-346D-777A-E8F5-6A388108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0699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BC80A-740E-8021-339F-7758542EB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3B6D-3FFE-C43A-D390-D19EC2D7A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A4202-BAE8-3FBB-878C-42F86CCB1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2A7C6-5EE9-B36A-BB36-3ABEE47B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5AFD-F587-D143-8721-9E45806EC0EF}" type="datetime1">
              <a:rPr lang="fr-FR" smtClean="0"/>
              <a:t>17/04/2024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AB4B2-BC33-E9D9-006D-D36913456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C1EEB-A5BE-8EF8-74BD-013B1FAB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91732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D387-1A43-75CF-47BB-0953F05B0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54B02-07A9-E465-7F78-6FA10C88E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C5832-CA14-7D31-9F2A-99C75E266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84DE04-58D1-E2C5-C9E8-89D4F94B2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85933-CF11-1EB6-45A8-5921762BD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3C61FE-9C0A-A89F-C570-4BF86AB16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24BB8-56DE-684E-99B4-6C219E75EEFD}" type="datetime1">
              <a:rPr lang="fr-FR" smtClean="0"/>
              <a:t>17/04/2024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E9E0B-4D60-E550-393A-5B58AB6B9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62AF20-5149-5735-5506-6859F21D8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110720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3AC4-0543-E13C-8D2F-0D08F466C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328BC5-1177-F326-5ED3-FCC9B194B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F9216-DA93-124D-BF80-85F1D8D37BD0}" type="datetime1">
              <a:rPr lang="fr-FR" smtClean="0"/>
              <a:t>17/04/2024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D58A6-04C7-E55F-B396-D5AB3CEAC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699789-47C6-794F-2756-F63A3663F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92047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8EFEF2-4BDE-A56B-B8C2-607B2A7D3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DC470-82EE-944F-8690-C28FF533BFDF}" type="datetime1">
              <a:rPr lang="fr-FR" smtClean="0"/>
              <a:t>17/04/2024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0734A-9995-AAAF-EBBC-D99527C0F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C711-77B0-CD91-959B-059D989C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39856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9FA22-78A0-A83F-B12B-9EE5D8D47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9DD6A-EE0E-6CBD-88D8-3BB2C55EF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AD140-1E1A-9E26-ED0E-866F11DA1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A6FB3-7CA8-6F46-4BCA-118F8E1E3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8B523-6B48-AA43-963C-5D6BD787727A}" type="datetime1">
              <a:rPr lang="fr-FR" smtClean="0"/>
              <a:t>17/04/2024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831D7-D470-866A-9C8B-76F3B2B35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B5EA4-66EC-FB0E-F3CF-CA57BFA3C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8788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5D6CB-22CC-1C3D-4A94-F5E1F30B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EE66DF-B74A-5277-3028-BAD481E207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B8A92-330B-8FC7-CB45-485E29353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4DE9F-64F3-3F9E-89E4-09ED7BF10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761-4DD3-8B47-9C63-D2AA067704D8}" type="datetime1">
              <a:rPr lang="fr-FR" smtClean="0"/>
              <a:t>17/04/2024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D250B-8858-10D5-94E7-287529BA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BB650-F44A-F202-BB06-FD220F07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2651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4662F6-514B-EAFE-A757-6FFB763FC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9DC5E-FDDD-DD46-11FC-C0E2ACB55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69A4C-80A7-7C86-1FC0-E857F15BD7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CB609-50B2-394F-941C-DEB1ED1D65BB}" type="datetime1">
              <a:rPr lang="fr-FR" smtClean="0"/>
              <a:t>17/04/2024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CAEC2-3179-2967-6BEF-C39FD57DC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438A7-43F4-2696-F3AD-A75CB1714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8F87A-BC1B-2442-A596-8C12AD4AA444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12011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arxiv.org/abs/2404.04248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23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3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jpe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racedb.ligo.org/superevents/public/O4/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55F7A5-A679-2B28-458D-806E9E328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282" y="1338729"/>
            <a:ext cx="10683433" cy="3048181"/>
          </a:xfrm>
        </p:spPr>
        <p:txBody>
          <a:bodyPr>
            <a:normAutofit fontScale="92500"/>
          </a:bodyPr>
          <a:lstStyle/>
          <a:p>
            <a:r>
              <a:rPr lang="en-GB" sz="4600" b="1" i="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‘Detection of Compact Binary Coalescences by LIGO-Virgo-KAGRA Collaboration’ – PhD Days</a:t>
            </a:r>
            <a:endParaRPr lang="en-FR" sz="4600" dirty="0"/>
          </a:p>
          <a:p>
            <a:r>
              <a:rPr lang="en-FR" sz="2800" dirty="0"/>
              <a:t>Amazigh OUZRIAT </a:t>
            </a:r>
          </a:p>
          <a:p>
            <a:r>
              <a:rPr lang="en-FR" sz="2800" dirty="0"/>
              <a:t>2st year PhD Candidate – Institut des 2 Infinis de Lyon</a:t>
            </a:r>
          </a:p>
          <a:p>
            <a:r>
              <a:rPr lang="en-FR" sz="2800" dirty="0"/>
              <a:t>Supervisor: Dr. Viola SORDINI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096318-A7B0-1730-3D18-A97C1483AC93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CE7DA3-C97D-24C6-72C4-6F79E4416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036" y="4052496"/>
            <a:ext cx="1947634" cy="1983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7CE23-7F2F-0A03-C476-68D1E166A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066" y="4956920"/>
            <a:ext cx="3457867" cy="82942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B8A12-CDE0-CF58-3572-50C3B2DCD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1</a:t>
            </a:fld>
            <a:endParaRPr lang="en-FR"/>
          </a:p>
        </p:txBody>
      </p:sp>
      <p:pic>
        <p:nvPicPr>
          <p:cNvPr id="8" name="Google Shape;96;p17">
            <a:extLst>
              <a:ext uri="{FF2B5EF4-FFF2-40B4-BE49-F238E27FC236}">
                <a16:creationId xmlns:a16="http://schemas.microsoft.com/office/drawing/2014/main" id="{B14A29D9-5028-DE70-4AFD-2437462B7A1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5330" y="4707062"/>
            <a:ext cx="1947633" cy="1329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641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3600" b="1" dirty="0">
                <a:solidFill>
                  <a:schemeClr val="tx2"/>
                </a:solidFill>
              </a:rPr>
              <a:t>Online significant public alerts during O4a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072739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GB" sz="2200" dirty="0"/>
                  <a:t>81 significant events detected during O4a online search, 11 alerts retracted after human vetting (noise checks)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200" dirty="0"/>
                  <a:t>Information made public before data release : sky localization, luminosity distance estimate, </a:t>
                </a:r>
                <a:r>
                  <a:rPr lang="en-GB" sz="2200" dirty="0" err="1"/>
                  <a:t>pAstro</a:t>
                </a:r>
                <a:r>
                  <a:rPr lang="en-GB" sz="2200" dirty="0"/>
                  <a:t> values and some EM emission probabilities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200" dirty="0"/>
                  <a:t>~2 candidates consistent with containing a NS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200" dirty="0"/>
                  <a:t>~3 candidates may have an object with masses between 3-5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sz="2200" i="1" dirty="0" smtClean="0">
                            <a:latin typeface="Cambria Math" panose="02040503050406030204" pitchFamily="18" charset="0"/>
                          </a:rPr>
                          <m:t>⦿</m:t>
                        </m:r>
                      </m:sub>
                    </m:sSub>
                  </m:oMath>
                </a14:m>
                <a:r>
                  <a:rPr lang="en-GB" sz="2200" dirty="0"/>
                  <a:t> (lower mass gap)</a:t>
                </a:r>
              </a:p>
              <a:p>
                <a:pPr>
                  <a:lnSpc>
                    <a:spcPct val="100000"/>
                  </a:lnSpc>
                </a:pPr>
                <a:endParaRPr lang="en-GB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072739" cy="4351338"/>
              </a:xfrm>
              <a:blipFill>
                <a:blip r:embed="rId3"/>
                <a:stretch>
                  <a:fillRect l="-1253" t="-872" r="-146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B00F2-A325-D5C7-6C59-C89F2BF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10</a:t>
            </a:fld>
            <a:endParaRPr lang="en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A94B14D-C4C8-3417-962E-E28BD321D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848659"/>
              </p:ext>
            </p:extLst>
          </p:nvPr>
        </p:nvGraphicFramePr>
        <p:xfrm>
          <a:off x="7016817" y="2901950"/>
          <a:ext cx="4761297" cy="252232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587099">
                  <a:extLst>
                    <a:ext uri="{9D8B030D-6E8A-4147-A177-3AD203B41FA5}">
                      <a16:colId xmlns:a16="http://schemas.microsoft.com/office/drawing/2014/main" val="1494990307"/>
                    </a:ext>
                  </a:extLst>
                </a:gridCol>
                <a:gridCol w="1587099">
                  <a:extLst>
                    <a:ext uri="{9D8B030D-6E8A-4147-A177-3AD203B41FA5}">
                      <a16:colId xmlns:a16="http://schemas.microsoft.com/office/drawing/2014/main" val="3220010303"/>
                    </a:ext>
                  </a:extLst>
                </a:gridCol>
                <a:gridCol w="1587099">
                  <a:extLst>
                    <a:ext uri="{9D8B030D-6E8A-4147-A177-3AD203B41FA5}">
                      <a16:colId xmlns:a16="http://schemas.microsoft.com/office/drawing/2014/main" val="2025432039"/>
                    </a:ext>
                  </a:extLst>
                </a:gridCol>
              </a:tblGrid>
              <a:tr h="840774">
                <a:tc>
                  <a:txBody>
                    <a:bodyPr/>
                    <a:lstStyle/>
                    <a:p>
                      <a:pPr algn="ctr"/>
                      <a:endParaRPr lang="en-FR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600" dirty="0"/>
                        <a:t>Low </a:t>
                      </a:r>
                    </a:p>
                    <a:p>
                      <a:pPr algn="ctr"/>
                      <a:r>
                        <a:rPr lang="en-FR" sz="1600" dirty="0"/>
                        <a:t>Significance Alerts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600" dirty="0"/>
                        <a:t>High Significance Alerts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38667937"/>
                  </a:ext>
                </a:extLst>
              </a:tr>
              <a:tr h="840774">
                <a:tc>
                  <a:txBody>
                    <a:bodyPr/>
                    <a:lstStyle/>
                    <a:p>
                      <a:pPr algn="ctr"/>
                      <a:r>
                        <a:rPr lang="en-FR" sz="1600" dirty="0"/>
                        <a:t>FAR threshold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600" dirty="0"/>
                        <a:t>2 per 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600" dirty="0"/>
                        <a:t>1 per 5 months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68347050"/>
                  </a:ext>
                </a:extLst>
              </a:tr>
              <a:tr h="840774">
                <a:tc>
                  <a:txBody>
                    <a:bodyPr/>
                    <a:lstStyle/>
                    <a:p>
                      <a:pPr algn="ctr"/>
                      <a:r>
                        <a:rPr lang="en-FR" sz="1600" dirty="0"/>
                        <a:t>O4a alerts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600" dirty="0"/>
                        <a:t>1624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600" dirty="0"/>
                        <a:t>81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57956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C3CA3F3-B8F9-5552-B3A4-F07BA9D0BD34}"/>
              </a:ext>
            </a:extLst>
          </p:cNvPr>
          <p:cNvSpPr txBox="1"/>
          <p:nvPr/>
        </p:nvSpPr>
        <p:spPr>
          <a:xfrm>
            <a:off x="7485647" y="2048559"/>
            <a:ext cx="3611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Alert FAR thresholds for each candidate type:</a:t>
            </a:r>
            <a:endParaRPr lang="en-FR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C672A9-CE9C-F6D4-92D5-2E4CB04DDA34}"/>
              </a:ext>
            </a:extLst>
          </p:cNvPr>
          <p:cNvCxnSpPr>
            <a:cxnSpLocks/>
          </p:cNvCxnSpPr>
          <p:nvPr/>
        </p:nvCxnSpPr>
        <p:spPr>
          <a:xfrm flipV="1">
            <a:off x="9654139" y="5216893"/>
            <a:ext cx="1116000" cy="6737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6C81173-0AC5-0968-66DC-12323F830E59}"/>
              </a:ext>
            </a:extLst>
          </p:cNvPr>
          <p:cNvSpPr txBox="1"/>
          <p:nvPr/>
        </p:nvSpPr>
        <p:spPr>
          <a:xfrm>
            <a:off x="7370143" y="5889961"/>
            <a:ext cx="3611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After retractions</a:t>
            </a:r>
            <a:endParaRPr lang="en-FR" dirty="0"/>
          </a:p>
        </p:txBody>
      </p:sp>
      <p:pic>
        <p:nvPicPr>
          <p:cNvPr id="18" name="Google Shape;96;p17">
            <a:extLst>
              <a:ext uri="{FF2B5EF4-FFF2-40B4-BE49-F238E27FC236}">
                <a16:creationId xmlns:a16="http://schemas.microsoft.com/office/drawing/2014/main" id="{E8CB7889-44CD-F8CD-4F57-44B23AD40B0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94;p17">
            <a:extLst>
              <a:ext uri="{FF2B5EF4-FFF2-40B4-BE49-F238E27FC236}">
                <a16:creationId xmlns:a16="http://schemas.microsoft.com/office/drawing/2014/main" id="{F55A025A-0B86-F6F5-5AA7-74D5D28E8DF7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2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3600" b="1" dirty="0">
                <a:solidFill>
                  <a:schemeClr val="tx2"/>
                </a:solidFill>
              </a:rPr>
              <a:t>MBTA offline search results for O4a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36563-1A8D-80C1-DF8A-ECFC44F5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0397"/>
            <a:ext cx="10290134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400" dirty="0"/>
              <a:t>Offline analysis running currently, search sensitivity studies on the way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Results are confidential, until data release on August 2025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Summarizing results for data taking for O4a run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64 significant detections (56 events already seen significant online online + 8 new ones)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10 significant alerts were not seen offline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These results will be included in the LVK GWTC-4 </a:t>
            </a:r>
            <a:r>
              <a:rPr lang="en-GB" sz="2400" dirty="0" err="1"/>
              <a:t>catalog</a:t>
            </a:r>
            <a:r>
              <a:rPr lang="en-GB" sz="2400" dirty="0"/>
              <a:t> paper</a:t>
            </a:r>
          </a:p>
          <a:p>
            <a:pPr>
              <a:lnSpc>
                <a:spcPct val="100000"/>
              </a:lnSpc>
            </a:pPr>
            <a:endParaRPr lang="en-GB" sz="2200" dirty="0"/>
          </a:p>
          <a:p>
            <a:pPr>
              <a:lnSpc>
                <a:spcPct val="100000"/>
              </a:lnSpc>
            </a:pPr>
            <a:endParaRPr lang="en-GB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B00F2-A325-D5C7-6C59-C89F2BF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11</a:t>
            </a:fld>
            <a:endParaRPr lang="en-FR" dirty="0"/>
          </a:p>
        </p:txBody>
      </p:sp>
      <p:pic>
        <p:nvPicPr>
          <p:cNvPr id="7" name="Google Shape;96;p17">
            <a:extLst>
              <a:ext uri="{FF2B5EF4-FFF2-40B4-BE49-F238E27FC236}">
                <a16:creationId xmlns:a16="http://schemas.microsoft.com/office/drawing/2014/main" id="{9134D76C-C5E7-EBB8-16A0-9891DD706EE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4;p17">
            <a:extLst>
              <a:ext uri="{FF2B5EF4-FFF2-40B4-BE49-F238E27FC236}">
                <a16:creationId xmlns:a16="http://schemas.microsoft.com/office/drawing/2014/main" id="{D9C51E4C-C76D-357B-983D-8AB8E9306BF2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582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3600" b="1" dirty="0">
                <a:solidFill>
                  <a:schemeClr val="tx2"/>
                </a:solidFill>
              </a:rPr>
              <a:t>GW230529:</a:t>
            </a:r>
            <a:r>
              <a:rPr lang="en-US" sz="3600" b="1" dirty="0">
                <a:solidFill>
                  <a:schemeClr val="tx2"/>
                </a:solidFill>
              </a:rPr>
              <a:t> A particular O4a event</a:t>
            </a:r>
            <a:endParaRPr lang="en-FR" sz="3600" b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072739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GB" sz="2000" dirty="0"/>
                  <a:t>One discovery paper from O4a is now public : </a:t>
                </a:r>
                <a:r>
                  <a:rPr lang="en-GB" sz="2000" dirty="0">
                    <a:hlinkClick r:id="rId3"/>
                  </a:rPr>
                  <a:t>https://arxiv.org/abs/2404.04248</a:t>
                </a:r>
                <a:r>
                  <a:rPr lang="en-GB" sz="2000" dirty="0"/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000" dirty="0"/>
                  <a:t>Coalescence of a 2.5-4.5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/>
                  <a:t>Compact Object and a Neutron Star (90% credible level)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000" dirty="0"/>
                  <a:t>Detected by MBTA pipeline both online and offline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000" dirty="0"/>
                  <a:t>X-ray binary systems within the Milky Way suggests a mass gap in the 3-5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/>
                  <a:t>(lower mass gap)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000" dirty="0"/>
                  <a:t>Discovery provides further evidence for compact objects existing within the purported lower mass gap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000" dirty="0"/>
                  <a:t>Cannot determine if the second object is BH or NS considering the GW detection alone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072739" cy="4351338"/>
              </a:xfrm>
              <a:blipFill>
                <a:blip r:embed="rId4"/>
                <a:stretch>
                  <a:fillRect l="-1044" t="-58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B00F2-A325-D5C7-6C59-C89F2BF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12</a:t>
            </a:fld>
            <a:endParaRPr lang="en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D77380-94FA-0B39-7C3D-B9E0943E7D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7063" y="1868004"/>
            <a:ext cx="4305300" cy="1435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4FF257-BEFA-2E23-6D2B-1AA33A1BF1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7668" y="3480420"/>
            <a:ext cx="3824090" cy="2038551"/>
          </a:xfrm>
          <a:prstGeom prst="rect">
            <a:avLst/>
          </a:prstGeom>
        </p:spPr>
      </p:pic>
      <p:pic>
        <p:nvPicPr>
          <p:cNvPr id="13" name="Google Shape;96;p17">
            <a:extLst>
              <a:ext uri="{FF2B5EF4-FFF2-40B4-BE49-F238E27FC236}">
                <a16:creationId xmlns:a16="http://schemas.microsoft.com/office/drawing/2014/main" id="{ED9A17D1-BFEF-F167-C310-2B6F9E69930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4;p17">
            <a:extLst>
              <a:ext uri="{FF2B5EF4-FFF2-40B4-BE49-F238E27FC236}">
                <a16:creationId xmlns:a16="http://schemas.microsoft.com/office/drawing/2014/main" id="{980EC672-CD9E-FB71-EC47-7F7E31D3841B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99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1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FR" sz="4000" b="1" dirty="0">
                <a:solidFill>
                  <a:schemeClr val="tx2"/>
                </a:solidFill>
              </a:rPr>
              <a:t>My contribution to MBTA noise mitigation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B00F2-A325-D5C7-6C59-C89F2BF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13</a:t>
            </a:fld>
            <a:endParaRPr lang="en-FR"/>
          </a:p>
        </p:txBody>
      </p:sp>
      <p:pic>
        <p:nvPicPr>
          <p:cNvPr id="17" name="Google Shape;96;p17">
            <a:extLst>
              <a:ext uri="{FF2B5EF4-FFF2-40B4-BE49-F238E27FC236}">
                <a16:creationId xmlns:a16="http://schemas.microsoft.com/office/drawing/2014/main" id="{F0DA7D16-3D98-65C1-D525-AB40F1B9E1B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4;p17">
            <a:extLst>
              <a:ext uri="{FF2B5EF4-FFF2-40B4-BE49-F238E27FC236}">
                <a16:creationId xmlns:a16="http://schemas.microsoft.com/office/drawing/2014/main" id="{02B48E8A-922A-5439-3269-D6FB794A0A3A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72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3600" b="1" dirty="0">
                <a:solidFill>
                  <a:schemeClr val="tx2"/>
                </a:solidFill>
              </a:rPr>
              <a:t>CBC search challenge: non-gaussian noise (glitches)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92500"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GB" sz="2200" dirty="0"/>
                  <a:t>Matched filtering is optimal if gaussian noise</a:t>
                </a:r>
                <a:endParaRPr lang="en-GB" sz="2400" dirty="0"/>
              </a:p>
              <a:p>
                <a:pPr>
                  <a:lnSpc>
                    <a:spcPct val="100000"/>
                  </a:lnSpc>
                </a:pPr>
                <a:r>
                  <a:rPr lang="en-GB" sz="2200" dirty="0"/>
                  <a:t>GW data is plagued with intermittent non-gaussian transients or glitches → raises false alarm rates &amp; reduce search performance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200" dirty="0"/>
                  <a:t>Glitch search pipelines, ex : Omicron 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200" dirty="0"/>
                  <a:t>Solution: Use a combination of vetoes, coincidence tests and signal-to-noise (SNR) discriminators to penalise/remove noisy glitches.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200" dirty="0"/>
                  <a:t>MBTA : SNR Excess,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200" dirty="0"/>
                  <a:t>-square test, Gating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200" dirty="0" err="1"/>
                  <a:t>iDQ</a:t>
                </a:r>
                <a:r>
                  <a:rPr lang="en-GB" sz="2200" dirty="0"/>
                  <a:t> framework used by </a:t>
                </a:r>
                <a:r>
                  <a:rPr lang="en-GB" sz="2200" dirty="0" err="1"/>
                  <a:t>PyCBC</a:t>
                </a:r>
                <a:r>
                  <a:rPr lang="en-GB" sz="2200" dirty="0"/>
                  <a:t> &amp; </a:t>
                </a:r>
                <a:r>
                  <a:rPr lang="en-GB" sz="2200" dirty="0" err="1"/>
                  <a:t>GstLAL</a:t>
                </a:r>
                <a:endParaRPr lang="en-GB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1222" t="-58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F9D5743-EA23-3752-6321-C0FBDCD49B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2" y="1916458"/>
            <a:ext cx="5181600" cy="369003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B00F2-A325-D5C7-6C59-C89F2BF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14</a:t>
            </a:fld>
            <a:endParaRPr lang="en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9F4F89-D97C-B368-9D84-B3F6386300A4}"/>
              </a:ext>
            </a:extLst>
          </p:cNvPr>
          <p:cNvSpPr txBox="1"/>
          <p:nvPr/>
        </p:nvSpPr>
        <p:spPr>
          <a:xfrm>
            <a:off x="7354932" y="5715298"/>
            <a:ext cx="2816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200" dirty="0"/>
              <a:t>Some families of glitches, represented by Q scans (time-frequency spectrograms)</a:t>
            </a:r>
          </a:p>
        </p:txBody>
      </p:sp>
      <p:pic>
        <p:nvPicPr>
          <p:cNvPr id="8" name="Google Shape;96;p17">
            <a:extLst>
              <a:ext uri="{FF2B5EF4-FFF2-40B4-BE49-F238E27FC236}">
                <a16:creationId xmlns:a16="http://schemas.microsoft.com/office/drawing/2014/main" id="{F6AE526D-B879-EE02-978F-70ED130DDE8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4;p17">
            <a:extLst>
              <a:ext uri="{FF2B5EF4-FFF2-40B4-BE49-F238E27FC236}">
                <a16:creationId xmlns:a16="http://schemas.microsoft.com/office/drawing/2014/main" id="{D44B9C75-E831-DDE8-F9EF-60DE3D48C33A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81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3600" b="1" dirty="0">
                <a:solidFill>
                  <a:schemeClr val="tx2"/>
                </a:solidFill>
              </a:rPr>
              <a:t>iDQ: Framework for statistical inference of glitches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721741" cy="4161289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dirty="0" err="1"/>
                  <a:t>iDQ</a:t>
                </a:r>
                <a:r>
                  <a:rPr lang="en-GB" dirty="0"/>
                  <a:t> correlates auxiliary data information and strain data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dirty="0"/>
                  <a:t>Trained using Omicron triggers in safe auxiliary channels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dirty="0"/>
                  <a:t>The </a:t>
                </a:r>
                <a:r>
                  <a:rPr lang="en-GB" dirty="0" err="1"/>
                  <a:t>iDQ</a:t>
                </a:r>
                <a:r>
                  <a:rPr lang="en-GB" dirty="0"/>
                  <a:t> timeseries (128Hz) are machine-learning based data quality products</a:t>
                </a:r>
              </a:p>
              <a:p>
                <a:pPr algn="ctr">
                  <a:lnSpc>
                    <a:spcPct val="120000"/>
                  </a:lnSpc>
                  <a:buFont typeface="Symbol" pitchFamily="2" charset="2"/>
                  <a:buChar char="Þ"/>
                </a:pPr>
                <a:r>
                  <a:rPr lang="en-GB" dirty="0"/>
                  <a:t> Probabilistic quantities to estimate glitch presence in h(t)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dirty="0"/>
                  <a:t>Interesting timeseries: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800" i="1" dirty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𝑔𝑙𝑖𝑡𝑐h𝑦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𝑐𝑙𝑒𝑎𝑛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Motivation : Use of </a:t>
                </a:r>
                <a:r>
                  <a:rPr lang="en-US" dirty="0" err="1"/>
                  <a:t>iDQ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800" i="1" dirty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dirty="0"/>
                  <a:t>to </a:t>
                </a:r>
                <a:r>
                  <a:rPr lang="en-US" dirty="0" err="1"/>
                  <a:t>rerank</a:t>
                </a:r>
                <a:r>
                  <a:rPr lang="en-US" dirty="0"/>
                  <a:t> candidates should lower noise level, hence improving search sensitivity and reliability (reduce the FAR of real events)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721741" cy="4161289"/>
              </a:xfrm>
              <a:blipFill>
                <a:blip r:embed="rId2"/>
                <a:stretch>
                  <a:fillRect l="-709" t="-304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BB27-7604-FD5D-5F23-F08659AF7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15</a:t>
            </a:fld>
            <a:endParaRPr lang="en-FR"/>
          </a:p>
        </p:txBody>
      </p:sp>
      <p:pic>
        <p:nvPicPr>
          <p:cNvPr id="8" name="Google Shape;96;p17">
            <a:extLst>
              <a:ext uri="{FF2B5EF4-FFF2-40B4-BE49-F238E27FC236}">
                <a16:creationId xmlns:a16="http://schemas.microsoft.com/office/drawing/2014/main" id="{DB3277C0-B93C-E1E4-015D-79A4CF962E1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4;p17">
            <a:extLst>
              <a:ext uri="{FF2B5EF4-FFF2-40B4-BE49-F238E27FC236}">
                <a16:creationId xmlns:a16="http://schemas.microsoft.com/office/drawing/2014/main" id="{73A8D093-470B-46AB-5BC7-F815567D67AB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35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3600" b="1" dirty="0">
                <a:solidFill>
                  <a:schemeClr val="tx2"/>
                </a:solidFill>
              </a:rPr>
              <a:t>iDQ integration into MBTA on O3 public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719465" y="1810051"/>
                <a:ext cx="5851358" cy="4530725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GB" sz="1800" dirty="0"/>
                  <a:t>Preliminary studies show that </a:t>
                </a:r>
                <a:r>
                  <a:rPr lang="en-GB" sz="1800" dirty="0" err="1"/>
                  <a:t>iDQ</a:t>
                </a:r>
                <a:r>
                  <a:rPr lang="en-GB" sz="1800" dirty="0"/>
                  <a:t> log(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GB" sz="1800" dirty="0"/>
                  <a:t>) correlated with Omicron triggers, as well as MBTA triggers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1800" dirty="0"/>
                  <a:t>Modify MBTA code to include SNR reweighting (</a:t>
                </a:r>
                <a14:m>
                  <m:oMath xmlns:m="http://schemas.openxmlformats.org/officeDocument/2006/math">
                    <m:r>
                      <a:rPr lang="en-FR" sz="180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FR" sz="1800" dirty="0"/>
                  <a:t> = 1.5</a:t>
                </a:r>
                <a:r>
                  <a:rPr lang="en-GB" sz="1800" dirty="0"/>
                  <a:t>) :</a:t>
                </a:r>
              </a:p>
              <a:p>
                <a:pPr marL="45720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𝑖𝐷𝑄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𝑆𝑁</m:t>
                          </m:r>
                          <m:sSup>
                            <m:sSupPr>
                              <m:ctrlP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GB" sz="1800" dirty="0"/>
              </a:p>
              <a:p>
                <a:pPr>
                  <a:lnSpc>
                    <a:spcPct val="100000"/>
                  </a:lnSpc>
                </a:pPr>
                <a:r>
                  <a:rPr lang="en-GB" sz="1800" dirty="0"/>
                  <a:t>SNR downgrading of noise events, hence improvement of real events FAR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1800" dirty="0"/>
                  <a:t>Run MBTA over O3 public data with injected events:</a:t>
                </a:r>
              </a:p>
              <a:p>
                <a:pPr>
                  <a:lnSpc>
                    <a:spcPct val="100000"/>
                  </a:lnSpc>
                  <a:buFont typeface="System Font Regular"/>
                  <a:buChar char="→"/>
                </a:pPr>
                <a:r>
                  <a:rPr lang="en-GB" sz="1800" dirty="0"/>
                  <a:t> Largest improvement for BBH injection recovery (+9% for 1/year FAR), lower perf. for BNS (-0.35%)</a:t>
                </a:r>
              </a:p>
              <a:p>
                <a:pPr>
                  <a:lnSpc>
                    <a:spcPct val="100000"/>
                  </a:lnSpc>
                  <a:buFont typeface="System Font Regular"/>
                  <a:buChar char="→"/>
                </a:pPr>
                <a:r>
                  <a:rPr lang="en-GB" sz="1800" dirty="0"/>
                  <a:t> Higher impact for higher masses</a:t>
                </a:r>
              </a:p>
              <a:p>
                <a:pPr>
                  <a:lnSpc>
                    <a:spcPct val="100000"/>
                  </a:lnSpc>
                  <a:buFont typeface="System Font Regular"/>
                  <a:buChar char="→"/>
                </a:pPr>
                <a:r>
                  <a:rPr lang="en-GB" sz="1800" dirty="0"/>
                  <a:t> Same order of magnitude as </a:t>
                </a:r>
                <a:r>
                  <a:rPr lang="en-GB" sz="1800" dirty="0" err="1"/>
                  <a:t>PyCBC</a:t>
                </a:r>
                <a:r>
                  <a:rPr lang="en-GB" sz="1800" dirty="0"/>
                  <a:t> &amp; </a:t>
                </a:r>
                <a:r>
                  <a:rPr lang="en-GB" sz="1800" dirty="0" err="1"/>
                  <a:t>GstLAL</a:t>
                </a:r>
                <a:r>
                  <a:rPr lang="en-GB" sz="1800" dirty="0"/>
                  <a:t> perf.</a:t>
                </a:r>
              </a:p>
              <a:p>
                <a:pPr>
                  <a:lnSpc>
                    <a:spcPct val="100000"/>
                  </a:lnSpc>
                  <a:buFont typeface="System Font Regular"/>
                  <a:buChar char="→"/>
                </a:pPr>
                <a:endParaRPr lang="en-GB" sz="1800" dirty="0"/>
              </a:p>
              <a:p>
                <a:pPr>
                  <a:lnSpc>
                    <a:spcPct val="100000"/>
                  </a:lnSpc>
                </a:pPr>
                <a:r>
                  <a:rPr lang="en-GB" sz="1800" dirty="0"/>
                  <a:t>To be tested on O4a data: </a:t>
                </a:r>
                <a:r>
                  <a:rPr lang="en-GB" sz="1800" dirty="0" err="1"/>
                  <a:t>iDQ</a:t>
                </a:r>
                <a:r>
                  <a:rPr lang="en-GB" sz="1800" dirty="0"/>
                  <a:t> update, different noise…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719465" y="1810051"/>
                <a:ext cx="5851358" cy="4530725"/>
              </a:xfrm>
              <a:blipFill>
                <a:blip r:embed="rId3"/>
                <a:stretch>
                  <a:fillRect l="-649" t="-1117" r="-866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B00F2-A325-D5C7-6C59-C89F2BF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16</a:t>
            </a:fld>
            <a:endParaRPr lang="en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6F443F5C-6513-10E1-D54D-776D58D72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535" y="1690688"/>
            <a:ext cx="5053632" cy="3684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6F5034-FBE7-B947-AE09-FE7A26F4A8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9618" y="5268053"/>
            <a:ext cx="1466273" cy="5690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19AAD4-358E-B12F-31A7-C8D387B37529}"/>
              </a:ext>
            </a:extLst>
          </p:cNvPr>
          <p:cNvSpPr txBox="1"/>
          <p:nvPr/>
        </p:nvSpPr>
        <p:spPr>
          <a:xfrm>
            <a:off x="7728098" y="1581060"/>
            <a:ext cx="2781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b="1" dirty="0"/>
              <a:t>BBH detection efficency</a:t>
            </a:r>
          </a:p>
        </p:txBody>
      </p:sp>
      <p:pic>
        <p:nvPicPr>
          <p:cNvPr id="7" name="Google Shape;96;p17">
            <a:extLst>
              <a:ext uri="{FF2B5EF4-FFF2-40B4-BE49-F238E27FC236}">
                <a16:creationId xmlns:a16="http://schemas.microsoft.com/office/drawing/2014/main" id="{7F5D8D3B-7772-CADC-F19A-144B797AAC5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4;p17">
            <a:extLst>
              <a:ext uri="{FF2B5EF4-FFF2-40B4-BE49-F238E27FC236}">
                <a16:creationId xmlns:a16="http://schemas.microsoft.com/office/drawing/2014/main" id="{843B3EF6-5760-215A-FFDA-007523800807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84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3600" b="1" dirty="0">
                <a:solidFill>
                  <a:schemeClr val="tx2"/>
                </a:solidFill>
              </a:rPr>
              <a:t>Conclusion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021D139-FC71-B836-7369-7BAB7AEC1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LIGO-Virgo-KAGRA O4a online analysis identified 81 significant CBC candidates (such as </a:t>
            </a:r>
            <a:r>
              <a:rPr lang="en-GB" sz="2200" b="1" i="0" cap="all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GW230529</a:t>
            </a:r>
            <a:r>
              <a:rPr lang="en-GB" sz="2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), detailed results still confidential.</a:t>
            </a:r>
          </a:p>
          <a:p>
            <a:r>
              <a:rPr lang="en-GB" sz="2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Gravitational waves continue to improve our knowledge of the universe, from testing relativity to dense matter physics !</a:t>
            </a:r>
          </a:p>
          <a:p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 contribution to LVK CBC search: </a:t>
            </a:r>
            <a:endParaRPr lang="en-GB" sz="22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  <a:p>
            <a:pPr lvl="1"/>
            <a:r>
              <a:rPr lang="en-GB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MBTA offline analysis on-going, will participate to LVK </a:t>
            </a:r>
            <a:r>
              <a:rPr lang="en-GB" sz="18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catalog</a:t>
            </a:r>
            <a:r>
              <a:rPr lang="en-GB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publication	</a:t>
            </a:r>
          </a:p>
          <a:p>
            <a:pPr lvl="1"/>
            <a:endParaRPr lang="en-GB" sz="18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  <a:p>
            <a:pPr lvl="1"/>
            <a:r>
              <a:rPr lang="en-GB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iDQ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</a:t>
            </a:r>
            <a:r>
              <a:rPr lang="en-GB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ntegration into MBTA for O3 data shows promising results, with a +9% detection efficiency increase for 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binary black holes</a:t>
            </a:r>
            <a:r>
              <a:rPr lang="en-GB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.</a:t>
            </a:r>
          </a:p>
          <a:p>
            <a:pPr lvl="1"/>
            <a:r>
              <a:rPr lang="en-GB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Transient noise remains a significant analysis challenge for CBC detection pipelines 	</a:t>
            </a:r>
          </a:p>
          <a:p>
            <a:pPr lvl="1"/>
            <a:endParaRPr lang="en-GB" sz="18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  <a:p>
            <a:pPr lvl="1"/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3rd year of thesis will explore GW potential to refine cosmological models</a:t>
            </a:r>
            <a:endParaRPr lang="en-F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B00F2-A325-D5C7-6C59-C89F2BF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17</a:t>
            </a:fld>
            <a:endParaRPr lang="en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pic>
        <p:nvPicPr>
          <p:cNvPr id="3" name="Google Shape;96;p17">
            <a:extLst>
              <a:ext uri="{FF2B5EF4-FFF2-40B4-BE49-F238E27FC236}">
                <a16:creationId xmlns:a16="http://schemas.microsoft.com/office/drawing/2014/main" id="{1DD2B6CA-37C3-B7A4-E03C-BA3DCA65278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4;p17">
            <a:extLst>
              <a:ext uri="{FF2B5EF4-FFF2-40B4-BE49-F238E27FC236}">
                <a16:creationId xmlns:a16="http://schemas.microsoft.com/office/drawing/2014/main" id="{CB27CDA8-317E-AB28-33C7-48A9CC566FB9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405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88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FR" sz="6000" b="1" dirty="0">
                <a:solidFill>
                  <a:schemeClr val="tx2"/>
                </a:solidFill>
              </a:rPr>
              <a:t>Thank you 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B00F2-A325-D5C7-6C59-C89F2BF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18</a:t>
            </a:fld>
            <a:endParaRPr lang="en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pic>
        <p:nvPicPr>
          <p:cNvPr id="3" name="Google Shape;96;p17">
            <a:extLst>
              <a:ext uri="{FF2B5EF4-FFF2-40B4-BE49-F238E27FC236}">
                <a16:creationId xmlns:a16="http://schemas.microsoft.com/office/drawing/2014/main" id="{1DD2B6CA-37C3-B7A4-E03C-BA3DCA65278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4;p17">
            <a:extLst>
              <a:ext uri="{FF2B5EF4-FFF2-40B4-BE49-F238E27FC236}">
                <a16:creationId xmlns:a16="http://schemas.microsoft.com/office/drawing/2014/main" id="{CB27CDA8-317E-AB28-33C7-48A9CC566FB9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15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3600" b="1" dirty="0">
                <a:solidFill>
                  <a:schemeClr val="tx2"/>
                </a:solidFill>
              </a:rPr>
              <a:t>iDQ: Framework for statistical inference of glitches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822482" cy="4161289"/>
              </a:xfrm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dirty="0" err="1"/>
                  <a:t>iDQ</a:t>
                </a:r>
                <a:r>
                  <a:rPr lang="en-GB" dirty="0"/>
                  <a:t> correlates auxiliary data information and strain data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dirty="0"/>
                  <a:t>Trained using Omicron triggers in safe auxiliary channels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dirty="0"/>
                  <a:t>The </a:t>
                </a:r>
                <a:r>
                  <a:rPr lang="en-GB" dirty="0" err="1"/>
                  <a:t>iDQ</a:t>
                </a:r>
                <a:r>
                  <a:rPr lang="en-GB" dirty="0"/>
                  <a:t> timeseries (128Hz) are machine-learning based data quality products</a:t>
                </a:r>
              </a:p>
              <a:p>
                <a:pPr algn="ctr">
                  <a:lnSpc>
                    <a:spcPct val="120000"/>
                  </a:lnSpc>
                  <a:buFont typeface="Symbol" pitchFamily="2" charset="2"/>
                  <a:buChar char="Þ"/>
                </a:pPr>
                <a:r>
                  <a:rPr lang="en-GB" dirty="0"/>
                  <a:t> Probabilistic quantities to estimate glitch presence in h(t)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dirty="0"/>
                  <a:t>Interesting timeseries: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800" i="1" dirty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𝑔𝑙𝑖𝑡𝑐h𝑦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𝑐𝑙𝑒𝑎𝑛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Motivation : Use of </a:t>
                </a:r>
                <a:r>
                  <a:rPr lang="en-US" dirty="0" err="1"/>
                  <a:t>iDQ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800" i="1" dirty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dirty="0"/>
                  <a:t>to </a:t>
                </a:r>
                <a:r>
                  <a:rPr lang="en-US" dirty="0" err="1"/>
                  <a:t>rerank</a:t>
                </a:r>
                <a:r>
                  <a:rPr lang="en-US" dirty="0"/>
                  <a:t> candidates should lower noise level, hence improving search sensitivity and reliability (reduce the FAR of real events)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822482" cy="4161289"/>
              </a:xfrm>
              <a:blipFill>
                <a:blip r:embed="rId2"/>
                <a:stretch>
                  <a:fillRect l="-871" t="-608" r="-218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BB27-7604-FD5D-5F23-F08659AF7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19</a:t>
            </a:fld>
            <a:endParaRPr lang="en-FR"/>
          </a:p>
        </p:txBody>
      </p:sp>
      <p:pic>
        <p:nvPicPr>
          <p:cNvPr id="8" name="Google Shape;96;p17">
            <a:extLst>
              <a:ext uri="{FF2B5EF4-FFF2-40B4-BE49-F238E27FC236}">
                <a16:creationId xmlns:a16="http://schemas.microsoft.com/office/drawing/2014/main" id="{DB3277C0-B93C-E1E4-015D-79A4CF962E1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4;p17">
            <a:extLst>
              <a:ext uri="{FF2B5EF4-FFF2-40B4-BE49-F238E27FC236}">
                <a16:creationId xmlns:a16="http://schemas.microsoft.com/office/drawing/2014/main" id="{73A8D093-470B-46AB-5BC7-F815567D67AB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CCEC48-B30C-8931-677F-9568C8D2B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336" y="1542191"/>
            <a:ext cx="3637998" cy="40684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6C1769-1AFC-3B91-06B3-56DD311381A6}"/>
              </a:ext>
            </a:extLst>
          </p:cNvPr>
          <p:cNvSpPr txBox="1"/>
          <p:nvPr/>
        </p:nvSpPr>
        <p:spPr>
          <a:xfrm>
            <a:off x="7440247" y="5610672"/>
            <a:ext cx="3913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/>
              <a:t>Time surrounding GW190424A</a:t>
            </a:r>
          </a:p>
          <a:p>
            <a:pPr algn="ctr"/>
            <a:r>
              <a:rPr lang="en-FR" sz="1400" dirty="0"/>
              <a:t>Recovered after iDQ incorporation into GstLAL</a:t>
            </a:r>
          </a:p>
        </p:txBody>
      </p:sp>
    </p:spTree>
    <p:extLst>
      <p:ext uri="{BB962C8B-B14F-4D97-AF65-F5344CB8AC3E}">
        <p14:creationId xmlns:p14="http://schemas.microsoft.com/office/powerpoint/2010/main" val="356924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3600" b="1" dirty="0">
                <a:solidFill>
                  <a:schemeClr val="tx2"/>
                </a:solidFill>
              </a:rPr>
              <a:t>Gravitational waves: listen to the universe!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36563-1A8D-80C1-DF8A-ECFC44F5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6210783" cy="45307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200" dirty="0"/>
              <a:t>Ripples in space-time caused by mass acceleration</a:t>
            </a:r>
          </a:p>
          <a:p>
            <a:pPr>
              <a:lnSpc>
                <a:spcPct val="100000"/>
              </a:lnSpc>
            </a:pPr>
            <a:r>
              <a:rPr lang="en-GB" sz="2200" dirty="0"/>
              <a:t>First predicted by Einstein’s General Relativity</a:t>
            </a:r>
          </a:p>
          <a:p>
            <a:pPr>
              <a:lnSpc>
                <a:spcPct val="100000"/>
              </a:lnSpc>
            </a:pPr>
            <a:r>
              <a:rPr lang="en-GB" sz="2200" dirty="0"/>
              <a:t>1st direct measurement by LIGO (2015), merge of 2 black holes. Merge of 2 neutron stars (2017) by LIGO-Virgo.</a:t>
            </a:r>
          </a:p>
          <a:p>
            <a:pPr>
              <a:lnSpc>
                <a:spcPct val="100000"/>
              </a:lnSpc>
            </a:pPr>
            <a:r>
              <a:rPr lang="en-GB" sz="2200" dirty="0"/>
              <a:t>Type of GW sources: </a:t>
            </a:r>
          </a:p>
          <a:p>
            <a:pPr lvl="1">
              <a:lnSpc>
                <a:spcPct val="100000"/>
              </a:lnSpc>
            </a:pPr>
            <a:r>
              <a:rPr lang="en-GB" sz="2000" b="1" dirty="0"/>
              <a:t>Transient GWs: </a:t>
            </a:r>
          </a:p>
          <a:p>
            <a:pPr lvl="2">
              <a:lnSpc>
                <a:spcPct val="100000"/>
              </a:lnSpc>
            </a:pPr>
            <a:r>
              <a:rPr lang="en-GB" sz="1600" dirty="0"/>
              <a:t>Compact Binary Coalescences (CBC) – modelled</a:t>
            </a:r>
          </a:p>
          <a:p>
            <a:pPr lvl="2">
              <a:lnSpc>
                <a:spcPct val="100000"/>
              </a:lnSpc>
            </a:pPr>
            <a:r>
              <a:rPr lang="en-GB" sz="1600" dirty="0"/>
              <a:t>Bursts (ex. supernovae) – unmodelled</a:t>
            </a:r>
          </a:p>
          <a:p>
            <a:pPr lvl="1">
              <a:lnSpc>
                <a:spcPct val="100000"/>
              </a:lnSpc>
            </a:pPr>
            <a:r>
              <a:rPr lang="en-GB" sz="2000" b="1" dirty="0"/>
              <a:t>Longer duration GWs: </a:t>
            </a:r>
            <a:r>
              <a:rPr lang="en-GB" sz="2000" dirty="0"/>
              <a:t>continuous emission from rotating neutron stars, stochastic GW background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B00F2-A325-D5C7-6C59-C89F2BF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2</a:t>
            </a:fld>
            <a:endParaRPr lang="en-FR" dirty="0"/>
          </a:p>
        </p:txBody>
      </p:sp>
      <p:pic>
        <p:nvPicPr>
          <p:cNvPr id="14" name="Google Shape;96;p17">
            <a:extLst>
              <a:ext uri="{FF2B5EF4-FFF2-40B4-BE49-F238E27FC236}">
                <a16:creationId xmlns:a16="http://schemas.microsoft.com/office/drawing/2014/main" id="{3C2B1260-15A4-68DB-A0FC-4957E0A9632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94;p17">
            <a:extLst>
              <a:ext uri="{FF2B5EF4-FFF2-40B4-BE49-F238E27FC236}">
                <a16:creationId xmlns:a16="http://schemas.microsoft.com/office/drawing/2014/main" id="{CA999EAD-5E75-3001-4FD4-EFE6A7F87768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Visualization of a simple gravitational wave. Gravitational waves distort space in a rhythmic fashion.">
            <a:extLst>
              <a:ext uri="{FF2B5EF4-FFF2-40B4-BE49-F238E27FC236}">
                <a16:creationId xmlns:a16="http://schemas.microsoft.com/office/drawing/2014/main" id="{63FEF087-DBE9-3AB8-57AD-E7CFDC6F2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81" y="3520575"/>
            <a:ext cx="3523251" cy="271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2E519B-D4FC-6706-EA8F-1BE949ABA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3649" y="1262683"/>
            <a:ext cx="3182870" cy="221792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4CE4CB3-7440-7437-55DD-95EC38CBA4CA}"/>
              </a:ext>
            </a:extLst>
          </p:cNvPr>
          <p:cNvCxnSpPr/>
          <p:nvPr/>
        </p:nvCxnSpPr>
        <p:spPr>
          <a:xfrm>
            <a:off x="9747965" y="3133370"/>
            <a:ext cx="0" cy="694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456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3600" b="1" dirty="0">
                <a:solidFill>
                  <a:schemeClr val="tx2"/>
                </a:solidFill>
              </a:rPr>
              <a:t>iDQ integration into MBTA – Preliminary study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8421" y="1601342"/>
                <a:ext cx="5493026" cy="4667250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GB" sz="1800" dirty="0" err="1"/>
                  <a:t>iDQ</a:t>
                </a:r>
                <a:r>
                  <a:rPr lang="en-GB" sz="1800" dirty="0"/>
                  <a:t> studies performed on chunk33 of O3 data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1" dirty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GB" sz="1800" dirty="0"/>
                  <a:t>timeseries </a:t>
                </a:r>
                <a:r>
                  <a:rPr lang="en-GB" sz="1800" dirty="0" err="1"/>
                  <a:t>downsampled</a:t>
                </a:r>
                <a:r>
                  <a:rPr lang="en-GB" sz="1800" dirty="0"/>
                  <a:t> to 1Hz 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1800" b="1" dirty="0"/>
                  <a:t>Performance of </a:t>
                </a:r>
                <a:r>
                  <a:rPr lang="en-GB" sz="1800" b="1" dirty="0" err="1"/>
                  <a:t>iDQ</a:t>
                </a:r>
                <a:r>
                  <a:rPr lang="en-GB" sz="1800" b="1" dirty="0"/>
                  <a:t> to flag glitches: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GB" sz="1800" dirty="0"/>
                  <a:t>ROC curves : </a:t>
                </a:r>
                <a:r>
                  <a:rPr lang="en-GB" sz="1800" dirty="0" err="1"/>
                  <a:t>Efficency</a:t>
                </a:r>
                <a:r>
                  <a:rPr lang="en-GB" sz="1800" dirty="0"/>
                  <a:t> vs FAP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GB" sz="1800" dirty="0"/>
                  <a:t>Clean and glitchy samples defined looking at h(t) Omicron triggers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GB" sz="1800" b="1" dirty="0"/>
                  <a:t>Efficiency</a:t>
                </a:r>
                <a:r>
                  <a:rPr lang="en-GB" sz="1800" dirty="0"/>
                  <a:t> : fraction of glitchy samples removed by cut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1" dirty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GB" sz="1800" dirty="0"/>
              </a:p>
              <a:p>
                <a:pPr lvl="1">
                  <a:lnSpc>
                    <a:spcPct val="100000"/>
                  </a:lnSpc>
                </a:pPr>
                <a:r>
                  <a:rPr lang="en-GB" sz="1800" b="1" dirty="0"/>
                  <a:t>FAP</a:t>
                </a:r>
                <a:r>
                  <a:rPr lang="en-GB" sz="1800" dirty="0"/>
                  <a:t> : fraction of clean samples removed by cut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1" dirty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GB" sz="1800" dirty="0"/>
              </a:p>
              <a:p>
                <a:pPr lvl="1">
                  <a:lnSpc>
                    <a:spcPct val="100000"/>
                  </a:lnSpc>
                </a:pPr>
                <a:r>
                  <a:rPr lang="en-GB" sz="1800" dirty="0"/>
                  <a:t>Example: cut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1" dirty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sz="1800" dirty="0"/>
                  <a:t>= 5 -&gt; 22% Eff vs 0.3% FAP in Hanford detector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1800" b="1" dirty="0"/>
                  <a:t>Correlation with MBTA triggers: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GB" sz="1800" dirty="0"/>
                  <a:t>Significant correlation between MBTA trigger rate and </a:t>
                </a:r>
                <a:r>
                  <a:rPr lang="en-GB" sz="1800" dirty="0" err="1"/>
                  <a:t>iDQ</a:t>
                </a:r>
                <a:r>
                  <a:rPr lang="en-GB" sz="1800" dirty="0"/>
                  <a:t> log likelihood-ratio </a:t>
                </a:r>
              </a:p>
              <a:p>
                <a:pPr lvl="1">
                  <a:lnSpc>
                    <a:spcPct val="100000"/>
                  </a:lnSpc>
                  <a:buFont typeface="System Font Regular"/>
                  <a:buChar char="→"/>
                </a:pPr>
                <a:r>
                  <a:rPr lang="en-GB" sz="1800" dirty="0"/>
                  <a:t> Triggers potentially linked to glitches in h(t)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8421" y="1601342"/>
                <a:ext cx="5493026" cy="4667250"/>
              </a:xfrm>
              <a:blipFill>
                <a:blip r:embed="rId3"/>
                <a:stretch>
                  <a:fillRect l="-461" t="-1087" b="-163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B00F2-A325-D5C7-6C59-C89F2BF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20</a:t>
            </a:fld>
            <a:endParaRPr lang="en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9630FA-1AB0-F2C5-0B17-538DA8CBE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238" y="1303076"/>
            <a:ext cx="4144096" cy="248645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F35CB6-6F88-6263-C304-EF1D26E0FE3C}"/>
              </a:ext>
            </a:extLst>
          </p:cNvPr>
          <p:cNvCxnSpPr>
            <a:cxnSpLocks/>
          </p:cNvCxnSpPr>
          <p:nvPr/>
        </p:nvCxnSpPr>
        <p:spPr>
          <a:xfrm flipV="1">
            <a:off x="5977288" y="3049265"/>
            <a:ext cx="1343479" cy="1320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A37C726F-120E-18D9-A36C-7C32E737D2A1}"/>
              </a:ext>
            </a:extLst>
          </p:cNvPr>
          <p:cNvSpPr/>
          <p:nvPr/>
        </p:nvSpPr>
        <p:spPr>
          <a:xfrm>
            <a:off x="7320767" y="2913086"/>
            <a:ext cx="373182" cy="27235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568F03-9AC2-39D2-DE21-0A29CC96F577}"/>
              </a:ext>
            </a:extLst>
          </p:cNvPr>
          <p:cNvCxnSpPr>
            <a:cxnSpLocks/>
          </p:cNvCxnSpPr>
          <p:nvPr/>
        </p:nvCxnSpPr>
        <p:spPr>
          <a:xfrm>
            <a:off x="7514588" y="3029939"/>
            <a:ext cx="2169739" cy="19326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31A343E-4FFA-FA3D-4F1B-E00D681EB2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4238" y="3789534"/>
            <a:ext cx="4223405" cy="2534043"/>
          </a:xfrm>
          <a:prstGeom prst="rect">
            <a:avLst/>
          </a:prstGeom>
        </p:spPr>
      </p:pic>
      <p:pic>
        <p:nvPicPr>
          <p:cNvPr id="14" name="Google Shape;96;p17">
            <a:extLst>
              <a:ext uri="{FF2B5EF4-FFF2-40B4-BE49-F238E27FC236}">
                <a16:creationId xmlns:a16="http://schemas.microsoft.com/office/drawing/2014/main" id="{BA0B0B62-5D44-5BE5-5A7C-B15899E9597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94;p17">
            <a:extLst>
              <a:ext uri="{FF2B5EF4-FFF2-40B4-BE49-F238E27FC236}">
                <a16:creationId xmlns:a16="http://schemas.microsoft.com/office/drawing/2014/main" id="{B0B9EE16-D0EC-28E2-357E-2060CDB11843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72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3600" b="1" dirty="0">
                <a:solidFill>
                  <a:schemeClr val="tx2"/>
                </a:solidFill>
              </a:rPr>
              <a:t>Omicron search pipeline for glitches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36563-1A8D-80C1-DF8A-ECFC44F5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8004"/>
            <a:ext cx="6024194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dirty="0"/>
              <a:t>Omicron is a pipeline that detects transient noise (glitches) in gravitational wave data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Each trigger has an associated SNR (cut of 5 is a standard threshold) 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Example: during chunk33 of O3 run, over 250k (400k) glitches in Hanford (Livingston) !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Sub-second glitches are dominant, representing brief and sharp disturbances in data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Some glitches families can be modelled and then suppressed from data ! </a:t>
            </a:r>
            <a:endParaRPr lang="en-GB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91FED-5DFB-25C7-2F7F-546D6397F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197" y="1448489"/>
            <a:ext cx="4418970" cy="2651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015AA0-ACD0-920E-11B9-0C5900D26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1197" y="3887530"/>
            <a:ext cx="4418970" cy="2651382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ADD7DCA8-63AF-D0BE-0440-41211069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21</a:t>
            </a:fld>
            <a:endParaRPr lang="en-FR"/>
          </a:p>
        </p:txBody>
      </p:sp>
      <p:pic>
        <p:nvPicPr>
          <p:cNvPr id="8" name="Google Shape;96;p17">
            <a:extLst>
              <a:ext uri="{FF2B5EF4-FFF2-40B4-BE49-F238E27FC236}">
                <a16:creationId xmlns:a16="http://schemas.microsoft.com/office/drawing/2014/main" id="{D460E32C-F248-182D-37BC-1C01CD2E230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4;p17">
            <a:extLst>
              <a:ext uri="{FF2B5EF4-FFF2-40B4-BE49-F238E27FC236}">
                <a16:creationId xmlns:a16="http://schemas.microsoft.com/office/drawing/2014/main" id="{DAF16E02-7624-C7BC-20E1-5CC39F647B05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54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3600" b="1" dirty="0">
                <a:solidFill>
                  <a:schemeClr val="tx2"/>
                </a:solidFill>
              </a:rPr>
              <a:t>Detection of GWs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770944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GB" sz="2200" dirty="0"/>
                  <a:t>GW detectors: Michelson interferometers with arms length </a:t>
                </a:r>
                <a14:m>
                  <m:oMath xmlns:m="http://schemas.openxmlformats.org/officeDocument/2006/math">
                    <m:r>
                      <a:rPr lang="en-GB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200" dirty="0"/>
              </a:p>
              <a:p>
                <a:pPr>
                  <a:lnSpc>
                    <a:spcPct val="100000"/>
                  </a:lnSpc>
                </a:pPr>
                <a:r>
                  <a:rPr lang="en-GB" sz="2200" dirty="0"/>
                  <a:t>Detect distortions smaller than an atomic nucleus !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200" dirty="0"/>
                  <a:t>Challenges: terrestrial (seismic), quantum and thermal noises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200" dirty="0"/>
                  <a:t>Thousands of sensors around the detector to monitor noise =&gt; auxiliary channels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770944" cy="4351338"/>
              </a:xfrm>
              <a:blipFill>
                <a:blip r:embed="rId3"/>
                <a:stretch>
                  <a:fillRect l="-1319" t="-872" r="-109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B00F2-A325-D5C7-6C59-C89F2BF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3</a:t>
            </a:fld>
            <a:endParaRPr lang="en-FR" dirty="0"/>
          </a:p>
        </p:txBody>
      </p:sp>
      <p:pic>
        <p:nvPicPr>
          <p:cNvPr id="1026" name="Picture 2" descr="LIGO's Interferometer | LIGO Lab | Caltech">
            <a:extLst>
              <a:ext uri="{FF2B5EF4-FFF2-40B4-BE49-F238E27FC236}">
                <a16:creationId xmlns:a16="http://schemas.microsoft.com/office/drawing/2014/main" id="{14B39908-5AF3-B74E-7644-DAF46061C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831" y="513169"/>
            <a:ext cx="4953964" cy="37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ser Interferometer Gravitational-Wave Observatory (LIGO) | Definition,  Discoveries, &amp; Facts | Britannica">
            <a:extLst>
              <a:ext uri="{FF2B5EF4-FFF2-40B4-BE49-F238E27FC236}">
                <a16:creationId xmlns:a16="http://schemas.microsoft.com/office/drawing/2014/main" id="{601A9616-B5B7-06FC-2904-D4F354226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39" y="4408916"/>
            <a:ext cx="2884949" cy="176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946AC7-DD73-3A8A-ED39-EE741410C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0584" y="3350427"/>
            <a:ext cx="1047750" cy="501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E95144-9C13-6D08-68E9-990F696F39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pic>
        <p:nvPicPr>
          <p:cNvPr id="13" name="Google Shape;96;p17">
            <a:extLst>
              <a:ext uri="{FF2B5EF4-FFF2-40B4-BE49-F238E27FC236}">
                <a16:creationId xmlns:a16="http://schemas.microsoft.com/office/drawing/2014/main" id="{6E43C21F-1AC8-F2D3-6D40-C79793FDB70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4;p17">
            <a:extLst>
              <a:ext uri="{FF2B5EF4-FFF2-40B4-BE49-F238E27FC236}">
                <a16:creationId xmlns:a16="http://schemas.microsoft.com/office/drawing/2014/main" id="{E9102EB6-AAB6-095D-D4F8-0C0FC0FC8D49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56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3600" b="1" dirty="0">
                <a:solidFill>
                  <a:schemeClr val="tx2"/>
                </a:solidFill>
              </a:rPr>
              <a:t>Compact Binary Coalescences (CBCs)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10FB694-6A4B-E084-11FB-77D2507B8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16458"/>
            <a:ext cx="5805668" cy="4351338"/>
          </a:xfrm>
        </p:spPr>
        <p:txBody>
          <a:bodyPr/>
          <a:lstStyle/>
          <a:p>
            <a:r>
              <a:rPr lang="en-FR" sz="2200" dirty="0"/>
              <a:t>Mergers of 2 compact objects: black holes and/or neutron stars</a:t>
            </a:r>
          </a:p>
          <a:p>
            <a:r>
              <a:rPr lang="en-FR" sz="2200" dirty="0"/>
              <a:t>Dense objects in the universe, with GW frequency within ~10Hz to ~kHz, where our detectors are most sensitive !</a:t>
            </a:r>
          </a:p>
          <a:p>
            <a:r>
              <a:rPr lang="en-FR" sz="2200" dirty="0"/>
              <a:t>CBC detections open broad areas of research : GR tests, BH physics, dense matter physics, cosmology…</a:t>
            </a:r>
          </a:p>
          <a:p>
            <a:r>
              <a:rPr lang="en-FR" sz="2200" dirty="0"/>
              <a:t>Neutron stars mergers: new era of multimessenger astronomy 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B00F2-A325-D5C7-6C59-C89F2BF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4</a:t>
            </a:fld>
            <a:endParaRPr lang="en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B67063-9F8E-09C2-D236-004DF60B2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381" y="1690688"/>
            <a:ext cx="1991891" cy="19918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0810CE-C936-1A7B-8A76-6C0252697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6381" y="3951136"/>
            <a:ext cx="1991892" cy="2154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81451B-0BB9-FF94-EAF0-B94910B89A8E}"/>
                  </a:ext>
                </a:extLst>
              </p:cNvPr>
              <p:cNvSpPr txBox="1"/>
              <p:nvPr/>
            </p:nvSpPr>
            <p:spPr>
              <a:xfrm>
                <a:off x="9386655" y="2119494"/>
                <a:ext cx="2273512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b="1" dirty="0"/>
                  <a:t>Black Holes</a:t>
                </a:r>
              </a:p>
              <a:p>
                <a:pPr algn="ctr"/>
                <a:r>
                  <a:rPr lang="en-GB" dirty="0"/>
                  <a:t>M</a:t>
                </a:r>
                <a:r>
                  <a:rPr lang="en-FR" dirty="0"/>
                  <a:t>asses from ~ 5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FR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FR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FR" dirty="0"/>
                  <a:t> solar masses !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81451B-0BB9-FF94-EAF0-B94910B89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6655" y="2119494"/>
                <a:ext cx="2273512" cy="946991"/>
              </a:xfrm>
              <a:prstGeom prst="rect">
                <a:avLst/>
              </a:prstGeom>
              <a:blipFill>
                <a:blip r:embed="rId7"/>
                <a:stretch>
                  <a:fillRect t="-4000" b="-666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24584F-D637-F610-0622-3D3264A825D3}"/>
                  </a:ext>
                </a:extLst>
              </p:cNvPr>
              <p:cNvSpPr txBox="1"/>
              <p:nvPr/>
            </p:nvSpPr>
            <p:spPr>
              <a:xfrm>
                <a:off x="9386654" y="4310030"/>
                <a:ext cx="2488971" cy="1224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b="1" dirty="0"/>
                  <a:t>Neutron Stars</a:t>
                </a:r>
              </a:p>
              <a:p>
                <a:pPr algn="ctr"/>
                <a:r>
                  <a:rPr lang="en-GB" dirty="0"/>
                  <a:t>(M</a:t>
                </a:r>
                <a:r>
                  <a:rPr lang="en-FR" dirty="0"/>
                  <a:t> &lt; 2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⦿</m:t>
                        </m:r>
                      </m:sub>
                    </m:sSub>
                  </m:oMath>
                </a14:m>
                <a:r>
                  <a:rPr lang="en-FR" dirty="0"/>
                  <a:t>)</a:t>
                </a:r>
              </a:p>
              <a:p>
                <a:pPr algn="ctr"/>
                <a:r>
                  <a:rPr lang="en-GB" dirty="0"/>
                  <a:t>1.4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⦿</m:t>
                        </m:r>
                      </m:sub>
                    </m:sSub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NS has a radius of ~10km, very dense !</a:t>
                </a:r>
                <a:endParaRPr lang="en-FR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24584F-D637-F610-0622-3D3264A82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6654" y="4310030"/>
                <a:ext cx="2488971" cy="1224566"/>
              </a:xfrm>
              <a:prstGeom prst="rect">
                <a:avLst/>
              </a:prstGeom>
              <a:blipFill>
                <a:blip r:embed="rId8"/>
                <a:stretch>
                  <a:fillRect t="-2062" r="-1015" b="-824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Google Shape;96;p17">
            <a:extLst>
              <a:ext uri="{FF2B5EF4-FFF2-40B4-BE49-F238E27FC236}">
                <a16:creationId xmlns:a16="http://schemas.microsoft.com/office/drawing/2014/main" id="{6B84A005-BD27-8476-8439-7C6A8E5F8BE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94;p17">
            <a:extLst>
              <a:ext uri="{FF2B5EF4-FFF2-40B4-BE49-F238E27FC236}">
                <a16:creationId xmlns:a16="http://schemas.microsoft.com/office/drawing/2014/main" id="{CF37FFF0-1FCA-7874-C376-54C1498E7ADD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88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3600" b="1" dirty="0">
                <a:solidFill>
                  <a:schemeClr val="tx2"/>
                </a:solidFill>
              </a:rPr>
              <a:t>LIGO-Virgo-KAGRA (LVK)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36563-1A8D-80C1-DF8A-ECFC44F5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585749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GB" sz="2200" dirty="0"/>
              <a:t>Network of interferometers in USA (LIGO Hanford and Livingston), Italy (Virgo), Japan (KAGRA)</a:t>
            </a:r>
          </a:p>
          <a:p>
            <a:pPr>
              <a:lnSpc>
                <a:spcPct val="100000"/>
              </a:lnSpc>
            </a:pPr>
            <a:r>
              <a:rPr lang="en-GB" sz="2200" dirty="0"/>
              <a:t>O1 to O3 observation runs: LIGO-Virgo </a:t>
            </a:r>
          </a:p>
          <a:p>
            <a:pPr>
              <a:lnSpc>
                <a:spcPct val="100000"/>
              </a:lnSpc>
            </a:pPr>
            <a:r>
              <a:rPr lang="en-GB" sz="2200" dirty="0"/>
              <a:t>GWTC-3 </a:t>
            </a:r>
            <a:r>
              <a:rPr lang="en-GB" sz="2200" dirty="0" err="1"/>
              <a:t>catalog</a:t>
            </a:r>
            <a:r>
              <a:rPr lang="en-GB" sz="2200" dirty="0"/>
              <a:t> ~ 90 detections, mainly Binary Black Holes (BBH), few Binary Neutron Stars (BNS) and NS-BH coalescences</a:t>
            </a:r>
          </a:p>
          <a:p>
            <a:pPr>
              <a:lnSpc>
                <a:spcPct val="100000"/>
              </a:lnSpc>
            </a:pPr>
            <a:r>
              <a:rPr lang="en-GB" sz="2200" dirty="0"/>
              <a:t>O4 run (18 months) started on 24th May 2023</a:t>
            </a:r>
          </a:p>
          <a:p>
            <a:pPr>
              <a:lnSpc>
                <a:spcPct val="100000"/>
              </a:lnSpc>
            </a:pPr>
            <a:r>
              <a:rPr lang="en-GB" sz="2200" dirty="0"/>
              <a:t>O4 divided in 2 periods: O4a &amp; O4b</a:t>
            </a:r>
          </a:p>
          <a:p>
            <a:pPr>
              <a:lnSpc>
                <a:spcPct val="100000"/>
              </a:lnSpc>
            </a:pPr>
            <a:r>
              <a:rPr lang="en-GB" sz="2200" dirty="0"/>
              <a:t>~ 150-200 new events expected</a:t>
            </a:r>
          </a:p>
          <a:p>
            <a:pPr>
              <a:lnSpc>
                <a:spcPct val="100000"/>
              </a:lnSpc>
            </a:pPr>
            <a:r>
              <a:rPr lang="en-GB" sz="2200" dirty="0"/>
              <a:t>IP2I GW team created in 2019, involved in data analysis since O3 observation run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B00F2-A325-D5C7-6C59-C89F2BF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5</a:t>
            </a:fld>
            <a:endParaRPr lang="en-FR"/>
          </a:p>
        </p:txBody>
      </p:sp>
      <p:pic>
        <p:nvPicPr>
          <p:cNvPr id="3074" name="Picture 2" descr="Long-term observing schedule">
            <a:extLst>
              <a:ext uri="{FF2B5EF4-FFF2-40B4-BE49-F238E27FC236}">
                <a16:creationId xmlns:a16="http://schemas.microsoft.com/office/drawing/2014/main" id="{0C2E6333-A78B-6328-7880-7E078634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951" y="1650536"/>
            <a:ext cx="4835926" cy="203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252A94-5C92-DECB-CDEE-0FE3B0B7C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7114" y="6176963"/>
            <a:ext cx="1431330" cy="241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A2F57F-7E1C-B7A1-09F8-E4F3EAEA5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1951" y="3911846"/>
            <a:ext cx="4651569" cy="22043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8DD9A48-E562-D28B-7B55-C0F7D6A6C712}"/>
              </a:ext>
            </a:extLst>
          </p:cNvPr>
          <p:cNvSpPr/>
          <p:nvPr/>
        </p:nvSpPr>
        <p:spPr>
          <a:xfrm>
            <a:off x="8134149" y="4974457"/>
            <a:ext cx="952901" cy="247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1200" dirty="0"/>
              <a:t>GW170817</a:t>
            </a:r>
          </a:p>
        </p:txBody>
      </p:sp>
      <p:pic>
        <p:nvPicPr>
          <p:cNvPr id="14" name="Google Shape;96;p17">
            <a:extLst>
              <a:ext uri="{FF2B5EF4-FFF2-40B4-BE49-F238E27FC236}">
                <a16:creationId xmlns:a16="http://schemas.microsoft.com/office/drawing/2014/main" id="{1721F352-C3B2-BE62-6F36-6470F464892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94;p17">
            <a:extLst>
              <a:ext uri="{FF2B5EF4-FFF2-40B4-BE49-F238E27FC236}">
                <a16:creationId xmlns:a16="http://schemas.microsoft.com/office/drawing/2014/main" id="{E270CA5F-E1B1-88BF-B58C-ADE8B881A13B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10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3600" b="1" dirty="0">
                <a:solidFill>
                  <a:schemeClr val="tx2"/>
                </a:solidFill>
              </a:rPr>
              <a:t>CBC search pipelines in LVK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7772400" cy="435133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GB" sz="1800" dirty="0"/>
                  <a:t>CBC Pipelines (</a:t>
                </a:r>
                <a:r>
                  <a:rPr lang="en-GB" sz="1800" dirty="0" err="1"/>
                  <a:t>softwares</a:t>
                </a:r>
                <a:r>
                  <a:rPr lang="en-GB" sz="1800" dirty="0"/>
                  <a:t> built to detect GWs) : </a:t>
                </a:r>
                <a:r>
                  <a:rPr lang="en-GB" sz="1800" dirty="0" err="1"/>
                  <a:t>GstLAL</a:t>
                </a:r>
                <a:r>
                  <a:rPr lang="en-GB" sz="1800" dirty="0"/>
                  <a:t>, </a:t>
                </a:r>
                <a:r>
                  <a:rPr lang="en-GB" sz="1800" b="1" u="sng" dirty="0"/>
                  <a:t>MBTA</a:t>
                </a:r>
                <a:r>
                  <a:rPr lang="en-GB" sz="1800" dirty="0"/>
                  <a:t>, </a:t>
                </a:r>
                <a:r>
                  <a:rPr lang="en-GB" sz="1800" dirty="0" err="1"/>
                  <a:t>PyCBC</a:t>
                </a:r>
                <a:r>
                  <a:rPr lang="en-GB" sz="1800" dirty="0"/>
                  <a:t>, SPIIR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1800" dirty="0"/>
                  <a:t>Main CBC analysis process :</a:t>
                </a:r>
              </a:p>
              <a:p>
                <a:pPr>
                  <a:lnSpc>
                    <a:spcPct val="100000"/>
                  </a:lnSpc>
                </a:pPr>
                <a:endParaRPr lang="en-GB" sz="1800" dirty="0"/>
              </a:p>
              <a:p>
                <a:pPr>
                  <a:lnSpc>
                    <a:spcPct val="100000"/>
                  </a:lnSpc>
                </a:pPr>
                <a:endParaRPr lang="en-GB" sz="1800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GB" sz="1800" dirty="0"/>
              </a:p>
              <a:p>
                <a:pPr>
                  <a:lnSpc>
                    <a:spcPct val="100000"/>
                  </a:lnSpc>
                </a:pPr>
                <a:r>
                  <a:rPr lang="en-GB" sz="1800" dirty="0"/>
                  <a:t>Data quality flags to exclude observation times with known instrumental issues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1800" dirty="0"/>
                  <a:t>Matched filtering compares detector data against a bank of theoretical or simulated gravitational wave templates to find matches and associates an SNR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1800" dirty="0"/>
                  <a:t>False Alarm Rate is the rate at which noise could falsely trigger a detection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1800" i="1" dirty="0" smtClean="0">
                            <a:latin typeface="Cambria Math" panose="02040503050406030204" pitchFamily="18" charset="0"/>
                          </a:rPr>
                          <m:t>𝑎𝑠𝑡𝑟𝑜</m:t>
                        </m:r>
                      </m:sub>
                    </m:sSub>
                  </m:oMath>
                </a14:m>
                <a:r>
                  <a:rPr lang="en-GB" sz="1800" dirty="0"/>
                  <a:t> represents the probability that a detection is truly from an astrophysical source rather than noise or an artifact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436563-1A8D-80C1-DF8A-ECFC44F587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7772400" cy="4351338"/>
              </a:xfrm>
              <a:blipFill>
                <a:blip r:embed="rId3"/>
                <a:stretch>
                  <a:fillRect l="-653" t="-291" r="-48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B00F2-A325-D5C7-6C59-C89F2BF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6</a:t>
            </a:fld>
            <a:endParaRPr lang="en-F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8E6616-32C3-A9EE-C27B-7AC37F3CE9ED}"/>
              </a:ext>
            </a:extLst>
          </p:cNvPr>
          <p:cNvSpPr txBox="1"/>
          <p:nvPr/>
        </p:nvSpPr>
        <p:spPr>
          <a:xfrm>
            <a:off x="2642072" y="2622865"/>
            <a:ext cx="158883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FR" dirty="0"/>
              <a:t>Strain data h(t)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0B49FA-2793-8E42-4E51-8B94E5A89C04}"/>
              </a:ext>
            </a:extLst>
          </p:cNvPr>
          <p:cNvSpPr txBox="1"/>
          <p:nvPr/>
        </p:nvSpPr>
        <p:spPr>
          <a:xfrm>
            <a:off x="2758112" y="3131865"/>
            <a:ext cx="131465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FR" dirty="0"/>
              <a:t>Data quality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05852C-D001-8047-BFB0-30054DD78EF0}"/>
              </a:ext>
            </a:extLst>
          </p:cNvPr>
          <p:cNvSpPr txBox="1"/>
          <p:nvPr/>
        </p:nvSpPr>
        <p:spPr>
          <a:xfrm>
            <a:off x="4681620" y="2742398"/>
            <a:ext cx="247593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FR" dirty="0"/>
              <a:t>Matched filtering -&gt; SNR</a:t>
            </a:r>
          </a:p>
          <a:p>
            <a:pPr algn="ctr"/>
            <a:r>
              <a:rPr lang="en-FR" dirty="0"/>
              <a:t>(CBC search pipelines)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AFC90F-7CE1-6480-4F22-EE137F8D9AED}"/>
                  </a:ext>
                </a:extLst>
              </p:cNvPr>
              <p:cNvSpPr txBox="1"/>
              <p:nvPr/>
            </p:nvSpPr>
            <p:spPr>
              <a:xfrm>
                <a:off x="7585607" y="2742399"/>
                <a:ext cx="2049985" cy="64633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FR" dirty="0"/>
                  <a:t>List of candidates</a:t>
                </a:r>
              </a:p>
              <a:p>
                <a:pPr algn="ctr"/>
                <a:r>
                  <a:rPr lang="en-GB" dirty="0"/>
                  <a:t>w</a:t>
                </a:r>
                <a:r>
                  <a:rPr lang="en-FR" dirty="0"/>
                  <a:t>ith FAR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F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FR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FR" i="1" dirty="0" smtClean="0">
                            <a:latin typeface="Cambria Math" panose="02040503050406030204" pitchFamily="18" charset="0"/>
                          </a:rPr>
                          <m:t>𝑎𝑠𝑡𝑟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endParaRPr lang="en-FR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AFC90F-7CE1-6480-4F22-EE137F8D9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607" y="2742399"/>
                <a:ext cx="2049985" cy="646331"/>
              </a:xfrm>
              <a:prstGeom prst="rect">
                <a:avLst/>
              </a:prstGeom>
              <a:blipFill>
                <a:blip r:embed="rId6"/>
                <a:stretch>
                  <a:fillRect l="-1220" t="-3774" b="-13208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409CE20-5045-CD29-3013-91ED25903726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>
            <a:off x="4230905" y="2807531"/>
            <a:ext cx="450715" cy="258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6B2ED9C-F75A-75D2-A6BF-B564ECAFE7E8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4072767" y="3065564"/>
            <a:ext cx="608853" cy="250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41C91AB-A57F-ADC6-6F59-8F32F1AAE901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7157554" y="3065564"/>
            <a:ext cx="42805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Content Placeholder 9">
            <a:extLst>
              <a:ext uri="{FF2B5EF4-FFF2-40B4-BE49-F238E27FC236}">
                <a16:creationId xmlns:a16="http://schemas.microsoft.com/office/drawing/2014/main" id="{79A39179-6EA6-8BCE-E323-B12AD10C33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3988" y="3783952"/>
            <a:ext cx="3012688" cy="2289643"/>
          </a:xfrm>
          <a:prstGeom prst="rect">
            <a:avLst/>
          </a:prstGeom>
        </p:spPr>
      </p:pic>
      <p:pic>
        <p:nvPicPr>
          <p:cNvPr id="8" name="Google Shape;96;p17">
            <a:extLst>
              <a:ext uri="{FF2B5EF4-FFF2-40B4-BE49-F238E27FC236}">
                <a16:creationId xmlns:a16="http://schemas.microsoft.com/office/drawing/2014/main" id="{9C27A43A-48F9-66E3-6545-A0579AFD9DA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4;p17">
            <a:extLst>
              <a:ext uri="{FF2B5EF4-FFF2-40B4-BE49-F238E27FC236}">
                <a16:creationId xmlns:a16="http://schemas.microsoft.com/office/drawing/2014/main" id="{F0C766BB-ACF3-F921-FDFA-D05C845BDBA5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472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3600" b="1" dirty="0">
                <a:solidFill>
                  <a:schemeClr val="tx2"/>
                </a:solidFill>
              </a:rPr>
              <a:t>CBC search analysis : online vs offline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36563-1A8D-80C1-DF8A-ECFC44F5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483082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dirty="0"/>
              <a:t>CBC search pipelines run in two different modes : online and offline</a:t>
            </a:r>
          </a:p>
          <a:p>
            <a:pPr>
              <a:lnSpc>
                <a:spcPct val="100000"/>
              </a:lnSpc>
            </a:pPr>
            <a:r>
              <a:rPr lang="en-GB" sz="1800" b="1" dirty="0"/>
              <a:t>Online search:</a:t>
            </a:r>
          </a:p>
          <a:p>
            <a:pPr lvl="1">
              <a:lnSpc>
                <a:spcPct val="100000"/>
              </a:lnSpc>
            </a:pPr>
            <a:r>
              <a:rPr lang="en-GB" sz="1800" dirty="0"/>
              <a:t>Real-time processing of incoming detector data</a:t>
            </a:r>
          </a:p>
          <a:p>
            <a:pPr lvl="1">
              <a:lnSpc>
                <a:spcPct val="100000"/>
              </a:lnSpc>
            </a:pPr>
            <a:r>
              <a:rPr lang="en-GB" sz="1800" dirty="0"/>
              <a:t>Triggers with FAR &lt; 2 per day are stored on “</a:t>
            </a:r>
            <a:r>
              <a:rPr lang="en-GB" sz="1800" dirty="0" err="1">
                <a:hlinkClick r:id="rId3"/>
              </a:rPr>
              <a:t>GraceDB</a:t>
            </a:r>
            <a:r>
              <a:rPr lang="en-GB" sz="1800" dirty="0"/>
              <a:t>” website</a:t>
            </a:r>
          </a:p>
          <a:p>
            <a:pPr lvl="1">
              <a:lnSpc>
                <a:spcPct val="100000"/>
              </a:lnSpc>
            </a:pPr>
            <a:r>
              <a:rPr lang="en-GB" sz="1800" dirty="0"/>
              <a:t>Public alerts sent for significant events (FAR &lt; 1 per 5 months)</a:t>
            </a:r>
          </a:p>
          <a:p>
            <a:pPr lvl="1">
              <a:lnSpc>
                <a:spcPct val="100000"/>
              </a:lnSpc>
            </a:pPr>
            <a:r>
              <a:rPr lang="en-GB" sz="1800" dirty="0"/>
              <a:t>Crucial for enabling </a:t>
            </a:r>
            <a:r>
              <a:rPr lang="en-GB" sz="1800" dirty="0" err="1"/>
              <a:t>multimessenger</a:t>
            </a:r>
            <a:r>
              <a:rPr lang="en-GB" sz="1800" dirty="0"/>
              <a:t> astronomy !</a:t>
            </a:r>
          </a:p>
          <a:p>
            <a:pPr>
              <a:lnSpc>
                <a:spcPct val="100000"/>
              </a:lnSpc>
            </a:pPr>
            <a:r>
              <a:rPr lang="en-GB" sz="1800" b="1" dirty="0"/>
              <a:t>Offline search:</a:t>
            </a:r>
          </a:p>
          <a:p>
            <a:pPr lvl="1">
              <a:lnSpc>
                <a:spcPct val="100000"/>
              </a:lnSpc>
            </a:pPr>
            <a:r>
              <a:rPr lang="en-GB" sz="1800" dirty="0"/>
              <a:t>Benefits from increased computational </a:t>
            </a:r>
            <a:r>
              <a:rPr lang="en-GB" sz="1800" dirty="0" err="1"/>
              <a:t>ressources</a:t>
            </a:r>
            <a:endParaRPr lang="en-GB" sz="1800" dirty="0"/>
          </a:p>
          <a:p>
            <a:pPr lvl="1">
              <a:lnSpc>
                <a:spcPct val="100000"/>
              </a:lnSpc>
            </a:pPr>
            <a:r>
              <a:rPr lang="en-GB" sz="1800" dirty="0"/>
              <a:t>Elaborated handling of data quality, more sensitive analysis compared to online and enhanced noise rejection. Therefore relaxed selection criteria</a:t>
            </a:r>
          </a:p>
          <a:p>
            <a:pPr lvl="1">
              <a:lnSpc>
                <a:spcPct val="100000"/>
              </a:lnSpc>
            </a:pPr>
            <a:r>
              <a:rPr lang="en-GB" sz="1800" dirty="0"/>
              <a:t>Crucial to confirm/retract online candidates, re-evaluation of marginal events</a:t>
            </a:r>
          </a:p>
          <a:p>
            <a:pPr lvl="1">
              <a:lnSpc>
                <a:spcPct val="100000"/>
              </a:lnSpc>
            </a:pPr>
            <a:r>
              <a:rPr lang="en-GB" sz="1800" dirty="0"/>
              <a:t>Injection campaign in order to study search sensitivity and pipeline improvements 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GB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B00F2-A325-D5C7-6C59-C89F2BF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7</a:t>
            </a:fld>
            <a:endParaRPr lang="en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1E4AF-F583-1A9F-5D13-12A5477A7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5672" y="1868004"/>
            <a:ext cx="3373056" cy="245845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8FF6E1-C56E-E21C-C7A1-E3644B53EBA2}"/>
              </a:ext>
            </a:extLst>
          </p:cNvPr>
          <p:cNvCxnSpPr>
            <a:cxnSpLocks/>
          </p:cNvCxnSpPr>
          <p:nvPr/>
        </p:nvCxnSpPr>
        <p:spPr>
          <a:xfrm>
            <a:off x="7507705" y="2983832"/>
            <a:ext cx="712270" cy="134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96;p17">
            <a:extLst>
              <a:ext uri="{FF2B5EF4-FFF2-40B4-BE49-F238E27FC236}">
                <a16:creationId xmlns:a16="http://schemas.microsoft.com/office/drawing/2014/main" id="{F0DA7D16-3D98-65C1-D525-AB40F1B9E1B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4;p17">
            <a:extLst>
              <a:ext uri="{FF2B5EF4-FFF2-40B4-BE49-F238E27FC236}">
                <a16:creationId xmlns:a16="http://schemas.microsoft.com/office/drawing/2014/main" id="{02B48E8A-922A-5439-3269-D6FB794A0A3A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3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1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FR" sz="4000" b="1" dirty="0">
                <a:solidFill>
                  <a:schemeClr val="tx2"/>
                </a:solidFill>
              </a:rPr>
              <a:t>My contribution to CBC search on O4a data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B00F2-A325-D5C7-6C59-C89F2BF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8</a:t>
            </a:fld>
            <a:endParaRPr lang="en-FR"/>
          </a:p>
        </p:txBody>
      </p:sp>
      <p:pic>
        <p:nvPicPr>
          <p:cNvPr id="17" name="Google Shape;96;p17">
            <a:extLst>
              <a:ext uri="{FF2B5EF4-FFF2-40B4-BE49-F238E27FC236}">
                <a16:creationId xmlns:a16="http://schemas.microsoft.com/office/drawing/2014/main" id="{F0DA7D16-3D98-65C1-D525-AB40F1B9E1B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4;p17">
            <a:extLst>
              <a:ext uri="{FF2B5EF4-FFF2-40B4-BE49-F238E27FC236}">
                <a16:creationId xmlns:a16="http://schemas.microsoft.com/office/drawing/2014/main" id="{02B48E8A-922A-5439-3269-D6FB794A0A3A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30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784A-F3DB-486C-5DBD-3FEB4C8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3600" b="1" dirty="0">
                <a:solidFill>
                  <a:schemeClr val="tx2"/>
                </a:solidFill>
              </a:rPr>
              <a:t>MBTA search pipeline for CBC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36563-1A8D-80C1-DF8A-ECFC44F5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65" y="1690688"/>
            <a:ext cx="10515600" cy="429622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GB" sz="2400" dirty="0"/>
              <a:t>Multi-Band Template Analysis, coded pipeline in C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MBTA team consists mainly of Virgo groups in France/Italy, IP2I group very active ! (Ines, Viola, Morgan)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Divide the bank of GWs templates in 2 frequency bands : low frequency part, high frequency part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Runs matched filtering in both bands (SNR for each band) then recombine SNR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O4 data divided in ‘chunks’, each chunk represents 2 week data. 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2 runs on data for each chunk: with and without addition of simulated signals (12s spaced injections)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MBTA pipeline method paper on the way 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28BA05-125D-D045-E00F-011EA54C9769}"/>
              </a:ext>
            </a:extLst>
          </p:cNvPr>
          <p:cNvSpPr/>
          <p:nvPr/>
        </p:nvSpPr>
        <p:spPr>
          <a:xfrm>
            <a:off x="0" y="0"/>
            <a:ext cx="12192000" cy="99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5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4457ED0B-AB60-3008-2BBB-7F2A17F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" y="187809"/>
            <a:ext cx="1877386" cy="3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EA5CB-5CF1-D3A5-0762-26D8B8663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334" y="139355"/>
            <a:ext cx="1063666" cy="108336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B00F2-A325-D5C7-6C59-C89F2BF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F87A-BC1B-2442-A596-8C12AD4AA444}" type="slidenum">
              <a:rPr lang="en-FR" smtClean="0"/>
              <a:t>9</a:t>
            </a:fld>
            <a:endParaRPr lang="en-FR" dirty="0"/>
          </a:p>
        </p:txBody>
      </p:sp>
      <p:pic>
        <p:nvPicPr>
          <p:cNvPr id="11" name="Google Shape;96;p17">
            <a:extLst>
              <a:ext uri="{FF2B5EF4-FFF2-40B4-BE49-F238E27FC236}">
                <a16:creationId xmlns:a16="http://schemas.microsoft.com/office/drawing/2014/main" id="{60FBFC8A-8495-CF29-F147-725406054C9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201500"/>
            <a:ext cx="1115850" cy="6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4;p17">
            <a:extLst>
              <a:ext uri="{FF2B5EF4-FFF2-40B4-BE49-F238E27FC236}">
                <a16:creationId xmlns:a16="http://schemas.microsoft.com/office/drawing/2014/main" id="{86FFDE1C-F1E5-536C-7B27-9069BC7A25E9}"/>
              </a:ext>
            </a:extLst>
          </p:cNvPr>
          <p:cNvSpPr txBox="1"/>
          <p:nvPr/>
        </p:nvSpPr>
        <p:spPr>
          <a:xfrm>
            <a:off x="1475317" y="6375257"/>
            <a:ext cx="90159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Amazigh OUZRIAT – PhD Days 18/04/2024</a:t>
            </a:r>
            <a:endParaRPr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37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19308</TotalTime>
  <Words>1899</Words>
  <Application>Microsoft Macintosh PowerPoint</Application>
  <PresentationFormat>Grand écran</PresentationFormat>
  <Paragraphs>242</Paragraphs>
  <Slides>21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Symbol</vt:lpstr>
      <vt:lpstr>System Font Regular</vt:lpstr>
      <vt:lpstr>Office Theme</vt:lpstr>
      <vt:lpstr>Présentation PowerPoint</vt:lpstr>
      <vt:lpstr>Gravitational waves: listen to the universe!</vt:lpstr>
      <vt:lpstr>Detection of GWs</vt:lpstr>
      <vt:lpstr>Compact Binary Coalescences (CBCs)</vt:lpstr>
      <vt:lpstr>LIGO-Virgo-KAGRA (LVK) collaboration</vt:lpstr>
      <vt:lpstr>CBC search pipelines in LVK</vt:lpstr>
      <vt:lpstr>CBC search analysis : online vs offline</vt:lpstr>
      <vt:lpstr>My contribution to CBC search on O4a data</vt:lpstr>
      <vt:lpstr>MBTA search pipeline for CBC</vt:lpstr>
      <vt:lpstr>Online significant public alerts during O4a </vt:lpstr>
      <vt:lpstr>MBTA offline search results for O4a</vt:lpstr>
      <vt:lpstr>GW230529: A particular O4a event</vt:lpstr>
      <vt:lpstr>My contribution to MBTA noise mitigation</vt:lpstr>
      <vt:lpstr>CBC search challenge: non-gaussian noise (glitches)</vt:lpstr>
      <vt:lpstr>iDQ: Framework for statistical inference of glitches</vt:lpstr>
      <vt:lpstr>iDQ integration into MBTA on O3 public data</vt:lpstr>
      <vt:lpstr>Conclusion</vt:lpstr>
      <vt:lpstr>Thank you !</vt:lpstr>
      <vt:lpstr>iDQ: Framework for statistical inference of glitches</vt:lpstr>
      <vt:lpstr>iDQ integration into MBTA – Preliminary study</vt:lpstr>
      <vt:lpstr>Omicron search pipeline for glitches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iDQ integration into MBTA pipeline</dc:title>
  <dc:creator>Microsoft Office User</dc:creator>
  <cp:lastModifiedBy>Microsoft Office User</cp:lastModifiedBy>
  <cp:revision>95</cp:revision>
  <cp:lastPrinted>2023-06-15T15:19:38Z</cp:lastPrinted>
  <dcterms:created xsi:type="dcterms:W3CDTF">2023-03-05T18:29:00Z</dcterms:created>
  <dcterms:modified xsi:type="dcterms:W3CDTF">2024-04-17T08:36:48Z</dcterms:modified>
</cp:coreProperties>
</file>