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25" r:id="rId3"/>
  </p:sldMasterIdLst>
  <p:notesMasterIdLst>
    <p:notesMasterId r:id="rId23"/>
  </p:notesMasterIdLst>
  <p:handoutMasterIdLst>
    <p:handoutMasterId r:id="rId24"/>
  </p:handoutMasterIdLst>
  <p:sldIdLst>
    <p:sldId id="285" r:id="rId4"/>
    <p:sldId id="377" r:id="rId5"/>
    <p:sldId id="356" r:id="rId6"/>
    <p:sldId id="364" r:id="rId7"/>
    <p:sldId id="357" r:id="rId8"/>
    <p:sldId id="375" r:id="rId9"/>
    <p:sldId id="368" r:id="rId10"/>
    <p:sldId id="360" r:id="rId11"/>
    <p:sldId id="374" r:id="rId12"/>
    <p:sldId id="369" r:id="rId13"/>
    <p:sldId id="371" r:id="rId14"/>
    <p:sldId id="372" r:id="rId15"/>
    <p:sldId id="380" r:id="rId16"/>
    <p:sldId id="363" r:id="rId17"/>
    <p:sldId id="373" r:id="rId18"/>
    <p:sldId id="365" r:id="rId19"/>
    <p:sldId id="359" r:id="rId20"/>
    <p:sldId id="378" r:id="rId21"/>
    <p:sldId id="379" r:id="rId22"/>
  </p:sldIdLst>
  <p:sldSz cx="9144000" cy="6858000" type="screen4x3"/>
  <p:notesSz cx="6745288" cy="98821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lefort" initials="tl" lastIdx="26" clrIdx="0">
    <p:extLst>
      <p:ext uri="{19B8F6BF-5375-455C-9EA6-DF929625EA0E}">
        <p15:presenceInfo xmlns:p15="http://schemas.microsoft.com/office/powerpoint/2012/main" userId="thomas lefort" providerId="None"/>
      </p:ext>
    </p:extLst>
  </p:cmAuthor>
  <p:cmAuthor id="2" name="etienne lienard" initials="el" lastIdx="1" clrIdx="1">
    <p:extLst>
      <p:ext uri="{19B8F6BF-5375-455C-9EA6-DF929625EA0E}">
        <p15:presenceInfo xmlns:p15="http://schemas.microsoft.com/office/powerpoint/2012/main" userId="etienne lien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9900"/>
    <a:srgbClr val="4F81BD"/>
    <a:srgbClr val="336699"/>
    <a:srgbClr val="1F497D"/>
    <a:srgbClr val="00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94653" autoAdjust="0"/>
  </p:normalViewPr>
  <p:slideViewPr>
    <p:cSldViewPr snapToGrid="0" snapToObjects="1">
      <p:cViewPr varScale="1">
        <p:scale>
          <a:sx n="62" d="100"/>
          <a:sy n="62" d="100"/>
        </p:scale>
        <p:origin x="142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14:25:05.433" idx="19">
    <p:pos x="10" y="10"/>
    <p:text>Double chamber: nombre de neutrons stockes augmente + mesure simultanee permet de reduire considerablement les effets systematiques</p:text>
    <p:extLst>
      <p:ext uri="{C676402C-5697-4E1C-873F-D02D1690AC5C}">
        <p15:threadingInfo xmlns:p15="http://schemas.microsoft.com/office/powerpoint/2012/main" timeZoneBias="-120"/>
      </p:ext>
    </p:extLst>
  </p:cm>
  <p:cm authorId="1" dt="2024-06-22T15:13:49.293" idx="21">
    <p:pos x="10" y="146"/>
    <p:text>Decrire les chambres de stockage: electode et couronne isolante</p:text>
    <p:extLst>
      <p:ext uri="{C676402C-5697-4E1C-873F-D02D1690AC5C}">
        <p15:threadingInfo xmlns:p15="http://schemas.microsoft.com/office/powerpoint/2012/main" timeZoneBias="-120">
          <p15:parentCm authorId="1" idx="19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8T15:25:13.382" idx="16">
    <p:pos x="5332" y="973"/>
    <p:text>Check of magnetic properties of small pieces: magnet of 30 mT, measurement, demagnetization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16:42:50.665" idx="23">
    <p:pos x="10" y="10"/>
    <p:text>Valeur max de HT = 300 kV !! E max = 25 kV/cm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8T15:42:21.797" idx="17">
    <p:pos x="10" y="10"/>
    <p:text>optimization of switch, UCN guide badly coated, alignement, detectors, gaps between guides ...</p:text>
    <p:extLst>
      <p:ext uri="{C676402C-5697-4E1C-873F-D02D1690AC5C}">
        <p15:threadingInfo xmlns:p15="http://schemas.microsoft.com/office/powerpoint/2012/main" timeZoneBias="-120"/>
      </p:ext>
    </p:extLst>
  </p:cm>
  <p:cm authorId="1" dt="2024-06-18T17:31:44.046" idx="18">
    <p:pos x="146" y="146"/>
    <p:text>Coating s'est probablement decolle au moment du nettoyage apres coating (reste bcp de Carbone)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15:51:37.166" idx="22">
    <p:pos x="10" y="10"/>
    <p:text>Valeur max de la visibilite: 0.9 donc resultat excellent.</p:text>
    <p:extLst>
      <p:ext uri="{C676402C-5697-4E1C-873F-D02D1690AC5C}">
        <p15:threadingInfo xmlns:p15="http://schemas.microsoft.com/office/powerpoint/2012/main" timeZoneBias="-120"/>
      </p:ext>
    </p:extLst>
  </p:cm>
  <p:cm authorId="1" dt="2024-06-22T16:47:45.500" idx="24">
    <p:pos x="10" y="146"/>
    <p:text>Sensibilty ameliorer de 1.9 / nEDM (pratiquement un facteur). Manque encore un facteur 2 pour atteindre objectif final.</p:text>
    <p:extLst>
      <p:ext uri="{C676402C-5697-4E1C-873F-D02D1690AC5C}">
        <p15:threadingInfo xmlns:p15="http://schemas.microsoft.com/office/powerpoint/2012/main" timeZoneBias="-120">
          <p15:parentCm authorId="1" idx="22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8T15:25:13.382" idx="25">
    <p:pos x="5203" y="2973"/>
    <p:text>Check of magnetic properties of small pieces: magnet of 30 mT, measurement, demagnetization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14:31:42.342" idx="26">
    <p:pos x="10" y="10"/>
    <p:text>Role du Hg: mesure en realite le rapport entre la frequence neutron et la frequence pour s'affranchir des derives du champ magnetique. L'utilisation de ce Comagnetometre a permis de franchir un palier dans les annees 90 et d'atteindre des sensibilites de qq 10-26ecm.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20770" y="0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/>
          <a:lstStyle>
            <a:lvl1pPr algn="r">
              <a:defRPr sz="1200"/>
            </a:lvl1pPr>
          </a:lstStyle>
          <a:p>
            <a:fld id="{C87D1955-A114-4891-9B5C-84F9B736FD5D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86363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20770" y="9386363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 anchor="b"/>
          <a:lstStyle>
            <a:lvl1pPr algn="r">
              <a:defRPr sz="1200"/>
            </a:lvl1pPr>
          </a:lstStyle>
          <a:p>
            <a:fld id="{942F9C1C-C486-434F-ACEB-15FC19BCDDF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2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20770" y="0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/>
          <a:lstStyle>
            <a:lvl1pPr algn="r">
              <a:defRPr sz="1200"/>
            </a:lvl1pPr>
          </a:lstStyle>
          <a:p>
            <a:fld id="{BDF40922-173A-4505-A267-4FF14421FCDD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38712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10" tIns="45455" rIns="90910" bIns="4545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4529" y="4694039"/>
            <a:ext cx="5396230" cy="4446985"/>
          </a:xfrm>
          <a:prstGeom prst="rect">
            <a:avLst/>
          </a:prstGeom>
        </p:spPr>
        <p:txBody>
          <a:bodyPr vert="horz" lIns="90910" tIns="45455" rIns="90910" bIns="45455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86363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20770" y="9386363"/>
            <a:ext cx="2922958" cy="494109"/>
          </a:xfrm>
          <a:prstGeom prst="rect">
            <a:avLst/>
          </a:prstGeom>
        </p:spPr>
        <p:txBody>
          <a:bodyPr vert="horz" lIns="90910" tIns="45455" rIns="90910" bIns="45455" rtlCol="0" anchor="b"/>
          <a:lstStyle>
            <a:lvl1pPr algn="r">
              <a:defRPr sz="1200"/>
            </a:lvl1pPr>
          </a:lstStyle>
          <a:p>
            <a:fld id="{5C68A7C0-5A97-4D52-B056-12A13BA78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27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8A7C0-5A97-4D52-B056-12A13BA789A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648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722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969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773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13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518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730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748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841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8A7C0-5A97-4D52-B056-12A13BA789A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0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127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19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25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8A7C0-5A97-4D52-B056-12A13BA789A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0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3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8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5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01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73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7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467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05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096">
              <a:defRPr/>
            </a:pPr>
            <a:fld id="{5C68A7C0-5A97-4D52-B056-12A13BA789A2}" type="slidenum">
              <a:rPr lang="fr-FR">
                <a:solidFill>
                  <a:prstClr val="black"/>
                </a:solidFill>
                <a:latin typeface="Calibri"/>
              </a:rPr>
              <a:pPr defTabSz="909096"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71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A626-20BA-4929-AFBA-A36BAEA9BBB3}" type="datetime1">
              <a:rPr lang="fr-FR" smtClean="0"/>
              <a:t>23/06/2024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9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70BDF-E7BF-4321-92F2-61F8516BA5B9}" type="datetime1">
              <a:rPr lang="fr-FR" smtClean="0"/>
              <a:t>23/06/2024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68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0AE7-EAD6-4F64-8AEA-22BFE1610117}" type="datetime1">
              <a:rPr lang="fr-FR" smtClean="0"/>
              <a:t>23/06/2024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692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spLPC_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92" y="44624"/>
            <a:ext cx="1405608" cy="67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" y="19075"/>
            <a:ext cx="1300553" cy="72008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1" y="6586494"/>
            <a:ext cx="9144000" cy="261610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4217988" algn="l"/>
              </a:tabLst>
            </a:pPr>
            <a:r>
              <a:rPr lang="fr-FR" sz="1100" b="1" dirty="0">
                <a:solidFill>
                  <a:schemeClr val="bg1">
                    <a:lumMod val="95000"/>
                  </a:schemeClr>
                </a:solidFill>
              </a:rPr>
              <a:t>Prospectives</a:t>
            </a:r>
            <a:r>
              <a:rPr lang="fr-FR" sz="1100" b="1" baseline="0" dirty="0">
                <a:solidFill>
                  <a:schemeClr val="bg1">
                    <a:lumMod val="95000"/>
                  </a:schemeClr>
                </a:solidFill>
              </a:rPr>
              <a:t> LPC Caen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</a:rPr>
              <a:t>, 17-18/10/ 2019	GRIFON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259632" y="692696"/>
            <a:ext cx="662473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28312" y="6588134"/>
            <a:ext cx="716973" cy="258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D2A56826-8DF6-42B5-9D88-D0AB2737B7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00061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92" y="44624"/>
            <a:ext cx="1405608" cy="67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" y="19075"/>
            <a:ext cx="1300553" cy="72008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107504" y="6536377"/>
            <a:ext cx="8928992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95000"/>
                  </a:schemeClr>
                </a:solidFill>
              </a:rPr>
              <a:t>Objectifs scientifiques     Janvier</a:t>
            </a:r>
            <a:r>
              <a:rPr lang="fr-FR" sz="1200" b="1" baseline="0" dirty="0">
                <a:solidFill>
                  <a:schemeClr val="bg1">
                    <a:lumMod val="95000"/>
                  </a:schemeClr>
                </a:solidFill>
              </a:rPr>
              <a:t> 2021 </a:t>
            </a:r>
            <a:endParaRPr lang="fr-FR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259632" y="692696"/>
            <a:ext cx="662473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7919" y="6536377"/>
            <a:ext cx="2133600" cy="276999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2A56826-8DF6-42B5-9D88-D0AB2737B7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000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3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71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88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83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711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P 202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5464"/>
            <a:ext cx="798904" cy="442331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107504" y="6536377"/>
            <a:ext cx="8928992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baseline="0" dirty="0">
                <a:solidFill>
                  <a:schemeClr val="bg1">
                    <a:lumMod val="95000"/>
                  </a:schemeClr>
                </a:solidFill>
              </a:rPr>
              <a:t>Conseil scientifique in2p3, 24/06/2024 </a:t>
            </a:r>
            <a:endParaRPr lang="fr-FR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259632" y="692696"/>
            <a:ext cx="662473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7919" y="6536377"/>
            <a:ext cx="2133600" cy="276999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2A56826-8DF6-42B5-9D88-D0AB2737B7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312EBB-37B7-49B9-95FF-71DDE2BA4C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4" y="124358"/>
            <a:ext cx="798904" cy="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0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04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53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56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800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14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XXIInd</a:t>
            </a:r>
            <a:r>
              <a:rPr lang="fr-FR" dirty="0"/>
              <a:t> COLLOQUE GANIL </a:t>
            </a:r>
            <a:r>
              <a:rPr lang="fr-FR" dirty="0" err="1"/>
              <a:t>Autrans-Méaudre</a:t>
            </a:r>
            <a:r>
              <a:rPr lang="fr-FR" dirty="0"/>
              <a:t> en Vercors 30th </a:t>
            </a:r>
            <a:r>
              <a:rPr lang="fr-FR" dirty="0" err="1"/>
              <a:t>October</a:t>
            </a:r>
            <a:r>
              <a:rPr lang="fr-FR" dirty="0"/>
              <a:t> 2021                       X. Fléchard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1E3F-AFB5-476D-A7F7-4926E822148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609423" y="1407713"/>
            <a:ext cx="36527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609423" y="2905570"/>
            <a:ext cx="7907119" cy="2955480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660"/>
            <a:ext cx="540000" cy="376271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72924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fond blanc (puc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820555"/>
            <a:ext cx="2949178" cy="3048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XXIInd COLLOQUE GANIL Autrans-Méaudre en Vercors 30th October 2021                       X. Fléchard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1E3F-AFB5-476D-A7F7-4926E8221481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-121444" y="6257925"/>
            <a:ext cx="864394" cy="711200"/>
            <a:chOff x="-161925" y="6257925"/>
            <a:chExt cx="1152525" cy="711200"/>
          </a:xfrm>
        </p:grpSpPr>
        <p:sp>
          <p:nvSpPr>
            <p:cNvPr id="9" name="Ellipse 8"/>
            <p:cNvSpPr/>
            <p:nvPr/>
          </p:nvSpPr>
          <p:spPr>
            <a:xfrm>
              <a:off x="-161925" y="6257925"/>
              <a:ext cx="1152525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88" y="6345204"/>
              <a:ext cx="720000" cy="376271"/>
            </a:xfrm>
            <a:prstGeom prst="rect">
              <a:avLst/>
            </a:prstGeom>
            <a:scene3d>
              <a:camera prst="perspectiveRight"/>
              <a:lightRig rig="threePt" dir="t"/>
            </a:scene3d>
          </p:spPr>
        </p:pic>
      </p:grp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609423" y="1407713"/>
            <a:ext cx="3191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80411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820554"/>
            <a:ext cx="2949178" cy="3048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XXIInd COLLOQUE GANIL Autrans-Méaudre en Vercors 30th October 2021                       X. Fléchard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1E3F-AFB5-476D-A7F7-4926E8221481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-121444" y="6257925"/>
            <a:ext cx="864394" cy="711200"/>
            <a:chOff x="-161925" y="6257925"/>
            <a:chExt cx="1152525" cy="711200"/>
          </a:xfrm>
        </p:grpSpPr>
        <p:sp>
          <p:nvSpPr>
            <p:cNvPr id="9" name="Ellipse 8"/>
            <p:cNvSpPr/>
            <p:nvPr/>
          </p:nvSpPr>
          <p:spPr>
            <a:xfrm>
              <a:off x="-161925" y="6257925"/>
              <a:ext cx="1152525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88" y="6345204"/>
              <a:ext cx="720000" cy="376271"/>
            </a:xfrm>
            <a:prstGeom prst="rect">
              <a:avLst/>
            </a:prstGeom>
            <a:scene3d>
              <a:camera prst="perspectiveRight"/>
              <a:lightRig rig="threePt" dir="t"/>
            </a:scene3d>
          </p:spPr>
        </p:pic>
      </p:grp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609423" y="1407713"/>
            <a:ext cx="31785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7043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9660" y="1357039"/>
            <a:ext cx="8554340" cy="42387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Ellipse 9"/>
          <p:cNvSpPr/>
          <p:nvPr/>
        </p:nvSpPr>
        <p:spPr>
          <a:xfrm>
            <a:off x="295959" y="4301479"/>
            <a:ext cx="2160985" cy="17780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0" y="4626082"/>
            <a:ext cx="1620000" cy="1128814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795294" y="2150834"/>
            <a:ext cx="3140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fr-FR" dirty="0"/>
              <a:t>Nous contacter</a:t>
            </a:r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994606" y="2150834"/>
            <a:ext cx="2949178" cy="459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Prénom Nom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4813419" y="3670295"/>
            <a:ext cx="3332859" cy="2363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Page web du groupe</a:t>
            </a:r>
          </a:p>
        </p:txBody>
      </p:sp>
      <p:sp>
        <p:nvSpPr>
          <p:cNvPr id="21" name="Espace réservé du texte 3"/>
          <p:cNvSpPr>
            <a:spLocks noGrp="1"/>
          </p:cNvSpPr>
          <p:nvPr>
            <p:ph type="body" sz="half" idx="11" hasCustomPrompt="1"/>
          </p:nvPr>
        </p:nvSpPr>
        <p:spPr>
          <a:xfrm>
            <a:off x="5005260" y="2936356"/>
            <a:ext cx="2949178" cy="4290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email@lpccaen.in2p3.fr</a:t>
            </a:r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half" idx="12" hasCustomPrompt="1"/>
          </p:nvPr>
        </p:nvSpPr>
        <p:spPr>
          <a:xfrm>
            <a:off x="5005260" y="2653826"/>
            <a:ext cx="2949178" cy="232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baseline="0"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02 31 45 25 00</a:t>
            </a:r>
          </a:p>
        </p:txBody>
      </p:sp>
      <p:sp>
        <p:nvSpPr>
          <p:cNvPr id="23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4802765" y="3994899"/>
            <a:ext cx="3332859" cy="4309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www.lpc-caen.in2p3.fr/accueil/laboratoire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597972" y="6079499"/>
            <a:ext cx="3096554" cy="540000"/>
            <a:chOff x="7463962" y="6079499"/>
            <a:chExt cx="4128739" cy="54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62" y="6079499"/>
              <a:ext cx="540000" cy="54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050" y="6079499"/>
              <a:ext cx="827308" cy="540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446" y="6079499"/>
              <a:ext cx="850909" cy="540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3443" y="6079499"/>
              <a:ext cx="929258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122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660"/>
            <a:ext cx="540000" cy="376271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</p:pic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609423" y="1407713"/>
            <a:ext cx="36527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423" y="2905570"/>
            <a:ext cx="7907119" cy="2955480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5592" y="6416511"/>
            <a:ext cx="58894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XXIInd COLLOQUE GANIL Autrans-Méaudre en Vercors 30th October 2021                       X. Fléchard </a:t>
            </a:r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4165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1E3F-AFB5-476D-A7F7-4926E82214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10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1918-6924-4FA9-8426-60BBAB335033}" type="datetime1">
              <a:rPr lang="fr-FR" smtClean="0"/>
              <a:t>23/06/2024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3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70A9-D6DD-4CF0-997C-159F5568F8A3}" type="datetime1">
              <a:rPr lang="fr-FR" smtClean="0"/>
              <a:t>23/06/2024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61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CFBF-0B89-4423-BEF0-F8AF1F048676}" type="datetime1">
              <a:rPr lang="fr-FR" smtClean="0"/>
              <a:t>23/06/2024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4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67D8-EC34-48FE-887F-F028F2BFE00E}" type="datetime1">
              <a:rPr lang="fr-FR" smtClean="0"/>
              <a:t>23/06/2024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9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A899-8AE4-41A8-A116-960FADB4F85F}" type="datetime1">
              <a:rPr lang="fr-FR" smtClean="0"/>
              <a:t>23/06/2024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58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26F-4E79-4340-AF65-14C6700682DC}" type="datetime1">
              <a:rPr lang="fr-FR" smtClean="0"/>
              <a:t>23/06/2024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77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0E75-67E0-4674-B1C0-41D269BD1C4D}" type="datetime1">
              <a:rPr lang="fr-FR" smtClean="0"/>
              <a:t>23/06/2024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7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ED3A2-C5A3-488F-A056-3811DF0CF432}" type="datetime1">
              <a:rPr lang="fr-FR" smtClean="0"/>
              <a:t>23/06/2024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2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09F03-7669-4FDD-998C-6C32DBE423A9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FD248-DB8A-4F8D-9B91-EE6D9B7B1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5592" y="6416511"/>
            <a:ext cx="58894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XXIInd COLLOQUE GANIL Autrans-Méaudre en Vercors 30th October 2021                       X. Fléchard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4165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1E3F-AFB5-476D-A7F7-4926E82214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08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FAE00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AE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AE00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AE00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AE00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comments" Target="../comments/commen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comments" Target="../comments/comment5.xml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58.jpeg"/><Relationship Id="rId4" Type="http://schemas.openxmlformats.org/officeDocument/2006/relationships/image" Target="../media/image19.png"/><Relationship Id="rId9" Type="http://schemas.openxmlformats.org/officeDocument/2006/relationships/comments" Target="../comments/commen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26028" y="1930797"/>
            <a:ext cx="6136292" cy="6921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800" kern="0" dirty="0">
                <a:solidFill>
                  <a:srgbClr val="C00000"/>
                </a:solidFill>
                <a:latin typeface="Arial"/>
              </a:rPr>
              <a:t>Towards a new measurement of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800" kern="0" dirty="0">
                <a:solidFill>
                  <a:srgbClr val="C00000"/>
                </a:solidFill>
                <a:latin typeface="Arial"/>
              </a:rPr>
              <a:t>the neutron electric dipole moment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2C1906E-F2EA-4930-AE5F-4A39399C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941" y="3574134"/>
            <a:ext cx="4160467" cy="42265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800" kern="0" dirty="0">
                <a:solidFill>
                  <a:srgbClr val="336699"/>
                </a:solidFill>
                <a:latin typeface="Arial"/>
              </a:rPr>
              <a:t>The n2EDM experiment</a:t>
            </a:r>
          </a:p>
        </p:txBody>
      </p:sp>
    </p:spTree>
    <p:extLst>
      <p:ext uri="{BB962C8B-B14F-4D97-AF65-F5344CB8AC3E}">
        <p14:creationId xmlns:p14="http://schemas.microsoft.com/office/powerpoint/2010/main" val="414510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UCN commissioning </a:t>
            </a:r>
            <a:r>
              <a:rPr kumimoji="0" lang="en-GB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(2023)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776555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81E349-E21F-46D8-9597-A24C4FFEC774}"/>
              </a:ext>
            </a:extLst>
          </p:cNvPr>
          <p:cNvSpPr/>
          <p:nvPr/>
        </p:nvSpPr>
        <p:spPr>
          <a:xfrm>
            <a:off x="148578" y="788320"/>
            <a:ext cx="6274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First UCN in the apparatus in July 2023: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number of neutrons too low by a factor 20 !!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A8E8AD-C346-439F-9E16-0AD50776F57B}"/>
              </a:ext>
            </a:extLst>
          </p:cNvPr>
          <p:cNvSpPr/>
          <p:nvPr/>
        </p:nvSpPr>
        <p:spPr>
          <a:xfrm>
            <a:off x="148578" y="1874990"/>
            <a:ext cx="6008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Many tests performed during Fall 2023: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F2C2B2D-590E-4D67-829C-BB8BA61DD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7" t="30815" r="34430" b="32050"/>
          <a:stretch/>
        </p:blipFill>
        <p:spPr>
          <a:xfrm rot="16200000">
            <a:off x="5710778" y="3104453"/>
            <a:ext cx="1587585" cy="6304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AF01B2-4EBF-482A-A19F-E4C664C05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35"/>
          <a:stretch/>
        </p:blipFill>
        <p:spPr>
          <a:xfrm>
            <a:off x="7297520" y="1333104"/>
            <a:ext cx="1697902" cy="19733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5DCA03-D49E-46CA-8ED8-432FD9AB5C7F}"/>
              </a:ext>
            </a:extLst>
          </p:cNvPr>
          <p:cNvSpPr/>
          <p:nvPr/>
        </p:nvSpPr>
        <p:spPr>
          <a:xfrm>
            <a:off x="2504270" y="1135021"/>
            <a:ext cx="3896607" cy="523220"/>
          </a:xfrm>
          <a:prstGeom prst="rect">
            <a:avLst/>
          </a:prstGeom>
          <a:ln>
            <a:solidFill>
              <a:srgbClr val="33669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Number of stored UCN end of 2023 (180 s): 24,000</a:t>
            </a:r>
          </a:p>
          <a:p>
            <a:pPr algn="ctr"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(still a factor 5 missing / design goal)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2F7E1D5-E39B-4AAB-9F46-F9925566159B}"/>
              </a:ext>
            </a:extLst>
          </p:cNvPr>
          <p:cNvSpPr txBox="1"/>
          <p:nvPr/>
        </p:nvSpPr>
        <p:spPr>
          <a:xfrm>
            <a:off x="200112" y="4196629"/>
            <a:ext cx="5361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Electrode coating (DLC) and insulator coating (DPS): underperforming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Two culprits: coating technique and surface roughness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C85FC2-F047-4B92-AFF7-56711EE3FF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8" t="31764" r="61830" b="26184"/>
          <a:stretch/>
        </p:blipFill>
        <p:spPr>
          <a:xfrm>
            <a:off x="6979045" y="2625900"/>
            <a:ext cx="2016377" cy="15875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7F3529-5387-4D51-B652-805929FAA7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4" t="35784" r="51102" b="17632"/>
          <a:stretch/>
        </p:blipFill>
        <p:spPr>
          <a:xfrm>
            <a:off x="6000108" y="4346129"/>
            <a:ext cx="3050648" cy="20842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5A3F8B5-1B5A-449F-A475-CF0B14AFB0AC}"/>
              </a:ext>
            </a:extLst>
          </p:cNvPr>
          <p:cNvSpPr/>
          <p:nvPr/>
        </p:nvSpPr>
        <p:spPr>
          <a:xfrm>
            <a:off x="246375" y="4906005"/>
            <a:ext cx="5642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Test chambers under construction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(coating investigation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during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Fall 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new insulator ring (quartz instead of PS)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- new electrodes with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exchangeable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parts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(test of coating procedures)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D0BD80-9FEE-4B9B-8DF9-5AE3677F6A74}"/>
              </a:ext>
            </a:extLst>
          </p:cNvPr>
          <p:cNvSpPr/>
          <p:nvPr/>
        </p:nvSpPr>
        <p:spPr>
          <a:xfrm>
            <a:off x="148578" y="2810740"/>
            <a:ext cx="60085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Storage capacity of the chambers: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</a:t>
            </a:r>
            <a:r>
              <a:rPr lang="en-GB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- Insulator rings: redo the DPS coating </a:t>
            </a:r>
            <a:r>
              <a:rPr lang="en-GB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GB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increase of UCN statistic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nEDM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insulator ring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increase of UCN statistic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- Electrodes       : dummy copper electrodes </a:t>
            </a:r>
            <a:r>
              <a:rPr lang="en-GB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GB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increase of UCN statistic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visual inspection : small spots peeled off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26848E-5126-49B3-BCBB-F079938E8195}"/>
              </a:ext>
            </a:extLst>
          </p:cNvPr>
          <p:cNvSpPr/>
          <p:nvPr/>
        </p:nvSpPr>
        <p:spPr>
          <a:xfrm>
            <a:off x="148578" y="2237455"/>
            <a:ext cx="625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UCN transport: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up to the chambers</a:t>
            </a:r>
            <a:r>
              <a:rPr lang="en-GB" sz="1400" dirty="0">
                <a:solidFill>
                  <a:srgbClr val="339933"/>
                </a:solidFill>
                <a:latin typeface="Calibri"/>
                <a:cs typeface="Arial" panose="020B0604020202020204" pitchFamily="34" charset="0"/>
              </a:rPr>
              <a:t>: OK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</a:t>
            </a:r>
            <a:r>
              <a:rPr lang="en-GB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during emptying phase: factor 2 too low / simulations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483F7FC-857C-46C5-A3B3-B6BCAC988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388" y="115786"/>
            <a:ext cx="1929519" cy="12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2" grpId="0"/>
      <p:bldP spid="24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2019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Magnetic field commissioning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91F1DC-C17C-49F7-9DC5-6B9A551A6F82}"/>
              </a:ext>
            </a:extLst>
          </p:cNvPr>
          <p:cNvSpPr/>
          <p:nvPr/>
        </p:nvSpPr>
        <p:spPr>
          <a:xfrm>
            <a:off x="104988" y="1017446"/>
            <a:ext cx="66677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Magnetic field characterization (2021-2022): </a:t>
            </a: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close collaboration between LPC and LPSC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- internal coils system simulated, built and installed by LPC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    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field characterization performed by LPSC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62CEFFF-898C-4617-8304-5BBB33EC8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51" y="2332225"/>
            <a:ext cx="2133783" cy="154970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10BF186-C648-4A04-83E8-2B8E676F7E14}"/>
              </a:ext>
            </a:extLst>
          </p:cNvPr>
          <p:cNvSpPr txBox="1"/>
          <p:nvPr/>
        </p:nvSpPr>
        <p:spPr bwMode="auto">
          <a:xfrm>
            <a:off x="2770965" y="6305545"/>
            <a:ext cx="631750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900" b="0" i="1" dirty="0">
                <a:effectLst/>
                <a:latin typeface="Arial" panose="020B0604020202020204" pitchFamily="34" charset="0"/>
              </a:rPr>
              <a:t>T. </a:t>
            </a:r>
            <a:r>
              <a:rPr lang="en-US" sz="900" b="0" i="1" dirty="0" err="1">
                <a:effectLst/>
                <a:latin typeface="Arial" panose="020B0604020202020204" pitchFamily="34" charset="0"/>
              </a:rPr>
              <a:t>Bouillaud</a:t>
            </a:r>
            <a:r>
              <a:rPr lang="en-US" sz="900" b="0" i="1" dirty="0">
                <a:effectLst/>
                <a:latin typeface="Arial" panose="020B0604020202020204" pitchFamily="34" charset="0"/>
              </a:rPr>
              <a:t>, P. </a:t>
            </a:r>
            <a:r>
              <a:rPr lang="en-US" sz="900" b="0" i="1" dirty="0" err="1">
                <a:effectLst/>
                <a:latin typeface="Arial" panose="020B0604020202020204" pitchFamily="34" charset="0"/>
              </a:rPr>
              <a:t>Flaux</a:t>
            </a:r>
            <a:r>
              <a:rPr lang="en-US" sz="900" b="0" i="1" dirty="0">
                <a:effectLst/>
                <a:latin typeface="Arial" panose="020B0604020202020204" pitchFamily="34" charset="0"/>
              </a:rPr>
              <a:t>, “An exceptionally uniform magnetic field for the n2EDM experiment” (LPC-LPSC); internal review.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9B544A-83AD-4F1A-A2DE-65C898739405}"/>
              </a:ext>
            </a:extLst>
          </p:cNvPr>
          <p:cNvGrpSpPr/>
          <p:nvPr/>
        </p:nvGrpSpPr>
        <p:grpSpPr>
          <a:xfrm>
            <a:off x="1043857" y="1976258"/>
            <a:ext cx="4993240" cy="2095928"/>
            <a:chOff x="736169" y="1582956"/>
            <a:chExt cx="4339525" cy="194283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67590BA-DB1B-4E83-9780-6ABC602B4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26" t="25932" r="17648" b="16169"/>
            <a:stretch/>
          </p:blipFill>
          <p:spPr>
            <a:xfrm>
              <a:off x="736169" y="1582956"/>
              <a:ext cx="4339525" cy="19428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1CB86F7-55EB-4EDC-959D-F5BF2C854F47}"/>
                    </a:ext>
                  </a:extLst>
                </p:cNvPr>
                <p:cNvSpPr/>
                <p:nvPr/>
              </p:nvSpPr>
              <p:spPr>
                <a:xfrm>
                  <a:off x="1272914" y="1713200"/>
                  <a:ext cx="1144637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lang="fr-FR" sz="1000">
                            <a:latin typeface="Cambria Math" panose="02040503050406030204" pitchFamily="18" charset="0"/>
                          </a:rPr>
                          <m:t>pT</m:t>
                        </m:r>
                      </m:oMath>
                    </m:oMathPara>
                  </a14:m>
                  <a:endParaRPr lang="en-US" sz="1000" dirty="0"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1CB86F7-55EB-4EDC-959D-F5BF2C854F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2914" y="1713200"/>
                  <a:ext cx="1144637" cy="246221"/>
                </a:xfrm>
                <a:prstGeom prst="rect">
                  <a:avLst/>
                </a:prstGeom>
                <a:blipFill>
                  <a:blip r:embed="rId6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B79F391-A9CE-45F3-B884-417012349AC2}"/>
                    </a:ext>
                  </a:extLst>
                </p:cNvPr>
                <p:cNvSpPr/>
                <p:nvPr/>
              </p:nvSpPr>
              <p:spPr>
                <a:xfrm>
                  <a:off x="3601665" y="1726040"/>
                  <a:ext cx="1208750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lang="fr-FR" sz="1000">
                            <a:latin typeface="Cambria Math" panose="02040503050406030204" pitchFamily="18" charset="0"/>
                          </a:rPr>
                          <m:t>pT</m:t>
                        </m:r>
                      </m:oMath>
                    </m:oMathPara>
                  </a14:m>
                  <a:endParaRPr lang="en-US" sz="1000" dirty="0"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B79F391-A9CE-45F3-B884-417012349A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665" y="1726040"/>
                  <a:ext cx="1208750" cy="246221"/>
                </a:xfrm>
                <a:prstGeom prst="rect">
                  <a:avLst/>
                </a:prstGeom>
                <a:blipFill>
                  <a:blip r:embed="rId7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8BA071DD-0514-4AAC-B3EE-8CA75B73C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417" y="172451"/>
            <a:ext cx="2385057" cy="19428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2DF7075-EBA6-42B6-B598-93F3FED0F889}"/>
              </a:ext>
            </a:extLst>
          </p:cNvPr>
          <p:cNvSpPr/>
          <p:nvPr/>
        </p:nvSpPr>
        <p:spPr>
          <a:xfrm>
            <a:off x="6200241" y="4727223"/>
            <a:ext cx="22130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Performances are excellent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A3DA6B-11FE-46AA-8978-83E1F6205CDC}"/>
              </a:ext>
            </a:extLst>
          </p:cNvPr>
          <p:cNvSpPr/>
          <p:nvPr/>
        </p:nvSpPr>
        <p:spPr>
          <a:xfrm>
            <a:off x="6098741" y="5099485"/>
            <a:ext cx="2416054" cy="523220"/>
          </a:xfrm>
          <a:prstGeom prst="rect">
            <a:avLst/>
          </a:prstGeom>
          <a:ln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Part of the systematics already below requirements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42A9184-2C18-4D67-894D-83E0E93D1C86}"/>
              </a:ext>
            </a:extLst>
          </p:cNvPr>
          <p:cNvGrpSpPr/>
          <p:nvPr/>
        </p:nvGrpSpPr>
        <p:grpSpPr>
          <a:xfrm>
            <a:off x="1301179" y="4393332"/>
            <a:ext cx="4282124" cy="1650029"/>
            <a:chOff x="1301179" y="4393332"/>
            <a:chExt cx="4282124" cy="16500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F565D9-2AE2-4715-ACD5-BB7A0C4FF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820" t="59485" r="10674" b="26579"/>
            <a:stretch/>
          </p:blipFill>
          <p:spPr>
            <a:xfrm>
              <a:off x="1307946" y="5099485"/>
              <a:ext cx="4275357" cy="94387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CECC31F-95AA-4A29-A52C-38854210D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820" t="46454" r="10674" b="42866"/>
            <a:stretch/>
          </p:blipFill>
          <p:spPr>
            <a:xfrm>
              <a:off x="1301179" y="4393332"/>
              <a:ext cx="4275357" cy="723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400" kern="0" dirty="0">
                <a:solidFill>
                  <a:srgbClr val="C00000"/>
                </a:solidFill>
                <a:latin typeface="Arial"/>
              </a:rPr>
              <a:t>Apparatus </a:t>
            </a: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commissioning</a:t>
            </a:r>
            <a:endParaRPr kumimoji="0" lang="en-GB" altLang="fr-FR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776555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B48488-0945-40D1-AFE8-F2C264B14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99" y="546346"/>
            <a:ext cx="3313051" cy="23991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F636AE-07B3-49F5-BD22-2FE1D88D9CDA}"/>
              </a:ext>
            </a:extLst>
          </p:cNvPr>
          <p:cNvSpPr/>
          <p:nvPr/>
        </p:nvSpPr>
        <p:spPr>
          <a:xfrm>
            <a:off x="501974" y="1085583"/>
            <a:ext cx="50047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N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eutron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frequency measurement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339933"/>
                </a:solidFill>
                <a:latin typeface="Calibri"/>
                <a:cs typeface="Arial" panose="020B0604020202020204" pitchFamily="34" charset="0"/>
              </a:rPr>
              <a:t>Ramsey oscillating field method: operational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339933"/>
                </a:solidFill>
                <a:latin typeface="Calibri"/>
                <a:cs typeface="Arial" panose="020B0604020202020204" pitchFamily="34" charset="0"/>
              </a:rPr>
              <a:t>neutron polarization, transport, storage and detection: 0K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339933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Final polarization larger than in design goal (&gt; 0.8) !!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554701-2C56-48FE-A97E-4377C9561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11" t="34746" r="36611" b="55221"/>
          <a:stretch/>
        </p:blipFill>
        <p:spPr>
          <a:xfrm>
            <a:off x="573071" y="5338959"/>
            <a:ext cx="4862524" cy="5734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2FA71D-9244-46FD-B5BD-0EDC4D556ADE}"/>
              </a:ext>
            </a:extLst>
          </p:cNvPr>
          <p:cNvSpPr/>
          <p:nvPr/>
        </p:nvSpPr>
        <p:spPr>
          <a:xfrm>
            <a:off x="5654632" y="5471790"/>
            <a:ext cx="3396900" cy="30777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Sensitivity already better than in </a:t>
            </a:r>
            <a:r>
              <a:rPr lang="en-US" sz="1400" dirty="0" err="1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nEDM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(1.9)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144CDE-EE52-458F-AD85-30AE0D33BEAD}"/>
              </a:ext>
            </a:extLst>
          </p:cNvPr>
          <p:cNvSpPr/>
          <p:nvPr/>
        </p:nvSpPr>
        <p:spPr>
          <a:xfrm>
            <a:off x="501974" y="5020909"/>
            <a:ext cx="20547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Current performances: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FA62CA-7456-41CF-ABE6-516BC8A0E131}"/>
              </a:ext>
            </a:extLst>
          </p:cNvPr>
          <p:cNvSpPr/>
          <p:nvPr/>
        </p:nvSpPr>
        <p:spPr>
          <a:xfrm>
            <a:off x="6301989" y="3921114"/>
            <a:ext cx="2102185" cy="30777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2024 goal: first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nEDM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A991A3F-6C4E-4390-9403-B3D78A6DB7E6}"/>
              </a:ext>
            </a:extLst>
          </p:cNvPr>
          <p:cNvSpPr txBox="1"/>
          <p:nvPr/>
        </p:nvSpPr>
        <p:spPr>
          <a:xfrm>
            <a:off x="3850806" y="5931473"/>
            <a:ext cx="2275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  <a:latin typeface="Calibri"/>
                <a:cs typeface="Arial" panose="020B0604020202020204" pitchFamily="34" charset="0"/>
              </a:rPr>
              <a:t>15 kV/cm last Wednesday ! </a:t>
            </a:r>
            <a:endParaRPr lang="en-GB" sz="1400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B56E604-8660-4F38-AF1D-98ADA3CD3D8D}"/>
              </a:ext>
            </a:extLst>
          </p:cNvPr>
          <p:cNvCxnSpPr/>
          <p:nvPr/>
        </p:nvCxnSpPr>
        <p:spPr>
          <a:xfrm flipV="1">
            <a:off x="3696346" y="5923234"/>
            <a:ext cx="0" cy="143483"/>
          </a:xfrm>
          <a:prstGeom prst="straightConnector1">
            <a:avLst/>
          </a:prstGeom>
          <a:ln>
            <a:solidFill>
              <a:srgbClr val="339933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C732EB2-43FC-4F06-9361-85C6CC3898C0}"/>
              </a:ext>
            </a:extLst>
          </p:cNvPr>
          <p:cNvCxnSpPr>
            <a:cxnSpLocks/>
          </p:cNvCxnSpPr>
          <p:nvPr/>
        </p:nvCxnSpPr>
        <p:spPr>
          <a:xfrm>
            <a:off x="3692948" y="6066717"/>
            <a:ext cx="147234" cy="0"/>
          </a:xfrm>
          <a:prstGeom prst="line">
            <a:avLst/>
          </a:prstGeom>
          <a:ln>
            <a:solidFill>
              <a:srgbClr val="339933"/>
            </a:solidFill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au 3">
                <a:extLst>
                  <a:ext uri="{FF2B5EF4-FFF2-40B4-BE49-F238E27FC236}">
                    <a16:creationId xmlns:a16="http://schemas.microsoft.com/office/drawing/2014/main" id="{57FD8A39-CD1C-43EF-8913-97EBD484D5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213856"/>
                  </p:ext>
                </p:extLst>
              </p:nvPr>
            </p:nvGraphicFramePr>
            <p:xfrm>
              <a:off x="579335" y="2707602"/>
              <a:ext cx="5149635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8960">
                      <a:extLst>
                        <a:ext uri="{9D8B030D-6E8A-4147-A177-3AD203B41FA5}">
                          <a16:colId xmlns:a16="http://schemas.microsoft.com/office/drawing/2014/main" val="619645931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3225605063"/>
                        </a:ext>
                      </a:extLst>
                    </a:gridCol>
                    <a:gridCol w="2301412">
                      <a:extLst>
                        <a:ext uri="{9D8B030D-6E8A-4147-A177-3AD203B41FA5}">
                          <a16:colId xmlns:a16="http://schemas.microsoft.com/office/drawing/2014/main" val="184322437"/>
                        </a:ext>
                      </a:extLst>
                    </a:gridCol>
                  </a:tblGrid>
                  <a:tr h="2638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</a:rPr>
                            <a:t>Components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</a:rPr>
                            <a:t>Operational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</a:rPr>
                            <a:t>Performances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0969010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Neutrons statistic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24,000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0341285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=35 </m:t>
                              </m:r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pT</m:t>
                              </m:r>
                            </m:oMath>
                          </a14:m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 ;</a:t>
                          </a:r>
                          <a:r>
                            <a:rPr lang="en-GB" sz="1400" baseline="0" dirty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systematics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355875"/>
                      </a:ext>
                    </a:extLst>
                  </a:tr>
                  <a:tr h="1534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High Voltage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/>
                            <a:t>+15 KV/cm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968410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Ramsey meas.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Symbol" panose="05050102010706020507" pitchFamily="18" charset="2"/>
                            </a:rPr>
                            <a:t>a &gt; 0.8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0625463"/>
                      </a:ext>
                    </a:extLst>
                  </a:tr>
                  <a:tr h="172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Hg Comagnetometer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T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2</a:t>
                          </a:r>
                          <a:r>
                            <a:rPr lang="en-GB" sz="1400" dirty="0">
                              <a:latin typeface="+mn-lt"/>
                            </a:rPr>
                            <a:t> = 35 s </a:t>
                          </a:r>
                          <a:r>
                            <a:rPr lang="en-GB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100 s</a:t>
                          </a:r>
                          <a:endParaRPr lang="en-GB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6499356"/>
                      </a:ext>
                    </a:extLst>
                  </a:tr>
                  <a:tr h="2417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Cs magnetometers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02247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au 3">
                <a:extLst>
                  <a:ext uri="{FF2B5EF4-FFF2-40B4-BE49-F238E27FC236}">
                    <a16:creationId xmlns:a16="http://schemas.microsoft.com/office/drawing/2014/main" id="{57FD8A39-CD1C-43EF-8913-97EBD484D5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213856"/>
                  </p:ext>
                </p:extLst>
              </p:nvPr>
            </p:nvGraphicFramePr>
            <p:xfrm>
              <a:off x="579335" y="2707602"/>
              <a:ext cx="5149635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8960">
                      <a:extLst>
                        <a:ext uri="{9D8B030D-6E8A-4147-A177-3AD203B41FA5}">
                          <a16:colId xmlns:a16="http://schemas.microsoft.com/office/drawing/2014/main" val="619645931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3225605063"/>
                        </a:ext>
                      </a:extLst>
                    </a:gridCol>
                    <a:gridCol w="2301412">
                      <a:extLst>
                        <a:ext uri="{9D8B030D-6E8A-4147-A177-3AD203B41FA5}">
                          <a16:colId xmlns:a16="http://schemas.microsoft.com/office/drawing/2014/main" val="184322437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</a:rPr>
                            <a:t>Components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</a:rPr>
                            <a:t>Operational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</a:rPr>
                            <a:t>Performances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096901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Neutrons statistic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24,000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034128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4074" t="-204000" r="-529" b="-4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3558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High Voltage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/>
                            <a:t>+15 KV/cm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96841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Ramsey meas.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Symbol" panose="05050102010706020507" pitchFamily="18" charset="2"/>
                            </a:rPr>
                            <a:t>a &gt; 0.8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062546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Hg Comagnetometer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T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2</a:t>
                          </a:r>
                          <a:r>
                            <a:rPr lang="en-GB" sz="1400" dirty="0">
                              <a:latin typeface="+mn-lt"/>
                            </a:rPr>
                            <a:t> = 35 s </a:t>
                          </a:r>
                          <a:r>
                            <a:rPr lang="en-GB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100 s</a:t>
                          </a:r>
                          <a:endParaRPr lang="en-GB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649935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solidFill>
                                <a:schemeClr val="tx1"/>
                              </a:solidFill>
                            </a:rPr>
                            <a:t>Cs magnetometers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022475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843E2CB-5896-482F-B74C-49BAD13445E9}"/>
                  </a:ext>
                </a:extLst>
              </p:cNvPr>
              <p:cNvSpPr txBox="1"/>
              <p:nvPr/>
            </p:nvSpPr>
            <p:spPr>
              <a:xfrm>
                <a:off x="2805969" y="3020101"/>
                <a:ext cx="118153" cy="198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843E2CB-5896-482F-B74C-49BAD1344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969" y="3020101"/>
                <a:ext cx="118153" cy="198452"/>
              </a:xfrm>
              <a:prstGeom prst="rect">
                <a:avLst/>
              </a:prstGeom>
              <a:blipFill>
                <a:blip r:embed="rId7"/>
                <a:stretch>
                  <a:fillRect l="-55000" t="-9091" r="-50000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9A6AB81-7390-4AE3-9227-2F077FB7ACA6}"/>
                  </a:ext>
                </a:extLst>
              </p:cNvPr>
              <p:cNvSpPr txBox="1"/>
              <p:nvPr/>
            </p:nvSpPr>
            <p:spPr>
              <a:xfrm>
                <a:off x="2824807" y="3943059"/>
                <a:ext cx="118153" cy="198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9A6AB81-7390-4AE3-9227-2F077FB7A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07" y="3943059"/>
                <a:ext cx="118153" cy="198452"/>
              </a:xfrm>
              <a:prstGeom prst="rect">
                <a:avLst/>
              </a:prstGeom>
              <a:blipFill>
                <a:blip r:embed="rId8"/>
                <a:stretch>
                  <a:fillRect l="-55000" t="-12500" r="-50000" b="-21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EFBEFB5-45A3-4630-B439-F27F86567431}"/>
                  </a:ext>
                </a:extLst>
              </p:cNvPr>
              <p:cNvSpPr txBox="1"/>
              <p:nvPr/>
            </p:nvSpPr>
            <p:spPr>
              <a:xfrm>
                <a:off x="2846212" y="3338439"/>
                <a:ext cx="118153" cy="198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EFBEFB5-45A3-4630-B439-F27F86567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212" y="3338439"/>
                <a:ext cx="118153" cy="198452"/>
              </a:xfrm>
              <a:prstGeom prst="rect">
                <a:avLst/>
              </a:prstGeom>
              <a:blipFill>
                <a:blip r:embed="rId9"/>
                <a:stretch>
                  <a:fillRect l="-63158" t="-12500" r="-52632" b="-21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7D71B4B-43FB-48E8-BFA1-62E7F612EE9D}"/>
                  </a:ext>
                </a:extLst>
              </p:cNvPr>
              <p:cNvSpPr txBox="1"/>
              <p:nvPr/>
            </p:nvSpPr>
            <p:spPr>
              <a:xfrm>
                <a:off x="2846211" y="3640749"/>
                <a:ext cx="118153" cy="198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7D71B4B-43FB-48E8-BFA1-62E7F612E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211" y="3640749"/>
                <a:ext cx="118153" cy="198452"/>
              </a:xfrm>
              <a:prstGeom prst="rect">
                <a:avLst/>
              </a:prstGeom>
              <a:blipFill>
                <a:blip r:embed="rId10"/>
                <a:stretch>
                  <a:fillRect l="-63158" t="-9091" r="-52632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88AFAAF-3D3C-4084-B5CC-E0DF9CE59ABF}"/>
                  </a:ext>
                </a:extLst>
              </p:cNvPr>
              <p:cNvSpPr txBox="1"/>
              <p:nvPr/>
            </p:nvSpPr>
            <p:spPr>
              <a:xfrm>
                <a:off x="2824807" y="4220462"/>
                <a:ext cx="118153" cy="198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88AFAAF-3D3C-4084-B5CC-E0DF9CE59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07" y="4220462"/>
                <a:ext cx="118153" cy="198452"/>
              </a:xfrm>
              <a:prstGeom prst="rect">
                <a:avLst/>
              </a:prstGeom>
              <a:blipFill>
                <a:blip r:embed="rId7"/>
                <a:stretch>
                  <a:fillRect l="-55000" t="-9091" r="-50000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19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2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10993" y="2212432"/>
            <a:ext cx="5845237" cy="1718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Perspectives and conclusions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776555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11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Perspectives and conclusions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A87A5-A644-4905-A378-2D7581F8B178}"/>
              </a:ext>
            </a:extLst>
          </p:cNvPr>
          <p:cNvSpPr/>
          <p:nvPr/>
        </p:nvSpPr>
        <p:spPr>
          <a:xfrm>
            <a:off x="425399" y="2981866"/>
            <a:ext cx="6703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First phase (2024-2026):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Sensitivity already improved / </a:t>
            </a:r>
            <a:r>
              <a:rPr lang="en-US" sz="1400" dirty="0" err="1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nEDM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(x1.9):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new result</a:t>
            </a:r>
            <a:r>
              <a:rPr lang="en-US" sz="1400" dirty="0">
                <a:solidFill>
                  <a:srgbClr val="339933"/>
                </a:solidFill>
                <a:latin typeface="Calibri"/>
                <a:cs typeface="Arial" panose="020B0604020202020204" pitchFamily="34" charset="0"/>
              </a:rPr>
              <a:t> is guaranteed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                 final sensitivity will depend on new chambers storage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Systematics : part of the systematics already under control (magnetic commissioning)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D4C47-6957-4A46-A93F-C9C3EC9B65DE}"/>
              </a:ext>
            </a:extLst>
          </p:cNvPr>
          <p:cNvSpPr/>
          <p:nvPr/>
        </p:nvSpPr>
        <p:spPr>
          <a:xfrm>
            <a:off x="357637" y="1024369"/>
            <a:ext cx="7294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Towards a final sensitivity of 10</a:t>
            </a:r>
            <a:r>
              <a:rPr lang="en-US" sz="1400" baseline="300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-27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e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cm: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two steps approach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93936-6CF5-4170-A78C-DBB73296F58F}"/>
              </a:ext>
            </a:extLst>
          </p:cNvPr>
          <p:cNvSpPr/>
          <p:nvPr/>
        </p:nvSpPr>
        <p:spPr>
          <a:xfrm>
            <a:off x="425399" y="3948123"/>
            <a:ext cx="83931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Second phase (2028-2030):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UCN source repair/upgrade (x3): D</a:t>
            </a:r>
            <a:r>
              <a:rPr lang="en-US" sz="1400" baseline="-250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container and UCN shutter exchanged, proton beam intensity, D</a:t>
            </a:r>
            <a:r>
              <a:rPr lang="en-US" sz="1400" baseline="-250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solid prod.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                                                    final sensitivity will depend on UCN source performances </a:t>
            </a:r>
            <a:r>
              <a:rPr lang="en-US" sz="140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(missing 2.2)</a:t>
            </a:r>
            <a:endParaRPr lang="en-US" sz="1400" dirty="0">
              <a:solidFill>
                <a:srgbClr val="336699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336699"/>
              </a:solidFill>
              <a:latin typeface="Calibri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New operation mode: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suppress the main systematic effect (false motional EDM) with magic B0 field (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  <a:sym typeface="Symbol" panose="05050102010706020507" pitchFamily="18" charset="2"/>
              </a:rPr>
              <a:t>10 µT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4B4D05-A5B9-4751-852F-BA16B4404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2" y="1398939"/>
            <a:ext cx="6337186" cy="1437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0E63B7-902E-487C-B691-7454FAE25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98" t="3763" r="8460"/>
          <a:stretch/>
        </p:blipFill>
        <p:spPr>
          <a:xfrm>
            <a:off x="7475556" y="167427"/>
            <a:ext cx="1469204" cy="321623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9E8C3BD-EED6-4512-9569-914A4AECDBF4}"/>
              </a:ext>
            </a:extLst>
          </p:cNvPr>
          <p:cNvSpPr txBox="1"/>
          <p:nvPr/>
        </p:nvSpPr>
        <p:spPr>
          <a:xfrm>
            <a:off x="2905933" y="6290156"/>
            <a:ext cx="59855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9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Pignol</a:t>
            </a:r>
            <a:r>
              <a:rPr lang="en-US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A magic magnetic field to measure the neutron electric dipole moment, Phys. Lett. B, </a:t>
            </a:r>
            <a:r>
              <a:rPr lang="en-GB" sz="9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793</a:t>
            </a:r>
            <a:r>
              <a:rPr lang="en-GB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440 (2019)</a:t>
            </a:r>
            <a:endParaRPr lang="en-GB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9D335E-2434-4EFE-B195-2C6E0EBADF4A}"/>
              </a:ext>
            </a:extLst>
          </p:cNvPr>
          <p:cNvSpPr/>
          <p:nvPr/>
        </p:nvSpPr>
        <p:spPr>
          <a:xfrm>
            <a:off x="432658" y="5228838"/>
            <a:ext cx="8393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Beyond 2030: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nEDM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measurement in superfluid Helium (SNS prototype move to Europe) ?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546724-4B2C-4C40-B01D-0E20092A329D}"/>
              </a:ext>
            </a:extLst>
          </p:cNvPr>
          <p:cNvSpPr txBox="1"/>
          <p:nvPr/>
        </p:nvSpPr>
        <p:spPr bwMode="auto">
          <a:xfrm>
            <a:off x="7790005" y="3263105"/>
            <a:ext cx="813291" cy="195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/>
              <a:t> UCN  source (PSI)</a:t>
            </a:r>
          </a:p>
        </p:txBody>
      </p:sp>
    </p:spTree>
    <p:extLst>
      <p:ext uri="{BB962C8B-B14F-4D97-AF65-F5344CB8AC3E}">
        <p14:creationId xmlns:p14="http://schemas.microsoft.com/office/powerpoint/2010/main" val="36129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Summary and requests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2C9294-3FDF-4CF4-9815-37D56AD49825}"/>
              </a:ext>
            </a:extLst>
          </p:cNvPr>
          <p:cNvSpPr/>
          <p:nvPr/>
        </p:nvSpPr>
        <p:spPr>
          <a:xfrm>
            <a:off x="444918" y="1076641"/>
            <a:ext cx="43750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Summary of our involvement since 2004: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3F8472-2A6A-4507-941C-7B1D98500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7" t="42093" r="31526" b="42433"/>
          <a:stretch/>
        </p:blipFill>
        <p:spPr>
          <a:xfrm>
            <a:off x="1173339" y="1665745"/>
            <a:ext cx="4672477" cy="13849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5702D-EC17-44EE-B405-72ED15954C3C}"/>
              </a:ext>
            </a:extLst>
          </p:cNvPr>
          <p:cNvSpPr/>
          <p:nvPr/>
        </p:nvSpPr>
        <p:spPr>
          <a:xfrm>
            <a:off x="503459" y="4237925"/>
            <a:ext cx="72945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involvement of the French teams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n2EDM ?</a:t>
            </a:r>
          </a:p>
          <a:p>
            <a:pPr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  -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only CNRS staff is going to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retire (LPSC)  </a:t>
            </a:r>
            <a:r>
              <a:rPr lang="en-US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CR recruitment (LPC or LPSC)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- Keep on implying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PhD &amp; post-doc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the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-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Collaboration agreement (common funds) up to 2026: to be secured till 2030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- Support the mission to PSI for shift duty (3.5 weeks /year/person)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- L4M @ LPSC: magnetometry developments </a:t>
            </a:r>
            <a:r>
              <a:rPr lang="en-US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in2p3 support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  -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Maintenance of all French components (technical services: 1-2 FTE/year)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A9F2CD-1A98-428B-9B06-6ACFD6EAF812}"/>
              </a:ext>
            </a:extLst>
          </p:cNvPr>
          <p:cNvSpPr/>
          <p:nvPr/>
        </p:nvSpPr>
        <p:spPr>
          <a:xfrm>
            <a:off x="5912603" y="2409850"/>
            <a:ext cx="3107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French involvement in the n2EDM experiment: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/>
                <a:cs typeface="Arial" panose="020B0604020202020204" pitchFamily="34" charset="0"/>
              </a:rPr>
              <a:t>     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Budget :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20 %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Staff      :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20 - 25 %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0A3635-751C-4B93-B1D0-C3507AE136D8}"/>
              </a:ext>
            </a:extLst>
          </p:cNvPr>
          <p:cNvSpPr/>
          <p:nvPr/>
        </p:nvSpPr>
        <p:spPr>
          <a:xfrm>
            <a:off x="1145221" y="1403390"/>
            <a:ext cx="7205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There was always a French co-spoke (LPC or LPSC) person since 2004 (beside 2008-2012)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09274E-5F78-41D1-BE2E-383D711C73E2}"/>
              </a:ext>
            </a:extLst>
          </p:cNvPr>
          <p:cNvSpPr/>
          <p:nvPr/>
        </p:nvSpPr>
        <p:spPr>
          <a:xfrm>
            <a:off x="503459" y="3385707"/>
            <a:ext cx="8388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n2EDM experiment is the worldwide leader: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UCN source operational + preliminary measurements ongoing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 - sensitivity already better than for </a:t>
            </a:r>
            <a:r>
              <a:rPr lang="en-US" sz="1400" dirty="0" err="1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nEDM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: any improvements bring us towards 10</a:t>
            </a:r>
            <a:r>
              <a:rPr lang="en-US" sz="1400" baseline="300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-27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e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cm 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35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Collaboration </a:t>
            </a:r>
            <a:r>
              <a:rPr kumimoji="0" lang="en-GB" alt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nEDM</a:t>
            </a:r>
            <a:endParaRPr kumimoji="0" lang="en-GB" altLang="fr-FR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6589E1-D8B4-4B1A-953F-A8C9CAC90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12066" r="2762" b="21596"/>
          <a:stretch/>
        </p:blipFill>
        <p:spPr>
          <a:xfrm>
            <a:off x="299705" y="1879083"/>
            <a:ext cx="8659044" cy="404505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2BEE6EF-CCB2-483F-822D-68265DE0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15" y="991740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03109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400" kern="0" dirty="0">
                <a:solidFill>
                  <a:srgbClr val="C00000"/>
                </a:solidFill>
                <a:latin typeface="Arial"/>
              </a:rPr>
              <a:t>Design of the </a:t>
            </a: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n2EDM experiment 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0422A48D-56C4-48EB-B4C3-112529919694}"/>
              </a:ext>
            </a:extLst>
          </p:cNvPr>
          <p:cNvSpPr txBox="1">
            <a:spLocks/>
          </p:cNvSpPr>
          <p:nvPr/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A56826-8DF6-42B5-9D88-D0AB2737B7A1}" type="slidenum">
              <a:rPr lang="fr-FR" smtClean="0"/>
              <a:pPr/>
              <a:t>17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0A302D1-3D29-48C3-8E4A-DADA083324E5}"/>
              </a:ext>
            </a:extLst>
          </p:cNvPr>
          <p:cNvGrpSpPr/>
          <p:nvPr/>
        </p:nvGrpSpPr>
        <p:grpSpPr>
          <a:xfrm>
            <a:off x="43481" y="1291860"/>
            <a:ext cx="6198907" cy="3254488"/>
            <a:chOff x="345232" y="2310421"/>
            <a:chExt cx="6198907" cy="325448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6B84552-F7C2-429C-9B00-A8CA72684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63"/>
            <a:stretch/>
          </p:blipFill>
          <p:spPr>
            <a:xfrm>
              <a:off x="611560" y="2310421"/>
              <a:ext cx="4556854" cy="3216236"/>
            </a:xfrm>
            <a:prstGeom prst="rect">
              <a:avLst/>
            </a:prstGeom>
          </p:spPr>
        </p:pic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ED3C345C-1F34-47AD-9DA7-C4C713624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4467" y="4734569"/>
              <a:ext cx="161967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0" dirty="0">
                  <a:solidFill>
                    <a:srgbClr val="336699"/>
                  </a:solidFill>
                </a:rPr>
                <a:t>Pulsed proton beam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0" kern="0" dirty="0">
                  <a:solidFill>
                    <a:srgbClr val="336699"/>
                  </a:solidFill>
                </a:rPr>
                <a:t>(650 MeV, 2.2 mA)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69C8EFF3-3C03-49E6-A268-A5715698A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9179" y="4174051"/>
              <a:ext cx="19013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eaLnBrk="0" fontAlgn="base" hangingPunct="0">
                <a:spcBef>
                  <a:spcPts val="400"/>
                </a:spcBef>
                <a:spcAft>
                  <a:spcPct val="0"/>
                </a:spcAft>
                <a:defRPr/>
              </a:pPr>
              <a:r>
                <a:rPr lang="en-GB" sz="1200" kern="0" dirty="0">
                  <a:solidFill>
                    <a:srgbClr val="336699"/>
                  </a:solidFill>
                </a:rPr>
                <a:t>Heavy water (300 K)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3DA6AC42-55DF-40DE-BA5F-34731AB675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3183" y="4373368"/>
              <a:ext cx="486051" cy="2161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D973DE4E-B79F-400F-BD17-EDC1C04DD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5164" y="5287910"/>
              <a:ext cx="14559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eaLnBrk="0" fontAlgn="base" hangingPunct="0">
                <a:spcBef>
                  <a:spcPts val="400"/>
                </a:spcBef>
                <a:spcAft>
                  <a:spcPct val="0"/>
                </a:spcAft>
                <a:defRPr/>
              </a:pPr>
              <a:r>
                <a:rPr lang="en-GB" sz="1200" kern="0" dirty="0" err="1">
                  <a:solidFill>
                    <a:srgbClr val="336699"/>
                  </a:solidFill>
                </a:rPr>
                <a:t>Pb</a:t>
              </a:r>
              <a:r>
                <a:rPr lang="en-GB" sz="1200" kern="0" dirty="0">
                  <a:solidFill>
                    <a:srgbClr val="336699"/>
                  </a:solidFill>
                </a:rPr>
                <a:t> spallation target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0AACB52C-C193-4F05-8553-AF119B5AE813}"/>
                </a:ext>
              </a:extLst>
            </p:cNvPr>
            <p:cNvCxnSpPr/>
            <p:nvPr/>
          </p:nvCxnSpPr>
          <p:spPr>
            <a:xfrm flipV="1">
              <a:off x="2856088" y="4866554"/>
              <a:ext cx="1008112" cy="4320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A21E6D46-2EB0-409A-ADB9-C2F40D3E1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8823" y="3394145"/>
              <a:ext cx="118564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eaLnBrk="0" fontAlgn="base" hangingPunct="0">
                <a:spcBef>
                  <a:spcPts val="400"/>
                </a:spcBef>
                <a:spcAft>
                  <a:spcPct val="0"/>
                </a:spcAft>
                <a:defRPr/>
              </a:pPr>
              <a:r>
                <a:rPr lang="en-GB" sz="1200" kern="0" dirty="0">
                  <a:solidFill>
                    <a:srgbClr val="336699"/>
                  </a:solidFill>
                </a:rPr>
                <a:t>D2 crystal</a:t>
              </a:r>
            </a:p>
            <a:p>
              <a:pPr lvl="0" algn="ctr" eaLnBrk="0" fontAlgn="base" hangingPunct="0">
                <a:spcAft>
                  <a:spcPct val="0"/>
                </a:spcAft>
                <a:defRPr/>
              </a:pPr>
              <a:r>
                <a:rPr lang="en-GB" sz="1000" kern="0" dirty="0">
                  <a:solidFill>
                    <a:srgbClr val="336699"/>
                  </a:solidFill>
                </a:rPr>
                <a:t>(30 L @ 5 K, 4.5 kg)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EF255424-7882-48EC-9550-6B4679A5E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6076" y="3855664"/>
              <a:ext cx="957487" cy="733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EE52E1AF-52ED-40BB-863B-5B8E4227B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232" y="4589555"/>
              <a:ext cx="9574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eaLnBrk="0" fontAlgn="base" hangingPunct="0">
                <a:spcBef>
                  <a:spcPts val="400"/>
                </a:spcBef>
                <a:spcAft>
                  <a:spcPct val="0"/>
                </a:spcAft>
                <a:defRPr/>
              </a:pPr>
              <a:r>
                <a:rPr lang="en-GB" sz="1200" kern="0" dirty="0">
                  <a:solidFill>
                    <a:srgbClr val="336699"/>
                  </a:solidFill>
                </a:rPr>
                <a:t>n2EDM experiment</a:t>
              </a:r>
            </a:p>
          </p:txBody>
        </p:sp>
      </p:grpSp>
      <p:sp>
        <p:nvSpPr>
          <p:cNvPr id="33" name="Text Box 73">
            <a:extLst>
              <a:ext uri="{FF2B5EF4-FFF2-40B4-BE49-F238E27FC236}">
                <a16:creationId xmlns:a16="http://schemas.microsoft.com/office/drawing/2014/main" id="{CA046B25-09D9-4770-AC30-F7AC4DADF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25" y="890395"/>
            <a:ext cx="63119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200" dirty="0">
                <a:solidFill>
                  <a:srgbClr val="C00000"/>
                </a:solidFill>
              </a:rPr>
              <a:t>PSI UCN source: </a:t>
            </a:r>
            <a:r>
              <a:rPr lang="en-US" altLang="fr-FR" sz="1200" dirty="0">
                <a:solidFill>
                  <a:schemeClr val="tx1"/>
                </a:solidFill>
              </a:rPr>
              <a:t>pulsed proton beam on a Deuterium crystal (5 K)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86E98F-827A-4098-BDCE-EF45DC8A4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225" y="4546349"/>
            <a:ext cx="5516400" cy="188588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BE4D071-6206-4BC6-B6F4-4D40328DA5DC}"/>
              </a:ext>
            </a:extLst>
          </p:cNvPr>
          <p:cNvSpPr txBox="1"/>
          <p:nvPr/>
        </p:nvSpPr>
        <p:spPr>
          <a:xfrm>
            <a:off x="393168" y="5304530"/>
            <a:ext cx="3139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fr-FR" sz="1400" dirty="0">
                <a:solidFill>
                  <a:srgbClr val="C00000"/>
                </a:solidFill>
              </a:rPr>
              <a:t>Built at PSI for the </a:t>
            </a:r>
            <a:r>
              <a:rPr lang="en-US" altLang="fr-FR" sz="1400" dirty="0" err="1">
                <a:solidFill>
                  <a:srgbClr val="C00000"/>
                </a:solidFill>
              </a:rPr>
              <a:t>nEDM</a:t>
            </a:r>
            <a:r>
              <a:rPr lang="en-US" altLang="fr-FR" sz="1400" dirty="0">
                <a:solidFill>
                  <a:srgbClr val="C00000"/>
                </a:solidFill>
              </a:rPr>
              <a:t> project </a:t>
            </a:r>
          </a:p>
          <a:p>
            <a:pPr eaLnBrk="1" hangingPunct="1"/>
            <a:r>
              <a:rPr lang="en-US" altLang="fr-FR" sz="1400" dirty="0">
                <a:solidFill>
                  <a:schemeClr val="tx1"/>
                </a:solidFill>
              </a:rPr>
              <a:t>(start in 2011)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497C2B6-0465-432A-93C6-0DD999E8EE80}"/>
              </a:ext>
            </a:extLst>
          </p:cNvPr>
          <p:cNvSpPr txBox="1"/>
          <p:nvPr/>
        </p:nvSpPr>
        <p:spPr>
          <a:xfrm>
            <a:off x="5432552" y="865902"/>
            <a:ext cx="3650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fr-FR" sz="1400" dirty="0"/>
              <a:t>Production of </a:t>
            </a:r>
            <a:r>
              <a:rPr lang="en-US" altLang="fr-FR" sz="1400" dirty="0">
                <a:solidFill>
                  <a:schemeClr val="tx1"/>
                </a:solidFill>
              </a:rPr>
              <a:t> </a:t>
            </a:r>
            <a:r>
              <a:rPr lang="en-US" altLang="fr-FR" sz="1400" dirty="0">
                <a:solidFill>
                  <a:srgbClr val="C00000"/>
                </a:solidFill>
              </a:rPr>
              <a:t>ultracold neutrons</a:t>
            </a:r>
            <a:r>
              <a:rPr lang="en-US" altLang="fr-FR" sz="1400" dirty="0">
                <a:solidFill>
                  <a:schemeClr val="tx1"/>
                </a:solidFill>
              </a:rPr>
              <a:t> (T &lt; 300 </a:t>
            </a:r>
            <a:r>
              <a:rPr lang="en-US" altLang="fr-FR" sz="1400" dirty="0" err="1">
                <a:solidFill>
                  <a:schemeClr val="tx1"/>
                </a:solidFill>
              </a:rPr>
              <a:t>neV</a:t>
            </a:r>
            <a:r>
              <a:rPr lang="en-US" altLang="fr-FR" sz="1400" dirty="0">
                <a:solidFill>
                  <a:schemeClr val="tx1"/>
                </a:solidFill>
              </a:rPr>
              <a:t>)</a:t>
            </a:r>
          </a:p>
          <a:p>
            <a:pPr algn="ctr" eaLnBrk="1" hangingPunct="1"/>
            <a:r>
              <a:rPr lang="en-US" altLang="fr-FR" sz="1400" dirty="0"/>
              <a:t>Can be </a:t>
            </a:r>
            <a:r>
              <a:rPr lang="en-US" altLang="fr-FR" sz="1400" dirty="0">
                <a:solidFill>
                  <a:srgbClr val="C00000"/>
                </a:solidFill>
              </a:rPr>
              <a:t>stored in chambers</a:t>
            </a:r>
            <a:r>
              <a:rPr lang="en-US" altLang="fr-FR" sz="1400" dirty="0"/>
              <a:t> for a few minutes</a:t>
            </a:r>
            <a:endParaRPr lang="en-US" altLang="fr-FR" sz="1400" dirty="0">
              <a:solidFill>
                <a:schemeClr val="tx1"/>
              </a:solidFill>
            </a:endParaRPr>
          </a:p>
        </p:txBody>
      </p:sp>
      <p:sp>
        <p:nvSpPr>
          <p:cNvPr id="20" name="Text Box 73">
            <a:extLst>
              <a:ext uri="{FF2B5EF4-FFF2-40B4-BE49-F238E27FC236}">
                <a16:creationId xmlns:a16="http://schemas.microsoft.com/office/drawing/2014/main" id="{D8ACB49B-48DB-4073-BC54-A842569DC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552" y="1500583"/>
            <a:ext cx="3214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dirty="0">
                <a:solidFill>
                  <a:srgbClr val="C00000"/>
                </a:solidFill>
              </a:rPr>
              <a:t>Pulsed UCN source</a:t>
            </a:r>
          </a:p>
          <a:p>
            <a:pPr algn="ctr" eaLnBrk="1" hangingPunct="1"/>
            <a:r>
              <a:rPr lang="en-US" altLang="fr-FR" sz="1200" dirty="0">
                <a:solidFill>
                  <a:schemeClr val="tx1"/>
                </a:solidFill>
              </a:rPr>
              <a:t>measurement performed every cycle (7 min)</a:t>
            </a:r>
            <a:endParaRPr lang="en-US" altLang="fr-FR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73">
            <a:extLst>
              <a:ext uri="{FF2B5EF4-FFF2-40B4-BE49-F238E27FC236}">
                <a16:creationId xmlns:a16="http://schemas.microsoft.com/office/drawing/2014/main" id="{92542AE5-EACA-49C6-A185-9288EF6A1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531" y="2144605"/>
            <a:ext cx="2946660" cy="138499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rgbClr val="C00000"/>
                </a:solidFill>
              </a:rPr>
              <a:t>UCN source improvements since 2016:</a:t>
            </a:r>
          </a:p>
          <a:p>
            <a:pPr eaLnBrk="1" hangingPunct="1"/>
            <a:r>
              <a:rPr lang="en-US" altLang="fr-FR" sz="1200" dirty="0">
                <a:solidFill>
                  <a:srgbClr val="339933"/>
                </a:solidFill>
              </a:rPr>
              <a:t>Solid D2 improvements: x1.5 </a:t>
            </a:r>
          </a:p>
          <a:p>
            <a:pPr eaLnBrk="1" hangingPunct="1"/>
            <a:r>
              <a:rPr lang="en-US" altLang="fr-FR" sz="1200" dirty="0">
                <a:solidFill>
                  <a:srgbClr val="C00000"/>
                </a:solidFill>
              </a:rPr>
              <a:t>UCN source improvements in 2027:</a:t>
            </a:r>
            <a:r>
              <a:rPr lang="en-US" altLang="fr-FR" sz="1200" dirty="0">
                <a:solidFill>
                  <a:schemeClr val="tx1"/>
                </a:solidFill>
              </a:rPr>
              <a:t>	</a:t>
            </a:r>
          </a:p>
          <a:p>
            <a:pPr eaLnBrk="1" hangingPunct="1"/>
            <a:r>
              <a:rPr lang="en-US" altLang="fr-FR" sz="1200" dirty="0">
                <a:solidFill>
                  <a:srgbClr val="339933"/>
                </a:solidFill>
              </a:rPr>
              <a:t>Flap repair: x1.3</a:t>
            </a:r>
          </a:p>
          <a:p>
            <a:pPr eaLnBrk="1" hangingPunct="1"/>
            <a:r>
              <a:rPr lang="en-US" altLang="fr-FR" sz="1200" dirty="0">
                <a:solidFill>
                  <a:schemeClr val="accent6">
                    <a:lumMod val="75000"/>
                  </a:schemeClr>
                </a:solidFill>
              </a:rPr>
              <a:t>D2 container lid: x1.8</a:t>
            </a:r>
          </a:p>
          <a:p>
            <a:pPr eaLnBrk="1" hangingPunct="1"/>
            <a:r>
              <a:rPr lang="en-US" altLang="fr-FR" sz="1200" dirty="0">
                <a:solidFill>
                  <a:srgbClr val="339933"/>
                </a:solidFill>
                <a:cs typeface="Arial" panose="020B0604020202020204" pitchFamily="34" charset="0"/>
              </a:rPr>
              <a:t>Proton beam current intensity: x1.2</a:t>
            </a:r>
          </a:p>
          <a:p>
            <a:pPr eaLnBrk="1" hangingPunct="1"/>
            <a:r>
              <a:rPr lang="en-US" altLang="fr-FR" sz="1200" dirty="0">
                <a:solidFill>
                  <a:srgbClr val="339933"/>
                </a:solidFill>
                <a:cs typeface="Arial" panose="020B0604020202020204" pitchFamily="34" charset="0"/>
              </a:rPr>
              <a:t>Source conditioning: x1.2</a:t>
            </a:r>
          </a:p>
        </p:txBody>
      </p:sp>
    </p:spTree>
    <p:extLst>
      <p:ext uri="{BB962C8B-B14F-4D97-AF65-F5344CB8AC3E}">
        <p14:creationId xmlns:p14="http://schemas.microsoft.com/office/powerpoint/2010/main" val="333433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Control of the magnetic field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AFAF1E-3A2E-4355-821C-F6300A652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892" y="1797976"/>
            <a:ext cx="3029205" cy="20218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0BDDF6-F51C-4E0E-8D1E-F549EABDB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959" y="1784168"/>
            <a:ext cx="2460292" cy="20249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2DB31E-10A0-460B-8386-B0BA3D0D5211}"/>
              </a:ext>
            </a:extLst>
          </p:cNvPr>
          <p:cNvSpPr/>
          <p:nvPr/>
        </p:nvSpPr>
        <p:spPr>
          <a:xfrm>
            <a:off x="542588" y="885168"/>
            <a:ext cx="78884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Magnetically shielded Room (MSR):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6-layers mu-metal shield (suppression factor of 10</a:t>
            </a:r>
            <a:r>
              <a:rPr lang="en-US" sz="1200" baseline="300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5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for quasistatic 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Active Magnetic Shield (AMS)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: suppress the ambient field variations around the MSR (a few µT)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Thermo-house: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controlled environment (temperature, humidity)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ACA47F-D011-4934-9702-02DEEC27F275}"/>
              </a:ext>
            </a:extLst>
          </p:cNvPr>
          <p:cNvSpPr/>
          <p:nvPr/>
        </p:nvSpPr>
        <p:spPr>
          <a:xfrm>
            <a:off x="2885934" y="4902397"/>
            <a:ext cx="5720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Magnetic properties of every pieces installed are checked: </a:t>
            </a:r>
          </a:p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- small components : specific device (gradiometer developed at PSI)</a:t>
            </a:r>
          </a:p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- large pieces: at PTB Berlin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(electrodes, vacuum tank …)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D36491-A047-42AA-BCB3-C4608395EF56}"/>
              </a:ext>
            </a:extLst>
          </p:cNvPr>
          <p:cNvSpPr/>
          <p:nvPr/>
        </p:nvSpPr>
        <p:spPr>
          <a:xfrm>
            <a:off x="2930694" y="4037136"/>
            <a:ext cx="5720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Stringent magnetic requirements in the MSR: </a:t>
            </a:r>
          </a:p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- at the vacuum tank level: &lt; </a:t>
            </a:r>
            <a:r>
              <a:rPr lang="en-US" sz="1400" dirty="0" err="1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nT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@ 5 cm </a:t>
            </a:r>
          </a:p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- close to the precession chambers: &lt; 20 </a:t>
            </a:r>
            <a:r>
              <a:rPr lang="en-US" sz="1400" dirty="0" err="1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pT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@ 5 cm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1FF81A-BC32-499B-BDB3-254D90FFFA80}"/>
              </a:ext>
            </a:extLst>
          </p:cNvPr>
          <p:cNvSpPr/>
          <p:nvPr/>
        </p:nvSpPr>
        <p:spPr>
          <a:xfrm>
            <a:off x="2930694" y="5732671"/>
            <a:ext cx="62133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Any magnetic dipole on the chambers walls must be removed (cleaning procedure)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325BD9-C9EA-4B7A-84A5-6E18DEF9933D}"/>
              </a:ext>
            </a:extLst>
          </p:cNvPr>
          <p:cNvGrpSpPr/>
          <p:nvPr/>
        </p:nvGrpSpPr>
        <p:grpSpPr>
          <a:xfrm>
            <a:off x="675176" y="4096928"/>
            <a:ext cx="1913115" cy="2022207"/>
            <a:chOff x="675176" y="4096928"/>
            <a:chExt cx="1913115" cy="202220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932A2AA-6E26-4A03-8034-5B78D3A36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424" t="40219" r="7587" b="14135"/>
            <a:stretch/>
          </p:blipFill>
          <p:spPr>
            <a:xfrm>
              <a:off x="675176" y="4096928"/>
              <a:ext cx="1913115" cy="202220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35074C-CA75-42B6-B65C-8846375F8E35}"/>
                </a:ext>
              </a:extLst>
            </p:cNvPr>
            <p:cNvSpPr/>
            <p:nvPr/>
          </p:nvSpPr>
          <p:spPr>
            <a:xfrm>
              <a:off x="1724078" y="5872914"/>
              <a:ext cx="8552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Calibri"/>
                  <a:cs typeface="Arial" panose="020B0604020202020204" pitchFamily="34" charset="0"/>
                </a:rPr>
                <a:t>Gradiometer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B951F2-C11F-46AB-9385-435B212305CB}"/>
              </a:ext>
            </a:extLst>
          </p:cNvPr>
          <p:cNvSpPr/>
          <p:nvPr/>
        </p:nvSpPr>
        <p:spPr>
          <a:xfrm>
            <a:off x="2921774" y="6119135"/>
            <a:ext cx="6174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 very large magnetically shielded room with an exceptional performance for fundamental physics measurements</a:t>
            </a:r>
          </a:p>
          <a:p>
            <a:r>
              <a:rPr lang="fr-FR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large 'Active Magnetic Shield' for a high–</a:t>
            </a:r>
            <a:r>
              <a:rPr lang="fr-FR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precision</a:t>
            </a:r>
            <a:r>
              <a:rPr lang="fr-FR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</a:t>
            </a:r>
            <a:r>
              <a:rPr lang="fr-FR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9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Eur.Phys.J.C</a:t>
            </a:r>
            <a:r>
              <a:rPr lang="fr-FR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2023, 83 (11), pp.1061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B0B71F-264B-458F-852C-6319F1CEA52B}"/>
              </a:ext>
            </a:extLst>
          </p:cNvPr>
          <p:cNvSpPr/>
          <p:nvPr/>
        </p:nvSpPr>
        <p:spPr>
          <a:xfrm>
            <a:off x="3101425" y="3589037"/>
            <a:ext cx="15616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Calibri"/>
                <a:cs typeface="Arial" panose="020B0604020202020204" pitchFamily="34" charset="0"/>
              </a:rPr>
              <a:t>MSR in the thermo-house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57D247-BF73-4AAD-84AB-E195D36AEADE}"/>
              </a:ext>
            </a:extLst>
          </p:cNvPr>
          <p:cNvSpPr/>
          <p:nvPr/>
        </p:nvSpPr>
        <p:spPr>
          <a:xfrm>
            <a:off x="5815174" y="3580370"/>
            <a:ext cx="168248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Calibri"/>
                <a:cs typeface="Arial" panose="020B0604020202020204" pitchFamily="34" charset="0"/>
              </a:rPr>
              <a:t>Storage chambers in the VT</a:t>
            </a:r>
          </a:p>
        </p:txBody>
      </p:sp>
    </p:spTree>
    <p:extLst>
      <p:ext uri="{BB962C8B-B14F-4D97-AF65-F5344CB8AC3E}">
        <p14:creationId xmlns:p14="http://schemas.microsoft.com/office/powerpoint/2010/main" val="161470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Control of the magnetic field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E55B48-D17B-4303-8C86-E881FBE21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14" y="838319"/>
            <a:ext cx="2141296" cy="17442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A305C6-F53C-40CA-8007-9F3A5DF5C1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016" y="4440575"/>
            <a:ext cx="2521925" cy="18914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87F429-C4BF-480C-8D65-5DEA8ABD7811}"/>
              </a:ext>
            </a:extLst>
          </p:cNvPr>
          <p:cNvSpPr/>
          <p:nvPr/>
        </p:nvSpPr>
        <p:spPr>
          <a:xfrm>
            <a:off x="481132" y="1168107"/>
            <a:ext cx="4162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Magnetic field generation:</a:t>
            </a: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internal coils system (64)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- 1 main 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coil (optimized vertical solenoid) </a:t>
            </a:r>
            <a:endParaRPr lang="en-US" sz="1400" dirty="0">
              <a:solidFill>
                <a:srgbClr val="336699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- </a:t>
            </a:r>
            <a:r>
              <a:rPr lang="en-US" sz="1400" dirty="0">
                <a:solidFill>
                  <a:srgbClr val="336699"/>
                </a:solidFill>
                <a:cs typeface="Arial" panose="020B0604020202020204" pitchFamily="34" charset="0"/>
              </a:rPr>
              <a:t>56 squared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correcting coils</a:t>
            </a:r>
          </a:p>
          <a:p>
            <a:pPr>
              <a:defRPr/>
            </a:pPr>
            <a:r>
              <a:rPr lang="en-US" sz="1400" dirty="0">
                <a:solidFill>
                  <a:srgbClr val="336699"/>
                </a:solidFill>
                <a:cs typeface="Arial" panose="020B0604020202020204" pitchFamily="34" charset="0"/>
              </a:rPr>
              <a:t>        - 7 gradients coils (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10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, 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20 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, 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30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, 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11 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, 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1-1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…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7821EB-88F0-41A5-A14D-055F8C31865E}"/>
                  </a:ext>
                </a:extLst>
              </p:cNvPr>
              <p:cNvSpPr/>
              <p:nvPr/>
            </p:nvSpPr>
            <p:spPr>
              <a:xfrm>
                <a:off x="481132" y="2895378"/>
                <a:ext cx="4460932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C00000"/>
                    </a:solidFill>
                    <a:latin typeface="Calibri"/>
                    <a:cs typeface="Arial" panose="020B0604020202020204" pitchFamily="34" charset="0"/>
                  </a:rPr>
                  <a:t>Online measurements </a:t>
                </a: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of the magnetic field: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    -  Hg comagnetometer (in situ)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              </a:t>
                </a:r>
                <a:r>
                  <a:rPr lang="en-US" sz="1400" dirty="0">
                    <a:solidFill>
                      <a:srgbClr val="1F497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 </a:t>
                </a: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magnetic field drift +</a:t>
                </a:r>
                <a:r>
                  <a:rPr lang="en-US" sz="1400" dirty="0">
                    <a:solidFill>
                      <a:srgbClr val="1F497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400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400" b="0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 </a:t>
                </a:r>
                <a:r>
                  <a:rPr lang="en-US" sz="1400" i="1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(G</a:t>
                </a:r>
                <a:r>
                  <a:rPr lang="en-US" sz="1400" i="1" baseline="-250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10</a:t>
                </a:r>
                <a:r>
                  <a:rPr lang="en-US" sz="1400" i="1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    -  112 Cs magnetometers surrounding the chambers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              </a:t>
                </a:r>
                <a:r>
                  <a:rPr lang="en-US" sz="1400" dirty="0">
                    <a:solidFill>
                      <a:srgbClr val="1F497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sz="14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  field non uniformities </a:t>
                </a:r>
                <a:r>
                  <a:rPr lang="en-US" sz="1400" i="1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(G</a:t>
                </a:r>
                <a:r>
                  <a:rPr lang="en-US" sz="1400" i="1" baseline="-250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30</a:t>
                </a:r>
                <a:r>
                  <a:rPr lang="en-US" sz="1400" i="1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,G</a:t>
                </a:r>
                <a:r>
                  <a:rPr lang="en-US" sz="1400" i="1" baseline="-25000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50</a:t>
                </a:r>
                <a:r>
                  <a:rPr lang="en-US" sz="1400" i="1" dirty="0">
                    <a:solidFill>
                      <a:srgbClr val="1F497D"/>
                    </a:solidFill>
                    <a:latin typeface="Calibri"/>
                    <a:cs typeface="Arial" panose="020B0604020202020204" pitchFamily="34" charset="0"/>
                  </a:rPr>
                  <a:t>)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7821EB-88F0-41A5-A14D-055F8C318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32" y="2895378"/>
                <a:ext cx="4460932" cy="1169551"/>
              </a:xfrm>
              <a:prstGeom prst="rect">
                <a:avLst/>
              </a:prstGeom>
              <a:blipFill>
                <a:blip r:embed="rId6"/>
                <a:stretch>
                  <a:fillRect l="-410" t="-1042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3AAFCFD8-8642-44ED-BC4C-FB1909325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975" y="1168107"/>
            <a:ext cx="1994952" cy="140012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C14D213-BF04-4A6A-9089-58C452C9F181}"/>
              </a:ext>
            </a:extLst>
          </p:cNvPr>
          <p:cNvSpPr/>
          <p:nvPr/>
        </p:nvSpPr>
        <p:spPr>
          <a:xfrm>
            <a:off x="3213617" y="4981419"/>
            <a:ext cx="5470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Offline measurements: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- magnetic field mapping (field non uniformities: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30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, 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50  </a:t>
            </a:r>
            <a:r>
              <a:rPr lang="en-US" sz="1400" i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, G</a:t>
            </a:r>
            <a:r>
              <a:rPr lang="en-US" sz="1400" i="1" baseline="-250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- field mapping before and after the data taking </a:t>
            </a:r>
          </a:p>
          <a:p>
            <a:pPr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offline corrections of some systematic effects </a:t>
            </a: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(reproducibility)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C881E90-7C31-4ECE-B3AA-220BCC27C818}"/>
              </a:ext>
            </a:extLst>
          </p:cNvPr>
          <p:cNvGrpSpPr/>
          <p:nvPr/>
        </p:nvGrpSpPr>
        <p:grpSpPr>
          <a:xfrm>
            <a:off x="5029199" y="2762130"/>
            <a:ext cx="3799658" cy="1825368"/>
            <a:chOff x="5147675" y="2895378"/>
            <a:chExt cx="3680940" cy="172366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3A86D32-FFE6-4F22-BE5D-6003C521E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68" t="28916" r="19174" b="13458"/>
            <a:stretch/>
          </p:blipFill>
          <p:spPr>
            <a:xfrm>
              <a:off x="5155185" y="2895378"/>
              <a:ext cx="3673430" cy="17236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7C7640-772E-4F47-B0E3-C2C72FA29F96}"/>
                </a:ext>
              </a:extLst>
            </p:cNvPr>
            <p:cNvSpPr/>
            <p:nvPr/>
          </p:nvSpPr>
          <p:spPr>
            <a:xfrm>
              <a:off x="5147675" y="2895378"/>
              <a:ext cx="249135" cy="27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028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956920-EA16-4048-9E52-F89AAC964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07" t="18203" r="19407" b="11190"/>
          <a:stretch/>
        </p:blipFill>
        <p:spPr>
          <a:xfrm>
            <a:off x="108806" y="122907"/>
            <a:ext cx="7845006" cy="56579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385B24-87D5-42DE-A00B-520805591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12066" r="2762" b="21596"/>
          <a:stretch/>
        </p:blipFill>
        <p:spPr>
          <a:xfrm>
            <a:off x="5408208" y="4333933"/>
            <a:ext cx="3392288" cy="1584702"/>
          </a:xfrm>
          <a:prstGeom prst="rect">
            <a:avLst/>
          </a:prstGeom>
        </p:spPr>
      </p:pic>
      <p:sp>
        <p:nvSpPr>
          <p:cNvPr id="13" name="Text Box 73">
            <a:extLst>
              <a:ext uri="{FF2B5EF4-FFF2-40B4-BE49-F238E27FC236}">
                <a16:creationId xmlns:a16="http://schemas.microsoft.com/office/drawing/2014/main" id="{C7E25EE4-D1F3-4721-90C5-D346D86AD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705" y="3712564"/>
            <a:ext cx="40792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400" dirty="0">
                <a:solidFill>
                  <a:srgbClr val="C00000"/>
                </a:solidFill>
              </a:rPr>
              <a:t>Collaboration of 12 institutes (mainly European)</a:t>
            </a:r>
          </a:p>
          <a:p>
            <a:pPr algn="ctr" eaLnBrk="1" hangingPunct="1"/>
            <a:r>
              <a:rPr lang="en-US" altLang="fr-FR" sz="1200" dirty="0">
                <a:solidFill>
                  <a:srgbClr val="336699"/>
                </a:solidFill>
              </a:rPr>
              <a:t>(25 permanents, 15 doc + post-doc)</a:t>
            </a:r>
          </a:p>
        </p:txBody>
      </p:sp>
      <p:sp>
        <p:nvSpPr>
          <p:cNvPr id="8" name="Text Box 73">
            <a:extLst>
              <a:ext uri="{FF2B5EF4-FFF2-40B4-BE49-F238E27FC236}">
                <a16:creationId xmlns:a16="http://schemas.microsoft.com/office/drawing/2014/main" id="{042368D5-A309-446F-8A40-923C70038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047" y="1312233"/>
            <a:ext cx="288910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800" dirty="0">
                <a:solidFill>
                  <a:srgbClr val="C00000"/>
                </a:solidFill>
              </a:rPr>
              <a:t>Sensitivity goal: 10</a:t>
            </a:r>
            <a:r>
              <a:rPr lang="en-US" altLang="fr-FR" sz="1800" baseline="30000" dirty="0">
                <a:solidFill>
                  <a:srgbClr val="C00000"/>
                </a:solidFill>
              </a:rPr>
              <a:t>-27 </a:t>
            </a:r>
            <a:r>
              <a:rPr lang="en-US" altLang="fr-FR" sz="1800" i="1" dirty="0">
                <a:solidFill>
                  <a:srgbClr val="C00000"/>
                </a:solidFill>
              </a:rPr>
              <a:t>e </a:t>
            </a:r>
            <a:r>
              <a:rPr lang="en-US" altLang="fr-FR" sz="1800" dirty="0">
                <a:solidFill>
                  <a:srgbClr val="C00000"/>
                </a:solidFill>
              </a:rPr>
              <a:t>cm</a:t>
            </a:r>
            <a:endParaRPr lang="en-US" altLang="fr-F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7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400" kern="0" dirty="0">
                <a:solidFill>
                  <a:srgbClr val="C00000"/>
                </a:solidFill>
                <a:latin typeface="Arial"/>
              </a:rPr>
              <a:t>The design of the </a:t>
            </a: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n2EDM experiment 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86CF6-6E21-4DA9-B466-602FFD6E1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791" y="2410972"/>
            <a:ext cx="2790539" cy="18534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9F6A3CA-A8D6-428C-9B0A-C7E4D4508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89" t="39220" r="31316" b="38931"/>
          <a:stretch/>
        </p:blipFill>
        <p:spPr>
          <a:xfrm>
            <a:off x="1919536" y="1193365"/>
            <a:ext cx="1821037" cy="53598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id="{324616FB-7136-4909-B773-DF43583C7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461" y="4311828"/>
            <a:ext cx="2790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200" dirty="0">
                <a:solidFill>
                  <a:srgbClr val="336699"/>
                </a:solidFill>
              </a:rPr>
              <a:t>Storage chambers where neutron frequency measurement is performed </a:t>
            </a:r>
            <a:endParaRPr lang="en-US" altLang="fr-FR" sz="1200" b="1" dirty="0">
              <a:solidFill>
                <a:srgbClr val="336699"/>
              </a:solidFill>
            </a:endParaRPr>
          </a:p>
        </p:txBody>
      </p:sp>
      <p:sp>
        <p:nvSpPr>
          <p:cNvPr id="16" name="Text Box 73">
            <a:extLst>
              <a:ext uri="{FF2B5EF4-FFF2-40B4-BE49-F238E27FC236}">
                <a16:creationId xmlns:a16="http://schemas.microsoft.com/office/drawing/2014/main" id="{E5FBCA51-F974-43DD-BDDD-42531A110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9" y="838048"/>
            <a:ext cx="58703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200" dirty="0">
                <a:solidFill>
                  <a:srgbClr val="336699"/>
                </a:solidFill>
              </a:rPr>
              <a:t>From the measurement of two frequencies </a:t>
            </a:r>
            <a:r>
              <a:rPr lang="en-US" altLang="fr-FR" dirty="0">
                <a:solidFill>
                  <a:srgbClr val="336699"/>
                </a:solidFill>
              </a:rPr>
              <a:t>(parallel and antiparallel fields configurations)</a:t>
            </a:r>
            <a:endParaRPr lang="en-US" altLang="fr-FR" b="1" dirty="0">
              <a:solidFill>
                <a:srgbClr val="336699"/>
              </a:solidFill>
            </a:endParaRPr>
          </a:p>
        </p:txBody>
      </p:sp>
      <p:sp>
        <p:nvSpPr>
          <p:cNvPr id="19" name="Text Box 73">
            <a:extLst>
              <a:ext uri="{FF2B5EF4-FFF2-40B4-BE49-F238E27FC236}">
                <a16:creationId xmlns:a16="http://schemas.microsoft.com/office/drawing/2014/main" id="{3C4CEA8C-AD05-4DC6-BFFF-41451151E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5554751"/>
            <a:ext cx="4067731" cy="615553"/>
          </a:xfrm>
          <a:prstGeom prst="rect">
            <a:avLst/>
          </a:prstGeom>
          <a:noFill/>
          <a:ln w="9525" algn="ctr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C00000"/>
                </a:solidFill>
              </a:rPr>
              <a:t>Two main challenges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fr-FR" sz="1200" dirty="0">
                <a:solidFill>
                  <a:srgbClr val="336699"/>
                </a:solidFill>
              </a:rPr>
              <a:t>neutron statistic &amp; magnetic field uniformity and stability</a:t>
            </a:r>
            <a:endParaRPr lang="en-US" altLang="fr-FR" sz="1200" b="1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C81FF4-FF96-49D2-B1E8-9117990EF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10" y="2229513"/>
            <a:ext cx="5460571" cy="3004428"/>
          </a:xfrm>
          <a:prstGeom prst="rect">
            <a:avLst/>
          </a:prstGeom>
        </p:spPr>
      </p:pic>
      <p:sp>
        <p:nvSpPr>
          <p:cNvPr id="14" name="Text Box 73">
            <a:extLst>
              <a:ext uri="{FF2B5EF4-FFF2-40B4-BE49-F238E27FC236}">
                <a16:creationId xmlns:a16="http://schemas.microsoft.com/office/drawing/2014/main" id="{173B62B4-5304-4214-B1F9-570D18824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754" y="1329205"/>
            <a:ext cx="47547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fr-FR" sz="12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fr-FR" sz="1200" dirty="0">
                <a:solidFill>
                  <a:srgbClr val="336699"/>
                </a:solidFill>
              </a:rPr>
              <a:t>Ramsey’s method: required polarized neutrons</a:t>
            </a:r>
            <a:endParaRPr lang="en-US" altLang="fr-FR" b="1" dirty="0">
              <a:solidFill>
                <a:srgbClr val="336699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D6EA318-6C43-4F27-9AA4-33FD99271D5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4384" y="4276156"/>
            <a:ext cx="360000" cy="47565"/>
          </a:xfrm>
          <a:prstGeom prst="straightConnector1">
            <a:avLst/>
          </a:prstGeom>
          <a:ln w="31750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3">
            <a:extLst>
              <a:ext uri="{FF2B5EF4-FFF2-40B4-BE49-F238E27FC236}">
                <a16:creationId xmlns:a16="http://schemas.microsoft.com/office/drawing/2014/main" id="{C5E1E4C6-A61D-40F0-A369-BCBEC4806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37" y="3858724"/>
            <a:ext cx="627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339933"/>
                </a:solidFill>
                <a:latin typeface="+mn-lt"/>
                <a:cs typeface="Times New Roman" panose="02020603050405020304" pitchFamily="18" charset="0"/>
              </a:rPr>
              <a:t>UCN</a:t>
            </a:r>
            <a:endParaRPr lang="en-US" altLang="fr-FR" b="1" dirty="0">
              <a:solidFill>
                <a:srgbClr val="3399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39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Control of the magnetic field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AFAF1E-3A2E-4355-821C-F6300A652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892" y="1140438"/>
            <a:ext cx="3029205" cy="20218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0BDDF6-F51C-4E0E-8D1E-F549EABDB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959" y="1126630"/>
            <a:ext cx="2460292" cy="20249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2DB31E-10A0-460B-8386-B0BA3D0D5211}"/>
              </a:ext>
            </a:extLst>
          </p:cNvPr>
          <p:cNvSpPr/>
          <p:nvPr/>
        </p:nvSpPr>
        <p:spPr>
          <a:xfrm>
            <a:off x="542588" y="731058"/>
            <a:ext cx="7888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Magnetically shielded Room (MSR):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6-layers mu-metal shield (suppression factor of 10</a:t>
            </a:r>
            <a:r>
              <a:rPr lang="en-US" sz="1200" baseline="300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5 </a:t>
            </a:r>
            <a:r>
              <a:rPr lang="en-US" sz="12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for quasistatic field)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B0B71F-264B-458F-852C-6319F1CEA52B}"/>
              </a:ext>
            </a:extLst>
          </p:cNvPr>
          <p:cNvSpPr/>
          <p:nvPr/>
        </p:nvSpPr>
        <p:spPr>
          <a:xfrm>
            <a:off x="3101425" y="2931499"/>
            <a:ext cx="15616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Calibri"/>
                <a:cs typeface="Arial" panose="020B0604020202020204" pitchFamily="34" charset="0"/>
              </a:rPr>
              <a:t>MSR in the thermo-house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57D247-BF73-4AAD-84AB-E195D36AEADE}"/>
              </a:ext>
            </a:extLst>
          </p:cNvPr>
          <p:cNvSpPr/>
          <p:nvPr/>
        </p:nvSpPr>
        <p:spPr>
          <a:xfrm>
            <a:off x="5815174" y="2922832"/>
            <a:ext cx="168248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Calibri"/>
                <a:cs typeface="Arial" panose="020B0604020202020204" pitchFamily="34" charset="0"/>
              </a:rPr>
              <a:t>Storage chambers in the VT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DFCBF44-33DC-4151-A402-C92E60DC5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08" y="4080240"/>
            <a:ext cx="2956390" cy="240822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4217913-8EA1-4564-8ECD-8025B2A2CB6E}"/>
              </a:ext>
            </a:extLst>
          </p:cNvPr>
          <p:cNvSpPr/>
          <p:nvPr/>
        </p:nvSpPr>
        <p:spPr>
          <a:xfrm>
            <a:off x="297097" y="3425504"/>
            <a:ext cx="4162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Magnetic field generation:</a:t>
            </a: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internal coils system (64)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- 1 main 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coil </a:t>
            </a:r>
            <a:r>
              <a:rPr lang="en-US" sz="1400" dirty="0">
                <a:solidFill>
                  <a:srgbClr val="336699"/>
                </a:solidFill>
                <a:cs typeface="Arial" panose="020B0604020202020204" pitchFamily="34" charset="0"/>
              </a:rPr>
              <a:t>+ 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63</a:t>
            </a:r>
            <a:r>
              <a:rPr lang="en-US" sz="1400" dirty="0">
                <a:solidFill>
                  <a:srgbClr val="336699"/>
                </a:solidFill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correcting coils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6F540C-1C89-43C5-831B-EB0724F8F7C4}"/>
              </a:ext>
            </a:extLst>
          </p:cNvPr>
          <p:cNvSpPr/>
          <p:nvPr/>
        </p:nvSpPr>
        <p:spPr>
          <a:xfrm>
            <a:off x="4663097" y="3461464"/>
            <a:ext cx="44609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Online measurements </a:t>
            </a: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of the magnetic field: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-  Hg comagnetometer (in situ): mag. field drift</a:t>
            </a:r>
            <a:endParaRPr lang="en-US" sz="1400" i="1" dirty="0">
              <a:solidFill>
                <a:srgbClr val="1F497D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-  112 Cs magnetometers : field non uniformities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AD42552-C548-4DE9-8EE6-60A54680F6D6}"/>
              </a:ext>
            </a:extLst>
          </p:cNvPr>
          <p:cNvGrpSpPr/>
          <p:nvPr/>
        </p:nvGrpSpPr>
        <p:grpSpPr>
          <a:xfrm>
            <a:off x="4613096" y="4324281"/>
            <a:ext cx="4072822" cy="2081993"/>
            <a:chOff x="5147675" y="2895378"/>
            <a:chExt cx="3680940" cy="1723660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C1E0820-E5BC-423D-A21C-FBC70EEEA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68" t="28916" r="19174" b="13458"/>
            <a:stretch/>
          </p:blipFill>
          <p:spPr>
            <a:xfrm>
              <a:off x="5155185" y="2895378"/>
              <a:ext cx="3673430" cy="172366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2034558-3B20-4CA3-94D9-36883FAFBC79}"/>
                </a:ext>
              </a:extLst>
            </p:cNvPr>
            <p:cNvSpPr/>
            <p:nvPr/>
          </p:nvSpPr>
          <p:spPr>
            <a:xfrm>
              <a:off x="5147675" y="2895378"/>
              <a:ext cx="249135" cy="27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9077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943CC36-5001-477D-831E-3C10D70AE9A4}"/>
              </a:ext>
            </a:extLst>
          </p:cNvPr>
          <p:cNvCxnSpPr/>
          <p:nvPr/>
        </p:nvCxnSpPr>
        <p:spPr>
          <a:xfrm flipV="1">
            <a:off x="3696346" y="2769070"/>
            <a:ext cx="0" cy="143483"/>
          </a:xfrm>
          <a:prstGeom prst="straightConnector1">
            <a:avLst/>
          </a:prstGeom>
          <a:ln>
            <a:solidFill>
              <a:schemeClr val="tx1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73">
            <a:extLst>
              <a:ext uri="{FF2B5EF4-FFF2-40B4-BE49-F238E27FC236}">
                <a16:creationId xmlns:a16="http://schemas.microsoft.com/office/drawing/2014/main" id="{EFA668DF-FC74-47C0-BB01-C8AA67C8A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848" y="2785282"/>
            <a:ext cx="24137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sz="900" i="1" dirty="0">
                <a:solidFill>
                  <a:schemeClr val="tx1"/>
                </a:solidFill>
              </a:rPr>
              <a:t>Based on 2016 UCN source performances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Expected sensitivity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C5EE01-9A0E-435E-B7EB-17C27D8FE02F}"/>
              </a:ext>
            </a:extLst>
          </p:cNvPr>
          <p:cNvSpPr/>
          <p:nvPr/>
        </p:nvSpPr>
        <p:spPr>
          <a:xfrm>
            <a:off x="273466" y="3338613"/>
            <a:ext cx="2508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Sensitivity improvements: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0E1A8B-45BC-4985-B8CC-B20E1540B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0" t="21153" r="22881" b="33754"/>
          <a:stretch/>
        </p:blipFill>
        <p:spPr>
          <a:xfrm>
            <a:off x="751843" y="1363360"/>
            <a:ext cx="3596392" cy="1374714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49533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A2C1C3-2653-4EBD-93EE-EBD0EBA3A5AE}"/>
              </a:ext>
            </a:extLst>
          </p:cNvPr>
          <p:cNvSpPr/>
          <p:nvPr/>
        </p:nvSpPr>
        <p:spPr>
          <a:xfrm>
            <a:off x="534667" y="984568"/>
            <a:ext cx="34638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Gain with respect to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nEDM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experiment:</a:t>
            </a: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58F6C9AD-A044-42C2-B3CE-36E2036C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817" y="6297796"/>
            <a:ext cx="26874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900" i="1" dirty="0">
                <a:solidFill>
                  <a:schemeClr val="tx1"/>
                </a:solidFill>
              </a:rPr>
              <a:t>*G. </a:t>
            </a:r>
            <a:r>
              <a:rPr lang="fr-FR" altLang="fr-FR" sz="900" i="1" dirty="0" err="1">
                <a:solidFill>
                  <a:schemeClr val="tx1"/>
                </a:solidFill>
              </a:rPr>
              <a:t>Zsigmond</a:t>
            </a:r>
            <a:r>
              <a:rPr lang="fr-FR" altLang="fr-FR" sz="900" i="1" dirty="0">
                <a:solidFill>
                  <a:schemeClr val="tx1"/>
                </a:solidFill>
              </a:rPr>
              <a:t> et al, </a:t>
            </a:r>
            <a:r>
              <a:rPr lang="fr-FR" altLang="fr-FR" sz="900" i="1" dirty="0" err="1">
                <a:solidFill>
                  <a:schemeClr val="tx1"/>
                </a:solidFill>
              </a:rPr>
              <a:t>Eur</a:t>
            </a:r>
            <a:r>
              <a:rPr lang="fr-FR" altLang="fr-FR" sz="900" i="1" dirty="0">
                <a:solidFill>
                  <a:schemeClr val="tx1"/>
                </a:solidFill>
              </a:rPr>
              <a:t>. Phys. J.A 56, 33 (2020).</a:t>
            </a:r>
            <a:endParaRPr lang="fr-FR" altLang="fr-FR" sz="900" b="1" i="1" dirty="0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FEA8C51-BD90-481A-BFAD-13778CA5C98D}"/>
              </a:ext>
            </a:extLst>
          </p:cNvPr>
          <p:cNvSpPr txBox="1"/>
          <p:nvPr/>
        </p:nvSpPr>
        <p:spPr>
          <a:xfrm>
            <a:off x="1729344" y="3944734"/>
            <a:ext cx="495817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fr-FR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Final sensitivity of  10</a:t>
            </a:r>
            <a:r>
              <a:rPr lang="en-US" altLang="fr-FR" sz="1400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-27</a:t>
            </a:r>
            <a:r>
              <a:rPr lang="en-US" altLang="fr-FR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fr-FR" sz="1400" i="1" dirty="0">
                <a:solidFill>
                  <a:srgbClr val="C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fr-FR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 cm </a:t>
            </a:r>
            <a:r>
              <a:rPr lang="en-US" altLang="fr-FR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fr-FR" sz="1400" dirty="0">
                <a:solidFill>
                  <a:srgbClr val="C00000"/>
                </a:solidFill>
                <a:cs typeface="Arial" panose="020B0604020202020204" pitchFamily="34" charset="0"/>
              </a:rPr>
              <a:t>   500 days of data taking (4 years)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070DF-D506-4367-921C-0FEEA0F01A73}"/>
              </a:ext>
            </a:extLst>
          </p:cNvPr>
          <p:cNvSpPr/>
          <p:nvPr/>
        </p:nvSpPr>
        <p:spPr>
          <a:xfrm>
            <a:off x="2266614" y="3257786"/>
            <a:ext cx="6373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Number of UCN (x8):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storage volume (x3) + optimized* connection source - apparatus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Electric field intensity (+35 %): HV electrode better insulated /</a:t>
            </a:r>
            <a:r>
              <a:rPr lang="en-US" sz="1400" dirty="0" err="1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nEDM</a:t>
            </a:r>
            <a:endParaRPr lang="en-US" sz="1200" dirty="0">
              <a:solidFill>
                <a:srgbClr val="336699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9F868C-68B7-4A65-8F64-9F78B205E9E7}"/>
              </a:ext>
            </a:extLst>
          </p:cNvPr>
          <p:cNvSpPr/>
          <p:nvPr/>
        </p:nvSpPr>
        <p:spPr>
          <a:xfrm>
            <a:off x="323905" y="4607764"/>
            <a:ext cx="5083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Systematics: </a:t>
            </a: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mostly induced by the magnetic field non uniformities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45E493-5E2C-4ABB-BAF7-90FF7912A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34" y="4583792"/>
            <a:ext cx="2687444" cy="16507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928C62-5C97-4706-AA7D-850C669E34FB}"/>
              </a:ext>
            </a:extLst>
          </p:cNvPr>
          <p:cNvSpPr/>
          <p:nvPr/>
        </p:nvSpPr>
        <p:spPr>
          <a:xfrm>
            <a:off x="776601" y="5084451"/>
            <a:ext cx="4316781" cy="30777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Highly uniform and stable magnetic field (1 µT) required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68354AF-E43A-41D9-82ED-97887F774F82}"/>
                  </a:ext>
                </a:extLst>
              </p:cNvPr>
              <p:cNvSpPr/>
              <p:nvPr/>
            </p:nvSpPr>
            <p:spPr>
              <a:xfrm>
                <a:off x="1167432" y="5439994"/>
                <a:ext cx="39259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336699"/>
                    </a:solidFill>
                    <a:cs typeface="Arial" panose="020B0604020202020204" pitchFamily="34" charset="0"/>
                  </a:rPr>
                  <a:t>Field uniformity: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336699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14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3366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336699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33669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fr-FR" sz="1400" b="0" i="0" smtClean="0">
                        <a:solidFill>
                          <a:srgbClr val="336699"/>
                        </a:solidFill>
                        <a:latin typeface="Cambria Math" panose="02040503050406030204" pitchFamily="18" charset="0"/>
                      </a:rPr>
                      <m:t>&lt;170 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336699"/>
                        </a:solidFill>
                        <a:latin typeface="Cambria Math" panose="02040503050406030204" pitchFamily="18" charset="0"/>
                      </a:rPr>
                      <m:t>pT</m:t>
                    </m:r>
                  </m:oMath>
                </a14:m>
                <a:r>
                  <a:rPr lang="en-US" sz="1400" dirty="0">
                    <a:solidFill>
                      <a:srgbClr val="336699"/>
                    </a:solidFill>
                    <a:ea typeface="Cambria" panose="02040503050406030204" pitchFamily="18" charset="0"/>
                  </a:rPr>
                  <a:t>  in the chambers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336699"/>
                    </a:solidFill>
                    <a:ea typeface="Cambria" panose="02040503050406030204" pitchFamily="18" charset="0"/>
                  </a:rPr>
                  <a:t>Field stability     : </a:t>
                </a:r>
                <a:r>
                  <a:rPr lang="en-US" sz="1400" i="1" dirty="0">
                    <a:solidFill>
                      <a:srgbClr val="336699"/>
                    </a:solidFill>
                    <a:ea typeface="Cambria" panose="02040503050406030204" pitchFamily="18" charset="0"/>
                  </a:rPr>
                  <a:t>30 </a:t>
                </a:r>
                <a:r>
                  <a:rPr lang="en-US" sz="1400" dirty="0" err="1">
                    <a:solidFill>
                      <a:srgbClr val="336699"/>
                    </a:solidFill>
                    <a:ea typeface="Cambria" panose="02040503050406030204" pitchFamily="18" charset="0"/>
                  </a:rPr>
                  <a:t>fT</a:t>
                </a:r>
                <a:r>
                  <a:rPr lang="en-US" sz="1400" dirty="0">
                    <a:solidFill>
                      <a:srgbClr val="336699"/>
                    </a:solidFill>
                    <a:ea typeface="Cambria" panose="02040503050406030204" pitchFamily="18" charset="0"/>
                  </a:rPr>
                  <a:t>/min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68354AF-E43A-41D9-82ED-97887F774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432" y="5439994"/>
                <a:ext cx="3925950" cy="523220"/>
              </a:xfrm>
              <a:prstGeom prst="rect">
                <a:avLst/>
              </a:prstGeom>
              <a:blipFill>
                <a:blip r:embed="rId6"/>
                <a:stretch>
                  <a:fillRect l="-466" t="-1163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9C2B39C-6265-438B-A150-31592E16A525}"/>
              </a:ext>
            </a:extLst>
          </p:cNvPr>
          <p:cNvCxnSpPr>
            <a:cxnSpLocks/>
          </p:cNvCxnSpPr>
          <p:nvPr/>
        </p:nvCxnSpPr>
        <p:spPr>
          <a:xfrm>
            <a:off x="3549112" y="2912553"/>
            <a:ext cx="147234" cy="0"/>
          </a:xfrm>
          <a:prstGeom prst="line">
            <a:avLst/>
          </a:prstGeom>
          <a:ln>
            <a:solidFill>
              <a:schemeClr val="tx1"/>
            </a:solidFill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3">
            <a:extLst>
              <a:ext uri="{FF2B5EF4-FFF2-40B4-BE49-F238E27FC236}">
                <a16:creationId xmlns:a16="http://schemas.microsoft.com/office/drawing/2014/main" id="{5591AABA-B9AD-4BDA-8A19-0422756CA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200" y="1596734"/>
            <a:ext cx="1821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rgbClr val="336699"/>
                </a:solidFill>
              </a:rPr>
              <a:t>T: storage time</a:t>
            </a:r>
            <a:endParaRPr lang="en-US" altLang="fr-FR" sz="1200" b="1" dirty="0">
              <a:solidFill>
                <a:srgbClr val="336699"/>
              </a:solidFill>
            </a:endParaRPr>
          </a:p>
          <a:p>
            <a:pPr eaLnBrk="1" hangingPunct="1"/>
            <a:r>
              <a:rPr lang="en-US" altLang="fr-FR" sz="1200" dirty="0">
                <a:solidFill>
                  <a:srgbClr val="336699"/>
                </a:solidFill>
              </a:rPr>
              <a:t>E: electric field intensity</a:t>
            </a:r>
          </a:p>
          <a:p>
            <a:pPr eaLnBrk="1" hangingPunct="1"/>
            <a:r>
              <a:rPr lang="en-US" altLang="fr-FR" sz="1200" dirty="0">
                <a:solidFill>
                  <a:srgbClr val="336699"/>
                </a:solidFill>
                <a:sym typeface="Symbol" panose="05050102010706020507" pitchFamily="18" charset="2"/>
              </a:rPr>
              <a:t>: UCN polarization</a:t>
            </a:r>
          </a:p>
          <a:p>
            <a:pPr eaLnBrk="1" hangingPunct="1"/>
            <a:r>
              <a:rPr lang="en-US" altLang="fr-FR" sz="1200" dirty="0">
                <a:solidFill>
                  <a:srgbClr val="336699"/>
                </a:solidFill>
                <a:sym typeface="Symbol" panose="05050102010706020507" pitchFamily="18" charset="2"/>
              </a:rPr>
              <a:t>N: number of UCN</a:t>
            </a:r>
            <a:endParaRPr lang="en-US" altLang="fr-FR" sz="1200" dirty="0">
              <a:solidFill>
                <a:srgbClr val="336699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3C499CA-54D1-46F7-8BCD-954185F4B6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17" t="45292" r="31136" b="38792"/>
          <a:stretch/>
        </p:blipFill>
        <p:spPr>
          <a:xfrm>
            <a:off x="4917600" y="1687586"/>
            <a:ext cx="1740620" cy="52715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136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844295" y="2202158"/>
            <a:ext cx="5098946" cy="1718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kern="0" dirty="0">
                <a:solidFill>
                  <a:srgbClr val="C00000"/>
                </a:solidFill>
                <a:latin typeface="Arial"/>
              </a:rPr>
              <a:t>French contributions to the n2EDM experiment</a:t>
            </a:r>
            <a:endParaRPr kumimoji="0" lang="en-GB" altLang="fr-FR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776555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2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81B37B-D597-42D8-9D99-49C1C5C7E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70" y="3358836"/>
            <a:ext cx="1513232" cy="201412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In2p3 hardware contributions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371F058-43A3-447D-BCC4-EA0753B077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88" t="52866" r="44717" b="14686"/>
          <a:stretch/>
        </p:blipFill>
        <p:spPr>
          <a:xfrm>
            <a:off x="2026249" y="1643140"/>
            <a:ext cx="4471841" cy="300322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EA8596A-52FE-47A1-885E-8DC785FEA069}"/>
              </a:ext>
            </a:extLst>
          </p:cNvPr>
          <p:cNvSpPr txBox="1"/>
          <p:nvPr/>
        </p:nvSpPr>
        <p:spPr bwMode="auto">
          <a:xfrm>
            <a:off x="926979" y="5177150"/>
            <a:ext cx="882220" cy="195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/>
              <a:t>Spin </a:t>
            </a:r>
            <a:r>
              <a:rPr lang="en-US" sz="800" dirty="0" err="1"/>
              <a:t>analyser</a:t>
            </a:r>
            <a:r>
              <a:rPr lang="en-US" sz="800" dirty="0"/>
              <a:t>  (LPC)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F0D0632-B2B4-462F-AC30-D94EBCE97311}"/>
              </a:ext>
            </a:extLst>
          </p:cNvPr>
          <p:cNvGrpSpPr/>
          <p:nvPr/>
        </p:nvGrpSpPr>
        <p:grpSpPr>
          <a:xfrm>
            <a:off x="3946830" y="5095712"/>
            <a:ext cx="2255716" cy="1195454"/>
            <a:chOff x="4843575" y="3568158"/>
            <a:chExt cx="2255716" cy="119545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A7C056F-E383-48D3-893D-08BE6348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3575" y="3568158"/>
              <a:ext cx="2255716" cy="1140051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6F187C0-FC95-4AF9-AFFB-3B22B87EF5E7}"/>
                </a:ext>
              </a:extLst>
            </p:cNvPr>
            <p:cNvSpPr txBox="1"/>
            <p:nvPr/>
          </p:nvSpPr>
          <p:spPr bwMode="auto">
            <a:xfrm>
              <a:off x="5561444" y="4567798"/>
              <a:ext cx="1433653" cy="1958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0" tIns="36000" rIns="36000" bIns="3600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800" dirty="0"/>
                <a:t>Data monitoring interface (LPSC)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4AAC8636-C6D8-46EB-9117-BE61630738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8"/>
          <a:stretch/>
        </p:blipFill>
        <p:spPr>
          <a:xfrm rot="5400000">
            <a:off x="1870307" y="4772154"/>
            <a:ext cx="1557242" cy="15132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CEE1378-F296-4F54-9BBB-AA382E173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21" y="5451770"/>
            <a:ext cx="1529197" cy="839396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175E13D6-CAFB-44D5-978A-63B6DA119940}"/>
              </a:ext>
            </a:extLst>
          </p:cNvPr>
          <p:cNvGrpSpPr/>
          <p:nvPr/>
        </p:nvGrpSpPr>
        <p:grpSpPr>
          <a:xfrm>
            <a:off x="6630836" y="545044"/>
            <a:ext cx="2440938" cy="1940469"/>
            <a:chOff x="6742263" y="1894897"/>
            <a:chExt cx="1877731" cy="1543029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A694A3B-4FB9-4591-BD75-C7D3A151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2263" y="1894897"/>
              <a:ext cx="1877731" cy="1536325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13299A2-B01F-4984-8E28-3078B31F0BC8}"/>
                </a:ext>
              </a:extLst>
            </p:cNvPr>
            <p:cNvSpPr txBox="1"/>
            <p:nvPr/>
          </p:nvSpPr>
          <p:spPr bwMode="auto">
            <a:xfrm>
              <a:off x="7769618" y="3282218"/>
              <a:ext cx="850375" cy="1557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800" dirty="0"/>
                <a:t>Vacuum vessel (LPC)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CB0DE93-F668-49E7-B688-206373E484F5}"/>
              </a:ext>
            </a:extLst>
          </p:cNvPr>
          <p:cNvGrpSpPr/>
          <p:nvPr/>
        </p:nvGrpSpPr>
        <p:grpSpPr>
          <a:xfrm>
            <a:off x="1612630" y="865898"/>
            <a:ext cx="1354061" cy="1806998"/>
            <a:chOff x="1860761" y="1538173"/>
            <a:chExt cx="1354061" cy="180699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8934272-BF1E-4BCD-9F7C-4830705E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0761" y="1538173"/>
              <a:ext cx="1354061" cy="1802395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F790C78-0E0C-49DB-A329-CD2CC24C50F9}"/>
                </a:ext>
              </a:extLst>
            </p:cNvPr>
            <p:cNvSpPr txBox="1"/>
            <p:nvPr/>
          </p:nvSpPr>
          <p:spPr bwMode="auto">
            <a:xfrm>
              <a:off x="2407126" y="3149357"/>
              <a:ext cx="805276" cy="1958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0" tIns="36000" rIns="36000" bIns="3600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800" dirty="0"/>
                <a:t>Switch box (LPSC)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86EC89C2-4BFC-47AF-8494-124BC84291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3009" y="2719097"/>
            <a:ext cx="2293960" cy="1751303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7E218C3-21C4-44A4-A6E2-1BDE7271734A}"/>
              </a:ext>
            </a:extLst>
          </p:cNvPr>
          <p:cNvSpPr txBox="1"/>
          <p:nvPr/>
        </p:nvSpPr>
        <p:spPr bwMode="auto">
          <a:xfrm>
            <a:off x="7876672" y="4281906"/>
            <a:ext cx="1159539" cy="195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/>
              <a:t>Internal coils system (LPC)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276BD2-2818-4918-BE3E-5AA8C251A7B1}"/>
              </a:ext>
            </a:extLst>
          </p:cNvPr>
          <p:cNvSpPr txBox="1"/>
          <p:nvPr/>
        </p:nvSpPr>
        <p:spPr bwMode="auto">
          <a:xfrm>
            <a:off x="1968611" y="6108138"/>
            <a:ext cx="1480141" cy="195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/>
              <a:t>Neutron detectors + FASTER (LPC)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E190DCE-F790-42A1-B614-E40C73F713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94" y="4699043"/>
            <a:ext cx="2182223" cy="1584888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1CBE6F99-F34E-4FDA-B470-D9D602E8094C}"/>
              </a:ext>
            </a:extLst>
          </p:cNvPr>
          <p:cNvSpPr txBox="1"/>
          <p:nvPr/>
        </p:nvSpPr>
        <p:spPr bwMode="auto">
          <a:xfrm>
            <a:off x="8068377" y="6140212"/>
            <a:ext cx="981606" cy="195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/>
              <a:t>Mapping robot (LPSC)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BEB483-8949-45C0-8ABA-C7DCE483026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298" t="24968" r="43135" b="20380"/>
          <a:stretch/>
        </p:blipFill>
        <p:spPr>
          <a:xfrm>
            <a:off x="67602" y="1538076"/>
            <a:ext cx="1480633" cy="113482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1B7C0A1-19B3-48D0-A764-6EAF5A6F919B}"/>
              </a:ext>
            </a:extLst>
          </p:cNvPr>
          <p:cNvGrpSpPr/>
          <p:nvPr/>
        </p:nvGrpSpPr>
        <p:grpSpPr>
          <a:xfrm>
            <a:off x="4033017" y="629136"/>
            <a:ext cx="1358642" cy="1008939"/>
            <a:chOff x="4033017" y="559395"/>
            <a:chExt cx="1358642" cy="10089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0E0D559-E2D4-4617-A54E-BE27C709C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6082" t="33491" r="60847" b="28699"/>
            <a:stretch/>
          </p:blipFill>
          <p:spPr>
            <a:xfrm>
              <a:off x="4033017" y="559395"/>
              <a:ext cx="1354060" cy="96756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A2BD1DD-1B2B-4895-A162-F86BACE80537}"/>
                </a:ext>
              </a:extLst>
            </p:cNvPr>
            <p:cNvSpPr txBox="1"/>
            <p:nvPr/>
          </p:nvSpPr>
          <p:spPr bwMode="auto">
            <a:xfrm>
              <a:off x="4217692" y="1372520"/>
              <a:ext cx="1173967" cy="1958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0" tIns="36000" rIns="36000" bIns="3600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800" dirty="0"/>
                <a:t>Hg polarization cell  (LPSC)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423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33842" y="32683"/>
            <a:ext cx="7390770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In2p3 hardware contributions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175218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91F1DC-C17C-49F7-9DC5-6B9A551A6F82}"/>
              </a:ext>
            </a:extLst>
          </p:cNvPr>
          <p:cNvSpPr/>
          <p:nvPr/>
        </p:nvSpPr>
        <p:spPr>
          <a:xfrm>
            <a:off x="236418" y="910576"/>
            <a:ext cx="7789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ANR (570 k€, 2014-2019) + ERC (200 k€, 2016-2021):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           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strong implication of the technical services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(4 FTE / year </a:t>
            </a:r>
            <a:r>
              <a:rPr lang="en-US" sz="1000" dirty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between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2015 and 2022)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D66D07-0552-4336-ABCF-91AA6F4A1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69" y="1644223"/>
            <a:ext cx="2351475" cy="189706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D399A1-A9CB-42B7-9255-2E87A7105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14" y="1644223"/>
            <a:ext cx="2693298" cy="19121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521D37-7A35-45B7-8770-A658F908D1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12" t="32567" r="24576" b="35152"/>
          <a:stretch/>
        </p:blipFill>
        <p:spPr>
          <a:xfrm>
            <a:off x="1635669" y="3813397"/>
            <a:ext cx="5642305" cy="174563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1EBB59C-3BF1-40EF-BAD0-CEEFBED62E80}"/>
              </a:ext>
            </a:extLst>
          </p:cNvPr>
          <p:cNvSpPr txBox="1"/>
          <p:nvPr/>
        </p:nvSpPr>
        <p:spPr bwMode="auto">
          <a:xfrm>
            <a:off x="695675" y="5813869"/>
            <a:ext cx="7142459" cy="2881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336699"/>
                </a:solidFill>
              </a:rPr>
              <a:t>+ data management (CCin2p3), data analysis, data blinding, systematic effects, strategy board …. </a:t>
            </a:r>
          </a:p>
        </p:txBody>
      </p:sp>
    </p:spTree>
    <p:extLst>
      <p:ext uri="{BB962C8B-B14F-4D97-AF65-F5344CB8AC3E}">
        <p14:creationId xmlns:p14="http://schemas.microsoft.com/office/powerpoint/2010/main" val="315690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52783" y="2202158"/>
            <a:ext cx="5098946" cy="1718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Commissioning results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6826-8DF6-42B5-9D88-D0AB2737B7A1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84964E-04D0-4436-BC6F-2BE271F0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20" y="122907"/>
            <a:ext cx="1105438" cy="621369"/>
          </a:xfrm>
          <a:prstGeom prst="rect">
            <a:avLst/>
          </a:prstGeom>
        </p:spPr>
      </p:pic>
      <p:sp>
        <p:nvSpPr>
          <p:cNvPr id="20" name="Text Box 73">
            <a:extLst>
              <a:ext uri="{FF2B5EF4-FFF2-40B4-BE49-F238E27FC236}">
                <a16:creationId xmlns:a16="http://schemas.microsoft.com/office/drawing/2014/main" id="{2DAE48AF-2C56-4A23-96F4-6D93064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42" y="7765554"/>
            <a:ext cx="3003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888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LPC Caen">
      <a:dk1>
        <a:srgbClr val="003399"/>
      </a:dk1>
      <a:lt1>
        <a:srgbClr val="FFFFFF"/>
      </a:lt1>
      <a:dk2>
        <a:srgbClr val="003399"/>
      </a:dk2>
      <a:lt2>
        <a:srgbClr val="FFFFFF"/>
      </a:lt2>
      <a:accent1>
        <a:srgbClr val="FFC64D"/>
      </a:accent1>
      <a:accent2>
        <a:srgbClr val="FFAE00"/>
      </a:accent2>
      <a:accent3>
        <a:srgbClr val="F79000"/>
      </a:accent3>
      <a:accent4>
        <a:srgbClr val="6EC1E4"/>
      </a:accent4>
      <a:accent5>
        <a:srgbClr val="EAF6FA"/>
      </a:accent5>
      <a:accent6>
        <a:srgbClr val="F2F2F2"/>
      </a:accent6>
      <a:hlink>
        <a:srgbClr val="003399"/>
      </a:hlink>
      <a:folHlink>
        <a:srgbClr val="FFC64D"/>
      </a:folHlink>
    </a:clrScheme>
    <a:fontScheme name="LPC Caen">
      <a:majorFont>
        <a:latin typeface="Kozuka Gothic Pro B"/>
        <a:ea typeface=""/>
        <a:cs typeface=""/>
      </a:majorFont>
      <a:minorFont>
        <a:latin typeface="Kozuka Gothic Pro 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29962</TotalTime>
  <Words>1627</Words>
  <Application>Microsoft Office PowerPoint</Application>
  <PresentationFormat>Affichage à l'écran (4:3)</PresentationFormat>
  <Paragraphs>231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Kozuka Gothic Pro B</vt:lpstr>
      <vt:lpstr>Kozuka Gothic Pro L</vt:lpstr>
      <vt:lpstr>Symbol</vt:lpstr>
      <vt:lpstr>Times New Roman</vt:lpstr>
      <vt:lpstr>Wingdings</vt:lpstr>
      <vt:lpstr>Thème Office</vt:lpstr>
      <vt:lpstr>1_Conception personnalisée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lpc caen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 guesnon</dc:creator>
  <cp:lastModifiedBy>thomas lefort</cp:lastModifiedBy>
  <cp:revision>942</cp:revision>
  <cp:lastPrinted>2024-06-18T09:24:33Z</cp:lastPrinted>
  <dcterms:created xsi:type="dcterms:W3CDTF">2012-10-08T06:59:45Z</dcterms:created>
  <dcterms:modified xsi:type="dcterms:W3CDTF">2024-06-23T21:15:07Z</dcterms:modified>
</cp:coreProperties>
</file>