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.xml" ContentType="application/vnd.openxmlformats-officedocument.presentationml.tags+xml"/>
  <Override PartName="/ppt/notesSlides/notesSlide12.xml" ContentType="application/vnd.openxmlformats-officedocument.presentationml.notesSlide+xml"/>
  <Override PartName="/ppt/tags/tag2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4"/>
  </p:notesMasterIdLst>
  <p:sldIdLst>
    <p:sldId id="312" r:id="rId3"/>
    <p:sldId id="319" r:id="rId4"/>
    <p:sldId id="334" r:id="rId5"/>
    <p:sldId id="335" r:id="rId6"/>
    <p:sldId id="336" r:id="rId7"/>
    <p:sldId id="337" r:id="rId8"/>
    <p:sldId id="272" r:id="rId9"/>
    <p:sldId id="269" r:id="rId10"/>
    <p:sldId id="274" r:id="rId11"/>
    <p:sldId id="275" r:id="rId12"/>
    <p:sldId id="331" r:id="rId13"/>
    <p:sldId id="332" r:id="rId14"/>
    <p:sldId id="333" r:id="rId15"/>
    <p:sldId id="280" r:id="rId16"/>
    <p:sldId id="281" r:id="rId17"/>
    <p:sldId id="282" r:id="rId18"/>
    <p:sldId id="283" r:id="rId19"/>
    <p:sldId id="258" r:id="rId20"/>
    <p:sldId id="257" r:id="rId21"/>
    <p:sldId id="261" r:id="rId22"/>
    <p:sldId id="284" r:id="rId23"/>
    <p:sldId id="285" r:id="rId24"/>
    <p:sldId id="288" r:id="rId25"/>
    <p:sldId id="290" r:id="rId26"/>
    <p:sldId id="291" r:id="rId27"/>
    <p:sldId id="292" r:id="rId28"/>
    <p:sldId id="293" r:id="rId29"/>
    <p:sldId id="294" r:id="rId30"/>
    <p:sldId id="295" r:id="rId31"/>
    <p:sldId id="259" r:id="rId32"/>
    <p:sldId id="339" r:id="rId33"/>
    <p:sldId id="304" r:id="rId34"/>
    <p:sldId id="297" r:id="rId35"/>
    <p:sldId id="302" r:id="rId36"/>
    <p:sldId id="313" r:id="rId37"/>
    <p:sldId id="311" r:id="rId38"/>
    <p:sldId id="316" r:id="rId39"/>
    <p:sldId id="317" r:id="rId40"/>
    <p:sldId id="318" r:id="rId41"/>
    <p:sldId id="338" r:id="rId42"/>
    <p:sldId id="300" r:id="rId43"/>
    <p:sldId id="330" r:id="rId44"/>
    <p:sldId id="310" r:id="rId45"/>
    <p:sldId id="260" r:id="rId46"/>
    <p:sldId id="320" r:id="rId47"/>
    <p:sldId id="314" r:id="rId48"/>
    <p:sldId id="343" r:id="rId49"/>
    <p:sldId id="329" r:id="rId50"/>
    <p:sldId id="340" r:id="rId51"/>
    <p:sldId id="341" r:id="rId52"/>
    <p:sldId id="342" r:id="rId5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cerf-Rossard Sabrina" initials="LS" lastIdx="1" clrIdx="0">
    <p:extLst>
      <p:ext uri="{19B8F6BF-5375-455C-9EA6-DF929625EA0E}">
        <p15:presenceInfo xmlns:p15="http://schemas.microsoft.com/office/powerpoint/2012/main" userId="S-1-5-21-4214520284-2192796274-1834499735-163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FF"/>
    <a:srgbClr val="1044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6" autoAdjust="0"/>
    <p:restoredTop sz="94660"/>
  </p:normalViewPr>
  <p:slideViewPr>
    <p:cSldViewPr snapToGrid="0">
      <p:cViewPr varScale="1">
        <p:scale>
          <a:sx n="67" d="100"/>
          <a:sy n="67" d="100"/>
        </p:scale>
        <p:origin x="4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commentAuthors" Target="commentAuthor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9-17T12:42:07.048" idx="1">
    <p:pos x="10" y="10"/>
    <p:text>Est ce que tu indiques aussi WP4.2 et 4.3 comme discuté ensemble hier? + WP2x,???</p:text>
    <p:extLst>
      <p:ext uri="{C676402C-5697-4E1C-873F-D02D1690AC5C}">
        <p15:threadingInfo xmlns:p15="http://schemas.microsoft.com/office/powerpoint/2012/main" timeZoneBias="-12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BDBD01-B74E-401B-BB77-24FA3B41CC21}" type="datetimeFigureOut">
              <a:rPr lang="fr-FR" smtClean="0"/>
              <a:t>20/06/2024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1F2A25-2814-49D5-844C-60EA1FF646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9271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7D2B4-E031-4FB0-83C2-FAD3A6CFCDC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6832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7D2B4-E031-4FB0-83C2-FAD3A6CFCDC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8662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7D2B4-E031-4FB0-83C2-FAD3A6CFCDC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7506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2 candidats à la mesure de D pour MORA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E4212-8A4E-4DE6-96CE-4DF18984BAC0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43613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2 candidats à la mesure de D pour MORA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E4212-8A4E-4DE6-96CE-4DF18984BAC0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94748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7D2B4-E031-4FB0-83C2-FAD3A6CFCDCD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4845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E4212-8A4E-4DE6-96CE-4DF18984BAC0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32187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Financements</a:t>
            </a:r>
            <a:r>
              <a:rPr lang="fr-FR" baseline="0" dirty="0" smtClean="0"/>
              <a:t> </a:t>
            </a:r>
            <a:r>
              <a:rPr lang="fr-FR" dirty="0" smtClean="0"/>
              <a:t>Meriem</a:t>
            </a:r>
            <a:r>
              <a:rPr lang="fr-FR" baseline="0" dirty="0" smtClean="0"/>
              <a:t> Région, Nishu Université de Caen, autres ANR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675B60-9041-4AB0-B165-8610F2F7550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12966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675B60-9041-4AB0-B165-8610F2F7550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2240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7D2B4-E031-4FB0-83C2-FAD3A6CFCDC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207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7D2B4-E031-4FB0-83C2-FAD3A6CFCDC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686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7D2B4-E031-4FB0-83C2-FAD3A6CFCDC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84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7D2B4-E031-4FB0-83C2-FAD3A6CFCDC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67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7D2B4-E031-4FB0-83C2-FAD3A6CFCDC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6792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7D2B4-E031-4FB0-83C2-FAD3A6CFCDC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743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7D2B4-E031-4FB0-83C2-FAD3A6CFCDC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9707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7D2B4-E031-4FB0-83C2-FAD3A6CFCDC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902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C096-CC4E-425B-99F2-BDFB7CC9EDF3}" type="datetimeFigureOut">
              <a:rPr lang="fr-FR" smtClean="0"/>
              <a:t>20/06/2024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9ABE7-7844-429A-A20C-9C9C325EBD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4309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C096-CC4E-425B-99F2-BDFB7CC9EDF3}" type="datetimeFigureOut">
              <a:rPr lang="fr-FR" smtClean="0"/>
              <a:t>20/06/2024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9ABE7-7844-429A-A20C-9C9C325EBD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9161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C096-CC4E-425B-99F2-BDFB7CC9EDF3}" type="datetimeFigureOut">
              <a:rPr lang="fr-FR" smtClean="0"/>
              <a:t>20/06/2024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9ABE7-7844-429A-A20C-9C9C325EBD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2503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76E9-ED2A-3440-A78F-A19530DFBFEA}" type="datetimeFigureOut">
              <a:rPr lang="fr-FR" smtClean="0"/>
              <a:t>20/06/2024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43158-669E-E64D-AFB8-5B58D53706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6386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76E9-ED2A-3440-A78F-A19530DFBFEA}" type="datetimeFigureOut">
              <a:rPr lang="fr-FR" smtClean="0"/>
              <a:t>20/06/2024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43158-669E-E64D-AFB8-5B58D53706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87786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76E9-ED2A-3440-A78F-A19530DFBFEA}" type="datetimeFigureOut">
              <a:rPr lang="fr-FR" smtClean="0"/>
              <a:t>20/06/2024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43158-669E-E64D-AFB8-5B58D53706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59456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76E9-ED2A-3440-A78F-A19530DFBFEA}" type="datetimeFigureOut">
              <a:rPr lang="fr-FR" smtClean="0"/>
              <a:t>20/06/2024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43158-669E-E64D-AFB8-5B58D53706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79374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76E9-ED2A-3440-A78F-A19530DFBFEA}" type="datetimeFigureOut">
              <a:rPr lang="fr-FR" smtClean="0"/>
              <a:t>20/06/2024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43158-669E-E64D-AFB8-5B58D53706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00385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76E9-ED2A-3440-A78F-A19530DFBFEA}" type="datetimeFigureOut">
              <a:rPr lang="fr-FR" smtClean="0"/>
              <a:t>20/06/2024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43158-669E-E64D-AFB8-5B58D53706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1705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76E9-ED2A-3440-A78F-A19530DFBFEA}" type="datetimeFigureOut">
              <a:rPr lang="fr-FR" smtClean="0"/>
              <a:t>20/06/2024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43158-669E-E64D-AFB8-5B58D53706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17116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76E9-ED2A-3440-A78F-A19530DFBFEA}" type="datetimeFigureOut">
              <a:rPr lang="fr-FR" smtClean="0"/>
              <a:t>20/06/2024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43158-669E-E64D-AFB8-5B58D53706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7729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C096-CC4E-425B-99F2-BDFB7CC9EDF3}" type="datetimeFigureOut">
              <a:rPr lang="fr-FR" smtClean="0"/>
              <a:t>20/06/2024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9ABE7-7844-429A-A20C-9C9C325EBD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02285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76E9-ED2A-3440-A78F-A19530DFBFEA}" type="datetimeFigureOut">
              <a:rPr lang="fr-FR" smtClean="0"/>
              <a:t>20/06/2024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43158-669E-E64D-AFB8-5B58D53706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40108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76E9-ED2A-3440-A78F-A19530DFBFEA}" type="datetimeFigureOut">
              <a:rPr lang="fr-FR" smtClean="0"/>
              <a:t>20/06/2024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43158-669E-E64D-AFB8-5B58D53706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29969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76E9-ED2A-3440-A78F-A19530DFBFEA}" type="datetimeFigureOut">
              <a:rPr lang="fr-FR" smtClean="0"/>
              <a:t>20/06/2024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43158-669E-E64D-AFB8-5B58D53706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652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Cliquez</a:t>
            </a:r>
            <a:r>
              <a:rPr lang="en-GB" noProof="0" dirty="0"/>
              <a:t> et </a:t>
            </a:r>
            <a:r>
              <a:rPr lang="en-GB" noProof="0" dirty="0" err="1"/>
              <a:t>modifiez</a:t>
            </a:r>
            <a:r>
              <a:rPr lang="en-GB" noProof="0" dirty="0"/>
              <a:t> le titre</a:t>
            </a:r>
          </a:p>
        </p:txBody>
      </p:sp>
      <p:sp>
        <p:nvSpPr>
          <p:cNvPr id="3" name="Rectangle 5"/>
          <p:cNvSpPr>
            <a:spLocks noGrp="1" noChangeArrowheads="1"/>
          </p:cNvSpPr>
          <p:nvPr userDrawn="1">
            <p:ph type="ftr" sz="quarter" idx="10"/>
          </p:nvPr>
        </p:nvSpPr>
        <p:spPr>
          <a:xfrm>
            <a:off x="3695733" y="6516000"/>
            <a:ext cx="6912000" cy="360000"/>
          </a:xfrm>
          <a:ln/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IN2P3</a:t>
            </a:r>
          </a:p>
        </p:txBody>
      </p:sp>
      <p:sp>
        <p:nvSpPr>
          <p:cNvPr id="4" name="Rectangle 4"/>
          <p:cNvSpPr>
            <a:spLocks noGrp="1" noChangeArrowheads="1"/>
          </p:cNvSpPr>
          <p:nvPr userDrawn="1">
            <p:ph type="dt" sz="half" idx="11"/>
          </p:nvPr>
        </p:nvSpPr>
        <p:spPr>
          <a:xfrm>
            <a:off x="1967541" y="6516000"/>
            <a:ext cx="1536000" cy="3600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B2512-6CE3-6548-932C-EB4AA599411C}" type="datetime1">
              <a:rPr lang="fr-FR" smtClean="0"/>
              <a:t>20/06/2024</a:t>
            </a:fld>
            <a:endParaRPr lang="fr-FR" dirty="0"/>
          </a:p>
        </p:txBody>
      </p:sp>
      <p:sp>
        <p:nvSpPr>
          <p:cNvPr id="5" name="Rectangle 4"/>
          <p:cNvSpPr>
            <a:spLocks noGrp="1" noChangeArrowheads="1"/>
          </p:cNvSpPr>
          <p:nvPr userDrawn="1">
            <p:ph type="sldNum" sz="quarter" idx="12"/>
          </p:nvPr>
        </p:nvSpPr>
        <p:spPr>
          <a:xfrm>
            <a:off x="11088555" y="6516000"/>
            <a:ext cx="960000" cy="360000"/>
          </a:xfrm>
        </p:spPr>
        <p:txBody>
          <a:bodyPr/>
          <a:lstStyle>
            <a:lvl1pPr>
              <a:defRPr/>
            </a:lvl1pPr>
          </a:lstStyle>
          <a:p>
            <a:fld id="{D384CA22-6367-EA44-B647-20E2FBBA2D0E}" type="slidenum">
              <a:rPr lang="fr-FR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8536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C096-CC4E-425B-99F2-BDFB7CC9EDF3}" type="datetimeFigureOut">
              <a:rPr lang="fr-FR" smtClean="0"/>
              <a:t>20/06/2024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9ABE7-7844-429A-A20C-9C9C325EBD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2280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C096-CC4E-425B-99F2-BDFB7CC9EDF3}" type="datetimeFigureOut">
              <a:rPr lang="fr-FR" smtClean="0"/>
              <a:t>20/06/2024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9ABE7-7844-429A-A20C-9C9C325EBD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9896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C096-CC4E-425B-99F2-BDFB7CC9EDF3}" type="datetimeFigureOut">
              <a:rPr lang="fr-FR" smtClean="0"/>
              <a:t>20/06/2024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9ABE7-7844-429A-A20C-9C9C325EBD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1520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C096-CC4E-425B-99F2-BDFB7CC9EDF3}" type="datetimeFigureOut">
              <a:rPr lang="fr-FR" smtClean="0"/>
              <a:t>20/06/2024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9ABE7-7844-429A-A20C-9C9C325EBD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0042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C096-CC4E-425B-99F2-BDFB7CC9EDF3}" type="datetimeFigureOut">
              <a:rPr lang="fr-FR" smtClean="0"/>
              <a:t>20/06/2024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9ABE7-7844-429A-A20C-9C9C325EBD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9355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C096-CC4E-425B-99F2-BDFB7CC9EDF3}" type="datetimeFigureOut">
              <a:rPr lang="fr-FR" smtClean="0"/>
              <a:t>20/06/2024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9ABE7-7844-429A-A20C-9C9C325EBD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1535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C096-CC4E-425B-99F2-BDFB7CC9EDF3}" type="datetimeFigureOut">
              <a:rPr lang="fr-FR" smtClean="0"/>
              <a:t>20/06/2024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9ABE7-7844-429A-A20C-9C9C325EBD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8795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EC096-CC4E-425B-99F2-BDFB7CC9EDF3}" type="datetimeFigureOut">
              <a:rPr lang="fr-FR" smtClean="0"/>
              <a:t>20/06/2024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9ABE7-7844-429A-A20C-9C9C325EBD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8238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0" y="1363"/>
            <a:ext cx="12192000" cy="882762"/>
          </a:xfrm>
          <a:prstGeom prst="rect">
            <a:avLst/>
          </a:prstGeom>
          <a:solidFill>
            <a:srgbClr val="FF6600"/>
          </a:solidFill>
          <a:ln>
            <a:solidFill>
              <a:srgbClr val="FFFFFF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C76E9-ED2A-3440-A78F-A19530DFBFEA}" type="datetimeFigureOut">
              <a:rPr lang="fr-FR" smtClean="0"/>
              <a:t>20/06/2024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EAP Projet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43158-669E-E64D-AFB8-5B58D53706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9656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in2p3.fr/event/25986/" TargetMode="External"/><Relationship Id="rId2" Type="http://schemas.openxmlformats.org/officeDocument/2006/relationships/image" Target="../media/image130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ndico.in2p3.fr/event/27893/" TargetMode="Externa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910.pn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10.png"/><Relationship Id="rId5" Type="http://schemas.openxmlformats.org/officeDocument/2006/relationships/image" Target="../media/image1710.png"/><Relationship Id="rId4" Type="http://schemas.openxmlformats.org/officeDocument/2006/relationships/image" Target="../media/image16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380.png"/><Relationship Id="rId4" Type="http://schemas.openxmlformats.org/officeDocument/2006/relationships/image" Target="../media/image37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17.png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0.png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0.png"/><Relationship Id="rId3" Type="http://schemas.openxmlformats.org/officeDocument/2006/relationships/image" Target="../media/image17.png"/><Relationship Id="rId7" Type="http://schemas.openxmlformats.org/officeDocument/2006/relationships/hyperlink" Target="https://indico.in2p3.fr/event/25986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xiv.org/abs/2207.02161" TargetMode="External"/><Relationship Id="rId5" Type="http://schemas.openxmlformats.org/officeDocument/2006/relationships/image" Target="../media/image1720.png"/><Relationship Id="rId4" Type="http://schemas.openxmlformats.org/officeDocument/2006/relationships/image" Target="../media/image1620.png"/><Relationship Id="rId9" Type="http://schemas.openxmlformats.org/officeDocument/2006/relationships/image" Target="../media/image18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0.png"/><Relationship Id="rId3" Type="http://schemas.openxmlformats.org/officeDocument/2006/relationships/image" Target="../media/image17.png"/><Relationship Id="rId7" Type="http://schemas.openxmlformats.org/officeDocument/2006/relationships/hyperlink" Target="https://indico.in2p3.fr/event/25986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xiv.org/abs/2207.02161" TargetMode="External"/><Relationship Id="rId5" Type="http://schemas.openxmlformats.org/officeDocument/2006/relationships/image" Target="../media/image1720.png"/><Relationship Id="rId10" Type="http://schemas.openxmlformats.org/officeDocument/2006/relationships/image" Target="../media/image32.png"/><Relationship Id="rId4" Type="http://schemas.openxmlformats.org/officeDocument/2006/relationships/image" Target="../media/image1620.png"/><Relationship Id="rId9" Type="http://schemas.openxmlformats.org/officeDocument/2006/relationships/image" Target="../media/image18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0.png"/><Relationship Id="rId3" Type="http://schemas.openxmlformats.org/officeDocument/2006/relationships/image" Target="../media/image17.png"/><Relationship Id="rId7" Type="http://schemas.openxmlformats.org/officeDocument/2006/relationships/image" Target="../media/image370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20.png"/><Relationship Id="rId5" Type="http://schemas.openxmlformats.org/officeDocument/2006/relationships/image" Target="../media/image1720.png"/><Relationship Id="rId4" Type="http://schemas.openxmlformats.org/officeDocument/2006/relationships/image" Target="../media/image16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0.png"/><Relationship Id="rId3" Type="http://schemas.openxmlformats.org/officeDocument/2006/relationships/image" Target="../media/image17.png"/><Relationship Id="rId7" Type="http://schemas.openxmlformats.org/officeDocument/2006/relationships/image" Target="../media/image370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20.png"/><Relationship Id="rId5" Type="http://schemas.openxmlformats.org/officeDocument/2006/relationships/image" Target="../media/image1720.png"/><Relationship Id="rId4" Type="http://schemas.openxmlformats.org/officeDocument/2006/relationships/image" Target="../media/image162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00.png"/><Relationship Id="rId3" Type="http://schemas.openxmlformats.org/officeDocument/2006/relationships/image" Target="../media/image17.png"/><Relationship Id="rId7" Type="http://schemas.openxmlformats.org/officeDocument/2006/relationships/image" Target="../media/image3700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200.png"/><Relationship Id="rId5" Type="http://schemas.openxmlformats.org/officeDocument/2006/relationships/image" Target="../media/image17200.png"/><Relationship Id="rId4" Type="http://schemas.openxmlformats.org/officeDocument/2006/relationships/image" Target="../media/image16200.png"/><Relationship Id="rId9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3.png"/><Relationship Id="rId18" Type="http://schemas.openxmlformats.org/officeDocument/2006/relationships/image" Target="../media/image48.png"/><Relationship Id="rId3" Type="http://schemas.openxmlformats.org/officeDocument/2006/relationships/image" Target="../media/image35.jpeg"/><Relationship Id="rId21" Type="http://schemas.openxmlformats.org/officeDocument/2006/relationships/image" Target="../media/image33.png"/><Relationship Id="rId7" Type="http://schemas.openxmlformats.org/officeDocument/2006/relationships/image" Target="../media/image39.png"/><Relationship Id="rId12" Type="http://schemas.openxmlformats.org/officeDocument/2006/relationships/image" Target="../media/image44.jpeg"/><Relationship Id="rId17" Type="http://schemas.openxmlformats.org/officeDocument/2006/relationships/image" Target="../media/image47.png"/><Relationship Id="rId2" Type="http://schemas.openxmlformats.org/officeDocument/2006/relationships/image" Target="../media/image34.png"/><Relationship Id="rId16" Type="http://schemas.openxmlformats.org/officeDocument/2006/relationships/image" Target="../media/image46.jpe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5.jpeg"/><Relationship Id="rId10" Type="http://schemas.openxmlformats.org/officeDocument/2006/relationships/image" Target="../media/image42.png"/><Relationship Id="rId19" Type="http://schemas.openxmlformats.org/officeDocument/2006/relationships/image" Target="../media/image49.png"/><Relationship Id="rId4" Type="http://schemas.openxmlformats.org/officeDocument/2006/relationships/image" Target="../media/image36.jpeg"/><Relationship Id="rId9" Type="http://schemas.openxmlformats.org/officeDocument/2006/relationships/image" Target="../media/image41.png"/><Relationship Id="rId1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3.png"/><Relationship Id="rId18" Type="http://schemas.openxmlformats.org/officeDocument/2006/relationships/image" Target="../media/image48.png"/><Relationship Id="rId3" Type="http://schemas.openxmlformats.org/officeDocument/2006/relationships/image" Target="../media/image35.jpeg"/><Relationship Id="rId21" Type="http://schemas.openxmlformats.org/officeDocument/2006/relationships/image" Target="../media/image33.png"/><Relationship Id="rId7" Type="http://schemas.openxmlformats.org/officeDocument/2006/relationships/image" Target="../media/image39.png"/><Relationship Id="rId12" Type="http://schemas.openxmlformats.org/officeDocument/2006/relationships/image" Target="../media/image44.jpeg"/><Relationship Id="rId17" Type="http://schemas.openxmlformats.org/officeDocument/2006/relationships/image" Target="../media/image47.png"/><Relationship Id="rId2" Type="http://schemas.openxmlformats.org/officeDocument/2006/relationships/image" Target="../media/image34.png"/><Relationship Id="rId16" Type="http://schemas.openxmlformats.org/officeDocument/2006/relationships/image" Target="../media/image46.jpeg"/><Relationship Id="rId20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5.jpeg"/><Relationship Id="rId10" Type="http://schemas.openxmlformats.org/officeDocument/2006/relationships/image" Target="../media/image42.png"/><Relationship Id="rId19" Type="http://schemas.openxmlformats.org/officeDocument/2006/relationships/image" Target="../media/image10.png"/><Relationship Id="rId4" Type="http://schemas.openxmlformats.org/officeDocument/2006/relationships/image" Target="../media/image36.jpeg"/><Relationship Id="rId9" Type="http://schemas.openxmlformats.org/officeDocument/2006/relationships/image" Target="../media/image41.png"/><Relationship Id="rId1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8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1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8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57.png"/><Relationship Id="rId4" Type="http://schemas.openxmlformats.org/officeDocument/2006/relationships/image" Target="../media/image5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17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0.png"/><Relationship Id="rId5" Type="http://schemas.openxmlformats.org/officeDocument/2006/relationships/image" Target="../media/image580.png"/><Relationship Id="rId4" Type="http://schemas.openxmlformats.org/officeDocument/2006/relationships/image" Target="../media/image5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jpeg"/><Relationship Id="rId10" Type="http://schemas.openxmlformats.org/officeDocument/2006/relationships/image" Target="../media/image68.png"/><Relationship Id="rId4" Type="http://schemas.openxmlformats.org/officeDocument/2006/relationships/image" Target="../media/image63.jpeg"/><Relationship Id="rId9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0.png"/><Relationship Id="rId2" Type="http://schemas.openxmlformats.org/officeDocument/2006/relationships/image" Target="../media/image6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0.png"/><Relationship Id="rId5" Type="http://schemas.openxmlformats.org/officeDocument/2006/relationships/image" Target="../media/image54.png"/><Relationship Id="rId4" Type="http://schemas.openxmlformats.org/officeDocument/2006/relationships/image" Target="../media/image7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0.png"/><Relationship Id="rId2" Type="http://schemas.openxmlformats.org/officeDocument/2006/relationships/image" Target="../media/image6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54.png"/><Relationship Id="rId4" Type="http://schemas.openxmlformats.org/officeDocument/2006/relationships/image" Target="../media/image7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1.png"/><Relationship Id="rId3" Type="http://schemas.openxmlformats.org/officeDocument/2006/relationships/image" Target="../media/image82.png"/><Relationship Id="rId7" Type="http://schemas.openxmlformats.org/officeDocument/2006/relationships/image" Target="../media/image5.png"/><Relationship Id="rId12" Type="http://schemas.openxmlformats.org/officeDocument/2006/relationships/image" Target="../media/image90.jpe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11" Type="http://schemas.openxmlformats.org/officeDocument/2006/relationships/image" Target="../media/image89.png"/><Relationship Id="rId5" Type="http://schemas.openxmlformats.org/officeDocument/2006/relationships/image" Target="../media/image84.jpeg"/><Relationship Id="rId10" Type="http://schemas.openxmlformats.org/officeDocument/2006/relationships/image" Target="../media/image88.jpeg"/><Relationship Id="rId4" Type="http://schemas.openxmlformats.org/officeDocument/2006/relationships/image" Target="../media/image83.png"/><Relationship Id="rId9" Type="http://schemas.openxmlformats.org/officeDocument/2006/relationships/image" Target="../media/image87.jpeg"/><Relationship Id="rId14" Type="http://schemas.openxmlformats.org/officeDocument/2006/relationships/image" Target="../media/image92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95.png"/><Relationship Id="rId7" Type="http://schemas.openxmlformats.org/officeDocument/2006/relationships/image" Target="../media/image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97.png"/><Relationship Id="rId5" Type="http://schemas.openxmlformats.org/officeDocument/2006/relationships/image" Target="../media/image3.png"/><Relationship Id="rId10" Type="http://schemas.openxmlformats.org/officeDocument/2006/relationships/image" Target="../media/image99.png"/><Relationship Id="rId4" Type="http://schemas.openxmlformats.org/officeDocument/2006/relationships/image" Target="../media/image96.jpeg"/><Relationship Id="rId9" Type="http://schemas.openxmlformats.org/officeDocument/2006/relationships/image" Target="../media/image9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5" Type="http://schemas.openxmlformats.org/officeDocument/2006/relationships/image" Target="../media/image160.png"/><Relationship Id="rId4" Type="http://schemas.openxmlformats.org/officeDocument/2006/relationships/image" Target="../media/image1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7" Type="http://schemas.openxmlformats.org/officeDocument/2006/relationships/comments" Target="../comments/commen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03.png"/><Relationship Id="rId5" Type="http://schemas.openxmlformats.org/officeDocument/2006/relationships/image" Target="../media/image102.jpeg"/><Relationship Id="rId4" Type="http://schemas.openxmlformats.org/officeDocument/2006/relationships/image" Target="../media/image101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48550/arXiv.2207.02161" TargetMode="External"/><Relationship Id="rId3" Type="http://schemas.openxmlformats.org/officeDocument/2006/relationships/hyperlink" Target="https://doi.org/10.1007/s10751-019-1611-x" TargetMode="External"/><Relationship Id="rId7" Type="http://schemas.openxmlformats.org/officeDocument/2006/relationships/hyperlink" Target="https://doi.org/10.1007/JHEP04%282021%29126" TargetMode="External"/><Relationship Id="rId12" Type="http://schemas.openxmlformats.org/officeDocument/2006/relationships/image" Target="../media/image9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s://doi.org/10.1140/epja/s10050-020-00168-y" TargetMode="External"/><Relationship Id="rId11" Type="http://schemas.openxmlformats.org/officeDocument/2006/relationships/image" Target="../media/image104.jpeg"/><Relationship Id="rId5" Type="http://schemas.openxmlformats.org/officeDocument/2006/relationships/hyperlink" Target="https://doi.org/10.1140/epja/i2019-12777-3" TargetMode="External"/><Relationship Id="rId10" Type="http://schemas.openxmlformats.org/officeDocument/2006/relationships/hyperlink" Target="https://indico.in2p3.fr/event/25986/" TargetMode="External"/><Relationship Id="rId4" Type="http://schemas.openxmlformats.org/officeDocument/2006/relationships/hyperlink" Target="https://doi.org/10.1140/epja/i2019-12740-4" TargetMode="External"/><Relationship Id="rId9" Type="http://schemas.openxmlformats.org/officeDocument/2006/relationships/hyperlink" Target="https://doi.org/10.1088/1742-6596/2586/1/012142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png"/><Relationship Id="rId3" Type="http://schemas.openxmlformats.org/officeDocument/2006/relationships/image" Target="../media/image18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07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9146" y="1679939"/>
            <a:ext cx="8336164" cy="2301240"/>
          </a:xfrm>
        </p:spPr>
        <p:txBody>
          <a:bodyPr>
            <a:normAutofit/>
          </a:bodyPr>
          <a:lstStyle/>
          <a:p>
            <a:r>
              <a:rPr lang="fr-FR" sz="28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fr-FR" sz="28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fr-FR" sz="3200" dirty="0" err="1" smtClean="0">
                <a:latin typeface="Tw Cen MT Condensed Extra Bold" panose="020B0803020202020204" pitchFamily="34" charset="0"/>
              </a:rPr>
              <a:t>Matter’s</a:t>
            </a:r>
            <a:r>
              <a:rPr lang="fr-FR" sz="3200" dirty="0" smtClean="0">
                <a:latin typeface="Tw Cen MT Condensed Extra Bold" panose="020B0803020202020204" pitchFamily="34" charset="0"/>
              </a:rPr>
              <a:t> </a:t>
            </a:r>
            <a:r>
              <a:rPr lang="fr-FR" sz="3200" dirty="0" err="1" smtClean="0">
                <a:latin typeface="Tw Cen MT Condensed Extra Bold" panose="020B0803020202020204" pitchFamily="34" charset="0"/>
              </a:rPr>
              <a:t>Origin</a:t>
            </a:r>
            <a:r>
              <a:rPr lang="fr-FR" sz="3200" dirty="0" smtClean="0">
                <a:latin typeface="Tw Cen MT Condensed Extra Bold" panose="020B0803020202020204" pitchFamily="34" charset="0"/>
              </a:rPr>
              <a:t> from </a:t>
            </a:r>
            <a:r>
              <a:rPr lang="fr-FR" sz="3200" dirty="0" err="1" smtClean="0">
                <a:latin typeface="Tw Cen MT Condensed Extra Bold" panose="020B0803020202020204" pitchFamily="34" charset="0"/>
              </a:rPr>
              <a:t>RadioActivity</a:t>
            </a:r>
            <a:r>
              <a:rPr lang="fr-FR" sz="28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fr-FR" sz="28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</a:br>
            <a:endParaRPr lang="fr-FR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15334" y="3981179"/>
            <a:ext cx="5843560" cy="1533058"/>
          </a:xfrm>
        </p:spPr>
        <p:txBody>
          <a:bodyPr>
            <a:normAutofit/>
          </a:bodyPr>
          <a:lstStyle/>
          <a:p>
            <a:r>
              <a:rPr lang="en-US" sz="2000" dirty="0"/>
              <a:t>Pierre  Delahaye, </a:t>
            </a:r>
            <a:r>
              <a:rPr lang="en-US" sz="2000" dirty="0" smtClean="0"/>
              <a:t>GANIL</a:t>
            </a:r>
          </a:p>
          <a:p>
            <a:r>
              <a:rPr lang="en-US" sz="2000" dirty="0" smtClean="0"/>
              <a:t>For the MORA collaboration</a:t>
            </a:r>
            <a:endParaRPr lang="en-US" sz="2000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2965" y="6144111"/>
            <a:ext cx="808142" cy="46239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" name="Picture 2" descr="Home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56270" y="6267912"/>
            <a:ext cx="1080120" cy="214796"/>
          </a:xfrm>
          <a:prstGeom prst="rect">
            <a:avLst/>
          </a:prstGeom>
          <a:noFill/>
        </p:spPr>
      </p:pic>
      <p:pic>
        <p:nvPicPr>
          <p:cNvPr id="15" name="Picture 8" descr="Nuclear and Radiation Physics Secti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5183" y="6136148"/>
            <a:ext cx="1018611" cy="509306"/>
          </a:xfrm>
          <a:prstGeom prst="rect">
            <a:avLst/>
          </a:prstGeom>
          <a:noFill/>
        </p:spPr>
      </p:pic>
      <p:pic>
        <p:nvPicPr>
          <p:cNvPr id="16" name="Image 6" descr="logo couleur HD.pdf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6390" y="6203998"/>
            <a:ext cx="1537116" cy="368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2994" name="Picture 2" descr="The University of Manchester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81344" y="6205059"/>
            <a:ext cx="983175" cy="410452"/>
          </a:xfrm>
          <a:prstGeom prst="rect">
            <a:avLst/>
          </a:prstGeom>
          <a:noFill/>
        </p:spPr>
      </p:pic>
      <p:pic>
        <p:nvPicPr>
          <p:cNvPr id="21" name="Image 20" descr="../../../../Downloads/logo_r.normandie-paysage-cmjn-2.jpg"/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00893" y="315213"/>
            <a:ext cx="1907704" cy="485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4961" name="Picture 1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6335" y="1277294"/>
            <a:ext cx="2541558" cy="1485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oneTexte 3"/>
          <p:cNvSpPr txBox="1"/>
          <p:nvPr/>
        </p:nvSpPr>
        <p:spPr>
          <a:xfrm>
            <a:off x="4305531" y="2415967"/>
            <a:ext cx="398237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153F5C"/>
                </a:solidFill>
                <a:latin typeface="Bahnschrift Condensed" panose="020B0502040204020203" pitchFamily="34" charset="0"/>
              </a:rPr>
              <a:t>THE MORA EXPERIMENT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4986" y="6150162"/>
            <a:ext cx="626104" cy="62610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3982" y="96327"/>
            <a:ext cx="2078474" cy="1322666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8106026" y="1531759"/>
            <a:ext cx="1524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La MORA</a:t>
            </a:r>
          </a:p>
          <a:p>
            <a:pPr algn="ctr"/>
            <a:r>
              <a:rPr lang="fr-FR" sz="1600" dirty="0"/>
              <a:t>Bayeux </a:t>
            </a:r>
            <a:r>
              <a:rPr lang="fr-FR" sz="1600" dirty="0" err="1"/>
              <a:t>tapestry</a:t>
            </a:r>
            <a:endParaRPr lang="fr-FR" sz="1600" dirty="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2932" y="941792"/>
            <a:ext cx="1523924" cy="4689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2588" y="85116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CONSEIL SCIENTIFIQUE </a:t>
            </a:r>
            <a:r>
              <a:rPr lang="fr-FR" dirty="0" smtClean="0"/>
              <a:t>D’INSTITUT - IN2P3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588" y="110057"/>
            <a:ext cx="2850918" cy="68471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6823" y="66921"/>
            <a:ext cx="725626" cy="725626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8547" y="6047342"/>
            <a:ext cx="1022669" cy="771551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559913" y="1222150"/>
            <a:ext cx="3621708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« Tests </a:t>
            </a:r>
            <a:r>
              <a:rPr lang="fr-FR" dirty="0"/>
              <a:t>de précision à basse énergie des interactions </a:t>
            </a:r>
            <a:r>
              <a:rPr lang="fr-FR" dirty="0" smtClean="0"/>
              <a:t>fondamentales »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662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 txBox="1">
            <a:spLocks/>
          </p:cNvSpPr>
          <p:nvPr/>
        </p:nvSpPr>
        <p:spPr>
          <a:xfrm>
            <a:off x="2165226" y="398429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2800" dirty="0" err="1" smtClean="0">
                <a:latin typeface="Tw Cen MT Condensed Extra Bold" panose="020B0803020202020204" pitchFamily="34" charset="0"/>
              </a:rPr>
              <a:t>Searching</a:t>
            </a:r>
            <a:r>
              <a:rPr lang="fr-FR" sz="2800" dirty="0" smtClean="0">
                <a:latin typeface="Tw Cen MT Condensed Extra Bold" panose="020B0803020202020204" pitchFamily="34" charset="0"/>
              </a:rPr>
              <a:t> for CP violation</a:t>
            </a:r>
            <a:endParaRPr lang="fr-FR" sz="2800" b="1" dirty="0">
              <a:latin typeface="Tw Cen MT Condensed Extra Bold" panose="020B0803020202020204" pitchFamily="34" charset="0"/>
            </a:endParaRP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1997968" y="13926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/>
              <a:t>CPT </a:t>
            </a:r>
            <a:r>
              <a:rPr lang="fr-FR" sz="1800" dirty="0" err="1"/>
              <a:t>theorem</a:t>
            </a:r>
            <a:r>
              <a:rPr lang="fr-FR" sz="1800" dirty="0"/>
              <a:t>: CP violation </a:t>
            </a:r>
            <a:r>
              <a:rPr lang="fr-FR" sz="1800" dirty="0" err="1"/>
              <a:t>equivalent</a:t>
            </a:r>
            <a:r>
              <a:rPr lang="fr-FR" sz="1800" dirty="0"/>
              <a:t> to T violation</a:t>
            </a:r>
            <a:endParaRPr lang="fr-FR" sz="1000" i="1" baseline="30000" dirty="0"/>
          </a:p>
          <a:p>
            <a:pPr marL="0" indent="0">
              <a:buNone/>
            </a:pPr>
            <a:r>
              <a:rPr lang="fr-FR" sz="1800" dirty="0"/>
              <a:t>				</a:t>
            </a:r>
            <a:r>
              <a:rPr lang="fr-FR" sz="1800" b="1" dirty="0" err="1">
                <a:solidFill>
                  <a:srgbClr val="3333FF"/>
                </a:solidFill>
              </a:rPr>
              <a:t>T-odd</a:t>
            </a:r>
            <a:r>
              <a:rPr lang="fr-FR" sz="1800" b="1" dirty="0">
                <a:solidFill>
                  <a:srgbClr val="3333FF"/>
                </a:solidFill>
              </a:rPr>
              <a:t> probes!</a:t>
            </a:r>
            <a:endParaRPr lang="fr-FR" sz="1800" i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r-FR" sz="1800" i="1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2115370" y="2130134"/>
                <a:ext cx="57088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/>
                  <a:t>Electric </a:t>
                </a:r>
                <a:r>
                  <a:rPr lang="fr-FR" b="1" dirty="0" err="1"/>
                  <a:t>dipole</a:t>
                </a:r>
                <a:r>
                  <a:rPr lang="fr-FR" b="1" dirty="0"/>
                  <a:t> moments of </a:t>
                </a:r>
                <a:r>
                  <a:rPr lang="fr-FR" b="1" dirty="0" err="1"/>
                  <a:t>particles</a:t>
                </a:r>
                <a:r>
                  <a:rPr lang="fr-FR" b="1" dirty="0"/>
                  <a:t> and </a:t>
                </a:r>
                <a:r>
                  <a:rPr lang="fr-FR" b="1" dirty="0" err="1"/>
                  <a:t>nuclei</a:t>
                </a:r>
                <a:r>
                  <a:rPr lang="fr-FR" b="1" dirty="0"/>
                  <a:t>: </a:t>
                </a:r>
                <a14:m>
                  <m:oMath xmlns:m="http://schemas.openxmlformats.org/officeDocument/2006/math">
                    <m:r>
                      <a:rPr lang="fr-FR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el-G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l-G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</m:acc>
                  </m:oMath>
                </a14:m>
                <a:endParaRPr lang="fr-FR" b="1" dirty="0"/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5370" y="2130134"/>
                <a:ext cx="5708822" cy="369332"/>
              </a:xfrm>
              <a:prstGeom prst="rect">
                <a:avLst/>
              </a:prstGeom>
              <a:blipFill>
                <a:blip r:embed="rId2"/>
                <a:stretch>
                  <a:fillRect l="-855"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ZoneTexte 30"/>
          <p:cNvSpPr txBox="1"/>
          <p:nvPr/>
        </p:nvSpPr>
        <p:spPr>
          <a:xfrm>
            <a:off x="2115371" y="2579333"/>
            <a:ext cx="3261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/>
              <a:t>Correlations</a:t>
            </a:r>
            <a:r>
              <a:rPr lang="fr-FR" b="1" dirty="0"/>
              <a:t> in </a:t>
            </a:r>
            <a:r>
              <a:rPr lang="fr-FR" b="1" dirty="0" err="1"/>
              <a:t>nuclear</a:t>
            </a:r>
            <a:r>
              <a:rPr lang="fr-FR" b="1" dirty="0">
                <a:latin typeface="Symbol" panose="05050102010706020507" pitchFamily="18" charset="2"/>
              </a:rPr>
              <a:t> b </a:t>
            </a:r>
            <a:r>
              <a:rPr lang="fr-FR" b="1" dirty="0"/>
              <a:t>- </a:t>
            </a:r>
            <a:r>
              <a:rPr lang="fr-FR" b="1" dirty="0" err="1"/>
              <a:t>decay</a:t>
            </a:r>
            <a:endParaRPr lang="fr-FR" b="1" dirty="0"/>
          </a:p>
        </p:txBody>
      </p:sp>
      <p:sp>
        <p:nvSpPr>
          <p:cNvPr id="2" name="ZoneTexte 1"/>
          <p:cNvSpPr txBox="1"/>
          <p:nvPr/>
        </p:nvSpPr>
        <p:spPr>
          <a:xfrm>
            <a:off x="4087590" y="4132067"/>
            <a:ext cx="3422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3333FF"/>
                </a:solidFill>
              </a:rPr>
              <a:t>New </a:t>
            </a:r>
            <a:r>
              <a:rPr lang="fr-FR" b="1" dirty="0" err="1">
                <a:solidFill>
                  <a:srgbClr val="3333FF"/>
                </a:solidFill>
              </a:rPr>
              <a:t>physics</a:t>
            </a:r>
            <a:r>
              <a:rPr lang="fr-FR" b="1" dirty="0">
                <a:solidFill>
                  <a:srgbClr val="3333FF"/>
                </a:solidFill>
              </a:rPr>
              <a:t> </a:t>
            </a:r>
            <a:r>
              <a:rPr lang="fr-FR" b="1" dirty="0" err="1">
                <a:solidFill>
                  <a:srgbClr val="3333FF"/>
                </a:solidFill>
              </a:rPr>
              <a:t>beyond</a:t>
            </a:r>
            <a:r>
              <a:rPr lang="fr-FR" b="1" dirty="0">
                <a:solidFill>
                  <a:srgbClr val="3333FF"/>
                </a:solidFill>
              </a:rPr>
              <a:t> the </a:t>
            </a:r>
            <a:r>
              <a:rPr lang="fr-FR" b="1" dirty="0" err="1">
                <a:solidFill>
                  <a:srgbClr val="3333FF"/>
                </a:solidFill>
              </a:rPr>
              <a:t>TeV</a:t>
            </a:r>
            <a:r>
              <a:rPr lang="fr-FR" b="1" dirty="0">
                <a:solidFill>
                  <a:srgbClr val="3333FF"/>
                </a:solidFill>
              </a:rPr>
              <a:t> </a:t>
            </a:r>
            <a:r>
              <a:rPr lang="fr-FR" b="1" dirty="0" err="1">
                <a:solidFill>
                  <a:srgbClr val="3333FF"/>
                </a:solidFill>
              </a:rPr>
              <a:t>scale</a:t>
            </a:r>
            <a:endParaRPr lang="fr-FR" b="1" dirty="0">
              <a:solidFill>
                <a:srgbClr val="3333FF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115370" y="3350661"/>
            <a:ext cx="7819206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ts val="2000"/>
              </a:lnSpc>
              <a:buSzPct val="90000"/>
              <a:defRPr/>
            </a:pPr>
            <a:r>
              <a:rPr lang="fr-FR" dirty="0"/>
              <a:t>Sensitive probes to </a:t>
            </a:r>
            <a:r>
              <a:rPr lang="fr-FR" dirty="0" err="1"/>
              <a:t>larger</a:t>
            </a:r>
            <a:r>
              <a:rPr lang="fr-FR" dirty="0"/>
              <a:t> CP violations </a:t>
            </a:r>
            <a:r>
              <a:rPr lang="fr-FR" dirty="0" err="1"/>
              <a:t>than</a:t>
            </a:r>
            <a:r>
              <a:rPr lang="fr-FR" dirty="0"/>
              <a:t> </a:t>
            </a:r>
            <a:r>
              <a:rPr lang="fr-FR" dirty="0" err="1"/>
              <a:t>predicted</a:t>
            </a:r>
            <a:r>
              <a:rPr lang="fr-FR" dirty="0"/>
              <a:t> by the Standard Model, by 5 to 10 </a:t>
            </a:r>
            <a:r>
              <a:rPr lang="fr-FR" dirty="0" err="1"/>
              <a:t>orders</a:t>
            </a:r>
            <a:r>
              <a:rPr lang="fr-FR" dirty="0"/>
              <a:t> of magnitude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5231904" y="3662736"/>
            <a:ext cx="4166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3333FF"/>
                </a:solidFill>
              </a:rPr>
              <a:t>P. </a:t>
            </a:r>
            <a:r>
              <a:rPr lang="en-US" sz="1600" dirty="0" err="1">
                <a:solidFill>
                  <a:srgbClr val="3333FF"/>
                </a:solidFill>
              </a:rPr>
              <a:t>Herczeg</a:t>
            </a:r>
            <a:r>
              <a:rPr lang="en-US" sz="1600" dirty="0">
                <a:solidFill>
                  <a:srgbClr val="3333FF"/>
                </a:solidFill>
              </a:rPr>
              <a:t>, </a:t>
            </a:r>
            <a:r>
              <a:rPr lang="en-US" sz="1600" dirty="0" err="1">
                <a:solidFill>
                  <a:srgbClr val="3333FF"/>
                </a:solidFill>
              </a:rPr>
              <a:t>Prog</a:t>
            </a:r>
            <a:r>
              <a:rPr lang="en-US" sz="1600" dirty="0">
                <a:solidFill>
                  <a:srgbClr val="3333FF"/>
                </a:solidFill>
              </a:rPr>
              <a:t>. Part. </a:t>
            </a:r>
            <a:r>
              <a:rPr lang="en-US" sz="1600" dirty="0" err="1">
                <a:solidFill>
                  <a:srgbClr val="3333FF"/>
                </a:solidFill>
              </a:rPr>
              <a:t>Nucl</a:t>
            </a:r>
            <a:r>
              <a:rPr lang="en-US" sz="1600" dirty="0">
                <a:solidFill>
                  <a:srgbClr val="3333FF"/>
                </a:solidFill>
              </a:rPr>
              <a:t>. Phys. 46 (2001) 413. </a:t>
            </a:r>
            <a:endParaRPr lang="fr-FR" sz="1600" dirty="0">
              <a:solidFill>
                <a:srgbClr val="3333FF"/>
              </a:solidFill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2279577" y="4950127"/>
            <a:ext cx="72719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Learn</a:t>
            </a:r>
            <a:r>
              <a:rPr lang="fr-FR" dirty="0"/>
              <a:t> more from </a:t>
            </a:r>
            <a:r>
              <a:rPr lang="fr-FR" dirty="0" err="1"/>
              <a:t>presentations</a:t>
            </a:r>
            <a:r>
              <a:rPr lang="fr-FR" dirty="0"/>
              <a:t> at the International MORA Workshop at JYFL</a:t>
            </a:r>
          </a:p>
          <a:p>
            <a:r>
              <a:rPr lang="fr-FR" dirty="0"/>
              <a:t>(</a:t>
            </a:r>
            <a:r>
              <a:rPr lang="fr-FR" dirty="0" err="1"/>
              <a:t>past</a:t>
            </a:r>
            <a:r>
              <a:rPr lang="fr-FR" dirty="0"/>
              <a:t> </a:t>
            </a:r>
            <a:r>
              <a:rPr lang="fr-FR" dirty="0" err="1"/>
              <a:t>event</a:t>
            </a:r>
            <a:r>
              <a:rPr lang="fr-FR" dirty="0"/>
              <a:t> </a:t>
            </a:r>
            <a:r>
              <a:rPr lang="fr-FR" dirty="0" smtClean="0"/>
              <a:t>May 2022)  </a:t>
            </a:r>
            <a:r>
              <a:rPr lang="fr-FR" dirty="0">
                <a:hlinkClick r:id="rId3"/>
              </a:rPr>
              <a:t>https://indico.in2p3.fr/event/25986/</a:t>
            </a:r>
            <a:endParaRPr lang="fr-FR" dirty="0"/>
          </a:p>
          <a:p>
            <a:endParaRPr lang="fr-FR" dirty="0"/>
          </a:p>
        </p:txBody>
      </p:sp>
      <p:pic>
        <p:nvPicPr>
          <p:cNvPr id="52" name="Picture 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9251" y="5537474"/>
            <a:ext cx="1036612" cy="605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4" name="ZoneTexte 53"/>
          <p:cNvSpPr txBox="1"/>
          <p:nvPr/>
        </p:nvSpPr>
        <p:spPr>
          <a:xfrm>
            <a:off x="5445417" y="5980044"/>
            <a:ext cx="168626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100" b="1" dirty="0">
                <a:solidFill>
                  <a:srgbClr val="153F5C"/>
                </a:solidFill>
                <a:latin typeface="Bahnschrift Condensed" panose="020B0502040204020203" pitchFamily="34" charset="0"/>
              </a:rPr>
              <a:t>THE MORA EXPERIMENT</a:t>
            </a:r>
          </a:p>
        </p:txBody>
      </p:sp>
      <p:sp>
        <p:nvSpPr>
          <p:cNvPr id="3" name="Rectangle 2"/>
          <p:cNvSpPr/>
          <p:nvPr/>
        </p:nvSpPr>
        <p:spPr>
          <a:xfrm>
            <a:off x="2279577" y="6367293"/>
            <a:ext cx="85916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/>
              <a:t>See</a:t>
            </a:r>
            <a:r>
              <a:rPr lang="fr-FR" dirty="0"/>
              <a:t> </a:t>
            </a:r>
            <a:r>
              <a:rPr lang="fr-FR" dirty="0" err="1"/>
              <a:t>also</a:t>
            </a:r>
            <a:r>
              <a:rPr lang="fr-FR" dirty="0"/>
              <a:t> les Houches School, CP </a:t>
            </a:r>
            <a:r>
              <a:rPr lang="fr-FR" dirty="0" smtClean="0"/>
              <a:t>23 </a:t>
            </a:r>
            <a:r>
              <a:rPr lang="fr-FR" dirty="0" smtClean="0">
                <a:hlinkClick r:id="rId5"/>
              </a:rPr>
              <a:t>https</a:t>
            </a:r>
            <a:r>
              <a:rPr lang="fr-FR" dirty="0">
                <a:hlinkClick r:id="rId5"/>
              </a:rPr>
              <a:t>://indico.in2p3.fr/event/27893</a:t>
            </a:r>
            <a:r>
              <a:rPr lang="fr-FR" dirty="0" smtClean="0">
                <a:hlinkClick r:id="rId5"/>
              </a:rPr>
              <a:t>/</a:t>
            </a:r>
            <a:endParaRPr lang="fr-FR" dirty="0" smtClean="0"/>
          </a:p>
        </p:txBody>
      </p:sp>
      <p:sp>
        <p:nvSpPr>
          <p:cNvPr id="14" name="ZoneTexte 13"/>
          <p:cNvSpPr txBox="1"/>
          <p:nvPr/>
        </p:nvSpPr>
        <p:spPr>
          <a:xfrm>
            <a:off x="7721054" y="2130134"/>
            <a:ext cx="3767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0000FF"/>
                </a:solidFill>
              </a:rPr>
              <a:t>See</a:t>
            </a:r>
            <a:r>
              <a:rPr lang="fr-FR" dirty="0" smtClean="0">
                <a:solidFill>
                  <a:srgbClr val="0000FF"/>
                </a:solidFill>
              </a:rPr>
              <a:t> </a:t>
            </a:r>
            <a:r>
              <a:rPr lang="fr-FR" dirty="0" err="1" smtClean="0">
                <a:solidFill>
                  <a:srgbClr val="0000FF"/>
                </a:solidFill>
              </a:rPr>
              <a:t>presentation</a:t>
            </a:r>
            <a:r>
              <a:rPr lang="fr-FR" dirty="0" smtClean="0">
                <a:solidFill>
                  <a:srgbClr val="0000FF"/>
                </a:solidFill>
              </a:rPr>
              <a:t> of T. </a:t>
            </a:r>
            <a:r>
              <a:rPr lang="fr-FR" dirty="0" smtClean="0">
                <a:solidFill>
                  <a:srgbClr val="0000FF"/>
                </a:solidFill>
              </a:rPr>
              <a:t>Lefort, </a:t>
            </a:r>
            <a:r>
              <a:rPr lang="fr-FR" dirty="0" smtClean="0">
                <a:solidFill>
                  <a:srgbClr val="0000FF"/>
                </a:solidFill>
              </a:rPr>
              <a:t>G. Pignol</a:t>
            </a:r>
            <a:endParaRPr lang="fr-FR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35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2"/>
          <p:cNvSpPr txBox="1">
            <a:spLocks/>
          </p:cNvSpPr>
          <p:nvPr/>
        </p:nvSpPr>
        <p:spPr>
          <a:xfrm>
            <a:off x="1997968" y="13926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CPT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theorem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CP violation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equivalent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to T violation</a:t>
            </a:r>
            <a:endParaRPr kumimoji="0" lang="fr-FR" sz="1000" b="0" i="1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		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T-odd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probes!</a:t>
            </a:r>
            <a:endParaRPr kumimoji="0" lang="fr-FR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2115370" y="2130134"/>
                <a:ext cx="57088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Electric </a:t>
                </a:r>
                <a:r>
                  <a:rPr kumimoji="0" lang="fr-FR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dipole</a:t>
                </a:r>
                <a:r>
                  <a:rPr kumimoji="0" lang="fr-F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moments of </a:t>
                </a:r>
                <a:r>
                  <a:rPr kumimoji="0" lang="fr-FR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particles</a:t>
                </a:r>
                <a:r>
                  <a:rPr kumimoji="0" lang="fr-F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and </a:t>
                </a:r>
                <a:r>
                  <a:rPr kumimoji="0" lang="fr-FR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nuclei</a:t>
                </a:r>
                <a:r>
                  <a:rPr kumimoji="0" lang="fr-F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: </a:t>
                </a:r>
                <a14:m>
                  <m:oMath xmlns:m="http://schemas.openxmlformats.org/officeDocument/2006/math">
                    <m:r>
                      <a:rPr kumimoji="0" lang="fr-FR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𝒅</m:t>
                    </m:r>
                    <m:r>
                      <a:rPr kumimoji="0" lang="el-GR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∙</m:t>
                    </m:r>
                    <m:acc>
                      <m:accPr>
                        <m:chr m:val="⃗"/>
                        <m:ctrlPr>
                          <a:rPr kumimoji="0" lang="el-GR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accPr>
                      <m:e>
                        <m:r>
                          <a:rPr kumimoji="0" lang="el-GR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𝝈</m:t>
                        </m:r>
                      </m:e>
                    </m:acc>
                  </m:oMath>
                </a14:m>
                <a:endParaRPr kumimoji="0" 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5370" y="2130134"/>
                <a:ext cx="5708822" cy="369332"/>
              </a:xfrm>
              <a:prstGeom prst="rect">
                <a:avLst/>
              </a:prstGeom>
              <a:blipFill>
                <a:blip r:embed="rId2"/>
                <a:stretch>
                  <a:fillRect l="-855"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Image 3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0112" y="2630516"/>
            <a:ext cx="4824734" cy="3534789"/>
          </a:xfrm>
          <a:prstGeom prst="rect">
            <a:avLst/>
          </a:prstGeom>
        </p:spPr>
      </p:pic>
      <p:grpSp>
        <p:nvGrpSpPr>
          <p:cNvPr id="42" name="Groupe 41"/>
          <p:cNvGrpSpPr/>
          <p:nvPr/>
        </p:nvGrpSpPr>
        <p:grpSpPr>
          <a:xfrm>
            <a:off x="1999112" y="2934714"/>
            <a:ext cx="3411341" cy="1471897"/>
            <a:chOff x="384307" y="2543104"/>
            <a:chExt cx="3411341" cy="1471897"/>
          </a:xfrm>
        </p:grpSpPr>
        <p:sp>
          <p:nvSpPr>
            <p:cNvPr id="26" name="Flèche droite 25"/>
            <p:cNvSpPr/>
            <p:nvPr/>
          </p:nvSpPr>
          <p:spPr>
            <a:xfrm rot="16200000">
              <a:off x="737023" y="3330044"/>
              <a:ext cx="1080120" cy="289793"/>
            </a:xfrm>
            <a:prstGeom prst="rightArrow">
              <a:avLst>
                <a:gd name="adj1" fmla="val 50002"/>
                <a:gd name="adj2" fmla="val 50000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Ellipse 19"/>
            <p:cNvSpPr/>
            <p:nvPr/>
          </p:nvSpPr>
          <p:spPr>
            <a:xfrm>
              <a:off x="1001936" y="3184553"/>
              <a:ext cx="576064" cy="57606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1129445" y="3336611"/>
              <a:ext cx="2952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</a:t>
              </a: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1109040" y="3069099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2400711" y="3331646"/>
              <a:ext cx="2952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</a:t>
              </a:r>
            </a:p>
          </p:txBody>
        </p:sp>
        <p:sp>
          <p:nvSpPr>
            <p:cNvPr id="27" name="Flèche droite 26"/>
            <p:cNvSpPr/>
            <p:nvPr/>
          </p:nvSpPr>
          <p:spPr>
            <a:xfrm rot="16200000">
              <a:off x="2195637" y="3325079"/>
              <a:ext cx="1080120" cy="289793"/>
            </a:xfrm>
            <a:prstGeom prst="rightArrow">
              <a:avLst>
                <a:gd name="adj1" fmla="val 50002"/>
                <a:gd name="adj2" fmla="val 50000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Ellipse 27"/>
            <p:cNvSpPr/>
            <p:nvPr/>
          </p:nvSpPr>
          <p:spPr>
            <a:xfrm>
              <a:off x="2460550" y="3179588"/>
              <a:ext cx="576064" cy="57606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2588059" y="3331646"/>
              <a:ext cx="2952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</a:t>
              </a:r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2567654" y="3064134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+</a:t>
              </a:r>
            </a:p>
          </p:txBody>
        </p:sp>
        <p:cxnSp>
          <p:nvCxnSpPr>
            <p:cNvPr id="32" name="Connecteur droit avec flèche 31"/>
            <p:cNvCxnSpPr/>
            <p:nvPr/>
          </p:nvCxnSpPr>
          <p:spPr>
            <a:xfrm>
              <a:off x="1842817" y="3424174"/>
              <a:ext cx="50405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ZoneTexte 32"/>
            <p:cNvSpPr txBox="1"/>
            <p:nvPr/>
          </p:nvSpPr>
          <p:spPr>
            <a:xfrm>
              <a:off x="1884761" y="3022969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</a:t>
              </a:r>
            </a:p>
          </p:txBody>
        </p:sp>
        <p:sp>
          <p:nvSpPr>
            <p:cNvPr id="36" name="Flèche courbée vers la gauche 35"/>
            <p:cNvSpPr/>
            <p:nvPr/>
          </p:nvSpPr>
          <p:spPr>
            <a:xfrm>
              <a:off x="3029700" y="3373376"/>
              <a:ext cx="349112" cy="343308"/>
            </a:xfrm>
            <a:prstGeom prst="curvedLef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Flèche courbée vers la gauche 36"/>
            <p:cNvSpPr/>
            <p:nvPr/>
          </p:nvSpPr>
          <p:spPr>
            <a:xfrm flipH="1">
              <a:off x="664884" y="3359536"/>
              <a:ext cx="349112" cy="343308"/>
            </a:xfrm>
            <a:prstGeom prst="curvedLef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/>
                <p:cNvSpPr/>
                <p:nvPr/>
              </p:nvSpPr>
              <p:spPr>
                <a:xfrm>
                  <a:off x="3417788" y="3518178"/>
                  <a:ext cx="37786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kumimoji="0" lang="el-GR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l-GR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𝜎</m:t>
                            </m:r>
                          </m:e>
                        </m:acc>
                      </m:oMath>
                    </m:oMathPara>
                  </a14:m>
                  <a:endParaRPr kumimoji="0" lang="fr-F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8" name="Rectangle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7788" y="3518178"/>
                  <a:ext cx="377860" cy="369332"/>
                </a:xfrm>
                <a:prstGeom prst="rect">
                  <a:avLst/>
                </a:prstGeom>
                <a:blipFill>
                  <a:blip r:embed="rId4"/>
                  <a:stretch>
                    <a:fillRect t="-22951" r="-27419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/>
                <p:cNvSpPr/>
                <p:nvPr/>
              </p:nvSpPr>
              <p:spPr>
                <a:xfrm>
                  <a:off x="384307" y="3606142"/>
                  <a:ext cx="37786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kumimoji="0" lang="el-GR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l-GR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𝜎</m:t>
                            </m:r>
                          </m:e>
                        </m:acc>
                      </m:oMath>
                    </m:oMathPara>
                  </a14:m>
                  <a:endParaRPr kumimoji="0" lang="fr-F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9" name="Rectangle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307" y="3606142"/>
                  <a:ext cx="377860" cy="369332"/>
                </a:xfrm>
                <a:prstGeom prst="rect">
                  <a:avLst/>
                </a:prstGeom>
                <a:blipFill>
                  <a:blip r:embed="rId5"/>
                  <a:stretch>
                    <a:fillRect t="-23333" r="-27419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960210" y="2576551"/>
                  <a:ext cx="68653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fr-FR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</m:t>
                        </m:r>
                        <m:r>
                          <a:rPr kumimoji="0" lang="el-GR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∙</m:t>
                        </m:r>
                        <m:acc>
                          <m:accPr>
                            <m:chr m:val="⃗"/>
                            <m:ctrlPr>
                              <a:rPr kumimoji="0" lang="el-GR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l-GR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𝜎</m:t>
                            </m:r>
                          </m:e>
                        </m:acc>
                      </m:oMath>
                    </m:oMathPara>
                  </a14:m>
                  <a:endParaRPr kumimoji="0" lang="fr-F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0210" y="2576551"/>
                  <a:ext cx="686534" cy="369332"/>
                </a:xfrm>
                <a:prstGeom prst="rect">
                  <a:avLst/>
                </a:prstGeom>
                <a:blipFill>
                  <a:blip r:embed="rId6"/>
                  <a:stretch>
                    <a:fillRect t="-23333" r="-37168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/>
                <p:cNvSpPr/>
                <p:nvPr/>
              </p:nvSpPr>
              <p:spPr>
                <a:xfrm>
                  <a:off x="2405315" y="2543104"/>
                  <a:ext cx="68653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fr-FR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</m:t>
                        </m:r>
                        <m:r>
                          <a:rPr kumimoji="0" lang="el-GR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∙</m:t>
                        </m:r>
                        <m:acc>
                          <m:accPr>
                            <m:chr m:val="⃗"/>
                            <m:ctrlPr>
                              <a:rPr kumimoji="0" lang="el-GR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l-GR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𝜎</m:t>
                            </m:r>
                          </m:e>
                        </m:acc>
                      </m:oMath>
                    </m:oMathPara>
                  </a14:m>
                  <a:endParaRPr kumimoji="0" lang="fr-F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1" name="Rectangle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05315" y="2543104"/>
                  <a:ext cx="686534" cy="369332"/>
                </a:xfrm>
                <a:prstGeom prst="rect">
                  <a:avLst/>
                </a:prstGeom>
                <a:blipFill>
                  <a:blip r:embed="rId7"/>
                  <a:stretch>
                    <a:fillRect t="-22951" r="-37168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ZoneTexte 42"/>
          <p:cNvSpPr txBox="1"/>
          <p:nvPr/>
        </p:nvSpPr>
        <p:spPr>
          <a:xfrm>
            <a:off x="1855917" y="5126458"/>
            <a:ext cx="4195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K. Kirch and P. Schmidt-</a:t>
            </a: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Wellenburg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Search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for </a:t>
            </a: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electric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dipole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moments, EPJ Web </a:t>
            </a: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Conf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234,</a:t>
            </a:r>
            <a:b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01007 (2020), doi:10.1051/</a:t>
            </a: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epjconf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/202023401007, 2003.00717.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2115370" y="5805264"/>
            <a:ext cx="3369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broadband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and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powerful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probe</a:t>
            </a:r>
          </a:p>
        </p:txBody>
      </p:sp>
      <p:sp>
        <p:nvSpPr>
          <p:cNvPr id="46" name="Titre 1"/>
          <p:cNvSpPr txBox="1">
            <a:spLocks/>
          </p:cNvSpPr>
          <p:nvPr/>
        </p:nvSpPr>
        <p:spPr>
          <a:xfrm>
            <a:off x="2165226" y="398429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2800" dirty="0" err="1" smtClean="0">
                <a:latin typeface="Tw Cen MT Condensed Extra Bold" panose="020B0803020202020204" pitchFamily="34" charset="0"/>
              </a:rPr>
              <a:t>Searching</a:t>
            </a:r>
            <a:r>
              <a:rPr lang="fr-FR" sz="2800" dirty="0" smtClean="0">
                <a:latin typeface="Tw Cen MT Condensed Extra Bold" panose="020B0803020202020204" pitchFamily="34" charset="0"/>
              </a:rPr>
              <a:t> for CP violation</a:t>
            </a:r>
            <a:endParaRPr lang="fr-FR" sz="2800" b="1" dirty="0">
              <a:latin typeface="Tw Cen MT Condensed Extra Bold" panose="020B0803020202020204" pitchFamily="34" charset="0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7721054" y="2130134"/>
            <a:ext cx="3767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0000FF"/>
                </a:solidFill>
              </a:rPr>
              <a:t>See</a:t>
            </a:r>
            <a:r>
              <a:rPr lang="fr-FR" dirty="0" smtClean="0">
                <a:solidFill>
                  <a:srgbClr val="0000FF"/>
                </a:solidFill>
              </a:rPr>
              <a:t> </a:t>
            </a:r>
            <a:r>
              <a:rPr lang="fr-FR" dirty="0" err="1" smtClean="0">
                <a:solidFill>
                  <a:srgbClr val="0000FF"/>
                </a:solidFill>
              </a:rPr>
              <a:t>presentation</a:t>
            </a:r>
            <a:r>
              <a:rPr lang="fr-FR" dirty="0" smtClean="0">
                <a:solidFill>
                  <a:srgbClr val="0000FF"/>
                </a:solidFill>
              </a:rPr>
              <a:t> of T. </a:t>
            </a:r>
            <a:r>
              <a:rPr lang="fr-FR" dirty="0" smtClean="0">
                <a:solidFill>
                  <a:srgbClr val="0000FF"/>
                </a:solidFill>
              </a:rPr>
              <a:t>Lefort, </a:t>
            </a:r>
            <a:r>
              <a:rPr lang="fr-FR" dirty="0" smtClean="0">
                <a:solidFill>
                  <a:srgbClr val="0000FF"/>
                </a:solidFill>
              </a:rPr>
              <a:t>G. Pignol</a:t>
            </a:r>
            <a:endParaRPr lang="fr-FR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24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359696" y="1540775"/>
                <a:ext cx="4495654" cy="6124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350">
                          <a:latin typeface="Cambria Math" panose="02040503050406030204" pitchFamily="18" charset="0"/>
                        </a:rPr>
                        <m:t>ℋ</m:t>
                      </m:r>
                      <m:r>
                        <a:rPr lang="fr-FR" sz="135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13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35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fr-FR" sz="135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35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sz="1350" i="1">
                                  <a:latin typeface="Cambria Math" panose="02040503050406030204" pitchFamily="18" charset="0"/>
                                </a:rPr>
                                <m:t>𝑢𝑑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fr-FR" sz="135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135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nary>
                        <m:naryPr>
                          <m:chr m:val="∑"/>
                          <m:limLoc m:val="undOvr"/>
                          <m:grow m:val="on"/>
                          <m:supHide m:val="on"/>
                          <m:ctrlPr>
                            <a:rPr lang="fr-FR" sz="135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r-FR" sz="135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sz="135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r-FR" sz="135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fr-FR" sz="135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135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fr-FR" sz="135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1350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fr-FR" sz="135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135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fr-FR" sz="135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1350" i="1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fr-FR" sz="135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fr-FR" sz="13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350" i="1">
                                          <a:latin typeface="Cambria Math" panose="02040503050406030204" pitchFamily="18" charset="0"/>
                                        </a:rPr>
                                        <m:t>𝛹</m:t>
                                      </m:r>
                                    </m:e>
                                    <m:sub>
                                      <m:r>
                                        <a:rPr lang="fr-FR" sz="135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e>
                              </m:acc>
                              <m:sSub>
                                <m:sSubPr>
                                  <m:ctrlP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  <m:t>𝛹</m:t>
                                  </m:r>
                                </m:e>
                                <m:sub>
                                  <m: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fr-FR" sz="135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fr-FR" sz="13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sz="1350" i="1">
                                          <a:latin typeface="Cambria Math" panose="02040503050406030204" pitchFamily="18" charset="0"/>
                                        </a:rPr>
                                        <m:t>𝛹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p>
                                  <m: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sz="13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350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fr-FR" sz="135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fr-FR" sz="135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fr-FR" sz="13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fr-FR" sz="1350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fr-FR" sz="135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fr-FR" sz="135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fr-FR" sz="13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350" i="1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fr-FR" sz="1350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  <m:t>𝛹</m:t>
                                  </m:r>
                                </m:e>
                                <m:sub>
                                  <m: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fr-FR" sz="135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1350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fr-FR" sz="135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fr-FR" sz="135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fr-FR" sz="1350">
                          <a:latin typeface="Cambria Math" panose="02040503050406030204" pitchFamily="18" charset="0"/>
                        </a:rPr>
                        <m:t>. </m:t>
                      </m:r>
                    </m:oMath>
                  </m:oMathPara>
                </a14:m>
                <a:endParaRPr lang="fr-FR" sz="135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696" y="1540775"/>
                <a:ext cx="4495654" cy="612475"/>
              </a:xfrm>
              <a:prstGeom prst="rect">
                <a:avLst/>
              </a:prstGeom>
              <a:blipFill>
                <a:blip r:embed="rId3"/>
                <a:stretch>
                  <a:fillRect t="-117000" b="-162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ZoneTexte 16"/>
          <p:cNvSpPr txBox="1"/>
          <p:nvPr/>
        </p:nvSpPr>
        <p:spPr>
          <a:xfrm>
            <a:off x="3492182" y="2723095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1350" dirty="0"/>
          </a:p>
        </p:txBody>
      </p:sp>
      <p:sp>
        <p:nvSpPr>
          <p:cNvPr id="21" name="ZoneTexte 20"/>
          <p:cNvSpPr txBox="1"/>
          <p:nvPr/>
        </p:nvSpPr>
        <p:spPr>
          <a:xfrm>
            <a:off x="3187367" y="2378834"/>
            <a:ext cx="16881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b="1" dirty="0"/>
              <a:t>Fermi approximation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5607523" y="2172509"/>
            <a:ext cx="376680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T. D. Lee and C. N. Yang, Phys. Rev. 104, 254 (1956).</a:t>
            </a:r>
            <a:endParaRPr lang="fr-FR" sz="1350" dirty="0"/>
          </a:p>
        </p:txBody>
      </p:sp>
      <p:sp>
        <p:nvSpPr>
          <p:cNvPr id="31" name="ZoneTexte 30"/>
          <p:cNvSpPr txBox="1"/>
          <p:nvPr/>
        </p:nvSpPr>
        <p:spPr>
          <a:xfrm>
            <a:off x="5607524" y="2383602"/>
            <a:ext cx="196585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 err="1"/>
              <a:t>Sum</a:t>
            </a:r>
            <a:r>
              <a:rPr lang="fr-FR" sz="1350" dirty="0"/>
              <a:t> of Lorentz invariants</a:t>
            </a:r>
          </a:p>
        </p:txBody>
      </p:sp>
      <p:sp>
        <p:nvSpPr>
          <p:cNvPr id="23" name="Titre 1"/>
          <p:cNvSpPr>
            <a:spLocks noGrp="1"/>
          </p:cNvSpPr>
          <p:nvPr>
            <p:ph type="title"/>
          </p:nvPr>
        </p:nvSpPr>
        <p:spPr>
          <a:xfrm>
            <a:off x="2165226" y="398429"/>
            <a:ext cx="7886700" cy="994172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fr-FR" sz="2800" dirty="0" err="1" smtClean="0">
                <a:latin typeface="Tw Cen MT Condensed Extra Bold" panose="020B0803020202020204" pitchFamily="34" charset="0"/>
              </a:rPr>
              <a:t>Searching</a:t>
            </a:r>
            <a:r>
              <a:rPr lang="fr-FR" sz="2800" dirty="0" smtClean="0">
                <a:latin typeface="Tw Cen MT Condensed Extra Bold" panose="020B0803020202020204" pitchFamily="34" charset="0"/>
              </a:rPr>
              <a:t> </a:t>
            </a:r>
            <a:r>
              <a:rPr lang="fr-FR" sz="2800" dirty="0">
                <a:latin typeface="Tw Cen MT Condensed Extra Bold" panose="020B0803020202020204" pitchFamily="34" charset="0"/>
              </a:rPr>
              <a:t>for CP violation in </a:t>
            </a:r>
            <a:r>
              <a:rPr lang="fr-FR" sz="2800" dirty="0" err="1">
                <a:latin typeface="Tw Cen MT Condensed Extra Bold" panose="020B0803020202020204" pitchFamily="34" charset="0"/>
              </a:rPr>
              <a:t>Nuclear</a:t>
            </a:r>
            <a:r>
              <a:rPr lang="fr-FR" sz="2800" dirty="0">
                <a:latin typeface="Tw Cen MT Condensed Extra Bold" panose="020B0803020202020204" pitchFamily="34" charset="0"/>
              </a:rPr>
              <a:t> </a:t>
            </a:r>
            <a:r>
              <a:rPr lang="fr-FR" sz="2800" b="1" dirty="0">
                <a:latin typeface="Symbol" panose="05050102010706020507" pitchFamily="18" charset="2"/>
              </a:rPr>
              <a:t>b</a:t>
            </a:r>
            <a:r>
              <a:rPr lang="fr-FR" sz="2800" b="1" dirty="0">
                <a:latin typeface="Tw Cen MT Condensed Extra Bold" panose="020B0803020202020204" pitchFamily="34" charset="0"/>
              </a:rPr>
              <a:t>-</a:t>
            </a:r>
            <a:r>
              <a:rPr lang="fr-FR" sz="2800" b="1" dirty="0" err="1">
                <a:latin typeface="Tw Cen MT Condensed Extra Bold" panose="020B0803020202020204" pitchFamily="34" charset="0"/>
              </a:rPr>
              <a:t>decay</a:t>
            </a:r>
            <a:endParaRPr lang="fr-FR" sz="2800" b="1" dirty="0">
              <a:latin typeface="Tw Cen MT Condensed Extra Bold" panose="020B0803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4040742" y="3266495"/>
                <a:ext cx="380431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dirty="0"/>
                  <a:t>At quark </a:t>
                </a:r>
                <a:r>
                  <a:rPr lang="fr-FR" sz="1600" dirty="0" err="1"/>
                  <a:t>level</a:t>
                </a:r>
                <a:r>
                  <a:rPr lang="fr-FR" sz="1600" dirty="0"/>
                  <a:t>:</a:t>
                </a:r>
                <a14:m>
                  <m:oMath xmlns:m="http://schemas.openxmlformats.org/officeDocument/2006/math">
                    <m:r>
                      <a:rPr lang="fr-FR" sz="160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fr-FR" sz="1600" i="1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fr-FR" sz="1600" i="1">
                        <a:latin typeface="Cambria Math" panose="02040503050406030204" pitchFamily="18" charset="0"/>
                      </a:rPr>
                      <m:t>=1, </m:t>
                    </m:r>
                    <m:sSub>
                      <m:sSub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fr-FR" sz="1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fr-FR" sz="16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fr-FR" sz="1600" i="1" dirty="0"/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742" y="3266495"/>
                <a:ext cx="3804311" cy="338554"/>
              </a:xfrm>
              <a:prstGeom prst="rect">
                <a:avLst/>
              </a:prstGeom>
              <a:blipFill>
                <a:blip r:embed="rId4"/>
                <a:stretch>
                  <a:fillRect l="-962" t="-5455" b="-2363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/>
              <p:cNvSpPr txBox="1"/>
              <p:nvPr/>
            </p:nvSpPr>
            <p:spPr>
              <a:xfrm>
                <a:off x="4032932" y="3554149"/>
                <a:ext cx="4043543" cy="584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FR" sz="1600" i="1">
                        <a:latin typeface="Cambria Math" panose="02040503050406030204" pitchFamily="18" charset="0"/>
                      </a:rPr>
                      <m:t>=−</m:t>
                    </m:r>
                    <m:sSubSup>
                      <m:sSubSup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fr-FR" sz="1600" dirty="0"/>
                  <a:t> for maximal </a:t>
                </a:r>
                <a:r>
                  <a:rPr lang="fr-FR" sz="1600" dirty="0" err="1"/>
                  <a:t>parity</a:t>
                </a:r>
                <a:r>
                  <a:rPr lang="fr-FR" sz="1600" dirty="0"/>
                  <a:t> violation</a:t>
                </a:r>
              </a:p>
              <a:p>
                <a:r>
                  <a:rPr lang="fr-FR" sz="1600" b="1" dirty="0">
                    <a:solidFill>
                      <a:srgbClr val="0000CC"/>
                    </a:solidFill>
                  </a:rPr>
                  <a:t>Real for T reversal/CP </a:t>
                </a:r>
                <a:r>
                  <a:rPr lang="fr-FR" sz="1600" b="1" dirty="0" err="1">
                    <a:solidFill>
                      <a:srgbClr val="0000CC"/>
                    </a:solidFill>
                  </a:rPr>
                  <a:t>conserving</a:t>
                </a:r>
                <a:r>
                  <a:rPr lang="fr-FR" sz="1600" b="1" dirty="0">
                    <a:solidFill>
                      <a:srgbClr val="0000CC"/>
                    </a:solidFill>
                  </a:rPr>
                  <a:t> interactions</a:t>
                </a:r>
              </a:p>
            </p:txBody>
          </p:sp>
        </mc:Choice>
        <mc:Fallback xmlns="">
          <p:sp>
            <p:nvSpPr>
              <p:cNvPr id="25" name="ZoneText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2932" y="3554149"/>
                <a:ext cx="4043543" cy="584968"/>
              </a:xfrm>
              <a:prstGeom prst="rect">
                <a:avLst/>
              </a:prstGeom>
              <a:blipFill>
                <a:blip r:embed="rId5"/>
                <a:stretch>
                  <a:fillRect l="-905" t="-3125" b="-125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ZoneTexte 25"/>
          <p:cNvSpPr txBox="1"/>
          <p:nvPr/>
        </p:nvSpPr>
        <p:spPr>
          <a:xfrm>
            <a:off x="3935760" y="2884686"/>
            <a:ext cx="1555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Standard Model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888702" y="4873571"/>
            <a:ext cx="6710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Searching</a:t>
            </a:r>
            <a:r>
              <a:rPr lang="fr-FR" dirty="0"/>
              <a:t> for CP violation in </a:t>
            </a:r>
            <a:r>
              <a:rPr lang="fr-FR" b="1" dirty="0" err="1">
                <a:solidFill>
                  <a:srgbClr val="0000CC"/>
                </a:solidFill>
              </a:rPr>
              <a:t>interference</a:t>
            </a:r>
            <a:r>
              <a:rPr lang="fr-FR" b="1" dirty="0">
                <a:solidFill>
                  <a:srgbClr val="0000CC"/>
                </a:solidFill>
              </a:rPr>
              <a:t> </a:t>
            </a:r>
            <a:r>
              <a:rPr lang="fr-FR" b="1" dirty="0" err="1">
                <a:solidFill>
                  <a:srgbClr val="0000CC"/>
                </a:solidFill>
              </a:rPr>
              <a:t>terms</a:t>
            </a:r>
            <a:r>
              <a:rPr lang="fr-FR" b="1" dirty="0">
                <a:solidFill>
                  <a:srgbClr val="0000CC"/>
                </a:solidFill>
              </a:rPr>
              <a:t> </a:t>
            </a:r>
            <a:r>
              <a:rPr lang="fr-FR" b="1" dirty="0" err="1">
                <a:solidFill>
                  <a:srgbClr val="0000CC"/>
                </a:solidFill>
              </a:rPr>
              <a:t>between</a:t>
            </a:r>
            <a:r>
              <a:rPr lang="fr-FR" b="1" dirty="0">
                <a:solidFill>
                  <a:srgbClr val="0000CC"/>
                </a:solidFill>
              </a:rPr>
              <a:t> interactions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2304903" y="4285834"/>
            <a:ext cx="445218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 err="1"/>
              <a:t>Take</a:t>
            </a:r>
            <a:r>
              <a:rPr lang="fr-FR" sz="1350" dirty="0"/>
              <a:t> Lee and Yang </a:t>
            </a:r>
            <a:r>
              <a:rPr lang="fr-FR" sz="1350" dirty="0" err="1"/>
              <a:t>Hamiltonian</a:t>
            </a:r>
            <a:r>
              <a:rPr lang="fr-FR" sz="1350" dirty="0"/>
              <a:t>, </a:t>
            </a:r>
            <a:r>
              <a:rPr lang="fr-FR" sz="1350" dirty="0" err="1"/>
              <a:t>apply</a:t>
            </a:r>
            <a:r>
              <a:rPr lang="fr-FR" sz="1350" dirty="0"/>
              <a:t> </a:t>
            </a:r>
            <a:r>
              <a:rPr lang="fr-FR" sz="1350" dirty="0" err="1"/>
              <a:t>Fermi’s</a:t>
            </a:r>
            <a:r>
              <a:rPr lang="fr-FR" sz="1350" dirty="0"/>
              <a:t> 2</a:t>
            </a:r>
            <a:r>
              <a:rPr lang="fr-FR" sz="1350" baseline="30000" dirty="0"/>
              <a:t>nd</a:t>
            </a:r>
            <a:r>
              <a:rPr lang="fr-FR" sz="1350" dirty="0"/>
              <a:t> golden </a:t>
            </a:r>
            <a:r>
              <a:rPr lang="fr-FR" sz="1350" dirty="0" err="1"/>
              <a:t>rule</a:t>
            </a:r>
            <a:endParaRPr lang="fr-FR" sz="1350" dirty="0"/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0988" y="4165934"/>
            <a:ext cx="2188724" cy="53988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005191" y="5496100"/>
            <a:ext cx="49208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Allowed</a:t>
            </a:r>
            <a:r>
              <a:rPr lang="fr-FR" dirty="0"/>
              <a:t> </a:t>
            </a:r>
            <a:r>
              <a:rPr lang="fr-FR" dirty="0" err="1"/>
              <a:t>currents</a:t>
            </a:r>
            <a:r>
              <a:rPr lang="fr-FR" dirty="0"/>
              <a:t>: Im (C</a:t>
            </a:r>
            <a:r>
              <a:rPr lang="fr-FR" baseline="-25000" dirty="0"/>
              <a:t>A</a:t>
            </a:r>
            <a:r>
              <a:rPr lang="fr-FR" dirty="0"/>
              <a:t>C</a:t>
            </a:r>
            <a:r>
              <a:rPr lang="fr-FR" baseline="-25000" dirty="0"/>
              <a:t>V</a:t>
            </a:r>
            <a:r>
              <a:rPr lang="fr-FR" dirty="0"/>
              <a:t>) - the </a:t>
            </a:r>
            <a:r>
              <a:rPr lang="fr-FR" i="1" dirty="0"/>
              <a:t>D</a:t>
            </a:r>
            <a:r>
              <a:rPr lang="fr-FR" dirty="0"/>
              <a:t> </a:t>
            </a:r>
            <a:r>
              <a:rPr lang="fr-FR" dirty="0" err="1"/>
              <a:t>correlation</a:t>
            </a:r>
            <a:endParaRPr lang="fr-FR" dirty="0"/>
          </a:p>
          <a:p>
            <a:r>
              <a:rPr lang="fr-FR" dirty="0"/>
              <a:t>Beyond SM </a:t>
            </a:r>
            <a:r>
              <a:rPr lang="fr-FR" dirty="0" err="1"/>
              <a:t>currents</a:t>
            </a:r>
            <a:r>
              <a:rPr lang="fr-FR" dirty="0"/>
              <a:t>: Im(C</a:t>
            </a:r>
            <a:r>
              <a:rPr lang="fr-FR" baseline="-25000" dirty="0"/>
              <a:t>T</a:t>
            </a:r>
            <a:r>
              <a:rPr lang="fr-FR" dirty="0"/>
              <a:t>C</a:t>
            </a:r>
            <a:r>
              <a:rPr lang="fr-FR" baseline="-25000" dirty="0"/>
              <a:t>A</a:t>
            </a:r>
            <a:r>
              <a:rPr lang="fr-FR" dirty="0"/>
              <a:t>) – the </a:t>
            </a:r>
            <a:r>
              <a:rPr lang="fr-FR" i="1" dirty="0"/>
              <a:t>R</a:t>
            </a:r>
            <a:r>
              <a:rPr lang="fr-FR" dirty="0"/>
              <a:t> </a:t>
            </a:r>
            <a:r>
              <a:rPr lang="fr-FR" dirty="0" err="1"/>
              <a:t>correlation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170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2/25/2022</a:t>
            </a:r>
            <a:endParaRPr lang="fr-FR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1997968" y="13926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/>
              <a:t>CPT </a:t>
            </a:r>
            <a:r>
              <a:rPr lang="fr-FR" sz="1800" dirty="0" err="1"/>
              <a:t>theorem</a:t>
            </a:r>
            <a:r>
              <a:rPr lang="fr-FR" sz="1800" dirty="0"/>
              <a:t>: CP violation </a:t>
            </a:r>
            <a:r>
              <a:rPr lang="fr-FR" sz="1800" dirty="0" err="1"/>
              <a:t>equivalent</a:t>
            </a:r>
            <a:r>
              <a:rPr lang="fr-FR" sz="1800" dirty="0"/>
              <a:t> to T violation</a:t>
            </a:r>
            <a:endParaRPr lang="fr-FR" sz="1000" i="1" baseline="30000" dirty="0"/>
          </a:p>
          <a:p>
            <a:pPr marL="0" indent="0">
              <a:buNone/>
            </a:pPr>
            <a:r>
              <a:rPr lang="fr-FR" sz="1800" dirty="0"/>
              <a:t>				</a:t>
            </a:r>
            <a:r>
              <a:rPr lang="fr-FR" sz="1800" b="1" dirty="0" err="1">
                <a:solidFill>
                  <a:srgbClr val="3333FF"/>
                </a:solidFill>
              </a:rPr>
              <a:t>T-odd</a:t>
            </a:r>
            <a:r>
              <a:rPr lang="fr-FR" sz="1800" b="1" dirty="0">
                <a:solidFill>
                  <a:srgbClr val="3333FF"/>
                </a:solidFill>
              </a:rPr>
              <a:t> probes!</a:t>
            </a:r>
            <a:endParaRPr lang="fr-FR" sz="1800" i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r-FR" sz="1800" i="1" dirty="0"/>
              <a:t>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323913" y="2153793"/>
            <a:ext cx="3261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/>
              <a:t>Correlations</a:t>
            </a:r>
            <a:r>
              <a:rPr lang="fr-FR" b="1" dirty="0"/>
              <a:t> in </a:t>
            </a:r>
            <a:r>
              <a:rPr lang="fr-FR" b="1" dirty="0" err="1"/>
              <a:t>nuclear</a:t>
            </a:r>
            <a:r>
              <a:rPr lang="fr-FR" b="1" dirty="0">
                <a:latin typeface="Symbol" panose="05050102010706020507" pitchFamily="18" charset="2"/>
              </a:rPr>
              <a:t> b </a:t>
            </a:r>
            <a:r>
              <a:rPr lang="fr-FR" b="1" dirty="0"/>
              <a:t>- </a:t>
            </a:r>
            <a:r>
              <a:rPr lang="fr-FR" b="1" dirty="0" err="1"/>
              <a:t>decay</a:t>
            </a:r>
            <a:endParaRPr lang="fr-FR" b="1" dirty="0"/>
          </a:p>
        </p:txBody>
      </p:sp>
      <p:pic>
        <p:nvPicPr>
          <p:cNvPr id="31" name="Picture 9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6862" y="3098482"/>
            <a:ext cx="1425596" cy="57735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</p:pic>
      <p:graphicFrame>
        <p:nvGraphicFramePr>
          <p:cNvPr id="34" name="Objet 33"/>
          <p:cNvGraphicFramePr>
            <a:graphicFrameLocks noChangeAspect="1"/>
          </p:cNvGraphicFramePr>
          <p:nvPr>
            <p:extLst/>
          </p:nvPr>
        </p:nvGraphicFramePr>
        <p:xfrm>
          <a:off x="5539592" y="3116605"/>
          <a:ext cx="1193042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Équation" r:id="rId4" imgW="1028520" imgH="558720" progId="Equation.3">
                  <p:embed/>
                </p:oleObj>
              </mc:Choice>
              <mc:Fallback>
                <p:oleObj name="Équation" r:id="rId4" imgW="1028520" imgH="558720" progId="Equation.3">
                  <p:embed/>
                  <p:pic>
                    <p:nvPicPr>
                      <p:cNvPr id="34" name="Objet 3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39592" y="3116605"/>
                        <a:ext cx="1193042" cy="648072"/>
                      </a:xfrm>
                      <a:prstGeom prst="rect">
                        <a:avLst/>
                      </a:prstGeom>
                      <a:ln w="19050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ZoneTexte 44"/>
          <p:cNvSpPr txBox="1"/>
          <p:nvPr/>
        </p:nvSpPr>
        <p:spPr>
          <a:xfrm>
            <a:off x="5058956" y="4415208"/>
            <a:ext cx="2294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The MTV </a:t>
            </a:r>
            <a:r>
              <a:rPr lang="fr-FR" dirty="0" err="1"/>
              <a:t>experiment</a:t>
            </a:r>
            <a:r>
              <a:rPr lang="fr-FR" dirty="0"/>
              <a:t> at TRIUMF 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2106046" y="4377605"/>
            <a:ext cx="2408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2060"/>
                </a:solidFill>
              </a:rPr>
              <a:t>The </a:t>
            </a:r>
            <a:r>
              <a:rPr lang="fr-FR" b="1" dirty="0">
                <a:solidFill>
                  <a:srgbClr val="0000CC"/>
                </a:solidFill>
              </a:rPr>
              <a:t>MORA</a:t>
            </a:r>
            <a:r>
              <a:rPr lang="fr-FR" b="1" dirty="0">
                <a:solidFill>
                  <a:srgbClr val="002060"/>
                </a:solidFill>
              </a:rPr>
              <a:t> </a:t>
            </a:r>
            <a:r>
              <a:rPr lang="fr-FR" b="1" dirty="0" err="1">
                <a:solidFill>
                  <a:srgbClr val="002060"/>
                </a:solidFill>
              </a:rPr>
              <a:t>experiment</a:t>
            </a:r>
            <a:r>
              <a:rPr lang="fr-FR" b="1" dirty="0">
                <a:solidFill>
                  <a:srgbClr val="002060"/>
                </a:solidFill>
              </a:rPr>
              <a:t> at JYFL </a:t>
            </a:r>
            <a:r>
              <a:rPr lang="fr-FR" b="1" dirty="0" err="1">
                <a:solidFill>
                  <a:srgbClr val="002060"/>
                </a:solidFill>
              </a:rPr>
              <a:t>then</a:t>
            </a:r>
            <a:r>
              <a:rPr lang="fr-FR" b="1" dirty="0">
                <a:solidFill>
                  <a:srgbClr val="002060"/>
                </a:solidFill>
              </a:rPr>
              <a:t> GANIL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5367065" y="2615586"/>
            <a:ext cx="1408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/>
              <a:t>R</a:t>
            </a:r>
            <a:r>
              <a:rPr lang="fr-FR" b="1" dirty="0"/>
              <a:t> </a:t>
            </a:r>
            <a:r>
              <a:rPr lang="fr-FR" b="1" dirty="0" err="1"/>
              <a:t>correlation</a:t>
            </a:r>
            <a:endParaRPr lang="fr-FR" b="1" dirty="0"/>
          </a:p>
        </p:txBody>
      </p:sp>
      <p:sp>
        <p:nvSpPr>
          <p:cNvPr id="48" name="ZoneTexte 47"/>
          <p:cNvSpPr txBox="1"/>
          <p:nvPr/>
        </p:nvSpPr>
        <p:spPr>
          <a:xfrm>
            <a:off x="2645073" y="2618598"/>
            <a:ext cx="1429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/>
              <a:t>D</a:t>
            </a:r>
            <a:r>
              <a:rPr lang="fr-FR" b="1" dirty="0"/>
              <a:t> </a:t>
            </a:r>
            <a:r>
              <a:rPr lang="fr-FR" b="1" dirty="0" err="1"/>
              <a:t>correlation</a:t>
            </a:r>
            <a:endParaRPr lang="fr-FR" b="1" dirty="0"/>
          </a:p>
        </p:txBody>
      </p:sp>
      <p:sp>
        <p:nvSpPr>
          <p:cNvPr id="49" name="ZoneTexte 48"/>
          <p:cNvSpPr txBox="1"/>
          <p:nvPr/>
        </p:nvSpPr>
        <p:spPr>
          <a:xfrm>
            <a:off x="2605240" y="4987895"/>
            <a:ext cx="1152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aseline="30000" dirty="0"/>
              <a:t>23</a:t>
            </a:r>
            <a:r>
              <a:rPr lang="fr-FR" dirty="0"/>
              <a:t>Mg, </a:t>
            </a:r>
            <a:r>
              <a:rPr lang="fr-FR" baseline="30000" dirty="0"/>
              <a:t>39</a:t>
            </a:r>
            <a:r>
              <a:rPr lang="fr-FR" dirty="0"/>
              <a:t>Ca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7538416" y="2511679"/>
            <a:ext cx="22045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New type of </a:t>
            </a:r>
            <a:r>
              <a:rPr lang="fr-FR" sz="1600" b="1" dirty="0" err="1"/>
              <a:t>correlation</a:t>
            </a:r>
            <a:endParaRPr lang="fr-FR" sz="1600" b="1" dirty="0"/>
          </a:p>
          <a:p>
            <a:r>
              <a:rPr lang="fr-FR" sz="1600" b="1" dirty="0"/>
              <a:t>In radiative </a:t>
            </a:r>
            <a:r>
              <a:rPr lang="fr-FR" sz="1600" b="1" dirty="0">
                <a:latin typeface="Symbol" panose="05050102010706020507" pitchFamily="18" charset="2"/>
              </a:rPr>
              <a:t>b</a:t>
            </a:r>
            <a:r>
              <a:rPr lang="fr-FR" sz="1600" b="1" dirty="0"/>
              <a:t> - </a:t>
            </a:r>
            <a:r>
              <a:rPr lang="fr-FR" sz="1600" b="1" dirty="0" err="1"/>
              <a:t>decay</a:t>
            </a:r>
            <a:endParaRPr lang="fr-FR" sz="1600" b="1" dirty="0"/>
          </a:p>
        </p:txBody>
      </p:sp>
      <p:sp>
        <p:nvSpPr>
          <p:cNvPr id="51" name="ZoneTexte 50"/>
          <p:cNvSpPr txBox="1"/>
          <p:nvPr/>
        </p:nvSpPr>
        <p:spPr>
          <a:xfrm>
            <a:off x="5571918" y="2185988"/>
            <a:ext cx="2633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 - </a:t>
            </a:r>
            <a:r>
              <a:rPr lang="fr-FR" dirty="0" err="1"/>
              <a:t>odd</a:t>
            </a:r>
            <a:r>
              <a:rPr lang="fr-FR" dirty="0"/>
              <a:t>  Triple </a:t>
            </a:r>
            <a:r>
              <a:rPr lang="fr-FR" dirty="0" err="1"/>
              <a:t>correlations</a:t>
            </a:r>
            <a:endParaRPr lang="fr-FR" dirty="0"/>
          </a:p>
        </p:txBody>
      </p:sp>
      <p:sp>
        <p:nvSpPr>
          <p:cNvPr id="52" name="ZoneTexte 51"/>
          <p:cNvSpPr txBox="1"/>
          <p:nvPr/>
        </p:nvSpPr>
        <p:spPr>
          <a:xfrm>
            <a:off x="7650662" y="3852726"/>
            <a:ext cx="1996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S. Gardner and He, </a:t>
            </a:r>
            <a:r>
              <a:rPr lang="fr-FR" sz="1400" dirty="0" err="1"/>
              <a:t>Phys</a:t>
            </a:r>
            <a:r>
              <a:rPr lang="fr-FR" sz="1400" dirty="0"/>
              <a:t> </a:t>
            </a:r>
            <a:r>
              <a:rPr lang="fr-FR" sz="1400" dirty="0" err="1"/>
              <a:t>Rev</a:t>
            </a:r>
            <a:r>
              <a:rPr lang="fr-FR" sz="1400" dirty="0"/>
              <a:t>. D 87, 116012 (2013)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ZoneTexte 52"/>
              <p:cNvSpPr txBox="1"/>
              <p:nvPr/>
            </p:nvSpPr>
            <p:spPr>
              <a:xfrm>
                <a:off x="7796509" y="3174853"/>
                <a:ext cx="1704634" cy="506870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⃑"/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acc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acc>
                            <m:accPr>
                              <m:chr m:val="⃗"/>
                              <m:ctrl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</m:acc>
                        </m:e>
                      </m:d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⃑"/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ν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53" name="ZoneTexte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6509" y="3174853"/>
                <a:ext cx="1704634" cy="5068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ZoneTexte 53"/>
          <p:cNvSpPr txBox="1"/>
          <p:nvPr/>
        </p:nvSpPr>
        <p:spPr>
          <a:xfrm>
            <a:off x="7511856" y="4404118"/>
            <a:ext cx="2424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The TRINAT </a:t>
            </a:r>
            <a:r>
              <a:rPr lang="fr-FR" dirty="0" err="1"/>
              <a:t>experiment</a:t>
            </a:r>
            <a:r>
              <a:rPr lang="fr-FR" dirty="0"/>
              <a:t> at TRIUMF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537464" y="5391454"/>
            <a:ext cx="1287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~Im (C</a:t>
            </a:r>
            <a:r>
              <a:rPr lang="fr-FR" baseline="-25000" dirty="0"/>
              <a:t>V</a:t>
            </a:r>
            <a:r>
              <a:rPr lang="fr-FR" dirty="0"/>
              <a:t>C</a:t>
            </a:r>
            <a:r>
              <a:rPr lang="fr-FR" baseline="-25000" dirty="0"/>
              <a:t>A</a:t>
            </a:r>
            <a:r>
              <a:rPr lang="fr-FR" baseline="30000" dirty="0"/>
              <a:t>*</a:t>
            </a:r>
            <a:r>
              <a:rPr lang="fr-FR" dirty="0"/>
              <a:t>) </a:t>
            </a:r>
          </a:p>
        </p:txBody>
      </p:sp>
      <p:sp>
        <p:nvSpPr>
          <p:cNvPr id="56" name="Rectangle 55"/>
          <p:cNvSpPr/>
          <p:nvPr/>
        </p:nvSpPr>
        <p:spPr>
          <a:xfrm>
            <a:off x="5324301" y="5383525"/>
            <a:ext cx="1225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~Im(C</a:t>
            </a:r>
            <a:r>
              <a:rPr lang="fr-FR" baseline="-25000" dirty="0"/>
              <a:t>A</a:t>
            </a:r>
            <a:r>
              <a:rPr lang="fr-FR" dirty="0"/>
              <a:t>C</a:t>
            </a:r>
            <a:r>
              <a:rPr lang="fr-FR" baseline="-25000" dirty="0"/>
              <a:t>T</a:t>
            </a:r>
            <a:r>
              <a:rPr lang="fr-FR" baseline="30000" dirty="0"/>
              <a:t>*</a:t>
            </a:r>
            <a:r>
              <a:rPr lang="fr-FR" dirty="0"/>
              <a:t>) </a:t>
            </a:r>
          </a:p>
        </p:txBody>
      </p:sp>
      <p:sp>
        <p:nvSpPr>
          <p:cNvPr id="57" name="Rectangle 56"/>
          <p:cNvSpPr/>
          <p:nvPr/>
        </p:nvSpPr>
        <p:spPr>
          <a:xfrm>
            <a:off x="7948515" y="5377431"/>
            <a:ext cx="12134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~Im(C</a:t>
            </a:r>
            <a:r>
              <a:rPr lang="fr-FR" baseline="-25000" dirty="0"/>
              <a:t>T</a:t>
            </a:r>
            <a:r>
              <a:rPr lang="fr-FR" dirty="0"/>
              <a:t>C</a:t>
            </a:r>
            <a:r>
              <a:rPr lang="fr-FR" baseline="-25000" dirty="0"/>
              <a:t>P</a:t>
            </a:r>
            <a:r>
              <a:rPr lang="fr-FR" baseline="30000" dirty="0"/>
              <a:t>*</a:t>
            </a:r>
            <a:r>
              <a:rPr lang="fr-FR" dirty="0"/>
              <a:t>) 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7511855" y="5763946"/>
            <a:ext cx="2661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Other</a:t>
            </a:r>
            <a:r>
              <a:rPr lang="fr-FR" dirty="0"/>
              <a:t> candidates (</a:t>
            </a:r>
            <a:r>
              <a:rPr lang="fr-FR" baseline="30000" dirty="0"/>
              <a:t>37/38m</a:t>
            </a:r>
            <a:r>
              <a:rPr lang="fr-FR" dirty="0"/>
              <a:t>K) </a:t>
            </a:r>
          </a:p>
        </p:txBody>
      </p:sp>
      <p:sp>
        <p:nvSpPr>
          <p:cNvPr id="59" name="ZoneTexte 58"/>
          <p:cNvSpPr txBox="1"/>
          <p:nvPr/>
        </p:nvSpPr>
        <p:spPr>
          <a:xfrm>
            <a:off x="7918625" y="6462274"/>
            <a:ext cx="1327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J. Behr et al.</a:t>
            </a:r>
          </a:p>
        </p:txBody>
      </p:sp>
      <p:sp>
        <p:nvSpPr>
          <p:cNvPr id="60" name="Rectangle 59"/>
          <p:cNvSpPr/>
          <p:nvPr/>
        </p:nvSpPr>
        <p:spPr>
          <a:xfrm>
            <a:off x="7960272" y="6141636"/>
            <a:ext cx="1244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~Im(c</a:t>
            </a:r>
            <a:r>
              <a:rPr lang="fr-FR" baseline="-25000" dirty="0"/>
              <a:t>5</a:t>
            </a:r>
            <a:r>
              <a:rPr lang="fr-FR" dirty="0"/>
              <a:t>C</a:t>
            </a:r>
            <a:r>
              <a:rPr lang="fr-FR" baseline="-25000" dirty="0"/>
              <a:t>V</a:t>
            </a:r>
            <a:r>
              <a:rPr lang="fr-FR" baseline="30000" dirty="0"/>
              <a:t>*</a:t>
            </a:r>
            <a:r>
              <a:rPr lang="fr-FR" dirty="0"/>
              <a:t>) </a:t>
            </a:r>
          </a:p>
        </p:txBody>
      </p:sp>
      <p:sp>
        <p:nvSpPr>
          <p:cNvPr id="61" name="ZoneTexte 60"/>
          <p:cNvSpPr txBox="1"/>
          <p:nvPr/>
        </p:nvSpPr>
        <p:spPr>
          <a:xfrm>
            <a:off x="5150438" y="5808920"/>
            <a:ext cx="1572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J. </a:t>
            </a:r>
            <a:r>
              <a:rPr lang="fr-FR" dirty="0" err="1"/>
              <a:t>Murata</a:t>
            </a:r>
            <a:r>
              <a:rPr lang="fr-FR" dirty="0"/>
              <a:t> et al.</a:t>
            </a:r>
          </a:p>
        </p:txBody>
      </p:sp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8982" y="6326302"/>
            <a:ext cx="866683" cy="61829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63" name="Image 62" descr="../../../../Downloads/logo_r.normandie-paysage-cmjn-2.jpg"/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1182" y="6538912"/>
            <a:ext cx="948085" cy="26893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64" name="Image 63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2567" y="6619402"/>
            <a:ext cx="498675" cy="204145"/>
          </a:xfrm>
          <a:prstGeom prst="rect">
            <a:avLst/>
          </a:prstGeom>
        </p:spPr>
      </p:pic>
      <p:sp>
        <p:nvSpPr>
          <p:cNvPr id="65" name="ZoneTexte 64"/>
          <p:cNvSpPr txBox="1"/>
          <p:nvPr/>
        </p:nvSpPr>
        <p:spPr>
          <a:xfrm>
            <a:off x="2269258" y="5810593"/>
            <a:ext cx="2609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P. Delahaye et al. </a:t>
            </a:r>
          </a:p>
        </p:txBody>
      </p:sp>
      <p:sp>
        <p:nvSpPr>
          <p:cNvPr id="66" name="ZoneTexte 65"/>
          <p:cNvSpPr txBox="1"/>
          <p:nvPr/>
        </p:nvSpPr>
        <p:spPr>
          <a:xfrm>
            <a:off x="5585768" y="5012697"/>
            <a:ext cx="629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aseline="30000" dirty="0"/>
              <a:t>8</a:t>
            </a:r>
            <a:r>
              <a:rPr lang="fr-FR" dirty="0"/>
              <a:t>Li</a:t>
            </a:r>
          </a:p>
          <a:p>
            <a:endParaRPr lang="fr-FR" dirty="0"/>
          </a:p>
        </p:txBody>
      </p:sp>
      <p:sp>
        <p:nvSpPr>
          <p:cNvPr id="67" name="ZoneTexte 66"/>
          <p:cNvSpPr txBox="1"/>
          <p:nvPr/>
        </p:nvSpPr>
        <p:spPr>
          <a:xfrm>
            <a:off x="7710391" y="4978120"/>
            <a:ext cx="1502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 </a:t>
            </a:r>
            <a:r>
              <a:rPr lang="fr-FR" baseline="30000" dirty="0"/>
              <a:t>92</a:t>
            </a:r>
            <a:r>
              <a:rPr lang="fr-FR" dirty="0"/>
              <a:t>Rb and </a:t>
            </a:r>
            <a:r>
              <a:rPr lang="fr-FR" baseline="30000" dirty="0"/>
              <a:t>38m</a:t>
            </a:r>
            <a:r>
              <a:rPr lang="fr-FR" dirty="0"/>
              <a:t>K</a:t>
            </a:r>
          </a:p>
        </p:txBody>
      </p:sp>
      <p:sp>
        <p:nvSpPr>
          <p:cNvPr id="68" name="Rectangle 67"/>
          <p:cNvSpPr/>
          <p:nvPr/>
        </p:nvSpPr>
        <p:spPr bwMode="auto">
          <a:xfrm>
            <a:off x="2106046" y="3925910"/>
            <a:ext cx="2221486" cy="40870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charset="0"/>
                <a:cs typeface="Arial" charset="0"/>
              </a:rPr>
              <a:t>Jackson, </a:t>
            </a:r>
            <a:r>
              <a:rPr lang="en-US" sz="1200" dirty="0" err="1">
                <a:latin typeface="Arial" charset="0"/>
                <a:cs typeface="Arial" charset="0"/>
              </a:rPr>
              <a:t>Treiman</a:t>
            </a:r>
            <a:r>
              <a:rPr lang="en-US" sz="1200" dirty="0">
                <a:latin typeface="Arial" charset="0"/>
                <a:cs typeface="Arial" charset="0"/>
              </a:rPr>
              <a:t> and </a:t>
            </a:r>
            <a:r>
              <a:rPr lang="en-US" sz="1200" dirty="0" err="1">
                <a:latin typeface="Arial" charset="0"/>
                <a:cs typeface="Arial" charset="0"/>
              </a:rPr>
              <a:t>Wyld</a:t>
            </a:r>
            <a:r>
              <a:rPr lang="en-US" sz="1200" dirty="0">
                <a:latin typeface="Arial" charset="0"/>
                <a:cs typeface="Arial" charset="0"/>
              </a:rPr>
              <a:t>,   </a:t>
            </a:r>
            <a:r>
              <a:rPr lang="en-US" sz="1200" dirty="0" err="1">
                <a:latin typeface="Arial" charset="0"/>
                <a:cs typeface="Arial" charset="0"/>
              </a:rPr>
              <a:t>Nucl</a:t>
            </a:r>
            <a:r>
              <a:rPr lang="en-US" sz="1200" dirty="0">
                <a:latin typeface="Arial" charset="0"/>
                <a:cs typeface="Arial" charset="0"/>
              </a:rPr>
              <a:t>. Phys. 4, 206  (1957)</a:t>
            </a:r>
          </a:p>
        </p:txBody>
      </p:sp>
      <p:sp>
        <p:nvSpPr>
          <p:cNvPr id="69" name="Rectangle 68"/>
          <p:cNvSpPr/>
          <p:nvPr/>
        </p:nvSpPr>
        <p:spPr bwMode="auto">
          <a:xfrm>
            <a:off x="4917723" y="3931481"/>
            <a:ext cx="2221486" cy="40870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charset="0"/>
                <a:cs typeface="Arial" charset="0"/>
              </a:rPr>
              <a:t>Jackson, </a:t>
            </a:r>
            <a:r>
              <a:rPr lang="en-US" sz="1200" dirty="0" err="1">
                <a:latin typeface="Arial" charset="0"/>
                <a:cs typeface="Arial" charset="0"/>
              </a:rPr>
              <a:t>Treiman</a:t>
            </a:r>
            <a:r>
              <a:rPr lang="en-US" sz="1200" dirty="0">
                <a:latin typeface="Arial" charset="0"/>
                <a:cs typeface="Arial" charset="0"/>
              </a:rPr>
              <a:t> and </a:t>
            </a:r>
            <a:r>
              <a:rPr lang="en-US" sz="1200" dirty="0" err="1">
                <a:latin typeface="Arial" charset="0"/>
                <a:cs typeface="Arial" charset="0"/>
              </a:rPr>
              <a:t>Wyld</a:t>
            </a:r>
            <a:r>
              <a:rPr lang="en-US" sz="1200" dirty="0">
                <a:latin typeface="Arial" charset="0"/>
                <a:cs typeface="Arial" charset="0"/>
              </a:rPr>
              <a:t>,   </a:t>
            </a:r>
            <a:r>
              <a:rPr lang="en-US" sz="1200" dirty="0" err="1">
                <a:latin typeface="Arial" charset="0"/>
                <a:cs typeface="Arial" charset="0"/>
              </a:rPr>
              <a:t>Nucl</a:t>
            </a:r>
            <a:r>
              <a:rPr lang="en-US" sz="1200" dirty="0">
                <a:latin typeface="Arial" charset="0"/>
                <a:cs typeface="Arial" charset="0"/>
              </a:rPr>
              <a:t>. Phys. 4, 206  (1957)</a:t>
            </a:r>
          </a:p>
        </p:txBody>
      </p:sp>
      <p:sp>
        <p:nvSpPr>
          <p:cNvPr id="3" name="Rectangle 2"/>
          <p:cNvSpPr/>
          <p:nvPr/>
        </p:nvSpPr>
        <p:spPr>
          <a:xfrm>
            <a:off x="2560721" y="6156670"/>
            <a:ext cx="18933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i="1" dirty="0" err="1"/>
              <a:t>Hyp</a:t>
            </a:r>
            <a:r>
              <a:rPr lang="fr-FR" sz="1400" i="1" dirty="0"/>
              <a:t>. Int</a:t>
            </a:r>
            <a:r>
              <a:rPr lang="fr-FR" sz="1400" dirty="0"/>
              <a:t>. 240, 63 (2019)</a:t>
            </a:r>
          </a:p>
        </p:txBody>
      </p:sp>
      <p:sp>
        <p:nvSpPr>
          <p:cNvPr id="35" name="Titre 3"/>
          <p:cNvSpPr>
            <a:spLocks noGrp="1"/>
          </p:cNvSpPr>
          <p:nvPr>
            <p:ph type="title"/>
          </p:nvPr>
        </p:nvSpPr>
        <p:spPr>
          <a:xfrm>
            <a:off x="2537464" y="410280"/>
            <a:ext cx="7886700" cy="994172"/>
          </a:xfrm>
        </p:spPr>
        <p:txBody>
          <a:bodyPr>
            <a:normAutofit/>
          </a:bodyPr>
          <a:lstStyle/>
          <a:p>
            <a:r>
              <a:rPr lang="fr-FR" sz="2800" dirty="0" err="1" smtClean="0">
                <a:latin typeface="Tw Cen MT Condensed Extra Bold" panose="020B0803020202020204" pitchFamily="34" charset="0"/>
              </a:rPr>
              <a:t>Searching</a:t>
            </a:r>
            <a:r>
              <a:rPr lang="fr-FR" sz="2800" dirty="0" smtClean="0">
                <a:latin typeface="Tw Cen MT Condensed Extra Bold" panose="020B0803020202020204" pitchFamily="34" charset="0"/>
              </a:rPr>
              <a:t> for CP violation in </a:t>
            </a:r>
            <a:r>
              <a:rPr lang="fr-FR" sz="2800" dirty="0" err="1" smtClean="0">
                <a:latin typeface="Tw Cen MT Condensed Extra Bold" panose="020B0803020202020204" pitchFamily="34" charset="0"/>
              </a:rPr>
              <a:t>nuclear</a:t>
            </a:r>
            <a:r>
              <a:rPr lang="fr-FR" sz="2800" dirty="0" smtClean="0">
                <a:latin typeface="Tw Cen MT Condensed Extra Bold" panose="020B0803020202020204" pitchFamily="34" charset="0"/>
              </a:rPr>
              <a:t> beta </a:t>
            </a:r>
            <a:r>
              <a:rPr lang="fr-FR" sz="2800" dirty="0" err="1" smtClean="0">
                <a:latin typeface="Tw Cen MT Condensed Extra Bold" panose="020B0803020202020204" pitchFamily="34" charset="0"/>
              </a:rPr>
              <a:t>decay</a:t>
            </a:r>
            <a:endParaRPr lang="fr-FR" sz="2800" dirty="0">
              <a:latin typeface="Tw Cen MT Condensed Extra Bold" panose="020B08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97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re 7"/>
          <p:cNvSpPr>
            <a:spLocks noGrp="1"/>
          </p:cNvSpPr>
          <p:nvPr>
            <p:ph type="title"/>
          </p:nvPr>
        </p:nvSpPr>
        <p:spPr>
          <a:xfrm>
            <a:off x="1960165" y="198305"/>
            <a:ext cx="8344400" cy="994172"/>
          </a:xfrm>
        </p:spPr>
        <p:txBody>
          <a:bodyPr>
            <a:noAutofit/>
          </a:bodyPr>
          <a:lstStyle/>
          <a:p>
            <a:r>
              <a:rPr lang="fr-FR" sz="2800" dirty="0" err="1">
                <a:latin typeface="Tw Cen MT Condensed Extra Bold" panose="020B0803020202020204" pitchFamily="34" charset="0"/>
              </a:rPr>
              <a:t>Search</a:t>
            </a:r>
            <a:r>
              <a:rPr lang="fr-FR" sz="2800" dirty="0">
                <a:latin typeface="Tw Cen MT Condensed Extra Bold" panose="020B0803020202020204" pitchFamily="34" charset="0"/>
              </a:rPr>
              <a:t> for new </a:t>
            </a:r>
            <a:r>
              <a:rPr lang="fr-FR" sz="2800" dirty="0" err="1">
                <a:latin typeface="Tw Cen MT Condensed Extra Bold" panose="020B0803020202020204" pitchFamily="34" charset="0"/>
              </a:rPr>
              <a:t>physics</a:t>
            </a:r>
            <a:r>
              <a:rPr lang="fr-FR" sz="2800" dirty="0">
                <a:latin typeface="Tw Cen MT Condensed Extra Bold" panose="020B0803020202020204" pitchFamily="34" charset="0"/>
              </a:rPr>
              <a:t> via the</a:t>
            </a:r>
            <a:r>
              <a:rPr lang="fr-FR" sz="2800" i="1" dirty="0">
                <a:latin typeface="Tw Cen MT Condensed Extra Bold" panose="020B0803020202020204" pitchFamily="34" charset="0"/>
              </a:rPr>
              <a:t> D </a:t>
            </a:r>
            <a:r>
              <a:rPr lang="fr-FR" sz="2800" dirty="0" err="1">
                <a:latin typeface="Tw Cen MT Condensed Extra Bold" panose="020B0803020202020204" pitchFamily="34" charset="0"/>
              </a:rPr>
              <a:t>correlation</a:t>
            </a:r>
            <a:r>
              <a:rPr lang="fr-FR" sz="2800" dirty="0">
                <a:latin typeface="Tw Cen MT Condensed Extra Bold" panose="020B0803020202020204" pitchFamily="34" charset="0"/>
              </a:rPr>
              <a:t> </a:t>
            </a:r>
            <a:r>
              <a:rPr lang="fr-FR" sz="2800" dirty="0" err="1">
                <a:latin typeface="Tw Cen MT Condensed Extra Bold" panose="020B0803020202020204" pitchFamily="34" charset="0"/>
              </a:rPr>
              <a:t>measurement</a:t>
            </a:r>
            <a:endParaRPr lang="fr-FR" sz="2800" dirty="0">
              <a:latin typeface="Tw Cen MT Condensed Extra Bold" panose="020B0803020202020204" pitchFamily="34" charset="0"/>
            </a:endParaRPr>
          </a:p>
        </p:txBody>
      </p:sp>
      <p:sp>
        <p:nvSpPr>
          <p:cNvPr id="41" name="Espace réservé du contenu 2"/>
          <p:cNvSpPr txBox="1">
            <a:spLocks/>
          </p:cNvSpPr>
          <p:nvPr/>
        </p:nvSpPr>
        <p:spPr>
          <a:xfrm>
            <a:off x="3160356" y="989948"/>
            <a:ext cx="6300700" cy="216023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923925">
              <a:spcAft>
                <a:spcPts val="400"/>
              </a:spcAft>
              <a:defRPr/>
            </a:pPr>
            <a:r>
              <a:rPr lang="fr-FR" b="1" dirty="0"/>
              <a:t>A non-</a:t>
            </a:r>
            <a:r>
              <a:rPr lang="fr-FR" b="1" dirty="0" err="1"/>
              <a:t>zero</a:t>
            </a:r>
            <a:r>
              <a:rPr lang="fr-FR" b="1" dirty="0"/>
              <a:t> </a:t>
            </a:r>
            <a:r>
              <a:rPr lang="fr-FR" b="1" i="1" dirty="0"/>
              <a:t>D</a:t>
            </a:r>
            <a:r>
              <a:rPr lang="fr-FR" b="1" dirty="0"/>
              <a:t> </a:t>
            </a:r>
            <a:r>
              <a:rPr lang="fr-FR" b="1" dirty="0" err="1"/>
              <a:t>can</a:t>
            </a:r>
            <a:r>
              <a:rPr lang="fr-FR" b="1" dirty="0"/>
              <a:t> arise from CP violation</a:t>
            </a:r>
          </a:p>
        </p:txBody>
      </p:sp>
      <p:pic>
        <p:nvPicPr>
          <p:cNvPr id="43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1915" y="1624206"/>
            <a:ext cx="1728192" cy="6998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44" name="ZoneTexte 43"/>
          <p:cNvSpPr txBox="1"/>
          <p:nvPr/>
        </p:nvSpPr>
        <p:spPr>
          <a:xfrm>
            <a:off x="3572066" y="2314740"/>
            <a:ext cx="1506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 reversal </a:t>
            </a:r>
            <a:r>
              <a:rPr lang="fr-FR" dirty="0" err="1"/>
              <a:t>odd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840593" y="1533204"/>
                <a:ext cx="3259162" cy="741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fr-FR" sz="160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fr-FR" sz="1600" b="1">
                          <a:latin typeface="Cambria Math" panose="02040503050406030204" pitchFamily="18" charset="0"/>
                        </a:rPr>
                        <m:t>𝐬𝐢𝐧</m:t>
                      </m:r>
                      <m:r>
                        <a:rPr lang="fr-FR" sz="1600" b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FR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𝝋</m:t>
                          </m:r>
                        </m:e>
                        <m:sub>
                          <m:r>
                            <a:rPr lang="fr-FR" sz="1600" b="1" i="1">
                              <a:latin typeface="Cambria Math" panose="02040503050406030204" pitchFamily="18" charset="0"/>
                            </a:rPr>
                            <m:t>𝑨𝑽</m:t>
                          </m:r>
                        </m:sub>
                      </m:sSub>
                      <m:r>
                        <a:rPr lang="fr-FR" sz="1600" b="1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fr-FR" sz="160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fr-F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6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fr-FR" sz="160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fr-FR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fr-FR" sz="16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fr-FR" sz="160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fr-F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num>
                                <m:den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  <m:r>
                                    <a:rPr lang="fr-FR" sz="160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type m:val="skw"/>
                              <m:ctrlPr>
                                <a:rPr lang="fr-FR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16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FR" sz="16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fr-FR" sz="135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0593" y="1533204"/>
                <a:ext cx="3259162" cy="7411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7723806" y="2525068"/>
                <a:ext cx="80831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fr-FR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fr-FR" sz="135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3806" y="2525068"/>
                <a:ext cx="808316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ccolade ouvrante 19"/>
          <p:cNvSpPr/>
          <p:nvPr/>
        </p:nvSpPr>
        <p:spPr>
          <a:xfrm rot="16200000">
            <a:off x="8048889" y="1705795"/>
            <a:ext cx="158150" cy="1277630"/>
          </a:xfrm>
          <a:prstGeom prst="leftBrace">
            <a:avLst>
              <a:gd name="adj1" fmla="val 68333"/>
              <a:gd name="adj2" fmla="val 50000"/>
            </a:avLst>
          </a:prstGeom>
          <a:ln>
            <a:solidFill>
              <a:srgbClr val="0000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1" name="ZoneTexte 20"/>
          <p:cNvSpPr txBox="1"/>
          <p:nvPr/>
        </p:nvSpPr>
        <p:spPr>
          <a:xfrm>
            <a:off x="1010006" y="3783204"/>
            <a:ext cx="8667098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>
                <a:solidFill>
                  <a:srgbClr val="3333FF"/>
                </a:solidFill>
              </a:rPr>
              <a:t>Search</a:t>
            </a:r>
            <a:r>
              <a:rPr lang="fr-FR" b="1" dirty="0">
                <a:solidFill>
                  <a:srgbClr val="3333FF"/>
                </a:solidFill>
              </a:rPr>
              <a:t> for New Physics 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Direct constraints </a:t>
            </a:r>
            <a:r>
              <a:rPr lang="en-US" sz="1600" dirty="0" smtClean="0"/>
              <a:t>on CP-violating Wilson coefficients in the nucleon-level EFT  </a:t>
            </a:r>
            <a:endParaRPr lang="fr-F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err="1" smtClean="0"/>
              <a:t>Specific</a:t>
            </a:r>
            <a:r>
              <a:rPr lang="fr-FR" sz="1600" dirty="0" smtClean="0"/>
              <a:t> New Physics </a:t>
            </a:r>
            <a:r>
              <a:rPr lang="fr-FR" sz="1600" dirty="0" err="1" smtClean="0"/>
              <a:t>models</a:t>
            </a:r>
            <a:endParaRPr lang="fr-FR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via </a:t>
            </a:r>
            <a:r>
              <a:rPr lang="fr-FR" sz="1600" b="1" dirty="0" smtClean="0"/>
              <a:t>the L-R </a:t>
            </a:r>
            <a:r>
              <a:rPr lang="en-US" sz="1600" b="1" dirty="0" smtClean="0"/>
              <a:t>symmetric</a:t>
            </a:r>
            <a:r>
              <a:rPr lang="fr-FR" sz="1600" b="1" dirty="0" smtClean="0"/>
              <a:t> model: 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M. J. Ramsey-</a:t>
            </a:r>
            <a:r>
              <a:rPr lang="en-US" sz="1400" dirty="0" err="1" smtClean="0"/>
              <a:t>Musolf</a:t>
            </a:r>
            <a:r>
              <a:rPr lang="en-US" sz="1400" dirty="0" smtClean="0"/>
              <a:t> et J. C. Vasquez, «Left-right symmetry and electric dipole moments. A global analysis,» arXiv:2012.02799 [</a:t>
            </a:r>
            <a:r>
              <a:rPr lang="en-US" sz="1400" dirty="0" err="1" smtClean="0"/>
              <a:t>hep-ph</a:t>
            </a:r>
            <a:r>
              <a:rPr lang="en-US" sz="1400" dirty="0" smtClean="0"/>
              <a:t>], 2020.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via </a:t>
            </a:r>
            <a:r>
              <a:rPr lang="fr-FR" sz="1600" b="1" dirty="0" smtClean="0"/>
              <a:t>the LQ model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400" dirty="0" err="1" smtClean="0"/>
              <a:t>Thorough</a:t>
            </a:r>
            <a:r>
              <a:rPr lang="fr-FR" sz="1400" dirty="0" smtClean="0"/>
              <a:t> investigation </a:t>
            </a:r>
            <a:r>
              <a:rPr lang="fr-FR" sz="1400" dirty="0" err="1" smtClean="0"/>
              <a:t>undertaken</a:t>
            </a:r>
            <a:r>
              <a:rPr lang="fr-FR" sz="1400" dirty="0" smtClean="0"/>
              <a:t> at </a:t>
            </a:r>
            <a:r>
              <a:rPr lang="fr-FR" sz="1400" dirty="0" err="1" smtClean="0"/>
              <a:t>IJClab</a:t>
            </a:r>
            <a:r>
              <a:rPr lang="fr-FR" sz="1400" dirty="0" smtClean="0"/>
              <a:t> by Adam Falkowski and Antonio Rodriguez-Sanchez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fr-FR" sz="1400" dirty="0" smtClean="0"/>
              <a:t>«</a:t>
            </a:r>
            <a:r>
              <a:rPr lang="en-US" sz="1400" dirty="0" smtClean="0"/>
              <a:t>On the sensitivity of the D parameter to new physics</a:t>
            </a:r>
            <a:r>
              <a:rPr lang="fr-FR" sz="1400" dirty="0" smtClean="0"/>
              <a:t> » , </a:t>
            </a:r>
            <a:r>
              <a:rPr lang="fr-FR" sz="1400" dirty="0" smtClean="0">
                <a:hlinkClick r:id="rId6"/>
              </a:rPr>
              <a:t>arXiv:2207.02161</a:t>
            </a:r>
            <a:endParaRPr lang="fr-FR" sz="1400" dirty="0" smtClean="0"/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fr-FR" sz="1400" dirty="0" err="1" smtClean="0"/>
              <a:t>Presentation</a:t>
            </a:r>
            <a:r>
              <a:rPr lang="fr-FR" sz="1400" dirty="0" smtClean="0"/>
              <a:t> at MORA workshop </a:t>
            </a:r>
            <a:r>
              <a:rPr lang="fr-FR" sz="1400" dirty="0" smtClean="0">
                <a:hlinkClick r:id="rId7"/>
              </a:rPr>
              <a:t>https://indico.in2p3.fr/event/25986/</a:t>
            </a:r>
            <a:endParaRPr lang="fr-FR" sz="1400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400" dirty="0" err="1" smtClean="0"/>
              <a:t>Severe</a:t>
            </a:r>
            <a:r>
              <a:rPr lang="fr-FR" sz="1400" dirty="0" smtClean="0"/>
              <a:t> </a:t>
            </a:r>
            <a:r>
              <a:rPr lang="fr-FR" sz="1400" dirty="0" err="1" smtClean="0"/>
              <a:t>constraints</a:t>
            </a:r>
            <a:r>
              <a:rPr lang="fr-FR" sz="1400" dirty="0" smtClean="0"/>
              <a:t> for CP </a:t>
            </a:r>
            <a:r>
              <a:rPr lang="fr-FR" sz="1400" dirty="0" err="1" smtClean="0"/>
              <a:t>violating</a:t>
            </a:r>
            <a:r>
              <a:rPr lang="fr-FR" sz="1400" dirty="0" smtClean="0"/>
              <a:t> </a:t>
            </a:r>
            <a:r>
              <a:rPr lang="fr-FR" sz="1400" dirty="0" err="1" smtClean="0"/>
              <a:t>terms</a:t>
            </a:r>
            <a:r>
              <a:rPr lang="fr-FR" sz="1400" dirty="0" smtClean="0"/>
              <a:t> from EDM, pion </a:t>
            </a:r>
            <a:r>
              <a:rPr lang="fr-FR" sz="1400" dirty="0" err="1" smtClean="0"/>
              <a:t>decay</a:t>
            </a:r>
            <a:r>
              <a:rPr lang="fr-FR" sz="1400" dirty="0" smtClean="0"/>
              <a:t> and high </a:t>
            </a:r>
            <a:r>
              <a:rPr lang="fr-FR" sz="1400" dirty="0" err="1" smtClean="0"/>
              <a:t>energy</a:t>
            </a:r>
            <a:r>
              <a:rPr lang="fr-FR" sz="1400" dirty="0" smtClean="0"/>
              <a:t> </a:t>
            </a:r>
            <a:r>
              <a:rPr lang="fr-FR" sz="1400" dirty="0" err="1" smtClean="0"/>
              <a:t>searches</a:t>
            </a:r>
            <a:endParaRPr lang="fr-FR" sz="1400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400" dirty="0" smtClean="0"/>
              <a:t>But D </a:t>
            </a:r>
            <a:r>
              <a:rPr lang="fr-FR" sz="1400" dirty="0" err="1" smtClean="0"/>
              <a:t>is</a:t>
            </a:r>
            <a:r>
              <a:rPr lang="fr-FR" sz="1400" dirty="0" smtClean="0"/>
              <a:t> </a:t>
            </a:r>
            <a:r>
              <a:rPr lang="fr-FR" sz="1400" dirty="0" err="1" smtClean="0"/>
              <a:t>also</a:t>
            </a:r>
            <a:r>
              <a:rPr lang="fr-FR" sz="1400" dirty="0" smtClean="0"/>
              <a:t> </a:t>
            </a:r>
            <a:r>
              <a:rPr lang="en-US" sz="1400" dirty="0" smtClean="0"/>
              <a:t>sensitive </a:t>
            </a:r>
            <a:r>
              <a:rPr lang="fr-FR" sz="1400" b="1" dirty="0" smtClean="0"/>
              <a:t>to </a:t>
            </a:r>
            <a:r>
              <a:rPr lang="fr-FR" sz="1400" b="1" dirty="0" err="1" smtClean="0"/>
              <a:t>exotic</a:t>
            </a:r>
            <a:r>
              <a:rPr lang="fr-FR" sz="1400" b="1" dirty="0" smtClean="0"/>
              <a:t> non-CP </a:t>
            </a:r>
            <a:r>
              <a:rPr lang="fr-FR" sz="1400" b="1" dirty="0" err="1" smtClean="0"/>
              <a:t>violating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terms</a:t>
            </a:r>
            <a:r>
              <a:rPr lang="fr-FR" sz="1400" b="1" dirty="0" smtClean="0"/>
              <a:t> via </a:t>
            </a:r>
            <a:r>
              <a:rPr lang="fr-FR" sz="1400" b="1" dirty="0" err="1" smtClean="0"/>
              <a:t>recoil-order</a:t>
            </a:r>
            <a:r>
              <a:rPr lang="fr-FR" sz="1400" b="1" dirty="0" smtClean="0"/>
              <a:t> corrections</a:t>
            </a:r>
            <a:endParaRPr lang="en-US" sz="1400" b="1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grpSp>
        <p:nvGrpSpPr>
          <p:cNvPr id="22" name="Groupe 21"/>
          <p:cNvGrpSpPr/>
          <p:nvPr/>
        </p:nvGrpSpPr>
        <p:grpSpPr>
          <a:xfrm>
            <a:off x="1779384" y="2701980"/>
            <a:ext cx="8958408" cy="721751"/>
            <a:chOff x="296368" y="5443174"/>
            <a:chExt cx="8958408" cy="721751"/>
          </a:xfrm>
        </p:grpSpPr>
        <p:sp>
          <p:nvSpPr>
            <p:cNvPr id="24" name="Rectangle 23"/>
            <p:cNvSpPr/>
            <p:nvPr/>
          </p:nvSpPr>
          <p:spPr>
            <a:xfrm>
              <a:off x="2590800" y="5506889"/>
              <a:ext cx="253947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600" b="1" i="1" dirty="0" err="1"/>
                <a:t>D</a:t>
              </a:r>
              <a:r>
                <a:rPr lang="fr-FR" sz="1600" b="1" i="1" baseline="-25000" dirty="0" err="1"/>
                <a:t>n</a:t>
              </a:r>
              <a:r>
                <a:rPr lang="fr-FR" sz="1600" b="1" dirty="0"/>
                <a:t>= (−0.94 ±1.89±0.97)∙10</a:t>
              </a:r>
              <a:r>
                <a:rPr lang="fr-FR" sz="1600" b="1" baseline="30000" dirty="0"/>
                <a:t>-4</a:t>
              </a:r>
              <a:r>
                <a:rPr lang="fr-FR" sz="1600" b="1" dirty="0"/>
                <a:t> </a:t>
              </a:r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296368" y="5506889"/>
              <a:ext cx="23217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Best </a:t>
              </a:r>
              <a:r>
                <a:rPr lang="fr-FR" sz="1600" dirty="0" err="1"/>
                <a:t>measurement</a:t>
              </a:r>
              <a:r>
                <a:rPr lang="fr-FR" sz="1600" dirty="0"/>
                <a:t> </a:t>
              </a:r>
              <a:r>
                <a:rPr lang="fr-FR" sz="1600" dirty="0" err="1"/>
                <a:t>so</a:t>
              </a:r>
              <a:r>
                <a:rPr lang="fr-FR" sz="1600" dirty="0"/>
                <a:t> far:</a:t>
              </a: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5330848" y="5443174"/>
              <a:ext cx="39239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i="1" dirty="0" err="1"/>
                <a:t>emiT</a:t>
              </a:r>
              <a:r>
                <a:rPr lang="fr-FR" sz="1600" i="1" dirty="0"/>
                <a:t> collaboration, PRL 107, 102301 (2011),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ZoneTexte 26"/>
                <p:cNvSpPr txBox="1"/>
                <p:nvPr/>
              </p:nvSpPr>
              <p:spPr>
                <a:xfrm>
                  <a:off x="2590800" y="5804249"/>
                  <a:ext cx="1654940" cy="3606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fr-FR" sz="1600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1" i="1" dirty="0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sSub>
                            <m:sSubPr>
                              <m:ctrlPr>
                                <a:rPr lang="fr-FR" sz="1600" b="1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b="1" i="1" dirty="0">
                                  <a:latin typeface="Cambria Math" panose="02040503050406030204" pitchFamily="18" charset="0"/>
                                </a:rPr>
                                <m:t>𝟏𝟗</m:t>
                              </m:r>
                            </m:e>
                            <m:sub>
                              <m:r>
                                <a:rPr lang="fr-FR" sz="1600" b="1" i="1" dirty="0">
                                  <a:latin typeface="Cambria Math" panose="02040503050406030204" pitchFamily="18" charset="0"/>
                                </a:rPr>
                                <m:t>𝑵𝒆</m:t>
                              </m:r>
                            </m:sub>
                          </m:sSub>
                        </m:sub>
                      </m:sSub>
                    </m:oMath>
                  </a14:m>
                  <a:r>
                    <a:rPr lang="fr-FR" sz="1600" b="1" dirty="0"/>
                    <a:t>=(1 ±6)∙10</a:t>
                  </a:r>
                  <a:r>
                    <a:rPr lang="fr-FR" sz="1600" b="1" baseline="30000" dirty="0"/>
                    <a:t>-4</a:t>
                  </a:r>
                  <a:endParaRPr lang="fr-FR" sz="1600" dirty="0"/>
                </a:p>
              </p:txBody>
            </p:sp>
          </mc:Choice>
          <mc:Fallback xmlns="">
            <p:sp>
              <p:nvSpPr>
                <p:cNvPr id="48" name="ZoneTexte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0800" y="5804249"/>
                  <a:ext cx="1654940" cy="360676"/>
                </a:xfrm>
                <a:prstGeom prst="rect">
                  <a:avLst/>
                </a:prstGeom>
                <a:blipFill>
                  <a:blip r:embed="rId8"/>
                  <a:stretch>
                    <a:fillRect t="-3333" b="-1500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ZoneTexte 27"/>
            <p:cNvSpPr txBox="1"/>
            <p:nvPr/>
          </p:nvSpPr>
          <p:spPr>
            <a:xfrm>
              <a:off x="5241641" y="5758233"/>
              <a:ext cx="35329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i="1" dirty="0" err="1"/>
                <a:t>Calaprice</a:t>
              </a:r>
              <a:r>
                <a:rPr lang="fr-FR" sz="1600" i="1" dirty="0"/>
                <a:t>, </a:t>
              </a:r>
              <a:r>
                <a:rPr lang="fr-FR" sz="1600" i="1" dirty="0" err="1"/>
                <a:t>Hyp</a:t>
              </a:r>
              <a:r>
                <a:rPr lang="fr-FR" sz="1600" i="1" dirty="0"/>
                <a:t>. Int. 22(1985)83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7723806" y="2525068"/>
                <a:ext cx="80831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fr-FR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fr-FR" sz="1350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3806" y="2525068"/>
                <a:ext cx="808316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871529" y="3376561"/>
                <a:ext cx="3274322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𝐴𝑉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=180.013°±0.028°</m:t>
                    </m:r>
                  </m:oMath>
                </a14:m>
                <a:r>
                  <a:rPr lang="en-US" sz="1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(68% CL)</a:t>
                </a:r>
                <a:endParaRPr lang="fr-FR" sz="16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1529" y="3376561"/>
                <a:ext cx="3274322" cy="338554"/>
              </a:xfrm>
              <a:prstGeom prst="rect">
                <a:avLst/>
              </a:prstGeom>
              <a:blipFill>
                <a:blip r:embed="rId9"/>
                <a:stretch>
                  <a:fillRect t="-7273" r="-559" b="-218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067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re 7"/>
          <p:cNvSpPr>
            <a:spLocks noGrp="1"/>
          </p:cNvSpPr>
          <p:nvPr>
            <p:ph type="title"/>
          </p:nvPr>
        </p:nvSpPr>
        <p:spPr>
          <a:xfrm>
            <a:off x="1960165" y="198305"/>
            <a:ext cx="8344400" cy="994172"/>
          </a:xfrm>
        </p:spPr>
        <p:txBody>
          <a:bodyPr>
            <a:noAutofit/>
          </a:bodyPr>
          <a:lstStyle/>
          <a:p>
            <a:r>
              <a:rPr lang="fr-FR" sz="2800" dirty="0" err="1">
                <a:latin typeface="Tw Cen MT Condensed Extra Bold" panose="020B0803020202020204" pitchFamily="34" charset="0"/>
              </a:rPr>
              <a:t>Search</a:t>
            </a:r>
            <a:r>
              <a:rPr lang="fr-FR" sz="2800" dirty="0">
                <a:latin typeface="Tw Cen MT Condensed Extra Bold" panose="020B0803020202020204" pitchFamily="34" charset="0"/>
              </a:rPr>
              <a:t> for new </a:t>
            </a:r>
            <a:r>
              <a:rPr lang="fr-FR" sz="2800" dirty="0" err="1">
                <a:latin typeface="Tw Cen MT Condensed Extra Bold" panose="020B0803020202020204" pitchFamily="34" charset="0"/>
              </a:rPr>
              <a:t>physics</a:t>
            </a:r>
            <a:r>
              <a:rPr lang="fr-FR" sz="2800" dirty="0">
                <a:latin typeface="Tw Cen MT Condensed Extra Bold" panose="020B0803020202020204" pitchFamily="34" charset="0"/>
              </a:rPr>
              <a:t> via the</a:t>
            </a:r>
            <a:r>
              <a:rPr lang="fr-FR" sz="2800" i="1" dirty="0">
                <a:latin typeface="Tw Cen MT Condensed Extra Bold" panose="020B0803020202020204" pitchFamily="34" charset="0"/>
              </a:rPr>
              <a:t> D </a:t>
            </a:r>
            <a:r>
              <a:rPr lang="fr-FR" sz="2800" dirty="0" err="1">
                <a:latin typeface="Tw Cen MT Condensed Extra Bold" panose="020B0803020202020204" pitchFamily="34" charset="0"/>
              </a:rPr>
              <a:t>correlation</a:t>
            </a:r>
            <a:r>
              <a:rPr lang="fr-FR" sz="2800" dirty="0">
                <a:latin typeface="Tw Cen MT Condensed Extra Bold" panose="020B0803020202020204" pitchFamily="34" charset="0"/>
              </a:rPr>
              <a:t> </a:t>
            </a:r>
            <a:r>
              <a:rPr lang="fr-FR" sz="2800" dirty="0" err="1">
                <a:latin typeface="Tw Cen MT Condensed Extra Bold" panose="020B0803020202020204" pitchFamily="34" charset="0"/>
              </a:rPr>
              <a:t>measurement</a:t>
            </a:r>
            <a:endParaRPr lang="fr-FR" sz="2800" dirty="0">
              <a:latin typeface="Tw Cen MT Condensed Extra Bold" panose="020B0803020202020204" pitchFamily="34" charset="0"/>
            </a:endParaRPr>
          </a:p>
        </p:txBody>
      </p:sp>
      <p:sp>
        <p:nvSpPr>
          <p:cNvPr id="41" name="Espace réservé du contenu 2"/>
          <p:cNvSpPr txBox="1">
            <a:spLocks/>
          </p:cNvSpPr>
          <p:nvPr/>
        </p:nvSpPr>
        <p:spPr>
          <a:xfrm>
            <a:off x="3160356" y="989948"/>
            <a:ext cx="6300700" cy="216023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923925">
              <a:spcAft>
                <a:spcPts val="400"/>
              </a:spcAft>
              <a:defRPr/>
            </a:pPr>
            <a:r>
              <a:rPr lang="fr-FR" b="1" dirty="0"/>
              <a:t>A non-</a:t>
            </a:r>
            <a:r>
              <a:rPr lang="fr-FR" b="1" dirty="0" err="1"/>
              <a:t>zero</a:t>
            </a:r>
            <a:r>
              <a:rPr lang="fr-FR" b="1" dirty="0"/>
              <a:t> </a:t>
            </a:r>
            <a:r>
              <a:rPr lang="fr-FR" b="1" i="1" dirty="0"/>
              <a:t>D</a:t>
            </a:r>
            <a:r>
              <a:rPr lang="fr-FR" b="1" dirty="0"/>
              <a:t> </a:t>
            </a:r>
            <a:r>
              <a:rPr lang="fr-FR" b="1" dirty="0" err="1"/>
              <a:t>can</a:t>
            </a:r>
            <a:r>
              <a:rPr lang="fr-FR" b="1" dirty="0"/>
              <a:t> arise from CP violation</a:t>
            </a:r>
          </a:p>
        </p:txBody>
      </p:sp>
      <p:pic>
        <p:nvPicPr>
          <p:cNvPr id="43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1915" y="1624206"/>
            <a:ext cx="1728192" cy="6998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44" name="ZoneTexte 43"/>
          <p:cNvSpPr txBox="1"/>
          <p:nvPr/>
        </p:nvSpPr>
        <p:spPr>
          <a:xfrm>
            <a:off x="3572066" y="2314740"/>
            <a:ext cx="1506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 reversal </a:t>
            </a:r>
            <a:r>
              <a:rPr lang="fr-FR" dirty="0" err="1"/>
              <a:t>odd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840593" y="1533204"/>
                <a:ext cx="3259162" cy="741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fr-FR" sz="160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fr-FR" sz="1600" b="1">
                          <a:latin typeface="Cambria Math" panose="02040503050406030204" pitchFamily="18" charset="0"/>
                        </a:rPr>
                        <m:t>𝐬𝐢𝐧</m:t>
                      </m:r>
                      <m:r>
                        <a:rPr lang="fr-FR" sz="1600" b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FR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𝝋</m:t>
                          </m:r>
                        </m:e>
                        <m:sub>
                          <m:r>
                            <a:rPr lang="fr-FR" sz="1600" b="1" i="1">
                              <a:latin typeface="Cambria Math" panose="02040503050406030204" pitchFamily="18" charset="0"/>
                            </a:rPr>
                            <m:t>𝑨𝑽</m:t>
                          </m:r>
                        </m:sub>
                      </m:sSub>
                      <m:r>
                        <a:rPr lang="fr-FR" sz="1600" b="1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fr-FR" sz="160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fr-F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6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fr-FR" sz="160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fr-FR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fr-FR" sz="16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fr-FR" sz="160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fr-F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num>
                                <m:den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  <m:r>
                                    <a:rPr lang="fr-FR" sz="160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type m:val="skw"/>
                              <m:ctrlPr>
                                <a:rPr lang="fr-FR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16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FR" sz="16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fr-FR" sz="135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0593" y="1533204"/>
                <a:ext cx="3259162" cy="7411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7723806" y="2525068"/>
                <a:ext cx="80831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fr-FR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fr-FR" sz="135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3806" y="2525068"/>
                <a:ext cx="808316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ccolade ouvrante 19"/>
          <p:cNvSpPr/>
          <p:nvPr/>
        </p:nvSpPr>
        <p:spPr>
          <a:xfrm rot="16200000">
            <a:off x="8048889" y="1705795"/>
            <a:ext cx="158150" cy="1277630"/>
          </a:xfrm>
          <a:prstGeom prst="leftBrace">
            <a:avLst>
              <a:gd name="adj1" fmla="val 68333"/>
              <a:gd name="adj2" fmla="val 50000"/>
            </a:avLst>
          </a:prstGeom>
          <a:ln>
            <a:solidFill>
              <a:srgbClr val="0000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1" name="ZoneTexte 20"/>
          <p:cNvSpPr txBox="1"/>
          <p:nvPr/>
        </p:nvSpPr>
        <p:spPr>
          <a:xfrm>
            <a:off x="1010006" y="3783204"/>
            <a:ext cx="8667098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>
                <a:solidFill>
                  <a:srgbClr val="3333FF"/>
                </a:solidFill>
              </a:rPr>
              <a:t>Search</a:t>
            </a:r>
            <a:r>
              <a:rPr lang="fr-FR" b="1" dirty="0">
                <a:solidFill>
                  <a:srgbClr val="3333FF"/>
                </a:solidFill>
              </a:rPr>
              <a:t> for New Physics 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Direct constraints </a:t>
            </a:r>
            <a:r>
              <a:rPr lang="en-US" sz="1600" dirty="0" smtClean="0"/>
              <a:t>on CP-violating Wilson coefficients in the nucleon-level EFT  </a:t>
            </a:r>
            <a:endParaRPr lang="fr-F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err="1" smtClean="0"/>
              <a:t>Specific</a:t>
            </a:r>
            <a:r>
              <a:rPr lang="fr-FR" sz="1600" dirty="0" smtClean="0"/>
              <a:t> New Physics </a:t>
            </a:r>
            <a:r>
              <a:rPr lang="fr-FR" sz="1600" dirty="0" err="1" smtClean="0"/>
              <a:t>models</a:t>
            </a:r>
            <a:endParaRPr lang="fr-FR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via </a:t>
            </a:r>
            <a:r>
              <a:rPr lang="fr-FR" sz="1600" b="1" dirty="0" smtClean="0"/>
              <a:t>the L-R </a:t>
            </a:r>
            <a:r>
              <a:rPr lang="en-US" sz="1600" b="1" dirty="0" smtClean="0"/>
              <a:t>symmetric</a:t>
            </a:r>
            <a:r>
              <a:rPr lang="fr-FR" sz="1600" b="1" dirty="0" smtClean="0"/>
              <a:t> model: 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M. J. Ramsey-</a:t>
            </a:r>
            <a:r>
              <a:rPr lang="en-US" sz="1400" dirty="0" err="1" smtClean="0"/>
              <a:t>Musolf</a:t>
            </a:r>
            <a:r>
              <a:rPr lang="en-US" sz="1400" dirty="0" smtClean="0"/>
              <a:t> et J. C. Vasquez, «Left-right symmetry and electric dipole moments. A global analysis,» arXiv:2012.02799 [</a:t>
            </a:r>
            <a:r>
              <a:rPr lang="en-US" sz="1400" dirty="0" err="1" smtClean="0"/>
              <a:t>hep-ph</a:t>
            </a:r>
            <a:r>
              <a:rPr lang="en-US" sz="1400" dirty="0" smtClean="0"/>
              <a:t>], 2020.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via </a:t>
            </a:r>
            <a:r>
              <a:rPr lang="fr-FR" sz="1600" b="1" dirty="0" smtClean="0"/>
              <a:t>the LQ model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400" dirty="0" err="1" smtClean="0"/>
              <a:t>Thorough</a:t>
            </a:r>
            <a:r>
              <a:rPr lang="fr-FR" sz="1400" dirty="0" smtClean="0"/>
              <a:t> investigation </a:t>
            </a:r>
            <a:r>
              <a:rPr lang="fr-FR" sz="1400" dirty="0" err="1" smtClean="0"/>
              <a:t>undertaken</a:t>
            </a:r>
            <a:r>
              <a:rPr lang="fr-FR" sz="1400" dirty="0" smtClean="0"/>
              <a:t> at </a:t>
            </a:r>
            <a:r>
              <a:rPr lang="fr-FR" sz="1400" dirty="0" err="1" smtClean="0"/>
              <a:t>IJClab</a:t>
            </a:r>
            <a:r>
              <a:rPr lang="fr-FR" sz="1400" dirty="0" smtClean="0"/>
              <a:t> by Adam Falkowski and Antonio Rodriguez-Sanchez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fr-FR" sz="1400" dirty="0" smtClean="0"/>
              <a:t>«</a:t>
            </a:r>
            <a:r>
              <a:rPr lang="en-US" sz="1400" dirty="0" smtClean="0"/>
              <a:t>On the sensitivity of the D parameter to new physics</a:t>
            </a:r>
            <a:r>
              <a:rPr lang="fr-FR" sz="1400" dirty="0" smtClean="0"/>
              <a:t> » , </a:t>
            </a:r>
            <a:r>
              <a:rPr lang="fr-FR" sz="1400" dirty="0" smtClean="0">
                <a:hlinkClick r:id="rId6"/>
              </a:rPr>
              <a:t>arXiv:2207.02161</a:t>
            </a:r>
            <a:endParaRPr lang="fr-FR" sz="1400" dirty="0" smtClean="0"/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fr-FR" sz="1400" dirty="0" err="1" smtClean="0"/>
              <a:t>Presentation</a:t>
            </a:r>
            <a:r>
              <a:rPr lang="fr-FR" sz="1400" dirty="0" smtClean="0"/>
              <a:t> at MORA workshop </a:t>
            </a:r>
            <a:r>
              <a:rPr lang="fr-FR" sz="1400" dirty="0" smtClean="0">
                <a:hlinkClick r:id="rId7"/>
              </a:rPr>
              <a:t>https://indico.in2p3.fr/event/25986/</a:t>
            </a:r>
            <a:endParaRPr lang="fr-FR" sz="1400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400" dirty="0" err="1" smtClean="0"/>
              <a:t>Severe</a:t>
            </a:r>
            <a:r>
              <a:rPr lang="fr-FR" sz="1400" dirty="0" smtClean="0"/>
              <a:t> </a:t>
            </a:r>
            <a:r>
              <a:rPr lang="fr-FR" sz="1400" dirty="0" err="1" smtClean="0"/>
              <a:t>constraints</a:t>
            </a:r>
            <a:r>
              <a:rPr lang="fr-FR" sz="1400" dirty="0" smtClean="0"/>
              <a:t> for CP </a:t>
            </a:r>
            <a:r>
              <a:rPr lang="fr-FR" sz="1400" dirty="0" err="1" smtClean="0"/>
              <a:t>violating</a:t>
            </a:r>
            <a:r>
              <a:rPr lang="fr-FR" sz="1400" dirty="0" smtClean="0"/>
              <a:t> </a:t>
            </a:r>
            <a:r>
              <a:rPr lang="fr-FR" sz="1400" dirty="0" err="1" smtClean="0"/>
              <a:t>terms</a:t>
            </a:r>
            <a:r>
              <a:rPr lang="fr-FR" sz="1400" dirty="0" smtClean="0"/>
              <a:t> from EDM, pion </a:t>
            </a:r>
            <a:r>
              <a:rPr lang="fr-FR" sz="1400" dirty="0" err="1" smtClean="0"/>
              <a:t>decay</a:t>
            </a:r>
            <a:r>
              <a:rPr lang="fr-FR" sz="1400" dirty="0" smtClean="0"/>
              <a:t> and high </a:t>
            </a:r>
            <a:r>
              <a:rPr lang="fr-FR" sz="1400" dirty="0" err="1" smtClean="0"/>
              <a:t>energy</a:t>
            </a:r>
            <a:r>
              <a:rPr lang="fr-FR" sz="1400" dirty="0" smtClean="0"/>
              <a:t> </a:t>
            </a:r>
            <a:r>
              <a:rPr lang="fr-FR" sz="1400" dirty="0" err="1" smtClean="0"/>
              <a:t>searches</a:t>
            </a:r>
            <a:endParaRPr lang="fr-FR" sz="1400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400" dirty="0" smtClean="0"/>
              <a:t>But D </a:t>
            </a:r>
            <a:r>
              <a:rPr lang="fr-FR" sz="1400" dirty="0" err="1" smtClean="0"/>
              <a:t>is</a:t>
            </a:r>
            <a:r>
              <a:rPr lang="fr-FR" sz="1400" dirty="0" smtClean="0"/>
              <a:t> </a:t>
            </a:r>
            <a:r>
              <a:rPr lang="fr-FR" sz="1400" dirty="0" err="1" smtClean="0"/>
              <a:t>also</a:t>
            </a:r>
            <a:r>
              <a:rPr lang="fr-FR" sz="1400" dirty="0" smtClean="0"/>
              <a:t> </a:t>
            </a:r>
            <a:r>
              <a:rPr lang="en-US" sz="1400" dirty="0" smtClean="0"/>
              <a:t>sensitive </a:t>
            </a:r>
            <a:r>
              <a:rPr lang="fr-FR" sz="1400" b="1" dirty="0" smtClean="0"/>
              <a:t>to </a:t>
            </a:r>
            <a:r>
              <a:rPr lang="fr-FR" sz="1400" b="1" dirty="0" err="1" smtClean="0"/>
              <a:t>exotic</a:t>
            </a:r>
            <a:r>
              <a:rPr lang="fr-FR" sz="1400" b="1" dirty="0" smtClean="0"/>
              <a:t> non-CP </a:t>
            </a:r>
            <a:r>
              <a:rPr lang="fr-FR" sz="1400" b="1" dirty="0" err="1" smtClean="0"/>
              <a:t>violating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terms</a:t>
            </a:r>
            <a:r>
              <a:rPr lang="fr-FR" sz="1400" b="1" dirty="0" smtClean="0"/>
              <a:t> via </a:t>
            </a:r>
            <a:r>
              <a:rPr lang="fr-FR" sz="1400" b="1" dirty="0" err="1" smtClean="0"/>
              <a:t>recoil-order</a:t>
            </a:r>
            <a:r>
              <a:rPr lang="fr-FR" sz="1400" b="1" dirty="0" smtClean="0"/>
              <a:t> corrections</a:t>
            </a:r>
            <a:endParaRPr lang="en-US" sz="1400" b="1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grpSp>
        <p:nvGrpSpPr>
          <p:cNvPr id="22" name="Groupe 21"/>
          <p:cNvGrpSpPr/>
          <p:nvPr/>
        </p:nvGrpSpPr>
        <p:grpSpPr>
          <a:xfrm>
            <a:off x="1779384" y="2701980"/>
            <a:ext cx="8958408" cy="721751"/>
            <a:chOff x="296368" y="5443174"/>
            <a:chExt cx="8958408" cy="721751"/>
          </a:xfrm>
        </p:grpSpPr>
        <p:sp>
          <p:nvSpPr>
            <p:cNvPr id="24" name="Rectangle 23"/>
            <p:cNvSpPr/>
            <p:nvPr/>
          </p:nvSpPr>
          <p:spPr>
            <a:xfrm>
              <a:off x="2590800" y="5506889"/>
              <a:ext cx="253947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600" b="1" i="1" dirty="0" err="1"/>
                <a:t>D</a:t>
              </a:r>
              <a:r>
                <a:rPr lang="fr-FR" sz="1600" b="1" i="1" baseline="-25000" dirty="0" err="1"/>
                <a:t>n</a:t>
              </a:r>
              <a:r>
                <a:rPr lang="fr-FR" sz="1600" b="1" dirty="0"/>
                <a:t>= (−0.94 ±1.89±0.97)∙10</a:t>
              </a:r>
              <a:r>
                <a:rPr lang="fr-FR" sz="1600" b="1" baseline="30000" dirty="0"/>
                <a:t>-4</a:t>
              </a:r>
              <a:r>
                <a:rPr lang="fr-FR" sz="1600" b="1" dirty="0"/>
                <a:t> </a:t>
              </a:r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296368" y="5506889"/>
              <a:ext cx="23217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Best </a:t>
              </a:r>
              <a:r>
                <a:rPr lang="fr-FR" sz="1600" dirty="0" err="1"/>
                <a:t>measurement</a:t>
              </a:r>
              <a:r>
                <a:rPr lang="fr-FR" sz="1600" dirty="0"/>
                <a:t> </a:t>
              </a:r>
              <a:r>
                <a:rPr lang="fr-FR" sz="1600" dirty="0" err="1"/>
                <a:t>so</a:t>
              </a:r>
              <a:r>
                <a:rPr lang="fr-FR" sz="1600" dirty="0"/>
                <a:t> far:</a:t>
              </a: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5330848" y="5443174"/>
              <a:ext cx="39239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i="1" dirty="0" err="1"/>
                <a:t>emiT</a:t>
              </a:r>
              <a:r>
                <a:rPr lang="fr-FR" sz="1600" i="1" dirty="0"/>
                <a:t> collaboration, PRL 107, 102301 (2011),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ZoneTexte 26"/>
                <p:cNvSpPr txBox="1"/>
                <p:nvPr/>
              </p:nvSpPr>
              <p:spPr>
                <a:xfrm>
                  <a:off x="2590800" y="5804249"/>
                  <a:ext cx="1654940" cy="3606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fr-FR" sz="1600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1" i="1" dirty="0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sSub>
                            <m:sSubPr>
                              <m:ctrlPr>
                                <a:rPr lang="fr-FR" sz="1600" b="1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b="1" i="1" dirty="0">
                                  <a:latin typeface="Cambria Math" panose="02040503050406030204" pitchFamily="18" charset="0"/>
                                </a:rPr>
                                <m:t>𝟏𝟗</m:t>
                              </m:r>
                            </m:e>
                            <m:sub>
                              <m:r>
                                <a:rPr lang="fr-FR" sz="1600" b="1" i="1" dirty="0">
                                  <a:latin typeface="Cambria Math" panose="02040503050406030204" pitchFamily="18" charset="0"/>
                                </a:rPr>
                                <m:t>𝑵𝒆</m:t>
                              </m:r>
                            </m:sub>
                          </m:sSub>
                        </m:sub>
                      </m:sSub>
                    </m:oMath>
                  </a14:m>
                  <a:r>
                    <a:rPr lang="fr-FR" sz="1600" b="1" dirty="0"/>
                    <a:t>=(1 ±6)∙10</a:t>
                  </a:r>
                  <a:r>
                    <a:rPr lang="fr-FR" sz="1600" b="1" baseline="30000" dirty="0"/>
                    <a:t>-4</a:t>
                  </a:r>
                  <a:endParaRPr lang="fr-FR" sz="1600" dirty="0"/>
                </a:p>
              </p:txBody>
            </p:sp>
          </mc:Choice>
          <mc:Fallback xmlns="">
            <p:sp>
              <p:nvSpPr>
                <p:cNvPr id="48" name="ZoneTexte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0800" y="5804249"/>
                  <a:ext cx="1654940" cy="360676"/>
                </a:xfrm>
                <a:prstGeom prst="rect">
                  <a:avLst/>
                </a:prstGeom>
                <a:blipFill>
                  <a:blip r:embed="rId8"/>
                  <a:stretch>
                    <a:fillRect t="-3333" b="-1500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ZoneTexte 27"/>
            <p:cNvSpPr txBox="1"/>
            <p:nvPr/>
          </p:nvSpPr>
          <p:spPr>
            <a:xfrm>
              <a:off x="5241641" y="5758233"/>
              <a:ext cx="35329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i="1" dirty="0" err="1"/>
                <a:t>Calaprice</a:t>
              </a:r>
              <a:r>
                <a:rPr lang="fr-FR" sz="1600" i="1" dirty="0"/>
                <a:t>, </a:t>
              </a:r>
              <a:r>
                <a:rPr lang="fr-FR" sz="1600" i="1" dirty="0" err="1"/>
                <a:t>Hyp</a:t>
              </a:r>
              <a:r>
                <a:rPr lang="fr-FR" sz="1600" i="1" dirty="0"/>
                <a:t>. Int. 22(1985)83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7723806" y="2525068"/>
                <a:ext cx="80831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fr-FR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fr-FR" sz="1350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3806" y="2525068"/>
                <a:ext cx="808316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871529" y="3376561"/>
                <a:ext cx="3274322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𝐴𝑉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=180.013°±0.028°</m:t>
                    </m:r>
                  </m:oMath>
                </a14:m>
                <a:r>
                  <a:rPr lang="en-US" sz="1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(68% CL)</a:t>
                </a:r>
                <a:endParaRPr lang="fr-FR" sz="16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1529" y="3376561"/>
                <a:ext cx="3274322" cy="338554"/>
              </a:xfrm>
              <a:prstGeom prst="rect">
                <a:avLst/>
              </a:prstGeom>
              <a:blipFill>
                <a:blip r:embed="rId9"/>
                <a:stretch>
                  <a:fillRect t="-7273" r="-559" b="-218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1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62748" y="5255336"/>
            <a:ext cx="1789740" cy="1046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ZoneTexte 32"/>
          <p:cNvSpPr txBox="1"/>
          <p:nvPr/>
        </p:nvSpPr>
        <p:spPr>
          <a:xfrm>
            <a:off x="9398503" y="6032189"/>
            <a:ext cx="195529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153F5C"/>
                </a:solidFill>
                <a:latin typeface="Bahnschrift Condensed" panose="020B0502040204020203" pitchFamily="34" charset="0"/>
              </a:rPr>
              <a:t>THE MORA EXPERIMENT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324272" y="4003793"/>
            <a:ext cx="3173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Interest</a:t>
            </a:r>
            <a:r>
              <a:rPr lang="fr-FR" dirty="0" smtClean="0"/>
              <a:t> for ~10</a:t>
            </a:r>
            <a:r>
              <a:rPr lang="fr-FR" baseline="30000" dirty="0" smtClean="0"/>
              <a:t>-4</a:t>
            </a:r>
            <a:r>
              <a:rPr lang="fr-FR" dirty="0" smtClean="0"/>
              <a:t> </a:t>
            </a:r>
            <a:r>
              <a:rPr lang="fr-FR" dirty="0" err="1" smtClean="0"/>
              <a:t>measurement</a:t>
            </a:r>
            <a:endParaRPr lang="fr-FR" dirty="0"/>
          </a:p>
        </p:txBody>
      </p:sp>
      <p:sp>
        <p:nvSpPr>
          <p:cNvPr id="34" name="ZoneTexte 33"/>
          <p:cNvSpPr txBox="1"/>
          <p:nvPr/>
        </p:nvSpPr>
        <p:spPr>
          <a:xfrm>
            <a:off x="8324271" y="4373125"/>
            <a:ext cx="3120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Interest</a:t>
            </a:r>
            <a:r>
              <a:rPr lang="fr-FR" dirty="0" smtClean="0"/>
              <a:t> for ~10</a:t>
            </a:r>
            <a:r>
              <a:rPr lang="fr-FR" baseline="30000" dirty="0" smtClean="0"/>
              <a:t>-5</a:t>
            </a:r>
            <a:r>
              <a:rPr lang="fr-FR" dirty="0" smtClean="0"/>
              <a:t> </a:t>
            </a:r>
            <a:r>
              <a:rPr lang="fr-FR" dirty="0" err="1" smtClean="0"/>
              <a:t>measurement</a:t>
            </a:r>
            <a:endParaRPr lang="fr-FR" dirty="0"/>
          </a:p>
        </p:txBody>
      </p:sp>
      <p:sp>
        <p:nvSpPr>
          <p:cNvPr id="8" name="Flèche droite 7"/>
          <p:cNvSpPr/>
          <p:nvPr/>
        </p:nvSpPr>
        <p:spPr>
          <a:xfrm>
            <a:off x="8127964" y="4123320"/>
            <a:ext cx="178421" cy="1302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Flèche droite 34"/>
          <p:cNvSpPr/>
          <p:nvPr/>
        </p:nvSpPr>
        <p:spPr>
          <a:xfrm>
            <a:off x="8127963" y="4484898"/>
            <a:ext cx="178421" cy="1302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673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re 7"/>
          <p:cNvSpPr>
            <a:spLocks noGrp="1"/>
          </p:cNvSpPr>
          <p:nvPr>
            <p:ph type="title"/>
          </p:nvPr>
        </p:nvSpPr>
        <p:spPr>
          <a:xfrm>
            <a:off x="1960165" y="198305"/>
            <a:ext cx="8344400" cy="994172"/>
          </a:xfrm>
        </p:spPr>
        <p:txBody>
          <a:bodyPr>
            <a:noAutofit/>
          </a:bodyPr>
          <a:lstStyle/>
          <a:p>
            <a:r>
              <a:rPr lang="fr-FR" sz="2800" dirty="0" err="1">
                <a:latin typeface="Tw Cen MT Condensed Extra Bold" panose="020B0803020202020204" pitchFamily="34" charset="0"/>
              </a:rPr>
              <a:t>Search</a:t>
            </a:r>
            <a:r>
              <a:rPr lang="fr-FR" sz="2800" dirty="0">
                <a:latin typeface="Tw Cen MT Condensed Extra Bold" panose="020B0803020202020204" pitchFamily="34" charset="0"/>
              </a:rPr>
              <a:t> for new </a:t>
            </a:r>
            <a:r>
              <a:rPr lang="fr-FR" sz="2800" dirty="0" err="1">
                <a:latin typeface="Tw Cen MT Condensed Extra Bold" panose="020B0803020202020204" pitchFamily="34" charset="0"/>
              </a:rPr>
              <a:t>physics</a:t>
            </a:r>
            <a:r>
              <a:rPr lang="fr-FR" sz="2800" dirty="0">
                <a:latin typeface="Tw Cen MT Condensed Extra Bold" panose="020B0803020202020204" pitchFamily="34" charset="0"/>
              </a:rPr>
              <a:t> via the</a:t>
            </a:r>
            <a:r>
              <a:rPr lang="fr-FR" sz="2800" i="1" dirty="0">
                <a:latin typeface="Tw Cen MT Condensed Extra Bold" panose="020B0803020202020204" pitchFamily="34" charset="0"/>
              </a:rPr>
              <a:t> D </a:t>
            </a:r>
            <a:r>
              <a:rPr lang="fr-FR" sz="2800" dirty="0" err="1">
                <a:latin typeface="Tw Cen MT Condensed Extra Bold" panose="020B0803020202020204" pitchFamily="34" charset="0"/>
              </a:rPr>
              <a:t>correlation</a:t>
            </a:r>
            <a:r>
              <a:rPr lang="fr-FR" sz="2800" dirty="0">
                <a:latin typeface="Tw Cen MT Condensed Extra Bold" panose="020B0803020202020204" pitchFamily="34" charset="0"/>
              </a:rPr>
              <a:t> </a:t>
            </a:r>
            <a:r>
              <a:rPr lang="fr-FR" sz="2800" dirty="0" err="1">
                <a:latin typeface="Tw Cen MT Condensed Extra Bold" panose="020B0803020202020204" pitchFamily="34" charset="0"/>
              </a:rPr>
              <a:t>measurement</a:t>
            </a:r>
            <a:endParaRPr lang="fr-FR" sz="2800" dirty="0">
              <a:latin typeface="Tw Cen MT Condensed Extra Bold" panose="020B0803020202020204" pitchFamily="34" charset="0"/>
            </a:endParaRPr>
          </a:p>
        </p:txBody>
      </p:sp>
      <p:sp>
        <p:nvSpPr>
          <p:cNvPr id="41" name="Espace réservé du contenu 2"/>
          <p:cNvSpPr txBox="1">
            <a:spLocks/>
          </p:cNvSpPr>
          <p:nvPr/>
        </p:nvSpPr>
        <p:spPr>
          <a:xfrm>
            <a:off x="3160356" y="989948"/>
            <a:ext cx="6300700" cy="216023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923925">
              <a:spcAft>
                <a:spcPts val="400"/>
              </a:spcAft>
              <a:defRPr/>
            </a:pPr>
            <a:r>
              <a:rPr lang="fr-FR" b="1" dirty="0"/>
              <a:t>A non-</a:t>
            </a:r>
            <a:r>
              <a:rPr lang="fr-FR" b="1" dirty="0" err="1"/>
              <a:t>zero</a:t>
            </a:r>
            <a:r>
              <a:rPr lang="fr-FR" b="1" dirty="0"/>
              <a:t> </a:t>
            </a:r>
            <a:r>
              <a:rPr lang="fr-FR" b="1" i="1" dirty="0"/>
              <a:t>D</a:t>
            </a:r>
            <a:r>
              <a:rPr lang="fr-FR" b="1" dirty="0"/>
              <a:t> </a:t>
            </a:r>
            <a:r>
              <a:rPr lang="fr-FR" b="1" dirty="0" err="1"/>
              <a:t>can</a:t>
            </a:r>
            <a:r>
              <a:rPr lang="fr-FR" b="1" dirty="0"/>
              <a:t> arise from CP violation</a:t>
            </a:r>
          </a:p>
        </p:txBody>
      </p:sp>
      <p:pic>
        <p:nvPicPr>
          <p:cNvPr id="43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1915" y="1624206"/>
            <a:ext cx="1728192" cy="6998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44" name="ZoneTexte 43"/>
          <p:cNvSpPr txBox="1"/>
          <p:nvPr/>
        </p:nvSpPr>
        <p:spPr>
          <a:xfrm>
            <a:off x="3572066" y="2314740"/>
            <a:ext cx="1506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 reversal </a:t>
            </a:r>
            <a:r>
              <a:rPr lang="fr-FR" dirty="0" err="1"/>
              <a:t>odd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840593" y="1533204"/>
                <a:ext cx="3259162" cy="741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fr-FR" sz="160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fr-FR" sz="1600" b="1">
                          <a:latin typeface="Cambria Math" panose="02040503050406030204" pitchFamily="18" charset="0"/>
                        </a:rPr>
                        <m:t>𝐬𝐢𝐧</m:t>
                      </m:r>
                      <m:r>
                        <a:rPr lang="fr-FR" sz="1600" b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FR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𝝋</m:t>
                          </m:r>
                        </m:e>
                        <m:sub>
                          <m:r>
                            <a:rPr lang="fr-FR" sz="1600" b="1" i="1">
                              <a:latin typeface="Cambria Math" panose="02040503050406030204" pitchFamily="18" charset="0"/>
                            </a:rPr>
                            <m:t>𝑨𝑽</m:t>
                          </m:r>
                        </m:sub>
                      </m:sSub>
                      <m:r>
                        <a:rPr lang="fr-FR" sz="1600" b="1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fr-FR" sz="160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fr-F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6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fr-FR" sz="160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fr-FR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fr-FR" sz="16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fr-FR" sz="160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fr-F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num>
                                <m:den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  <m:r>
                                    <a:rPr lang="fr-FR" sz="160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type m:val="skw"/>
                              <m:ctrlPr>
                                <a:rPr lang="fr-FR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16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FR" sz="16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fr-FR" sz="135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0593" y="1533204"/>
                <a:ext cx="3259162" cy="7411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7723806" y="2525068"/>
                <a:ext cx="80831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fr-FR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fr-FR" sz="135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3806" y="2525068"/>
                <a:ext cx="808316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ccolade ouvrante 19"/>
          <p:cNvSpPr/>
          <p:nvPr/>
        </p:nvSpPr>
        <p:spPr>
          <a:xfrm rot="16200000">
            <a:off x="8048889" y="1705795"/>
            <a:ext cx="158150" cy="1277630"/>
          </a:xfrm>
          <a:prstGeom prst="leftBrace">
            <a:avLst>
              <a:gd name="adj1" fmla="val 68333"/>
              <a:gd name="adj2" fmla="val 50000"/>
            </a:avLst>
          </a:prstGeom>
          <a:ln>
            <a:solidFill>
              <a:srgbClr val="0000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2" name="ZoneTexte 21"/>
          <p:cNvSpPr txBox="1"/>
          <p:nvPr/>
        </p:nvSpPr>
        <p:spPr>
          <a:xfrm>
            <a:off x="1044585" y="4766998"/>
            <a:ext cx="5126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Below 10</a:t>
            </a:r>
            <a:r>
              <a:rPr lang="en-US" b="1" baseline="30000" dirty="0">
                <a:solidFill>
                  <a:srgbClr val="0000FF"/>
                </a:solidFill>
              </a:rPr>
              <a:t>-4</a:t>
            </a:r>
            <a:r>
              <a:rPr lang="en-US" b="1" dirty="0">
                <a:solidFill>
                  <a:srgbClr val="0000FF"/>
                </a:solidFill>
              </a:rPr>
              <a:t>, measurement of Final State Interactions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1762451" y="5081401"/>
            <a:ext cx="460748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 err="1"/>
              <a:t>Recoil</a:t>
            </a:r>
            <a:r>
              <a:rPr lang="fr-FR" sz="1350" dirty="0"/>
              <a:t> </a:t>
            </a:r>
            <a:r>
              <a:rPr lang="fr-FR" sz="1350" dirty="0" err="1"/>
              <a:t>order</a:t>
            </a:r>
            <a:r>
              <a:rPr lang="fr-FR" sz="1350" dirty="0"/>
              <a:t> </a:t>
            </a:r>
            <a:r>
              <a:rPr lang="fr-FR" sz="1350" dirty="0" err="1"/>
              <a:t>effect</a:t>
            </a:r>
            <a:r>
              <a:rPr lang="fr-FR" sz="1350" dirty="0"/>
              <a:t> due to the </a:t>
            </a:r>
            <a:r>
              <a:rPr lang="fr-FR" sz="1350" dirty="0" err="1"/>
              <a:t>weak</a:t>
            </a:r>
            <a:r>
              <a:rPr lang="fr-FR" sz="1350" dirty="0"/>
              <a:t> </a:t>
            </a:r>
            <a:r>
              <a:rPr lang="fr-FR" sz="1350" dirty="0" err="1"/>
              <a:t>magnetism</a:t>
            </a:r>
            <a:r>
              <a:rPr lang="fr-FR" sz="1350" dirty="0"/>
              <a:t> (</a:t>
            </a:r>
            <a:r>
              <a:rPr lang="fr-FR" sz="1350" dirty="0" err="1"/>
              <a:t>allowed</a:t>
            </a:r>
            <a:r>
              <a:rPr lang="fr-FR" sz="1350" dirty="0"/>
              <a:t> in SM)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/>
              <p:cNvSpPr txBox="1"/>
              <p:nvPr/>
            </p:nvSpPr>
            <p:spPr>
              <a:xfrm>
                <a:off x="3359129" y="5376735"/>
                <a:ext cx="2015103" cy="4799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35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fr-FR" sz="1350" i="1">
                              <a:latin typeface="Cambria Math" panose="02040503050406030204" pitchFamily="18" charset="0"/>
                            </a:rPr>
                            <m:t>𝐹𝑆𝐼</m:t>
                          </m:r>
                        </m:sub>
                      </m:sSub>
                      <m:r>
                        <a:rPr lang="fr-FR" sz="1350" i="1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fr-FR" sz="1350" i="1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fr-FR" sz="1350" i="1">
                          <a:latin typeface="Cambria Math" panose="02040503050406030204" pitchFamily="18" charset="0"/>
                        </a:rPr>
                        <m:t>𝛼</m:t>
                      </m:r>
                      <m:f>
                        <m:fPr>
                          <m:ctrlPr>
                            <a:rPr lang="fr-FR" sz="13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35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fr-FR" sz="135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r>
                            <a:rPr lang="fr-FR" sz="1350" i="1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r>
                        <a:rPr lang="fr-FR" sz="1350" i="1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fr-FR" sz="1350" i="1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fr-FR" sz="13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35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fr-FR" sz="135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fr-FR" sz="135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35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fr-FR" sz="135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FR" sz="1350" dirty="0"/>
              </a:p>
            </p:txBody>
          </p:sp>
        </mc:Choice>
        <mc:Fallback xmlns="">
          <p:sp>
            <p:nvSpPr>
              <p:cNvPr id="25" name="ZoneText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129" y="5376735"/>
                <a:ext cx="2015103" cy="479940"/>
              </a:xfrm>
              <a:prstGeom prst="rect">
                <a:avLst/>
              </a:prstGeom>
              <a:blipFill>
                <a:blip r:embed="rId6"/>
                <a:stretch>
                  <a:fillRect b="-253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ZoneTexte 25"/>
          <p:cNvSpPr txBox="1"/>
          <p:nvPr/>
        </p:nvSpPr>
        <p:spPr>
          <a:xfrm>
            <a:off x="5425115" y="5507417"/>
            <a:ext cx="345902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 err="1"/>
              <a:t>Callan</a:t>
            </a:r>
            <a:r>
              <a:rPr lang="fr-FR" sz="1350" dirty="0"/>
              <a:t> and </a:t>
            </a:r>
            <a:r>
              <a:rPr lang="fr-FR" sz="1350" dirty="0" err="1"/>
              <a:t>Treiman</a:t>
            </a:r>
            <a:r>
              <a:rPr lang="fr-FR" sz="1350" dirty="0"/>
              <a:t>,</a:t>
            </a:r>
            <a:r>
              <a:rPr lang="en-US" sz="1350" i="1" dirty="0"/>
              <a:t> </a:t>
            </a:r>
            <a:r>
              <a:rPr lang="en-US" sz="1350" dirty="0"/>
              <a:t>Phys. Rev. 162(1967)1494.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286011" y="5926530"/>
            <a:ext cx="3576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Never </a:t>
            </a:r>
            <a:r>
              <a:rPr lang="fr-FR" sz="1400" dirty="0" err="1"/>
              <a:t>accessed</a:t>
            </a:r>
            <a:r>
              <a:rPr lang="fr-FR" sz="1400" dirty="0"/>
              <a:t> by a direct </a:t>
            </a:r>
            <a:r>
              <a:rPr lang="fr-FR" sz="1400" dirty="0" err="1"/>
              <a:t>measurement</a:t>
            </a:r>
            <a:r>
              <a:rPr lang="fr-FR" sz="1400" dirty="0"/>
              <a:t> </a:t>
            </a:r>
            <a:r>
              <a:rPr lang="fr-FR" sz="1400" dirty="0" smtClean="0"/>
              <a:t>in </a:t>
            </a:r>
            <a:r>
              <a:rPr lang="fr-FR" sz="1400" i="1" dirty="0" smtClean="0"/>
              <a:t>D</a:t>
            </a:r>
            <a:endParaRPr lang="fr-FR" sz="1400" i="1" dirty="0"/>
          </a:p>
        </p:txBody>
      </p:sp>
      <p:grpSp>
        <p:nvGrpSpPr>
          <p:cNvPr id="27" name="Groupe 26"/>
          <p:cNvGrpSpPr/>
          <p:nvPr/>
        </p:nvGrpSpPr>
        <p:grpSpPr>
          <a:xfrm>
            <a:off x="1779384" y="2701980"/>
            <a:ext cx="8958408" cy="721751"/>
            <a:chOff x="296368" y="5443174"/>
            <a:chExt cx="8958408" cy="721751"/>
          </a:xfrm>
        </p:grpSpPr>
        <p:sp>
          <p:nvSpPr>
            <p:cNvPr id="28" name="Rectangle 27"/>
            <p:cNvSpPr/>
            <p:nvPr/>
          </p:nvSpPr>
          <p:spPr>
            <a:xfrm>
              <a:off x="2590800" y="5506889"/>
              <a:ext cx="253947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600" b="1" i="1" dirty="0" err="1"/>
                <a:t>D</a:t>
              </a:r>
              <a:r>
                <a:rPr lang="fr-FR" sz="1600" b="1" i="1" baseline="-25000" dirty="0" err="1"/>
                <a:t>n</a:t>
              </a:r>
              <a:r>
                <a:rPr lang="fr-FR" sz="1600" b="1" dirty="0"/>
                <a:t>= (−0.94 ±1.89±0.97)∙10</a:t>
              </a:r>
              <a:r>
                <a:rPr lang="fr-FR" sz="1600" b="1" baseline="30000" dirty="0"/>
                <a:t>-4</a:t>
              </a:r>
              <a:r>
                <a:rPr lang="fr-FR" sz="1600" b="1" dirty="0"/>
                <a:t> </a:t>
              </a:r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296368" y="5506889"/>
              <a:ext cx="23217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Best </a:t>
              </a:r>
              <a:r>
                <a:rPr lang="fr-FR" sz="1600" dirty="0" err="1"/>
                <a:t>measurement</a:t>
              </a:r>
              <a:r>
                <a:rPr lang="fr-FR" sz="1600" dirty="0"/>
                <a:t> </a:t>
              </a:r>
              <a:r>
                <a:rPr lang="fr-FR" sz="1600" dirty="0" err="1"/>
                <a:t>so</a:t>
              </a:r>
              <a:r>
                <a:rPr lang="fr-FR" sz="1600" dirty="0"/>
                <a:t> far:</a:t>
              </a:r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5330848" y="5443174"/>
              <a:ext cx="39239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i="1" dirty="0" err="1"/>
                <a:t>emiT</a:t>
              </a:r>
              <a:r>
                <a:rPr lang="fr-FR" sz="1600" i="1" dirty="0"/>
                <a:t> collaboration, PRL 107, 102301 (2011),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ZoneTexte 30"/>
                <p:cNvSpPr txBox="1"/>
                <p:nvPr/>
              </p:nvSpPr>
              <p:spPr>
                <a:xfrm>
                  <a:off x="2590800" y="5804249"/>
                  <a:ext cx="1654940" cy="3606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fr-FR" sz="1600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1" i="1" dirty="0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sSub>
                            <m:sSubPr>
                              <m:ctrlPr>
                                <a:rPr lang="fr-FR" sz="1600" b="1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b="1" i="1" dirty="0">
                                  <a:latin typeface="Cambria Math" panose="02040503050406030204" pitchFamily="18" charset="0"/>
                                </a:rPr>
                                <m:t>𝟏𝟗</m:t>
                              </m:r>
                            </m:e>
                            <m:sub>
                              <m:r>
                                <a:rPr lang="fr-FR" sz="1600" b="1" i="1" dirty="0">
                                  <a:latin typeface="Cambria Math" panose="02040503050406030204" pitchFamily="18" charset="0"/>
                                </a:rPr>
                                <m:t>𝑵𝒆</m:t>
                              </m:r>
                            </m:sub>
                          </m:sSub>
                        </m:sub>
                      </m:sSub>
                    </m:oMath>
                  </a14:m>
                  <a:r>
                    <a:rPr lang="fr-FR" sz="1600" b="1" dirty="0"/>
                    <a:t>=(1 ±6)∙10</a:t>
                  </a:r>
                  <a:r>
                    <a:rPr lang="fr-FR" sz="1600" b="1" baseline="30000" dirty="0"/>
                    <a:t>-4</a:t>
                  </a:r>
                  <a:endParaRPr lang="fr-FR" sz="1600" dirty="0"/>
                </a:p>
              </p:txBody>
            </p:sp>
          </mc:Choice>
          <mc:Fallback xmlns="">
            <p:sp>
              <p:nvSpPr>
                <p:cNvPr id="48" name="ZoneTexte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0800" y="5804249"/>
                  <a:ext cx="1654940" cy="360676"/>
                </a:xfrm>
                <a:prstGeom prst="rect">
                  <a:avLst/>
                </a:prstGeom>
                <a:blipFill>
                  <a:blip r:embed="rId7"/>
                  <a:stretch>
                    <a:fillRect t="-3333" b="-1500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ZoneTexte 31"/>
            <p:cNvSpPr txBox="1"/>
            <p:nvPr/>
          </p:nvSpPr>
          <p:spPr>
            <a:xfrm>
              <a:off x="5241641" y="5758233"/>
              <a:ext cx="35329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i="1" dirty="0" err="1"/>
                <a:t>Calaprice</a:t>
              </a:r>
              <a:r>
                <a:rPr lang="fr-FR" sz="1600" i="1" dirty="0"/>
                <a:t>, </a:t>
              </a:r>
              <a:r>
                <a:rPr lang="fr-FR" sz="1600" i="1" dirty="0" err="1"/>
                <a:t>Hyp</a:t>
              </a:r>
              <a:r>
                <a:rPr lang="fr-FR" sz="1600" i="1" dirty="0"/>
                <a:t>. Int. 22(1985)83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7723806" y="2525068"/>
                <a:ext cx="80831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fr-FR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fr-FR" sz="135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3806" y="2525068"/>
                <a:ext cx="808316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4871529" y="3376561"/>
                <a:ext cx="3274322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𝐴𝑉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=180.013°±0.028°</m:t>
                    </m:r>
                  </m:oMath>
                </a14:m>
                <a:r>
                  <a:rPr lang="en-US" sz="1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(68% CL)</a:t>
                </a:r>
                <a:endParaRPr lang="fr-FR" sz="1600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1529" y="3376561"/>
                <a:ext cx="3274322" cy="338554"/>
              </a:xfrm>
              <a:prstGeom prst="rect">
                <a:avLst/>
              </a:prstGeom>
              <a:blipFill>
                <a:blip r:embed="rId8"/>
                <a:stretch>
                  <a:fillRect t="-7273" r="-559" b="-218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ZoneTexte 35"/>
          <p:cNvSpPr txBox="1"/>
          <p:nvPr/>
        </p:nvSpPr>
        <p:spPr>
          <a:xfrm>
            <a:off x="1010006" y="3783204"/>
            <a:ext cx="86670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>
                <a:solidFill>
                  <a:srgbClr val="3333FF"/>
                </a:solidFill>
              </a:rPr>
              <a:t>Search</a:t>
            </a:r>
            <a:r>
              <a:rPr lang="fr-FR" b="1" dirty="0">
                <a:solidFill>
                  <a:srgbClr val="3333FF"/>
                </a:solidFill>
              </a:rPr>
              <a:t> for New Physics 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Direct constraints </a:t>
            </a:r>
            <a:r>
              <a:rPr lang="en-US" sz="1600" dirty="0" smtClean="0"/>
              <a:t>on CP-violating Wilson coefficients in the nucleon-level EFT  </a:t>
            </a:r>
            <a:endParaRPr lang="fr-F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via </a:t>
            </a:r>
            <a:r>
              <a:rPr lang="fr-FR" sz="1600" b="1" dirty="0" smtClean="0"/>
              <a:t>the L-R </a:t>
            </a:r>
            <a:r>
              <a:rPr lang="en-US" sz="1600" b="1" dirty="0" smtClean="0"/>
              <a:t>symmetric</a:t>
            </a:r>
            <a:r>
              <a:rPr lang="fr-FR" sz="1600" b="1" dirty="0" smtClean="0"/>
              <a:t>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via </a:t>
            </a:r>
            <a:r>
              <a:rPr lang="fr-FR" sz="1600" b="1" dirty="0" smtClean="0"/>
              <a:t>the LQ model</a:t>
            </a:r>
          </a:p>
        </p:txBody>
      </p:sp>
    </p:spTree>
    <p:extLst>
      <p:ext uri="{BB962C8B-B14F-4D97-AF65-F5344CB8AC3E}">
        <p14:creationId xmlns:p14="http://schemas.microsoft.com/office/powerpoint/2010/main" val="343555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re 7"/>
          <p:cNvSpPr>
            <a:spLocks noGrp="1"/>
          </p:cNvSpPr>
          <p:nvPr>
            <p:ph type="title"/>
          </p:nvPr>
        </p:nvSpPr>
        <p:spPr>
          <a:xfrm>
            <a:off x="1960165" y="198305"/>
            <a:ext cx="8344400" cy="994172"/>
          </a:xfrm>
        </p:spPr>
        <p:txBody>
          <a:bodyPr>
            <a:noAutofit/>
          </a:bodyPr>
          <a:lstStyle/>
          <a:p>
            <a:r>
              <a:rPr lang="fr-FR" sz="2800" dirty="0" err="1">
                <a:latin typeface="Tw Cen MT Condensed Extra Bold" panose="020B0803020202020204" pitchFamily="34" charset="0"/>
              </a:rPr>
              <a:t>Search</a:t>
            </a:r>
            <a:r>
              <a:rPr lang="fr-FR" sz="2800" dirty="0">
                <a:latin typeface="Tw Cen MT Condensed Extra Bold" panose="020B0803020202020204" pitchFamily="34" charset="0"/>
              </a:rPr>
              <a:t> for new </a:t>
            </a:r>
            <a:r>
              <a:rPr lang="fr-FR" sz="2800" dirty="0" err="1">
                <a:latin typeface="Tw Cen MT Condensed Extra Bold" panose="020B0803020202020204" pitchFamily="34" charset="0"/>
              </a:rPr>
              <a:t>physics</a:t>
            </a:r>
            <a:r>
              <a:rPr lang="fr-FR" sz="2800" dirty="0">
                <a:latin typeface="Tw Cen MT Condensed Extra Bold" panose="020B0803020202020204" pitchFamily="34" charset="0"/>
              </a:rPr>
              <a:t> via the</a:t>
            </a:r>
            <a:r>
              <a:rPr lang="fr-FR" sz="2800" i="1" dirty="0">
                <a:latin typeface="Tw Cen MT Condensed Extra Bold" panose="020B0803020202020204" pitchFamily="34" charset="0"/>
              </a:rPr>
              <a:t> D </a:t>
            </a:r>
            <a:r>
              <a:rPr lang="fr-FR" sz="2800" dirty="0" err="1">
                <a:latin typeface="Tw Cen MT Condensed Extra Bold" panose="020B0803020202020204" pitchFamily="34" charset="0"/>
              </a:rPr>
              <a:t>correlation</a:t>
            </a:r>
            <a:r>
              <a:rPr lang="fr-FR" sz="2800" dirty="0">
                <a:latin typeface="Tw Cen MT Condensed Extra Bold" panose="020B0803020202020204" pitchFamily="34" charset="0"/>
              </a:rPr>
              <a:t> </a:t>
            </a:r>
            <a:r>
              <a:rPr lang="fr-FR" sz="2800" dirty="0" err="1">
                <a:latin typeface="Tw Cen MT Condensed Extra Bold" panose="020B0803020202020204" pitchFamily="34" charset="0"/>
              </a:rPr>
              <a:t>measurement</a:t>
            </a:r>
            <a:endParaRPr lang="fr-FR" sz="2800" dirty="0">
              <a:latin typeface="Tw Cen MT Condensed Extra Bold" panose="020B0803020202020204" pitchFamily="34" charset="0"/>
            </a:endParaRPr>
          </a:p>
        </p:txBody>
      </p:sp>
      <p:sp>
        <p:nvSpPr>
          <p:cNvPr id="41" name="Espace réservé du contenu 2"/>
          <p:cNvSpPr txBox="1">
            <a:spLocks/>
          </p:cNvSpPr>
          <p:nvPr/>
        </p:nvSpPr>
        <p:spPr>
          <a:xfrm>
            <a:off x="3160356" y="989948"/>
            <a:ext cx="6300700" cy="216023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923925">
              <a:spcAft>
                <a:spcPts val="400"/>
              </a:spcAft>
              <a:defRPr/>
            </a:pPr>
            <a:r>
              <a:rPr lang="fr-FR" b="1" dirty="0"/>
              <a:t>A non-</a:t>
            </a:r>
            <a:r>
              <a:rPr lang="fr-FR" b="1" dirty="0" err="1"/>
              <a:t>zero</a:t>
            </a:r>
            <a:r>
              <a:rPr lang="fr-FR" b="1" dirty="0"/>
              <a:t> </a:t>
            </a:r>
            <a:r>
              <a:rPr lang="fr-FR" b="1" i="1" dirty="0"/>
              <a:t>D</a:t>
            </a:r>
            <a:r>
              <a:rPr lang="fr-FR" b="1" dirty="0"/>
              <a:t> </a:t>
            </a:r>
            <a:r>
              <a:rPr lang="fr-FR" b="1" dirty="0" err="1"/>
              <a:t>can</a:t>
            </a:r>
            <a:r>
              <a:rPr lang="fr-FR" b="1" dirty="0"/>
              <a:t> arise from CP violation</a:t>
            </a:r>
          </a:p>
        </p:txBody>
      </p:sp>
      <p:pic>
        <p:nvPicPr>
          <p:cNvPr id="43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1915" y="1624206"/>
            <a:ext cx="1728192" cy="6998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44" name="ZoneTexte 43"/>
          <p:cNvSpPr txBox="1"/>
          <p:nvPr/>
        </p:nvSpPr>
        <p:spPr>
          <a:xfrm>
            <a:off x="3572066" y="2314740"/>
            <a:ext cx="1506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 reversal </a:t>
            </a:r>
            <a:r>
              <a:rPr lang="fr-FR" dirty="0" err="1"/>
              <a:t>odd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840593" y="1533204"/>
                <a:ext cx="3259162" cy="741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fr-FR" sz="160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fr-FR" sz="1600" b="1">
                          <a:latin typeface="Cambria Math" panose="02040503050406030204" pitchFamily="18" charset="0"/>
                        </a:rPr>
                        <m:t>𝐬𝐢𝐧</m:t>
                      </m:r>
                      <m:r>
                        <a:rPr lang="fr-FR" sz="1600" b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FR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𝝋</m:t>
                          </m:r>
                        </m:e>
                        <m:sub>
                          <m:r>
                            <a:rPr lang="fr-FR" sz="1600" b="1" i="1">
                              <a:latin typeface="Cambria Math" panose="02040503050406030204" pitchFamily="18" charset="0"/>
                            </a:rPr>
                            <m:t>𝑨𝑽</m:t>
                          </m:r>
                        </m:sub>
                      </m:sSub>
                      <m:r>
                        <a:rPr lang="fr-FR" sz="1600" b="1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fr-FR" sz="160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fr-F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6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fr-FR" sz="160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fr-FR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fr-FR" sz="16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fr-FR" sz="160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fr-F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num>
                                <m:den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  <m:r>
                                    <a:rPr lang="fr-FR" sz="160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type m:val="skw"/>
                              <m:ctrlPr>
                                <a:rPr lang="fr-FR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16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FR" sz="16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fr-FR" sz="135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0593" y="1533204"/>
                <a:ext cx="3259162" cy="7411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7723806" y="2525068"/>
                <a:ext cx="80831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fr-FR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fr-FR" sz="135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3806" y="2525068"/>
                <a:ext cx="808316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ccolade ouvrante 19"/>
          <p:cNvSpPr/>
          <p:nvPr/>
        </p:nvSpPr>
        <p:spPr>
          <a:xfrm rot="16200000">
            <a:off x="8048889" y="1705795"/>
            <a:ext cx="158150" cy="1277630"/>
          </a:xfrm>
          <a:prstGeom prst="leftBrace">
            <a:avLst>
              <a:gd name="adj1" fmla="val 68333"/>
              <a:gd name="adj2" fmla="val 50000"/>
            </a:avLst>
          </a:prstGeom>
          <a:ln>
            <a:solidFill>
              <a:srgbClr val="0000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2" name="ZoneTexte 21"/>
          <p:cNvSpPr txBox="1"/>
          <p:nvPr/>
        </p:nvSpPr>
        <p:spPr>
          <a:xfrm>
            <a:off x="1044585" y="4766998"/>
            <a:ext cx="5126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Below 10</a:t>
            </a:r>
            <a:r>
              <a:rPr lang="en-US" b="1" baseline="30000" dirty="0">
                <a:solidFill>
                  <a:srgbClr val="0000FF"/>
                </a:solidFill>
              </a:rPr>
              <a:t>-4</a:t>
            </a:r>
            <a:r>
              <a:rPr lang="en-US" b="1" dirty="0">
                <a:solidFill>
                  <a:srgbClr val="0000FF"/>
                </a:solidFill>
              </a:rPr>
              <a:t>, measurement of Final State Interactions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1762451" y="5081401"/>
            <a:ext cx="460748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 err="1"/>
              <a:t>Recoil</a:t>
            </a:r>
            <a:r>
              <a:rPr lang="fr-FR" sz="1350" dirty="0"/>
              <a:t> </a:t>
            </a:r>
            <a:r>
              <a:rPr lang="fr-FR" sz="1350" dirty="0" err="1"/>
              <a:t>order</a:t>
            </a:r>
            <a:r>
              <a:rPr lang="fr-FR" sz="1350" dirty="0"/>
              <a:t> </a:t>
            </a:r>
            <a:r>
              <a:rPr lang="fr-FR" sz="1350" dirty="0" err="1"/>
              <a:t>effect</a:t>
            </a:r>
            <a:r>
              <a:rPr lang="fr-FR" sz="1350" dirty="0"/>
              <a:t> due to the </a:t>
            </a:r>
            <a:r>
              <a:rPr lang="fr-FR" sz="1350" dirty="0" err="1"/>
              <a:t>weak</a:t>
            </a:r>
            <a:r>
              <a:rPr lang="fr-FR" sz="1350" dirty="0"/>
              <a:t> </a:t>
            </a:r>
            <a:r>
              <a:rPr lang="fr-FR" sz="1350" dirty="0" err="1"/>
              <a:t>magnetism</a:t>
            </a:r>
            <a:r>
              <a:rPr lang="fr-FR" sz="1350" dirty="0"/>
              <a:t> (</a:t>
            </a:r>
            <a:r>
              <a:rPr lang="fr-FR" sz="1350" dirty="0" err="1"/>
              <a:t>allowed</a:t>
            </a:r>
            <a:r>
              <a:rPr lang="fr-FR" sz="1350" dirty="0"/>
              <a:t> in SM)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/>
              <p:cNvSpPr txBox="1"/>
              <p:nvPr/>
            </p:nvSpPr>
            <p:spPr>
              <a:xfrm>
                <a:off x="3359129" y="5376735"/>
                <a:ext cx="2015103" cy="4799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35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fr-FR" sz="1350" i="1">
                              <a:latin typeface="Cambria Math" panose="02040503050406030204" pitchFamily="18" charset="0"/>
                            </a:rPr>
                            <m:t>𝐹𝑆𝐼</m:t>
                          </m:r>
                        </m:sub>
                      </m:sSub>
                      <m:r>
                        <a:rPr lang="fr-FR" sz="1350" i="1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fr-FR" sz="1350" i="1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fr-FR" sz="1350" i="1">
                          <a:latin typeface="Cambria Math" panose="02040503050406030204" pitchFamily="18" charset="0"/>
                        </a:rPr>
                        <m:t>𝛼</m:t>
                      </m:r>
                      <m:f>
                        <m:fPr>
                          <m:ctrlPr>
                            <a:rPr lang="fr-FR" sz="13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35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fr-FR" sz="135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r>
                            <a:rPr lang="fr-FR" sz="1350" i="1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r>
                        <a:rPr lang="fr-FR" sz="1350" i="1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fr-FR" sz="1350" i="1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fr-FR" sz="13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35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fr-FR" sz="135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fr-FR" sz="135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35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fr-FR" sz="135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FR" sz="1350" dirty="0"/>
              </a:p>
            </p:txBody>
          </p:sp>
        </mc:Choice>
        <mc:Fallback xmlns="">
          <p:sp>
            <p:nvSpPr>
              <p:cNvPr id="25" name="ZoneText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129" y="5376735"/>
                <a:ext cx="2015103" cy="479940"/>
              </a:xfrm>
              <a:prstGeom prst="rect">
                <a:avLst/>
              </a:prstGeom>
              <a:blipFill>
                <a:blip r:embed="rId6"/>
                <a:stretch>
                  <a:fillRect b="-253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ZoneTexte 25"/>
          <p:cNvSpPr txBox="1"/>
          <p:nvPr/>
        </p:nvSpPr>
        <p:spPr>
          <a:xfrm>
            <a:off x="5425115" y="5507417"/>
            <a:ext cx="345902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 err="1"/>
              <a:t>Callan</a:t>
            </a:r>
            <a:r>
              <a:rPr lang="fr-FR" sz="1350" dirty="0"/>
              <a:t> and </a:t>
            </a:r>
            <a:r>
              <a:rPr lang="fr-FR" sz="1350" dirty="0" err="1"/>
              <a:t>Treiman</a:t>
            </a:r>
            <a:r>
              <a:rPr lang="fr-FR" sz="1350" dirty="0"/>
              <a:t>,</a:t>
            </a:r>
            <a:r>
              <a:rPr lang="en-US" sz="1350" i="1" dirty="0"/>
              <a:t> </a:t>
            </a:r>
            <a:r>
              <a:rPr lang="en-US" sz="1350" dirty="0"/>
              <a:t>Phys. Rev. 162(1967)1494.</a:t>
            </a:r>
          </a:p>
        </p:txBody>
      </p:sp>
      <p:grpSp>
        <p:nvGrpSpPr>
          <p:cNvPr id="27" name="Groupe 26"/>
          <p:cNvGrpSpPr/>
          <p:nvPr/>
        </p:nvGrpSpPr>
        <p:grpSpPr>
          <a:xfrm>
            <a:off x="1779384" y="2701980"/>
            <a:ext cx="8958408" cy="721751"/>
            <a:chOff x="296368" y="5443174"/>
            <a:chExt cx="8958408" cy="721751"/>
          </a:xfrm>
        </p:grpSpPr>
        <p:sp>
          <p:nvSpPr>
            <p:cNvPr id="28" name="Rectangle 27"/>
            <p:cNvSpPr/>
            <p:nvPr/>
          </p:nvSpPr>
          <p:spPr>
            <a:xfrm>
              <a:off x="2590800" y="5506889"/>
              <a:ext cx="253947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600" b="1" i="1" dirty="0" err="1"/>
                <a:t>D</a:t>
              </a:r>
              <a:r>
                <a:rPr lang="fr-FR" sz="1600" b="1" i="1" baseline="-25000" dirty="0" err="1"/>
                <a:t>n</a:t>
              </a:r>
              <a:r>
                <a:rPr lang="fr-FR" sz="1600" b="1" dirty="0"/>
                <a:t>= (−0.94 ±1.89±0.97)∙10</a:t>
              </a:r>
              <a:r>
                <a:rPr lang="fr-FR" sz="1600" b="1" baseline="30000" dirty="0"/>
                <a:t>-4</a:t>
              </a:r>
              <a:r>
                <a:rPr lang="fr-FR" sz="1600" b="1" dirty="0"/>
                <a:t> </a:t>
              </a:r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296368" y="5506889"/>
              <a:ext cx="23217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Best </a:t>
              </a:r>
              <a:r>
                <a:rPr lang="fr-FR" sz="1600" dirty="0" err="1"/>
                <a:t>measurement</a:t>
              </a:r>
              <a:r>
                <a:rPr lang="fr-FR" sz="1600" dirty="0"/>
                <a:t> </a:t>
              </a:r>
              <a:r>
                <a:rPr lang="fr-FR" sz="1600" dirty="0" err="1"/>
                <a:t>so</a:t>
              </a:r>
              <a:r>
                <a:rPr lang="fr-FR" sz="1600" dirty="0"/>
                <a:t> far:</a:t>
              </a:r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5330848" y="5443174"/>
              <a:ext cx="39239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i="1" dirty="0" err="1"/>
                <a:t>emiT</a:t>
              </a:r>
              <a:r>
                <a:rPr lang="fr-FR" sz="1600" i="1" dirty="0"/>
                <a:t> collaboration, PRL 107, 102301 (2011),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ZoneTexte 30"/>
                <p:cNvSpPr txBox="1"/>
                <p:nvPr/>
              </p:nvSpPr>
              <p:spPr>
                <a:xfrm>
                  <a:off x="2590800" y="5804249"/>
                  <a:ext cx="1654940" cy="3606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fr-FR" sz="1600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1" i="1" dirty="0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sSub>
                            <m:sSubPr>
                              <m:ctrlPr>
                                <a:rPr lang="fr-FR" sz="1600" b="1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b="1" i="1" dirty="0">
                                  <a:latin typeface="Cambria Math" panose="02040503050406030204" pitchFamily="18" charset="0"/>
                                </a:rPr>
                                <m:t>𝟏𝟗</m:t>
                              </m:r>
                            </m:e>
                            <m:sub>
                              <m:r>
                                <a:rPr lang="fr-FR" sz="1600" b="1" i="1" dirty="0">
                                  <a:latin typeface="Cambria Math" panose="02040503050406030204" pitchFamily="18" charset="0"/>
                                </a:rPr>
                                <m:t>𝑵𝒆</m:t>
                              </m:r>
                            </m:sub>
                          </m:sSub>
                        </m:sub>
                      </m:sSub>
                    </m:oMath>
                  </a14:m>
                  <a:r>
                    <a:rPr lang="fr-FR" sz="1600" b="1" dirty="0"/>
                    <a:t>=(1 ±6)∙10</a:t>
                  </a:r>
                  <a:r>
                    <a:rPr lang="fr-FR" sz="1600" b="1" baseline="30000" dirty="0"/>
                    <a:t>-4</a:t>
                  </a:r>
                  <a:endParaRPr lang="fr-FR" sz="1600" dirty="0"/>
                </a:p>
              </p:txBody>
            </p:sp>
          </mc:Choice>
          <mc:Fallback xmlns="">
            <p:sp>
              <p:nvSpPr>
                <p:cNvPr id="48" name="ZoneTexte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0800" y="5804249"/>
                  <a:ext cx="1654940" cy="360676"/>
                </a:xfrm>
                <a:prstGeom prst="rect">
                  <a:avLst/>
                </a:prstGeom>
                <a:blipFill>
                  <a:blip r:embed="rId7"/>
                  <a:stretch>
                    <a:fillRect t="-3333" b="-1500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ZoneTexte 31"/>
            <p:cNvSpPr txBox="1"/>
            <p:nvPr/>
          </p:nvSpPr>
          <p:spPr>
            <a:xfrm>
              <a:off x="5241641" y="5758233"/>
              <a:ext cx="35329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i="1" dirty="0" err="1"/>
                <a:t>Calaprice</a:t>
              </a:r>
              <a:r>
                <a:rPr lang="fr-FR" sz="1600" i="1" dirty="0"/>
                <a:t>, </a:t>
              </a:r>
              <a:r>
                <a:rPr lang="fr-FR" sz="1600" i="1" dirty="0" err="1"/>
                <a:t>Hyp</a:t>
              </a:r>
              <a:r>
                <a:rPr lang="fr-FR" sz="1600" i="1" dirty="0"/>
                <a:t>. Int. 22(1985)83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7723806" y="2525068"/>
                <a:ext cx="80831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fr-FR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fr-FR" sz="135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3806" y="2525068"/>
                <a:ext cx="808316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4871529" y="3376561"/>
                <a:ext cx="3274322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𝐴𝑉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=180.013°±0.028°</m:t>
                    </m:r>
                  </m:oMath>
                </a14:m>
                <a:r>
                  <a:rPr lang="en-US" sz="1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(68% CL)</a:t>
                </a:r>
                <a:endParaRPr lang="fr-FR" sz="1600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1529" y="3376561"/>
                <a:ext cx="3274322" cy="338554"/>
              </a:xfrm>
              <a:prstGeom prst="rect">
                <a:avLst/>
              </a:prstGeom>
              <a:blipFill>
                <a:blip r:embed="rId8"/>
                <a:stretch>
                  <a:fillRect t="-7273" r="-559" b="-218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ZoneTexte 35"/>
          <p:cNvSpPr txBox="1"/>
          <p:nvPr/>
        </p:nvSpPr>
        <p:spPr>
          <a:xfrm>
            <a:off x="1010006" y="3783204"/>
            <a:ext cx="86670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>
                <a:solidFill>
                  <a:srgbClr val="3333FF"/>
                </a:solidFill>
              </a:rPr>
              <a:t>Search</a:t>
            </a:r>
            <a:r>
              <a:rPr lang="fr-FR" b="1" dirty="0">
                <a:solidFill>
                  <a:srgbClr val="3333FF"/>
                </a:solidFill>
              </a:rPr>
              <a:t> for New Physics 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Direct constraints </a:t>
            </a:r>
            <a:r>
              <a:rPr lang="en-US" sz="1600" dirty="0" smtClean="0"/>
              <a:t>on CP-violating Wilson coefficients in the nucleon-level EFT  </a:t>
            </a:r>
            <a:endParaRPr lang="fr-F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via </a:t>
            </a:r>
            <a:r>
              <a:rPr lang="fr-FR" sz="1600" b="1" dirty="0" smtClean="0"/>
              <a:t>the L-R </a:t>
            </a:r>
            <a:r>
              <a:rPr lang="en-US" sz="1600" b="1" dirty="0" smtClean="0"/>
              <a:t>symmetric</a:t>
            </a:r>
            <a:r>
              <a:rPr lang="fr-FR" sz="1600" b="1" dirty="0" smtClean="0"/>
              <a:t>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via </a:t>
            </a:r>
            <a:r>
              <a:rPr lang="fr-FR" sz="1600" b="1" dirty="0" smtClean="0"/>
              <a:t>the LQ model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1518279" y="5966278"/>
            <a:ext cx="958485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00FF"/>
                </a:solidFill>
              </a:rPr>
              <a:t>A </a:t>
            </a:r>
            <a:r>
              <a:rPr lang="fr-FR" b="1" dirty="0" err="1">
                <a:solidFill>
                  <a:srgbClr val="0000FF"/>
                </a:solidFill>
              </a:rPr>
              <a:t>measurement</a:t>
            </a:r>
            <a:r>
              <a:rPr lang="fr-FR" b="1" dirty="0">
                <a:solidFill>
                  <a:srgbClr val="0000FF"/>
                </a:solidFill>
              </a:rPr>
              <a:t> of </a:t>
            </a:r>
            <a:r>
              <a:rPr lang="fr-FR" b="1" i="1" dirty="0">
                <a:solidFill>
                  <a:srgbClr val="0000FF"/>
                </a:solidFill>
              </a:rPr>
              <a:t>D</a:t>
            </a:r>
            <a:r>
              <a:rPr lang="fr-FR" b="1" dirty="0">
                <a:solidFill>
                  <a:srgbClr val="0000FF"/>
                </a:solidFill>
              </a:rPr>
              <a:t> to the 10</a:t>
            </a:r>
            <a:r>
              <a:rPr lang="fr-FR" b="1" baseline="30000" dirty="0">
                <a:solidFill>
                  <a:srgbClr val="0000FF"/>
                </a:solidFill>
              </a:rPr>
              <a:t>-5</a:t>
            </a:r>
            <a:r>
              <a:rPr lang="fr-FR" b="1" dirty="0">
                <a:solidFill>
                  <a:srgbClr val="0000FF"/>
                </a:solidFill>
              </a:rPr>
              <a:t> </a:t>
            </a:r>
            <a:r>
              <a:rPr lang="fr-FR" b="1" dirty="0" err="1">
                <a:solidFill>
                  <a:srgbClr val="0000FF"/>
                </a:solidFill>
              </a:rPr>
              <a:t>level</a:t>
            </a:r>
            <a:r>
              <a:rPr lang="fr-FR" b="1" dirty="0">
                <a:solidFill>
                  <a:srgbClr val="0000FF"/>
                </a:solidFill>
              </a:rPr>
              <a:t>: </a:t>
            </a:r>
            <a:r>
              <a:rPr lang="fr-FR" b="1" dirty="0" err="1">
                <a:solidFill>
                  <a:srgbClr val="0000FF"/>
                </a:solidFill>
              </a:rPr>
              <a:t>looking</a:t>
            </a:r>
            <a:r>
              <a:rPr lang="fr-FR" b="1" dirty="0">
                <a:solidFill>
                  <a:srgbClr val="0000FF"/>
                </a:solidFill>
              </a:rPr>
              <a:t> for New Physics and </a:t>
            </a:r>
            <a:r>
              <a:rPr lang="fr-FR" b="1" dirty="0" err="1">
                <a:solidFill>
                  <a:srgbClr val="0000FF"/>
                </a:solidFill>
              </a:rPr>
              <a:t>accessing</a:t>
            </a:r>
            <a:r>
              <a:rPr lang="fr-FR" b="1" dirty="0">
                <a:solidFill>
                  <a:srgbClr val="0000FF"/>
                </a:solidFill>
              </a:rPr>
              <a:t> for the first time </a:t>
            </a:r>
            <a:r>
              <a:rPr lang="fr-FR" b="1" dirty="0" smtClean="0">
                <a:solidFill>
                  <a:srgbClr val="0000FF"/>
                </a:solidFill>
              </a:rPr>
              <a:t>FSI </a:t>
            </a:r>
            <a:endParaRPr lang="fr-FR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26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re 7"/>
          <p:cNvSpPr>
            <a:spLocks noGrp="1"/>
          </p:cNvSpPr>
          <p:nvPr>
            <p:ph type="title"/>
          </p:nvPr>
        </p:nvSpPr>
        <p:spPr>
          <a:xfrm>
            <a:off x="1960165" y="198305"/>
            <a:ext cx="8344400" cy="994172"/>
          </a:xfrm>
        </p:spPr>
        <p:txBody>
          <a:bodyPr>
            <a:noAutofit/>
          </a:bodyPr>
          <a:lstStyle/>
          <a:p>
            <a:r>
              <a:rPr lang="fr-FR" sz="2800" dirty="0" err="1">
                <a:latin typeface="Tw Cen MT Condensed Extra Bold" panose="020B0803020202020204" pitchFamily="34" charset="0"/>
              </a:rPr>
              <a:t>Search</a:t>
            </a:r>
            <a:r>
              <a:rPr lang="fr-FR" sz="2800" dirty="0">
                <a:latin typeface="Tw Cen MT Condensed Extra Bold" panose="020B0803020202020204" pitchFamily="34" charset="0"/>
              </a:rPr>
              <a:t> for new </a:t>
            </a:r>
            <a:r>
              <a:rPr lang="fr-FR" sz="2800" dirty="0" err="1">
                <a:latin typeface="Tw Cen MT Condensed Extra Bold" panose="020B0803020202020204" pitchFamily="34" charset="0"/>
              </a:rPr>
              <a:t>physics</a:t>
            </a:r>
            <a:r>
              <a:rPr lang="fr-FR" sz="2800" dirty="0">
                <a:latin typeface="Tw Cen MT Condensed Extra Bold" panose="020B0803020202020204" pitchFamily="34" charset="0"/>
              </a:rPr>
              <a:t> via the</a:t>
            </a:r>
            <a:r>
              <a:rPr lang="fr-FR" sz="2800" i="1" dirty="0">
                <a:latin typeface="Tw Cen MT Condensed Extra Bold" panose="020B0803020202020204" pitchFamily="34" charset="0"/>
              </a:rPr>
              <a:t> D </a:t>
            </a:r>
            <a:r>
              <a:rPr lang="fr-FR" sz="2800" dirty="0" err="1">
                <a:latin typeface="Tw Cen MT Condensed Extra Bold" panose="020B0803020202020204" pitchFamily="34" charset="0"/>
              </a:rPr>
              <a:t>correlation</a:t>
            </a:r>
            <a:r>
              <a:rPr lang="fr-FR" sz="2800" dirty="0">
                <a:latin typeface="Tw Cen MT Condensed Extra Bold" panose="020B0803020202020204" pitchFamily="34" charset="0"/>
              </a:rPr>
              <a:t> </a:t>
            </a:r>
            <a:r>
              <a:rPr lang="fr-FR" sz="2800" dirty="0" err="1">
                <a:latin typeface="Tw Cen MT Condensed Extra Bold" panose="020B0803020202020204" pitchFamily="34" charset="0"/>
              </a:rPr>
              <a:t>measurement</a:t>
            </a:r>
            <a:endParaRPr lang="fr-FR" sz="2800" dirty="0">
              <a:latin typeface="Tw Cen MT Condensed Extra Bold" panose="020B0803020202020204" pitchFamily="34" charset="0"/>
            </a:endParaRPr>
          </a:p>
        </p:txBody>
      </p:sp>
      <p:sp>
        <p:nvSpPr>
          <p:cNvPr id="41" name="Espace réservé du contenu 2"/>
          <p:cNvSpPr txBox="1">
            <a:spLocks/>
          </p:cNvSpPr>
          <p:nvPr/>
        </p:nvSpPr>
        <p:spPr>
          <a:xfrm>
            <a:off x="3160356" y="989948"/>
            <a:ext cx="6300700" cy="216023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923925">
              <a:spcAft>
                <a:spcPts val="400"/>
              </a:spcAft>
              <a:defRPr/>
            </a:pPr>
            <a:r>
              <a:rPr lang="fr-FR" b="1" dirty="0"/>
              <a:t>A non-</a:t>
            </a:r>
            <a:r>
              <a:rPr lang="fr-FR" b="1" dirty="0" err="1"/>
              <a:t>zero</a:t>
            </a:r>
            <a:r>
              <a:rPr lang="fr-FR" b="1" dirty="0"/>
              <a:t> </a:t>
            </a:r>
            <a:r>
              <a:rPr lang="fr-FR" b="1" i="1" dirty="0"/>
              <a:t>D</a:t>
            </a:r>
            <a:r>
              <a:rPr lang="fr-FR" b="1" dirty="0"/>
              <a:t> </a:t>
            </a:r>
            <a:r>
              <a:rPr lang="fr-FR" b="1" dirty="0" err="1"/>
              <a:t>can</a:t>
            </a:r>
            <a:r>
              <a:rPr lang="fr-FR" b="1" dirty="0"/>
              <a:t> arise from CP violation</a:t>
            </a:r>
          </a:p>
        </p:txBody>
      </p:sp>
      <p:pic>
        <p:nvPicPr>
          <p:cNvPr id="43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1915" y="1624206"/>
            <a:ext cx="1728192" cy="6998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44" name="ZoneTexte 43"/>
          <p:cNvSpPr txBox="1"/>
          <p:nvPr/>
        </p:nvSpPr>
        <p:spPr>
          <a:xfrm>
            <a:off x="3572066" y="2314740"/>
            <a:ext cx="1506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 reversal </a:t>
            </a:r>
            <a:r>
              <a:rPr lang="fr-FR" dirty="0" err="1"/>
              <a:t>odd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840593" y="1533204"/>
                <a:ext cx="3259162" cy="741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fr-FR" sz="160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fr-FR" sz="1600" b="1">
                          <a:latin typeface="Cambria Math" panose="02040503050406030204" pitchFamily="18" charset="0"/>
                        </a:rPr>
                        <m:t>𝐬𝐢𝐧</m:t>
                      </m:r>
                      <m:r>
                        <a:rPr lang="fr-FR" sz="1600" b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FR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𝝋</m:t>
                          </m:r>
                        </m:e>
                        <m:sub>
                          <m:r>
                            <a:rPr lang="fr-FR" sz="1600" b="1" i="1">
                              <a:latin typeface="Cambria Math" panose="02040503050406030204" pitchFamily="18" charset="0"/>
                            </a:rPr>
                            <m:t>𝑨𝑽</m:t>
                          </m:r>
                        </m:sub>
                      </m:sSub>
                      <m:r>
                        <a:rPr lang="fr-FR" sz="1600" b="1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fr-FR" sz="160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fr-F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6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fr-FR" sz="160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fr-FR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fr-FR" sz="16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fr-FR" sz="160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fr-F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num>
                                <m:den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  <m:r>
                                    <a:rPr lang="fr-FR" sz="160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type m:val="skw"/>
                              <m:ctrlPr>
                                <a:rPr lang="fr-FR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16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FR" sz="16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fr-FR" sz="135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0593" y="1533204"/>
                <a:ext cx="3259162" cy="7411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7723806" y="2525068"/>
                <a:ext cx="80831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fr-FR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fr-FR" sz="135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3806" y="2525068"/>
                <a:ext cx="808316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ccolade ouvrante 19"/>
          <p:cNvSpPr/>
          <p:nvPr/>
        </p:nvSpPr>
        <p:spPr>
          <a:xfrm rot="16200000">
            <a:off x="8048889" y="1705795"/>
            <a:ext cx="158150" cy="1277630"/>
          </a:xfrm>
          <a:prstGeom prst="leftBrace">
            <a:avLst>
              <a:gd name="adj1" fmla="val 68333"/>
              <a:gd name="adj2" fmla="val 50000"/>
            </a:avLst>
          </a:prstGeom>
          <a:ln>
            <a:solidFill>
              <a:srgbClr val="0000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2" name="ZoneTexte 21"/>
          <p:cNvSpPr txBox="1"/>
          <p:nvPr/>
        </p:nvSpPr>
        <p:spPr>
          <a:xfrm>
            <a:off x="1044585" y="4766998"/>
            <a:ext cx="5126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Below 10</a:t>
            </a:r>
            <a:r>
              <a:rPr lang="en-US" b="1" baseline="30000" dirty="0">
                <a:solidFill>
                  <a:srgbClr val="0000FF"/>
                </a:solidFill>
              </a:rPr>
              <a:t>-4</a:t>
            </a:r>
            <a:r>
              <a:rPr lang="en-US" b="1" dirty="0">
                <a:solidFill>
                  <a:srgbClr val="0000FF"/>
                </a:solidFill>
              </a:rPr>
              <a:t>, measurement of Final State Interactions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1762451" y="5081401"/>
            <a:ext cx="460748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 err="1"/>
              <a:t>Recoil</a:t>
            </a:r>
            <a:r>
              <a:rPr lang="fr-FR" sz="1350" dirty="0"/>
              <a:t> </a:t>
            </a:r>
            <a:r>
              <a:rPr lang="fr-FR" sz="1350" dirty="0" err="1"/>
              <a:t>order</a:t>
            </a:r>
            <a:r>
              <a:rPr lang="fr-FR" sz="1350" dirty="0"/>
              <a:t> </a:t>
            </a:r>
            <a:r>
              <a:rPr lang="fr-FR" sz="1350" dirty="0" err="1"/>
              <a:t>effect</a:t>
            </a:r>
            <a:r>
              <a:rPr lang="fr-FR" sz="1350" dirty="0"/>
              <a:t> due to the </a:t>
            </a:r>
            <a:r>
              <a:rPr lang="fr-FR" sz="1350" dirty="0" err="1"/>
              <a:t>weak</a:t>
            </a:r>
            <a:r>
              <a:rPr lang="fr-FR" sz="1350" dirty="0"/>
              <a:t> </a:t>
            </a:r>
            <a:r>
              <a:rPr lang="fr-FR" sz="1350" dirty="0" err="1"/>
              <a:t>magnetism</a:t>
            </a:r>
            <a:r>
              <a:rPr lang="fr-FR" sz="1350" dirty="0"/>
              <a:t> (</a:t>
            </a:r>
            <a:r>
              <a:rPr lang="fr-FR" sz="1350" dirty="0" err="1"/>
              <a:t>allowed</a:t>
            </a:r>
            <a:r>
              <a:rPr lang="fr-FR" sz="1350" dirty="0"/>
              <a:t> in SM)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/>
              <p:cNvSpPr txBox="1"/>
              <p:nvPr/>
            </p:nvSpPr>
            <p:spPr>
              <a:xfrm>
                <a:off x="3359129" y="5376735"/>
                <a:ext cx="2015103" cy="4799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35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fr-FR" sz="1350" i="1">
                              <a:latin typeface="Cambria Math" panose="02040503050406030204" pitchFamily="18" charset="0"/>
                            </a:rPr>
                            <m:t>𝐹𝑆𝐼</m:t>
                          </m:r>
                        </m:sub>
                      </m:sSub>
                      <m:r>
                        <a:rPr lang="fr-FR" sz="1350" i="1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fr-FR" sz="1350" i="1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fr-FR" sz="1350" i="1">
                          <a:latin typeface="Cambria Math" panose="02040503050406030204" pitchFamily="18" charset="0"/>
                        </a:rPr>
                        <m:t>𝛼</m:t>
                      </m:r>
                      <m:f>
                        <m:fPr>
                          <m:ctrlPr>
                            <a:rPr lang="fr-FR" sz="13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35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fr-FR" sz="135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r>
                            <a:rPr lang="fr-FR" sz="1350" i="1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r>
                        <a:rPr lang="fr-FR" sz="1350" i="1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fr-FR" sz="1350" i="1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fr-FR" sz="13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35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fr-FR" sz="135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fr-FR" sz="135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35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fr-FR" sz="135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FR" sz="1350" dirty="0"/>
              </a:p>
            </p:txBody>
          </p:sp>
        </mc:Choice>
        <mc:Fallback xmlns="">
          <p:sp>
            <p:nvSpPr>
              <p:cNvPr id="25" name="ZoneText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129" y="5376735"/>
                <a:ext cx="2015103" cy="479940"/>
              </a:xfrm>
              <a:prstGeom prst="rect">
                <a:avLst/>
              </a:prstGeom>
              <a:blipFill>
                <a:blip r:embed="rId6"/>
                <a:stretch>
                  <a:fillRect b="-253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ZoneTexte 25"/>
          <p:cNvSpPr txBox="1"/>
          <p:nvPr/>
        </p:nvSpPr>
        <p:spPr>
          <a:xfrm>
            <a:off x="5425115" y="5507417"/>
            <a:ext cx="345902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 err="1"/>
              <a:t>Callan</a:t>
            </a:r>
            <a:r>
              <a:rPr lang="fr-FR" sz="1350" dirty="0"/>
              <a:t> and </a:t>
            </a:r>
            <a:r>
              <a:rPr lang="fr-FR" sz="1350" dirty="0" err="1"/>
              <a:t>Treiman</a:t>
            </a:r>
            <a:r>
              <a:rPr lang="fr-FR" sz="1350" dirty="0"/>
              <a:t>,</a:t>
            </a:r>
            <a:r>
              <a:rPr lang="en-US" sz="1350" i="1" dirty="0"/>
              <a:t> </a:t>
            </a:r>
            <a:r>
              <a:rPr lang="en-US" sz="1350" dirty="0"/>
              <a:t>Phys. Rev. 162(1967)1494.</a:t>
            </a:r>
          </a:p>
        </p:txBody>
      </p:sp>
      <p:grpSp>
        <p:nvGrpSpPr>
          <p:cNvPr id="27" name="Groupe 26"/>
          <p:cNvGrpSpPr/>
          <p:nvPr/>
        </p:nvGrpSpPr>
        <p:grpSpPr>
          <a:xfrm>
            <a:off x="1779384" y="2701980"/>
            <a:ext cx="8958408" cy="721751"/>
            <a:chOff x="296368" y="5443174"/>
            <a:chExt cx="8958408" cy="721751"/>
          </a:xfrm>
        </p:grpSpPr>
        <p:sp>
          <p:nvSpPr>
            <p:cNvPr id="28" name="Rectangle 27"/>
            <p:cNvSpPr/>
            <p:nvPr/>
          </p:nvSpPr>
          <p:spPr>
            <a:xfrm>
              <a:off x="2590800" y="5506889"/>
              <a:ext cx="253947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600" b="1" i="1" dirty="0" err="1"/>
                <a:t>D</a:t>
              </a:r>
              <a:r>
                <a:rPr lang="fr-FR" sz="1600" b="1" i="1" baseline="-25000" dirty="0" err="1"/>
                <a:t>n</a:t>
              </a:r>
              <a:r>
                <a:rPr lang="fr-FR" sz="1600" b="1" dirty="0"/>
                <a:t>= (−0.94 ±1.89±0.97)∙10</a:t>
              </a:r>
              <a:r>
                <a:rPr lang="fr-FR" sz="1600" b="1" baseline="30000" dirty="0"/>
                <a:t>-4</a:t>
              </a:r>
              <a:r>
                <a:rPr lang="fr-FR" sz="1600" b="1" dirty="0"/>
                <a:t> </a:t>
              </a:r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296368" y="5506889"/>
              <a:ext cx="23217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Best </a:t>
              </a:r>
              <a:r>
                <a:rPr lang="fr-FR" sz="1600" dirty="0" err="1"/>
                <a:t>measurement</a:t>
              </a:r>
              <a:r>
                <a:rPr lang="fr-FR" sz="1600" dirty="0"/>
                <a:t> </a:t>
              </a:r>
              <a:r>
                <a:rPr lang="fr-FR" sz="1600" dirty="0" err="1"/>
                <a:t>so</a:t>
              </a:r>
              <a:r>
                <a:rPr lang="fr-FR" sz="1600" dirty="0"/>
                <a:t> far:</a:t>
              </a:r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5330848" y="5443174"/>
              <a:ext cx="39239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i="1" dirty="0" err="1"/>
                <a:t>emiT</a:t>
              </a:r>
              <a:r>
                <a:rPr lang="fr-FR" sz="1600" i="1" dirty="0"/>
                <a:t> collaboration, PRL 107, 102301 (2011),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ZoneTexte 30"/>
                <p:cNvSpPr txBox="1"/>
                <p:nvPr/>
              </p:nvSpPr>
              <p:spPr>
                <a:xfrm>
                  <a:off x="2590800" y="5804249"/>
                  <a:ext cx="1654940" cy="3606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fr-FR" sz="1600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1" i="1" dirty="0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sSub>
                            <m:sSubPr>
                              <m:ctrlPr>
                                <a:rPr lang="fr-FR" sz="1600" b="1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b="1" i="1" dirty="0">
                                  <a:latin typeface="Cambria Math" panose="02040503050406030204" pitchFamily="18" charset="0"/>
                                </a:rPr>
                                <m:t>𝟏𝟗</m:t>
                              </m:r>
                            </m:e>
                            <m:sub>
                              <m:r>
                                <a:rPr lang="fr-FR" sz="1600" b="1" i="1" dirty="0">
                                  <a:latin typeface="Cambria Math" panose="02040503050406030204" pitchFamily="18" charset="0"/>
                                </a:rPr>
                                <m:t>𝑵𝒆</m:t>
                              </m:r>
                            </m:sub>
                          </m:sSub>
                        </m:sub>
                      </m:sSub>
                    </m:oMath>
                  </a14:m>
                  <a:r>
                    <a:rPr lang="fr-FR" sz="1600" b="1" dirty="0"/>
                    <a:t>=(1 ±6)∙10</a:t>
                  </a:r>
                  <a:r>
                    <a:rPr lang="fr-FR" sz="1600" b="1" baseline="30000" dirty="0"/>
                    <a:t>-4</a:t>
                  </a:r>
                  <a:endParaRPr lang="fr-FR" sz="1600" dirty="0"/>
                </a:p>
              </p:txBody>
            </p:sp>
          </mc:Choice>
          <mc:Fallback xmlns="">
            <p:sp>
              <p:nvSpPr>
                <p:cNvPr id="48" name="ZoneTexte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0800" y="5804249"/>
                  <a:ext cx="1654940" cy="360676"/>
                </a:xfrm>
                <a:prstGeom prst="rect">
                  <a:avLst/>
                </a:prstGeom>
                <a:blipFill>
                  <a:blip r:embed="rId7"/>
                  <a:stretch>
                    <a:fillRect t="-3333" b="-1500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ZoneTexte 31"/>
            <p:cNvSpPr txBox="1"/>
            <p:nvPr/>
          </p:nvSpPr>
          <p:spPr>
            <a:xfrm>
              <a:off x="5241641" y="5758233"/>
              <a:ext cx="35329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i="1" dirty="0" err="1"/>
                <a:t>Calaprice</a:t>
              </a:r>
              <a:r>
                <a:rPr lang="fr-FR" sz="1600" i="1" dirty="0"/>
                <a:t>, </a:t>
              </a:r>
              <a:r>
                <a:rPr lang="fr-FR" sz="1600" i="1" dirty="0" err="1"/>
                <a:t>Hyp</a:t>
              </a:r>
              <a:r>
                <a:rPr lang="fr-FR" sz="1600" i="1" dirty="0"/>
                <a:t>. Int. 22(1985)83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7723806" y="2525068"/>
                <a:ext cx="80831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fr-FR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fr-FR" sz="135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3806" y="2525068"/>
                <a:ext cx="808316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4871529" y="3376561"/>
                <a:ext cx="3274322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𝐴𝑉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=180.013°±0.028°</m:t>
                    </m:r>
                  </m:oMath>
                </a14:m>
                <a:r>
                  <a:rPr lang="en-US" sz="1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(68% CL)</a:t>
                </a:r>
                <a:endParaRPr lang="fr-FR" sz="1600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1529" y="3376561"/>
                <a:ext cx="3274322" cy="338554"/>
              </a:xfrm>
              <a:prstGeom prst="rect">
                <a:avLst/>
              </a:prstGeom>
              <a:blipFill>
                <a:blip r:embed="rId8"/>
                <a:stretch>
                  <a:fillRect t="-7273" r="-559" b="-218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ZoneTexte 35"/>
          <p:cNvSpPr txBox="1"/>
          <p:nvPr/>
        </p:nvSpPr>
        <p:spPr>
          <a:xfrm>
            <a:off x="1010006" y="3783204"/>
            <a:ext cx="86670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>
                <a:solidFill>
                  <a:srgbClr val="3333FF"/>
                </a:solidFill>
              </a:rPr>
              <a:t>Search</a:t>
            </a:r>
            <a:r>
              <a:rPr lang="fr-FR" b="1" dirty="0">
                <a:solidFill>
                  <a:srgbClr val="3333FF"/>
                </a:solidFill>
              </a:rPr>
              <a:t> for New Physics 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Direct constraints </a:t>
            </a:r>
            <a:r>
              <a:rPr lang="en-US" sz="1600" dirty="0" smtClean="0"/>
              <a:t>on CP-violating Wilson coefficients in the nucleon-level EFT  </a:t>
            </a:r>
            <a:endParaRPr lang="fr-F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via </a:t>
            </a:r>
            <a:r>
              <a:rPr lang="fr-FR" sz="1600" b="1" dirty="0" smtClean="0"/>
              <a:t>the L-R </a:t>
            </a:r>
            <a:r>
              <a:rPr lang="en-US" sz="1600" b="1" dirty="0" smtClean="0"/>
              <a:t>symmetric</a:t>
            </a:r>
            <a:r>
              <a:rPr lang="fr-FR" sz="1600" b="1" dirty="0" smtClean="0"/>
              <a:t>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via </a:t>
            </a:r>
            <a:r>
              <a:rPr lang="fr-FR" sz="1600" b="1" dirty="0" smtClean="0"/>
              <a:t>the LQ model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1518279" y="5966278"/>
            <a:ext cx="958485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00FF"/>
                </a:solidFill>
              </a:rPr>
              <a:t>A </a:t>
            </a:r>
            <a:r>
              <a:rPr lang="fr-FR" b="1" dirty="0" err="1">
                <a:solidFill>
                  <a:srgbClr val="0000FF"/>
                </a:solidFill>
              </a:rPr>
              <a:t>measurement</a:t>
            </a:r>
            <a:r>
              <a:rPr lang="fr-FR" b="1" dirty="0">
                <a:solidFill>
                  <a:srgbClr val="0000FF"/>
                </a:solidFill>
              </a:rPr>
              <a:t> of </a:t>
            </a:r>
            <a:r>
              <a:rPr lang="fr-FR" b="1" i="1" dirty="0">
                <a:solidFill>
                  <a:srgbClr val="0000FF"/>
                </a:solidFill>
              </a:rPr>
              <a:t>D</a:t>
            </a:r>
            <a:r>
              <a:rPr lang="fr-FR" b="1" dirty="0">
                <a:solidFill>
                  <a:srgbClr val="0000FF"/>
                </a:solidFill>
              </a:rPr>
              <a:t> to the 10</a:t>
            </a:r>
            <a:r>
              <a:rPr lang="fr-FR" b="1" baseline="30000" dirty="0">
                <a:solidFill>
                  <a:srgbClr val="0000FF"/>
                </a:solidFill>
              </a:rPr>
              <a:t>-5</a:t>
            </a:r>
            <a:r>
              <a:rPr lang="fr-FR" b="1" dirty="0">
                <a:solidFill>
                  <a:srgbClr val="0000FF"/>
                </a:solidFill>
              </a:rPr>
              <a:t> </a:t>
            </a:r>
            <a:r>
              <a:rPr lang="fr-FR" b="1" dirty="0" err="1">
                <a:solidFill>
                  <a:srgbClr val="0000FF"/>
                </a:solidFill>
              </a:rPr>
              <a:t>level</a:t>
            </a:r>
            <a:r>
              <a:rPr lang="fr-FR" b="1" dirty="0">
                <a:solidFill>
                  <a:srgbClr val="0000FF"/>
                </a:solidFill>
              </a:rPr>
              <a:t>: </a:t>
            </a:r>
            <a:r>
              <a:rPr lang="fr-FR" b="1" dirty="0" err="1">
                <a:solidFill>
                  <a:srgbClr val="0000FF"/>
                </a:solidFill>
              </a:rPr>
              <a:t>looking</a:t>
            </a:r>
            <a:r>
              <a:rPr lang="fr-FR" b="1" dirty="0">
                <a:solidFill>
                  <a:srgbClr val="0000FF"/>
                </a:solidFill>
              </a:rPr>
              <a:t> for New Physics and </a:t>
            </a:r>
            <a:r>
              <a:rPr lang="fr-FR" b="1" dirty="0" err="1">
                <a:solidFill>
                  <a:srgbClr val="0000FF"/>
                </a:solidFill>
              </a:rPr>
              <a:t>accessing</a:t>
            </a:r>
            <a:r>
              <a:rPr lang="fr-FR" b="1" dirty="0">
                <a:solidFill>
                  <a:srgbClr val="0000FF"/>
                </a:solidFill>
              </a:rPr>
              <a:t> for the first time </a:t>
            </a:r>
            <a:r>
              <a:rPr lang="fr-FR" b="1" dirty="0" smtClean="0">
                <a:solidFill>
                  <a:srgbClr val="0000FF"/>
                </a:solidFill>
              </a:rPr>
              <a:t>FSI </a:t>
            </a:r>
            <a:endParaRPr lang="fr-FR" b="1" dirty="0">
              <a:solidFill>
                <a:srgbClr val="0000FF"/>
              </a:solidFill>
            </a:endParaRPr>
          </a:p>
        </p:txBody>
      </p:sp>
      <p:grpSp>
        <p:nvGrpSpPr>
          <p:cNvPr id="39" name="Groupe 38"/>
          <p:cNvGrpSpPr/>
          <p:nvPr/>
        </p:nvGrpSpPr>
        <p:grpSpPr>
          <a:xfrm>
            <a:off x="10046659" y="91567"/>
            <a:ext cx="2014619" cy="1257182"/>
            <a:chOff x="9877249" y="91688"/>
            <a:chExt cx="2228046" cy="1441516"/>
          </a:xfrm>
        </p:grpSpPr>
        <p:pic>
          <p:nvPicPr>
            <p:cNvPr id="40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80963" y="91688"/>
              <a:ext cx="2020618" cy="144151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2" name="ZoneTexte 41"/>
            <p:cNvSpPr txBox="1"/>
            <p:nvPr/>
          </p:nvSpPr>
          <p:spPr>
            <a:xfrm>
              <a:off x="9877249" y="977498"/>
              <a:ext cx="2228046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rgbClr val="104463"/>
                  </a:solidFill>
                  <a:latin typeface="72 Condensed" panose="020B0506030000000003" pitchFamily="34" charset="0"/>
                  <a:cs typeface="72 Condensed" panose="020B0506030000000003" pitchFamily="34" charset="0"/>
                </a:rPr>
                <a:t>THE MORA EXPERIMENT</a:t>
              </a:r>
            </a:p>
            <a:p>
              <a:pPr algn="ctr"/>
              <a:r>
                <a:rPr lang="en-US" sz="1200" dirty="0" smtClean="0">
                  <a:solidFill>
                    <a:srgbClr val="C00000"/>
                  </a:solidFill>
                  <a:latin typeface="Arial Narrow" panose="020B0606020202030204" pitchFamily="34" charset="0"/>
                  <a:cs typeface="72 Condensed" panose="020B0506030000000003" pitchFamily="34" charset="0"/>
                </a:rPr>
                <a:t>Matter’s Origin from RadioActivity</a:t>
              </a:r>
              <a:endParaRPr lang="en-US" sz="1200" dirty="0">
                <a:solidFill>
                  <a:srgbClr val="C00000"/>
                </a:solidFill>
                <a:latin typeface="Arial Narrow" panose="020B0606020202030204" pitchFamily="34" charset="0"/>
                <a:cs typeface="72 Condensed" panose="020B0506030000000003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68588" y="6423716"/>
            <a:ext cx="122056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fr-FR" dirty="0" smtClean="0">
                <a:solidFill>
                  <a:srgbClr val="0000FF"/>
                </a:solidFill>
              </a:rPr>
              <a:t> </a:t>
            </a:r>
            <a:r>
              <a:rPr lang="fr-FR" dirty="0">
                <a:solidFill>
                  <a:srgbClr val="0000FF"/>
                </a:solidFill>
              </a:rPr>
              <a:t>Adam Falkowski, Antonio </a:t>
            </a:r>
            <a:r>
              <a:rPr lang="fr-FR" dirty="0" smtClean="0">
                <a:solidFill>
                  <a:srgbClr val="0000FF"/>
                </a:solidFill>
              </a:rPr>
              <a:t>Rodriguez-Sanchez </a:t>
            </a:r>
            <a:r>
              <a:rPr lang="fr-FR" dirty="0"/>
              <a:t> IJCLab </a:t>
            </a:r>
            <a:r>
              <a:rPr lang="fr-FR" dirty="0" smtClean="0">
                <a:solidFill>
                  <a:srgbClr val="0000FF"/>
                </a:solidFill>
              </a:rPr>
              <a:t>: </a:t>
            </a:r>
            <a:r>
              <a:rPr lang="fr-FR" dirty="0" err="1" smtClean="0"/>
              <a:t>Verification</a:t>
            </a:r>
            <a:r>
              <a:rPr lang="fr-FR" dirty="0" smtClean="0"/>
              <a:t> </a:t>
            </a:r>
            <a:r>
              <a:rPr lang="fr-FR" dirty="0"/>
              <a:t>of Final </a:t>
            </a:r>
            <a:r>
              <a:rPr lang="fr-FR" dirty="0" smtClean="0"/>
              <a:t>State </a:t>
            </a:r>
            <a:r>
              <a:rPr lang="fr-FR" dirty="0"/>
              <a:t>Interactions </a:t>
            </a:r>
            <a:r>
              <a:rPr lang="fr-FR" dirty="0" err="1"/>
              <a:t>calculations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modern </a:t>
            </a:r>
            <a:r>
              <a:rPr lang="fr-FR" dirty="0" err="1"/>
              <a:t>EFTs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388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9692" y="276022"/>
            <a:ext cx="1809105" cy="1022892"/>
          </a:xfrm>
          <a:prstGeom prst="rect">
            <a:avLst/>
          </a:prstGeom>
          <a:solidFill>
            <a:srgbClr val="FF0066">
              <a:alpha val="20000"/>
            </a:srgbClr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/>
          <p:cNvSpPr txBox="1"/>
          <p:nvPr/>
        </p:nvSpPr>
        <p:spPr>
          <a:xfrm>
            <a:off x="3885149" y="2040563"/>
            <a:ext cx="4413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State of the art techniques from ISOL </a:t>
            </a:r>
            <a:r>
              <a:rPr lang="fr-FR" sz="1600" b="1" dirty="0" err="1" smtClean="0"/>
              <a:t>facilities</a:t>
            </a:r>
            <a:endParaRPr lang="fr-FR" sz="1200" dirty="0"/>
          </a:p>
        </p:txBody>
      </p:sp>
      <p:sp>
        <p:nvSpPr>
          <p:cNvPr id="14" name="ZoneTexte 13"/>
          <p:cNvSpPr txBox="1"/>
          <p:nvPr/>
        </p:nvSpPr>
        <p:spPr>
          <a:xfrm>
            <a:off x="2447917" y="6435818"/>
            <a:ext cx="8084726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350" dirty="0" smtClean="0"/>
              <a:t>Back </a:t>
            </a:r>
            <a:r>
              <a:rPr lang="fr-FR" sz="1350" dirty="0"/>
              <a:t>to                             /</a:t>
            </a:r>
            <a:r>
              <a:rPr lang="fr-FR" sz="1350" dirty="0" smtClean="0"/>
              <a:t>DESIR, </a:t>
            </a:r>
            <a:r>
              <a:rPr lang="fr-FR" sz="1350" dirty="0" err="1" smtClean="0"/>
              <a:t>making</a:t>
            </a:r>
            <a:r>
              <a:rPr lang="fr-FR" sz="1350" dirty="0" smtClean="0"/>
              <a:t> use of the  intense and </a:t>
            </a:r>
            <a:r>
              <a:rPr lang="fr-FR" sz="1350" dirty="0" err="1" smtClean="0"/>
              <a:t>purified</a:t>
            </a:r>
            <a:r>
              <a:rPr lang="fr-FR" sz="1350" dirty="0" smtClean="0"/>
              <a:t> ISOL </a:t>
            </a:r>
            <a:r>
              <a:rPr lang="fr-FR" sz="1350" dirty="0" err="1" smtClean="0"/>
              <a:t>beams</a:t>
            </a:r>
            <a:r>
              <a:rPr lang="fr-FR" sz="1350" dirty="0" smtClean="0"/>
              <a:t> from SPIRAL 1/ S3-LEB: </a:t>
            </a:r>
            <a:r>
              <a:rPr lang="fr-FR" sz="1350" b="1" dirty="0" smtClean="0"/>
              <a:t>2027</a:t>
            </a:r>
            <a:endParaRPr lang="fr-FR" sz="1350" b="1" dirty="0"/>
          </a:p>
        </p:txBody>
      </p:sp>
      <p:pic>
        <p:nvPicPr>
          <p:cNvPr id="76" name="Image 6" descr="logo couleur HD.pd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9078" y="6501979"/>
            <a:ext cx="1023144" cy="22725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42" name="Titre 4"/>
          <p:cNvSpPr>
            <a:spLocks noGrp="1"/>
          </p:cNvSpPr>
          <p:nvPr>
            <p:ph type="title"/>
          </p:nvPr>
        </p:nvSpPr>
        <p:spPr>
          <a:xfrm>
            <a:off x="2252313" y="481432"/>
            <a:ext cx="7838067" cy="513878"/>
          </a:xfrm>
        </p:spPr>
        <p:txBody>
          <a:bodyPr>
            <a:normAutofit/>
          </a:bodyPr>
          <a:lstStyle/>
          <a:p>
            <a:r>
              <a:rPr lang="fr-FR" sz="2400" dirty="0" smtClean="0">
                <a:latin typeface="Tw Cen MT Condensed Extra Bold" panose="020B0803020202020204" pitchFamily="34" charset="0"/>
              </a:rPr>
              <a:t>MORA in a </a:t>
            </a:r>
            <a:r>
              <a:rPr lang="fr-FR" sz="2400" dirty="0" err="1" smtClean="0">
                <a:latin typeface="Tw Cen MT Condensed Extra Bold" panose="020B0803020202020204" pitchFamily="34" charset="0"/>
              </a:rPr>
              <a:t>nutshell</a:t>
            </a:r>
            <a:endParaRPr lang="fr-FR" sz="2400" dirty="0">
              <a:latin typeface="Tw Cen MT Condensed Extra Bold" panose="020B0803020202020204" pitchFamily="34" charset="0"/>
            </a:endParaRPr>
          </a:p>
        </p:txBody>
      </p:sp>
      <p:pic>
        <p:nvPicPr>
          <p:cNvPr id="50" name="Image 49" descr="../../../../Downloads/logo_r.normandie-paysage-cmjn-2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3295" y="529269"/>
            <a:ext cx="1611413" cy="44408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grpSp>
        <p:nvGrpSpPr>
          <p:cNvPr id="47" name="Groupe 46"/>
          <p:cNvGrpSpPr/>
          <p:nvPr/>
        </p:nvGrpSpPr>
        <p:grpSpPr>
          <a:xfrm>
            <a:off x="335309" y="2601464"/>
            <a:ext cx="4262345" cy="3604303"/>
            <a:chOff x="229338" y="2831368"/>
            <a:chExt cx="4262345" cy="3604303"/>
          </a:xfrm>
        </p:grpSpPr>
        <p:sp>
          <p:nvSpPr>
            <p:cNvPr id="43" name="Rectangle 42"/>
            <p:cNvSpPr/>
            <p:nvPr/>
          </p:nvSpPr>
          <p:spPr>
            <a:xfrm>
              <a:off x="229338" y="2831368"/>
              <a:ext cx="4262345" cy="3604303"/>
            </a:xfrm>
            <a:prstGeom prst="rect">
              <a:avLst/>
            </a:prstGeom>
            <a:solidFill>
              <a:schemeClr val="accent4">
                <a:lumMod val="60000"/>
                <a:lumOff val="40000"/>
                <a:alpha val="2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274638" y="5798419"/>
              <a:ext cx="3876958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350" b="1" dirty="0"/>
                <a:t>- </a:t>
              </a:r>
              <a:r>
                <a:rPr lang="fr-FR" sz="1350" b="1" dirty="0" err="1"/>
                <a:t>Theoretical</a:t>
              </a:r>
              <a:r>
                <a:rPr lang="fr-FR" sz="1350" b="1" dirty="0"/>
                <a:t> </a:t>
              </a:r>
              <a:r>
                <a:rPr lang="fr-FR" sz="1350" b="1" dirty="0" err="1"/>
                <a:t>studies</a:t>
              </a:r>
              <a:r>
                <a:rPr lang="fr-FR" sz="1350" b="1" dirty="0"/>
                <a:t> </a:t>
              </a:r>
              <a:r>
                <a:rPr lang="fr-FR" sz="1350" b="1" dirty="0" err="1"/>
                <a:t>with</a:t>
              </a:r>
              <a:r>
                <a:rPr lang="fr-FR" sz="1350" b="1" dirty="0"/>
                <a:t> state-of-the-art </a:t>
              </a:r>
              <a:r>
                <a:rPr lang="fr-FR" sz="1350" b="1" dirty="0" err="1"/>
                <a:t>EFTs</a:t>
              </a:r>
              <a:endParaRPr lang="fr-FR" sz="1350" b="1" dirty="0"/>
            </a:p>
            <a:p>
              <a:endParaRPr lang="fr-FR" sz="1350" dirty="0"/>
            </a:p>
          </p:txBody>
        </p:sp>
        <p:pic>
          <p:nvPicPr>
            <p:cNvPr id="71" name="Image 70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20588" y="5627719"/>
              <a:ext cx="700743" cy="700743"/>
            </a:xfrm>
            <a:prstGeom prst="rect">
              <a:avLst/>
            </a:prstGeom>
          </p:spPr>
        </p:pic>
        <p:grpSp>
          <p:nvGrpSpPr>
            <p:cNvPr id="39" name="Groupe 38"/>
            <p:cNvGrpSpPr/>
            <p:nvPr/>
          </p:nvGrpSpPr>
          <p:grpSpPr>
            <a:xfrm>
              <a:off x="274638" y="2888795"/>
              <a:ext cx="4047225" cy="2830965"/>
              <a:chOff x="274638" y="2719455"/>
              <a:chExt cx="4047225" cy="2830965"/>
            </a:xfrm>
          </p:grpSpPr>
          <p:pic>
            <p:nvPicPr>
              <p:cNvPr id="31" name="Image 30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94629" y="4941436"/>
                <a:ext cx="504420" cy="307285"/>
              </a:xfrm>
              <a:prstGeom prst="rect">
                <a:avLst/>
              </a:prstGeom>
            </p:spPr>
          </p:pic>
          <p:sp>
            <p:nvSpPr>
              <p:cNvPr id="4" name="ZoneTexte 3"/>
              <p:cNvSpPr txBox="1"/>
              <p:nvPr/>
            </p:nvSpPr>
            <p:spPr>
              <a:xfrm>
                <a:off x="274638" y="2719455"/>
                <a:ext cx="3944917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350" dirty="0" smtClean="0"/>
                  <a:t>- </a:t>
                </a:r>
                <a:r>
                  <a:rPr lang="fr-FR" sz="1350" b="1" dirty="0" smtClean="0"/>
                  <a:t>Ion </a:t>
                </a:r>
                <a:r>
                  <a:rPr lang="fr-FR" sz="1350" b="1" dirty="0" err="1"/>
                  <a:t>cooling</a:t>
                </a:r>
                <a:r>
                  <a:rPr lang="fr-FR" sz="1350" b="1" dirty="0"/>
                  <a:t> and </a:t>
                </a:r>
                <a:r>
                  <a:rPr lang="fr-FR" sz="1350" b="1" dirty="0" err="1" smtClean="0"/>
                  <a:t>trapping</a:t>
                </a:r>
                <a:r>
                  <a:rPr lang="fr-FR" sz="1350" b="1" dirty="0" smtClean="0"/>
                  <a:t> </a:t>
                </a:r>
                <a:r>
                  <a:rPr lang="fr-FR" sz="1350" b="1" dirty="0" err="1" smtClean="0"/>
                  <a:t>originally</a:t>
                </a:r>
                <a:r>
                  <a:rPr lang="fr-FR" sz="1350" b="1" dirty="0" smtClean="0"/>
                  <a:t> </a:t>
                </a:r>
                <a:r>
                  <a:rPr lang="fr-FR" sz="1350" b="1" dirty="0" err="1"/>
                  <a:t>developped</a:t>
                </a:r>
                <a:r>
                  <a:rPr lang="fr-FR" sz="1350" b="1" dirty="0"/>
                  <a:t> for</a:t>
                </a:r>
              </a:p>
              <a:p>
                <a:endParaRPr lang="fr-FR" sz="1350" dirty="0"/>
              </a:p>
            </p:txBody>
          </p:sp>
          <p:sp>
            <p:nvSpPr>
              <p:cNvPr id="8" name="ZoneTexte 7"/>
              <p:cNvSpPr txBox="1"/>
              <p:nvPr/>
            </p:nvSpPr>
            <p:spPr>
              <a:xfrm>
                <a:off x="553159" y="4724283"/>
                <a:ext cx="2762424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350" dirty="0" smtClean="0"/>
                  <a:t>New </a:t>
                </a:r>
                <a:r>
                  <a:rPr lang="fr-FR" sz="1350" dirty="0" err="1" smtClean="0"/>
                  <a:t>trap</a:t>
                </a:r>
                <a:r>
                  <a:rPr lang="fr-FR" sz="1350" dirty="0" smtClean="0"/>
                  <a:t> and new </a:t>
                </a:r>
                <a:r>
                  <a:rPr lang="fr-FR" sz="1350" dirty="0" err="1" smtClean="0"/>
                  <a:t>detection</a:t>
                </a:r>
                <a:r>
                  <a:rPr lang="fr-FR" sz="1350" dirty="0" smtClean="0"/>
                  <a:t> setup:</a:t>
                </a:r>
              </a:p>
              <a:p>
                <a:r>
                  <a:rPr lang="fr-FR" sz="1350" dirty="0" err="1" smtClean="0"/>
                  <a:t>off-line</a:t>
                </a:r>
                <a:r>
                  <a:rPr lang="fr-FR" sz="1350" dirty="0" smtClean="0"/>
                  <a:t> </a:t>
                </a:r>
                <a:r>
                  <a:rPr lang="fr-FR" sz="1350" dirty="0" err="1" smtClean="0"/>
                  <a:t>commissioning</a:t>
                </a:r>
                <a:r>
                  <a:rPr lang="fr-FR" sz="1350" dirty="0" smtClean="0"/>
                  <a:t> at             and </a:t>
                </a:r>
                <a:endParaRPr lang="fr-FR" sz="1350" dirty="0"/>
              </a:p>
            </p:txBody>
          </p:sp>
          <p:sp>
            <p:nvSpPr>
              <p:cNvPr id="9" name="ZoneTexte 8"/>
              <p:cNvSpPr txBox="1"/>
              <p:nvPr/>
            </p:nvSpPr>
            <p:spPr>
              <a:xfrm>
                <a:off x="1062151" y="5250338"/>
                <a:ext cx="2135394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350" b="1" dirty="0" err="1" smtClean="0">
                    <a:solidFill>
                      <a:srgbClr val="FF0000"/>
                    </a:solidFill>
                  </a:rPr>
                  <a:t>Completed</a:t>
                </a:r>
                <a:r>
                  <a:rPr lang="fr-FR" sz="1350" b="1" dirty="0" smtClean="0">
                    <a:solidFill>
                      <a:srgbClr val="FF0000"/>
                    </a:solidFill>
                  </a:rPr>
                  <a:t> in </a:t>
                </a:r>
                <a:r>
                  <a:rPr lang="fr-FR" sz="1350" b="1" dirty="0" err="1" smtClean="0">
                    <a:solidFill>
                      <a:srgbClr val="FF0000"/>
                    </a:solidFill>
                  </a:rPr>
                  <a:t>automn</a:t>
                </a:r>
                <a:r>
                  <a:rPr lang="fr-FR" sz="1350" b="1" dirty="0" smtClean="0">
                    <a:solidFill>
                      <a:srgbClr val="FF0000"/>
                    </a:solidFill>
                  </a:rPr>
                  <a:t> 2021</a:t>
                </a:r>
                <a:endParaRPr lang="fr-FR" sz="1350" b="1" dirty="0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32" name="Groupe 31"/>
              <p:cNvGrpSpPr/>
              <p:nvPr/>
            </p:nvGrpSpPr>
            <p:grpSpPr>
              <a:xfrm>
                <a:off x="1280860" y="3106543"/>
                <a:ext cx="2219796" cy="1605240"/>
                <a:chOff x="1420704" y="1900079"/>
                <a:chExt cx="2959727" cy="2140320"/>
              </a:xfrm>
            </p:grpSpPr>
            <p:grpSp>
              <p:nvGrpSpPr>
                <p:cNvPr id="26" name="Groupe 25"/>
                <p:cNvGrpSpPr/>
                <p:nvPr/>
              </p:nvGrpSpPr>
              <p:grpSpPr>
                <a:xfrm>
                  <a:off x="1436010" y="1911124"/>
                  <a:ext cx="2944421" cy="2129275"/>
                  <a:chOff x="7329030" y="2849586"/>
                  <a:chExt cx="2389625" cy="1916802"/>
                </a:xfrm>
              </p:grpSpPr>
              <p:pic>
                <p:nvPicPr>
                  <p:cNvPr id="27" name="Image 26"/>
                  <p:cNvPicPr/>
                  <p:nvPr/>
                </p:nvPicPr>
                <p:blipFill>
                  <a:blip r:embed="rId6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377629" y="2849586"/>
                    <a:ext cx="2341026" cy="186198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8" name="Image 6" descr="logo couleur HD.pdf"/>
                  <p:cNvPicPr>
                    <a:picLocks noChangeAspect="1"/>
                  </p:cNvPicPr>
                  <p:nvPr/>
                </p:nvPicPr>
                <p:blipFill>
                  <a:blip r:embed="rId7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512931" y="4476985"/>
                    <a:ext cx="1144705" cy="274253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9" name="Image 28"/>
                  <p:cNvPicPr>
                    <a:picLocks noChangeAspect="1"/>
                  </p:cNvPicPr>
                  <p:nvPr/>
                </p:nvPicPr>
                <p:blipFill>
                  <a:blip r:embed="rId8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329030" y="4384131"/>
                    <a:ext cx="629086" cy="382257"/>
                  </a:xfrm>
                  <a:prstGeom prst="rect">
                    <a:avLst/>
                  </a:prstGeom>
                </p:spPr>
              </p:pic>
              <p:pic>
                <p:nvPicPr>
                  <p:cNvPr id="30" name="Image 29" descr="logo LPCTrap1.png"/>
                  <p:cNvPicPr>
                    <a:picLocks noChangeAspect="1"/>
                  </p:cNvPicPr>
                  <p:nvPr/>
                </p:nvPicPr>
                <p:blipFill>
                  <a:blip r:embed="rId9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>
                  <a:xfrm>
                    <a:off x="8865630" y="2901466"/>
                    <a:ext cx="792004" cy="580897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23" name="ZoneTexte 22"/>
                <p:cNvSpPr txBox="1"/>
                <p:nvPr/>
              </p:nvSpPr>
              <p:spPr>
                <a:xfrm>
                  <a:off x="1420704" y="1900079"/>
                  <a:ext cx="995657" cy="40010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350" dirty="0" err="1">
                      <a:solidFill>
                        <a:srgbClr val="0000FF"/>
                      </a:solidFill>
                    </a:rPr>
                    <a:t>LPCTrap</a:t>
                  </a:r>
                  <a:endParaRPr lang="fr-FR" sz="1350" dirty="0">
                    <a:solidFill>
                      <a:srgbClr val="0000FF"/>
                    </a:solidFill>
                  </a:endParaRPr>
                </a:p>
              </p:txBody>
            </p:sp>
          </p:grpSp>
          <p:pic>
            <p:nvPicPr>
              <p:cNvPr id="48" name="Image 6" descr="logo couleur HD.pdf"/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66624" y="4984546"/>
                <a:ext cx="1155239" cy="26006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46" name="Groupe 45"/>
          <p:cNvGrpSpPr/>
          <p:nvPr/>
        </p:nvGrpSpPr>
        <p:grpSpPr>
          <a:xfrm>
            <a:off x="7408556" y="2633261"/>
            <a:ext cx="4556045" cy="3621959"/>
            <a:chOff x="7237321" y="2912189"/>
            <a:chExt cx="4556045" cy="3572936"/>
          </a:xfrm>
        </p:grpSpPr>
        <p:sp>
          <p:nvSpPr>
            <p:cNvPr id="61" name="Rectangle 60"/>
            <p:cNvSpPr/>
            <p:nvPr/>
          </p:nvSpPr>
          <p:spPr>
            <a:xfrm>
              <a:off x="7250375" y="2912189"/>
              <a:ext cx="4542991" cy="3572936"/>
            </a:xfrm>
            <a:prstGeom prst="rect">
              <a:avLst/>
            </a:prstGeom>
            <a:solidFill>
              <a:schemeClr val="accent4">
                <a:lumMod val="60000"/>
                <a:lumOff val="40000"/>
                <a:alpha val="2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8742735" y="5476640"/>
              <a:ext cx="1568122" cy="2960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350" b="1" dirty="0" err="1" smtClean="0">
                  <a:solidFill>
                    <a:srgbClr val="FF0000"/>
                  </a:solidFill>
                </a:rPr>
                <a:t>Started</a:t>
              </a:r>
              <a:r>
                <a:rPr lang="fr-FR" sz="1350" b="1" dirty="0" smtClean="0">
                  <a:solidFill>
                    <a:srgbClr val="FF0000"/>
                  </a:solidFill>
                </a:rPr>
                <a:t> in </a:t>
              </a:r>
              <a:r>
                <a:rPr lang="fr-FR" sz="1350" b="1" dirty="0" err="1" smtClean="0">
                  <a:solidFill>
                    <a:srgbClr val="FF0000"/>
                  </a:solidFill>
                </a:rPr>
                <a:t>Feb</a:t>
              </a:r>
              <a:r>
                <a:rPr lang="fr-FR" sz="1350" b="1" dirty="0" smtClean="0">
                  <a:solidFill>
                    <a:srgbClr val="FF0000"/>
                  </a:solidFill>
                </a:rPr>
                <a:t> 2022</a:t>
              </a:r>
              <a:endParaRPr lang="fr-FR" sz="1350" b="1" dirty="0">
                <a:solidFill>
                  <a:srgbClr val="FF0000"/>
                </a:solidFill>
              </a:endParaRPr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7237321" y="2949191"/>
              <a:ext cx="3760928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350" dirty="0"/>
                <a:t>-  </a:t>
              </a:r>
              <a:r>
                <a:rPr lang="fr-FR" sz="1350" b="1" dirty="0" err="1"/>
                <a:t>Innovative</a:t>
              </a:r>
              <a:r>
                <a:rPr lang="fr-FR" sz="1350" b="1" dirty="0"/>
                <a:t> laser polarisation techniques at </a:t>
              </a:r>
            </a:p>
            <a:p>
              <a:endParaRPr lang="fr-FR" sz="1350" dirty="0"/>
            </a:p>
          </p:txBody>
        </p:sp>
        <p:pic>
          <p:nvPicPr>
            <p:cNvPr id="44" name="Picture 16" descr="logo"/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13577" y="2951365"/>
              <a:ext cx="532706" cy="5946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0" name="ZoneTexte 9"/>
            <p:cNvSpPr txBox="1"/>
            <p:nvPr/>
          </p:nvSpPr>
          <p:spPr>
            <a:xfrm>
              <a:off x="7975671" y="5007826"/>
              <a:ext cx="280223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50" dirty="0"/>
                <a:t>Proof of </a:t>
              </a:r>
              <a:r>
                <a:rPr lang="fr-FR" sz="1350" dirty="0" err="1"/>
                <a:t>principle</a:t>
              </a:r>
              <a:r>
                <a:rPr lang="fr-FR" sz="1350" dirty="0"/>
                <a:t> of </a:t>
              </a:r>
              <a:r>
                <a:rPr lang="fr-FR" sz="1350" dirty="0" err="1" smtClean="0"/>
                <a:t>polarization</a:t>
              </a:r>
              <a:endParaRPr lang="fr-FR" sz="1350" dirty="0" smtClean="0"/>
            </a:p>
            <a:p>
              <a:pPr algn="ctr"/>
              <a:r>
                <a:rPr lang="fr-FR" sz="1350" dirty="0" smtClean="0"/>
                <a:t>First </a:t>
              </a:r>
              <a:r>
                <a:rPr lang="fr-FR" sz="1350" i="1" dirty="0" smtClean="0"/>
                <a:t>D</a:t>
              </a:r>
              <a:r>
                <a:rPr lang="fr-FR" sz="1350" dirty="0" smtClean="0"/>
                <a:t> </a:t>
              </a:r>
              <a:r>
                <a:rPr lang="fr-FR" sz="1350" dirty="0" err="1" smtClean="0"/>
                <a:t>measurement</a:t>
              </a:r>
              <a:endParaRPr lang="fr-FR" sz="1350" dirty="0"/>
            </a:p>
          </p:txBody>
        </p:sp>
        <p:pic>
          <p:nvPicPr>
            <p:cNvPr id="73" name="Picture 2" descr="Home"/>
            <p:cNvPicPr>
              <a:picLocks noChangeAspect="1" noChangeArrowheads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6503" y="6058193"/>
              <a:ext cx="936232" cy="209602"/>
            </a:xfrm>
            <a:prstGeom prst="rect">
              <a:avLst/>
            </a:prstGeom>
            <a:noFill/>
          </p:spPr>
        </p:pic>
        <p:pic>
          <p:nvPicPr>
            <p:cNvPr id="74" name="Picture 8" descr="Nuclear and Radiation Physics Section"/>
            <p:cNvPicPr>
              <a:picLocks noChangeAspect="1" noChangeArrowheads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43952" y="5938218"/>
              <a:ext cx="955836" cy="477918"/>
            </a:xfrm>
            <a:prstGeom prst="rect">
              <a:avLst/>
            </a:prstGeom>
            <a:noFill/>
          </p:spPr>
        </p:pic>
        <p:pic>
          <p:nvPicPr>
            <p:cNvPr id="75" name="Picture 2" descr="The University of Manchester"/>
            <p:cNvPicPr>
              <a:picLocks noChangeAspect="1" noChangeArrowheads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01005" y="5985938"/>
              <a:ext cx="883559" cy="368864"/>
            </a:xfrm>
            <a:prstGeom prst="rect">
              <a:avLst/>
            </a:prstGeom>
            <a:noFill/>
          </p:spPr>
        </p:pic>
        <p:sp>
          <p:nvSpPr>
            <p:cNvPr id="13" name="ZoneTexte 12"/>
            <p:cNvSpPr txBox="1"/>
            <p:nvPr/>
          </p:nvSpPr>
          <p:spPr>
            <a:xfrm>
              <a:off x="8873019" y="5682101"/>
              <a:ext cx="1562777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350" dirty="0" err="1"/>
                <a:t>With</a:t>
              </a:r>
              <a:r>
                <a:rPr lang="fr-FR" sz="1350" dirty="0"/>
                <a:t> experts from:</a:t>
              </a:r>
            </a:p>
          </p:txBody>
        </p:sp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89449" y="3444928"/>
              <a:ext cx="2658197" cy="1477598"/>
            </a:xfrm>
            <a:prstGeom prst="rect">
              <a:avLst/>
            </a:prstGeom>
          </p:spPr>
        </p:pic>
        <p:cxnSp>
          <p:nvCxnSpPr>
            <p:cNvPr id="70" name="Connecteur droit avec flèche 69"/>
            <p:cNvCxnSpPr/>
            <p:nvPr/>
          </p:nvCxnSpPr>
          <p:spPr>
            <a:xfrm flipH="1">
              <a:off x="9598631" y="4070123"/>
              <a:ext cx="731610" cy="4393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ZoneTexte 36"/>
            <p:cNvSpPr txBox="1"/>
            <p:nvPr/>
          </p:nvSpPr>
          <p:spPr>
            <a:xfrm>
              <a:off x="10419306" y="3634438"/>
              <a:ext cx="137406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smtClean="0">
                  <a:solidFill>
                    <a:srgbClr val="FF0000"/>
                  </a:solidFill>
                </a:rPr>
                <a:t>MORA installation at JYFL/IGISOL</a:t>
              </a:r>
              <a:endParaRPr lang="fr-FR" sz="1600" dirty="0">
                <a:solidFill>
                  <a:srgbClr val="FF0000"/>
                </a:solidFill>
              </a:endParaRPr>
            </a:p>
            <a:p>
              <a:r>
                <a:rPr lang="fr-FR" sz="1600" dirty="0" smtClean="0">
                  <a:solidFill>
                    <a:srgbClr val="FF0000"/>
                  </a:solidFill>
                </a:rPr>
                <a:t>(</a:t>
              </a:r>
              <a:r>
                <a:rPr lang="fr-FR" sz="1600" dirty="0" err="1" smtClean="0">
                  <a:solidFill>
                    <a:srgbClr val="FF0000"/>
                  </a:solidFill>
                </a:rPr>
                <a:t>completed</a:t>
              </a:r>
              <a:r>
                <a:rPr lang="fr-FR" sz="1600" dirty="0" smtClean="0">
                  <a:solidFill>
                    <a:srgbClr val="FF0000"/>
                  </a:solidFill>
                </a:rPr>
                <a:t>!)</a:t>
              </a:r>
            </a:p>
          </p:txBody>
        </p:sp>
      </p:grpSp>
      <p:sp>
        <p:nvSpPr>
          <p:cNvPr id="41" name="ZoneTexte 40"/>
          <p:cNvSpPr txBox="1"/>
          <p:nvPr/>
        </p:nvSpPr>
        <p:spPr>
          <a:xfrm>
            <a:off x="1140969" y="1383333"/>
            <a:ext cx="10750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>
                <a:solidFill>
                  <a:srgbClr val="0000FF"/>
                </a:solidFill>
              </a:rPr>
              <a:t>D</a:t>
            </a:r>
            <a:r>
              <a:rPr lang="fr-FR" b="1" dirty="0">
                <a:solidFill>
                  <a:srgbClr val="0000FF"/>
                </a:solidFill>
              </a:rPr>
              <a:t> </a:t>
            </a:r>
            <a:r>
              <a:rPr lang="fr-FR" b="1" dirty="0" err="1">
                <a:solidFill>
                  <a:srgbClr val="0000FF"/>
                </a:solidFill>
              </a:rPr>
              <a:t>correlation</a:t>
            </a:r>
            <a:r>
              <a:rPr lang="fr-FR" b="1" dirty="0">
                <a:solidFill>
                  <a:srgbClr val="0000FF"/>
                </a:solidFill>
              </a:rPr>
              <a:t> </a:t>
            </a:r>
            <a:r>
              <a:rPr lang="fr-FR" b="1" dirty="0" err="1" smtClean="0">
                <a:solidFill>
                  <a:srgbClr val="0000FF"/>
                </a:solidFill>
              </a:rPr>
              <a:t>measurement</a:t>
            </a:r>
            <a:r>
              <a:rPr lang="fr-FR" b="1" dirty="0" smtClean="0">
                <a:solidFill>
                  <a:srgbClr val="0000FF"/>
                </a:solidFill>
              </a:rPr>
              <a:t> in</a:t>
            </a:r>
            <a:r>
              <a:rPr lang="fr-FR" b="1" baseline="30000" dirty="0" smtClean="0">
                <a:solidFill>
                  <a:srgbClr val="0000FF"/>
                </a:solidFill>
              </a:rPr>
              <a:t> 23</a:t>
            </a:r>
            <a:r>
              <a:rPr lang="fr-FR" b="1" dirty="0" smtClean="0">
                <a:solidFill>
                  <a:srgbClr val="0000FF"/>
                </a:solidFill>
              </a:rPr>
              <a:t>Mg, </a:t>
            </a:r>
            <a:r>
              <a:rPr lang="fr-FR" b="1" baseline="30000" dirty="0" smtClean="0">
                <a:solidFill>
                  <a:srgbClr val="0000FF"/>
                </a:solidFill>
              </a:rPr>
              <a:t>39</a:t>
            </a:r>
            <a:r>
              <a:rPr lang="fr-FR" b="1" dirty="0" smtClean="0">
                <a:solidFill>
                  <a:srgbClr val="0000FF"/>
                </a:solidFill>
              </a:rPr>
              <a:t>Ca </a:t>
            </a:r>
            <a:r>
              <a:rPr lang="fr-FR" b="1" dirty="0" err="1" smtClean="0">
                <a:solidFill>
                  <a:srgbClr val="0000FF"/>
                </a:solidFill>
              </a:rPr>
              <a:t>decays</a:t>
            </a:r>
            <a:r>
              <a:rPr lang="fr-FR" b="1" dirty="0" smtClean="0">
                <a:solidFill>
                  <a:srgbClr val="0000FF"/>
                </a:solidFill>
              </a:rPr>
              <a:t> </a:t>
            </a:r>
            <a:r>
              <a:rPr lang="fr-FR" b="1" dirty="0">
                <a:solidFill>
                  <a:srgbClr val="0000FF"/>
                </a:solidFill>
              </a:rPr>
              <a:t>to the 10</a:t>
            </a:r>
            <a:r>
              <a:rPr lang="fr-FR" b="1" baseline="30000" dirty="0">
                <a:solidFill>
                  <a:srgbClr val="0000FF"/>
                </a:solidFill>
              </a:rPr>
              <a:t>-5</a:t>
            </a:r>
            <a:r>
              <a:rPr lang="fr-FR" b="1" dirty="0">
                <a:solidFill>
                  <a:srgbClr val="0000FF"/>
                </a:solidFill>
              </a:rPr>
              <a:t> </a:t>
            </a:r>
            <a:r>
              <a:rPr lang="fr-FR" b="1" dirty="0" err="1">
                <a:solidFill>
                  <a:srgbClr val="0000FF"/>
                </a:solidFill>
              </a:rPr>
              <a:t>level</a:t>
            </a:r>
            <a:r>
              <a:rPr lang="fr-FR" b="1" dirty="0">
                <a:solidFill>
                  <a:srgbClr val="0000FF"/>
                </a:solidFill>
              </a:rPr>
              <a:t> </a:t>
            </a:r>
            <a:r>
              <a:rPr lang="fr-FR" b="1" dirty="0" err="1">
                <a:solidFill>
                  <a:srgbClr val="0000FF"/>
                </a:solidFill>
              </a:rPr>
              <a:t>with</a:t>
            </a:r>
            <a:r>
              <a:rPr lang="fr-FR" b="1" dirty="0">
                <a:solidFill>
                  <a:srgbClr val="0000FF"/>
                </a:solidFill>
              </a:rPr>
              <a:t> </a:t>
            </a:r>
            <a:r>
              <a:rPr lang="fr-FR" b="1" dirty="0" err="1">
                <a:solidFill>
                  <a:srgbClr val="0000FF"/>
                </a:solidFill>
              </a:rPr>
              <a:t>some</a:t>
            </a:r>
            <a:r>
              <a:rPr lang="fr-FR" b="1" dirty="0">
                <a:solidFill>
                  <a:srgbClr val="0000FF"/>
                </a:solidFill>
              </a:rPr>
              <a:t> </a:t>
            </a:r>
            <a:r>
              <a:rPr lang="fr-FR" b="1" dirty="0" err="1">
                <a:solidFill>
                  <a:srgbClr val="0000FF"/>
                </a:solidFill>
              </a:rPr>
              <a:t>beam</a:t>
            </a:r>
            <a:r>
              <a:rPr lang="fr-FR" b="1" dirty="0">
                <a:solidFill>
                  <a:srgbClr val="0000FF"/>
                </a:solidFill>
              </a:rPr>
              <a:t>, laser and </a:t>
            </a:r>
            <a:r>
              <a:rPr lang="fr-FR" b="1" dirty="0" err="1">
                <a:solidFill>
                  <a:srgbClr val="0000FF"/>
                </a:solidFill>
              </a:rPr>
              <a:t>trapping</a:t>
            </a:r>
            <a:r>
              <a:rPr lang="fr-FR" b="1" dirty="0">
                <a:solidFill>
                  <a:srgbClr val="0000FF"/>
                </a:solidFill>
              </a:rPr>
              <a:t> </a:t>
            </a:r>
            <a:r>
              <a:rPr lang="fr-FR" b="1" dirty="0" smtClean="0">
                <a:solidFill>
                  <a:srgbClr val="0000FF"/>
                </a:solidFill>
              </a:rPr>
              <a:t>R&amp;D</a:t>
            </a:r>
            <a:endParaRPr lang="fr-FR" b="1" dirty="0">
              <a:solidFill>
                <a:srgbClr val="0000FF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290843" y="6438811"/>
            <a:ext cx="8307421" cy="305190"/>
          </a:xfrm>
          <a:prstGeom prst="rect">
            <a:avLst/>
          </a:prstGeom>
          <a:solidFill>
            <a:schemeClr val="accent6">
              <a:lumMod val="40000"/>
              <a:lumOff val="60000"/>
              <a:alpha val="2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 63"/>
          <p:cNvSpPr/>
          <p:nvPr/>
        </p:nvSpPr>
        <p:spPr>
          <a:xfrm>
            <a:off x="3737859" y="2051507"/>
            <a:ext cx="4530491" cy="344049"/>
          </a:xfrm>
          <a:prstGeom prst="rect">
            <a:avLst/>
          </a:prstGeom>
          <a:solidFill>
            <a:schemeClr val="accent6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295903" y="353097"/>
            <a:ext cx="1588613" cy="844268"/>
            <a:chOff x="192865" y="343278"/>
            <a:chExt cx="1588613" cy="844268"/>
          </a:xfrm>
          <a:solidFill>
            <a:schemeClr val="bg1"/>
          </a:solidFill>
        </p:grpSpPr>
        <p:pic>
          <p:nvPicPr>
            <p:cNvPr id="51" name="Image 50"/>
            <p:cNvPicPr>
              <a:picLocks noChangeAspect="1"/>
            </p:cNvPicPr>
            <p:nvPr/>
          </p:nvPicPr>
          <p:blipFill rotWithShape="1"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876"/>
            <a:stretch/>
          </p:blipFill>
          <p:spPr>
            <a:xfrm>
              <a:off x="1037931" y="769304"/>
              <a:ext cx="743547" cy="411347"/>
            </a:xfrm>
            <a:prstGeom prst="rect">
              <a:avLst/>
            </a:prstGeom>
            <a:grpFill/>
          </p:spPr>
        </p:pic>
        <p:pic>
          <p:nvPicPr>
            <p:cNvPr id="52" name="Image 6" descr="logo couleur HD.pdf"/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865" y="343278"/>
              <a:ext cx="1565140" cy="35234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53" name="Image 52"/>
            <p:cNvPicPr>
              <a:picLocks noChangeAspect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3397" y="774701"/>
              <a:ext cx="753628" cy="412845"/>
            </a:xfrm>
            <a:prstGeom prst="rect">
              <a:avLst/>
            </a:prstGeom>
            <a:grpFill/>
          </p:spPr>
        </p:pic>
      </p:grpSp>
      <p:sp>
        <p:nvSpPr>
          <p:cNvPr id="56" name="ZoneTexte 55"/>
          <p:cNvSpPr txBox="1"/>
          <p:nvPr/>
        </p:nvSpPr>
        <p:spPr>
          <a:xfrm>
            <a:off x="5515347" y="5132206"/>
            <a:ext cx="13102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>
                <a:solidFill>
                  <a:schemeClr val="bg1"/>
                </a:solidFill>
              </a:rPr>
              <a:t>Trap</a:t>
            </a:r>
            <a:r>
              <a:rPr lang="fr-FR" sz="1400" dirty="0" smtClean="0">
                <a:solidFill>
                  <a:schemeClr val="bg1"/>
                </a:solidFill>
              </a:rPr>
              <a:t> + </a:t>
            </a:r>
            <a:r>
              <a:rPr lang="fr-FR" sz="1400" dirty="0" err="1" smtClean="0">
                <a:solidFill>
                  <a:schemeClr val="bg1"/>
                </a:solidFill>
              </a:rPr>
              <a:t>detection</a:t>
            </a:r>
            <a:r>
              <a:rPr lang="fr-FR" sz="1400" dirty="0" smtClean="0">
                <a:solidFill>
                  <a:schemeClr val="bg1"/>
                </a:solidFill>
              </a:rPr>
              <a:t> setup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732459" y="2817981"/>
            <a:ext cx="2541292" cy="3291047"/>
          </a:xfrm>
          <a:prstGeom prst="rect">
            <a:avLst/>
          </a:prstGeom>
          <a:solidFill>
            <a:schemeClr val="accent2">
              <a:lumMod val="40000"/>
              <a:lumOff val="60000"/>
              <a:alpha val="2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9" name="Image 58" descr="setups winningmotions.png"/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4407" y="2752611"/>
            <a:ext cx="2482031" cy="3399092"/>
          </a:xfrm>
          <a:prstGeom prst="rect">
            <a:avLst/>
          </a:prstGeom>
          <a:noFill/>
        </p:spPr>
      </p:pic>
      <p:sp>
        <p:nvSpPr>
          <p:cNvPr id="55" name="ZoneTexte 54"/>
          <p:cNvSpPr txBox="1"/>
          <p:nvPr/>
        </p:nvSpPr>
        <p:spPr>
          <a:xfrm>
            <a:off x="10590541" y="3365420"/>
            <a:ext cx="13740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FF0000"/>
                </a:solidFill>
              </a:rPr>
              <a:t>MORA installation at JYFL/IGISOL</a:t>
            </a:r>
            <a:endParaRPr lang="fr-FR" sz="1600" dirty="0">
              <a:solidFill>
                <a:srgbClr val="FF0000"/>
              </a:solidFill>
            </a:endParaRPr>
          </a:p>
          <a:p>
            <a:r>
              <a:rPr lang="fr-FR" sz="1600" dirty="0" smtClean="0">
                <a:solidFill>
                  <a:srgbClr val="FF0000"/>
                </a:solidFill>
              </a:rPr>
              <a:t>(</a:t>
            </a:r>
            <a:r>
              <a:rPr lang="fr-FR" sz="1600" dirty="0" err="1" smtClean="0">
                <a:solidFill>
                  <a:srgbClr val="FF0000"/>
                </a:solidFill>
              </a:rPr>
              <a:t>completed</a:t>
            </a:r>
            <a:r>
              <a:rPr lang="fr-FR" sz="1600" dirty="0">
                <a:solidFill>
                  <a:srgbClr val="FF0000"/>
                </a:solidFill>
              </a:rPr>
              <a:t>!</a:t>
            </a:r>
            <a:r>
              <a:rPr lang="fr-FR" sz="1600" dirty="0" smtClean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60" name="Image 59"/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8722" y="533777"/>
            <a:ext cx="1523924" cy="468900"/>
          </a:xfrm>
          <a:prstGeom prst="rect">
            <a:avLst/>
          </a:prstGeom>
        </p:spPr>
      </p:pic>
      <p:grpSp>
        <p:nvGrpSpPr>
          <p:cNvPr id="63" name="Groupe 62"/>
          <p:cNvGrpSpPr/>
          <p:nvPr/>
        </p:nvGrpSpPr>
        <p:grpSpPr>
          <a:xfrm>
            <a:off x="10046659" y="91567"/>
            <a:ext cx="2014619" cy="1257182"/>
            <a:chOff x="9877249" y="91688"/>
            <a:chExt cx="2228046" cy="1441516"/>
          </a:xfrm>
        </p:grpSpPr>
        <p:pic>
          <p:nvPicPr>
            <p:cNvPr id="65" name="Picture 2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80963" y="91688"/>
              <a:ext cx="2020618" cy="144151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6" name="ZoneTexte 65"/>
            <p:cNvSpPr txBox="1"/>
            <p:nvPr/>
          </p:nvSpPr>
          <p:spPr>
            <a:xfrm>
              <a:off x="9877249" y="977498"/>
              <a:ext cx="2228046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rgbClr val="104463"/>
                  </a:solidFill>
                  <a:latin typeface="72 Condensed" panose="020B0506030000000003" pitchFamily="34" charset="0"/>
                  <a:cs typeface="72 Condensed" panose="020B0506030000000003" pitchFamily="34" charset="0"/>
                </a:rPr>
                <a:t>THE MORA EXPERIMENT</a:t>
              </a:r>
            </a:p>
            <a:p>
              <a:pPr algn="ctr"/>
              <a:r>
                <a:rPr lang="en-US" sz="1200" dirty="0" smtClean="0">
                  <a:solidFill>
                    <a:srgbClr val="C00000"/>
                  </a:solidFill>
                  <a:latin typeface="Arial Narrow" panose="020B0606020202030204" pitchFamily="34" charset="0"/>
                  <a:cs typeface="72 Condensed" panose="020B0506030000000003" pitchFamily="34" charset="0"/>
                </a:rPr>
                <a:t>Matter’s Origin from RadioActivity</a:t>
              </a:r>
              <a:endParaRPr lang="en-US" sz="1200" dirty="0">
                <a:solidFill>
                  <a:srgbClr val="C00000"/>
                </a:solidFill>
                <a:latin typeface="Arial Narrow" panose="020B0606020202030204" pitchFamily="34" charset="0"/>
                <a:cs typeface="72 Condensed" panose="020B05060300000000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755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 smtClean="0">
                <a:latin typeface="Tw Cen MT Condensed Extra Bold" panose="020B0803020202020204" pitchFamily="34" charset="0"/>
              </a:rPr>
              <a:t>The MORA </a:t>
            </a:r>
            <a:r>
              <a:rPr lang="fr-FR" sz="2800" b="1" dirty="0" err="1" smtClean="0">
                <a:latin typeface="Tw Cen MT Condensed Extra Bold" panose="020B0803020202020204" pitchFamily="34" charset="0"/>
              </a:rPr>
              <a:t>experiment</a:t>
            </a:r>
            <a:r>
              <a:rPr lang="fr-FR" sz="2800" b="1" dirty="0" smtClean="0">
                <a:latin typeface="Tw Cen MT Condensed Extra Bold" panose="020B0803020202020204" pitchFamily="34" charset="0"/>
              </a:rPr>
              <a:t>: Radioactive </a:t>
            </a:r>
            <a:r>
              <a:rPr lang="fr-FR" sz="2800" b="1" dirty="0" err="1" smtClean="0">
                <a:latin typeface="Tw Cen MT Condensed Extra Bold" panose="020B0803020202020204" pitchFamily="34" charset="0"/>
              </a:rPr>
              <a:t>nuclei</a:t>
            </a:r>
            <a:r>
              <a:rPr lang="fr-FR" sz="2800" b="1" dirty="0" smtClean="0">
                <a:latin typeface="Tw Cen MT Condensed Extra Bold" panose="020B0803020202020204" pitchFamily="34" charset="0"/>
              </a:rPr>
              <a:t> to look for BSM Physics</a:t>
            </a:r>
            <a:endParaRPr lang="fr-FR" sz="2800" b="1" dirty="0">
              <a:latin typeface="Tw Cen MT Condensed Extra Bold" panose="020B0803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 err="1" smtClean="0"/>
              <a:t>Nuclear</a:t>
            </a:r>
            <a:r>
              <a:rPr lang="fr-FR" sz="2400" dirty="0" smtClean="0"/>
              <a:t> beta </a:t>
            </a:r>
            <a:r>
              <a:rPr lang="fr-FR" sz="2400" dirty="0" err="1" smtClean="0"/>
              <a:t>decay</a:t>
            </a:r>
            <a:r>
              <a:rPr lang="fr-FR" sz="2400" dirty="0" smtClean="0"/>
              <a:t> as a </a:t>
            </a:r>
            <a:r>
              <a:rPr lang="fr-FR" sz="2400" dirty="0" err="1" smtClean="0"/>
              <a:t>laboratory</a:t>
            </a:r>
            <a:r>
              <a:rPr lang="fr-FR" sz="2400" dirty="0" smtClean="0"/>
              <a:t> for </a:t>
            </a:r>
            <a:r>
              <a:rPr lang="fr-FR" sz="2400" dirty="0" err="1" smtClean="0"/>
              <a:t>weak</a:t>
            </a:r>
            <a:r>
              <a:rPr lang="fr-FR" sz="2400" dirty="0" smtClean="0"/>
              <a:t> interaction</a:t>
            </a:r>
          </a:p>
          <a:p>
            <a:pPr lvl="1"/>
            <a:r>
              <a:rPr lang="fr-FR" sz="2000" dirty="0" err="1" smtClean="0"/>
              <a:t>Reminder</a:t>
            </a:r>
            <a:r>
              <a:rPr lang="fr-FR" sz="2000" dirty="0" smtClean="0"/>
              <a:t>: </a:t>
            </a:r>
            <a:r>
              <a:rPr lang="fr-FR" sz="2000" dirty="0" err="1" smtClean="0"/>
              <a:t>correlations</a:t>
            </a:r>
            <a:r>
              <a:rPr lang="fr-FR" sz="2000" dirty="0" smtClean="0"/>
              <a:t> in </a:t>
            </a:r>
            <a:r>
              <a:rPr lang="fr-FR" sz="2000" dirty="0" err="1" smtClean="0"/>
              <a:t>nuclear</a:t>
            </a:r>
            <a:r>
              <a:rPr lang="fr-FR" sz="2000" dirty="0" smtClean="0"/>
              <a:t> beta </a:t>
            </a:r>
            <a:r>
              <a:rPr lang="fr-FR" sz="2000" dirty="0" err="1" smtClean="0"/>
              <a:t>decays</a:t>
            </a:r>
            <a:endParaRPr lang="fr-FR" sz="2000" dirty="0" smtClean="0"/>
          </a:p>
          <a:p>
            <a:pPr lvl="1"/>
            <a:r>
              <a:rPr lang="fr-FR" sz="2000" dirty="0" smtClean="0">
                <a:sym typeface="Wingdings" panose="05000000000000000000" pitchFamily="2" charset="2"/>
              </a:rPr>
              <a:t>CP violation</a:t>
            </a:r>
          </a:p>
          <a:p>
            <a:r>
              <a:rPr lang="fr-FR" sz="2400" dirty="0" smtClean="0">
                <a:sym typeface="Wingdings" panose="05000000000000000000" pitchFamily="2" charset="2"/>
              </a:rPr>
              <a:t>The MORA </a:t>
            </a:r>
            <a:r>
              <a:rPr lang="fr-FR" sz="2400" dirty="0" err="1" smtClean="0">
                <a:sym typeface="Wingdings" panose="05000000000000000000" pitchFamily="2" charset="2"/>
              </a:rPr>
              <a:t>experiment</a:t>
            </a:r>
            <a:endParaRPr lang="fr-FR" sz="2400" dirty="0" smtClean="0">
              <a:sym typeface="Wingdings" panose="05000000000000000000" pitchFamily="2" charset="2"/>
            </a:endParaRPr>
          </a:p>
          <a:p>
            <a:pPr lvl="1"/>
            <a:r>
              <a:rPr lang="fr-FR" sz="2000" dirty="0" err="1" smtClean="0">
                <a:sym typeface="Wingdings" panose="05000000000000000000" pitchFamily="2" charset="2"/>
              </a:rPr>
              <a:t>Overall</a:t>
            </a:r>
            <a:r>
              <a:rPr lang="fr-FR" sz="2000" dirty="0" smtClean="0">
                <a:sym typeface="Wingdings" panose="05000000000000000000" pitchFamily="2" charset="2"/>
              </a:rPr>
              <a:t> description</a:t>
            </a:r>
          </a:p>
          <a:p>
            <a:pPr lvl="1"/>
            <a:r>
              <a:rPr lang="fr-FR" sz="2000" dirty="0" err="1" smtClean="0">
                <a:sym typeface="Wingdings" panose="05000000000000000000" pitchFamily="2" charset="2"/>
              </a:rPr>
              <a:t>Measurement</a:t>
            </a:r>
            <a:r>
              <a:rPr lang="fr-FR" sz="2000" dirty="0" smtClean="0">
                <a:sym typeface="Wingdings" panose="05000000000000000000" pitchFamily="2" charset="2"/>
              </a:rPr>
              <a:t> </a:t>
            </a:r>
            <a:r>
              <a:rPr lang="fr-FR" sz="2000" dirty="0" err="1" smtClean="0">
                <a:sym typeface="Wingdings" panose="05000000000000000000" pitchFamily="2" charset="2"/>
              </a:rPr>
              <a:t>principle</a:t>
            </a:r>
            <a:endParaRPr lang="fr-FR" sz="2000" dirty="0" smtClean="0">
              <a:sym typeface="Wingdings" panose="05000000000000000000" pitchFamily="2" charset="2"/>
            </a:endParaRPr>
          </a:p>
          <a:p>
            <a:pPr lvl="1"/>
            <a:r>
              <a:rPr lang="fr-FR" sz="2000" dirty="0" err="1" smtClean="0">
                <a:sym typeface="Wingdings" panose="05000000000000000000" pitchFamily="2" charset="2"/>
              </a:rPr>
              <a:t>Status</a:t>
            </a:r>
            <a:r>
              <a:rPr lang="fr-FR" sz="2000" dirty="0" smtClean="0">
                <a:sym typeface="Wingdings" panose="05000000000000000000" pitchFamily="2" charset="2"/>
              </a:rPr>
              <a:t> at JYFL </a:t>
            </a:r>
            <a:endParaRPr lang="fr-FR" sz="1600" dirty="0" smtClean="0">
              <a:sym typeface="Wingdings" panose="05000000000000000000" pitchFamily="2" charset="2"/>
            </a:endParaRPr>
          </a:p>
          <a:p>
            <a:r>
              <a:rPr lang="fr-FR" sz="2400" dirty="0" err="1" smtClean="0">
                <a:sym typeface="Wingdings" panose="05000000000000000000" pitchFamily="2" charset="2"/>
              </a:rPr>
              <a:t>Summary</a:t>
            </a:r>
            <a:r>
              <a:rPr lang="fr-FR" sz="2400" dirty="0" smtClean="0">
                <a:sym typeface="Wingdings" panose="05000000000000000000" pitchFamily="2" charset="2"/>
              </a:rPr>
              <a:t> and perspectives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17753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9692" y="276022"/>
            <a:ext cx="1809105" cy="1022892"/>
          </a:xfrm>
          <a:prstGeom prst="rect">
            <a:avLst/>
          </a:prstGeom>
          <a:solidFill>
            <a:srgbClr val="FF0066">
              <a:alpha val="20000"/>
            </a:srgbClr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/>
          <p:cNvSpPr txBox="1"/>
          <p:nvPr/>
        </p:nvSpPr>
        <p:spPr>
          <a:xfrm>
            <a:off x="3885149" y="2040563"/>
            <a:ext cx="4413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State of the art techniques from ISOL </a:t>
            </a:r>
            <a:r>
              <a:rPr lang="fr-FR" sz="1600" b="1" dirty="0" err="1" smtClean="0"/>
              <a:t>facilities</a:t>
            </a:r>
            <a:endParaRPr lang="fr-FR" sz="1200" dirty="0"/>
          </a:p>
        </p:txBody>
      </p:sp>
      <p:sp>
        <p:nvSpPr>
          <p:cNvPr id="14" name="ZoneTexte 13"/>
          <p:cNvSpPr txBox="1"/>
          <p:nvPr/>
        </p:nvSpPr>
        <p:spPr>
          <a:xfrm>
            <a:off x="2447917" y="6435818"/>
            <a:ext cx="8084726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350" dirty="0" smtClean="0"/>
              <a:t>Back </a:t>
            </a:r>
            <a:r>
              <a:rPr lang="fr-FR" sz="1350" dirty="0"/>
              <a:t>to                             /</a:t>
            </a:r>
            <a:r>
              <a:rPr lang="fr-FR" sz="1350" dirty="0" smtClean="0"/>
              <a:t>DESIR, </a:t>
            </a:r>
            <a:r>
              <a:rPr lang="fr-FR" sz="1350" dirty="0" err="1" smtClean="0"/>
              <a:t>making</a:t>
            </a:r>
            <a:r>
              <a:rPr lang="fr-FR" sz="1350" dirty="0" smtClean="0"/>
              <a:t> use of the  intense and </a:t>
            </a:r>
            <a:r>
              <a:rPr lang="fr-FR" sz="1350" dirty="0" err="1" smtClean="0"/>
              <a:t>purified</a:t>
            </a:r>
            <a:r>
              <a:rPr lang="fr-FR" sz="1350" dirty="0" smtClean="0"/>
              <a:t> ISOL </a:t>
            </a:r>
            <a:r>
              <a:rPr lang="fr-FR" sz="1350" dirty="0" err="1" smtClean="0"/>
              <a:t>beams</a:t>
            </a:r>
            <a:r>
              <a:rPr lang="fr-FR" sz="1350" dirty="0" smtClean="0"/>
              <a:t> from SPIRAL 1/ S3-LEB: </a:t>
            </a:r>
            <a:r>
              <a:rPr lang="fr-FR" sz="1350" b="1" dirty="0" smtClean="0"/>
              <a:t>2027</a:t>
            </a:r>
            <a:endParaRPr lang="fr-FR" sz="1350" b="1" dirty="0"/>
          </a:p>
        </p:txBody>
      </p:sp>
      <p:pic>
        <p:nvPicPr>
          <p:cNvPr id="76" name="Image 6" descr="logo couleur HD.pd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9078" y="6501979"/>
            <a:ext cx="1023144" cy="22725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42" name="Titre 4"/>
          <p:cNvSpPr>
            <a:spLocks noGrp="1"/>
          </p:cNvSpPr>
          <p:nvPr>
            <p:ph type="title"/>
          </p:nvPr>
        </p:nvSpPr>
        <p:spPr>
          <a:xfrm>
            <a:off x="2252313" y="481432"/>
            <a:ext cx="7838067" cy="513878"/>
          </a:xfrm>
        </p:spPr>
        <p:txBody>
          <a:bodyPr>
            <a:normAutofit/>
          </a:bodyPr>
          <a:lstStyle/>
          <a:p>
            <a:r>
              <a:rPr lang="fr-FR" sz="2400" dirty="0" smtClean="0">
                <a:latin typeface="Tw Cen MT Condensed Extra Bold" panose="020B0803020202020204" pitchFamily="34" charset="0"/>
              </a:rPr>
              <a:t>MORA in a </a:t>
            </a:r>
            <a:r>
              <a:rPr lang="fr-FR" sz="2400" dirty="0" err="1" smtClean="0">
                <a:latin typeface="Tw Cen MT Condensed Extra Bold" panose="020B0803020202020204" pitchFamily="34" charset="0"/>
              </a:rPr>
              <a:t>nutshell</a:t>
            </a:r>
            <a:endParaRPr lang="fr-FR" sz="2400" dirty="0">
              <a:latin typeface="Tw Cen MT Condensed Extra Bold" panose="020B0803020202020204" pitchFamily="34" charset="0"/>
            </a:endParaRPr>
          </a:p>
        </p:txBody>
      </p:sp>
      <p:pic>
        <p:nvPicPr>
          <p:cNvPr id="50" name="Image 49" descr="../../../../Downloads/logo_r.normandie-paysage-cmjn-2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3295" y="529269"/>
            <a:ext cx="1611413" cy="44408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grpSp>
        <p:nvGrpSpPr>
          <p:cNvPr id="47" name="Groupe 46"/>
          <p:cNvGrpSpPr/>
          <p:nvPr/>
        </p:nvGrpSpPr>
        <p:grpSpPr>
          <a:xfrm>
            <a:off x="335309" y="2601464"/>
            <a:ext cx="4262345" cy="3604303"/>
            <a:chOff x="229338" y="2831368"/>
            <a:chExt cx="4262345" cy="3604303"/>
          </a:xfrm>
        </p:grpSpPr>
        <p:sp>
          <p:nvSpPr>
            <p:cNvPr id="43" name="Rectangle 42"/>
            <p:cNvSpPr/>
            <p:nvPr/>
          </p:nvSpPr>
          <p:spPr>
            <a:xfrm>
              <a:off x="229338" y="2831368"/>
              <a:ext cx="4262345" cy="3604303"/>
            </a:xfrm>
            <a:prstGeom prst="rect">
              <a:avLst/>
            </a:prstGeom>
            <a:solidFill>
              <a:schemeClr val="accent4">
                <a:lumMod val="60000"/>
                <a:lumOff val="40000"/>
                <a:alpha val="2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274638" y="5798419"/>
              <a:ext cx="3876958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350" b="1" dirty="0"/>
                <a:t>- </a:t>
              </a:r>
              <a:r>
                <a:rPr lang="fr-FR" sz="1350" b="1" dirty="0" err="1"/>
                <a:t>Theoretical</a:t>
              </a:r>
              <a:r>
                <a:rPr lang="fr-FR" sz="1350" b="1" dirty="0"/>
                <a:t> </a:t>
              </a:r>
              <a:r>
                <a:rPr lang="fr-FR" sz="1350" b="1" dirty="0" err="1"/>
                <a:t>studies</a:t>
              </a:r>
              <a:r>
                <a:rPr lang="fr-FR" sz="1350" b="1" dirty="0"/>
                <a:t> </a:t>
              </a:r>
              <a:r>
                <a:rPr lang="fr-FR" sz="1350" b="1" dirty="0" err="1"/>
                <a:t>with</a:t>
              </a:r>
              <a:r>
                <a:rPr lang="fr-FR" sz="1350" b="1" dirty="0"/>
                <a:t> state-of-the-art </a:t>
              </a:r>
              <a:r>
                <a:rPr lang="fr-FR" sz="1350" b="1" dirty="0" err="1"/>
                <a:t>EFTs</a:t>
              </a:r>
              <a:endParaRPr lang="fr-FR" sz="1350" b="1" dirty="0"/>
            </a:p>
            <a:p>
              <a:endParaRPr lang="fr-FR" sz="1350" dirty="0"/>
            </a:p>
          </p:txBody>
        </p:sp>
        <p:pic>
          <p:nvPicPr>
            <p:cNvPr id="71" name="Image 70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20588" y="5627719"/>
              <a:ext cx="700743" cy="700743"/>
            </a:xfrm>
            <a:prstGeom prst="rect">
              <a:avLst/>
            </a:prstGeom>
          </p:spPr>
        </p:pic>
        <p:grpSp>
          <p:nvGrpSpPr>
            <p:cNvPr id="39" name="Groupe 38"/>
            <p:cNvGrpSpPr/>
            <p:nvPr/>
          </p:nvGrpSpPr>
          <p:grpSpPr>
            <a:xfrm>
              <a:off x="274638" y="2888795"/>
              <a:ext cx="4047225" cy="2830965"/>
              <a:chOff x="274638" y="2719455"/>
              <a:chExt cx="4047225" cy="2830965"/>
            </a:xfrm>
          </p:grpSpPr>
          <p:pic>
            <p:nvPicPr>
              <p:cNvPr id="31" name="Image 30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94629" y="4941436"/>
                <a:ext cx="504420" cy="307285"/>
              </a:xfrm>
              <a:prstGeom prst="rect">
                <a:avLst/>
              </a:prstGeom>
            </p:spPr>
          </p:pic>
          <p:sp>
            <p:nvSpPr>
              <p:cNvPr id="4" name="ZoneTexte 3"/>
              <p:cNvSpPr txBox="1"/>
              <p:nvPr/>
            </p:nvSpPr>
            <p:spPr>
              <a:xfrm>
                <a:off x="274638" y="2719455"/>
                <a:ext cx="3944917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350" dirty="0" smtClean="0"/>
                  <a:t>- </a:t>
                </a:r>
                <a:r>
                  <a:rPr lang="fr-FR" sz="1350" b="1" dirty="0" smtClean="0"/>
                  <a:t>Ion </a:t>
                </a:r>
                <a:r>
                  <a:rPr lang="fr-FR" sz="1350" b="1" dirty="0" err="1"/>
                  <a:t>cooling</a:t>
                </a:r>
                <a:r>
                  <a:rPr lang="fr-FR" sz="1350" b="1" dirty="0"/>
                  <a:t> and </a:t>
                </a:r>
                <a:r>
                  <a:rPr lang="fr-FR" sz="1350" b="1" dirty="0" err="1" smtClean="0"/>
                  <a:t>trapping</a:t>
                </a:r>
                <a:r>
                  <a:rPr lang="fr-FR" sz="1350" b="1" dirty="0" smtClean="0"/>
                  <a:t> </a:t>
                </a:r>
                <a:r>
                  <a:rPr lang="fr-FR" sz="1350" b="1" dirty="0" err="1" smtClean="0"/>
                  <a:t>originally</a:t>
                </a:r>
                <a:r>
                  <a:rPr lang="fr-FR" sz="1350" b="1" dirty="0" smtClean="0"/>
                  <a:t> </a:t>
                </a:r>
                <a:r>
                  <a:rPr lang="fr-FR" sz="1350" b="1" dirty="0" err="1"/>
                  <a:t>developped</a:t>
                </a:r>
                <a:r>
                  <a:rPr lang="fr-FR" sz="1350" b="1" dirty="0"/>
                  <a:t> for</a:t>
                </a:r>
              </a:p>
              <a:p>
                <a:endParaRPr lang="fr-FR" sz="1350" dirty="0"/>
              </a:p>
            </p:txBody>
          </p:sp>
          <p:sp>
            <p:nvSpPr>
              <p:cNvPr id="8" name="ZoneTexte 7"/>
              <p:cNvSpPr txBox="1"/>
              <p:nvPr/>
            </p:nvSpPr>
            <p:spPr>
              <a:xfrm>
                <a:off x="553159" y="4724283"/>
                <a:ext cx="2762424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350" dirty="0" smtClean="0"/>
                  <a:t>New </a:t>
                </a:r>
                <a:r>
                  <a:rPr lang="fr-FR" sz="1350" dirty="0" err="1" smtClean="0"/>
                  <a:t>trap</a:t>
                </a:r>
                <a:r>
                  <a:rPr lang="fr-FR" sz="1350" dirty="0" smtClean="0"/>
                  <a:t> and new </a:t>
                </a:r>
                <a:r>
                  <a:rPr lang="fr-FR" sz="1350" dirty="0" err="1" smtClean="0"/>
                  <a:t>detection</a:t>
                </a:r>
                <a:r>
                  <a:rPr lang="fr-FR" sz="1350" dirty="0" smtClean="0"/>
                  <a:t> setup:</a:t>
                </a:r>
              </a:p>
              <a:p>
                <a:r>
                  <a:rPr lang="fr-FR" sz="1350" dirty="0" err="1" smtClean="0"/>
                  <a:t>off-line</a:t>
                </a:r>
                <a:r>
                  <a:rPr lang="fr-FR" sz="1350" dirty="0" smtClean="0"/>
                  <a:t> </a:t>
                </a:r>
                <a:r>
                  <a:rPr lang="fr-FR" sz="1350" dirty="0" err="1" smtClean="0"/>
                  <a:t>commissioning</a:t>
                </a:r>
                <a:r>
                  <a:rPr lang="fr-FR" sz="1350" dirty="0" smtClean="0"/>
                  <a:t> at             and </a:t>
                </a:r>
                <a:endParaRPr lang="fr-FR" sz="1350" dirty="0"/>
              </a:p>
            </p:txBody>
          </p:sp>
          <p:sp>
            <p:nvSpPr>
              <p:cNvPr id="9" name="ZoneTexte 8"/>
              <p:cNvSpPr txBox="1"/>
              <p:nvPr/>
            </p:nvSpPr>
            <p:spPr>
              <a:xfrm>
                <a:off x="1062151" y="5250338"/>
                <a:ext cx="2135394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350" b="1" dirty="0" err="1" smtClean="0">
                    <a:solidFill>
                      <a:srgbClr val="FF0000"/>
                    </a:solidFill>
                  </a:rPr>
                  <a:t>Completed</a:t>
                </a:r>
                <a:r>
                  <a:rPr lang="fr-FR" sz="1350" b="1" dirty="0" smtClean="0">
                    <a:solidFill>
                      <a:srgbClr val="FF0000"/>
                    </a:solidFill>
                  </a:rPr>
                  <a:t> in </a:t>
                </a:r>
                <a:r>
                  <a:rPr lang="fr-FR" sz="1350" b="1" dirty="0" err="1" smtClean="0">
                    <a:solidFill>
                      <a:srgbClr val="FF0000"/>
                    </a:solidFill>
                  </a:rPr>
                  <a:t>automn</a:t>
                </a:r>
                <a:r>
                  <a:rPr lang="fr-FR" sz="1350" b="1" dirty="0" smtClean="0">
                    <a:solidFill>
                      <a:srgbClr val="FF0000"/>
                    </a:solidFill>
                  </a:rPr>
                  <a:t> 2021</a:t>
                </a:r>
                <a:endParaRPr lang="fr-FR" sz="1350" b="1" dirty="0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32" name="Groupe 31"/>
              <p:cNvGrpSpPr/>
              <p:nvPr/>
            </p:nvGrpSpPr>
            <p:grpSpPr>
              <a:xfrm>
                <a:off x="1280860" y="3106543"/>
                <a:ext cx="2219796" cy="1605240"/>
                <a:chOff x="1420704" y="1900079"/>
                <a:chExt cx="2959727" cy="2140320"/>
              </a:xfrm>
            </p:grpSpPr>
            <p:grpSp>
              <p:nvGrpSpPr>
                <p:cNvPr id="26" name="Groupe 25"/>
                <p:cNvGrpSpPr/>
                <p:nvPr/>
              </p:nvGrpSpPr>
              <p:grpSpPr>
                <a:xfrm>
                  <a:off x="1436010" y="1911124"/>
                  <a:ext cx="2944421" cy="2129275"/>
                  <a:chOff x="7329030" y="2849586"/>
                  <a:chExt cx="2389625" cy="1916802"/>
                </a:xfrm>
              </p:grpSpPr>
              <p:pic>
                <p:nvPicPr>
                  <p:cNvPr id="27" name="Image 26"/>
                  <p:cNvPicPr/>
                  <p:nvPr/>
                </p:nvPicPr>
                <p:blipFill>
                  <a:blip r:embed="rId6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377629" y="2849586"/>
                    <a:ext cx="2341026" cy="186198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8" name="Image 6" descr="logo couleur HD.pdf"/>
                  <p:cNvPicPr>
                    <a:picLocks noChangeAspect="1"/>
                  </p:cNvPicPr>
                  <p:nvPr/>
                </p:nvPicPr>
                <p:blipFill>
                  <a:blip r:embed="rId7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512931" y="4476985"/>
                    <a:ext cx="1144705" cy="274253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9" name="Image 28"/>
                  <p:cNvPicPr>
                    <a:picLocks noChangeAspect="1"/>
                  </p:cNvPicPr>
                  <p:nvPr/>
                </p:nvPicPr>
                <p:blipFill>
                  <a:blip r:embed="rId8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329030" y="4384131"/>
                    <a:ext cx="629086" cy="382257"/>
                  </a:xfrm>
                  <a:prstGeom prst="rect">
                    <a:avLst/>
                  </a:prstGeom>
                </p:spPr>
              </p:pic>
              <p:pic>
                <p:nvPicPr>
                  <p:cNvPr id="30" name="Image 29" descr="logo LPCTrap1.png"/>
                  <p:cNvPicPr>
                    <a:picLocks noChangeAspect="1"/>
                  </p:cNvPicPr>
                  <p:nvPr/>
                </p:nvPicPr>
                <p:blipFill>
                  <a:blip r:embed="rId9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>
                  <a:xfrm>
                    <a:off x="8865630" y="2901466"/>
                    <a:ext cx="792004" cy="580897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23" name="ZoneTexte 22"/>
                <p:cNvSpPr txBox="1"/>
                <p:nvPr/>
              </p:nvSpPr>
              <p:spPr>
                <a:xfrm>
                  <a:off x="1420704" y="1900079"/>
                  <a:ext cx="995657" cy="40010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350" dirty="0" err="1">
                      <a:solidFill>
                        <a:srgbClr val="0000FF"/>
                      </a:solidFill>
                    </a:rPr>
                    <a:t>LPCTrap</a:t>
                  </a:r>
                  <a:endParaRPr lang="fr-FR" sz="1350" dirty="0">
                    <a:solidFill>
                      <a:srgbClr val="0000FF"/>
                    </a:solidFill>
                  </a:endParaRPr>
                </a:p>
              </p:txBody>
            </p:sp>
          </p:grpSp>
          <p:pic>
            <p:nvPicPr>
              <p:cNvPr id="48" name="Image 6" descr="logo couleur HD.pdf"/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66624" y="4984546"/>
                <a:ext cx="1155239" cy="26006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46" name="Groupe 45"/>
          <p:cNvGrpSpPr/>
          <p:nvPr/>
        </p:nvGrpSpPr>
        <p:grpSpPr>
          <a:xfrm>
            <a:off x="7408556" y="2633261"/>
            <a:ext cx="4556045" cy="3621959"/>
            <a:chOff x="7237321" y="2912189"/>
            <a:chExt cx="4556045" cy="3572936"/>
          </a:xfrm>
        </p:grpSpPr>
        <p:sp>
          <p:nvSpPr>
            <p:cNvPr id="61" name="Rectangle 60"/>
            <p:cNvSpPr/>
            <p:nvPr/>
          </p:nvSpPr>
          <p:spPr>
            <a:xfrm>
              <a:off x="7250375" y="2912189"/>
              <a:ext cx="4542991" cy="3572936"/>
            </a:xfrm>
            <a:prstGeom prst="rect">
              <a:avLst/>
            </a:prstGeom>
            <a:solidFill>
              <a:schemeClr val="accent4">
                <a:lumMod val="60000"/>
                <a:lumOff val="40000"/>
                <a:alpha val="2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8742735" y="5476640"/>
              <a:ext cx="1568122" cy="2960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350" b="1" dirty="0" err="1" smtClean="0">
                  <a:solidFill>
                    <a:srgbClr val="FF0000"/>
                  </a:solidFill>
                </a:rPr>
                <a:t>Started</a:t>
              </a:r>
              <a:r>
                <a:rPr lang="fr-FR" sz="1350" b="1" dirty="0" smtClean="0">
                  <a:solidFill>
                    <a:srgbClr val="FF0000"/>
                  </a:solidFill>
                </a:rPr>
                <a:t> in </a:t>
              </a:r>
              <a:r>
                <a:rPr lang="fr-FR" sz="1350" b="1" dirty="0" err="1" smtClean="0">
                  <a:solidFill>
                    <a:srgbClr val="FF0000"/>
                  </a:solidFill>
                </a:rPr>
                <a:t>Feb</a:t>
              </a:r>
              <a:r>
                <a:rPr lang="fr-FR" sz="1350" b="1" dirty="0" smtClean="0">
                  <a:solidFill>
                    <a:srgbClr val="FF0000"/>
                  </a:solidFill>
                </a:rPr>
                <a:t> 2022</a:t>
              </a:r>
              <a:endParaRPr lang="fr-FR" sz="1350" b="1" dirty="0">
                <a:solidFill>
                  <a:srgbClr val="FF0000"/>
                </a:solidFill>
              </a:endParaRPr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7237321" y="2949191"/>
              <a:ext cx="3760928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350" dirty="0"/>
                <a:t>-  </a:t>
              </a:r>
              <a:r>
                <a:rPr lang="fr-FR" sz="1350" b="1" dirty="0" err="1"/>
                <a:t>Innovative</a:t>
              </a:r>
              <a:r>
                <a:rPr lang="fr-FR" sz="1350" b="1" dirty="0"/>
                <a:t> laser polarisation techniques at </a:t>
              </a:r>
            </a:p>
            <a:p>
              <a:endParaRPr lang="fr-FR" sz="1350" dirty="0"/>
            </a:p>
          </p:txBody>
        </p:sp>
        <p:pic>
          <p:nvPicPr>
            <p:cNvPr id="44" name="Picture 16" descr="logo"/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13577" y="2951365"/>
              <a:ext cx="532706" cy="5946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0" name="ZoneTexte 9"/>
            <p:cNvSpPr txBox="1"/>
            <p:nvPr/>
          </p:nvSpPr>
          <p:spPr>
            <a:xfrm>
              <a:off x="7975671" y="5007826"/>
              <a:ext cx="280223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50" dirty="0"/>
                <a:t>Proof of </a:t>
              </a:r>
              <a:r>
                <a:rPr lang="fr-FR" sz="1350" dirty="0" err="1"/>
                <a:t>principle</a:t>
              </a:r>
              <a:r>
                <a:rPr lang="fr-FR" sz="1350" dirty="0"/>
                <a:t> of </a:t>
              </a:r>
              <a:r>
                <a:rPr lang="fr-FR" sz="1350" dirty="0" err="1" smtClean="0"/>
                <a:t>polarization</a:t>
              </a:r>
              <a:endParaRPr lang="fr-FR" sz="1350" dirty="0" smtClean="0"/>
            </a:p>
            <a:p>
              <a:pPr algn="ctr"/>
              <a:r>
                <a:rPr lang="fr-FR" sz="1350" dirty="0" smtClean="0"/>
                <a:t>First </a:t>
              </a:r>
              <a:r>
                <a:rPr lang="fr-FR" sz="1350" i="1" dirty="0" smtClean="0"/>
                <a:t>D</a:t>
              </a:r>
              <a:r>
                <a:rPr lang="fr-FR" sz="1350" dirty="0" smtClean="0"/>
                <a:t> </a:t>
              </a:r>
              <a:r>
                <a:rPr lang="fr-FR" sz="1350" dirty="0" err="1" smtClean="0"/>
                <a:t>measurement</a:t>
              </a:r>
              <a:endParaRPr lang="fr-FR" sz="1350" dirty="0"/>
            </a:p>
          </p:txBody>
        </p:sp>
        <p:pic>
          <p:nvPicPr>
            <p:cNvPr id="73" name="Picture 2" descr="Home"/>
            <p:cNvPicPr>
              <a:picLocks noChangeAspect="1" noChangeArrowheads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6503" y="6058193"/>
              <a:ext cx="936232" cy="209602"/>
            </a:xfrm>
            <a:prstGeom prst="rect">
              <a:avLst/>
            </a:prstGeom>
            <a:noFill/>
          </p:spPr>
        </p:pic>
        <p:pic>
          <p:nvPicPr>
            <p:cNvPr id="74" name="Picture 8" descr="Nuclear and Radiation Physics Section"/>
            <p:cNvPicPr>
              <a:picLocks noChangeAspect="1" noChangeArrowheads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43952" y="5938218"/>
              <a:ext cx="955836" cy="477918"/>
            </a:xfrm>
            <a:prstGeom prst="rect">
              <a:avLst/>
            </a:prstGeom>
            <a:noFill/>
          </p:spPr>
        </p:pic>
        <p:pic>
          <p:nvPicPr>
            <p:cNvPr id="75" name="Picture 2" descr="The University of Manchester"/>
            <p:cNvPicPr>
              <a:picLocks noChangeAspect="1" noChangeArrowheads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01005" y="5985938"/>
              <a:ext cx="883559" cy="368864"/>
            </a:xfrm>
            <a:prstGeom prst="rect">
              <a:avLst/>
            </a:prstGeom>
            <a:noFill/>
          </p:spPr>
        </p:pic>
        <p:sp>
          <p:nvSpPr>
            <p:cNvPr id="13" name="ZoneTexte 12"/>
            <p:cNvSpPr txBox="1"/>
            <p:nvPr/>
          </p:nvSpPr>
          <p:spPr>
            <a:xfrm>
              <a:off x="8873019" y="5682101"/>
              <a:ext cx="1562777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350" dirty="0" err="1"/>
                <a:t>With</a:t>
              </a:r>
              <a:r>
                <a:rPr lang="fr-FR" sz="1350" dirty="0"/>
                <a:t> experts from:</a:t>
              </a:r>
            </a:p>
          </p:txBody>
        </p:sp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89449" y="3444928"/>
              <a:ext cx="2658197" cy="1477598"/>
            </a:xfrm>
            <a:prstGeom prst="rect">
              <a:avLst/>
            </a:prstGeom>
          </p:spPr>
        </p:pic>
        <p:cxnSp>
          <p:nvCxnSpPr>
            <p:cNvPr id="70" name="Connecteur droit avec flèche 69"/>
            <p:cNvCxnSpPr/>
            <p:nvPr/>
          </p:nvCxnSpPr>
          <p:spPr>
            <a:xfrm flipH="1">
              <a:off x="9598631" y="4070123"/>
              <a:ext cx="731610" cy="4393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ZoneTexte 36"/>
            <p:cNvSpPr txBox="1"/>
            <p:nvPr/>
          </p:nvSpPr>
          <p:spPr>
            <a:xfrm>
              <a:off x="10419306" y="3634438"/>
              <a:ext cx="137406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smtClean="0">
                  <a:solidFill>
                    <a:srgbClr val="FF0000"/>
                  </a:solidFill>
                </a:rPr>
                <a:t>MORA installation at JYFL/IGISOL</a:t>
              </a:r>
              <a:endParaRPr lang="fr-FR" sz="1600" dirty="0">
                <a:solidFill>
                  <a:srgbClr val="FF0000"/>
                </a:solidFill>
              </a:endParaRPr>
            </a:p>
            <a:p>
              <a:r>
                <a:rPr lang="fr-FR" sz="1600" dirty="0" smtClean="0">
                  <a:solidFill>
                    <a:srgbClr val="FF0000"/>
                  </a:solidFill>
                </a:rPr>
                <a:t>(</a:t>
              </a:r>
              <a:r>
                <a:rPr lang="fr-FR" sz="1600" dirty="0" err="1" smtClean="0">
                  <a:solidFill>
                    <a:srgbClr val="FF0000"/>
                  </a:solidFill>
                </a:rPr>
                <a:t>completed</a:t>
              </a:r>
              <a:r>
                <a:rPr lang="fr-FR" sz="1600" dirty="0" smtClean="0">
                  <a:solidFill>
                    <a:srgbClr val="FF0000"/>
                  </a:solidFill>
                </a:rPr>
                <a:t>!)</a:t>
              </a:r>
            </a:p>
          </p:txBody>
        </p:sp>
      </p:grpSp>
      <p:sp>
        <p:nvSpPr>
          <p:cNvPr id="41" name="ZoneTexte 40"/>
          <p:cNvSpPr txBox="1"/>
          <p:nvPr/>
        </p:nvSpPr>
        <p:spPr>
          <a:xfrm>
            <a:off x="1140969" y="1383333"/>
            <a:ext cx="10750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>
                <a:solidFill>
                  <a:srgbClr val="0000FF"/>
                </a:solidFill>
              </a:rPr>
              <a:t>D</a:t>
            </a:r>
            <a:r>
              <a:rPr lang="fr-FR" b="1" dirty="0">
                <a:solidFill>
                  <a:srgbClr val="0000FF"/>
                </a:solidFill>
              </a:rPr>
              <a:t> </a:t>
            </a:r>
            <a:r>
              <a:rPr lang="fr-FR" b="1" dirty="0" err="1">
                <a:solidFill>
                  <a:srgbClr val="0000FF"/>
                </a:solidFill>
              </a:rPr>
              <a:t>correlation</a:t>
            </a:r>
            <a:r>
              <a:rPr lang="fr-FR" b="1" dirty="0">
                <a:solidFill>
                  <a:srgbClr val="0000FF"/>
                </a:solidFill>
              </a:rPr>
              <a:t> </a:t>
            </a:r>
            <a:r>
              <a:rPr lang="fr-FR" b="1" dirty="0" err="1" smtClean="0">
                <a:solidFill>
                  <a:srgbClr val="0000FF"/>
                </a:solidFill>
              </a:rPr>
              <a:t>measurement</a:t>
            </a:r>
            <a:r>
              <a:rPr lang="fr-FR" b="1" dirty="0" smtClean="0">
                <a:solidFill>
                  <a:srgbClr val="0000FF"/>
                </a:solidFill>
              </a:rPr>
              <a:t> in</a:t>
            </a:r>
            <a:r>
              <a:rPr lang="fr-FR" b="1" baseline="30000" dirty="0" smtClean="0">
                <a:solidFill>
                  <a:srgbClr val="0000FF"/>
                </a:solidFill>
              </a:rPr>
              <a:t> 23</a:t>
            </a:r>
            <a:r>
              <a:rPr lang="fr-FR" b="1" dirty="0" smtClean="0">
                <a:solidFill>
                  <a:srgbClr val="0000FF"/>
                </a:solidFill>
              </a:rPr>
              <a:t>Mg, </a:t>
            </a:r>
            <a:r>
              <a:rPr lang="fr-FR" b="1" baseline="30000" dirty="0" smtClean="0">
                <a:solidFill>
                  <a:srgbClr val="0000FF"/>
                </a:solidFill>
              </a:rPr>
              <a:t>39</a:t>
            </a:r>
            <a:r>
              <a:rPr lang="fr-FR" b="1" dirty="0" smtClean="0">
                <a:solidFill>
                  <a:srgbClr val="0000FF"/>
                </a:solidFill>
              </a:rPr>
              <a:t>Ca </a:t>
            </a:r>
            <a:r>
              <a:rPr lang="fr-FR" b="1" dirty="0" err="1" smtClean="0">
                <a:solidFill>
                  <a:srgbClr val="0000FF"/>
                </a:solidFill>
              </a:rPr>
              <a:t>decays</a:t>
            </a:r>
            <a:r>
              <a:rPr lang="fr-FR" b="1" dirty="0" smtClean="0">
                <a:solidFill>
                  <a:srgbClr val="0000FF"/>
                </a:solidFill>
              </a:rPr>
              <a:t> </a:t>
            </a:r>
            <a:r>
              <a:rPr lang="fr-FR" b="1" dirty="0">
                <a:solidFill>
                  <a:srgbClr val="0000FF"/>
                </a:solidFill>
              </a:rPr>
              <a:t>to the 10</a:t>
            </a:r>
            <a:r>
              <a:rPr lang="fr-FR" b="1" baseline="30000" dirty="0">
                <a:solidFill>
                  <a:srgbClr val="0000FF"/>
                </a:solidFill>
              </a:rPr>
              <a:t>-5</a:t>
            </a:r>
            <a:r>
              <a:rPr lang="fr-FR" b="1" dirty="0">
                <a:solidFill>
                  <a:srgbClr val="0000FF"/>
                </a:solidFill>
              </a:rPr>
              <a:t> </a:t>
            </a:r>
            <a:r>
              <a:rPr lang="fr-FR" b="1" dirty="0" err="1">
                <a:solidFill>
                  <a:srgbClr val="0000FF"/>
                </a:solidFill>
              </a:rPr>
              <a:t>level</a:t>
            </a:r>
            <a:r>
              <a:rPr lang="fr-FR" b="1" dirty="0">
                <a:solidFill>
                  <a:srgbClr val="0000FF"/>
                </a:solidFill>
              </a:rPr>
              <a:t> </a:t>
            </a:r>
            <a:r>
              <a:rPr lang="fr-FR" b="1" dirty="0" err="1">
                <a:solidFill>
                  <a:srgbClr val="0000FF"/>
                </a:solidFill>
              </a:rPr>
              <a:t>with</a:t>
            </a:r>
            <a:r>
              <a:rPr lang="fr-FR" b="1" dirty="0">
                <a:solidFill>
                  <a:srgbClr val="0000FF"/>
                </a:solidFill>
              </a:rPr>
              <a:t> </a:t>
            </a:r>
            <a:r>
              <a:rPr lang="fr-FR" b="1" dirty="0" err="1">
                <a:solidFill>
                  <a:srgbClr val="0000FF"/>
                </a:solidFill>
              </a:rPr>
              <a:t>some</a:t>
            </a:r>
            <a:r>
              <a:rPr lang="fr-FR" b="1" dirty="0">
                <a:solidFill>
                  <a:srgbClr val="0000FF"/>
                </a:solidFill>
              </a:rPr>
              <a:t> </a:t>
            </a:r>
            <a:r>
              <a:rPr lang="fr-FR" b="1" dirty="0" err="1">
                <a:solidFill>
                  <a:srgbClr val="0000FF"/>
                </a:solidFill>
              </a:rPr>
              <a:t>beam</a:t>
            </a:r>
            <a:r>
              <a:rPr lang="fr-FR" b="1" dirty="0">
                <a:solidFill>
                  <a:srgbClr val="0000FF"/>
                </a:solidFill>
              </a:rPr>
              <a:t>, laser and </a:t>
            </a:r>
            <a:r>
              <a:rPr lang="fr-FR" b="1" dirty="0" err="1">
                <a:solidFill>
                  <a:srgbClr val="0000FF"/>
                </a:solidFill>
              </a:rPr>
              <a:t>trapping</a:t>
            </a:r>
            <a:r>
              <a:rPr lang="fr-FR" b="1" dirty="0">
                <a:solidFill>
                  <a:srgbClr val="0000FF"/>
                </a:solidFill>
              </a:rPr>
              <a:t> </a:t>
            </a:r>
            <a:r>
              <a:rPr lang="fr-FR" b="1" dirty="0" smtClean="0">
                <a:solidFill>
                  <a:srgbClr val="0000FF"/>
                </a:solidFill>
              </a:rPr>
              <a:t>R&amp;D</a:t>
            </a:r>
            <a:endParaRPr lang="fr-FR" b="1" dirty="0">
              <a:solidFill>
                <a:srgbClr val="0000FF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290843" y="6438811"/>
            <a:ext cx="8307421" cy="305190"/>
          </a:xfrm>
          <a:prstGeom prst="rect">
            <a:avLst/>
          </a:prstGeom>
          <a:solidFill>
            <a:schemeClr val="accent6">
              <a:lumMod val="40000"/>
              <a:lumOff val="60000"/>
              <a:alpha val="2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 63"/>
          <p:cNvSpPr/>
          <p:nvPr/>
        </p:nvSpPr>
        <p:spPr>
          <a:xfrm>
            <a:off x="3737859" y="2051507"/>
            <a:ext cx="4530491" cy="344049"/>
          </a:xfrm>
          <a:prstGeom prst="rect">
            <a:avLst/>
          </a:prstGeom>
          <a:solidFill>
            <a:schemeClr val="accent6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295903" y="353097"/>
            <a:ext cx="1588613" cy="844268"/>
            <a:chOff x="192865" y="343278"/>
            <a:chExt cx="1588613" cy="844268"/>
          </a:xfrm>
          <a:solidFill>
            <a:schemeClr val="bg1"/>
          </a:solidFill>
        </p:grpSpPr>
        <p:pic>
          <p:nvPicPr>
            <p:cNvPr id="51" name="Image 50"/>
            <p:cNvPicPr>
              <a:picLocks noChangeAspect="1"/>
            </p:cNvPicPr>
            <p:nvPr/>
          </p:nvPicPr>
          <p:blipFill rotWithShape="1"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876"/>
            <a:stretch/>
          </p:blipFill>
          <p:spPr>
            <a:xfrm>
              <a:off x="1037931" y="769304"/>
              <a:ext cx="743547" cy="411347"/>
            </a:xfrm>
            <a:prstGeom prst="rect">
              <a:avLst/>
            </a:prstGeom>
            <a:grpFill/>
          </p:spPr>
        </p:pic>
        <p:pic>
          <p:nvPicPr>
            <p:cNvPr id="52" name="Image 6" descr="logo couleur HD.pdf"/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865" y="343278"/>
              <a:ext cx="1565140" cy="35234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53" name="Image 52"/>
            <p:cNvPicPr>
              <a:picLocks noChangeAspect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3397" y="774701"/>
              <a:ext cx="753628" cy="412845"/>
            </a:xfrm>
            <a:prstGeom prst="rect">
              <a:avLst/>
            </a:prstGeom>
            <a:grpFill/>
          </p:spPr>
        </p:pic>
      </p:grpSp>
      <p:sp>
        <p:nvSpPr>
          <p:cNvPr id="55" name="ZoneTexte 54"/>
          <p:cNvSpPr txBox="1"/>
          <p:nvPr/>
        </p:nvSpPr>
        <p:spPr>
          <a:xfrm>
            <a:off x="10590541" y="3365420"/>
            <a:ext cx="13740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FF0000"/>
                </a:solidFill>
              </a:rPr>
              <a:t>MORA installation at JYFL/IGISOL</a:t>
            </a:r>
            <a:endParaRPr lang="fr-FR" sz="1600" dirty="0">
              <a:solidFill>
                <a:srgbClr val="FF0000"/>
              </a:solidFill>
            </a:endParaRPr>
          </a:p>
          <a:p>
            <a:r>
              <a:rPr lang="fr-FR" sz="1600" dirty="0" smtClean="0">
                <a:solidFill>
                  <a:srgbClr val="FF0000"/>
                </a:solidFill>
              </a:rPr>
              <a:t>(</a:t>
            </a:r>
            <a:r>
              <a:rPr lang="fr-FR" sz="1600" dirty="0" err="1" smtClean="0">
                <a:solidFill>
                  <a:srgbClr val="FF0000"/>
                </a:solidFill>
              </a:rPr>
              <a:t>completed</a:t>
            </a:r>
            <a:r>
              <a:rPr lang="fr-FR" sz="1600" dirty="0">
                <a:solidFill>
                  <a:srgbClr val="FF0000"/>
                </a:solidFill>
              </a:rPr>
              <a:t>!</a:t>
            </a:r>
            <a:r>
              <a:rPr lang="fr-FR" sz="1600" dirty="0" smtClean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60" name="Image 59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8722" y="533777"/>
            <a:ext cx="1523924" cy="468900"/>
          </a:xfrm>
          <a:prstGeom prst="rect">
            <a:avLst/>
          </a:prstGeom>
        </p:spPr>
      </p:pic>
      <p:pic>
        <p:nvPicPr>
          <p:cNvPr id="63" name="Image 62"/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318766" y="3465705"/>
            <a:ext cx="3351962" cy="1888804"/>
          </a:xfrm>
          <a:prstGeom prst="rect">
            <a:avLst/>
          </a:prstGeom>
        </p:spPr>
      </p:pic>
      <p:sp>
        <p:nvSpPr>
          <p:cNvPr id="65" name="ZoneTexte 15"/>
          <p:cNvSpPr txBox="1"/>
          <p:nvPr/>
        </p:nvSpPr>
        <p:spPr>
          <a:xfrm>
            <a:off x="5612316" y="5074633"/>
            <a:ext cx="13102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err="1" smtClean="0">
                <a:solidFill>
                  <a:schemeClr val="bg1"/>
                </a:solidFill>
              </a:rPr>
              <a:t>Trap</a:t>
            </a:r>
            <a:r>
              <a:rPr lang="fr-FR" sz="1400" dirty="0" smtClean="0">
                <a:solidFill>
                  <a:schemeClr val="bg1"/>
                </a:solidFill>
              </a:rPr>
              <a:t> + </a:t>
            </a:r>
            <a:r>
              <a:rPr lang="fr-FR" sz="1400" dirty="0" err="1" smtClean="0">
                <a:solidFill>
                  <a:schemeClr val="bg1"/>
                </a:solidFill>
              </a:rPr>
              <a:t>detection</a:t>
            </a:r>
            <a:r>
              <a:rPr lang="fr-FR" sz="1400" dirty="0" smtClean="0">
                <a:solidFill>
                  <a:schemeClr val="bg1"/>
                </a:solidFill>
              </a:rPr>
              <a:t> setup</a:t>
            </a:r>
            <a:endParaRPr lang="fr-FR" sz="1400" dirty="0">
              <a:solidFill>
                <a:schemeClr val="bg1"/>
              </a:solidFill>
            </a:endParaRPr>
          </a:p>
        </p:txBody>
      </p:sp>
      <p:grpSp>
        <p:nvGrpSpPr>
          <p:cNvPr id="66" name="Groupe 65"/>
          <p:cNvGrpSpPr/>
          <p:nvPr/>
        </p:nvGrpSpPr>
        <p:grpSpPr>
          <a:xfrm>
            <a:off x="10046659" y="91567"/>
            <a:ext cx="2014619" cy="1257182"/>
            <a:chOff x="9877249" y="91688"/>
            <a:chExt cx="2228046" cy="1441516"/>
          </a:xfrm>
        </p:grpSpPr>
        <p:pic>
          <p:nvPicPr>
            <p:cNvPr id="67" name="Picture 2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80963" y="91688"/>
              <a:ext cx="2020618" cy="144151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8" name="ZoneTexte 67"/>
            <p:cNvSpPr txBox="1"/>
            <p:nvPr/>
          </p:nvSpPr>
          <p:spPr>
            <a:xfrm>
              <a:off x="9877249" y="977498"/>
              <a:ext cx="2228046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rgbClr val="104463"/>
                  </a:solidFill>
                  <a:latin typeface="72 Condensed" panose="020B0506030000000003" pitchFamily="34" charset="0"/>
                  <a:cs typeface="72 Condensed" panose="020B0506030000000003" pitchFamily="34" charset="0"/>
                </a:rPr>
                <a:t>THE MORA EXPERIMENT</a:t>
              </a:r>
            </a:p>
            <a:p>
              <a:pPr algn="ctr"/>
              <a:r>
                <a:rPr lang="en-US" sz="1200" dirty="0" smtClean="0">
                  <a:solidFill>
                    <a:srgbClr val="C00000"/>
                  </a:solidFill>
                  <a:latin typeface="Arial Narrow" panose="020B0606020202030204" pitchFamily="34" charset="0"/>
                  <a:cs typeface="72 Condensed" panose="020B0506030000000003" pitchFamily="34" charset="0"/>
                </a:rPr>
                <a:t>Matter’s Origin from RadioActivity</a:t>
              </a:r>
              <a:endParaRPr lang="en-US" sz="1200" dirty="0">
                <a:solidFill>
                  <a:srgbClr val="C00000"/>
                </a:solidFill>
                <a:latin typeface="Arial Narrow" panose="020B0606020202030204" pitchFamily="34" charset="0"/>
                <a:cs typeface="72 Condensed" panose="020B05060300000000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242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au 22"/>
          <p:cNvGraphicFramePr>
            <a:graphicFrameLocks noGrp="1"/>
          </p:cNvGraphicFramePr>
          <p:nvPr>
            <p:extLst/>
          </p:nvPr>
        </p:nvGraphicFramePr>
        <p:xfrm>
          <a:off x="1996837" y="3978707"/>
          <a:ext cx="7002120" cy="1280160"/>
        </p:xfrm>
        <a:graphic>
          <a:graphicData uri="http://schemas.openxmlformats.org/drawingml/2006/table">
            <a:tbl>
              <a:tblPr firstRow="1" firstCol="1" bandRow="1"/>
              <a:tblGrid>
                <a:gridCol w="1983886">
                  <a:extLst>
                    <a:ext uri="{9D8B030D-6E8A-4147-A177-3AD203B41FA5}">
                      <a16:colId xmlns:a16="http://schemas.microsoft.com/office/drawing/2014/main" val="2045636560"/>
                    </a:ext>
                  </a:extLst>
                </a:gridCol>
                <a:gridCol w="994155">
                  <a:extLst>
                    <a:ext uri="{9D8B030D-6E8A-4147-A177-3AD203B41FA5}">
                      <a16:colId xmlns:a16="http://schemas.microsoft.com/office/drawing/2014/main" val="4221941290"/>
                    </a:ext>
                  </a:extLst>
                </a:gridCol>
                <a:gridCol w="994155">
                  <a:extLst>
                    <a:ext uri="{9D8B030D-6E8A-4147-A177-3AD203B41FA5}">
                      <a16:colId xmlns:a16="http://schemas.microsoft.com/office/drawing/2014/main" val="2636073538"/>
                    </a:ext>
                  </a:extLst>
                </a:gridCol>
                <a:gridCol w="994155">
                  <a:extLst>
                    <a:ext uri="{9D8B030D-6E8A-4147-A177-3AD203B41FA5}">
                      <a16:colId xmlns:a16="http://schemas.microsoft.com/office/drawing/2014/main" val="674162834"/>
                    </a:ext>
                  </a:extLst>
                </a:gridCol>
                <a:gridCol w="994155">
                  <a:extLst>
                    <a:ext uri="{9D8B030D-6E8A-4147-A177-3AD203B41FA5}">
                      <a16:colId xmlns:a16="http://schemas.microsoft.com/office/drawing/2014/main" val="3281232089"/>
                    </a:ext>
                  </a:extLst>
                </a:gridCol>
                <a:gridCol w="1041614">
                  <a:extLst>
                    <a:ext uri="{9D8B030D-6E8A-4147-A177-3AD203B41FA5}">
                      <a16:colId xmlns:a16="http://schemas.microsoft.com/office/drawing/2014/main" val="1317225104"/>
                    </a:ext>
                  </a:extLst>
                </a:gridCol>
              </a:tblGrid>
              <a:tr h="3086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fr-FR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b="1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</a:t>
                      </a:r>
                      <a:endParaRPr lang="fr-FR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b="1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Mg</a:t>
                      </a:r>
                      <a:endParaRPr lang="fr-FR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b="1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</a:t>
                      </a:r>
                      <a:endParaRPr lang="fr-FR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b="1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</a:t>
                      </a:r>
                      <a:endParaRPr lang="fr-FR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29075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Sensitivity </a:t>
                      </a:r>
                      <a:r>
                        <a:rPr lang="fr-FR" sz="14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F(X)</a:t>
                      </a:r>
                      <a:endParaRPr lang="fr-FR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0,43</a:t>
                      </a:r>
                      <a:endParaRPr lang="fr-FR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-0,52</a:t>
                      </a:r>
                      <a:endParaRPr lang="fr-FR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-0,65</a:t>
                      </a:r>
                      <a:endParaRPr lang="fr-FR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0,41</a:t>
                      </a:r>
                      <a:endParaRPr lang="fr-FR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0,71</a:t>
                      </a:r>
                      <a:endParaRPr lang="fr-FR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987563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b="1" i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fr-FR" sz="1400" b="1" i="1" baseline="-25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fr-FR" sz="1400" b="1" i="1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b="1" i="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(x10</a:t>
                      </a:r>
                      <a:r>
                        <a:rPr lang="fr-FR" sz="1400" b="1" i="0" baseline="30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-4</a:t>
                      </a:r>
                      <a:r>
                        <a:rPr lang="fr-FR" sz="1400" b="1" i="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fr-FR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0,108</a:t>
                      </a:r>
                      <a:endParaRPr lang="fr-FR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2,326</a:t>
                      </a:r>
                      <a:endParaRPr lang="fr-FR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1,904</a:t>
                      </a:r>
                      <a:endParaRPr lang="fr-FR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0,386</a:t>
                      </a:r>
                      <a:endParaRPr lang="fr-FR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-0,489</a:t>
                      </a:r>
                      <a:endParaRPr lang="fr-FR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261761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b="1" i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fr-FR" sz="1400" b="1" i="1" baseline="-25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fr-FR" sz="1400" b="1" i="1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b="1" i="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(x10</a:t>
                      </a:r>
                      <a:r>
                        <a:rPr lang="fr-FR" sz="1400" b="1" i="0" baseline="30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-4</a:t>
                      </a:r>
                      <a:r>
                        <a:rPr lang="fr-FR" sz="1400" b="1" i="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0,023</a:t>
                      </a:r>
                      <a:endParaRPr lang="fr-FR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0,169</a:t>
                      </a:r>
                      <a:endParaRPr lang="fr-FR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0,099</a:t>
                      </a:r>
                      <a:endParaRPr lang="fr-FR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0,010</a:t>
                      </a:r>
                      <a:endParaRPr lang="fr-FR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-0,024</a:t>
                      </a:r>
                      <a:endParaRPr lang="fr-FR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7447741"/>
                  </a:ext>
                </a:extLst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1929321" y="2712039"/>
            <a:ext cx="7372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Neutron and </a:t>
            </a:r>
            <a:r>
              <a:rPr lang="fr-FR" sz="1400" b="1" dirty="0" err="1"/>
              <a:t>mirror</a:t>
            </a:r>
            <a:r>
              <a:rPr lang="fr-FR" sz="1400" b="1" dirty="0"/>
              <a:t> </a:t>
            </a:r>
            <a:r>
              <a:rPr lang="fr-FR" sz="1400" b="1" dirty="0" err="1"/>
              <a:t>nuclei</a:t>
            </a:r>
            <a:r>
              <a:rPr lang="fr-FR" sz="1400" b="1" dirty="0"/>
              <a:t> (N=Z-1): </a:t>
            </a:r>
            <a:r>
              <a:rPr lang="fr-FR" sz="1400" b="1" dirty="0" err="1"/>
              <a:t>strong</a:t>
            </a:r>
            <a:r>
              <a:rPr lang="fr-FR" sz="1400" b="1" dirty="0"/>
              <a:t> mixed (GT+ Fermi) transitions </a:t>
            </a:r>
            <a:r>
              <a:rPr lang="fr-FR" sz="1400" b="1" dirty="0" err="1"/>
              <a:t>between</a:t>
            </a:r>
            <a:r>
              <a:rPr lang="fr-FR" sz="1400" b="1" dirty="0"/>
              <a:t> </a:t>
            </a:r>
            <a:r>
              <a:rPr lang="fr-FR" sz="1400" b="1" dirty="0" err="1"/>
              <a:t>analog</a:t>
            </a:r>
            <a:r>
              <a:rPr lang="fr-FR" sz="1400" b="1" dirty="0"/>
              <a:t> states</a:t>
            </a:r>
          </a:p>
        </p:txBody>
      </p:sp>
      <p:sp>
        <p:nvSpPr>
          <p:cNvPr id="27" name="Accolade ouvrante 26"/>
          <p:cNvSpPr/>
          <p:nvPr/>
        </p:nvSpPr>
        <p:spPr>
          <a:xfrm rot="16200000" flipV="1">
            <a:off x="4308781" y="5123407"/>
            <a:ext cx="202834" cy="916969"/>
          </a:xfrm>
          <a:prstGeom prst="leftBrace">
            <a:avLst>
              <a:gd name="adj1" fmla="val 81666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sp>
        <p:nvSpPr>
          <p:cNvPr id="28" name="Accolade ouvrante 27"/>
          <p:cNvSpPr/>
          <p:nvPr/>
        </p:nvSpPr>
        <p:spPr>
          <a:xfrm rot="16200000" flipV="1">
            <a:off x="5316702" y="5106480"/>
            <a:ext cx="202834" cy="950820"/>
          </a:xfrm>
          <a:prstGeom prst="leftBrace">
            <a:avLst>
              <a:gd name="adj1" fmla="val 81666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4" name="ZoneTexte 3"/>
          <p:cNvSpPr txBox="1"/>
          <p:nvPr/>
        </p:nvSpPr>
        <p:spPr>
          <a:xfrm>
            <a:off x="2873480" y="6150272"/>
            <a:ext cx="314207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/>
              <a:t>Best </a:t>
            </a:r>
            <a:r>
              <a:rPr lang="fr-FR" sz="1350" dirty="0" err="1"/>
              <a:t>measurement</a:t>
            </a:r>
            <a:r>
              <a:rPr lang="fr-FR" sz="1350" dirty="0"/>
              <a:t> </a:t>
            </a:r>
            <a:r>
              <a:rPr lang="fr-FR" sz="1350" dirty="0" err="1"/>
              <a:t>so</a:t>
            </a:r>
            <a:r>
              <a:rPr lang="fr-FR" sz="1350" dirty="0"/>
              <a:t> far, </a:t>
            </a:r>
            <a:r>
              <a:rPr lang="fr-FR" sz="1350" i="1" dirty="0" err="1">
                <a:solidFill>
                  <a:srgbClr val="0000FF"/>
                </a:solidFill>
              </a:rPr>
              <a:t>statistics</a:t>
            </a:r>
            <a:r>
              <a:rPr lang="fr-FR" sz="1350" i="1" dirty="0">
                <a:solidFill>
                  <a:srgbClr val="0000FF"/>
                </a:solidFill>
              </a:rPr>
              <a:t> </a:t>
            </a:r>
            <a:r>
              <a:rPr lang="fr-FR" sz="1350" i="1" dirty="0" err="1">
                <a:solidFill>
                  <a:srgbClr val="0000FF"/>
                </a:solidFill>
              </a:rPr>
              <a:t>limited</a:t>
            </a:r>
            <a:endParaRPr lang="fr-FR" sz="1350" i="1" dirty="0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42923" y="5825878"/>
            <a:ext cx="217399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350" b="1" i="1" dirty="0" err="1">
                <a:solidFill>
                  <a:srgbClr val="0000FF"/>
                </a:solidFill>
              </a:rPr>
              <a:t>D</a:t>
            </a:r>
            <a:r>
              <a:rPr lang="fr-FR" sz="1350" b="1" i="1" baseline="-25000" dirty="0" err="1">
                <a:solidFill>
                  <a:srgbClr val="0000FF"/>
                </a:solidFill>
              </a:rPr>
              <a:t>n</a:t>
            </a:r>
            <a:r>
              <a:rPr lang="fr-FR" sz="1350" b="1" dirty="0">
                <a:solidFill>
                  <a:srgbClr val="0000FF"/>
                </a:solidFill>
              </a:rPr>
              <a:t>= (−0.94 ±1.89±0.97)∙10</a:t>
            </a:r>
            <a:r>
              <a:rPr lang="fr-FR" sz="1350" b="1" baseline="30000" dirty="0">
                <a:solidFill>
                  <a:srgbClr val="0000FF"/>
                </a:solidFill>
              </a:rPr>
              <a:t>-4</a:t>
            </a:r>
            <a:r>
              <a:rPr lang="fr-FR" sz="1350" dirty="0"/>
              <a:t>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868682" y="5813138"/>
            <a:ext cx="135325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b="1" i="1" dirty="0">
                <a:solidFill>
                  <a:srgbClr val="0000FF"/>
                </a:solidFill>
              </a:rPr>
              <a:t>D</a:t>
            </a:r>
            <a:r>
              <a:rPr lang="fr-FR" sz="1350" b="1" i="1" baseline="-25000" dirty="0">
                <a:solidFill>
                  <a:srgbClr val="0000FF"/>
                </a:solidFill>
              </a:rPr>
              <a:t>19Ne</a:t>
            </a:r>
            <a:r>
              <a:rPr lang="fr-FR" sz="1350" b="1" dirty="0">
                <a:solidFill>
                  <a:srgbClr val="0000FF"/>
                </a:solidFill>
              </a:rPr>
              <a:t>=(1 ±6)∙10</a:t>
            </a:r>
            <a:r>
              <a:rPr lang="fr-FR" sz="1350" b="1" baseline="30000" dirty="0">
                <a:solidFill>
                  <a:srgbClr val="0000FF"/>
                </a:solidFill>
              </a:rPr>
              <a:t>-4</a:t>
            </a:r>
            <a:endParaRPr lang="fr-FR" sz="135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508676" y="5552550"/>
                <a:ext cx="3563861" cy="5591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35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fr-FR" sz="1350" i="1">
                              <a:latin typeface="Cambria Math" panose="02040503050406030204" pitchFamily="18" charset="0"/>
                            </a:rPr>
                            <m:t>𝐹𝑆𝐼</m:t>
                          </m:r>
                        </m:sub>
                      </m:sSub>
                      <m:d>
                        <m:dPr>
                          <m:ctrlPr>
                            <a:rPr lang="fr-FR" sz="13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35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fr-FR" sz="135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d>
                      <m:r>
                        <a:rPr lang="fr-FR" sz="135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fr-FR" sz="13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35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fr-FR" sz="135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sz="1350">
                              <a:latin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fr-FR" sz="135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  <m:t>𝑒𝑚𝑎𝑥</m:t>
                                  </m:r>
                                </m:sub>
                              </m:sSub>
                            </m:den>
                          </m:f>
                          <m:r>
                            <a:rPr lang="fr-FR" sz="135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35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fr-FR" sz="135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fr-FR" sz="1350">
                              <a:latin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fr-FR" sz="135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  <m:t>𝑒𝑚𝑎𝑥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fr-FR" sz="135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fr-FR" sz="135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35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fr-FR" sz="1350">
                              <a:latin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</m:oMath>
                  </m:oMathPara>
                </a14:m>
                <a:endParaRPr lang="fr-FR" sz="135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8676" y="5552550"/>
                <a:ext cx="3563861" cy="5591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ZoneTexte 12"/>
          <p:cNvSpPr txBox="1"/>
          <p:nvPr/>
        </p:nvSpPr>
        <p:spPr>
          <a:xfrm>
            <a:off x="6987293" y="6044525"/>
            <a:ext cx="278515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err="1"/>
              <a:t>Callan</a:t>
            </a:r>
            <a:r>
              <a:rPr lang="fr-FR" sz="1050" dirty="0"/>
              <a:t> and </a:t>
            </a:r>
            <a:r>
              <a:rPr lang="fr-FR" sz="1050" dirty="0" err="1"/>
              <a:t>Treiman</a:t>
            </a:r>
            <a:r>
              <a:rPr lang="fr-FR" sz="1050" dirty="0"/>
              <a:t>,</a:t>
            </a:r>
            <a:r>
              <a:rPr lang="en-US" sz="1050" i="1" dirty="0"/>
              <a:t> </a:t>
            </a:r>
            <a:r>
              <a:rPr lang="en-US" sz="1050" dirty="0"/>
              <a:t>Phys. Rev. 162(1967)1494. Chen, Phys. Rev. 185(1969)2003. </a:t>
            </a:r>
            <a:endParaRPr lang="fr-FR" sz="1050" dirty="0"/>
          </a:p>
        </p:txBody>
      </p:sp>
      <p:sp>
        <p:nvSpPr>
          <p:cNvPr id="24" name="Titre 4"/>
          <p:cNvSpPr>
            <a:spLocks noGrp="1"/>
          </p:cNvSpPr>
          <p:nvPr>
            <p:ph type="title"/>
          </p:nvPr>
        </p:nvSpPr>
        <p:spPr>
          <a:xfrm>
            <a:off x="2966027" y="2626"/>
            <a:ext cx="7886700" cy="994172"/>
          </a:xfrm>
        </p:spPr>
        <p:txBody>
          <a:bodyPr>
            <a:normAutofit/>
          </a:bodyPr>
          <a:lstStyle/>
          <a:p>
            <a:r>
              <a:rPr lang="fr-FR" sz="2800" dirty="0">
                <a:latin typeface="Tw Cen MT Condensed Extra Bold" panose="020B0803020202020204" pitchFamily="34" charset="0"/>
              </a:rPr>
              <a:t>MORA: Best candidates for </a:t>
            </a:r>
            <a:r>
              <a:rPr lang="fr-FR" sz="2800" i="1" dirty="0">
                <a:latin typeface="Tw Cen MT Condensed Extra Bold" panose="020B0803020202020204" pitchFamily="34" charset="0"/>
              </a:rPr>
              <a:t>D</a:t>
            </a:r>
            <a:r>
              <a:rPr lang="fr-FR" sz="2800" dirty="0">
                <a:latin typeface="Tw Cen MT Condensed Extra Bold" panose="020B0803020202020204" pitchFamily="34" charset="0"/>
              </a:rPr>
              <a:t> </a:t>
            </a:r>
            <a:r>
              <a:rPr lang="fr-FR" sz="2800" dirty="0" err="1">
                <a:latin typeface="Tw Cen MT Condensed Extra Bold" panose="020B0803020202020204" pitchFamily="34" charset="0"/>
              </a:rPr>
              <a:t>measurement</a:t>
            </a:r>
            <a:endParaRPr lang="fr-FR" sz="2800" dirty="0">
              <a:latin typeface="Tw Cen MT Condensed Extra Bold" panose="020B0803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99740" y="1235293"/>
                <a:ext cx="3259162" cy="741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fr-FR" sz="160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fr-FR" sz="1600" b="1" i="0" smtClean="0">
                          <a:latin typeface="Cambria Math" panose="02040503050406030204" pitchFamily="18" charset="0"/>
                        </a:rPr>
                        <m:t>𝐬𝐢𝐧</m:t>
                      </m:r>
                      <m:r>
                        <a:rPr lang="fr-FR" sz="1600" b="1" i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FR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𝝋</m:t>
                          </m:r>
                        </m:e>
                        <m:sub>
                          <m:r>
                            <a:rPr lang="fr-FR" sz="1600" b="1" i="1" smtClean="0">
                              <a:latin typeface="Cambria Math" panose="02040503050406030204" pitchFamily="18" charset="0"/>
                            </a:rPr>
                            <m:t>𝑨𝑽</m:t>
                          </m:r>
                        </m:sub>
                      </m:sSub>
                      <m:r>
                        <a:rPr lang="fr-FR" sz="1600" b="1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fr-FR" sz="160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fr-F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6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fr-FR" sz="160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fr-FR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fr-FR" sz="16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fr-FR" sz="160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fr-F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num>
                                <m:den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  <m:r>
                                    <a:rPr lang="fr-FR" sz="160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type m:val="skw"/>
                              <m:ctrlPr>
                                <a:rPr lang="fr-FR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16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FR" sz="16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fr-FR" sz="135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740" y="1235293"/>
                <a:ext cx="3259162" cy="7411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065164" y="2297711"/>
                <a:ext cx="80831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fr-FR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fr-FR" sz="135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5164" y="2297711"/>
                <a:ext cx="808316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ccolade ouvrante 21"/>
          <p:cNvSpPr/>
          <p:nvPr/>
        </p:nvSpPr>
        <p:spPr>
          <a:xfrm rot="16200000">
            <a:off x="2457811" y="1475750"/>
            <a:ext cx="158150" cy="1277630"/>
          </a:xfrm>
          <a:prstGeom prst="leftBrace">
            <a:avLst>
              <a:gd name="adj1" fmla="val 68333"/>
              <a:gd name="adj2" fmla="val 50000"/>
            </a:avLst>
          </a:prstGeom>
          <a:ln>
            <a:solidFill>
              <a:srgbClr val="0000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5" name="ZoneTexte 4"/>
          <p:cNvSpPr txBox="1"/>
          <p:nvPr/>
        </p:nvSpPr>
        <p:spPr>
          <a:xfrm>
            <a:off x="3959247" y="1091968"/>
            <a:ext cx="689348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Sensitivity</a:t>
            </a:r>
            <a:r>
              <a:rPr lang="fr-FR" dirty="0" smtClean="0">
                <a:solidFill>
                  <a:srgbClr val="0000FF"/>
                </a:solidFill>
              </a:rPr>
              <a:t> to CP </a:t>
            </a:r>
            <a:r>
              <a:rPr lang="fr-FR" dirty="0" err="1" smtClean="0">
                <a:solidFill>
                  <a:srgbClr val="0000FF"/>
                </a:solidFill>
              </a:rPr>
              <a:t>violating</a:t>
            </a:r>
            <a:r>
              <a:rPr lang="fr-FR" dirty="0" smtClean="0">
                <a:solidFill>
                  <a:srgbClr val="0000FF"/>
                </a:solidFill>
              </a:rPr>
              <a:t> phase </a:t>
            </a:r>
            <a:r>
              <a:rPr lang="fr-FR" dirty="0" err="1" smtClean="0">
                <a:solidFill>
                  <a:srgbClr val="0000FF"/>
                </a:solidFill>
              </a:rPr>
              <a:t>between</a:t>
            </a:r>
            <a:r>
              <a:rPr lang="fr-FR" dirty="0" smtClean="0">
                <a:solidFill>
                  <a:srgbClr val="0000FF"/>
                </a:solidFill>
              </a:rPr>
              <a:t> V and A </a:t>
            </a:r>
            <a:r>
              <a:rPr lang="fr-FR" dirty="0" err="1" smtClean="0">
                <a:solidFill>
                  <a:srgbClr val="0000FF"/>
                </a:solidFill>
              </a:rPr>
              <a:t>currents</a:t>
            </a:r>
            <a:endParaRPr lang="fr-FR" dirty="0" smtClean="0">
              <a:solidFill>
                <a:srgbClr val="0000FF"/>
              </a:solidFill>
            </a:endParaRPr>
          </a:p>
          <a:p>
            <a:r>
              <a:rPr lang="fr-FR" sz="1600" dirty="0" err="1" smtClean="0"/>
              <a:t>Search</a:t>
            </a:r>
            <a:r>
              <a:rPr lang="fr-FR" sz="1600" dirty="0" smtClean="0"/>
              <a:t> for New Physics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Direct constraints </a:t>
            </a:r>
            <a:r>
              <a:rPr lang="en-US" sz="1600" dirty="0" smtClean="0"/>
              <a:t>on CP-violating Wilson coefficients in the nucleon-level EFT  </a:t>
            </a:r>
            <a:endParaRPr lang="fr-F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via </a:t>
            </a:r>
            <a:r>
              <a:rPr lang="fr-FR" sz="1600" b="1" dirty="0" smtClean="0"/>
              <a:t>the L-R </a:t>
            </a:r>
            <a:r>
              <a:rPr lang="en-US" sz="1600" b="1" dirty="0" smtClean="0"/>
              <a:t>symmetric</a:t>
            </a:r>
            <a:r>
              <a:rPr lang="fr-FR" sz="1600" b="1" dirty="0" smtClean="0"/>
              <a:t>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via </a:t>
            </a:r>
            <a:r>
              <a:rPr lang="fr-FR" sz="1600" b="1" dirty="0" smtClean="0"/>
              <a:t>the LQ model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663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au 22"/>
          <p:cNvGraphicFramePr>
            <a:graphicFrameLocks noGrp="1"/>
          </p:cNvGraphicFramePr>
          <p:nvPr>
            <p:extLst/>
          </p:nvPr>
        </p:nvGraphicFramePr>
        <p:xfrm>
          <a:off x="1996837" y="3978707"/>
          <a:ext cx="7002120" cy="1280160"/>
        </p:xfrm>
        <a:graphic>
          <a:graphicData uri="http://schemas.openxmlformats.org/drawingml/2006/table">
            <a:tbl>
              <a:tblPr firstRow="1" firstCol="1" bandRow="1"/>
              <a:tblGrid>
                <a:gridCol w="1983886">
                  <a:extLst>
                    <a:ext uri="{9D8B030D-6E8A-4147-A177-3AD203B41FA5}">
                      <a16:colId xmlns:a16="http://schemas.microsoft.com/office/drawing/2014/main" val="2045636560"/>
                    </a:ext>
                  </a:extLst>
                </a:gridCol>
                <a:gridCol w="994155">
                  <a:extLst>
                    <a:ext uri="{9D8B030D-6E8A-4147-A177-3AD203B41FA5}">
                      <a16:colId xmlns:a16="http://schemas.microsoft.com/office/drawing/2014/main" val="4221941290"/>
                    </a:ext>
                  </a:extLst>
                </a:gridCol>
                <a:gridCol w="994155">
                  <a:extLst>
                    <a:ext uri="{9D8B030D-6E8A-4147-A177-3AD203B41FA5}">
                      <a16:colId xmlns:a16="http://schemas.microsoft.com/office/drawing/2014/main" val="2636073538"/>
                    </a:ext>
                  </a:extLst>
                </a:gridCol>
                <a:gridCol w="994155">
                  <a:extLst>
                    <a:ext uri="{9D8B030D-6E8A-4147-A177-3AD203B41FA5}">
                      <a16:colId xmlns:a16="http://schemas.microsoft.com/office/drawing/2014/main" val="674162834"/>
                    </a:ext>
                  </a:extLst>
                </a:gridCol>
                <a:gridCol w="994155">
                  <a:extLst>
                    <a:ext uri="{9D8B030D-6E8A-4147-A177-3AD203B41FA5}">
                      <a16:colId xmlns:a16="http://schemas.microsoft.com/office/drawing/2014/main" val="3281232089"/>
                    </a:ext>
                  </a:extLst>
                </a:gridCol>
                <a:gridCol w="1041614">
                  <a:extLst>
                    <a:ext uri="{9D8B030D-6E8A-4147-A177-3AD203B41FA5}">
                      <a16:colId xmlns:a16="http://schemas.microsoft.com/office/drawing/2014/main" val="1317225104"/>
                    </a:ext>
                  </a:extLst>
                </a:gridCol>
              </a:tblGrid>
              <a:tr h="3086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fr-FR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b="1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</a:t>
                      </a:r>
                      <a:endParaRPr lang="fr-FR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b="1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Mg</a:t>
                      </a:r>
                      <a:endParaRPr lang="fr-FR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b="1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</a:t>
                      </a:r>
                      <a:endParaRPr lang="fr-FR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b="1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</a:t>
                      </a:r>
                      <a:endParaRPr lang="fr-FR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29075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Sensitivity </a:t>
                      </a:r>
                      <a:r>
                        <a:rPr lang="fr-FR" sz="14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F(X)</a:t>
                      </a:r>
                      <a:endParaRPr lang="fr-FR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0,43</a:t>
                      </a:r>
                      <a:endParaRPr lang="fr-FR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-0,52</a:t>
                      </a:r>
                      <a:endParaRPr lang="fr-FR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-0,65</a:t>
                      </a:r>
                      <a:endParaRPr lang="fr-FR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0,41</a:t>
                      </a:r>
                      <a:endParaRPr lang="fr-FR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0,71</a:t>
                      </a:r>
                      <a:endParaRPr lang="fr-FR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987563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b="1" i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fr-FR" sz="1400" b="1" i="1" baseline="-25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fr-FR" sz="1400" b="1" i="1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b="1" i="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(x10</a:t>
                      </a:r>
                      <a:r>
                        <a:rPr lang="fr-FR" sz="1400" b="1" i="0" baseline="30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-4</a:t>
                      </a:r>
                      <a:r>
                        <a:rPr lang="fr-FR" sz="1400" b="1" i="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fr-FR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0,108</a:t>
                      </a:r>
                      <a:endParaRPr lang="fr-FR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2,326</a:t>
                      </a:r>
                      <a:endParaRPr lang="fr-FR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1,904</a:t>
                      </a:r>
                      <a:endParaRPr lang="fr-FR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0,386</a:t>
                      </a:r>
                      <a:endParaRPr lang="fr-FR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-0,489</a:t>
                      </a:r>
                      <a:endParaRPr lang="fr-FR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261761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b="1" i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fr-FR" sz="1400" b="1" i="1" baseline="-25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fr-FR" sz="1400" b="1" i="1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b="1" i="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(x10</a:t>
                      </a:r>
                      <a:r>
                        <a:rPr lang="fr-FR" sz="1400" b="1" i="0" baseline="30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-4</a:t>
                      </a:r>
                      <a:r>
                        <a:rPr lang="fr-FR" sz="1400" b="1" i="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0,023</a:t>
                      </a:r>
                      <a:endParaRPr lang="fr-FR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0,169</a:t>
                      </a:r>
                      <a:endParaRPr lang="fr-FR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0,099</a:t>
                      </a:r>
                      <a:endParaRPr lang="fr-FR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0,010</a:t>
                      </a:r>
                      <a:endParaRPr lang="fr-FR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-0,024</a:t>
                      </a:r>
                      <a:endParaRPr lang="fr-FR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7447741"/>
                  </a:ext>
                </a:extLst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1929321" y="2712039"/>
            <a:ext cx="7372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Neutron and </a:t>
            </a:r>
            <a:r>
              <a:rPr lang="fr-FR" sz="1400" b="1" dirty="0" err="1"/>
              <a:t>mirror</a:t>
            </a:r>
            <a:r>
              <a:rPr lang="fr-FR" sz="1400" b="1" dirty="0"/>
              <a:t> </a:t>
            </a:r>
            <a:r>
              <a:rPr lang="fr-FR" sz="1400" b="1" dirty="0" err="1"/>
              <a:t>nuclei</a:t>
            </a:r>
            <a:r>
              <a:rPr lang="fr-FR" sz="1400" b="1" dirty="0"/>
              <a:t> (N=Z-1): </a:t>
            </a:r>
            <a:r>
              <a:rPr lang="fr-FR" sz="1400" b="1" dirty="0" err="1"/>
              <a:t>strong</a:t>
            </a:r>
            <a:r>
              <a:rPr lang="fr-FR" sz="1400" b="1" dirty="0"/>
              <a:t> mixed (GT+ Fermi) transitions </a:t>
            </a:r>
            <a:r>
              <a:rPr lang="fr-FR" sz="1400" b="1" dirty="0" err="1"/>
              <a:t>between</a:t>
            </a:r>
            <a:r>
              <a:rPr lang="fr-FR" sz="1400" b="1" dirty="0"/>
              <a:t> </a:t>
            </a:r>
            <a:r>
              <a:rPr lang="fr-FR" sz="1400" b="1" dirty="0" err="1"/>
              <a:t>analog</a:t>
            </a:r>
            <a:r>
              <a:rPr lang="fr-FR" sz="1400" b="1" dirty="0"/>
              <a:t> states</a:t>
            </a:r>
          </a:p>
        </p:txBody>
      </p:sp>
      <p:sp>
        <p:nvSpPr>
          <p:cNvPr id="27" name="Accolade ouvrante 26"/>
          <p:cNvSpPr/>
          <p:nvPr/>
        </p:nvSpPr>
        <p:spPr>
          <a:xfrm rot="16200000" flipV="1">
            <a:off x="4308781" y="5123407"/>
            <a:ext cx="202834" cy="916969"/>
          </a:xfrm>
          <a:prstGeom prst="leftBrace">
            <a:avLst>
              <a:gd name="adj1" fmla="val 81666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sp>
        <p:nvSpPr>
          <p:cNvPr id="28" name="Accolade ouvrante 27"/>
          <p:cNvSpPr/>
          <p:nvPr/>
        </p:nvSpPr>
        <p:spPr>
          <a:xfrm rot="16200000" flipV="1">
            <a:off x="5316702" y="5106480"/>
            <a:ext cx="202834" cy="950820"/>
          </a:xfrm>
          <a:prstGeom prst="leftBrace">
            <a:avLst>
              <a:gd name="adj1" fmla="val 81666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4" name="ZoneTexte 3"/>
          <p:cNvSpPr txBox="1"/>
          <p:nvPr/>
        </p:nvSpPr>
        <p:spPr>
          <a:xfrm>
            <a:off x="2873480" y="6150272"/>
            <a:ext cx="314207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/>
              <a:t>Best </a:t>
            </a:r>
            <a:r>
              <a:rPr lang="fr-FR" sz="1350" dirty="0" err="1"/>
              <a:t>measurement</a:t>
            </a:r>
            <a:r>
              <a:rPr lang="fr-FR" sz="1350" dirty="0"/>
              <a:t> </a:t>
            </a:r>
            <a:r>
              <a:rPr lang="fr-FR" sz="1350" dirty="0" err="1"/>
              <a:t>so</a:t>
            </a:r>
            <a:r>
              <a:rPr lang="fr-FR" sz="1350" dirty="0"/>
              <a:t> far, </a:t>
            </a:r>
            <a:r>
              <a:rPr lang="fr-FR" sz="1350" i="1" dirty="0" err="1">
                <a:solidFill>
                  <a:srgbClr val="0000FF"/>
                </a:solidFill>
              </a:rPr>
              <a:t>statistics</a:t>
            </a:r>
            <a:r>
              <a:rPr lang="fr-FR" sz="1350" i="1" dirty="0">
                <a:solidFill>
                  <a:srgbClr val="0000FF"/>
                </a:solidFill>
              </a:rPr>
              <a:t> </a:t>
            </a:r>
            <a:r>
              <a:rPr lang="fr-FR" sz="1350" i="1" dirty="0" err="1">
                <a:solidFill>
                  <a:srgbClr val="0000FF"/>
                </a:solidFill>
              </a:rPr>
              <a:t>limited</a:t>
            </a:r>
            <a:endParaRPr lang="fr-FR" sz="1350" i="1" dirty="0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42923" y="5825878"/>
            <a:ext cx="217399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350" b="1" i="1" dirty="0" err="1">
                <a:solidFill>
                  <a:srgbClr val="0000FF"/>
                </a:solidFill>
              </a:rPr>
              <a:t>D</a:t>
            </a:r>
            <a:r>
              <a:rPr lang="fr-FR" sz="1350" b="1" i="1" baseline="-25000" dirty="0" err="1">
                <a:solidFill>
                  <a:srgbClr val="0000FF"/>
                </a:solidFill>
              </a:rPr>
              <a:t>n</a:t>
            </a:r>
            <a:r>
              <a:rPr lang="fr-FR" sz="1350" b="1" dirty="0">
                <a:solidFill>
                  <a:srgbClr val="0000FF"/>
                </a:solidFill>
              </a:rPr>
              <a:t>= (−0.94 ±1.89±0.97)∙10</a:t>
            </a:r>
            <a:r>
              <a:rPr lang="fr-FR" sz="1350" b="1" baseline="30000" dirty="0">
                <a:solidFill>
                  <a:srgbClr val="0000FF"/>
                </a:solidFill>
              </a:rPr>
              <a:t>-4</a:t>
            </a:r>
            <a:r>
              <a:rPr lang="fr-FR" sz="1350" dirty="0"/>
              <a:t>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868682" y="5813138"/>
            <a:ext cx="135325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b="1" i="1" dirty="0">
                <a:solidFill>
                  <a:srgbClr val="0000FF"/>
                </a:solidFill>
              </a:rPr>
              <a:t>D</a:t>
            </a:r>
            <a:r>
              <a:rPr lang="fr-FR" sz="1350" b="1" i="1" baseline="-25000" dirty="0">
                <a:solidFill>
                  <a:srgbClr val="0000FF"/>
                </a:solidFill>
              </a:rPr>
              <a:t>19Ne</a:t>
            </a:r>
            <a:r>
              <a:rPr lang="fr-FR" sz="1350" b="1" dirty="0">
                <a:solidFill>
                  <a:srgbClr val="0000FF"/>
                </a:solidFill>
              </a:rPr>
              <a:t>=(1 ±6)∙10</a:t>
            </a:r>
            <a:r>
              <a:rPr lang="fr-FR" sz="1350" b="1" baseline="30000" dirty="0">
                <a:solidFill>
                  <a:srgbClr val="0000FF"/>
                </a:solidFill>
              </a:rPr>
              <a:t>-4</a:t>
            </a:r>
            <a:endParaRPr lang="fr-FR" sz="135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508676" y="5552550"/>
                <a:ext cx="3563861" cy="5591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35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fr-FR" sz="1350" i="1">
                              <a:latin typeface="Cambria Math" panose="02040503050406030204" pitchFamily="18" charset="0"/>
                            </a:rPr>
                            <m:t>𝐹𝑆𝐼</m:t>
                          </m:r>
                        </m:sub>
                      </m:sSub>
                      <m:d>
                        <m:dPr>
                          <m:ctrlPr>
                            <a:rPr lang="fr-FR" sz="13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35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fr-FR" sz="135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d>
                      <m:r>
                        <a:rPr lang="fr-FR" sz="135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fr-FR" sz="13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35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fr-FR" sz="135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sz="1350">
                              <a:latin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fr-FR" sz="135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  <m:t>𝑒𝑚𝑎𝑥</m:t>
                                  </m:r>
                                </m:sub>
                              </m:sSub>
                            </m:den>
                          </m:f>
                          <m:r>
                            <a:rPr lang="fr-FR" sz="135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35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fr-FR" sz="135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fr-FR" sz="1350">
                              <a:latin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fr-FR" sz="135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  <m:t>𝑒𝑚𝑎𝑥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fr-FR" sz="135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fr-FR" sz="135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35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fr-FR" sz="1350">
                              <a:latin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</m:oMath>
                  </m:oMathPara>
                </a14:m>
                <a:endParaRPr lang="fr-FR" sz="135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8676" y="5552550"/>
                <a:ext cx="3563861" cy="5591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ZoneTexte 12"/>
          <p:cNvSpPr txBox="1"/>
          <p:nvPr/>
        </p:nvSpPr>
        <p:spPr>
          <a:xfrm>
            <a:off x="6987293" y="6044525"/>
            <a:ext cx="278515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err="1"/>
              <a:t>Callan</a:t>
            </a:r>
            <a:r>
              <a:rPr lang="fr-FR" sz="1050" dirty="0"/>
              <a:t> and </a:t>
            </a:r>
            <a:r>
              <a:rPr lang="fr-FR" sz="1050" dirty="0" err="1"/>
              <a:t>Treiman</a:t>
            </a:r>
            <a:r>
              <a:rPr lang="fr-FR" sz="1050" dirty="0"/>
              <a:t>,</a:t>
            </a:r>
            <a:r>
              <a:rPr lang="en-US" sz="1050" i="1" dirty="0"/>
              <a:t> </a:t>
            </a:r>
            <a:r>
              <a:rPr lang="en-US" sz="1050" dirty="0"/>
              <a:t>Phys. Rev. 162(1967)1494. Chen, Phys. Rev. 185(1969)2003. </a:t>
            </a:r>
            <a:endParaRPr lang="fr-FR" sz="1050" dirty="0"/>
          </a:p>
        </p:txBody>
      </p:sp>
      <p:grpSp>
        <p:nvGrpSpPr>
          <p:cNvPr id="15" name="Groupe 14"/>
          <p:cNvGrpSpPr/>
          <p:nvPr/>
        </p:nvGrpSpPr>
        <p:grpSpPr>
          <a:xfrm>
            <a:off x="1936367" y="3056868"/>
            <a:ext cx="7850193" cy="2201999"/>
            <a:chOff x="1936367" y="3056868"/>
            <a:chExt cx="7850193" cy="2201999"/>
          </a:xfrm>
        </p:grpSpPr>
        <p:sp>
          <p:nvSpPr>
            <p:cNvPr id="6" name="ZoneTexte 5"/>
            <p:cNvSpPr txBox="1"/>
            <p:nvPr/>
          </p:nvSpPr>
          <p:spPr>
            <a:xfrm>
              <a:off x="1936367" y="3056868"/>
              <a:ext cx="4526111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350" b="1" dirty="0" smtClean="0">
                  <a:solidFill>
                    <a:srgbClr val="0000FF"/>
                  </a:solidFill>
                </a:rPr>
                <a:t>MORA: Alkali </a:t>
              </a:r>
              <a:r>
                <a:rPr lang="fr-FR" sz="1350" b="1" dirty="0" err="1">
                  <a:solidFill>
                    <a:srgbClr val="0000FF"/>
                  </a:solidFill>
                </a:rPr>
                <a:t>earth</a:t>
              </a:r>
              <a:r>
                <a:rPr lang="fr-FR" sz="1350" b="1" dirty="0">
                  <a:solidFill>
                    <a:srgbClr val="0000FF"/>
                  </a:solidFill>
                </a:rPr>
                <a:t> </a:t>
              </a:r>
              <a:r>
                <a:rPr lang="fr-FR" sz="1350" b="1" dirty="0" err="1">
                  <a:solidFill>
                    <a:srgbClr val="0000FF"/>
                  </a:solidFill>
                </a:rPr>
                <a:t>elements</a:t>
              </a:r>
              <a:r>
                <a:rPr lang="fr-FR" sz="1350" b="1" dirty="0">
                  <a:solidFill>
                    <a:srgbClr val="0000FF"/>
                  </a:solidFill>
                </a:rPr>
                <a:t> </a:t>
              </a:r>
              <a:r>
                <a:rPr lang="fr-FR" sz="1350" b="1" dirty="0"/>
                <a:t>for in </a:t>
              </a:r>
              <a:r>
                <a:rPr lang="fr-FR" sz="1350" b="1" dirty="0" err="1"/>
                <a:t>trap</a:t>
              </a:r>
              <a:r>
                <a:rPr lang="fr-FR" sz="1350" b="1" dirty="0"/>
                <a:t> laser ion </a:t>
              </a:r>
              <a:r>
                <a:rPr lang="fr-FR" sz="1350" b="1" dirty="0" err="1"/>
                <a:t>polarization</a:t>
              </a:r>
              <a:endParaRPr lang="fr-FR" sz="1350" b="1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973387" y="4001927"/>
              <a:ext cx="1033622" cy="124752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937662" y="3975843"/>
              <a:ext cx="1049632" cy="1283024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5312666" y="3299693"/>
              <a:ext cx="243840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350" dirty="0">
                  <a:solidFill>
                    <a:srgbClr val="0000FF"/>
                  </a:solidFill>
                </a:rPr>
                <a:t>1st candidate; 10</a:t>
              </a:r>
              <a:r>
                <a:rPr lang="fr-FR" sz="1350" baseline="30000" dirty="0">
                  <a:solidFill>
                    <a:srgbClr val="0000FF"/>
                  </a:solidFill>
                </a:rPr>
                <a:t>5</a:t>
              </a:r>
              <a:r>
                <a:rPr lang="fr-FR" sz="1350" dirty="0">
                  <a:solidFill>
                    <a:srgbClr val="0000FF"/>
                  </a:solidFill>
                </a:rPr>
                <a:t> </a:t>
              </a:r>
              <a:r>
                <a:rPr lang="fr-FR" sz="1350" dirty="0" err="1">
                  <a:solidFill>
                    <a:srgbClr val="0000FF"/>
                  </a:solidFill>
                </a:rPr>
                <a:t>pps</a:t>
              </a:r>
              <a:r>
                <a:rPr lang="fr-FR" sz="1350" dirty="0">
                  <a:solidFill>
                    <a:srgbClr val="0000FF"/>
                  </a:solidFill>
                </a:rPr>
                <a:t> from JYFL</a:t>
              </a:r>
            </a:p>
            <a:p>
              <a:r>
                <a:rPr lang="fr-FR" sz="1350" dirty="0" smtClean="0">
                  <a:solidFill>
                    <a:srgbClr val="0000FF"/>
                  </a:solidFill>
                </a:rPr>
                <a:t>&gt;</a:t>
              </a:r>
              <a:r>
                <a:rPr lang="fr-FR" sz="1350" dirty="0">
                  <a:solidFill>
                    <a:srgbClr val="0000FF"/>
                  </a:solidFill>
                </a:rPr>
                <a:t>10</a:t>
              </a:r>
              <a:r>
                <a:rPr lang="fr-FR" sz="1350" baseline="30000" dirty="0">
                  <a:solidFill>
                    <a:srgbClr val="0000FF"/>
                  </a:solidFill>
                </a:rPr>
                <a:t>8</a:t>
              </a:r>
              <a:r>
                <a:rPr lang="fr-FR" sz="1350" dirty="0">
                  <a:solidFill>
                    <a:srgbClr val="0000FF"/>
                  </a:solidFill>
                </a:rPr>
                <a:t> </a:t>
              </a:r>
              <a:r>
                <a:rPr lang="fr-FR" sz="1350" dirty="0" err="1">
                  <a:solidFill>
                    <a:srgbClr val="0000FF"/>
                  </a:solidFill>
                </a:rPr>
                <a:t>pps</a:t>
              </a:r>
              <a:r>
                <a:rPr lang="fr-FR" sz="1350" dirty="0">
                  <a:solidFill>
                    <a:srgbClr val="0000FF"/>
                  </a:solidFill>
                </a:rPr>
                <a:t> from SPIRAL </a:t>
              </a:r>
              <a:r>
                <a:rPr lang="fr-FR" sz="1350" dirty="0" smtClean="0">
                  <a:solidFill>
                    <a:srgbClr val="0000FF"/>
                  </a:solidFill>
                </a:rPr>
                <a:t>1</a:t>
              </a:r>
              <a:endParaRPr lang="fr-FR" sz="1350" dirty="0">
                <a:solidFill>
                  <a:srgbClr val="0000FF"/>
                </a:solidFill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7674331" y="3322913"/>
              <a:ext cx="2112229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350" dirty="0">
                  <a:solidFill>
                    <a:srgbClr val="FF0000"/>
                  </a:solidFill>
                </a:rPr>
                <a:t>2</a:t>
              </a:r>
              <a:r>
                <a:rPr lang="fr-FR" sz="1350" baseline="30000" dirty="0">
                  <a:solidFill>
                    <a:srgbClr val="FF0000"/>
                  </a:solidFill>
                </a:rPr>
                <a:t>nd</a:t>
              </a:r>
              <a:r>
                <a:rPr lang="fr-FR" sz="1350" dirty="0">
                  <a:solidFill>
                    <a:srgbClr val="FF0000"/>
                  </a:solidFill>
                </a:rPr>
                <a:t> candidate, R&amp;D for ISOL production </a:t>
              </a:r>
              <a:r>
                <a:rPr lang="fr-FR" sz="1350" dirty="0" err="1">
                  <a:solidFill>
                    <a:srgbClr val="FF0000"/>
                  </a:solidFill>
                </a:rPr>
                <a:t>required</a:t>
              </a:r>
              <a:endParaRPr lang="fr-FR" sz="1350" dirty="0">
                <a:solidFill>
                  <a:srgbClr val="FF0000"/>
                </a:solidFill>
              </a:endParaRPr>
            </a:p>
          </p:txBody>
        </p:sp>
      </p:grpSp>
      <p:sp>
        <p:nvSpPr>
          <p:cNvPr id="24" name="Titre 4"/>
          <p:cNvSpPr>
            <a:spLocks noGrp="1"/>
          </p:cNvSpPr>
          <p:nvPr>
            <p:ph type="title"/>
          </p:nvPr>
        </p:nvSpPr>
        <p:spPr>
          <a:xfrm>
            <a:off x="2966027" y="2626"/>
            <a:ext cx="7886700" cy="994172"/>
          </a:xfrm>
        </p:spPr>
        <p:txBody>
          <a:bodyPr>
            <a:normAutofit/>
          </a:bodyPr>
          <a:lstStyle/>
          <a:p>
            <a:r>
              <a:rPr lang="fr-FR" sz="2800" dirty="0">
                <a:latin typeface="Tw Cen MT Condensed Extra Bold" panose="020B0803020202020204" pitchFamily="34" charset="0"/>
              </a:rPr>
              <a:t>MORA: Best candidates for </a:t>
            </a:r>
            <a:r>
              <a:rPr lang="fr-FR" sz="2800" i="1" dirty="0">
                <a:latin typeface="Tw Cen MT Condensed Extra Bold" panose="020B0803020202020204" pitchFamily="34" charset="0"/>
              </a:rPr>
              <a:t>D</a:t>
            </a:r>
            <a:r>
              <a:rPr lang="fr-FR" sz="2800" dirty="0">
                <a:latin typeface="Tw Cen MT Condensed Extra Bold" panose="020B0803020202020204" pitchFamily="34" charset="0"/>
              </a:rPr>
              <a:t> </a:t>
            </a:r>
            <a:r>
              <a:rPr lang="fr-FR" sz="2800" dirty="0" err="1">
                <a:latin typeface="Tw Cen MT Condensed Extra Bold" panose="020B0803020202020204" pitchFamily="34" charset="0"/>
              </a:rPr>
              <a:t>measurement</a:t>
            </a:r>
            <a:endParaRPr lang="fr-FR" sz="2800" dirty="0">
              <a:latin typeface="Tw Cen MT Condensed Extra Bold" panose="020B0803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99740" y="1235293"/>
                <a:ext cx="3259162" cy="741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fr-FR" sz="160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fr-FR" sz="1600" b="1" i="0" smtClean="0">
                          <a:latin typeface="Cambria Math" panose="02040503050406030204" pitchFamily="18" charset="0"/>
                        </a:rPr>
                        <m:t>𝐬𝐢𝐧</m:t>
                      </m:r>
                      <m:r>
                        <a:rPr lang="fr-FR" sz="1600" b="1" i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FR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𝝋</m:t>
                          </m:r>
                        </m:e>
                        <m:sub>
                          <m:r>
                            <a:rPr lang="fr-FR" sz="1600" b="1" i="1" smtClean="0">
                              <a:latin typeface="Cambria Math" panose="02040503050406030204" pitchFamily="18" charset="0"/>
                            </a:rPr>
                            <m:t>𝑨𝑽</m:t>
                          </m:r>
                        </m:sub>
                      </m:sSub>
                      <m:r>
                        <a:rPr lang="fr-FR" sz="1600" b="1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fr-FR" sz="160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fr-F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6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fr-FR" sz="160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fr-FR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fr-FR" sz="16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fr-FR" sz="160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fr-F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num>
                                <m:den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  <m:r>
                                    <a:rPr lang="fr-FR" sz="160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type m:val="skw"/>
                              <m:ctrlPr>
                                <a:rPr lang="fr-FR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16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FR" sz="16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fr-FR" sz="135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740" y="1235293"/>
                <a:ext cx="3259162" cy="7411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065164" y="2297711"/>
                <a:ext cx="80831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fr-FR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fr-FR" sz="135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5164" y="2297711"/>
                <a:ext cx="808316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ccolade ouvrante 21"/>
          <p:cNvSpPr/>
          <p:nvPr/>
        </p:nvSpPr>
        <p:spPr>
          <a:xfrm rot="16200000">
            <a:off x="2457811" y="1475750"/>
            <a:ext cx="158150" cy="1277630"/>
          </a:xfrm>
          <a:prstGeom prst="leftBrace">
            <a:avLst>
              <a:gd name="adj1" fmla="val 68333"/>
              <a:gd name="adj2" fmla="val 50000"/>
            </a:avLst>
          </a:prstGeom>
          <a:ln>
            <a:solidFill>
              <a:srgbClr val="0000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5" name="ZoneTexte 4"/>
          <p:cNvSpPr txBox="1"/>
          <p:nvPr/>
        </p:nvSpPr>
        <p:spPr>
          <a:xfrm>
            <a:off x="3959247" y="1091968"/>
            <a:ext cx="689348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Sensitivity</a:t>
            </a:r>
            <a:r>
              <a:rPr lang="fr-FR" dirty="0" smtClean="0">
                <a:solidFill>
                  <a:srgbClr val="0000FF"/>
                </a:solidFill>
              </a:rPr>
              <a:t> to CP </a:t>
            </a:r>
            <a:r>
              <a:rPr lang="fr-FR" dirty="0" err="1" smtClean="0">
                <a:solidFill>
                  <a:srgbClr val="0000FF"/>
                </a:solidFill>
              </a:rPr>
              <a:t>violating</a:t>
            </a:r>
            <a:r>
              <a:rPr lang="fr-FR" dirty="0" smtClean="0">
                <a:solidFill>
                  <a:srgbClr val="0000FF"/>
                </a:solidFill>
              </a:rPr>
              <a:t> phase </a:t>
            </a:r>
            <a:r>
              <a:rPr lang="fr-FR" dirty="0" err="1" smtClean="0">
                <a:solidFill>
                  <a:srgbClr val="0000FF"/>
                </a:solidFill>
              </a:rPr>
              <a:t>between</a:t>
            </a:r>
            <a:r>
              <a:rPr lang="fr-FR" dirty="0" smtClean="0">
                <a:solidFill>
                  <a:srgbClr val="0000FF"/>
                </a:solidFill>
              </a:rPr>
              <a:t> V and A </a:t>
            </a:r>
            <a:r>
              <a:rPr lang="fr-FR" dirty="0" err="1" smtClean="0">
                <a:solidFill>
                  <a:srgbClr val="0000FF"/>
                </a:solidFill>
              </a:rPr>
              <a:t>currents</a:t>
            </a:r>
            <a:endParaRPr lang="fr-FR" dirty="0" smtClean="0">
              <a:solidFill>
                <a:srgbClr val="0000FF"/>
              </a:solidFill>
            </a:endParaRPr>
          </a:p>
          <a:p>
            <a:r>
              <a:rPr lang="fr-FR" sz="1600" dirty="0" err="1" smtClean="0"/>
              <a:t>Search</a:t>
            </a:r>
            <a:r>
              <a:rPr lang="fr-FR" sz="1600" dirty="0" smtClean="0"/>
              <a:t> for New Physics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Direct constraints </a:t>
            </a:r>
            <a:r>
              <a:rPr lang="en-US" sz="1600" dirty="0" smtClean="0"/>
              <a:t>on CP-violating Wilson coefficients in the nucleon-level EFT  </a:t>
            </a:r>
            <a:endParaRPr lang="fr-F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via </a:t>
            </a:r>
            <a:r>
              <a:rPr lang="fr-FR" sz="1600" b="1" dirty="0" smtClean="0"/>
              <a:t>the L-R </a:t>
            </a:r>
            <a:r>
              <a:rPr lang="en-US" sz="1600" b="1" dirty="0" smtClean="0"/>
              <a:t>symmetric</a:t>
            </a:r>
            <a:r>
              <a:rPr lang="fr-FR" sz="1600" b="1" dirty="0" smtClean="0"/>
              <a:t>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via </a:t>
            </a:r>
            <a:r>
              <a:rPr lang="fr-FR" sz="1600" b="1" dirty="0" smtClean="0"/>
              <a:t>the LQ model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9578109" y="4341091"/>
            <a:ext cx="1924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10</a:t>
            </a:r>
            <a:r>
              <a:rPr lang="fr-FR" baseline="30000" dirty="0" smtClean="0">
                <a:solidFill>
                  <a:srgbClr val="FF0000"/>
                </a:solidFill>
              </a:rPr>
              <a:t>7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pps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requested</a:t>
            </a:r>
            <a:endParaRPr lang="fr-FR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048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etup2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34149" y="1394692"/>
            <a:ext cx="9276831" cy="4915390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637085" y="191288"/>
            <a:ext cx="8222673" cy="1325563"/>
          </a:xfrm>
        </p:spPr>
        <p:txBody>
          <a:bodyPr>
            <a:normAutofit/>
          </a:bodyPr>
          <a:lstStyle/>
          <a:p>
            <a:r>
              <a:rPr lang="fr-FR" sz="2800" dirty="0" err="1" smtClean="0">
                <a:latin typeface="Tw Cen MT Condensed Extra Bold" panose="020B0803020202020204" pitchFamily="34" charset="0"/>
              </a:rPr>
              <a:t>Precision</a:t>
            </a:r>
            <a:r>
              <a:rPr lang="fr-FR" sz="2800" dirty="0" smtClean="0">
                <a:latin typeface="Tw Cen MT Condensed Extra Bold" panose="020B0803020202020204" pitchFamily="34" charset="0"/>
              </a:rPr>
              <a:t> </a:t>
            </a:r>
            <a:r>
              <a:rPr lang="fr-FR" sz="2800" dirty="0" err="1" smtClean="0">
                <a:latin typeface="Tw Cen MT Condensed Extra Bold" panose="020B0803020202020204" pitchFamily="34" charset="0"/>
              </a:rPr>
              <a:t>measurement</a:t>
            </a:r>
            <a:r>
              <a:rPr lang="fr-FR" sz="2800" dirty="0">
                <a:latin typeface="Tw Cen MT Condensed Extra Bold" panose="020B0803020202020204" pitchFamily="34" charset="0"/>
              </a:rPr>
              <a:t> </a:t>
            </a:r>
            <a:r>
              <a:rPr lang="fr-FR" sz="2800" dirty="0" smtClean="0">
                <a:latin typeface="Tw Cen MT Condensed Extra Bold" panose="020B0803020202020204" pitchFamily="34" charset="0"/>
              </a:rPr>
              <a:t>of the </a:t>
            </a:r>
            <a:r>
              <a:rPr lang="fr-FR" sz="2800" i="1" dirty="0" smtClean="0">
                <a:latin typeface="Tw Cen MT Condensed Extra Bold" panose="020B0803020202020204" pitchFamily="34" charset="0"/>
              </a:rPr>
              <a:t>D</a:t>
            </a:r>
            <a:r>
              <a:rPr lang="fr-FR" sz="2800" dirty="0" smtClean="0">
                <a:latin typeface="Tw Cen MT Condensed Extra Bold" panose="020B0803020202020204" pitchFamily="34" charset="0"/>
              </a:rPr>
              <a:t> </a:t>
            </a:r>
            <a:r>
              <a:rPr lang="fr-FR" sz="2800" dirty="0" err="1" smtClean="0">
                <a:latin typeface="Tw Cen MT Condensed Extra Bold" panose="020B0803020202020204" pitchFamily="34" charset="0"/>
              </a:rPr>
              <a:t>correlation</a:t>
            </a:r>
            <a:endParaRPr lang="fr-FR" sz="2800" dirty="0">
              <a:latin typeface="Tw Cen MT Condensed Extra Bold" panose="020B0803020202020204" pitchFamily="34" charset="0"/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10046659" y="91567"/>
            <a:ext cx="2014619" cy="1257182"/>
            <a:chOff x="9877249" y="91688"/>
            <a:chExt cx="2228046" cy="1441516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80963" y="91688"/>
              <a:ext cx="2020618" cy="144151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ZoneTexte 7"/>
            <p:cNvSpPr txBox="1"/>
            <p:nvPr/>
          </p:nvSpPr>
          <p:spPr>
            <a:xfrm>
              <a:off x="9877249" y="977498"/>
              <a:ext cx="2228046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rgbClr val="104463"/>
                  </a:solidFill>
                  <a:latin typeface="72 Condensed" panose="020B0506030000000003" pitchFamily="34" charset="0"/>
                  <a:cs typeface="72 Condensed" panose="020B0506030000000003" pitchFamily="34" charset="0"/>
                </a:rPr>
                <a:t>THE MORA EXPERIMENT</a:t>
              </a:r>
            </a:p>
            <a:p>
              <a:pPr algn="ctr"/>
              <a:r>
                <a:rPr lang="en-US" sz="1200" dirty="0" smtClean="0">
                  <a:solidFill>
                    <a:srgbClr val="C00000"/>
                  </a:solidFill>
                  <a:latin typeface="Arial Narrow" panose="020B0606020202030204" pitchFamily="34" charset="0"/>
                  <a:cs typeface="72 Condensed" panose="020B0506030000000003" pitchFamily="34" charset="0"/>
                </a:rPr>
                <a:t>Matter’s Origin from RadioActivity</a:t>
              </a:r>
              <a:endParaRPr lang="en-US" sz="1200" dirty="0">
                <a:solidFill>
                  <a:srgbClr val="C00000"/>
                </a:solidFill>
                <a:latin typeface="Arial Narrow" panose="020B0606020202030204" pitchFamily="34" charset="0"/>
                <a:cs typeface="72 Condensed" panose="020B05060300000000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250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ZoneTexte 86"/>
          <p:cNvSpPr txBox="1"/>
          <p:nvPr/>
        </p:nvSpPr>
        <p:spPr>
          <a:xfrm>
            <a:off x="1514418" y="4310988"/>
            <a:ext cx="383442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Transitions excited using </a:t>
            </a:r>
            <a:r>
              <a:rPr lang="en-US" sz="1350" dirty="0" err="1"/>
              <a:t>trippled</a:t>
            </a:r>
            <a:r>
              <a:rPr lang="en-US" sz="1350" dirty="0"/>
              <a:t> </a:t>
            </a:r>
            <a:r>
              <a:rPr lang="en-US" sz="1350" dirty="0" err="1"/>
              <a:t>Ti:Sa</a:t>
            </a:r>
            <a:r>
              <a:rPr lang="en-US" sz="1350" dirty="0"/>
              <a:t> laser pulses </a:t>
            </a:r>
            <a:r>
              <a:rPr lang="en-US" sz="1350" dirty="0">
                <a:latin typeface="Symbol" pitchFamily="18" charset="2"/>
              </a:rPr>
              <a:t>l</a:t>
            </a:r>
            <a:r>
              <a:rPr lang="en-US" sz="1350" dirty="0"/>
              <a:t>~280nm </a:t>
            </a:r>
            <a:r>
              <a:rPr lang="en-US" sz="1350" dirty="0">
                <a:latin typeface="Symbol" pitchFamily="18" charset="2"/>
              </a:rPr>
              <a:t>s</a:t>
            </a:r>
            <a:r>
              <a:rPr lang="en-US" sz="1350" dirty="0"/>
              <a:t>+ polarization, ~4GHz width</a:t>
            </a:r>
          </a:p>
        </p:txBody>
      </p:sp>
      <p:sp>
        <p:nvSpPr>
          <p:cNvPr id="92" name="ZoneTexte 91"/>
          <p:cNvSpPr txBox="1"/>
          <p:nvPr/>
        </p:nvSpPr>
        <p:spPr>
          <a:xfrm>
            <a:off x="1630662" y="2349662"/>
            <a:ext cx="192610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aseline="30000" dirty="0"/>
              <a:t>23</a:t>
            </a:r>
            <a:r>
              <a:rPr lang="en-US" sz="1350" dirty="0"/>
              <a:t>Mg hyperfine structure</a:t>
            </a:r>
          </a:p>
        </p:txBody>
      </p:sp>
      <p:sp>
        <p:nvSpPr>
          <p:cNvPr id="95" name="ZoneTexte 94"/>
          <p:cNvSpPr txBox="1"/>
          <p:nvPr/>
        </p:nvSpPr>
        <p:spPr>
          <a:xfrm>
            <a:off x="3872578" y="2326403"/>
            <a:ext cx="810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/>
              <a:t>F= I+J</a:t>
            </a:r>
            <a:endParaRPr lang="en-US" dirty="0"/>
          </a:p>
        </p:txBody>
      </p:sp>
      <p:sp>
        <p:nvSpPr>
          <p:cNvPr id="96" name="ZoneTexte 95"/>
          <p:cNvSpPr txBox="1"/>
          <p:nvPr/>
        </p:nvSpPr>
        <p:spPr>
          <a:xfrm>
            <a:off x="89382" y="1540314"/>
            <a:ext cx="7566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fr-FR" sz="1600" dirty="0"/>
              <a:t> The </a:t>
            </a:r>
            <a:r>
              <a:rPr lang="fr-FR" sz="1600" dirty="0" err="1"/>
              <a:t>nuclear</a:t>
            </a:r>
            <a:r>
              <a:rPr lang="fr-FR" sz="1600" dirty="0"/>
              <a:t> spin I </a:t>
            </a:r>
            <a:r>
              <a:rPr lang="fr-FR" sz="1600" dirty="0" err="1"/>
              <a:t>interacts</a:t>
            </a:r>
            <a:r>
              <a:rPr lang="fr-FR" sz="1600" dirty="0"/>
              <a:t> </a:t>
            </a:r>
            <a:r>
              <a:rPr lang="fr-FR" sz="1600" dirty="0" err="1"/>
              <a:t>with</a:t>
            </a:r>
            <a:r>
              <a:rPr lang="fr-FR" sz="1600" dirty="0"/>
              <a:t> the </a:t>
            </a:r>
            <a:r>
              <a:rPr lang="fr-FR" sz="1600" dirty="0" err="1"/>
              <a:t>atomic</a:t>
            </a:r>
            <a:r>
              <a:rPr lang="fr-FR" sz="1600" dirty="0"/>
              <a:t> one J </a:t>
            </a:r>
            <a:r>
              <a:rPr lang="fr-FR" sz="1600" dirty="0">
                <a:sym typeface="Wingdings" pitchFamily="2" charset="2"/>
              </a:rPr>
              <a:t> F=I+J</a:t>
            </a:r>
            <a:endParaRPr lang="fr-FR" sz="1600" dirty="0"/>
          </a:p>
          <a:p>
            <a:pPr>
              <a:buFont typeface="Arial" charset="0"/>
              <a:buChar char="•"/>
            </a:pPr>
            <a:r>
              <a:rPr lang="fr-FR" sz="1600" dirty="0"/>
              <a:t> </a:t>
            </a:r>
            <a:r>
              <a:rPr lang="fr-FR" sz="1600" dirty="0">
                <a:latin typeface="Symbol" pitchFamily="18" charset="2"/>
              </a:rPr>
              <a:t>s</a:t>
            </a:r>
            <a:r>
              <a:rPr lang="fr-FR" sz="1600" dirty="0"/>
              <a:t>+ or </a:t>
            </a:r>
            <a:r>
              <a:rPr lang="fr-FR" sz="1600" dirty="0">
                <a:latin typeface="Symbol" pitchFamily="18" charset="2"/>
              </a:rPr>
              <a:t>s</a:t>
            </a:r>
            <a:r>
              <a:rPr lang="fr-FR" sz="1600" dirty="0"/>
              <a:t>- light to scan the </a:t>
            </a:r>
            <a:r>
              <a:rPr lang="fr-FR" sz="1600" b="1" dirty="0"/>
              <a:t>hyperfine structure</a:t>
            </a:r>
            <a:r>
              <a:rPr lang="fr-FR" sz="1600" dirty="0"/>
              <a:t> forces ions in the </a:t>
            </a:r>
            <a:r>
              <a:rPr lang="fr-FR" sz="1600" dirty="0" err="1"/>
              <a:t>m</a:t>
            </a:r>
            <a:r>
              <a:rPr lang="fr-FR" sz="1600" baseline="-25000" dirty="0" err="1"/>
              <a:t>F</a:t>
            </a:r>
            <a:r>
              <a:rPr lang="fr-FR" sz="1600" dirty="0"/>
              <a:t>=±F state</a:t>
            </a:r>
          </a:p>
        </p:txBody>
      </p:sp>
      <p:pic>
        <p:nvPicPr>
          <p:cNvPr id="2050" name="Picture 2" descr="polarisation MORA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1465" y="2747137"/>
            <a:ext cx="4314825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4277623" y="66850"/>
            <a:ext cx="6568354" cy="1325563"/>
          </a:xfrm>
        </p:spPr>
        <p:txBody>
          <a:bodyPr>
            <a:normAutofit/>
          </a:bodyPr>
          <a:lstStyle/>
          <a:p>
            <a:r>
              <a:rPr lang="fr-FR" sz="2800" dirty="0">
                <a:latin typeface="Tw Cen MT Condensed Extra Bold" panose="020B0803020202020204" pitchFamily="34" charset="0"/>
              </a:rPr>
              <a:t>I</a:t>
            </a:r>
            <a:r>
              <a:rPr lang="fr-FR" sz="2800" dirty="0" smtClean="0">
                <a:latin typeface="Tw Cen MT Condensed Extra Bold" panose="020B0803020202020204" pitchFamily="34" charset="0"/>
              </a:rPr>
              <a:t>n-</a:t>
            </a:r>
            <a:r>
              <a:rPr lang="fr-FR" sz="2800" dirty="0" err="1" smtClean="0">
                <a:latin typeface="Tw Cen MT Condensed Extra Bold" panose="020B0803020202020204" pitchFamily="34" charset="0"/>
              </a:rPr>
              <a:t>trap</a:t>
            </a:r>
            <a:r>
              <a:rPr lang="fr-FR" sz="2800" dirty="0" smtClean="0">
                <a:latin typeface="Tw Cen MT Condensed Extra Bold" panose="020B0803020202020204" pitchFamily="34" charset="0"/>
              </a:rPr>
              <a:t> </a:t>
            </a:r>
            <a:r>
              <a:rPr lang="fr-FR" sz="2800" dirty="0">
                <a:latin typeface="Tw Cen MT Condensed Extra Bold" panose="020B0803020202020204" pitchFamily="34" charset="0"/>
              </a:rPr>
              <a:t>laser </a:t>
            </a:r>
            <a:r>
              <a:rPr lang="fr-FR" sz="2800" dirty="0" err="1">
                <a:latin typeface="Tw Cen MT Condensed Extra Bold" panose="020B0803020202020204" pitchFamily="34" charset="0"/>
              </a:rPr>
              <a:t>polarization</a:t>
            </a:r>
            <a:endParaRPr lang="fr-FR" sz="2800" dirty="0">
              <a:latin typeface="Tw Cen MT Condensed Extra Bold" panose="020B080302020202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21549" y="5763436"/>
            <a:ext cx="256102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With the power available at JYFL</a:t>
            </a:r>
          </a:p>
          <a:p>
            <a:r>
              <a:rPr lang="en-US" sz="1350" dirty="0">
                <a:solidFill>
                  <a:srgbClr val="0000FF"/>
                </a:solidFill>
              </a:rPr>
              <a:t>More than 99% achievable in 1ms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3616432" y="5798349"/>
            <a:ext cx="349064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Transition probabilities: numerical simulations R. de Groote, X. Fléchard and W. Gins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1371452" y="5190856"/>
            <a:ext cx="383393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Collisions with He atoms (no spin) do not depolarize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371452" y="4902316"/>
            <a:ext cx="405337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dirty="0"/>
              <a:t>Doppler shift/</a:t>
            </a:r>
            <a:r>
              <a:rPr lang="fr-FR" sz="1350" dirty="0" err="1"/>
              <a:t>broadening</a:t>
            </a:r>
            <a:r>
              <a:rPr lang="fr-FR" sz="1350" dirty="0"/>
              <a:t> due to ion motion ~1.6GHz</a:t>
            </a:r>
          </a:p>
        </p:txBody>
      </p:sp>
      <p:sp>
        <p:nvSpPr>
          <p:cNvPr id="20" name="ZoneTexte 17"/>
          <p:cNvSpPr txBox="1"/>
          <p:nvPr/>
        </p:nvSpPr>
        <p:spPr>
          <a:xfrm>
            <a:off x="1968736" y="6463550"/>
            <a:ext cx="317606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50" dirty="0"/>
              <a:t>Probable limitation: laser light polarization</a:t>
            </a:r>
          </a:p>
        </p:txBody>
      </p:sp>
      <p:sp>
        <p:nvSpPr>
          <p:cNvPr id="21" name="Flèche droite 20"/>
          <p:cNvSpPr/>
          <p:nvPr/>
        </p:nvSpPr>
        <p:spPr>
          <a:xfrm>
            <a:off x="1430042" y="6434284"/>
            <a:ext cx="401240" cy="2887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1350"/>
          </a:p>
        </p:txBody>
      </p:sp>
      <p:sp>
        <p:nvSpPr>
          <p:cNvPr id="22" name="Rectangle 21"/>
          <p:cNvSpPr/>
          <p:nvPr/>
        </p:nvSpPr>
        <p:spPr>
          <a:xfrm>
            <a:off x="8616921" y="3274252"/>
            <a:ext cx="30840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Remember: C. S. Wu et al., </a:t>
            </a:r>
            <a:endParaRPr lang="en-US" i="1" dirty="0" smtClean="0"/>
          </a:p>
          <a:p>
            <a:r>
              <a:rPr lang="en-US" i="1" dirty="0" err="1" smtClean="0"/>
              <a:t>Phys</a:t>
            </a:r>
            <a:r>
              <a:rPr lang="en-US" i="1" dirty="0" smtClean="0"/>
              <a:t> </a:t>
            </a:r>
            <a:r>
              <a:rPr lang="en-US" i="1" dirty="0"/>
              <a:t>Rev 105(1957)1413</a:t>
            </a:r>
          </a:p>
        </p:txBody>
      </p:sp>
      <p:pic>
        <p:nvPicPr>
          <p:cNvPr id="23" name="Image 22" descr="setups winningmotions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1983" y="2349662"/>
            <a:ext cx="1597856" cy="329557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12734" y="4146700"/>
            <a:ext cx="1014544" cy="672119"/>
          </a:xfrm>
          <a:prstGeom prst="rect">
            <a:avLst/>
          </a:prstGeom>
          <a:noFill/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7781" y="5789113"/>
            <a:ext cx="2197423" cy="883532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6851983" y="1682606"/>
            <a:ext cx="4849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Polarization</a:t>
            </a:r>
            <a:r>
              <a:rPr lang="fr-FR" dirty="0" smtClean="0"/>
              <a:t> monitoring thanks to </a:t>
            </a:r>
            <a:r>
              <a:rPr lang="fr-FR" b="1" dirty="0" smtClean="0">
                <a:latin typeface="Symbol" panose="05050102010706020507" pitchFamily="18" charset="2"/>
              </a:rPr>
              <a:t>b</a:t>
            </a:r>
            <a:r>
              <a:rPr lang="fr-FR" b="1" dirty="0" smtClean="0"/>
              <a:t> </a:t>
            </a:r>
            <a:r>
              <a:rPr lang="fr-FR" b="1" dirty="0" err="1" smtClean="0"/>
              <a:t>assymetry</a:t>
            </a:r>
            <a:r>
              <a:rPr lang="fr-FR" b="1" dirty="0" smtClean="0"/>
              <a:t>: </a:t>
            </a:r>
            <a:r>
              <a:rPr lang="fr-FR" i="1" dirty="0" smtClean="0"/>
              <a:t>A</a:t>
            </a:r>
            <a:r>
              <a:rPr lang="fr-FR" i="1" baseline="-25000" dirty="0" smtClean="0">
                <a:latin typeface="Symbol" panose="05050102010706020507" pitchFamily="18" charset="2"/>
              </a:rPr>
              <a:t>b</a:t>
            </a:r>
            <a:endParaRPr lang="fr-FR" i="1" baseline="-25000" dirty="0"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6972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9529" y="1356294"/>
            <a:ext cx="4224131" cy="4346171"/>
          </a:xfrm>
          <a:prstGeom prst="rect">
            <a:avLst/>
          </a:prstGeom>
        </p:spPr>
      </p:pic>
      <p:sp>
        <p:nvSpPr>
          <p:cNvPr id="26" name="ZoneTexte 25"/>
          <p:cNvSpPr txBox="1"/>
          <p:nvPr/>
        </p:nvSpPr>
        <p:spPr>
          <a:xfrm>
            <a:off x="3433945" y="5860130"/>
            <a:ext cx="554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~1m</a:t>
            </a:r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7609" y="4899974"/>
            <a:ext cx="4565814" cy="655999"/>
          </a:xfrm>
          <a:prstGeom prst="rect">
            <a:avLst/>
          </a:prstGeom>
          <a:noFill/>
        </p:spPr>
      </p:pic>
      <p:sp>
        <p:nvSpPr>
          <p:cNvPr id="16" name="ZoneTexte 15"/>
          <p:cNvSpPr txBox="1"/>
          <p:nvPr/>
        </p:nvSpPr>
        <p:spPr>
          <a:xfrm>
            <a:off x="6871990" y="1503572"/>
            <a:ext cx="2992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In </a:t>
            </a:r>
            <a:r>
              <a:rPr lang="fr-FR" sz="2000" b="1" dirty="0" err="1"/>
              <a:t>trap</a:t>
            </a:r>
            <a:r>
              <a:rPr lang="fr-FR" sz="2000" b="1" dirty="0"/>
              <a:t> </a:t>
            </a:r>
            <a:r>
              <a:rPr lang="fr-FR" sz="2000" b="1" dirty="0" err="1"/>
              <a:t>optical</a:t>
            </a:r>
            <a:r>
              <a:rPr lang="fr-FR" sz="2000" b="1" dirty="0"/>
              <a:t> </a:t>
            </a:r>
            <a:r>
              <a:rPr lang="fr-FR" sz="2000" b="1" dirty="0" err="1"/>
              <a:t>polarization</a:t>
            </a:r>
            <a:endParaRPr lang="fr-FR" sz="2000" b="1" baseline="30000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7609" y="1951770"/>
            <a:ext cx="3664883" cy="3068512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6587609" y="5767003"/>
            <a:ext cx="5208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Where </a:t>
            </a:r>
            <a:r>
              <a:rPr lang="en-US" dirty="0">
                <a:latin typeface="Symbol" pitchFamily="18" charset="2"/>
              </a:rPr>
              <a:t>d</a:t>
            </a:r>
            <a:r>
              <a:rPr lang="en-US" dirty="0"/>
              <a:t> is depending on the phase space coverage </a:t>
            </a:r>
          </a:p>
          <a:p>
            <a:endParaRPr lang="en-US" dirty="0"/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1958009" y="5767003"/>
            <a:ext cx="351845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70516" y="508999"/>
            <a:ext cx="1728192" cy="6998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18" name="Titre 4"/>
          <p:cNvSpPr>
            <a:spLocks noGrp="1"/>
          </p:cNvSpPr>
          <p:nvPr>
            <p:ph type="title"/>
          </p:nvPr>
        </p:nvSpPr>
        <p:spPr>
          <a:xfrm>
            <a:off x="4875583" y="79119"/>
            <a:ext cx="5029200" cy="1325563"/>
          </a:xfrm>
        </p:spPr>
        <p:txBody>
          <a:bodyPr>
            <a:normAutofit/>
          </a:bodyPr>
          <a:lstStyle/>
          <a:p>
            <a:r>
              <a:rPr lang="fr-FR" sz="2800" i="1" dirty="0" smtClean="0">
                <a:latin typeface="Tw Cen MT Condensed Extra Bold" panose="020B0803020202020204" pitchFamily="34" charset="0"/>
              </a:rPr>
              <a:t>D</a:t>
            </a:r>
            <a:r>
              <a:rPr lang="fr-FR" sz="2800" dirty="0" smtClean="0">
                <a:latin typeface="Tw Cen MT Condensed Extra Bold" panose="020B0803020202020204" pitchFamily="34" charset="0"/>
              </a:rPr>
              <a:t> </a:t>
            </a:r>
            <a:r>
              <a:rPr lang="fr-FR" sz="2800" dirty="0" err="1" smtClean="0">
                <a:latin typeface="Tw Cen MT Condensed Extra Bold" panose="020B0803020202020204" pitchFamily="34" charset="0"/>
              </a:rPr>
              <a:t>measurement</a:t>
            </a:r>
            <a:endParaRPr lang="fr-FR" sz="2800" dirty="0">
              <a:latin typeface="Tw Cen MT Condensed Extra Bold" panose="020B08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83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9529" y="1356294"/>
            <a:ext cx="4224131" cy="4346171"/>
          </a:xfrm>
          <a:prstGeom prst="rect">
            <a:avLst/>
          </a:prstGeom>
        </p:spPr>
      </p:pic>
      <p:sp>
        <p:nvSpPr>
          <p:cNvPr id="26" name="ZoneTexte 25"/>
          <p:cNvSpPr txBox="1"/>
          <p:nvPr/>
        </p:nvSpPr>
        <p:spPr>
          <a:xfrm>
            <a:off x="3433945" y="5860130"/>
            <a:ext cx="554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~1m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6871990" y="1503572"/>
            <a:ext cx="2992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In </a:t>
            </a:r>
            <a:r>
              <a:rPr lang="fr-FR" sz="2000" b="1" dirty="0" err="1"/>
              <a:t>trap</a:t>
            </a:r>
            <a:r>
              <a:rPr lang="fr-FR" sz="2000" b="1" dirty="0"/>
              <a:t> </a:t>
            </a:r>
            <a:r>
              <a:rPr lang="fr-FR" sz="2000" b="1" dirty="0" err="1"/>
              <a:t>optical</a:t>
            </a:r>
            <a:r>
              <a:rPr lang="fr-FR" sz="2000" b="1" dirty="0"/>
              <a:t> </a:t>
            </a:r>
            <a:r>
              <a:rPr lang="fr-FR" sz="2000" b="1" dirty="0" err="1"/>
              <a:t>polarization</a:t>
            </a:r>
            <a:endParaRPr lang="fr-FR" sz="2000" b="1" baseline="30000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7609" y="1951770"/>
            <a:ext cx="3664883" cy="3068512"/>
          </a:xfrm>
          <a:prstGeom prst="rect">
            <a:avLst/>
          </a:prstGeom>
        </p:spPr>
      </p:pic>
      <p:cxnSp>
        <p:nvCxnSpPr>
          <p:cNvPr id="10" name="Connecteur droit avec flèche 9"/>
          <p:cNvCxnSpPr/>
          <p:nvPr/>
        </p:nvCxnSpPr>
        <p:spPr>
          <a:xfrm>
            <a:off x="1958009" y="5767003"/>
            <a:ext cx="351845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302980" y="1412702"/>
            <a:ext cx="5037227" cy="4374434"/>
          </a:xfrm>
          <a:prstGeom prst="rect">
            <a:avLst/>
          </a:prstGeom>
        </p:spPr>
      </p:pic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7609" y="4899974"/>
            <a:ext cx="4565814" cy="655999"/>
          </a:xfrm>
          <a:prstGeom prst="rect">
            <a:avLst/>
          </a:prstGeom>
          <a:noFill/>
        </p:spPr>
      </p:pic>
      <p:sp>
        <p:nvSpPr>
          <p:cNvPr id="19" name="ZoneTexte 18"/>
          <p:cNvSpPr txBox="1"/>
          <p:nvPr/>
        </p:nvSpPr>
        <p:spPr>
          <a:xfrm>
            <a:off x="6587609" y="5767003"/>
            <a:ext cx="5208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Where </a:t>
            </a:r>
            <a:r>
              <a:rPr lang="en-US" dirty="0">
                <a:latin typeface="Symbol" pitchFamily="18" charset="2"/>
              </a:rPr>
              <a:t>d</a:t>
            </a:r>
            <a:r>
              <a:rPr lang="en-US" dirty="0"/>
              <a:t> is depending on the phase space coverage </a:t>
            </a:r>
          </a:p>
          <a:p>
            <a:endParaRPr lang="en-US" dirty="0"/>
          </a:p>
        </p:txBody>
      </p:sp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70516" y="508999"/>
            <a:ext cx="1728192" cy="6998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13" name="Titre 4"/>
          <p:cNvSpPr>
            <a:spLocks noGrp="1"/>
          </p:cNvSpPr>
          <p:nvPr>
            <p:ph type="title"/>
          </p:nvPr>
        </p:nvSpPr>
        <p:spPr>
          <a:xfrm>
            <a:off x="4875583" y="79119"/>
            <a:ext cx="5029200" cy="1325563"/>
          </a:xfrm>
        </p:spPr>
        <p:txBody>
          <a:bodyPr>
            <a:normAutofit/>
          </a:bodyPr>
          <a:lstStyle/>
          <a:p>
            <a:r>
              <a:rPr lang="fr-FR" sz="2800" i="1" dirty="0" smtClean="0">
                <a:latin typeface="Tw Cen MT Condensed Extra Bold" panose="020B0803020202020204" pitchFamily="34" charset="0"/>
              </a:rPr>
              <a:t>D</a:t>
            </a:r>
            <a:r>
              <a:rPr lang="fr-FR" sz="2800" dirty="0" smtClean="0">
                <a:latin typeface="Tw Cen MT Condensed Extra Bold" panose="020B0803020202020204" pitchFamily="34" charset="0"/>
              </a:rPr>
              <a:t> </a:t>
            </a:r>
            <a:r>
              <a:rPr lang="fr-FR" sz="2800" dirty="0" err="1" smtClean="0">
                <a:latin typeface="Tw Cen MT Condensed Extra Bold" panose="020B0803020202020204" pitchFamily="34" charset="0"/>
              </a:rPr>
              <a:t>measurement</a:t>
            </a:r>
            <a:endParaRPr lang="fr-FR" sz="2800" dirty="0">
              <a:latin typeface="Tw Cen MT Condensed Extra Bold" panose="020B08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90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875583" y="79119"/>
            <a:ext cx="5029200" cy="1325563"/>
          </a:xfrm>
        </p:spPr>
        <p:txBody>
          <a:bodyPr>
            <a:normAutofit/>
          </a:bodyPr>
          <a:lstStyle/>
          <a:p>
            <a:r>
              <a:rPr lang="fr-FR" sz="2800" i="1" dirty="0" smtClean="0">
                <a:latin typeface="Tw Cen MT Condensed Extra Bold" panose="020B0803020202020204" pitchFamily="34" charset="0"/>
              </a:rPr>
              <a:t>D</a:t>
            </a:r>
            <a:r>
              <a:rPr lang="fr-FR" sz="2800" dirty="0" smtClean="0">
                <a:latin typeface="Tw Cen MT Condensed Extra Bold" panose="020B0803020202020204" pitchFamily="34" charset="0"/>
              </a:rPr>
              <a:t> </a:t>
            </a:r>
            <a:r>
              <a:rPr lang="fr-FR" sz="2800" dirty="0" err="1" smtClean="0">
                <a:latin typeface="Tw Cen MT Condensed Extra Bold" panose="020B0803020202020204" pitchFamily="34" charset="0"/>
              </a:rPr>
              <a:t>measurement</a:t>
            </a:r>
            <a:endParaRPr lang="fr-FR" sz="2800" dirty="0">
              <a:latin typeface="Tw Cen MT Condensed Extra Bold" panose="020B0803020202020204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871990" y="1503572"/>
            <a:ext cx="2992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In </a:t>
            </a:r>
            <a:r>
              <a:rPr lang="fr-FR" sz="2000" b="1" dirty="0" err="1"/>
              <a:t>trap</a:t>
            </a:r>
            <a:r>
              <a:rPr lang="fr-FR" sz="2000" b="1" dirty="0"/>
              <a:t> </a:t>
            </a:r>
            <a:r>
              <a:rPr lang="fr-FR" sz="2000" b="1" dirty="0" err="1"/>
              <a:t>optical</a:t>
            </a:r>
            <a:r>
              <a:rPr lang="fr-FR" sz="2000" b="1" dirty="0"/>
              <a:t> </a:t>
            </a:r>
            <a:r>
              <a:rPr lang="fr-FR" sz="2000" b="1" dirty="0" err="1"/>
              <a:t>polarization</a:t>
            </a:r>
            <a:endParaRPr lang="fr-FR" sz="2000" b="1" baseline="30000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7609" y="1951770"/>
            <a:ext cx="3664883" cy="3068512"/>
          </a:xfrm>
          <a:prstGeom prst="rect">
            <a:avLst/>
          </a:prstGeom>
        </p:spPr>
      </p:pic>
      <p:grpSp>
        <p:nvGrpSpPr>
          <p:cNvPr id="18" name="Groupe 17"/>
          <p:cNvGrpSpPr/>
          <p:nvPr/>
        </p:nvGrpSpPr>
        <p:grpSpPr>
          <a:xfrm>
            <a:off x="1750164" y="1222514"/>
            <a:ext cx="4630758" cy="4548964"/>
            <a:chOff x="827584" y="1412776"/>
            <a:chExt cx="3391320" cy="4277494"/>
          </a:xfrm>
        </p:grpSpPr>
        <p:pic>
          <p:nvPicPr>
            <p:cNvPr id="19" name="Picture 1" descr="\\wincluusers\utilisateurs$\delahaye\Mes documents\GANIL\DESIR\TRV LoI\WinningMotions\Long Version\Images\1D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1412776"/>
              <a:ext cx="3391320" cy="4277494"/>
            </a:xfrm>
            <a:prstGeom prst="rect">
              <a:avLst/>
            </a:prstGeom>
            <a:noFill/>
          </p:spPr>
        </p:pic>
        <p:sp>
          <p:nvSpPr>
            <p:cNvPr id="20" name="ZoneTexte 19"/>
            <p:cNvSpPr txBox="1"/>
            <p:nvPr/>
          </p:nvSpPr>
          <p:spPr>
            <a:xfrm>
              <a:off x="1835696" y="2924944"/>
              <a:ext cx="1280778" cy="3273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Full phase space</a:t>
              </a: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1619672" y="5013176"/>
              <a:ext cx="1651834" cy="3273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/>
                <a:t>emiT</a:t>
              </a:r>
              <a:r>
                <a:rPr lang="en-US" sz="1200" dirty="0"/>
                <a:t>-like phase space</a:t>
              </a:r>
            </a:p>
          </p:txBody>
        </p:sp>
      </p:grpSp>
      <p:sp>
        <p:nvSpPr>
          <p:cNvPr id="22" name="Rectangle 21"/>
          <p:cNvSpPr/>
          <p:nvPr/>
        </p:nvSpPr>
        <p:spPr>
          <a:xfrm>
            <a:off x="2086983" y="5696807"/>
            <a:ext cx="33483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Symbol" pitchFamily="18" charset="2"/>
              </a:rPr>
              <a:t>d</a:t>
            </a:r>
            <a:r>
              <a:rPr lang="en-US" dirty="0">
                <a:solidFill>
                  <a:srgbClr val="0000FF"/>
                </a:solidFill>
              </a:rPr>
              <a:t>=0.775(1) for </a:t>
            </a:r>
            <a:r>
              <a:rPr lang="en-US" baseline="30000" dirty="0">
                <a:solidFill>
                  <a:srgbClr val="0000FF"/>
                </a:solidFill>
              </a:rPr>
              <a:t>23</a:t>
            </a:r>
            <a:r>
              <a:rPr lang="en-US" dirty="0">
                <a:solidFill>
                  <a:srgbClr val="0000FF"/>
                </a:solidFill>
              </a:rPr>
              <a:t>Mg, compared to </a:t>
            </a:r>
            <a:r>
              <a:rPr lang="en-US" dirty="0">
                <a:solidFill>
                  <a:srgbClr val="0000FF"/>
                </a:solidFill>
                <a:latin typeface="Symbol" pitchFamily="18" charset="2"/>
              </a:rPr>
              <a:t>d~</a:t>
            </a:r>
            <a:r>
              <a:rPr lang="en-US" dirty="0">
                <a:solidFill>
                  <a:srgbClr val="0000FF"/>
                </a:solidFill>
              </a:rPr>
              <a:t>0.3 for the neutron</a:t>
            </a:r>
          </a:p>
        </p:txBody>
      </p:sp>
      <p:pic>
        <p:nvPicPr>
          <p:cNvPr id="23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7609" y="4899974"/>
            <a:ext cx="4565814" cy="655999"/>
          </a:xfrm>
          <a:prstGeom prst="rect">
            <a:avLst/>
          </a:prstGeom>
          <a:noFill/>
        </p:spPr>
      </p:pic>
      <p:sp>
        <p:nvSpPr>
          <p:cNvPr id="24" name="ZoneTexte 23"/>
          <p:cNvSpPr txBox="1"/>
          <p:nvPr/>
        </p:nvSpPr>
        <p:spPr>
          <a:xfrm>
            <a:off x="6587609" y="5767003"/>
            <a:ext cx="5208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Where </a:t>
            </a:r>
            <a:r>
              <a:rPr lang="en-US" dirty="0">
                <a:latin typeface="Symbol" pitchFamily="18" charset="2"/>
              </a:rPr>
              <a:t>d</a:t>
            </a:r>
            <a:r>
              <a:rPr lang="en-US" dirty="0"/>
              <a:t> is depending on the phase space coverage 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5616573" y="3320090"/>
                <a:ext cx="565604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𝑒𝑟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/°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573" y="3320090"/>
                <a:ext cx="565604" cy="276999"/>
              </a:xfrm>
              <a:prstGeom prst="rect">
                <a:avLst/>
              </a:prstGeom>
              <a:blipFill>
                <a:blip r:embed="rId5"/>
                <a:stretch>
                  <a:fillRect l="-8602" t="-4444" r="-10753" b="-3555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/>
              <p:cNvSpPr txBox="1"/>
              <p:nvPr/>
            </p:nvSpPr>
            <p:spPr>
              <a:xfrm>
                <a:off x="5582231" y="5628503"/>
                <a:ext cx="565604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𝑒𝑟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/°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5" name="ZoneText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2231" y="5628503"/>
                <a:ext cx="565604" cy="276999"/>
              </a:xfrm>
              <a:prstGeom prst="rect">
                <a:avLst/>
              </a:prstGeom>
              <a:blipFill>
                <a:blip r:embed="rId6"/>
                <a:stretch>
                  <a:fillRect l="-9677" t="-2174" r="-9677" b="-3260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70516" y="508999"/>
            <a:ext cx="1728192" cy="6998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95853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ZoneTexte 26"/>
          <p:cNvSpPr txBox="1"/>
          <p:nvPr/>
        </p:nvSpPr>
        <p:spPr>
          <a:xfrm>
            <a:off x="7909397" y="5452101"/>
            <a:ext cx="2643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b="1" dirty="0">
                <a:solidFill>
                  <a:srgbClr val="FF0000"/>
                </a:solidFill>
                <a:sym typeface="Wingdings" pitchFamily="2" charset="2"/>
              </a:rPr>
              <a:t>Below 5.10</a:t>
            </a:r>
            <a:r>
              <a:rPr lang="en-US" b="1" baseline="30000" dirty="0">
                <a:solidFill>
                  <a:srgbClr val="FF0000"/>
                </a:solidFill>
                <a:sym typeface="Wingdings" pitchFamily="2" charset="2"/>
              </a:rPr>
              <a:t>-5</a:t>
            </a:r>
            <a:r>
              <a:rPr lang="en-US" b="1" dirty="0">
                <a:solidFill>
                  <a:srgbClr val="FF0000"/>
                </a:solidFill>
                <a:sym typeface="Wingdings" pitchFamily="2" charset="2"/>
              </a:rPr>
              <a:t> is feasible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567608" y="5041070"/>
            <a:ext cx="43986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Provided</a:t>
            </a:r>
            <a:r>
              <a:rPr lang="fr-FR" dirty="0"/>
              <a:t> </a:t>
            </a:r>
            <a:r>
              <a:rPr lang="fr-FR" dirty="0" err="1"/>
              <a:t>that</a:t>
            </a:r>
            <a:endParaRPr lang="fr-FR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rgbClr val="0000FF"/>
                </a:solidFill>
              </a:rPr>
              <a:t>Trapping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 err="1">
                <a:solidFill>
                  <a:srgbClr val="0000FF"/>
                </a:solidFill>
              </a:rPr>
              <a:t>capacity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 err="1">
                <a:solidFill>
                  <a:srgbClr val="0000FF"/>
                </a:solidFill>
              </a:rPr>
              <a:t>is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 err="1">
                <a:solidFill>
                  <a:srgbClr val="0000FF"/>
                </a:solidFill>
              </a:rPr>
              <a:t>attained</a:t>
            </a:r>
            <a:endParaRPr lang="fr-FR" dirty="0">
              <a:solidFill>
                <a:srgbClr val="0000FF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00FF"/>
                </a:solidFill>
              </a:rPr>
              <a:t>Efficient laser </a:t>
            </a:r>
            <a:r>
              <a:rPr lang="fr-FR" dirty="0" err="1">
                <a:solidFill>
                  <a:srgbClr val="0000FF"/>
                </a:solidFill>
              </a:rPr>
              <a:t>polarization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 err="1">
                <a:solidFill>
                  <a:srgbClr val="0000FF"/>
                </a:solidFill>
              </a:rPr>
              <a:t>is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 err="1">
                <a:solidFill>
                  <a:srgbClr val="0000FF"/>
                </a:solidFill>
              </a:rPr>
              <a:t>demonstrated</a:t>
            </a:r>
            <a:endParaRPr lang="fr-FR" dirty="0">
              <a:solidFill>
                <a:srgbClr val="0000FF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rgbClr val="0000FF"/>
                </a:solidFill>
              </a:rPr>
              <a:t>Systematic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 err="1">
                <a:solidFill>
                  <a:srgbClr val="0000FF"/>
                </a:solidFill>
              </a:rPr>
              <a:t>effects</a:t>
            </a:r>
            <a:r>
              <a:rPr lang="fr-FR" dirty="0">
                <a:solidFill>
                  <a:srgbClr val="0000FF"/>
                </a:solidFill>
              </a:rPr>
              <a:t> are </a:t>
            </a:r>
            <a:r>
              <a:rPr lang="fr-FR" dirty="0" err="1">
                <a:solidFill>
                  <a:srgbClr val="0000FF"/>
                </a:solidFill>
              </a:rPr>
              <a:t>kept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 err="1">
                <a:solidFill>
                  <a:srgbClr val="0000FF"/>
                </a:solidFill>
              </a:rPr>
              <a:t>under</a:t>
            </a:r>
            <a:r>
              <a:rPr lang="fr-FR" dirty="0">
                <a:solidFill>
                  <a:srgbClr val="0000FF"/>
                </a:solidFill>
              </a:rPr>
              <a:t> control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847529" y="4119962"/>
            <a:ext cx="6329963" cy="3000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350" dirty="0"/>
              <a:t>So far </a:t>
            </a:r>
            <a:r>
              <a:rPr lang="fr-FR" sz="1350" dirty="0" err="1"/>
              <a:t>statistical</a:t>
            </a:r>
            <a:r>
              <a:rPr lang="fr-FR" sz="1350" dirty="0"/>
              <a:t> </a:t>
            </a:r>
            <a:r>
              <a:rPr lang="fr-FR" sz="1350" dirty="0" err="1"/>
              <a:t>uncertainties</a:t>
            </a:r>
            <a:r>
              <a:rPr lang="fr-FR" sz="1350" dirty="0"/>
              <a:t> have </a:t>
            </a:r>
            <a:r>
              <a:rPr lang="fr-FR" sz="1350" dirty="0" err="1"/>
              <a:t>dominated</a:t>
            </a:r>
            <a:r>
              <a:rPr lang="fr-FR" sz="1350" dirty="0"/>
              <a:t>, over </a:t>
            </a:r>
            <a:r>
              <a:rPr lang="fr-FR" sz="1350" dirty="0" err="1"/>
              <a:t>systematic</a:t>
            </a:r>
            <a:r>
              <a:rPr lang="fr-FR" sz="1350" dirty="0"/>
              <a:t> </a:t>
            </a:r>
            <a:r>
              <a:rPr lang="fr-FR" sz="1350" dirty="0" err="1"/>
              <a:t>uncertainties</a:t>
            </a:r>
            <a:endParaRPr lang="fr-FR" sz="1350" dirty="0"/>
          </a:p>
        </p:txBody>
      </p:sp>
      <p:grpSp>
        <p:nvGrpSpPr>
          <p:cNvPr id="9" name="Groupe 8"/>
          <p:cNvGrpSpPr/>
          <p:nvPr/>
        </p:nvGrpSpPr>
        <p:grpSpPr>
          <a:xfrm>
            <a:off x="3503713" y="4373516"/>
            <a:ext cx="4320481" cy="543668"/>
            <a:chOff x="9467036" y="3956683"/>
            <a:chExt cx="1850207" cy="724891"/>
          </a:xfrm>
        </p:grpSpPr>
        <p:sp>
          <p:nvSpPr>
            <p:cNvPr id="17" name="Rectangle 16"/>
            <p:cNvSpPr/>
            <p:nvPr/>
          </p:nvSpPr>
          <p:spPr>
            <a:xfrm>
              <a:off x="9867762" y="3978082"/>
              <a:ext cx="93099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350" b="1" i="1" dirty="0" err="1"/>
                <a:t>D</a:t>
              </a:r>
              <a:r>
                <a:rPr lang="fr-FR" sz="1350" b="1" i="1" baseline="-25000" dirty="0" err="1"/>
                <a:t>n</a:t>
              </a:r>
              <a:r>
                <a:rPr lang="fr-FR" sz="1350" b="1" dirty="0"/>
                <a:t>= (−0.94 ±1.89±0.97)∙10</a:t>
              </a:r>
              <a:r>
                <a:rPr lang="fr-FR" sz="1350" b="1" baseline="30000" dirty="0"/>
                <a:t>-4</a:t>
              </a:r>
              <a:r>
                <a:rPr lang="fr-FR" sz="1350" b="1" dirty="0"/>
                <a:t> </a:t>
              </a: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9467036" y="4343019"/>
              <a:ext cx="1850207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50" i="1" dirty="0" err="1"/>
                <a:t>emiT</a:t>
              </a:r>
              <a:r>
                <a:rPr lang="fr-FR" sz="1050" i="1" dirty="0"/>
                <a:t> collaboration, PRL 107, 102301 (2011), Phys. </a:t>
              </a:r>
              <a:r>
                <a:rPr lang="fr-FR" sz="1050" i="1" dirty="0" err="1"/>
                <a:t>Rev</a:t>
              </a:r>
              <a:r>
                <a:rPr lang="fr-FR" sz="1050" i="1" dirty="0"/>
                <a:t>. C 86 (2012) 035505</a:t>
              </a: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9481192" y="3956683"/>
              <a:ext cx="493388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350" dirty="0" err="1"/>
                <a:t>See</a:t>
              </a:r>
              <a:r>
                <a:rPr lang="fr-FR" sz="1350" dirty="0"/>
                <a:t> for ex.: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296233" y="1590138"/>
                <a:ext cx="4639668" cy="6624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500" b="1" i="1"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fr-FR" sz="1500" b="1">
                          <a:latin typeface="Cambria Math" panose="02040503050406030204" pitchFamily="18" charset="0"/>
                        </a:rPr>
                        <m:t>≅</m:t>
                      </m:r>
                      <m:sSup>
                        <m:sSupPr>
                          <m:ctrlPr>
                            <a:rPr lang="fr-FR" sz="15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sz="15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500" b="1" i="1">
                                  <a:latin typeface="Cambria Math" panose="02040503050406030204" pitchFamily="18" charset="0"/>
                                </a:rPr>
                                <m:t>𝜹</m:t>
                              </m:r>
                              <m:r>
                                <a:rPr lang="fr-FR" sz="1500" b="1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fr-FR" sz="1500" b="1" i="1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  <m:r>
                                <a:rPr lang="fr-FR" sz="1500" b="1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ad>
                                <m:radPr>
                                  <m:degHide m:val="on"/>
                                  <m:ctrlPr>
                                    <a:rPr lang="fr-FR" sz="15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bSup>
                                    <m:sSubSupPr>
                                      <m:ctrlPr>
                                        <a:rPr lang="fr-FR" sz="15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fr-FR" sz="1500" b="1" i="1">
                                          <a:latin typeface="Cambria Math" panose="02040503050406030204" pitchFamily="18" charset="0"/>
                                        </a:rPr>
                                        <m:t>𝑵</m:t>
                                      </m:r>
                                    </m:e>
                                    <m:sub>
                                      <m:r>
                                        <a:rPr lang="fr-FR" sz="1500" b="1" i="1">
                                          <a:latin typeface="Cambria Math" panose="02040503050406030204" pitchFamily="18" charset="0"/>
                                        </a:rPr>
                                        <m:t>𝒄𝒐𝒊𝒏𝒄</m:t>
                                      </m:r>
                                    </m:sub>
                                    <m:sup>
                                      <m:r>
                                        <a:rPr lang="fr-FR" sz="1500" b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fr-FR" sz="1500" b="1">
                                          <a:latin typeface="Cambria Math" panose="02040503050406030204" pitchFamily="18" charset="0"/>
                                        </a:rPr>
                                        <m:t>𝟒𝟓</m:t>
                                      </m:r>
                                      <m:r>
                                        <a:rPr lang="fr-FR" sz="1500" b="1">
                                          <a:latin typeface="Cambria Math" panose="02040503050406030204" pitchFamily="18" charset="0"/>
                                        </a:rPr>
                                        <m:t>°</m:t>
                                      </m:r>
                                    </m:sup>
                                  </m:sSubSup>
                                  <m:r>
                                    <a:rPr lang="fr-FR" sz="1500" b="1">
                                      <a:latin typeface="Cambria Math" panose="02040503050406030204" pitchFamily="18" charset="0"/>
                                    </a:rPr>
                                    <m:t>+ </m:t>
                                  </m:r>
                                  <m:sSubSup>
                                    <m:sSubSupPr>
                                      <m:ctrlPr>
                                        <a:rPr lang="fr-FR" sz="15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fr-FR" sz="1500" b="1" i="1">
                                          <a:latin typeface="Cambria Math" panose="02040503050406030204" pitchFamily="18" charset="0"/>
                                        </a:rPr>
                                        <m:t>𝑵</m:t>
                                      </m:r>
                                    </m:e>
                                    <m:sub>
                                      <m:r>
                                        <a:rPr lang="fr-FR" sz="1500" b="1" i="1">
                                          <a:latin typeface="Cambria Math" panose="02040503050406030204" pitchFamily="18" charset="0"/>
                                        </a:rPr>
                                        <m:t>𝒄𝒐𝒊𝒏𝒄</m:t>
                                      </m:r>
                                    </m:sub>
                                    <m:sup>
                                      <m:r>
                                        <a:rPr lang="fr-FR" sz="1500" b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fr-FR" sz="1500" b="1">
                                          <a:latin typeface="Cambria Math" panose="02040503050406030204" pitchFamily="18" charset="0"/>
                                        </a:rPr>
                                        <m:t>𝟏𝟑𝟓</m:t>
                                      </m:r>
                                      <m:r>
                                        <a:rPr lang="fr-FR" sz="1500" b="1">
                                          <a:latin typeface="Cambria Math" panose="02040503050406030204" pitchFamily="18" charset="0"/>
                                        </a:rPr>
                                        <m:t>°</m:t>
                                      </m:r>
                                    </m:sup>
                                  </m:sSubSup>
                                  <m:r>
                                    <a:rPr lang="fr-FR" sz="1500" b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fr-FR" sz="15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fr-FR" sz="1500" b="1" i="1">
                                          <a:latin typeface="Cambria Math" panose="02040503050406030204" pitchFamily="18" charset="0"/>
                                        </a:rPr>
                                        <m:t>𝑵</m:t>
                                      </m:r>
                                    </m:e>
                                    <m:sub>
                                      <m:r>
                                        <a:rPr lang="fr-FR" sz="1500" b="1" i="1">
                                          <a:latin typeface="Cambria Math" panose="02040503050406030204" pitchFamily="18" charset="0"/>
                                        </a:rPr>
                                        <m:t>𝒄𝒐𝒊𝒏𝒄</m:t>
                                      </m:r>
                                    </m:sub>
                                    <m:sup>
                                      <m:r>
                                        <a:rPr lang="fr-FR" sz="1500" b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fr-FR" sz="1500" b="1">
                                          <a:latin typeface="Cambria Math" panose="02040503050406030204" pitchFamily="18" charset="0"/>
                                        </a:rPr>
                                        <m:t>𝟒𝟓</m:t>
                                      </m:r>
                                      <m:r>
                                        <a:rPr lang="fr-FR" sz="1500" b="1">
                                          <a:latin typeface="Cambria Math" panose="02040503050406030204" pitchFamily="18" charset="0"/>
                                        </a:rPr>
                                        <m:t>°</m:t>
                                      </m:r>
                                    </m:sup>
                                  </m:sSubSup>
                                  <m:r>
                                    <a:rPr lang="fr-FR" sz="1500" b="1">
                                      <a:latin typeface="Cambria Math" panose="02040503050406030204" pitchFamily="18" charset="0"/>
                                    </a:rPr>
                                    <m:t>+ </m:t>
                                  </m:r>
                                  <m:sSubSup>
                                    <m:sSubSupPr>
                                      <m:ctrlPr>
                                        <a:rPr lang="fr-FR" sz="15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fr-FR" sz="1500" b="1" i="1">
                                          <a:latin typeface="Cambria Math" panose="02040503050406030204" pitchFamily="18" charset="0"/>
                                        </a:rPr>
                                        <m:t>𝑵</m:t>
                                      </m:r>
                                    </m:e>
                                    <m:sub>
                                      <m:r>
                                        <a:rPr lang="fr-FR" sz="1500" b="1" i="1">
                                          <a:latin typeface="Cambria Math" panose="02040503050406030204" pitchFamily="18" charset="0"/>
                                        </a:rPr>
                                        <m:t>𝒄𝒐𝒊𝒏𝒄</m:t>
                                      </m:r>
                                    </m:sub>
                                    <m:sup>
                                      <m:r>
                                        <a:rPr lang="fr-FR" sz="1500" b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fr-FR" sz="1500" b="1">
                                          <a:latin typeface="Cambria Math" panose="02040503050406030204" pitchFamily="18" charset="0"/>
                                        </a:rPr>
                                        <m:t>𝟏𝟑𝟓</m:t>
                                      </m:r>
                                      <m:r>
                                        <a:rPr lang="fr-FR" sz="1500" b="1">
                                          <a:latin typeface="Cambria Math" panose="02040503050406030204" pitchFamily="18" charset="0"/>
                                        </a:rPr>
                                        <m:t>°</m:t>
                                      </m:r>
                                    </m:sup>
                                  </m:sSubSup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fr-FR" sz="1500" b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1500" b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fr-FR" sz="1500" b="1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6233" y="1590138"/>
                <a:ext cx="4639668" cy="6624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7592203"/>
              </p:ext>
            </p:extLst>
          </p:nvPr>
        </p:nvGraphicFramePr>
        <p:xfrm>
          <a:off x="861587" y="2488707"/>
          <a:ext cx="8229600" cy="1527666"/>
        </p:xfrm>
        <a:graphic>
          <a:graphicData uri="http://schemas.openxmlformats.org/drawingml/2006/table">
            <a:tbl>
              <a:tblPr/>
              <a:tblGrid>
                <a:gridCol w="1440160">
                  <a:extLst>
                    <a:ext uri="{9D8B030D-6E8A-4147-A177-3AD203B41FA5}">
                      <a16:colId xmlns:a16="http://schemas.microsoft.com/office/drawing/2014/main" val="131527602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720654447"/>
                    </a:ext>
                  </a:extLst>
                </a:gridCol>
                <a:gridCol w="1034795">
                  <a:extLst>
                    <a:ext uri="{9D8B030D-6E8A-4147-A177-3AD203B41FA5}">
                      <a16:colId xmlns:a16="http://schemas.microsoft.com/office/drawing/2014/main" val="3742472893"/>
                    </a:ext>
                  </a:extLst>
                </a:gridCol>
                <a:gridCol w="837413">
                  <a:extLst>
                    <a:ext uri="{9D8B030D-6E8A-4147-A177-3AD203B41FA5}">
                      <a16:colId xmlns:a16="http://schemas.microsoft.com/office/drawing/2014/main" val="3567506330"/>
                    </a:ext>
                  </a:extLst>
                </a:gridCol>
                <a:gridCol w="1234215">
                  <a:extLst>
                    <a:ext uri="{9D8B030D-6E8A-4147-A177-3AD203B41FA5}">
                      <a16:colId xmlns:a16="http://schemas.microsoft.com/office/drawing/2014/main" val="3718843899"/>
                    </a:ext>
                  </a:extLst>
                </a:gridCol>
                <a:gridCol w="682954">
                  <a:extLst>
                    <a:ext uri="{9D8B030D-6E8A-4147-A177-3AD203B41FA5}">
                      <a16:colId xmlns:a16="http://schemas.microsoft.com/office/drawing/2014/main" val="3127008258"/>
                    </a:ext>
                  </a:extLst>
                </a:gridCol>
                <a:gridCol w="1251183">
                  <a:extLst>
                    <a:ext uri="{9D8B030D-6E8A-4147-A177-3AD203B41FA5}">
                      <a16:colId xmlns:a16="http://schemas.microsoft.com/office/drawing/2014/main" val="4016259188"/>
                    </a:ext>
                  </a:extLst>
                </a:gridCol>
                <a:gridCol w="740768">
                  <a:extLst>
                    <a:ext uri="{9D8B030D-6E8A-4147-A177-3AD203B41FA5}">
                      <a16:colId xmlns:a16="http://schemas.microsoft.com/office/drawing/2014/main" val="3782240341"/>
                    </a:ext>
                  </a:extLst>
                </a:gridCol>
              </a:tblGrid>
              <a:tr h="3061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Place and type of measurement</a:t>
                      </a:r>
                    </a:p>
                  </a:txBody>
                  <a:tcPr marL="5691" marR="5691" marT="5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Trapped ions /cycle</a:t>
                      </a:r>
                    </a:p>
                  </a:txBody>
                  <a:tcPr marL="5691" marR="5691" marT="5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Decays/s</a:t>
                      </a:r>
                    </a:p>
                  </a:txBody>
                  <a:tcPr marL="5691" marR="5691" marT="5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Meas. time (days)</a:t>
                      </a:r>
                    </a:p>
                  </a:txBody>
                  <a:tcPr marL="5691" marR="5691" marT="5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Detected coincidences (P)</a:t>
                      </a:r>
                    </a:p>
                  </a:txBody>
                  <a:tcPr marL="5691" marR="5691" marT="5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s</a:t>
                      </a:r>
                      <a:r>
                        <a:rPr lang="fr-FR" sz="14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stat (%)</a:t>
                      </a:r>
                    </a:p>
                  </a:txBody>
                  <a:tcPr marL="5691" marR="5691" marT="5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Detected coincidences (D)</a:t>
                      </a:r>
                    </a:p>
                  </a:txBody>
                  <a:tcPr marL="5691" marR="5691" marT="5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s</a:t>
                      </a:r>
                      <a:r>
                        <a:rPr lang="fr-FR" sz="14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1" marR="5691" marT="5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556612"/>
                  </a:ext>
                </a:extLst>
              </a:tr>
              <a:tr h="165047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JYFL: P     - 23Mg</a:t>
                      </a:r>
                    </a:p>
                  </a:txBody>
                  <a:tcPr marL="5691" marR="5691" marT="5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2,00E+04</a:t>
                      </a:r>
                    </a:p>
                  </a:txBody>
                  <a:tcPr marL="5691" marR="5691" marT="5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1,23E+03</a:t>
                      </a:r>
                    </a:p>
                  </a:txBody>
                  <a:tcPr marL="5691" marR="5691" marT="5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691" marR="5691" marT="5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1,7E+05</a:t>
                      </a:r>
                    </a:p>
                  </a:txBody>
                  <a:tcPr marL="5691" marR="5691" marT="5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1,9E+00</a:t>
                      </a:r>
                    </a:p>
                  </a:txBody>
                  <a:tcPr marL="5691" marR="5691" marT="5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1,5E+06</a:t>
                      </a:r>
                    </a:p>
                  </a:txBody>
                  <a:tcPr marL="5691" marR="5691" marT="5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1,0E-03</a:t>
                      </a:r>
                    </a:p>
                  </a:txBody>
                  <a:tcPr marL="5691" marR="5691" marT="5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6808841"/>
                  </a:ext>
                </a:extLst>
              </a:tr>
              <a:tr h="165047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JYFL: D    - 23Mg</a:t>
                      </a:r>
                    </a:p>
                  </a:txBody>
                  <a:tcPr marL="5691" marR="5691" marT="5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2,00E+04</a:t>
                      </a:r>
                    </a:p>
                  </a:txBody>
                  <a:tcPr marL="5691" marR="5691" marT="5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1,23E+03</a:t>
                      </a:r>
                    </a:p>
                  </a:txBody>
                  <a:tcPr marL="5691" marR="5691" marT="5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5691" marR="5691" marT="5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6,7E+05</a:t>
                      </a:r>
                    </a:p>
                  </a:txBody>
                  <a:tcPr marL="5691" marR="5691" marT="5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9,4E-01</a:t>
                      </a:r>
                    </a:p>
                  </a:txBody>
                  <a:tcPr marL="5691" marR="5691" marT="5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6,1E+06</a:t>
                      </a:r>
                    </a:p>
                  </a:txBody>
                  <a:tcPr marL="5691" marR="5691" marT="5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5,2E-04</a:t>
                      </a:r>
                    </a:p>
                  </a:txBody>
                  <a:tcPr marL="5691" marR="5691" marT="5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5858310"/>
                  </a:ext>
                </a:extLst>
              </a:tr>
              <a:tr h="165047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JYFL: D    - 39Ca</a:t>
                      </a:r>
                    </a:p>
                  </a:txBody>
                  <a:tcPr marL="5691" marR="5691" marT="5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2,00E+04</a:t>
                      </a:r>
                    </a:p>
                  </a:txBody>
                  <a:tcPr marL="5691" marR="5691" marT="5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1,61E+04</a:t>
                      </a:r>
                    </a:p>
                  </a:txBody>
                  <a:tcPr marL="5691" marR="5691" marT="5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5691" marR="5691" marT="5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9,2E+06</a:t>
                      </a:r>
                    </a:p>
                  </a:txBody>
                  <a:tcPr marL="5691" marR="5691" marT="5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2,0E-02</a:t>
                      </a:r>
                    </a:p>
                  </a:txBody>
                  <a:tcPr marL="5691" marR="5691" marT="5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8,1E+07</a:t>
                      </a:r>
                    </a:p>
                  </a:txBody>
                  <a:tcPr marL="5691" marR="5691" marT="5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1,4E-04</a:t>
                      </a:r>
                    </a:p>
                  </a:txBody>
                  <a:tcPr marL="5691" marR="5691" marT="5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2851707"/>
                  </a:ext>
                </a:extLst>
              </a:tr>
              <a:tr h="165047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DESIR: D - 23Mg</a:t>
                      </a:r>
                    </a:p>
                  </a:txBody>
                  <a:tcPr marL="5691" marR="5691" marT="5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5,00E+06</a:t>
                      </a:r>
                    </a:p>
                  </a:txBody>
                  <a:tcPr marL="5691" marR="5691" marT="5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3,07E+05</a:t>
                      </a:r>
                    </a:p>
                  </a:txBody>
                  <a:tcPr marL="5691" marR="5691" marT="5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5691" marR="5691" marT="5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1,3E+08</a:t>
                      </a:r>
                    </a:p>
                  </a:txBody>
                  <a:tcPr marL="5691" marR="5691" marT="5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6,9E-02</a:t>
                      </a:r>
                    </a:p>
                  </a:txBody>
                  <a:tcPr marL="5691" marR="5691" marT="5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1,2E+09</a:t>
                      </a:r>
                    </a:p>
                  </a:txBody>
                  <a:tcPr marL="5691" marR="5691" marT="5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3,8E-05</a:t>
                      </a:r>
                    </a:p>
                  </a:txBody>
                  <a:tcPr marL="5691" marR="5691" marT="5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6788201"/>
                  </a:ext>
                </a:extLst>
              </a:tr>
              <a:tr h="165047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DESIR: D - 39Ca</a:t>
                      </a:r>
                    </a:p>
                  </a:txBody>
                  <a:tcPr marL="5691" marR="5691" marT="5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5,00E+06</a:t>
                      </a:r>
                    </a:p>
                  </a:txBody>
                  <a:tcPr marL="5691" marR="5691" marT="5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4,03E+06</a:t>
                      </a:r>
                    </a:p>
                  </a:txBody>
                  <a:tcPr marL="5691" marR="5691" marT="5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5691" marR="5691" marT="5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1,7E+09</a:t>
                      </a:r>
                    </a:p>
                  </a:txBody>
                  <a:tcPr marL="5691" marR="5691" marT="5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1,5E-03</a:t>
                      </a:r>
                    </a:p>
                  </a:txBody>
                  <a:tcPr marL="5691" marR="5691" marT="5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1,5E+10</a:t>
                      </a:r>
                    </a:p>
                  </a:txBody>
                  <a:tcPr marL="5691" marR="5691" marT="5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1,0E-05</a:t>
                      </a:r>
                    </a:p>
                  </a:txBody>
                  <a:tcPr marL="5691" marR="5691" marT="5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7113562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8357323" y="3151893"/>
            <a:ext cx="733864" cy="434350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8357323" y="3586243"/>
            <a:ext cx="733864" cy="43012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9185019" y="3107458"/>
                <a:ext cx="273674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 smtClean="0">
                    <a:solidFill>
                      <a:srgbClr val="0000FF"/>
                    </a:solidFill>
                  </a:rPr>
                  <a:t>Improved direct </a:t>
                </a:r>
                <a:r>
                  <a:rPr lang="fr-FR" sz="1400" dirty="0" err="1" smtClean="0">
                    <a:solidFill>
                      <a:srgbClr val="0000FF"/>
                    </a:solidFill>
                  </a:rPr>
                  <a:t>constraints</a:t>
                </a:r>
                <a:r>
                  <a:rPr lang="fr-FR" sz="1400" dirty="0" smtClean="0">
                    <a:solidFill>
                      <a:srgbClr val="0000FF"/>
                    </a:solidFill>
                  </a:rPr>
                  <a:t> on </a:t>
                </a:r>
                <a14:m>
                  <m:oMath xmlns:m="http://schemas.openxmlformats.org/officeDocument/2006/math">
                    <m:r>
                      <a:rPr lang="fr-FR" sz="1400" b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𝐬𝐢𝐧</m:t>
                    </m:r>
                    <m:r>
                      <a:rPr lang="fr-FR" sz="1400" b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fr-FR" sz="1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𝝋</m:t>
                        </m:r>
                      </m:e>
                      <m:sub>
                        <m:r>
                          <a:rPr lang="fr-FR" sz="1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𝑨𝑽</m:t>
                        </m:r>
                      </m:sub>
                    </m:sSub>
                    <m:r>
                      <a:rPr lang="fr-FR" sz="1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FR" sz="1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5019" y="3107458"/>
                <a:ext cx="2736744" cy="523220"/>
              </a:xfrm>
              <a:prstGeom prst="rect">
                <a:avLst/>
              </a:prstGeom>
              <a:blipFill>
                <a:blip r:embed="rId3"/>
                <a:stretch>
                  <a:fillRect l="-668" t="-2326" b="-348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ZoneTexte 14"/>
          <p:cNvSpPr txBox="1"/>
          <p:nvPr/>
        </p:nvSpPr>
        <p:spPr>
          <a:xfrm>
            <a:off x="9185019" y="3569122"/>
            <a:ext cx="273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>
                <a:solidFill>
                  <a:srgbClr val="FF0000"/>
                </a:solidFill>
              </a:rPr>
              <a:t>Complements</a:t>
            </a:r>
            <a:r>
              <a:rPr lang="fr-FR" sz="1400" dirty="0" smtClean="0">
                <a:solidFill>
                  <a:srgbClr val="FF0000"/>
                </a:solidFill>
              </a:rPr>
              <a:t> EDM </a:t>
            </a:r>
            <a:r>
              <a:rPr lang="fr-FR" sz="1400" dirty="0" err="1" smtClean="0">
                <a:solidFill>
                  <a:srgbClr val="FF0000"/>
                </a:solidFill>
              </a:rPr>
              <a:t>searches</a:t>
            </a:r>
            <a:r>
              <a:rPr lang="fr-FR" sz="1400" dirty="0" smtClean="0">
                <a:solidFill>
                  <a:srgbClr val="FF0000"/>
                </a:solidFill>
              </a:rPr>
              <a:t> in the </a:t>
            </a:r>
            <a:r>
              <a:rPr lang="fr-FR" sz="1400" dirty="0" err="1" smtClean="0">
                <a:solidFill>
                  <a:srgbClr val="FF0000"/>
                </a:solidFill>
              </a:rPr>
              <a:t>quest</a:t>
            </a:r>
            <a:r>
              <a:rPr lang="fr-FR" sz="1400" dirty="0" smtClean="0">
                <a:solidFill>
                  <a:srgbClr val="FF0000"/>
                </a:solidFill>
              </a:rPr>
              <a:t> for CP violation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19" name="Titre 5"/>
          <p:cNvSpPr>
            <a:spLocks noGrp="1"/>
          </p:cNvSpPr>
          <p:nvPr>
            <p:ph type="title"/>
          </p:nvPr>
        </p:nvSpPr>
        <p:spPr>
          <a:xfrm>
            <a:off x="4085456" y="165150"/>
            <a:ext cx="8229600" cy="1143000"/>
          </a:xfrm>
        </p:spPr>
        <p:txBody>
          <a:bodyPr>
            <a:normAutofit/>
          </a:bodyPr>
          <a:lstStyle/>
          <a:p>
            <a:r>
              <a:rPr lang="fr-FR" sz="2800" dirty="0" err="1" smtClean="0">
                <a:latin typeface="Tw Cen MT Condensed Extra Bold" panose="020B0803020202020204" pitchFamily="34" charset="0"/>
              </a:rPr>
              <a:t>Sensitivity</a:t>
            </a:r>
            <a:r>
              <a:rPr lang="fr-FR" sz="2800" dirty="0" smtClean="0">
                <a:latin typeface="Tw Cen MT Condensed Extra Bold" panose="020B0803020202020204" pitchFamily="34" charset="0"/>
              </a:rPr>
              <a:t> </a:t>
            </a:r>
            <a:r>
              <a:rPr lang="fr-FR" sz="2800" dirty="0">
                <a:latin typeface="Tw Cen MT Condensed Extra Bold" panose="020B0803020202020204" pitchFamily="34" charset="0"/>
              </a:rPr>
              <a:t>challenges</a:t>
            </a:r>
          </a:p>
        </p:txBody>
      </p:sp>
      <p:grpSp>
        <p:nvGrpSpPr>
          <p:cNvPr id="16" name="Groupe 15"/>
          <p:cNvGrpSpPr/>
          <p:nvPr/>
        </p:nvGrpSpPr>
        <p:grpSpPr>
          <a:xfrm>
            <a:off x="10046659" y="91567"/>
            <a:ext cx="2014619" cy="1257182"/>
            <a:chOff x="9877249" y="91688"/>
            <a:chExt cx="2228046" cy="1441516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80963" y="91688"/>
              <a:ext cx="2020618" cy="144151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1" name="ZoneTexte 20"/>
            <p:cNvSpPr txBox="1"/>
            <p:nvPr/>
          </p:nvSpPr>
          <p:spPr>
            <a:xfrm>
              <a:off x="9877249" y="977498"/>
              <a:ext cx="2228046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rgbClr val="104463"/>
                  </a:solidFill>
                  <a:latin typeface="72 Condensed" panose="020B0506030000000003" pitchFamily="34" charset="0"/>
                  <a:cs typeface="72 Condensed" panose="020B0506030000000003" pitchFamily="34" charset="0"/>
                </a:rPr>
                <a:t>THE MORA EXPERIMENT</a:t>
              </a:r>
            </a:p>
            <a:p>
              <a:pPr algn="ctr"/>
              <a:r>
                <a:rPr lang="en-US" sz="1200" dirty="0" smtClean="0">
                  <a:solidFill>
                    <a:srgbClr val="C00000"/>
                  </a:solidFill>
                  <a:latin typeface="Arial Narrow" panose="020B0606020202030204" pitchFamily="34" charset="0"/>
                  <a:cs typeface="72 Condensed" panose="020B0506030000000003" pitchFamily="34" charset="0"/>
                </a:rPr>
                <a:t>Matter’s Origin from RadioActivity</a:t>
              </a:r>
              <a:endParaRPr lang="en-US" sz="1200" dirty="0">
                <a:solidFill>
                  <a:srgbClr val="C00000"/>
                </a:solidFill>
                <a:latin typeface="Arial Narrow" panose="020B0606020202030204" pitchFamily="34" charset="0"/>
                <a:cs typeface="72 Condensed" panose="020B05060300000000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351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" grpId="0" animBg="1"/>
      <p:bldP spid="10" grpId="0" animBg="1"/>
      <p:bldP spid="3" grpId="0"/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438030" y="2586572"/>
            <a:ext cx="28119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i="1" dirty="0" err="1">
                <a:solidFill>
                  <a:srgbClr val="0000FF"/>
                </a:solidFill>
              </a:rPr>
              <a:t>Dn</a:t>
            </a:r>
            <a:r>
              <a:rPr lang="fr-FR" b="1" dirty="0">
                <a:solidFill>
                  <a:srgbClr val="0000FF"/>
                </a:solidFill>
              </a:rPr>
              <a:t>= (−0.94 ±1.89±0.97) 10</a:t>
            </a:r>
            <a:r>
              <a:rPr lang="fr-FR" b="1" baseline="30000" dirty="0">
                <a:solidFill>
                  <a:srgbClr val="0000FF"/>
                </a:solidFill>
              </a:rPr>
              <a:t>-4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764831" y="1964079"/>
            <a:ext cx="44697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H. P. </a:t>
            </a:r>
            <a:r>
              <a:rPr lang="en-US" sz="1600" dirty="0" err="1"/>
              <a:t>Mumm</a:t>
            </a:r>
            <a:r>
              <a:rPr lang="en-US" sz="1600" dirty="0"/>
              <a:t> et al, Rev. Sci. </a:t>
            </a:r>
            <a:r>
              <a:rPr lang="en-US" sz="1600" dirty="0" err="1"/>
              <a:t>Instrum</a:t>
            </a:r>
            <a:r>
              <a:rPr lang="en-US" sz="1600" dirty="0"/>
              <a:t>. 75, 5343 (2004)</a:t>
            </a:r>
          </a:p>
          <a:p>
            <a:r>
              <a:rPr lang="en-US" sz="1600" dirty="0"/>
              <a:t>H. P. </a:t>
            </a:r>
            <a:r>
              <a:rPr lang="en-US" sz="1600" dirty="0" err="1"/>
              <a:t>Mumm</a:t>
            </a:r>
            <a:r>
              <a:rPr lang="en-US" sz="1600" dirty="0"/>
              <a:t> et al, PRL 107, 102301 (2011)</a:t>
            </a: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3009900" y="857250"/>
            <a:ext cx="6110436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fr-FR" sz="2100" b="1" dirty="0">
                <a:solidFill>
                  <a:srgbClr val="0000FF"/>
                </a:solidFill>
                <a:latin typeface="Comic Sans MS" pitchFamily="66" charset="0"/>
                <a:ea typeface="+mj-ea"/>
                <a:cs typeface="+mj-cs"/>
              </a:rPr>
              <a:t>Down to a few 10</a:t>
            </a:r>
            <a:r>
              <a:rPr lang="fr-FR" sz="2100" b="1" baseline="30000" dirty="0">
                <a:solidFill>
                  <a:srgbClr val="0000FF"/>
                </a:solidFill>
                <a:latin typeface="Comic Sans MS" pitchFamily="66" charset="0"/>
                <a:ea typeface="+mj-ea"/>
                <a:cs typeface="+mj-cs"/>
              </a:rPr>
              <a:t>-5</a:t>
            </a:r>
            <a:r>
              <a:rPr lang="fr-FR" sz="2100" b="1" dirty="0">
                <a:solidFill>
                  <a:srgbClr val="0000FF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fr-FR" sz="2100" b="1" dirty="0" err="1">
                <a:solidFill>
                  <a:srgbClr val="0000FF"/>
                </a:solidFill>
                <a:latin typeface="Comic Sans MS" pitchFamily="66" charset="0"/>
                <a:ea typeface="+mj-ea"/>
                <a:cs typeface="+mj-cs"/>
              </a:rPr>
              <a:t>sensitivity</a:t>
            </a:r>
            <a:endParaRPr lang="fr-FR" sz="2100" b="1" dirty="0">
              <a:solidFill>
                <a:srgbClr val="0000FF"/>
              </a:solidFill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3" name="Titre 5"/>
          <p:cNvSpPr>
            <a:spLocks noGrp="1"/>
          </p:cNvSpPr>
          <p:nvPr>
            <p:ph type="title"/>
          </p:nvPr>
        </p:nvSpPr>
        <p:spPr>
          <a:xfrm>
            <a:off x="4085456" y="165150"/>
            <a:ext cx="8229600" cy="1143000"/>
          </a:xfrm>
        </p:spPr>
        <p:txBody>
          <a:bodyPr>
            <a:normAutofit/>
          </a:bodyPr>
          <a:lstStyle/>
          <a:p>
            <a:r>
              <a:rPr lang="fr-FR" sz="2800" dirty="0" err="1" smtClean="0">
                <a:latin typeface="Tw Cen MT Condensed Extra Bold" panose="020B0803020202020204" pitchFamily="34" charset="0"/>
              </a:rPr>
              <a:t>Sensitivity</a:t>
            </a:r>
            <a:r>
              <a:rPr lang="fr-FR" sz="2800" dirty="0" smtClean="0">
                <a:latin typeface="Tw Cen MT Condensed Extra Bold" panose="020B0803020202020204" pitchFamily="34" charset="0"/>
              </a:rPr>
              <a:t> </a:t>
            </a:r>
            <a:r>
              <a:rPr lang="fr-FR" sz="2800" dirty="0">
                <a:latin typeface="Tw Cen MT Condensed Extra Bold" panose="020B0803020202020204" pitchFamily="34" charset="0"/>
              </a:rPr>
              <a:t>challenges</a:t>
            </a:r>
          </a:p>
        </p:txBody>
      </p:sp>
      <p:sp>
        <p:nvSpPr>
          <p:cNvPr id="16" name="Espace réservé du contenu 2"/>
          <p:cNvSpPr>
            <a:spLocks noGrp="1"/>
          </p:cNvSpPr>
          <p:nvPr>
            <p:ph idx="1"/>
          </p:nvPr>
        </p:nvSpPr>
        <p:spPr>
          <a:xfrm>
            <a:off x="319133" y="1505242"/>
            <a:ext cx="6974532" cy="566574"/>
          </a:xfrm>
        </p:spPr>
        <p:txBody>
          <a:bodyPr>
            <a:normAutofit/>
          </a:bodyPr>
          <a:lstStyle/>
          <a:p>
            <a:r>
              <a:rPr lang="fr-FR" sz="2400" dirty="0"/>
              <a:t>The </a:t>
            </a:r>
            <a:r>
              <a:rPr lang="fr-FR" sz="2400" dirty="0" err="1"/>
              <a:t>emiT</a:t>
            </a:r>
            <a:r>
              <a:rPr lang="fr-FR" sz="2400" dirty="0"/>
              <a:t> </a:t>
            </a:r>
            <a:r>
              <a:rPr lang="fr-FR" sz="2400" dirty="0" err="1"/>
              <a:t>experiment</a:t>
            </a:r>
            <a:r>
              <a:rPr lang="fr-FR" sz="2400" dirty="0"/>
              <a:t> </a:t>
            </a:r>
            <a:r>
              <a:rPr lang="fr-FR" sz="2400" dirty="0" err="1"/>
              <a:t>gives</a:t>
            </a:r>
            <a:r>
              <a:rPr lang="fr-FR" sz="2400" dirty="0"/>
              <a:t> a few </a:t>
            </a:r>
            <a:r>
              <a:rPr lang="fr-FR" sz="2400" dirty="0" err="1"/>
              <a:t>hints</a:t>
            </a:r>
            <a:endParaRPr lang="fr-FR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5689423" y="1916011"/>
            <a:ext cx="6245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Investigations of </a:t>
            </a:r>
            <a:r>
              <a:rPr lang="fr-FR" dirty="0" err="1" smtClean="0"/>
              <a:t>systematic</a:t>
            </a:r>
            <a:r>
              <a:rPr lang="fr-FR" dirty="0" smtClean="0"/>
              <a:t> </a:t>
            </a:r>
            <a:r>
              <a:rPr lang="fr-FR" dirty="0" err="1" smtClean="0"/>
              <a:t>effects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ongoing</a:t>
            </a:r>
            <a:endParaRPr lang="fr-FR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Postdoc</a:t>
            </a:r>
            <a:r>
              <a:rPr lang="fr-FR" b="1" dirty="0" smtClean="0">
                <a:solidFill>
                  <a:srgbClr val="0000FF"/>
                </a:solidFill>
              </a:rPr>
              <a:t> Abhilasha Singh,</a:t>
            </a:r>
            <a:r>
              <a:rPr lang="fr-FR" dirty="0" smtClean="0"/>
              <a:t> PhD </a:t>
            </a:r>
            <a:r>
              <a:rPr lang="fr-FR" b="1" dirty="0" smtClean="0">
                <a:solidFill>
                  <a:srgbClr val="0000FF"/>
                </a:solidFill>
              </a:rPr>
              <a:t>Luis Miguel Motilla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Dominant effects highly reduced </a:t>
            </a:r>
            <a:r>
              <a:rPr lang="en-US" b="1" dirty="0" smtClean="0"/>
              <a:t>by the trap confinement</a:t>
            </a:r>
            <a:endParaRPr lang="en-US" b="1" dirty="0" smtClean="0">
              <a:solidFill>
                <a:srgbClr val="0000C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dirty="0" smtClean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000FF"/>
              </a:solidFill>
            </a:endParaRPr>
          </a:p>
        </p:txBody>
      </p:sp>
      <p:grpSp>
        <p:nvGrpSpPr>
          <p:cNvPr id="30" name="Groupe 29"/>
          <p:cNvGrpSpPr/>
          <p:nvPr/>
        </p:nvGrpSpPr>
        <p:grpSpPr>
          <a:xfrm>
            <a:off x="1438030" y="2822667"/>
            <a:ext cx="9725279" cy="3750608"/>
            <a:chOff x="1952037" y="2033037"/>
            <a:chExt cx="9725279" cy="3750608"/>
          </a:xfrm>
        </p:grpSpPr>
        <p:sp>
          <p:nvSpPr>
            <p:cNvPr id="18" name="ZoneTexte 17"/>
            <p:cNvSpPr txBox="1"/>
            <p:nvPr/>
          </p:nvSpPr>
          <p:spPr>
            <a:xfrm>
              <a:off x="2694258" y="2033037"/>
              <a:ext cx="18664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Systematic effects</a:t>
              </a:r>
            </a:p>
          </p:txBody>
        </p:sp>
        <p:pic>
          <p:nvPicPr>
            <p:cNvPr id="108134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2037" y="2428312"/>
              <a:ext cx="3620677" cy="3355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Rectangle 20"/>
            <p:cNvSpPr/>
            <p:nvPr/>
          </p:nvSpPr>
          <p:spPr>
            <a:xfrm>
              <a:off x="1973926" y="4217580"/>
              <a:ext cx="3435684" cy="278297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953696" y="3747013"/>
              <a:ext cx="3435684" cy="29314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6182315" y="3819330"/>
              <a:ext cx="7120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&lt; 10</a:t>
              </a:r>
              <a:r>
                <a:rPr lang="fr-FR" baseline="30000" dirty="0" smtClean="0"/>
                <a:t>-6</a:t>
              </a:r>
              <a:endParaRPr lang="fr-FR" baseline="30000" dirty="0"/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6208568" y="4095096"/>
              <a:ext cx="9284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~ 1x10</a:t>
              </a:r>
              <a:r>
                <a:rPr lang="fr-FR" baseline="30000" dirty="0" smtClean="0"/>
                <a:t>-6</a:t>
              </a:r>
              <a:endParaRPr lang="fr-FR" baseline="30000" dirty="0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6216782" y="3605904"/>
              <a:ext cx="54605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Under </a:t>
              </a:r>
              <a:r>
                <a:rPr lang="fr-FR" dirty="0" err="1" smtClean="0"/>
                <a:t>scrutiny</a:t>
              </a:r>
              <a:r>
                <a:rPr lang="fr-FR" dirty="0" smtClean="0"/>
                <a:t>, </a:t>
              </a:r>
              <a:r>
                <a:rPr lang="fr-FR" dirty="0" err="1" smtClean="0"/>
                <a:t>disturbance</a:t>
              </a:r>
              <a:r>
                <a:rPr lang="fr-FR" dirty="0" smtClean="0"/>
                <a:t> of </a:t>
              </a:r>
              <a:r>
                <a:rPr lang="fr-FR" dirty="0" err="1" smtClean="0"/>
                <a:t>recoil</a:t>
              </a:r>
              <a:r>
                <a:rPr lang="fr-FR" dirty="0" smtClean="0"/>
                <a:t> </a:t>
              </a:r>
              <a:r>
                <a:rPr lang="fr-FR" dirty="0" err="1" smtClean="0"/>
                <a:t>tof</a:t>
              </a:r>
              <a:r>
                <a:rPr lang="fr-FR" dirty="0" smtClean="0"/>
                <a:t> by RF look </a:t>
              </a:r>
              <a:r>
                <a:rPr lang="fr-FR" dirty="0" err="1" smtClean="0"/>
                <a:t>small</a:t>
              </a:r>
              <a:endParaRPr lang="fr-FR" baseline="30000" dirty="0"/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6182315" y="4291625"/>
              <a:ext cx="7120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&lt; 10</a:t>
              </a:r>
              <a:r>
                <a:rPr lang="fr-FR" baseline="30000" dirty="0" smtClean="0"/>
                <a:t>-6</a:t>
              </a:r>
              <a:endParaRPr lang="fr-FR" baseline="30000" dirty="0"/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6203430" y="3090870"/>
              <a:ext cx="7120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&lt; 10</a:t>
              </a:r>
              <a:r>
                <a:rPr lang="fr-FR" baseline="30000" dirty="0" smtClean="0"/>
                <a:t>-6</a:t>
              </a:r>
              <a:endParaRPr lang="fr-FR" baseline="30000" dirty="0"/>
            </a:p>
          </p:txBody>
        </p:sp>
        <p:sp>
          <p:nvSpPr>
            <p:cNvPr id="9" name="Accolade ouvrante 8"/>
            <p:cNvSpPr/>
            <p:nvPr/>
          </p:nvSpPr>
          <p:spPr>
            <a:xfrm rot="10800000">
              <a:off x="5409609" y="3143101"/>
              <a:ext cx="92903" cy="275647"/>
            </a:xfrm>
            <a:prstGeom prst="leftBrace">
              <a:avLst>
                <a:gd name="adj1" fmla="val 18606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Accolade ouvrante 28"/>
            <p:cNvSpPr/>
            <p:nvPr/>
          </p:nvSpPr>
          <p:spPr>
            <a:xfrm rot="10800000">
              <a:off x="5409608" y="2846561"/>
              <a:ext cx="102093" cy="287085"/>
            </a:xfrm>
            <a:prstGeom prst="leftBrace">
              <a:avLst>
                <a:gd name="adj1" fmla="val 18606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6216782" y="2786344"/>
              <a:ext cx="23628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/>
                <a:t>Measurements</a:t>
              </a:r>
              <a:r>
                <a:rPr lang="fr-FR" dirty="0" smtClean="0"/>
                <a:t> </a:t>
              </a:r>
              <a:r>
                <a:rPr lang="fr-FR" dirty="0" err="1" smtClean="0"/>
                <a:t>needed</a:t>
              </a:r>
              <a:endParaRPr lang="fr-FR" dirty="0"/>
            </a:p>
          </p:txBody>
        </p:sp>
        <p:cxnSp>
          <p:nvCxnSpPr>
            <p:cNvPr id="17" name="Connecteur droit avec flèche 16"/>
            <p:cNvCxnSpPr/>
            <p:nvPr/>
          </p:nvCxnSpPr>
          <p:spPr>
            <a:xfrm>
              <a:off x="5510696" y="3975236"/>
              <a:ext cx="52954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Connecteur droit avec flèche 30"/>
            <p:cNvCxnSpPr/>
            <p:nvPr/>
          </p:nvCxnSpPr>
          <p:spPr>
            <a:xfrm>
              <a:off x="5510696" y="3819330"/>
              <a:ext cx="52954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Connecteur droit avec flèche 31"/>
            <p:cNvCxnSpPr/>
            <p:nvPr/>
          </p:nvCxnSpPr>
          <p:spPr>
            <a:xfrm>
              <a:off x="5510696" y="4298763"/>
              <a:ext cx="52954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Connecteur droit avec flèche 32"/>
            <p:cNvCxnSpPr/>
            <p:nvPr/>
          </p:nvCxnSpPr>
          <p:spPr>
            <a:xfrm>
              <a:off x="5510696" y="4464428"/>
              <a:ext cx="52954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Connecteur droit avec flèche 33"/>
            <p:cNvCxnSpPr/>
            <p:nvPr/>
          </p:nvCxnSpPr>
          <p:spPr>
            <a:xfrm>
              <a:off x="5510696" y="2993102"/>
              <a:ext cx="52954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Connecteur droit avec flèche 34"/>
            <p:cNvCxnSpPr/>
            <p:nvPr/>
          </p:nvCxnSpPr>
          <p:spPr>
            <a:xfrm>
              <a:off x="5510696" y="3289436"/>
              <a:ext cx="52954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13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586274" y="3965548"/>
                <a:ext cx="4495654" cy="6124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350">
                          <a:latin typeface="Cambria Math" panose="02040503050406030204" pitchFamily="18" charset="0"/>
                        </a:rPr>
                        <m:t>ℋ</m:t>
                      </m:r>
                      <m:r>
                        <a:rPr lang="fr-FR" sz="135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13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35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fr-FR" sz="135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35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sz="1350" i="1">
                                  <a:latin typeface="Cambria Math" panose="02040503050406030204" pitchFamily="18" charset="0"/>
                                </a:rPr>
                                <m:t>𝑢𝑑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fr-FR" sz="135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135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nary>
                        <m:naryPr>
                          <m:chr m:val="∑"/>
                          <m:limLoc m:val="undOvr"/>
                          <m:grow m:val="on"/>
                          <m:supHide m:val="on"/>
                          <m:ctrlPr>
                            <a:rPr lang="fr-FR" sz="135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r-FR" sz="135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sz="135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r-FR" sz="135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fr-FR" sz="135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135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fr-FR" sz="135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1350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fr-FR" sz="135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135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fr-FR" sz="135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1350" i="1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fr-FR" sz="135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fr-FR" sz="13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350" i="1">
                                          <a:latin typeface="Cambria Math" panose="02040503050406030204" pitchFamily="18" charset="0"/>
                                        </a:rPr>
                                        <m:t>𝛹</m:t>
                                      </m:r>
                                    </m:e>
                                    <m:sub>
                                      <m:r>
                                        <a:rPr lang="fr-FR" sz="135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e>
                              </m:acc>
                              <m:sSub>
                                <m:sSubPr>
                                  <m:ctrlP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  <m:t>𝛹</m:t>
                                  </m:r>
                                </m:e>
                                <m:sub>
                                  <m: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fr-FR" sz="135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fr-FR" sz="13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sz="1350" i="1">
                                          <a:latin typeface="Cambria Math" panose="02040503050406030204" pitchFamily="18" charset="0"/>
                                        </a:rPr>
                                        <m:t>𝛹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p>
                                  <m: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sz="13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350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fr-FR" sz="135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fr-FR" sz="135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fr-FR" sz="135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fr-FR" sz="135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fr-FR" sz="135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fr-FR" sz="135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fr-FR" sz="13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350" i="1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fr-FR" sz="1350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  <m:t>𝛹</m:t>
                                  </m:r>
                                </m:e>
                                <m:sub>
                                  <m: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fr-FR" sz="135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1350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fr-FR" sz="135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fr-FR" sz="135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fr-FR" sz="1350">
                          <a:latin typeface="Cambria Math" panose="02040503050406030204" pitchFamily="18" charset="0"/>
                        </a:rPr>
                        <m:t>. </m:t>
                      </m:r>
                    </m:oMath>
                  </m:oMathPara>
                </a14:m>
                <a:endParaRPr lang="fr-FR" sz="135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6274" y="3965548"/>
                <a:ext cx="4495654" cy="612475"/>
              </a:xfrm>
              <a:prstGeom prst="rect">
                <a:avLst/>
              </a:prstGeom>
              <a:blipFill>
                <a:blip r:embed="rId3"/>
                <a:stretch>
                  <a:fillRect t="-117000" b="-162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ZoneTexte 16"/>
          <p:cNvSpPr txBox="1"/>
          <p:nvPr/>
        </p:nvSpPr>
        <p:spPr>
          <a:xfrm>
            <a:off x="3492182" y="2723095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1350" dirty="0"/>
          </a:p>
        </p:txBody>
      </p:sp>
      <p:pic>
        <p:nvPicPr>
          <p:cNvPr id="19" name="Image 18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7164" y="1668665"/>
            <a:ext cx="5062824" cy="1725609"/>
          </a:xfrm>
          <a:prstGeom prst="rect">
            <a:avLst/>
          </a:prstGeom>
          <a:noFill/>
        </p:spPr>
      </p:pic>
      <p:sp>
        <p:nvSpPr>
          <p:cNvPr id="20" name="ZoneTexte 19"/>
          <p:cNvSpPr txBox="1"/>
          <p:nvPr/>
        </p:nvSpPr>
        <p:spPr>
          <a:xfrm>
            <a:off x="3676912" y="3336724"/>
            <a:ext cx="102707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/>
              <a:t>High </a:t>
            </a:r>
            <a:r>
              <a:rPr lang="fr-FR" sz="1350" dirty="0" err="1"/>
              <a:t>energy</a:t>
            </a:r>
            <a:endParaRPr lang="fr-FR" sz="1350" dirty="0"/>
          </a:p>
        </p:txBody>
      </p:sp>
      <p:sp>
        <p:nvSpPr>
          <p:cNvPr id="21" name="ZoneTexte 20"/>
          <p:cNvSpPr txBox="1"/>
          <p:nvPr/>
        </p:nvSpPr>
        <p:spPr>
          <a:xfrm>
            <a:off x="6600056" y="3351054"/>
            <a:ext cx="16881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b="1" dirty="0"/>
              <a:t>Fermi approximation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5799433" y="4794723"/>
            <a:ext cx="376843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dirty="0">
                <a:solidFill>
                  <a:srgbClr val="0000FF"/>
                </a:solidFill>
              </a:rPr>
              <a:t>Explicit </a:t>
            </a:r>
            <a:r>
              <a:rPr lang="fr-FR" sz="1350" dirty="0" err="1">
                <a:solidFill>
                  <a:srgbClr val="0000FF"/>
                </a:solidFill>
              </a:rPr>
              <a:t>parity</a:t>
            </a:r>
            <a:r>
              <a:rPr lang="fr-FR" sz="1350" dirty="0">
                <a:solidFill>
                  <a:srgbClr val="0000FF"/>
                </a:solidFill>
              </a:rPr>
              <a:t> violation  Ci’≠0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5834101" y="4597282"/>
            <a:ext cx="376680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T. D. Lee and C. N. Yang, Phys. Rev. 104, 254 (1956).</a:t>
            </a:r>
            <a:endParaRPr lang="fr-FR" sz="1350" dirty="0"/>
          </a:p>
        </p:txBody>
      </p:sp>
      <p:sp>
        <p:nvSpPr>
          <p:cNvPr id="31" name="ZoneTexte 30"/>
          <p:cNvSpPr txBox="1"/>
          <p:nvPr/>
        </p:nvSpPr>
        <p:spPr>
          <a:xfrm>
            <a:off x="5799433" y="5028708"/>
            <a:ext cx="196585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 err="1"/>
              <a:t>Sum</a:t>
            </a:r>
            <a:r>
              <a:rPr lang="fr-FR" sz="1350" dirty="0"/>
              <a:t> of Lorentz invariants</a:t>
            </a:r>
          </a:p>
        </p:txBody>
      </p:sp>
      <p:grpSp>
        <p:nvGrpSpPr>
          <p:cNvPr id="6" name="Groupe 5"/>
          <p:cNvGrpSpPr/>
          <p:nvPr/>
        </p:nvGrpSpPr>
        <p:grpSpPr>
          <a:xfrm>
            <a:off x="2279576" y="3965547"/>
            <a:ext cx="5365359" cy="1681273"/>
            <a:chOff x="2279576" y="3965547"/>
            <a:chExt cx="5365359" cy="1681273"/>
          </a:xfrm>
        </p:grpSpPr>
        <p:sp>
          <p:nvSpPr>
            <p:cNvPr id="7" name="Ellipse 6"/>
            <p:cNvSpPr/>
            <p:nvPr/>
          </p:nvSpPr>
          <p:spPr>
            <a:xfrm>
              <a:off x="4271940" y="3965547"/>
              <a:ext cx="311892" cy="292592"/>
            </a:xfrm>
            <a:prstGeom prst="ellipse">
              <a:avLst/>
            </a:prstGeom>
            <a:noFill/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9" name="Connecteur droit avec flèche 8"/>
            <p:cNvCxnSpPr/>
            <p:nvPr/>
          </p:nvCxnSpPr>
          <p:spPr>
            <a:xfrm flipH="1">
              <a:off x="3676912" y="4208081"/>
              <a:ext cx="618888" cy="60491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ZoneTexte 24"/>
            <p:cNvSpPr txBox="1"/>
            <p:nvPr/>
          </p:nvSpPr>
          <p:spPr>
            <a:xfrm>
              <a:off x="3492182" y="5339043"/>
              <a:ext cx="41527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/>
                <a:t>Hardy and </a:t>
              </a:r>
              <a:r>
                <a:rPr lang="fr-FR" sz="1400" dirty="0" err="1"/>
                <a:t>Towner</a:t>
              </a:r>
              <a:r>
                <a:rPr lang="fr-FR" sz="1400" dirty="0"/>
                <a:t>, arXiv:1807.01146v1</a:t>
              </a: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2279576" y="4812996"/>
              <a:ext cx="301704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Accessible via </a:t>
              </a:r>
              <a:r>
                <a:rPr lang="fr-FR" sz="1600" dirty="0" err="1">
                  <a:solidFill>
                    <a:srgbClr val="0000CC"/>
                  </a:solidFill>
                </a:rPr>
                <a:t>Ft</a:t>
              </a:r>
              <a:r>
                <a:rPr lang="fr-FR" sz="1600" dirty="0">
                  <a:solidFill>
                    <a:srgbClr val="0000CC"/>
                  </a:solidFill>
                </a:rPr>
                <a:t>-values</a:t>
              </a:r>
            </a:p>
            <a:p>
              <a:r>
                <a:rPr lang="fr-FR" sz="1600" dirty="0"/>
                <a:t>~2∙10</a:t>
              </a:r>
              <a:r>
                <a:rPr lang="fr-FR" sz="1600" baseline="30000" dirty="0"/>
                <a:t>-4</a:t>
              </a:r>
              <a:r>
                <a:rPr lang="fr-FR" sz="1600" dirty="0"/>
                <a:t> thanks to 0+ 0+ transitions</a:t>
              </a:r>
            </a:p>
          </p:txBody>
        </p:sp>
      </p:grpSp>
      <p:sp>
        <p:nvSpPr>
          <p:cNvPr id="23" name="Titre 1"/>
          <p:cNvSpPr>
            <a:spLocks noGrp="1"/>
          </p:cNvSpPr>
          <p:nvPr>
            <p:ph type="title"/>
          </p:nvPr>
        </p:nvSpPr>
        <p:spPr>
          <a:xfrm>
            <a:off x="2165226" y="398429"/>
            <a:ext cx="7886700" cy="994172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fr-FR" sz="2800" dirty="0" err="1">
                <a:latin typeface="Tw Cen MT Condensed Extra Bold" panose="020B0803020202020204" pitchFamily="34" charset="0"/>
              </a:rPr>
              <a:t>Nuclear</a:t>
            </a:r>
            <a:r>
              <a:rPr lang="fr-FR" sz="2800" dirty="0">
                <a:latin typeface="Tw Cen MT Condensed Extra Bold" panose="020B0803020202020204" pitchFamily="34" charset="0"/>
              </a:rPr>
              <a:t> </a:t>
            </a:r>
            <a:r>
              <a:rPr lang="fr-FR" sz="2800" b="1" dirty="0">
                <a:latin typeface="Symbol" panose="05050102010706020507" pitchFamily="18" charset="2"/>
              </a:rPr>
              <a:t>b</a:t>
            </a:r>
            <a:r>
              <a:rPr lang="fr-FR" sz="2800" b="1" dirty="0">
                <a:latin typeface="Tw Cen MT Condensed Extra Bold" panose="020B0803020202020204" pitchFamily="34" charset="0"/>
              </a:rPr>
              <a:t>-</a:t>
            </a:r>
            <a:r>
              <a:rPr lang="fr-FR" sz="2800" b="1" dirty="0" err="1">
                <a:latin typeface="Tw Cen MT Condensed Extra Bold" panose="020B0803020202020204" pitchFamily="34" charset="0"/>
              </a:rPr>
              <a:t>decay</a:t>
            </a:r>
            <a:r>
              <a:rPr lang="fr-FR" sz="2800" b="1" dirty="0">
                <a:latin typeface="Tw Cen MT Condensed Extra Bold" panose="020B0803020202020204" pitchFamily="34" charset="0"/>
              </a:rPr>
              <a:t> as a </a:t>
            </a:r>
            <a:r>
              <a:rPr lang="fr-FR" sz="2800" b="1" dirty="0" err="1">
                <a:latin typeface="Tw Cen MT Condensed Extra Bold" panose="020B0803020202020204" pitchFamily="34" charset="0"/>
              </a:rPr>
              <a:t>laboratory</a:t>
            </a:r>
            <a:r>
              <a:rPr lang="fr-FR" sz="2800" b="1" dirty="0">
                <a:latin typeface="Tw Cen MT Condensed Extra Bold" panose="020B0803020202020204" pitchFamily="34" charset="0"/>
              </a:rPr>
              <a:t> for </a:t>
            </a:r>
            <a:r>
              <a:rPr lang="fr-FR" sz="2800" b="1" dirty="0" err="1">
                <a:latin typeface="Tw Cen MT Condensed Extra Bold" panose="020B0803020202020204" pitchFamily="34" charset="0"/>
              </a:rPr>
              <a:t>weak</a:t>
            </a:r>
            <a:r>
              <a:rPr lang="fr-FR" sz="2800" b="1" dirty="0">
                <a:latin typeface="Tw Cen MT Condensed Extra Bold" panose="020B0803020202020204" pitchFamily="34" charset="0"/>
              </a:rPr>
              <a:t> interaction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665059" y="1525804"/>
            <a:ext cx="2240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From high </a:t>
            </a:r>
            <a:r>
              <a:rPr lang="fr-FR" dirty="0" err="1" smtClean="0"/>
              <a:t>energy</a:t>
            </a:r>
            <a:r>
              <a:rPr lang="fr-FR" dirty="0" smtClean="0"/>
              <a:t> to </a:t>
            </a:r>
            <a:r>
              <a:rPr lang="fr-FR" dirty="0" err="1" smtClean="0"/>
              <a:t>precision</a:t>
            </a:r>
            <a:r>
              <a:rPr lang="fr-FR" dirty="0" smtClean="0"/>
              <a:t> </a:t>
            </a:r>
            <a:r>
              <a:rPr lang="fr-FR" dirty="0" err="1" smtClean="0"/>
              <a:t>experiments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2279576" y="6005015"/>
            <a:ext cx="2761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Remember</a:t>
            </a:r>
            <a:r>
              <a:rPr lang="fr-FR" dirty="0" smtClean="0"/>
              <a:t> P. </a:t>
            </a:r>
            <a:r>
              <a:rPr lang="fr-FR" dirty="0" err="1" smtClean="0"/>
              <a:t>Plattner’s</a:t>
            </a:r>
            <a:r>
              <a:rPr lang="fr-FR" dirty="0" smtClean="0"/>
              <a:t> talk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799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 txBox="1">
            <a:spLocks/>
          </p:cNvSpPr>
          <p:nvPr/>
        </p:nvSpPr>
        <p:spPr>
          <a:xfrm>
            <a:off x="691469" y="199748"/>
            <a:ext cx="10249681" cy="9832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00" dirty="0" smtClean="0">
                <a:latin typeface="Tw Cen MT Condensed Extra Bold" panose="020B0803020202020204" pitchFamily="34" charset="0"/>
              </a:rPr>
              <a:t>First </a:t>
            </a:r>
            <a:r>
              <a:rPr lang="fr-FR" sz="3200" dirty="0" err="1" smtClean="0">
                <a:latin typeface="Tw Cen MT Condensed Extra Bold" panose="020B0803020202020204" pitchFamily="34" charset="0"/>
              </a:rPr>
              <a:t>steps</a:t>
            </a:r>
            <a:r>
              <a:rPr lang="fr-FR" sz="3200" dirty="0" smtClean="0">
                <a:latin typeface="Tw Cen MT Condensed Extra Bold" panose="020B0803020202020204" pitchFamily="34" charset="0"/>
              </a:rPr>
              <a:t> in </a:t>
            </a:r>
            <a:r>
              <a:rPr lang="fr-FR" sz="3200" dirty="0" err="1" smtClean="0">
                <a:latin typeface="Tw Cen MT Condensed Extra Bold" panose="020B0803020202020204" pitchFamily="34" charset="0"/>
              </a:rPr>
              <a:t>pictures</a:t>
            </a:r>
            <a:r>
              <a:rPr lang="fr-FR" sz="3200" dirty="0">
                <a:latin typeface="Tw Cen MT Condensed Extra Bold" panose="020B0803020202020204" pitchFamily="34" charset="0"/>
              </a:rPr>
              <a:t>:</a:t>
            </a:r>
            <a:r>
              <a:rPr lang="fr-FR" sz="3200" dirty="0" smtClean="0">
                <a:latin typeface="Tw Cen MT Condensed Extra Bold" panose="020B0803020202020204" pitchFamily="34" charset="0"/>
              </a:rPr>
              <a:t> from Caen to Jyväskylä</a:t>
            </a:r>
            <a:endParaRPr lang="fr-FR" sz="3200" dirty="0">
              <a:latin typeface="Tw Cen MT Condensed Extra Bold" panose="020B080302020202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22770" y="1372595"/>
            <a:ext cx="34858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Off-line</a:t>
            </a:r>
            <a:r>
              <a:rPr lang="fr-FR" dirty="0" smtClean="0"/>
              <a:t> </a:t>
            </a:r>
            <a:r>
              <a:rPr lang="fr-FR" dirty="0" err="1" smtClean="0"/>
              <a:t>commissioning</a:t>
            </a:r>
            <a:r>
              <a:rPr lang="fr-FR" dirty="0" smtClean="0"/>
              <a:t> in LPC Caen</a:t>
            </a:r>
          </a:p>
          <a:p>
            <a:pPr algn="ctr"/>
            <a:r>
              <a:rPr lang="fr-FR" dirty="0" err="1" smtClean="0"/>
              <a:t>September</a:t>
            </a:r>
            <a:r>
              <a:rPr lang="fr-FR" dirty="0" smtClean="0"/>
              <a:t> 2021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4308297" y="1422008"/>
            <a:ext cx="3127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Installation in JYFL</a:t>
            </a:r>
          </a:p>
          <a:p>
            <a:r>
              <a:rPr lang="fr-FR" dirty="0" err="1" smtClean="0"/>
              <a:t>November</a:t>
            </a:r>
            <a:r>
              <a:rPr lang="fr-FR" dirty="0" smtClean="0"/>
              <a:t> 2021 – injection line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4374432" y="3941639"/>
            <a:ext cx="33819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Installation in JYFL</a:t>
            </a:r>
          </a:p>
          <a:p>
            <a:r>
              <a:rPr lang="fr-FR" dirty="0" err="1" smtClean="0"/>
              <a:t>January</a:t>
            </a:r>
            <a:r>
              <a:rPr lang="fr-FR" dirty="0" smtClean="0"/>
              <a:t> 2022 – </a:t>
            </a:r>
            <a:r>
              <a:rPr lang="fr-FR" dirty="0" err="1" smtClean="0"/>
              <a:t>trap</a:t>
            </a:r>
            <a:r>
              <a:rPr lang="fr-FR" dirty="0" smtClean="0"/>
              <a:t> and detectors</a:t>
            </a:r>
            <a:endParaRPr lang="fr-FR" dirty="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343" y="2134980"/>
            <a:ext cx="3814726" cy="2385308"/>
          </a:xfrm>
          <a:prstGeom prst="rect">
            <a:avLst/>
          </a:prstGeom>
        </p:spPr>
      </p:pic>
      <p:cxnSp>
        <p:nvCxnSpPr>
          <p:cNvPr id="19" name="Connecteur droit avec flèche 18"/>
          <p:cNvCxnSpPr/>
          <p:nvPr/>
        </p:nvCxnSpPr>
        <p:spPr>
          <a:xfrm>
            <a:off x="1412071" y="2167765"/>
            <a:ext cx="188467" cy="82383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244061" y="2026879"/>
            <a:ext cx="36242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aseline="30000" dirty="0" smtClean="0"/>
              <a:t>23</a:t>
            </a:r>
            <a:r>
              <a:rPr lang="fr-FR" dirty="0" smtClean="0"/>
              <a:t>Na </a:t>
            </a:r>
            <a:r>
              <a:rPr lang="fr-FR" dirty="0" err="1" smtClean="0"/>
              <a:t>trapped</a:t>
            </a:r>
            <a:r>
              <a:rPr lang="fr-FR" dirty="0" smtClean="0"/>
              <a:t> ions from alkali source</a:t>
            </a:r>
            <a:endParaRPr lang="fr-FR" dirty="0"/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8297" y="2155235"/>
            <a:ext cx="3016027" cy="1699507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4432" y="4587970"/>
            <a:ext cx="2792103" cy="2094078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8028469" y="1390641"/>
            <a:ext cx="2629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Commissioning</a:t>
            </a:r>
            <a:r>
              <a:rPr lang="fr-FR" dirty="0" smtClean="0"/>
              <a:t> in JYFL</a:t>
            </a:r>
          </a:p>
          <a:p>
            <a:r>
              <a:rPr lang="fr-FR" dirty="0" err="1" smtClean="0"/>
              <a:t>Mid</a:t>
            </a:r>
            <a:r>
              <a:rPr lang="fr-FR" dirty="0" smtClean="0"/>
              <a:t> </a:t>
            </a:r>
            <a:r>
              <a:rPr lang="fr-FR" dirty="0" err="1" smtClean="0"/>
              <a:t>February</a:t>
            </a:r>
            <a:r>
              <a:rPr lang="fr-FR" dirty="0" smtClean="0"/>
              <a:t> 22 – </a:t>
            </a:r>
            <a:r>
              <a:rPr lang="fr-FR" dirty="0" err="1" smtClean="0"/>
              <a:t>off-line</a:t>
            </a:r>
            <a:endParaRPr lang="fr-FR" dirty="0"/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4328" y="2155235"/>
            <a:ext cx="3084668" cy="2313501"/>
          </a:xfrm>
          <a:prstGeom prst="rect">
            <a:avLst/>
          </a:prstGeom>
        </p:spPr>
      </p:pic>
      <p:cxnSp>
        <p:nvCxnSpPr>
          <p:cNvPr id="30" name="Connecteur droit avec flèche 29"/>
          <p:cNvCxnSpPr/>
          <p:nvPr/>
        </p:nvCxnSpPr>
        <p:spPr>
          <a:xfrm>
            <a:off x="9046535" y="2218097"/>
            <a:ext cx="190763" cy="8235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7916780" y="2033431"/>
            <a:ext cx="38725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aseline="30000" dirty="0" smtClean="0"/>
              <a:t>23</a:t>
            </a:r>
            <a:r>
              <a:rPr lang="fr-FR" dirty="0" smtClean="0"/>
              <a:t>Na </a:t>
            </a:r>
            <a:r>
              <a:rPr lang="fr-FR" dirty="0" err="1" smtClean="0"/>
              <a:t>trapped</a:t>
            </a:r>
            <a:r>
              <a:rPr lang="fr-FR" dirty="0" smtClean="0"/>
              <a:t> ions from </a:t>
            </a:r>
            <a:r>
              <a:rPr lang="fr-FR" dirty="0" err="1" smtClean="0"/>
              <a:t>cooler</a:t>
            </a:r>
            <a:r>
              <a:rPr lang="fr-FR" dirty="0" smtClean="0"/>
              <a:t> </a:t>
            </a:r>
            <a:r>
              <a:rPr lang="fr-FR" dirty="0" err="1" smtClean="0"/>
              <a:t>buncher</a:t>
            </a:r>
            <a:endParaRPr lang="fr-FR" dirty="0"/>
          </a:p>
        </p:txBody>
      </p:sp>
      <p:sp>
        <p:nvSpPr>
          <p:cNvPr id="32" name="ZoneTexte 31"/>
          <p:cNvSpPr txBox="1"/>
          <p:nvPr/>
        </p:nvSpPr>
        <p:spPr>
          <a:xfrm>
            <a:off x="8090099" y="4485843"/>
            <a:ext cx="32537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Commissioning</a:t>
            </a:r>
            <a:r>
              <a:rPr lang="fr-FR" dirty="0" smtClean="0"/>
              <a:t> in JYFL</a:t>
            </a:r>
          </a:p>
          <a:p>
            <a:r>
              <a:rPr lang="fr-FR" dirty="0" smtClean="0"/>
              <a:t>18</a:t>
            </a:r>
            <a:r>
              <a:rPr lang="fr-FR" baseline="30000" dirty="0" smtClean="0"/>
              <a:t>th</a:t>
            </a:r>
            <a:r>
              <a:rPr lang="fr-FR" dirty="0" smtClean="0"/>
              <a:t> - 20</a:t>
            </a:r>
            <a:r>
              <a:rPr lang="fr-FR" baseline="30000" dirty="0" smtClean="0"/>
              <a:t>th</a:t>
            </a:r>
            <a:r>
              <a:rPr lang="fr-FR" dirty="0" smtClean="0"/>
              <a:t>  </a:t>
            </a:r>
            <a:r>
              <a:rPr lang="fr-FR" dirty="0" err="1" smtClean="0"/>
              <a:t>February</a:t>
            </a:r>
            <a:r>
              <a:rPr lang="fr-FR" dirty="0" smtClean="0"/>
              <a:t> 22 –  on-line</a:t>
            </a:r>
          </a:p>
          <a:p>
            <a:r>
              <a:rPr lang="fr-FR" b="1" dirty="0"/>
              <a:t>27-31 May </a:t>
            </a:r>
            <a:r>
              <a:rPr lang="fr-FR" b="1" dirty="0" smtClean="0"/>
              <a:t>2022 </a:t>
            </a:r>
            <a:r>
              <a:rPr lang="fr-FR" dirty="0" smtClean="0"/>
              <a:t>– on-line</a:t>
            </a:r>
            <a:endParaRPr lang="fr-FR" dirty="0"/>
          </a:p>
        </p:txBody>
      </p:sp>
      <p:pic>
        <p:nvPicPr>
          <p:cNvPr id="34" name="Image 3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464" y="5088548"/>
            <a:ext cx="2056246" cy="1542185"/>
          </a:xfrm>
          <a:prstGeom prst="rect">
            <a:avLst/>
          </a:prstGeom>
        </p:spPr>
      </p:pic>
      <p:sp>
        <p:nvSpPr>
          <p:cNvPr id="35" name="ZoneTexte 34"/>
          <p:cNvSpPr txBox="1"/>
          <p:nvPr/>
        </p:nvSpPr>
        <p:spPr>
          <a:xfrm>
            <a:off x="80319" y="4504195"/>
            <a:ext cx="4083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Shipping incident – </a:t>
            </a:r>
            <a:r>
              <a:rPr lang="fr-FR" dirty="0" err="1" smtClean="0"/>
              <a:t>trap</a:t>
            </a:r>
            <a:r>
              <a:rPr lang="fr-FR" dirty="0" smtClean="0"/>
              <a:t> </a:t>
            </a:r>
            <a:r>
              <a:rPr lang="fr-FR" dirty="0" err="1" smtClean="0"/>
              <a:t>chamber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repaired</a:t>
            </a:r>
            <a:r>
              <a:rPr lang="fr-FR" dirty="0" smtClean="0"/>
              <a:t> - </a:t>
            </a:r>
            <a:r>
              <a:rPr lang="fr-FR" dirty="0" err="1" smtClean="0"/>
              <a:t>October</a:t>
            </a:r>
            <a:r>
              <a:rPr lang="fr-FR" dirty="0" smtClean="0"/>
              <a:t> 2021</a:t>
            </a:r>
            <a:endParaRPr lang="fr-FR" dirty="0"/>
          </a:p>
        </p:txBody>
      </p:sp>
      <p:pic>
        <p:nvPicPr>
          <p:cNvPr id="36" name="Image 35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04328" y="5364097"/>
            <a:ext cx="3079023" cy="1473471"/>
          </a:xfrm>
          <a:prstGeom prst="rect">
            <a:avLst/>
          </a:prstGeom>
        </p:spPr>
      </p:pic>
      <p:cxnSp>
        <p:nvCxnSpPr>
          <p:cNvPr id="37" name="Connecteur droit avec flèche 36"/>
          <p:cNvCxnSpPr/>
          <p:nvPr/>
        </p:nvCxnSpPr>
        <p:spPr>
          <a:xfrm flipH="1">
            <a:off x="8780392" y="5975213"/>
            <a:ext cx="5760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/>
        </p:nvSpPr>
        <p:spPr>
          <a:xfrm>
            <a:off x="9331081" y="5790547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Symbol" panose="05050102010706020507" pitchFamily="18" charset="2"/>
              </a:rPr>
              <a:t>b</a:t>
            </a:r>
            <a:endParaRPr lang="fr-FR" dirty="0">
              <a:latin typeface="Symbol" panose="05050102010706020507" pitchFamily="18" charset="2"/>
            </a:endParaRPr>
          </a:p>
        </p:txBody>
      </p:sp>
      <p:cxnSp>
        <p:nvCxnSpPr>
          <p:cNvPr id="39" name="Connecteur droit avec flèche 38"/>
          <p:cNvCxnSpPr/>
          <p:nvPr/>
        </p:nvCxnSpPr>
        <p:spPr>
          <a:xfrm flipH="1">
            <a:off x="8924408" y="6375903"/>
            <a:ext cx="648072" cy="18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/>
          <p:cNvSpPr txBox="1"/>
          <p:nvPr/>
        </p:nvSpPr>
        <p:spPr>
          <a:xfrm>
            <a:off x="9642385" y="6191237"/>
            <a:ext cx="279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g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7772280" y="5264658"/>
            <a:ext cx="567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Q</a:t>
            </a:r>
            <a:r>
              <a:rPr lang="fr-FR" baseline="-25000" dirty="0" err="1" smtClean="0"/>
              <a:t>fast</a:t>
            </a:r>
            <a:endParaRPr lang="fr-FR" baseline="-25000" dirty="0"/>
          </a:p>
        </p:txBody>
      </p:sp>
      <p:sp>
        <p:nvSpPr>
          <p:cNvPr id="42" name="ZoneTexte 41"/>
          <p:cNvSpPr txBox="1"/>
          <p:nvPr/>
        </p:nvSpPr>
        <p:spPr>
          <a:xfrm>
            <a:off x="10969290" y="6479445"/>
            <a:ext cx="628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Q</a:t>
            </a:r>
            <a:r>
              <a:rPr lang="fr-FR" baseline="-25000" dirty="0" err="1" smtClean="0"/>
              <a:t>slow</a:t>
            </a:r>
            <a:endParaRPr lang="fr-FR" baseline="-25000" dirty="0"/>
          </a:p>
        </p:txBody>
      </p:sp>
      <p:sp>
        <p:nvSpPr>
          <p:cNvPr id="43" name="ZoneTexte 42"/>
          <p:cNvSpPr txBox="1"/>
          <p:nvPr/>
        </p:nvSpPr>
        <p:spPr>
          <a:xfrm>
            <a:off x="8772177" y="5519135"/>
            <a:ext cx="1872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 smtClean="0"/>
              <a:t>First </a:t>
            </a:r>
            <a:r>
              <a:rPr lang="fr-FR" sz="1400" baseline="30000" dirty="0" smtClean="0"/>
              <a:t>23</a:t>
            </a:r>
            <a:r>
              <a:rPr lang="fr-FR" sz="1400" dirty="0" smtClean="0"/>
              <a:t>Mg </a:t>
            </a:r>
            <a:r>
              <a:rPr lang="fr-FR" sz="1400" dirty="0" smtClean="0">
                <a:latin typeface="Symbol" panose="05050102010706020507" pitchFamily="18" charset="2"/>
              </a:rPr>
              <a:t>b</a:t>
            </a:r>
            <a:r>
              <a:rPr lang="fr-FR" sz="1400" dirty="0" smtClean="0"/>
              <a:t> </a:t>
            </a:r>
            <a:r>
              <a:rPr lang="fr-FR" sz="1400" dirty="0" err="1" smtClean="0"/>
              <a:t>activity</a:t>
            </a:r>
            <a:r>
              <a:rPr lang="fr-FR" sz="1400" dirty="0" smtClean="0"/>
              <a:t> </a:t>
            </a:r>
            <a:r>
              <a:rPr lang="fr-FR" sz="1400" dirty="0" err="1" smtClean="0"/>
              <a:t>is</a:t>
            </a:r>
            <a:r>
              <a:rPr lang="fr-FR" sz="1400" dirty="0" smtClean="0"/>
              <a:t> </a:t>
            </a:r>
            <a:r>
              <a:rPr lang="fr-FR" sz="1400" dirty="0" err="1" smtClean="0"/>
              <a:t>recorded</a:t>
            </a:r>
            <a:endParaRPr lang="fr-FR" sz="1400" dirty="0"/>
          </a:p>
        </p:txBody>
      </p:sp>
      <p:sp>
        <p:nvSpPr>
          <p:cNvPr id="44" name="ZoneTexte 43"/>
          <p:cNvSpPr txBox="1"/>
          <p:nvPr/>
        </p:nvSpPr>
        <p:spPr>
          <a:xfrm>
            <a:off x="1126112" y="6587853"/>
            <a:ext cx="4924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Large </a:t>
            </a:r>
            <a:r>
              <a:rPr lang="fr-FR" dirty="0" err="1" smtClean="0"/>
              <a:t>involvement</a:t>
            </a:r>
            <a:r>
              <a:rPr lang="fr-FR" dirty="0" smtClean="0"/>
              <a:t> of LPC Caen </a:t>
            </a:r>
            <a:r>
              <a:rPr lang="fr-FR" dirty="0" err="1" smtClean="0"/>
              <a:t>technical</a:t>
            </a:r>
            <a:r>
              <a:rPr lang="fr-FR" dirty="0" smtClean="0"/>
              <a:t> </a:t>
            </a:r>
            <a:r>
              <a:rPr lang="fr-FR" dirty="0" err="1" smtClean="0"/>
              <a:t>resources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5841B-D92D-4D0A-A6BB-D57CAC44E552}" type="slidenum">
              <a:rPr lang="fr-FR" smtClean="0"/>
              <a:t>30</a:t>
            </a:fld>
            <a:endParaRPr lang="fr-FR"/>
          </a:p>
        </p:txBody>
      </p:sp>
      <p:grpSp>
        <p:nvGrpSpPr>
          <p:cNvPr id="45" name="Groupe 44"/>
          <p:cNvGrpSpPr/>
          <p:nvPr/>
        </p:nvGrpSpPr>
        <p:grpSpPr>
          <a:xfrm>
            <a:off x="10046659" y="91567"/>
            <a:ext cx="2014619" cy="1257182"/>
            <a:chOff x="9877249" y="91688"/>
            <a:chExt cx="2228046" cy="1441516"/>
          </a:xfrm>
        </p:grpSpPr>
        <p:pic>
          <p:nvPicPr>
            <p:cNvPr id="46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80963" y="91688"/>
              <a:ext cx="2020618" cy="144151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7" name="ZoneTexte 46"/>
            <p:cNvSpPr txBox="1"/>
            <p:nvPr/>
          </p:nvSpPr>
          <p:spPr>
            <a:xfrm>
              <a:off x="9877249" y="977498"/>
              <a:ext cx="2228046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rgbClr val="104463"/>
                  </a:solidFill>
                  <a:latin typeface="72 Condensed" panose="020B0506030000000003" pitchFamily="34" charset="0"/>
                  <a:cs typeface="72 Condensed" panose="020B0506030000000003" pitchFamily="34" charset="0"/>
                </a:rPr>
                <a:t>THE MORA EXPERIMENT</a:t>
              </a:r>
            </a:p>
            <a:p>
              <a:pPr algn="ctr"/>
              <a:r>
                <a:rPr lang="en-US" sz="1200" dirty="0" smtClean="0">
                  <a:solidFill>
                    <a:srgbClr val="C00000"/>
                  </a:solidFill>
                  <a:latin typeface="Arial Narrow" panose="020B0606020202030204" pitchFamily="34" charset="0"/>
                  <a:cs typeface="72 Condensed" panose="020B0506030000000003" pitchFamily="34" charset="0"/>
                </a:rPr>
                <a:t>Matter’s Origin from RadioActivity</a:t>
              </a:r>
              <a:endParaRPr lang="en-US" sz="1200" dirty="0">
                <a:solidFill>
                  <a:srgbClr val="C00000"/>
                </a:solidFill>
                <a:latin typeface="Arial Narrow" panose="020B0606020202030204" pitchFamily="34" charset="0"/>
                <a:cs typeface="72 Condensed" panose="020B0506030000000003" pitchFamily="34" charset="0"/>
              </a:endParaRPr>
            </a:p>
          </p:txBody>
        </p:sp>
      </p:grpSp>
      <p:grpSp>
        <p:nvGrpSpPr>
          <p:cNvPr id="3" name="Groupe 2"/>
          <p:cNvGrpSpPr/>
          <p:nvPr/>
        </p:nvGrpSpPr>
        <p:grpSpPr>
          <a:xfrm>
            <a:off x="4126298" y="3188992"/>
            <a:ext cx="3919727" cy="2247681"/>
            <a:chOff x="3840650" y="3087511"/>
            <a:chExt cx="3919727" cy="2247681"/>
          </a:xfrm>
        </p:grpSpPr>
        <p:pic>
          <p:nvPicPr>
            <p:cNvPr id="48" name="Image 47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81883" y="3087511"/>
              <a:ext cx="3217066" cy="1809599"/>
            </a:xfrm>
            <a:prstGeom prst="rect">
              <a:avLst/>
            </a:prstGeom>
            <a:ln w="95250" cmpd="sng">
              <a:solidFill>
                <a:schemeClr val="accent1"/>
              </a:solidFill>
            </a:ln>
          </p:spPr>
        </p:pic>
        <p:sp>
          <p:nvSpPr>
            <p:cNvPr id="2" name="ZoneTexte 1"/>
            <p:cNvSpPr txBox="1"/>
            <p:nvPr/>
          </p:nvSpPr>
          <p:spPr>
            <a:xfrm>
              <a:off x="3840650" y="4965860"/>
              <a:ext cx="3919727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chemeClr val="bg1"/>
                  </a:solidFill>
                </a:rPr>
                <a:t>2024 – </a:t>
              </a:r>
              <a:r>
                <a:rPr lang="fr-FR" dirty="0" err="1" smtClean="0">
                  <a:solidFill>
                    <a:schemeClr val="bg1"/>
                  </a:solidFill>
                </a:rPr>
                <a:t>Feb</a:t>
              </a:r>
              <a:r>
                <a:rPr lang="fr-FR" dirty="0" smtClean="0">
                  <a:solidFill>
                    <a:schemeClr val="bg1"/>
                  </a:solidFill>
                </a:rPr>
                <a:t>.: More </a:t>
              </a:r>
              <a:r>
                <a:rPr lang="fr-FR" dirty="0" err="1" smtClean="0">
                  <a:solidFill>
                    <a:schemeClr val="bg1"/>
                  </a:solidFill>
                </a:rPr>
                <a:t>than</a:t>
              </a:r>
              <a:r>
                <a:rPr lang="fr-FR" dirty="0" smtClean="0">
                  <a:solidFill>
                    <a:schemeClr val="bg1"/>
                  </a:solidFill>
                </a:rPr>
                <a:t> 1min </a:t>
              </a:r>
              <a:r>
                <a:rPr lang="fr-FR" dirty="0" err="1" smtClean="0">
                  <a:solidFill>
                    <a:schemeClr val="bg1"/>
                  </a:solidFill>
                </a:rPr>
                <a:t>trapping</a:t>
              </a:r>
              <a:r>
                <a:rPr lang="fr-FR" dirty="0" smtClean="0">
                  <a:solidFill>
                    <a:schemeClr val="bg1"/>
                  </a:solidFill>
                </a:rPr>
                <a:t>!</a:t>
              </a:r>
              <a:endParaRPr lang="fr-FR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639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68" y="553412"/>
            <a:ext cx="10618738" cy="59835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37162" y="5089238"/>
            <a:ext cx="1450109" cy="914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Target area </a:t>
            </a:r>
            <a:r>
              <a:rPr lang="fr-FR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separator</a:t>
            </a:r>
            <a:endParaRPr lang="fr-FR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flipH="1">
            <a:off x="3462391" y="6031345"/>
            <a:ext cx="204446" cy="505642"/>
          </a:xfrm>
          <a:prstGeom prst="straightConnector1">
            <a:avLst/>
          </a:prstGeom>
          <a:ln w="63500"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401792" y="2229299"/>
            <a:ext cx="1450109" cy="914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RFQ </a:t>
            </a:r>
            <a:r>
              <a:rPr lang="fr-FR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cooler</a:t>
            </a:r>
            <a:r>
              <a:rPr lang="fr-FR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&amp; </a:t>
            </a:r>
            <a:r>
              <a:rPr lang="fr-FR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minibuncher</a:t>
            </a:r>
            <a:endParaRPr lang="fr-FR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3" name="Connecteur droit avec flèche 12"/>
          <p:cNvCxnSpPr>
            <a:stCxn id="12" idx="3"/>
          </p:cNvCxnSpPr>
          <p:nvPr/>
        </p:nvCxnSpPr>
        <p:spPr>
          <a:xfrm>
            <a:off x="3851901" y="2686499"/>
            <a:ext cx="451258" cy="252821"/>
          </a:xfrm>
          <a:prstGeom prst="straightConnector1">
            <a:avLst/>
          </a:prstGeom>
          <a:ln w="63500"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769404" y="1376736"/>
            <a:ext cx="1805032" cy="7076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Pulsed</a:t>
            </a:r>
            <a:r>
              <a:rPr lang="fr-FR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Drift Tube (30keV</a:t>
            </a:r>
            <a:r>
              <a:rPr lang="fr-FR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 1.5keV)</a:t>
            </a:r>
            <a:endParaRPr lang="fr-FR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5" name="Connecteur droit avec flèche 14"/>
          <p:cNvCxnSpPr>
            <a:stCxn id="14" idx="2"/>
          </p:cNvCxnSpPr>
          <p:nvPr/>
        </p:nvCxnSpPr>
        <p:spPr>
          <a:xfrm>
            <a:off x="6671920" y="2084356"/>
            <a:ext cx="83065" cy="678115"/>
          </a:xfrm>
          <a:prstGeom prst="straightConnector1">
            <a:avLst/>
          </a:prstGeom>
          <a:ln w="63500"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8006150" y="1438493"/>
            <a:ext cx="1383122" cy="52699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MORA</a:t>
            </a:r>
            <a:endParaRPr lang="fr-FR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8" name="Connecteur droit avec flèche 17"/>
          <p:cNvCxnSpPr/>
          <p:nvPr/>
        </p:nvCxnSpPr>
        <p:spPr>
          <a:xfrm flipH="1">
            <a:off x="8006150" y="1965484"/>
            <a:ext cx="691561" cy="796987"/>
          </a:xfrm>
          <a:prstGeom prst="straightConnector1">
            <a:avLst/>
          </a:prstGeom>
          <a:ln w="63500"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9525883" y="2766371"/>
            <a:ext cx="1383122" cy="52699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Lasers</a:t>
            </a:r>
            <a:endParaRPr lang="fr-FR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9" name="Connecteur droit avec flèche 28"/>
          <p:cNvCxnSpPr>
            <a:stCxn id="28" idx="1"/>
          </p:cNvCxnSpPr>
          <p:nvPr/>
        </p:nvCxnSpPr>
        <p:spPr>
          <a:xfrm flipH="1" flipV="1">
            <a:off x="8673698" y="3029866"/>
            <a:ext cx="852185" cy="1"/>
          </a:xfrm>
          <a:prstGeom prst="straightConnector1">
            <a:avLst/>
          </a:prstGeom>
          <a:ln w="63500"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4764530" y="3545199"/>
            <a:ext cx="1304819" cy="43644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MR </a:t>
            </a:r>
            <a:r>
              <a:rPr lang="fr-FR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ToF</a:t>
            </a:r>
            <a:r>
              <a:rPr lang="fr-FR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MS</a:t>
            </a:r>
            <a:endParaRPr lang="fr-FR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35" name="Connecteur droit avec flèche 34"/>
          <p:cNvCxnSpPr/>
          <p:nvPr/>
        </p:nvCxnSpPr>
        <p:spPr>
          <a:xfrm flipH="1" flipV="1">
            <a:off x="5387168" y="2812909"/>
            <a:ext cx="59545" cy="800887"/>
          </a:xfrm>
          <a:prstGeom prst="straightConnector1">
            <a:avLst/>
          </a:prstGeom>
          <a:ln w="63500"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7" name="ZoneTexte 36"/>
          <p:cNvSpPr txBox="1"/>
          <p:nvPr/>
        </p:nvSpPr>
        <p:spPr>
          <a:xfrm>
            <a:off x="1630912" y="4071404"/>
            <a:ext cx="2018501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0000FF"/>
                </a:solidFill>
              </a:rPr>
              <a:t>~3x10</a:t>
            </a:r>
            <a:r>
              <a:rPr lang="fr-FR" sz="2000" b="1" baseline="30000" dirty="0" smtClean="0">
                <a:solidFill>
                  <a:srgbClr val="0000FF"/>
                </a:solidFill>
              </a:rPr>
              <a:t>5</a:t>
            </a:r>
            <a:r>
              <a:rPr lang="fr-FR" sz="2000" b="1" dirty="0" smtClean="0">
                <a:solidFill>
                  <a:srgbClr val="0000FF"/>
                </a:solidFill>
              </a:rPr>
              <a:t>  </a:t>
            </a:r>
            <a:r>
              <a:rPr lang="fr-FR" sz="2000" b="1" baseline="30000" dirty="0" smtClean="0">
                <a:solidFill>
                  <a:srgbClr val="0000FF"/>
                </a:solidFill>
              </a:rPr>
              <a:t>23</a:t>
            </a:r>
            <a:r>
              <a:rPr lang="fr-FR" sz="2000" b="1" dirty="0" smtClean="0">
                <a:solidFill>
                  <a:srgbClr val="0000FF"/>
                </a:solidFill>
              </a:rPr>
              <a:t>Mg/s</a:t>
            </a:r>
          </a:p>
          <a:p>
            <a:r>
              <a:rPr lang="fr-FR" sz="2000" b="1" baseline="30000" dirty="0" smtClean="0">
                <a:solidFill>
                  <a:srgbClr val="0000FF"/>
                </a:solidFill>
              </a:rPr>
              <a:t>23</a:t>
            </a:r>
            <a:r>
              <a:rPr lang="fr-FR" sz="2000" b="1" dirty="0" smtClean="0">
                <a:solidFill>
                  <a:srgbClr val="0000FF"/>
                </a:solidFill>
              </a:rPr>
              <a:t>Na:</a:t>
            </a:r>
            <a:r>
              <a:rPr lang="fr-FR" sz="2000" b="1" baseline="30000" dirty="0" smtClean="0">
                <a:solidFill>
                  <a:srgbClr val="0000FF"/>
                </a:solidFill>
              </a:rPr>
              <a:t>23</a:t>
            </a:r>
            <a:r>
              <a:rPr lang="fr-FR" sz="2000" b="1" dirty="0" smtClean="0">
                <a:solidFill>
                  <a:srgbClr val="0000FF"/>
                </a:solidFill>
              </a:rPr>
              <a:t>Mg </a:t>
            </a:r>
            <a:r>
              <a:rPr lang="fr-FR" sz="2000" b="1" dirty="0">
                <a:solidFill>
                  <a:srgbClr val="0000FF"/>
                </a:solidFill>
              </a:rPr>
              <a:t>~1000</a:t>
            </a:r>
            <a:endParaRPr lang="fr-FR" sz="2000" b="1" dirty="0" smtClean="0">
              <a:solidFill>
                <a:srgbClr val="0000FF"/>
              </a:solidFill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2137643" y="1476239"/>
            <a:ext cx="3279296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0000FF"/>
                </a:solidFill>
              </a:rPr>
              <a:t>2x10</a:t>
            </a:r>
            <a:r>
              <a:rPr lang="fr-FR" sz="2000" b="1" baseline="30000" dirty="0">
                <a:solidFill>
                  <a:srgbClr val="0000FF"/>
                </a:solidFill>
              </a:rPr>
              <a:t>5</a:t>
            </a:r>
            <a:r>
              <a:rPr lang="fr-FR" sz="2000" b="1" dirty="0">
                <a:solidFill>
                  <a:srgbClr val="0000FF"/>
                </a:solidFill>
              </a:rPr>
              <a:t>  </a:t>
            </a:r>
            <a:r>
              <a:rPr lang="fr-FR" sz="2000" b="1" baseline="30000" dirty="0" smtClean="0">
                <a:solidFill>
                  <a:srgbClr val="0000FF"/>
                </a:solidFill>
              </a:rPr>
              <a:t>23</a:t>
            </a:r>
            <a:r>
              <a:rPr lang="fr-FR" sz="2000" b="1" dirty="0" smtClean="0">
                <a:solidFill>
                  <a:srgbClr val="0000FF"/>
                </a:solidFill>
              </a:rPr>
              <a:t>Na/</a:t>
            </a:r>
            <a:r>
              <a:rPr lang="fr-FR" sz="2000" b="1" dirty="0" err="1" smtClean="0">
                <a:solidFill>
                  <a:srgbClr val="0000FF"/>
                </a:solidFill>
              </a:rPr>
              <a:t>bunch</a:t>
            </a:r>
            <a:r>
              <a:rPr lang="fr-FR" sz="2000" b="1" dirty="0" smtClean="0">
                <a:solidFill>
                  <a:srgbClr val="0000FF"/>
                </a:solidFill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</a:rPr>
              <a:t>saturation</a:t>
            </a:r>
            <a:endParaRPr lang="fr-FR" sz="2000" b="1" dirty="0">
              <a:solidFill>
                <a:srgbClr val="FF0000"/>
              </a:solidFill>
            </a:endParaRPr>
          </a:p>
          <a:p>
            <a:r>
              <a:rPr lang="fr-FR" sz="2000" b="1" dirty="0" smtClean="0">
                <a:solidFill>
                  <a:srgbClr val="0000FF"/>
                </a:solidFill>
              </a:rPr>
              <a:t>~200  </a:t>
            </a:r>
            <a:r>
              <a:rPr lang="fr-FR" sz="2000" b="1" baseline="30000" dirty="0" smtClean="0">
                <a:solidFill>
                  <a:srgbClr val="0000FF"/>
                </a:solidFill>
              </a:rPr>
              <a:t>23</a:t>
            </a:r>
            <a:r>
              <a:rPr lang="fr-FR" sz="2000" b="1" dirty="0" smtClean="0">
                <a:solidFill>
                  <a:srgbClr val="0000FF"/>
                </a:solidFill>
              </a:rPr>
              <a:t>Mg/</a:t>
            </a:r>
            <a:r>
              <a:rPr lang="fr-FR" sz="2000" b="1" dirty="0" err="1" smtClean="0">
                <a:solidFill>
                  <a:srgbClr val="0000FF"/>
                </a:solidFill>
              </a:rPr>
              <a:t>bunch</a:t>
            </a:r>
            <a:endParaRPr lang="fr-FR" sz="2000" b="1" dirty="0" smtClean="0">
              <a:solidFill>
                <a:srgbClr val="0000FF"/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3662216" y="134159"/>
            <a:ext cx="579992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0000FF"/>
                </a:solidFill>
              </a:rPr>
              <a:t>10 µA p 30 MeV on </a:t>
            </a:r>
            <a:r>
              <a:rPr lang="fr-FR" sz="2000" b="1" dirty="0" err="1" smtClean="0">
                <a:solidFill>
                  <a:srgbClr val="0000FF"/>
                </a:solidFill>
              </a:rPr>
              <a:t>target</a:t>
            </a:r>
            <a:r>
              <a:rPr lang="fr-FR" sz="2000" b="1" dirty="0" smtClean="0">
                <a:solidFill>
                  <a:srgbClr val="0000FF"/>
                </a:solidFill>
              </a:rPr>
              <a:t> – </a:t>
            </a:r>
            <a:r>
              <a:rPr lang="fr-FR" sz="2000" b="1" baseline="30000" dirty="0" smtClean="0">
                <a:solidFill>
                  <a:srgbClr val="0000FF"/>
                </a:solidFill>
              </a:rPr>
              <a:t>24</a:t>
            </a:r>
            <a:r>
              <a:rPr lang="fr-FR" sz="2000" b="1" dirty="0" smtClean="0">
                <a:solidFill>
                  <a:srgbClr val="0000FF"/>
                </a:solidFill>
              </a:rPr>
              <a:t>Mg(</a:t>
            </a:r>
            <a:r>
              <a:rPr lang="fr-FR" sz="2000" b="1" dirty="0" err="1" smtClean="0">
                <a:solidFill>
                  <a:srgbClr val="0000FF"/>
                </a:solidFill>
              </a:rPr>
              <a:t>p,d</a:t>
            </a:r>
            <a:r>
              <a:rPr lang="fr-FR" sz="2000" b="1" dirty="0" smtClean="0">
                <a:solidFill>
                  <a:srgbClr val="0000FF"/>
                </a:solidFill>
              </a:rPr>
              <a:t>)</a:t>
            </a:r>
            <a:r>
              <a:rPr lang="fr-FR" sz="2000" b="1" baseline="30000" dirty="0" smtClean="0">
                <a:solidFill>
                  <a:srgbClr val="0000FF"/>
                </a:solidFill>
              </a:rPr>
              <a:t>23</a:t>
            </a:r>
            <a:r>
              <a:rPr lang="fr-FR" sz="2000" b="1" dirty="0" smtClean="0">
                <a:solidFill>
                  <a:srgbClr val="0000FF"/>
                </a:solidFill>
              </a:rPr>
              <a:t>Mg </a:t>
            </a:r>
            <a:r>
              <a:rPr lang="fr-FR" sz="2000" b="1" dirty="0" err="1" smtClean="0">
                <a:solidFill>
                  <a:srgbClr val="0000FF"/>
                </a:solidFill>
              </a:rPr>
              <a:t>reaction</a:t>
            </a:r>
            <a:endParaRPr lang="fr-FR" sz="2000" b="1" dirty="0" smtClean="0">
              <a:solidFill>
                <a:srgbClr val="0000FF"/>
              </a:solidFill>
            </a:endParaRPr>
          </a:p>
        </p:txBody>
      </p:sp>
      <p:cxnSp>
        <p:nvCxnSpPr>
          <p:cNvPr id="41" name="Connecteur droit avec flèche 40"/>
          <p:cNvCxnSpPr/>
          <p:nvPr/>
        </p:nvCxnSpPr>
        <p:spPr>
          <a:xfrm flipV="1">
            <a:off x="3840316" y="3557961"/>
            <a:ext cx="462843" cy="1261626"/>
          </a:xfrm>
          <a:prstGeom prst="straightConnector1">
            <a:avLst/>
          </a:prstGeom>
          <a:ln w="63500">
            <a:solidFill>
              <a:srgbClr val="00FFFF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>
            <a:off x="4543400" y="2811312"/>
            <a:ext cx="744725" cy="882"/>
          </a:xfrm>
          <a:prstGeom prst="straightConnector1">
            <a:avLst/>
          </a:prstGeom>
          <a:ln w="63500">
            <a:solidFill>
              <a:srgbClr val="00FFFF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/>
          <p:nvPr/>
        </p:nvCxnSpPr>
        <p:spPr>
          <a:xfrm>
            <a:off x="5571968" y="2820115"/>
            <a:ext cx="1252578" cy="29698"/>
          </a:xfrm>
          <a:prstGeom prst="straightConnector1">
            <a:avLst/>
          </a:prstGeom>
          <a:ln w="63500">
            <a:solidFill>
              <a:srgbClr val="00FFFF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6" name="ZoneTexte 45"/>
          <p:cNvSpPr txBox="1"/>
          <p:nvPr/>
        </p:nvSpPr>
        <p:spPr>
          <a:xfrm>
            <a:off x="6472959" y="3489657"/>
            <a:ext cx="3703124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000" b="1" dirty="0" err="1" smtClean="0">
                <a:solidFill>
                  <a:srgbClr val="0000FF"/>
                </a:solidFill>
              </a:rPr>
              <a:t>Trap</a:t>
            </a:r>
            <a:endParaRPr lang="fr-FR" sz="2000" b="1" dirty="0" smtClean="0">
              <a:solidFill>
                <a:srgbClr val="0000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rgbClr val="0000FF"/>
                </a:solidFill>
              </a:rPr>
              <a:t>10% </a:t>
            </a:r>
            <a:r>
              <a:rPr lang="fr-FR" sz="2000" b="1" dirty="0" err="1" smtClean="0">
                <a:solidFill>
                  <a:srgbClr val="0000FF"/>
                </a:solidFill>
              </a:rPr>
              <a:t>efficiency</a:t>
            </a:r>
            <a:endParaRPr lang="fr-FR" sz="2000" b="1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 err="1" smtClean="0">
                <a:solidFill>
                  <a:srgbClr val="0000FF"/>
                </a:solidFill>
              </a:rPr>
              <a:t>Trapping</a:t>
            </a:r>
            <a:r>
              <a:rPr lang="fr-FR" sz="2000" b="1" dirty="0" smtClean="0">
                <a:solidFill>
                  <a:srgbClr val="0000FF"/>
                </a:solidFill>
              </a:rPr>
              <a:t> </a:t>
            </a:r>
            <a:r>
              <a:rPr lang="fr-FR" sz="2000" b="1" dirty="0" err="1" smtClean="0">
                <a:solidFill>
                  <a:srgbClr val="0000FF"/>
                </a:solidFill>
              </a:rPr>
              <a:t>half</a:t>
            </a:r>
            <a:r>
              <a:rPr lang="fr-FR" sz="2000" b="1" dirty="0" smtClean="0">
                <a:solidFill>
                  <a:srgbClr val="0000FF"/>
                </a:solidFill>
              </a:rPr>
              <a:t> life</a:t>
            </a:r>
          </a:p>
          <a:p>
            <a:r>
              <a:rPr lang="fr-FR" sz="2000" b="1" dirty="0" smtClean="0">
                <a:solidFill>
                  <a:srgbClr val="0000FF"/>
                </a:solidFill>
              </a:rPr>
              <a:t>	&gt;5 s      - no He</a:t>
            </a:r>
          </a:p>
          <a:p>
            <a:r>
              <a:rPr lang="fr-FR" sz="2000" b="1" dirty="0" smtClean="0">
                <a:solidFill>
                  <a:srgbClr val="0000FF"/>
                </a:solidFill>
              </a:rPr>
              <a:t>	&gt;1min  - He </a:t>
            </a:r>
            <a:r>
              <a:rPr lang="fr-FR" sz="2000" b="1" dirty="0" err="1" smtClean="0">
                <a:solidFill>
                  <a:srgbClr val="0000FF"/>
                </a:solidFill>
              </a:rPr>
              <a:t>cooling</a:t>
            </a:r>
            <a:endParaRPr lang="fr-FR" sz="2000" b="1" dirty="0" smtClean="0">
              <a:solidFill>
                <a:srgbClr val="0000FF"/>
              </a:solidFill>
            </a:endParaRPr>
          </a:p>
          <a:p>
            <a:r>
              <a:rPr lang="fr-FR" sz="2000" b="1" dirty="0" smtClean="0">
                <a:solidFill>
                  <a:srgbClr val="0000FF"/>
                </a:solidFill>
              </a:rPr>
              <a:t>Detectors: up and running</a:t>
            </a:r>
          </a:p>
          <a:p>
            <a:r>
              <a:rPr lang="fr-FR" sz="2000" b="1" dirty="0" smtClean="0">
                <a:solidFill>
                  <a:srgbClr val="0000FF"/>
                </a:solidFill>
              </a:rPr>
              <a:t>Si/</a:t>
            </a:r>
            <a:r>
              <a:rPr lang="fr-FR" sz="2000" b="1" dirty="0" err="1" smtClean="0">
                <a:solidFill>
                  <a:srgbClr val="0000FF"/>
                </a:solidFill>
              </a:rPr>
              <a:t>Phoswhiches</a:t>
            </a:r>
            <a:r>
              <a:rPr lang="fr-FR" sz="2000" b="1" dirty="0" smtClean="0">
                <a:solidFill>
                  <a:srgbClr val="0000FF"/>
                </a:solidFill>
              </a:rPr>
              <a:t>/</a:t>
            </a:r>
            <a:r>
              <a:rPr lang="fr-FR" sz="2000" b="1" dirty="0" err="1" smtClean="0">
                <a:solidFill>
                  <a:srgbClr val="0000FF"/>
                </a:solidFill>
              </a:rPr>
              <a:t>MCPs</a:t>
            </a:r>
            <a:endParaRPr lang="fr-FR" sz="2000" b="1" dirty="0" smtClean="0">
              <a:solidFill>
                <a:srgbClr val="0000FF"/>
              </a:solidFill>
            </a:endParaRPr>
          </a:p>
        </p:txBody>
      </p:sp>
      <p:cxnSp>
        <p:nvCxnSpPr>
          <p:cNvPr id="47" name="Connecteur droit avec flèche 46"/>
          <p:cNvCxnSpPr/>
          <p:nvPr/>
        </p:nvCxnSpPr>
        <p:spPr>
          <a:xfrm>
            <a:off x="7022898" y="2834964"/>
            <a:ext cx="744725" cy="882"/>
          </a:xfrm>
          <a:prstGeom prst="straightConnector1">
            <a:avLst/>
          </a:prstGeom>
          <a:ln w="63500">
            <a:solidFill>
              <a:srgbClr val="00FFFF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8" name="Ellipse 47"/>
          <p:cNvSpPr/>
          <p:nvPr/>
        </p:nvSpPr>
        <p:spPr>
          <a:xfrm>
            <a:off x="7765163" y="2677136"/>
            <a:ext cx="228910" cy="250770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9150612" y="2246394"/>
            <a:ext cx="221129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7030A0"/>
                </a:solidFill>
              </a:rPr>
              <a:t>130 mW@280 nm</a:t>
            </a:r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68" y="553412"/>
            <a:ext cx="626104" cy="626104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9462137" y="59084"/>
            <a:ext cx="22199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/>
              <a:t>November</a:t>
            </a:r>
            <a:r>
              <a:rPr lang="fr-FR" sz="2400" b="1" dirty="0" smtClean="0"/>
              <a:t> 2022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363964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46" grpId="0" animBg="1"/>
      <p:bldP spid="48" grpId="0" animBg="1"/>
      <p:bldP spid="2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68" y="573960"/>
            <a:ext cx="10618738" cy="59835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37162" y="5089238"/>
            <a:ext cx="1450109" cy="914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Target area </a:t>
            </a:r>
            <a:r>
              <a:rPr lang="fr-FR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separator</a:t>
            </a:r>
            <a:endParaRPr lang="fr-FR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flipH="1">
            <a:off x="3462391" y="6031345"/>
            <a:ext cx="204446" cy="505642"/>
          </a:xfrm>
          <a:prstGeom prst="straightConnector1">
            <a:avLst/>
          </a:prstGeom>
          <a:ln w="63500"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401792" y="2229299"/>
            <a:ext cx="1450109" cy="914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RFQ </a:t>
            </a:r>
            <a:r>
              <a:rPr lang="fr-FR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cooler</a:t>
            </a:r>
            <a:r>
              <a:rPr lang="fr-FR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&amp; </a:t>
            </a:r>
            <a:r>
              <a:rPr lang="fr-FR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minibuncher</a:t>
            </a:r>
            <a:endParaRPr lang="fr-FR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3" name="Connecteur droit avec flèche 12"/>
          <p:cNvCxnSpPr>
            <a:stCxn id="12" idx="3"/>
          </p:cNvCxnSpPr>
          <p:nvPr/>
        </p:nvCxnSpPr>
        <p:spPr>
          <a:xfrm>
            <a:off x="3851901" y="2686499"/>
            <a:ext cx="451258" cy="252821"/>
          </a:xfrm>
          <a:prstGeom prst="straightConnector1">
            <a:avLst/>
          </a:prstGeom>
          <a:ln w="63500"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769404" y="1376736"/>
            <a:ext cx="1805032" cy="7076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Pulsed</a:t>
            </a:r>
            <a:r>
              <a:rPr lang="fr-FR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Drift Tube (30keV</a:t>
            </a:r>
            <a:r>
              <a:rPr lang="fr-FR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 1.5keV)</a:t>
            </a:r>
            <a:endParaRPr lang="fr-FR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5" name="Connecteur droit avec flèche 14"/>
          <p:cNvCxnSpPr>
            <a:stCxn id="14" idx="2"/>
          </p:cNvCxnSpPr>
          <p:nvPr/>
        </p:nvCxnSpPr>
        <p:spPr>
          <a:xfrm>
            <a:off x="6671920" y="2084356"/>
            <a:ext cx="83065" cy="678115"/>
          </a:xfrm>
          <a:prstGeom prst="straightConnector1">
            <a:avLst/>
          </a:prstGeom>
          <a:ln w="63500"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8006150" y="1438493"/>
            <a:ext cx="1383122" cy="52699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MORA</a:t>
            </a:r>
            <a:endParaRPr lang="fr-FR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8" name="Connecteur droit avec flèche 17"/>
          <p:cNvCxnSpPr/>
          <p:nvPr/>
        </p:nvCxnSpPr>
        <p:spPr>
          <a:xfrm flipH="1">
            <a:off x="8006150" y="1965484"/>
            <a:ext cx="691561" cy="796987"/>
          </a:xfrm>
          <a:prstGeom prst="straightConnector1">
            <a:avLst/>
          </a:prstGeom>
          <a:ln w="63500"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9525883" y="2766371"/>
            <a:ext cx="1383122" cy="52699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Lasers</a:t>
            </a:r>
            <a:endParaRPr lang="fr-FR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9" name="Connecteur droit avec flèche 28"/>
          <p:cNvCxnSpPr>
            <a:stCxn id="28" idx="1"/>
          </p:cNvCxnSpPr>
          <p:nvPr/>
        </p:nvCxnSpPr>
        <p:spPr>
          <a:xfrm flipH="1" flipV="1">
            <a:off x="8673698" y="3029866"/>
            <a:ext cx="852185" cy="1"/>
          </a:xfrm>
          <a:prstGeom prst="straightConnector1">
            <a:avLst/>
          </a:prstGeom>
          <a:ln w="63500"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4764530" y="3545199"/>
            <a:ext cx="1304819" cy="43644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MR </a:t>
            </a:r>
            <a:r>
              <a:rPr lang="fr-FR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ToF</a:t>
            </a:r>
            <a:r>
              <a:rPr lang="fr-FR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MS</a:t>
            </a:r>
            <a:endParaRPr lang="fr-FR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35" name="Connecteur droit avec flèche 34"/>
          <p:cNvCxnSpPr/>
          <p:nvPr/>
        </p:nvCxnSpPr>
        <p:spPr>
          <a:xfrm flipH="1" flipV="1">
            <a:off x="5387168" y="2812909"/>
            <a:ext cx="59545" cy="800887"/>
          </a:xfrm>
          <a:prstGeom prst="straightConnector1">
            <a:avLst/>
          </a:prstGeom>
          <a:ln w="63500"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7" name="ZoneTexte 36"/>
          <p:cNvSpPr txBox="1"/>
          <p:nvPr/>
        </p:nvSpPr>
        <p:spPr>
          <a:xfrm>
            <a:off x="1630912" y="4071404"/>
            <a:ext cx="2018501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0000FF"/>
                </a:solidFill>
              </a:rPr>
              <a:t>~3x10</a:t>
            </a:r>
            <a:r>
              <a:rPr lang="fr-FR" sz="2000" b="1" baseline="30000" dirty="0" smtClean="0">
                <a:solidFill>
                  <a:srgbClr val="0000FF"/>
                </a:solidFill>
              </a:rPr>
              <a:t>5</a:t>
            </a:r>
            <a:r>
              <a:rPr lang="fr-FR" sz="2000" b="1" dirty="0" smtClean="0">
                <a:solidFill>
                  <a:srgbClr val="0000FF"/>
                </a:solidFill>
              </a:rPr>
              <a:t>  </a:t>
            </a:r>
            <a:r>
              <a:rPr lang="fr-FR" sz="2000" b="1" baseline="30000" dirty="0" smtClean="0">
                <a:solidFill>
                  <a:srgbClr val="0000FF"/>
                </a:solidFill>
              </a:rPr>
              <a:t>23</a:t>
            </a:r>
            <a:r>
              <a:rPr lang="fr-FR" sz="2000" b="1" dirty="0" smtClean="0">
                <a:solidFill>
                  <a:srgbClr val="0000FF"/>
                </a:solidFill>
              </a:rPr>
              <a:t>Mg/s</a:t>
            </a:r>
          </a:p>
          <a:p>
            <a:r>
              <a:rPr lang="fr-FR" sz="2000" b="1" baseline="30000" dirty="0" smtClean="0">
                <a:solidFill>
                  <a:srgbClr val="0000FF"/>
                </a:solidFill>
              </a:rPr>
              <a:t>23</a:t>
            </a:r>
            <a:r>
              <a:rPr lang="fr-FR" sz="2000" b="1" dirty="0" smtClean="0">
                <a:solidFill>
                  <a:srgbClr val="0000FF"/>
                </a:solidFill>
              </a:rPr>
              <a:t>Na:</a:t>
            </a:r>
            <a:r>
              <a:rPr lang="fr-FR" sz="2000" b="1" baseline="30000" dirty="0" smtClean="0">
                <a:solidFill>
                  <a:srgbClr val="0000FF"/>
                </a:solidFill>
              </a:rPr>
              <a:t>23</a:t>
            </a:r>
            <a:r>
              <a:rPr lang="fr-FR" sz="2000" b="1" dirty="0" smtClean="0">
                <a:solidFill>
                  <a:srgbClr val="0000FF"/>
                </a:solidFill>
              </a:rPr>
              <a:t>Mg </a:t>
            </a:r>
            <a:r>
              <a:rPr lang="fr-FR" sz="2000" b="1" dirty="0">
                <a:solidFill>
                  <a:srgbClr val="0000FF"/>
                </a:solidFill>
              </a:rPr>
              <a:t>~1000</a:t>
            </a:r>
            <a:endParaRPr lang="fr-FR" sz="2000" b="1" dirty="0" smtClean="0">
              <a:solidFill>
                <a:srgbClr val="0000FF"/>
              </a:solidFill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2137643" y="1476239"/>
            <a:ext cx="3279296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0000FF"/>
                </a:solidFill>
              </a:rPr>
              <a:t>2x10</a:t>
            </a:r>
            <a:r>
              <a:rPr lang="fr-FR" sz="2000" b="1" baseline="30000" dirty="0">
                <a:solidFill>
                  <a:srgbClr val="0000FF"/>
                </a:solidFill>
              </a:rPr>
              <a:t>5</a:t>
            </a:r>
            <a:r>
              <a:rPr lang="fr-FR" sz="2000" b="1" dirty="0">
                <a:solidFill>
                  <a:srgbClr val="0000FF"/>
                </a:solidFill>
              </a:rPr>
              <a:t>  </a:t>
            </a:r>
            <a:r>
              <a:rPr lang="fr-FR" sz="2000" b="1" baseline="30000" dirty="0" smtClean="0">
                <a:solidFill>
                  <a:srgbClr val="0000FF"/>
                </a:solidFill>
              </a:rPr>
              <a:t>23</a:t>
            </a:r>
            <a:r>
              <a:rPr lang="fr-FR" sz="2000" b="1" dirty="0" smtClean="0">
                <a:solidFill>
                  <a:srgbClr val="0000FF"/>
                </a:solidFill>
              </a:rPr>
              <a:t>Na/</a:t>
            </a:r>
            <a:r>
              <a:rPr lang="fr-FR" sz="2000" b="1" dirty="0" err="1" smtClean="0">
                <a:solidFill>
                  <a:srgbClr val="0000FF"/>
                </a:solidFill>
              </a:rPr>
              <a:t>bunch</a:t>
            </a:r>
            <a:r>
              <a:rPr lang="fr-FR" sz="2000" b="1" dirty="0" smtClean="0">
                <a:solidFill>
                  <a:srgbClr val="0000FF"/>
                </a:solidFill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</a:rPr>
              <a:t>saturation</a:t>
            </a:r>
            <a:endParaRPr lang="fr-FR" sz="2000" b="1" dirty="0">
              <a:solidFill>
                <a:srgbClr val="FF0000"/>
              </a:solidFill>
            </a:endParaRPr>
          </a:p>
          <a:p>
            <a:r>
              <a:rPr lang="fr-FR" sz="2000" b="1" dirty="0" smtClean="0">
                <a:solidFill>
                  <a:srgbClr val="0000FF"/>
                </a:solidFill>
              </a:rPr>
              <a:t>~200  </a:t>
            </a:r>
            <a:r>
              <a:rPr lang="fr-FR" sz="2000" b="1" baseline="30000" dirty="0" smtClean="0">
                <a:solidFill>
                  <a:srgbClr val="0000FF"/>
                </a:solidFill>
              </a:rPr>
              <a:t>23</a:t>
            </a:r>
            <a:r>
              <a:rPr lang="fr-FR" sz="2000" b="1" dirty="0" smtClean="0">
                <a:solidFill>
                  <a:srgbClr val="0000FF"/>
                </a:solidFill>
              </a:rPr>
              <a:t>Mg/</a:t>
            </a:r>
            <a:r>
              <a:rPr lang="fr-FR" sz="2000" b="1" dirty="0" err="1" smtClean="0">
                <a:solidFill>
                  <a:srgbClr val="0000FF"/>
                </a:solidFill>
              </a:rPr>
              <a:t>bunch</a:t>
            </a:r>
            <a:endParaRPr lang="fr-FR" sz="2000" b="1" dirty="0" smtClean="0">
              <a:solidFill>
                <a:srgbClr val="0000FF"/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3662216" y="134159"/>
            <a:ext cx="579992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0000FF"/>
                </a:solidFill>
              </a:rPr>
              <a:t>10 µA p 30 MeV on </a:t>
            </a:r>
            <a:r>
              <a:rPr lang="fr-FR" sz="2000" b="1" dirty="0" err="1" smtClean="0">
                <a:solidFill>
                  <a:srgbClr val="0000FF"/>
                </a:solidFill>
              </a:rPr>
              <a:t>target</a:t>
            </a:r>
            <a:r>
              <a:rPr lang="fr-FR" sz="2000" b="1" dirty="0" smtClean="0">
                <a:solidFill>
                  <a:srgbClr val="0000FF"/>
                </a:solidFill>
              </a:rPr>
              <a:t> – </a:t>
            </a:r>
            <a:r>
              <a:rPr lang="fr-FR" sz="2000" b="1" baseline="30000" dirty="0" smtClean="0">
                <a:solidFill>
                  <a:srgbClr val="0000FF"/>
                </a:solidFill>
              </a:rPr>
              <a:t>24</a:t>
            </a:r>
            <a:r>
              <a:rPr lang="fr-FR" sz="2000" b="1" dirty="0" smtClean="0">
                <a:solidFill>
                  <a:srgbClr val="0000FF"/>
                </a:solidFill>
              </a:rPr>
              <a:t>Mg(</a:t>
            </a:r>
            <a:r>
              <a:rPr lang="fr-FR" sz="2000" b="1" dirty="0" err="1" smtClean="0">
                <a:solidFill>
                  <a:srgbClr val="0000FF"/>
                </a:solidFill>
              </a:rPr>
              <a:t>p,d</a:t>
            </a:r>
            <a:r>
              <a:rPr lang="fr-FR" sz="2000" b="1" dirty="0" smtClean="0">
                <a:solidFill>
                  <a:srgbClr val="0000FF"/>
                </a:solidFill>
              </a:rPr>
              <a:t>)</a:t>
            </a:r>
            <a:r>
              <a:rPr lang="fr-FR" sz="2000" b="1" baseline="30000" dirty="0" smtClean="0">
                <a:solidFill>
                  <a:srgbClr val="0000FF"/>
                </a:solidFill>
              </a:rPr>
              <a:t>23</a:t>
            </a:r>
            <a:r>
              <a:rPr lang="fr-FR" sz="2000" b="1" dirty="0" smtClean="0">
                <a:solidFill>
                  <a:srgbClr val="0000FF"/>
                </a:solidFill>
              </a:rPr>
              <a:t>Mg </a:t>
            </a:r>
            <a:r>
              <a:rPr lang="fr-FR" sz="2000" b="1" dirty="0" err="1" smtClean="0">
                <a:solidFill>
                  <a:srgbClr val="0000FF"/>
                </a:solidFill>
              </a:rPr>
              <a:t>reaction</a:t>
            </a:r>
            <a:endParaRPr lang="fr-FR" sz="2000" b="1" dirty="0" smtClean="0">
              <a:solidFill>
                <a:srgbClr val="0000FF"/>
              </a:solidFill>
            </a:endParaRPr>
          </a:p>
        </p:txBody>
      </p:sp>
      <p:cxnSp>
        <p:nvCxnSpPr>
          <p:cNvPr id="41" name="Connecteur droit avec flèche 40"/>
          <p:cNvCxnSpPr/>
          <p:nvPr/>
        </p:nvCxnSpPr>
        <p:spPr>
          <a:xfrm flipV="1">
            <a:off x="3840316" y="3557961"/>
            <a:ext cx="462843" cy="1261626"/>
          </a:xfrm>
          <a:prstGeom prst="straightConnector1">
            <a:avLst/>
          </a:prstGeom>
          <a:ln w="63500">
            <a:solidFill>
              <a:srgbClr val="00FFFF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>
            <a:off x="4543400" y="2811312"/>
            <a:ext cx="744725" cy="882"/>
          </a:xfrm>
          <a:prstGeom prst="straightConnector1">
            <a:avLst/>
          </a:prstGeom>
          <a:ln w="63500">
            <a:solidFill>
              <a:srgbClr val="00FFFF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/>
          <p:nvPr/>
        </p:nvCxnSpPr>
        <p:spPr>
          <a:xfrm>
            <a:off x="5571968" y="2820115"/>
            <a:ext cx="1252578" cy="29698"/>
          </a:xfrm>
          <a:prstGeom prst="straightConnector1">
            <a:avLst/>
          </a:prstGeom>
          <a:ln w="63500">
            <a:solidFill>
              <a:srgbClr val="00FFFF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7" name="Connecteur droit avec flèche 46"/>
          <p:cNvCxnSpPr/>
          <p:nvPr/>
        </p:nvCxnSpPr>
        <p:spPr>
          <a:xfrm>
            <a:off x="7022898" y="2834964"/>
            <a:ext cx="744725" cy="882"/>
          </a:xfrm>
          <a:prstGeom prst="straightConnector1">
            <a:avLst/>
          </a:prstGeom>
          <a:ln w="63500">
            <a:solidFill>
              <a:srgbClr val="00FFFF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8" name="Ellipse 47"/>
          <p:cNvSpPr/>
          <p:nvPr/>
        </p:nvSpPr>
        <p:spPr>
          <a:xfrm>
            <a:off x="7765163" y="2677136"/>
            <a:ext cx="228910" cy="250770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7260913" y="3437202"/>
            <a:ext cx="1935210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0000FF"/>
                </a:solidFill>
              </a:rPr>
              <a:t>10% </a:t>
            </a:r>
            <a:r>
              <a:rPr lang="fr-FR" sz="2000" b="1" dirty="0" err="1" smtClean="0">
                <a:solidFill>
                  <a:srgbClr val="0000FF"/>
                </a:solidFill>
              </a:rPr>
              <a:t>trapping</a:t>
            </a:r>
          </a:p>
          <a:p>
            <a:r>
              <a:rPr lang="fr-FR" sz="2000" b="1" dirty="0" smtClean="0">
                <a:solidFill>
                  <a:srgbClr val="FF0000"/>
                </a:solidFill>
              </a:rPr>
              <a:t>~20 </a:t>
            </a:r>
            <a:r>
              <a:rPr lang="fr-FR" sz="2000" b="1" baseline="30000" dirty="0" smtClean="0">
                <a:solidFill>
                  <a:srgbClr val="0000FF"/>
                </a:solidFill>
              </a:rPr>
              <a:t>23</a:t>
            </a:r>
            <a:r>
              <a:rPr lang="fr-FR" sz="2000" b="1" dirty="0" smtClean="0">
                <a:solidFill>
                  <a:srgbClr val="0000FF"/>
                </a:solidFill>
              </a:rPr>
              <a:t>Mg/cycle</a:t>
            </a:r>
          </a:p>
          <a:p>
            <a:r>
              <a:rPr lang="fr-FR" sz="2000" b="1" dirty="0" smtClean="0">
                <a:solidFill>
                  <a:srgbClr val="0000FF"/>
                </a:solidFill>
              </a:rPr>
              <a:t>2x10</a:t>
            </a:r>
            <a:r>
              <a:rPr lang="fr-FR" sz="2000" b="1" baseline="30000" dirty="0" smtClean="0">
                <a:solidFill>
                  <a:srgbClr val="0000FF"/>
                </a:solidFill>
              </a:rPr>
              <a:t>4</a:t>
            </a:r>
            <a:r>
              <a:rPr lang="fr-FR" sz="2000" b="1" dirty="0" smtClean="0">
                <a:solidFill>
                  <a:srgbClr val="0000FF"/>
                </a:solidFill>
              </a:rPr>
              <a:t> </a:t>
            </a:r>
            <a:r>
              <a:rPr lang="fr-FR" sz="2000" b="1" baseline="30000" dirty="0" smtClean="0">
                <a:solidFill>
                  <a:srgbClr val="0000FF"/>
                </a:solidFill>
              </a:rPr>
              <a:t>23</a:t>
            </a:r>
            <a:r>
              <a:rPr lang="fr-FR" sz="2000" b="1" dirty="0" smtClean="0">
                <a:solidFill>
                  <a:srgbClr val="0000FF"/>
                </a:solidFill>
              </a:rPr>
              <a:t>Na/cycle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9150612" y="2246394"/>
            <a:ext cx="221129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7030A0"/>
                </a:solidFill>
              </a:rPr>
              <a:t>130 mW@280 nm</a:t>
            </a: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68" y="553412"/>
            <a:ext cx="626104" cy="626104"/>
          </a:xfrm>
          <a:prstGeom prst="rect">
            <a:avLst/>
          </a:prstGeom>
        </p:spPr>
      </p:pic>
      <p:sp>
        <p:nvSpPr>
          <p:cNvPr id="27" name="ZoneTexte 26"/>
          <p:cNvSpPr txBox="1"/>
          <p:nvPr/>
        </p:nvSpPr>
        <p:spPr>
          <a:xfrm>
            <a:off x="7260913" y="4703973"/>
            <a:ext cx="3238579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000" b="1" dirty="0" err="1" smtClean="0"/>
              <a:t>Requirements</a:t>
            </a:r>
            <a:r>
              <a:rPr lang="fr-FR" sz="2000" b="1" dirty="0" smtClean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i="1" dirty="0" smtClean="0"/>
              <a:t>P </a:t>
            </a:r>
            <a:r>
              <a:rPr lang="fr-FR" sz="2000" b="1" dirty="0" smtClean="0"/>
              <a:t>proof-of-</a:t>
            </a:r>
            <a:r>
              <a:rPr lang="fr-FR" sz="2000" b="1" dirty="0" err="1" smtClean="0"/>
              <a:t>principle</a:t>
            </a:r>
            <a:r>
              <a:rPr lang="fr-FR" sz="2000" b="1" dirty="0" smtClean="0"/>
              <a:t> (?)</a:t>
            </a:r>
            <a:endParaRPr lang="fr-FR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i="1" dirty="0" smtClean="0"/>
              <a:t>D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measurement</a:t>
            </a:r>
            <a:r>
              <a:rPr lang="fr-FR" sz="2000" b="1" dirty="0" smtClean="0"/>
              <a:t> to 5x10</a:t>
            </a:r>
            <a:r>
              <a:rPr lang="fr-FR" sz="2000" b="1" baseline="30000" dirty="0" smtClean="0"/>
              <a:t>-4</a:t>
            </a:r>
          </a:p>
          <a:p>
            <a:r>
              <a:rPr lang="fr-FR" sz="2000" b="1" dirty="0" smtClean="0">
                <a:solidFill>
                  <a:srgbClr val="0000FF"/>
                </a:solidFill>
              </a:rPr>
              <a:t>2x10</a:t>
            </a:r>
            <a:r>
              <a:rPr lang="fr-FR" sz="2000" b="1" baseline="30000" dirty="0" smtClean="0">
                <a:solidFill>
                  <a:srgbClr val="0000FF"/>
                </a:solidFill>
              </a:rPr>
              <a:t>4</a:t>
            </a:r>
            <a:r>
              <a:rPr lang="fr-FR" sz="2000" b="1" dirty="0" smtClean="0">
                <a:solidFill>
                  <a:srgbClr val="0000FF"/>
                </a:solidFill>
              </a:rPr>
              <a:t> </a:t>
            </a:r>
            <a:r>
              <a:rPr lang="fr-FR" sz="2000" b="1" baseline="30000" dirty="0" smtClean="0">
                <a:solidFill>
                  <a:srgbClr val="0000FF"/>
                </a:solidFill>
              </a:rPr>
              <a:t>23</a:t>
            </a:r>
            <a:r>
              <a:rPr lang="fr-FR" sz="2000" b="1" dirty="0" smtClean="0">
                <a:solidFill>
                  <a:srgbClr val="0000FF"/>
                </a:solidFill>
              </a:rPr>
              <a:t>Mg/cycle </a:t>
            </a:r>
            <a:r>
              <a:rPr lang="fr-FR" sz="2000" b="1" dirty="0" err="1" smtClean="0">
                <a:solidFill>
                  <a:srgbClr val="0000FF"/>
                </a:solidFill>
              </a:rPr>
              <a:t>required</a:t>
            </a:r>
            <a:r>
              <a:rPr lang="fr-FR" sz="2000" b="1" dirty="0" smtClean="0">
                <a:solidFill>
                  <a:srgbClr val="0000FF"/>
                </a:solidFill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9462137" y="59084"/>
            <a:ext cx="22199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/>
              <a:t>November</a:t>
            </a:r>
            <a:r>
              <a:rPr lang="fr-FR" sz="2400" b="1" dirty="0" smtClean="0"/>
              <a:t> 2022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293675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4252079" y="1687993"/>
                <a:ext cx="3071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fr-F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1−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2)/(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1+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2)</m:t>
                      </m:r>
                    </m:oMath>
                  </m:oMathPara>
                </a14:m>
                <a:endParaRPr lang="fr-FR" dirty="0" smtClean="0"/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2079" y="1687993"/>
                <a:ext cx="3071674" cy="369332"/>
              </a:xfrm>
              <a:prstGeom prst="rect">
                <a:avLst/>
              </a:prstGeom>
              <a:blipFill>
                <a:blip r:embed="rId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7538609" y="1687993"/>
                <a:ext cx="2009396" cy="394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>
                    <a:ea typeface="Cambria Math" panose="02040503050406030204" pitchFamily="18" charset="0"/>
                  </a:rPr>
                  <a:t>With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)~0.5</m:t>
                    </m:r>
                  </m:oMath>
                </a14:m>
                <a:endParaRPr lang="fr-FR" baseline="-25000" dirty="0"/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8609" y="1687993"/>
                <a:ext cx="2009396" cy="394082"/>
              </a:xfrm>
              <a:prstGeom prst="rect">
                <a:avLst/>
              </a:prstGeom>
              <a:blipFill>
                <a:blip r:embed="rId3"/>
                <a:stretch>
                  <a:fillRect l="-2736" t="-7692" b="-1846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ZoneTexte 12"/>
          <p:cNvSpPr txBox="1"/>
          <p:nvPr/>
        </p:nvSpPr>
        <p:spPr>
          <a:xfrm>
            <a:off x="314469" y="5091671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Si1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324621" y="2602700"/>
            <a:ext cx="633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Si2</a:t>
            </a:r>
            <a:endParaRPr lang="fr-FR" dirty="0"/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528" y="2480785"/>
            <a:ext cx="1396105" cy="3718882"/>
          </a:xfrm>
          <a:prstGeom prst="rect">
            <a:avLst/>
          </a:prstGeom>
        </p:spPr>
      </p:pic>
      <p:sp>
        <p:nvSpPr>
          <p:cNvPr id="27" name="Espace réservé du contenu 2"/>
          <p:cNvSpPr>
            <a:spLocks noGrp="1"/>
          </p:cNvSpPr>
          <p:nvPr>
            <p:ph idx="1"/>
          </p:nvPr>
        </p:nvSpPr>
        <p:spPr>
          <a:xfrm>
            <a:off x="791345" y="1138414"/>
            <a:ext cx="10211272" cy="563879"/>
          </a:xfrm>
        </p:spPr>
        <p:txBody>
          <a:bodyPr>
            <a:normAutofit/>
          </a:bodyPr>
          <a:lstStyle/>
          <a:p>
            <a:r>
              <a:rPr lang="fr-FR" sz="2400" dirty="0" smtClean="0"/>
              <a:t>First data </a:t>
            </a:r>
            <a:r>
              <a:rPr lang="fr-FR" sz="2400" dirty="0" err="1" smtClean="0"/>
              <a:t>acquired</a:t>
            </a:r>
            <a:r>
              <a:rPr lang="fr-FR" sz="2400" dirty="0" smtClean="0"/>
              <a:t> </a:t>
            </a:r>
            <a:r>
              <a:rPr lang="fr-FR" sz="2400" dirty="0" err="1" smtClean="0"/>
              <a:t>with</a:t>
            </a:r>
            <a:r>
              <a:rPr lang="fr-FR" sz="2400" dirty="0" smtClean="0"/>
              <a:t>  </a:t>
            </a:r>
            <a:r>
              <a:rPr lang="fr-FR" sz="2400" baseline="30000" dirty="0" err="1" smtClean="0"/>
              <a:t>nat</a:t>
            </a:r>
            <a:r>
              <a:rPr lang="fr-FR" sz="2400" dirty="0" err="1" smtClean="0"/>
              <a:t>Mg</a:t>
            </a:r>
            <a:r>
              <a:rPr lang="fr-FR" sz="2400" dirty="0" smtClean="0"/>
              <a:t>(</a:t>
            </a:r>
            <a:r>
              <a:rPr lang="fr-FR" sz="2400" dirty="0" err="1" smtClean="0"/>
              <a:t>p,d</a:t>
            </a:r>
            <a:r>
              <a:rPr lang="fr-FR" sz="2400" dirty="0" smtClean="0"/>
              <a:t>)</a:t>
            </a:r>
            <a:r>
              <a:rPr lang="fr-FR" sz="2400" baseline="30000" dirty="0" smtClean="0"/>
              <a:t>23</a:t>
            </a:r>
            <a:r>
              <a:rPr lang="fr-FR" sz="2400" dirty="0" smtClean="0"/>
              <a:t>Mg  </a:t>
            </a:r>
            <a:r>
              <a:rPr lang="fr-FR" sz="2400" dirty="0" err="1" smtClean="0"/>
              <a:t>were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analysed</a:t>
            </a:r>
            <a:r>
              <a:rPr lang="fr-FR" sz="2400" b="1" dirty="0" smtClean="0"/>
              <a:t> </a:t>
            </a:r>
            <a:r>
              <a:rPr lang="fr-FR" sz="1800" dirty="0" smtClean="0"/>
              <a:t>(Nov. 22)</a:t>
            </a:r>
            <a:endParaRPr lang="fr-FR" sz="1800" dirty="0"/>
          </a:p>
        </p:txBody>
      </p:sp>
      <p:sp>
        <p:nvSpPr>
          <p:cNvPr id="28" name="Titre 4"/>
          <p:cNvSpPr>
            <a:spLocks noGrp="1"/>
          </p:cNvSpPr>
          <p:nvPr>
            <p:ph type="title"/>
          </p:nvPr>
        </p:nvSpPr>
        <p:spPr>
          <a:xfrm>
            <a:off x="3581400" y="274638"/>
            <a:ext cx="6629400" cy="1143000"/>
          </a:xfrm>
        </p:spPr>
        <p:txBody>
          <a:bodyPr>
            <a:normAutofit/>
          </a:bodyPr>
          <a:lstStyle/>
          <a:p>
            <a:r>
              <a:rPr lang="fr-FR" sz="2800" dirty="0" smtClean="0">
                <a:latin typeface="Tw Cen MT Condensed Extra Bold" panose="020B0803020202020204" pitchFamily="34" charset="0"/>
              </a:rPr>
              <a:t>First </a:t>
            </a:r>
            <a:r>
              <a:rPr lang="fr-FR" sz="2800" dirty="0" err="1" smtClean="0">
                <a:latin typeface="Tw Cen MT Condensed Extra Bold" panose="020B0803020202020204" pitchFamily="34" charset="0"/>
              </a:rPr>
              <a:t>results</a:t>
            </a:r>
            <a:r>
              <a:rPr lang="fr-FR" sz="2800" dirty="0" smtClean="0">
                <a:latin typeface="Tw Cen MT Condensed Extra Bold" panose="020B0803020202020204" pitchFamily="34" charset="0"/>
              </a:rPr>
              <a:t>: </a:t>
            </a:r>
            <a:r>
              <a:rPr lang="fr-FR" sz="2800" dirty="0" err="1" smtClean="0">
                <a:latin typeface="Tw Cen MT Condensed Extra Bold" panose="020B0803020202020204" pitchFamily="34" charset="0"/>
              </a:rPr>
              <a:t>polarization</a:t>
            </a:r>
            <a:r>
              <a:rPr lang="fr-FR" sz="2800" dirty="0" smtClean="0">
                <a:latin typeface="Tw Cen MT Condensed Extra Bold" panose="020B0803020202020204" pitchFamily="34" charset="0"/>
              </a:rPr>
              <a:t> proof-of-</a:t>
            </a:r>
            <a:r>
              <a:rPr lang="fr-FR" sz="2800" dirty="0" err="1" smtClean="0">
                <a:latin typeface="Tw Cen MT Condensed Extra Bold" panose="020B0803020202020204" pitchFamily="34" charset="0"/>
              </a:rPr>
              <a:t>principle</a:t>
            </a:r>
            <a:endParaRPr lang="fr-FR" sz="2800" dirty="0">
              <a:latin typeface="Tw Cen MT Condensed Extra Bold" panose="020B0803020202020204" pitchFamily="34" charset="0"/>
            </a:endParaRPr>
          </a:p>
        </p:txBody>
      </p:sp>
      <p:pic>
        <p:nvPicPr>
          <p:cNvPr id="29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7672" y="1639178"/>
            <a:ext cx="1152128" cy="7632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15" name="ZoneTexte 14"/>
          <p:cNvSpPr txBox="1"/>
          <p:nvPr/>
        </p:nvSpPr>
        <p:spPr>
          <a:xfrm>
            <a:off x="4252079" y="2579678"/>
            <a:ext cx="62204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N1 and N2 </a:t>
            </a:r>
            <a:r>
              <a:rPr lang="fr-FR" dirty="0" err="1" smtClean="0"/>
              <a:t>require</a:t>
            </a:r>
            <a:r>
              <a:rPr lang="fr-FR" dirty="0" smtClean="0"/>
              <a:t> 2 background </a:t>
            </a:r>
            <a:r>
              <a:rPr lang="fr-FR" dirty="0" err="1" smtClean="0"/>
              <a:t>subtraction</a:t>
            </a:r>
            <a:r>
              <a:rPr lang="fr-FR" dirty="0" smtClean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Environmental</a:t>
            </a:r>
            <a:r>
              <a:rPr lang="fr-FR" dirty="0" smtClean="0"/>
              <a:t> (</a:t>
            </a:r>
            <a:r>
              <a:rPr lang="fr-FR" dirty="0" err="1" smtClean="0"/>
              <a:t>eg</a:t>
            </a:r>
            <a:r>
              <a:rPr lang="fr-FR" dirty="0" smtClean="0"/>
              <a:t> muons, </a:t>
            </a:r>
            <a:r>
              <a:rPr lang="fr-FR" dirty="0" err="1" smtClean="0"/>
              <a:t>residual</a:t>
            </a:r>
            <a:r>
              <a:rPr lang="fr-FR" dirty="0" smtClean="0"/>
              <a:t> </a:t>
            </a:r>
            <a:r>
              <a:rPr lang="fr-FR" dirty="0" err="1" smtClean="0"/>
              <a:t>activity</a:t>
            </a:r>
            <a:r>
              <a:rPr lang="fr-FR" dirty="0" smtClean="0"/>
              <a:t> in the hall)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err="1" smtClean="0"/>
              <a:t>Implanted</a:t>
            </a:r>
            <a:r>
              <a:rPr lang="fr-FR" dirty="0" smtClean="0"/>
              <a:t> </a:t>
            </a:r>
            <a:r>
              <a:rPr lang="fr-FR" baseline="30000" dirty="0" smtClean="0"/>
              <a:t>23</a:t>
            </a:r>
            <a:r>
              <a:rPr lang="fr-FR" dirty="0" smtClean="0"/>
              <a:t>Mg </a:t>
            </a:r>
            <a:r>
              <a:rPr lang="fr-FR" dirty="0" err="1" smtClean="0"/>
              <a:t>around</a:t>
            </a:r>
            <a:r>
              <a:rPr lang="fr-FR" dirty="0" smtClean="0"/>
              <a:t> the </a:t>
            </a:r>
            <a:r>
              <a:rPr lang="fr-FR" dirty="0" err="1" smtClean="0"/>
              <a:t>trap</a:t>
            </a:r>
            <a:r>
              <a:rPr lang="fr-FR" dirty="0" smtClean="0"/>
              <a:t> (</a:t>
            </a:r>
            <a:r>
              <a:rPr lang="fr-FR" dirty="0" err="1" smtClean="0"/>
              <a:t>only</a:t>
            </a:r>
            <a:r>
              <a:rPr lang="fr-FR" dirty="0" smtClean="0"/>
              <a:t> 10% capture, 90% </a:t>
            </a:r>
            <a:r>
              <a:rPr lang="fr-FR" dirty="0" err="1" smtClean="0"/>
              <a:t>lost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30" name="ZoneTexte 29"/>
          <p:cNvSpPr txBox="1"/>
          <p:nvPr/>
        </p:nvSpPr>
        <p:spPr>
          <a:xfrm>
            <a:off x="4283497" y="3960182"/>
            <a:ext cx="6796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3s cycles: 2s </a:t>
            </a:r>
            <a:r>
              <a:rPr lang="fr-FR" dirty="0" err="1" smtClean="0"/>
              <a:t>trapped</a:t>
            </a:r>
            <a:r>
              <a:rPr lang="fr-FR" dirty="0" smtClean="0"/>
              <a:t> ions, 1s </a:t>
            </a:r>
            <a:r>
              <a:rPr lang="fr-FR" dirty="0" err="1" smtClean="0"/>
              <a:t>measuring</a:t>
            </a:r>
            <a:r>
              <a:rPr lang="fr-FR" dirty="0" smtClean="0"/>
              <a:t> </a:t>
            </a:r>
            <a:r>
              <a:rPr lang="fr-FR" dirty="0" err="1" smtClean="0"/>
              <a:t>implanted</a:t>
            </a:r>
            <a:r>
              <a:rPr lang="fr-FR" dirty="0" smtClean="0"/>
              <a:t> background</a:t>
            </a:r>
          </a:p>
          <a:p>
            <a:r>
              <a:rPr lang="fr-FR" dirty="0" err="1" smtClean="0"/>
              <a:t>Measured</a:t>
            </a:r>
            <a:r>
              <a:rPr lang="fr-FR" dirty="0" smtClean="0"/>
              <a:t> background </a:t>
            </a:r>
            <a:r>
              <a:rPr lang="fr-FR" dirty="0" err="1" smtClean="0"/>
              <a:t>is</a:t>
            </a:r>
            <a:r>
              <a:rPr lang="fr-FR" dirty="0" smtClean="0"/>
              <a:t> ~ 20x </a:t>
            </a:r>
            <a:r>
              <a:rPr lang="fr-FR" dirty="0" err="1" smtClean="0"/>
              <a:t>higher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signal  (10000 </a:t>
            </a:r>
            <a:r>
              <a:rPr lang="fr-FR" dirty="0" err="1" smtClean="0"/>
              <a:t>cnts</a:t>
            </a:r>
            <a:r>
              <a:rPr lang="fr-FR" dirty="0" smtClean="0"/>
              <a:t> vs ~500) </a:t>
            </a:r>
            <a:endParaRPr lang="fr-FR" dirty="0"/>
          </a:p>
        </p:txBody>
      </p:sp>
      <p:sp>
        <p:nvSpPr>
          <p:cNvPr id="31" name="ZoneTexte 30"/>
          <p:cNvSpPr txBox="1"/>
          <p:nvPr/>
        </p:nvSpPr>
        <p:spPr>
          <a:xfrm>
            <a:off x="4621823" y="2016063"/>
            <a:ext cx="2274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rgbClr val="0000FF"/>
                </a:solidFill>
              </a:rPr>
              <a:t>Using</a:t>
            </a:r>
            <a:r>
              <a:rPr lang="fr-FR" b="1" dirty="0" smtClean="0">
                <a:solidFill>
                  <a:srgbClr val="0000FF"/>
                </a:solidFill>
              </a:rPr>
              <a:t> single </a:t>
            </a:r>
            <a:r>
              <a:rPr lang="fr-FR" b="1" dirty="0" smtClean="0">
                <a:solidFill>
                  <a:srgbClr val="0000FF"/>
                </a:solidFill>
                <a:latin typeface="Symbol" panose="05050102010706020507" pitchFamily="18" charset="2"/>
              </a:rPr>
              <a:t>b</a:t>
            </a:r>
            <a:r>
              <a:rPr lang="fr-FR" b="1" dirty="0" smtClean="0">
                <a:solidFill>
                  <a:srgbClr val="0000FF"/>
                </a:solidFill>
              </a:rPr>
              <a:t> </a:t>
            </a:r>
            <a:r>
              <a:rPr lang="fr-FR" b="1" dirty="0" err="1" smtClean="0">
                <a:solidFill>
                  <a:srgbClr val="0000FF"/>
                </a:solidFill>
              </a:rPr>
              <a:t>events</a:t>
            </a:r>
            <a:r>
              <a:rPr lang="fr-FR" b="1" dirty="0" smtClean="0">
                <a:solidFill>
                  <a:srgbClr val="0000FF"/>
                </a:solidFill>
              </a:rPr>
              <a:t> </a:t>
            </a:r>
            <a:endParaRPr lang="fr-FR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ZoneTexte 32"/>
              <p:cNvSpPr txBox="1"/>
              <p:nvPr/>
            </p:nvSpPr>
            <p:spPr>
              <a:xfrm>
                <a:off x="4487783" y="4910667"/>
                <a:ext cx="6388224" cy="7625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No </a:t>
                </a:r>
                <a:r>
                  <a:rPr lang="fr-FR" dirty="0" err="1" smtClean="0"/>
                  <a:t>meaningful</a:t>
                </a:r>
                <a:r>
                  <a:rPr lang="fr-FR" dirty="0" smtClean="0"/>
                  <a:t> values for </a:t>
                </a:r>
                <a:r>
                  <a:rPr lang="fr-FR" dirty="0" err="1" smtClean="0"/>
                  <a:t>asymmetry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fr-FR" dirty="0" smtClean="0">
                  <a:ea typeface="Cambria Math" panose="02040503050406030204" pitchFamily="18" charset="0"/>
                </a:endParaRPr>
              </a:p>
              <a:p>
                <a:r>
                  <a:rPr lang="fr-FR" dirty="0" err="1" smtClean="0"/>
                  <a:t>Although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sign</a:t>
                </a:r>
                <a:r>
                  <a:rPr lang="fr-FR" dirty="0" smtClean="0"/>
                  <a:t> of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1−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fr-FR" dirty="0" smtClean="0"/>
                  <a:t> seems to change for sigma+ to sigma-</a:t>
                </a:r>
                <a:endParaRPr lang="fr-FR" dirty="0"/>
              </a:p>
            </p:txBody>
          </p:sp>
        </mc:Choice>
        <mc:Fallback xmlns="">
          <p:sp>
            <p:nvSpPr>
              <p:cNvPr id="33" name="ZoneText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783" y="4910667"/>
                <a:ext cx="6388224" cy="762581"/>
              </a:xfrm>
              <a:prstGeom prst="rect">
                <a:avLst/>
              </a:prstGeom>
              <a:blipFill>
                <a:blip r:embed="rId6"/>
                <a:stretch>
                  <a:fillRect l="-763" b="-12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ZoneTexte 33"/>
          <p:cNvSpPr txBox="1"/>
          <p:nvPr/>
        </p:nvSpPr>
        <p:spPr>
          <a:xfrm>
            <a:off x="2328633" y="5086611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N1 </a:t>
            </a:r>
            <a:r>
              <a:rPr lang="fr-FR" dirty="0" smtClean="0">
                <a:latin typeface="Symbol" panose="05050102010706020507" pitchFamily="18" charset="2"/>
              </a:rPr>
              <a:t>b</a:t>
            </a:r>
            <a:endParaRPr lang="fr-FR" dirty="0">
              <a:latin typeface="Symbol" panose="05050102010706020507" pitchFamily="18" charset="2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2367988" y="2646571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N2 </a:t>
            </a:r>
            <a:r>
              <a:rPr lang="fr-FR" dirty="0" smtClean="0">
                <a:latin typeface="Symbol" panose="05050102010706020507" pitchFamily="18" charset="2"/>
              </a:rPr>
              <a:t>b</a:t>
            </a:r>
            <a:endParaRPr lang="fr-FR" dirty="0">
              <a:latin typeface="Symbol" panose="05050102010706020507" pitchFamily="18" charset="2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8153400" y="2133211"/>
            <a:ext cx="394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8h spin « up », spin « down », no lasers</a:t>
            </a:r>
            <a:endParaRPr lang="fr-FR" b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9405873" y="1041662"/>
            <a:ext cx="2802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00FF"/>
                </a:solidFill>
              </a:rPr>
              <a:t>PhD Nishu Goyal</a:t>
            </a:r>
          </a:p>
          <a:p>
            <a:r>
              <a:rPr lang="fr-FR" dirty="0" smtClean="0">
                <a:solidFill>
                  <a:srgbClr val="0000FF"/>
                </a:solidFill>
              </a:rPr>
              <a:t>PhD Sacha </a:t>
            </a:r>
            <a:r>
              <a:rPr lang="fr-FR" dirty="0" err="1" smtClean="0">
                <a:solidFill>
                  <a:srgbClr val="0000FF"/>
                </a:solidFill>
              </a:rPr>
              <a:t>Daumas</a:t>
            </a:r>
            <a:r>
              <a:rPr lang="fr-FR" dirty="0" smtClean="0">
                <a:solidFill>
                  <a:srgbClr val="0000FF"/>
                </a:solidFill>
              </a:rPr>
              <a:t> </a:t>
            </a:r>
            <a:r>
              <a:rPr lang="fr-FR" dirty="0" err="1" smtClean="0">
                <a:solidFill>
                  <a:srgbClr val="0000FF"/>
                </a:solidFill>
              </a:rPr>
              <a:t>Tschopp</a:t>
            </a:r>
            <a:endParaRPr lang="fr-FR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0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4252079" y="1687993"/>
                <a:ext cx="3071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fr-F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1−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2)/(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1+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2)</m:t>
                      </m:r>
                    </m:oMath>
                  </m:oMathPara>
                </a14:m>
                <a:endParaRPr lang="fr-FR" dirty="0" smtClean="0"/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2079" y="1687993"/>
                <a:ext cx="3071674" cy="369332"/>
              </a:xfrm>
              <a:prstGeom prst="rect">
                <a:avLst/>
              </a:prstGeom>
              <a:blipFill>
                <a:blip r:embed="rId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7538609" y="1687993"/>
                <a:ext cx="2009396" cy="394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>
                    <a:ea typeface="Cambria Math" panose="02040503050406030204" pitchFamily="18" charset="0"/>
                  </a:rPr>
                  <a:t>With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)~0.5</m:t>
                    </m:r>
                  </m:oMath>
                </a14:m>
                <a:endParaRPr lang="fr-FR" baseline="-25000" dirty="0"/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8609" y="1687993"/>
                <a:ext cx="2009396" cy="394082"/>
              </a:xfrm>
              <a:prstGeom prst="rect">
                <a:avLst/>
              </a:prstGeom>
              <a:blipFill>
                <a:blip r:embed="rId3"/>
                <a:stretch>
                  <a:fillRect l="-2736" t="-7692" b="-1846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ZoneTexte 12"/>
          <p:cNvSpPr txBox="1"/>
          <p:nvPr/>
        </p:nvSpPr>
        <p:spPr>
          <a:xfrm>
            <a:off x="314469" y="5091671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Si1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324621" y="2602700"/>
            <a:ext cx="633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Si2</a:t>
            </a:r>
            <a:endParaRPr lang="fr-FR" dirty="0"/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528" y="2480785"/>
            <a:ext cx="1396105" cy="3718882"/>
          </a:xfrm>
          <a:prstGeom prst="rect">
            <a:avLst/>
          </a:prstGeom>
        </p:spPr>
      </p:pic>
      <p:sp>
        <p:nvSpPr>
          <p:cNvPr id="27" name="Espace réservé du contenu 2"/>
          <p:cNvSpPr>
            <a:spLocks noGrp="1"/>
          </p:cNvSpPr>
          <p:nvPr>
            <p:ph idx="1"/>
          </p:nvPr>
        </p:nvSpPr>
        <p:spPr>
          <a:xfrm>
            <a:off x="791345" y="1138414"/>
            <a:ext cx="10211272" cy="563879"/>
          </a:xfrm>
        </p:spPr>
        <p:txBody>
          <a:bodyPr>
            <a:normAutofit/>
          </a:bodyPr>
          <a:lstStyle/>
          <a:p>
            <a:r>
              <a:rPr lang="fr-FR" sz="2400" dirty="0" smtClean="0"/>
              <a:t>First data </a:t>
            </a:r>
            <a:r>
              <a:rPr lang="fr-FR" sz="2400" dirty="0" err="1" smtClean="0"/>
              <a:t>acquired</a:t>
            </a:r>
            <a:r>
              <a:rPr lang="fr-FR" sz="2400" dirty="0" smtClean="0"/>
              <a:t> </a:t>
            </a:r>
            <a:r>
              <a:rPr lang="fr-FR" sz="2400" dirty="0" err="1" smtClean="0"/>
              <a:t>with</a:t>
            </a:r>
            <a:r>
              <a:rPr lang="fr-FR" sz="2400" dirty="0" smtClean="0"/>
              <a:t>  </a:t>
            </a:r>
            <a:r>
              <a:rPr lang="fr-FR" sz="2400" baseline="30000" dirty="0" err="1" smtClean="0"/>
              <a:t>nat</a:t>
            </a:r>
            <a:r>
              <a:rPr lang="fr-FR" sz="2400" dirty="0" err="1" smtClean="0"/>
              <a:t>Mg</a:t>
            </a:r>
            <a:r>
              <a:rPr lang="fr-FR" sz="2400" dirty="0" smtClean="0"/>
              <a:t>(</a:t>
            </a:r>
            <a:r>
              <a:rPr lang="fr-FR" sz="2400" dirty="0" err="1" smtClean="0"/>
              <a:t>p,d</a:t>
            </a:r>
            <a:r>
              <a:rPr lang="fr-FR" sz="2400" dirty="0" smtClean="0"/>
              <a:t>)</a:t>
            </a:r>
            <a:r>
              <a:rPr lang="fr-FR" sz="2400" baseline="30000" dirty="0" smtClean="0"/>
              <a:t>23</a:t>
            </a:r>
            <a:r>
              <a:rPr lang="fr-FR" sz="2400" dirty="0" smtClean="0"/>
              <a:t>Mg  </a:t>
            </a:r>
            <a:r>
              <a:rPr lang="fr-FR" sz="2400" dirty="0" err="1" smtClean="0"/>
              <a:t>were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analysed</a:t>
            </a:r>
            <a:r>
              <a:rPr lang="fr-FR" sz="2400" b="1" dirty="0" smtClean="0"/>
              <a:t> </a:t>
            </a:r>
            <a:r>
              <a:rPr lang="fr-FR" sz="1800" dirty="0" smtClean="0"/>
              <a:t>(Nov. 22)</a:t>
            </a:r>
            <a:endParaRPr lang="fr-FR" sz="1800" dirty="0"/>
          </a:p>
        </p:txBody>
      </p:sp>
      <p:sp>
        <p:nvSpPr>
          <p:cNvPr id="28" name="Titre 4"/>
          <p:cNvSpPr>
            <a:spLocks noGrp="1"/>
          </p:cNvSpPr>
          <p:nvPr>
            <p:ph type="title"/>
          </p:nvPr>
        </p:nvSpPr>
        <p:spPr>
          <a:xfrm>
            <a:off x="3581400" y="274638"/>
            <a:ext cx="6629400" cy="1143000"/>
          </a:xfrm>
        </p:spPr>
        <p:txBody>
          <a:bodyPr>
            <a:normAutofit/>
          </a:bodyPr>
          <a:lstStyle/>
          <a:p>
            <a:r>
              <a:rPr lang="fr-FR" sz="2800" dirty="0" smtClean="0">
                <a:latin typeface="Tw Cen MT Condensed Extra Bold" panose="020B0803020202020204" pitchFamily="34" charset="0"/>
              </a:rPr>
              <a:t>First </a:t>
            </a:r>
            <a:r>
              <a:rPr lang="fr-FR" sz="2800" dirty="0" err="1" smtClean="0">
                <a:latin typeface="Tw Cen MT Condensed Extra Bold" panose="020B0803020202020204" pitchFamily="34" charset="0"/>
              </a:rPr>
              <a:t>results</a:t>
            </a:r>
            <a:r>
              <a:rPr lang="fr-FR" sz="2800" dirty="0" smtClean="0">
                <a:latin typeface="Tw Cen MT Condensed Extra Bold" panose="020B0803020202020204" pitchFamily="34" charset="0"/>
              </a:rPr>
              <a:t>: </a:t>
            </a:r>
            <a:r>
              <a:rPr lang="fr-FR" sz="2800" dirty="0" err="1" smtClean="0">
                <a:latin typeface="Tw Cen MT Condensed Extra Bold" panose="020B0803020202020204" pitchFamily="34" charset="0"/>
              </a:rPr>
              <a:t>polarization</a:t>
            </a:r>
            <a:r>
              <a:rPr lang="fr-FR" sz="2800" dirty="0" smtClean="0">
                <a:latin typeface="Tw Cen MT Condensed Extra Bold" panose="020B0803020202020204" pitchFamily="34" charset="0"/>
              </a:rPr>
              <a:t> proof-of-</a:t>
            </a:r>
            <a:r>
              <a:rPr lang="fr-FR" sz="2800" dirty="0" err="1" smtClean="0">
                <a:latin typeface="Tw Cen MT Condensed Extra Bold" panose="020B0803020202020204" pitchFamily="34" charset="0"/>
              </a:rPr>
              <a:t>principle</a:t>
            </a:r>
            <a:endParaRPr lang="fr-FR" sz="2800" dirty="0">
              <a:latin typeface="Tw Cen MT Condensed Extra Bold" panose="020B0803020202020204" pitchFamily="34" charset="0"/>
            </a:endParaRPr>
          </a:p>
        </p:txBody>
      </p:sp>
      <p:pic>
        <p:nvPicPr>
          <p:cNvPr id="29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7672" y="1639178"/>
            <a:ext cx="1152128" cy="7632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31" name="ZoneTexte 30"/>
          <p:cNvSpPr txBox="1"/>
          <p:nvPr/>
        </p:nvSpPr>
        <p:spPr>
          <a:xfrm>
            <a:off x="4621823" y="2016063"/>
            <a:ext cx="2274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rgbClr val="0000FF"/>
                </a:solidFill>
              </a:rPr>
              <a:t>Using</a:t>
            </a:r>
            <a:r>
              <a:rPr lang="fr-FR" b="1" dirty="0" smtClean="0">
                <a:solidFill>
                  <a:srgbClr val="0000FF"/>
                </a:solidFill>
              </a:rPr>
              <a:t> single </a:t>
            </a:r>
            <a:r>
              <a:rPr lang="fr-FR" b="1" dirty="0" smtClean="0">
                <a:solidFill>
                  <a:srgbClr val="0000FF"/>
                </a:solidFill>
                <a:latin typeface="Symbol" panose="05050102010706020507" pitchFamily="18" charset="2"/>
              </a:rPr>
              <a:t>b</a:t>
            </a:r>
            <a:r>
              <a:rPr lang="fr-FR" b="1" dirty="0" smtClean="0">
                <a:solidFill>
                  <a:srgbClr val="0000FF"/>
                </a:solidFill>
              </a:rPr>
              <a:t> </a:t>
            </a:r>
            <a:r>
              <a:rPr lang="fr-FR" b="1" dirty="0" err="1" smtClean="0">
                <a:solidFill>
                  <a:srgbClr val="0000FF"/>
                </a:solidFill>
              </a:rPr>
              <a:t>events</a:t>
            </a:r>
            <a:r>
              <a:rPr lang="fr-FR" b="1" dirty="0" smtClean="0">
                <a:solidFill>
                  <a:srgbClr val="0000FF"/>
                </a:solidFill>
              </a:rPr>
              <a:t> </a:t>
            </a:r>
            <a:endParaRPr lang="fr-FR" b="1" dirty="0">
              <a:solidFill>
                <a:srgbClr val="0000FF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2328633" y="5086611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N1 </a:t>
            </a:r>
            <a:r>
              <a:rPr lang="fr-FR" dirty="0" smtClean="0">
                <a:latin typeface="Symbol" panose="05050102010706020507" pitchFamily="18" charset="2"/>
              </a:rPr>
              <a:t>b</a:t>
            </a:r>
            <a:endParaRPr lang="fr-FR" dirty="0">
              <a:latin typeface="Symbol" panose="05050102010706020507" pitchFamily="18" charset="2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2367988" y="2646571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N2 </a:t>
            </a:r>
            <a:r>
              <a:rPr lang="fr-FR" dirty="0" smtClean="0">
                <a:latin typeface="Symbol" panose="05050102010706020507" pitchFamily="18" charset="2"/>
              </a:rPr>
              <a:t>b</a:t>
            </a:r>
            <a:endParaRPr lang="fr-FR" dirty="0">
              <a:latin typeface="Symbol" panose="05050102010706020507" pitchFamily="18" charset="2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8153400" y="2133211"/>
            <a:ext cx="394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8h spin « up », spin « down », no lasers</a:t>
            </a:r>
            <a:endParaRPr lang="fr-FR" b="1" dirty="0"/>
          </a:p>
        </p:txBody>
      </p:sp>
      <p:pic>
        <p:nvPicPr>
          <p:cNvPr id="20" name="Image 19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4125" y="2542078"/>
            <a:ext cx="5820484" cy="371174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8826502" y="3621064"/>
            <a:ext cx="31435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Bayesian</a:t>
            </a:r>
            <a:r>
              <a:rPr lang="fr-FR" b="1" dirty="0" smtClean="0"/>
              <a:t> </a:t>
            </a:r>
            <a:r>
              <a:rPr lang="fr-FR" b="1" dirty="0" err="1" smtClean="0"/>
              <a:t>analysis</a:t>
            </a:r>
            <a:r>
              <a:rPr lang="fr-FR" b="1" dirty="0" smtClean="0"/>
              <a:t>:</a:t>
            </a:r>
          </a:p>
          <a:p>
            <a:r>
              <a:rPr lang="fr-FR" dirty="0" smtClean="0"/>
              <a:t>&lt;14 ions in the </a:t>
            </a:r>
            <a:r>
              <a:rPr lang="fr-FR" dirty="0" err="1" smtClean="0"/>
              <a:t>trap</a:t>
            </a:r>
            <a:r>
              <a:rPr lang="fr-FR" dirty="0" smtClean="0"/>
              <a:t> (90% CL)</a:t>
            </a:r>
          </a:p>
          <a:p>
            <a:endParaRPr lang="fr-FR" dirty="0"/>
          </a:p>
          <a:p>
            <a:r>
              <a:rPr lang="fr-FR" dirty="0" err="1" smtClean="0"/>
              <a:t>Instabilities</a:t>
            </a:r>
            <a:r>
              <a:rPr lang="fr-FR" dirty="0" smtClean="0"/>
              <a:t> of </a:t>
            </a:r>
            <a:r>
              <a:rPr lang="fr-FR" dirty="0" err="1" smtClean="0"/>
              <a:t>Pulsed</a:t>
            </a:r>
            <a:r>
              <a:rPr lang="fr-FR" dirty="0" smtClean="0"/>
              <a:t> drift tube tension are </a:t>
            </a:r>
            <a:r>
              <a:rPr lang="fr-FR" dirty="0" err="1" smtClean="0"/>
              <a:t>invoked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9405873" y="1041662"/>
            <a:ext cx="2802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00FF"/>
                </a:solidFill>
              </a:rPr>
              <a:t>PhD Nishu Goyal</a:t>
            </a:r>
          </a:p>
          <a:p>
            <a:r>
              <a:rPr lang="fr-FR" dirty="0" smtClean="0">
                <a:solidFill>
                  <a:srgbClr val="0000FF"/>
                </a:solidFill>
              </a:rPr>
              <a:t>PhD Sacha </a:t>
            </a:r>
            <a:r>
              <a:rPr lang="fr-FR" dirty="0" err="1" smtClean="0">
                <a:solidFill>
                  <a:srgbClr val="0000FF"/>
                </a:solidFill>
              </a:rPr>
              <a:t>Daumas</a:t>
            </a:r>
            <a:r>
              <a:rPr lang="fr-FR" dirty="0" smtClean="0">
                <a:solidFill>
                  <a:srgbClr val="0000FF"/>
                </a:solidFill>
              </a:rPr>
              <a:t> </a:t>
            </a:r>
            <a:r>
              <a:rPr lang="fr-FR" dirty="0" err="1" smtClean="0">
                <a:solidFill>
                  <a:srgbClr val="0000FF"/>
                </a:solidFill>
              </a:rPr>
              <a:t>Tschopp</a:t>
            </a:r>
            <a:endParaRPr lang="fr-FR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97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68" y="553412"/>
            <a:ext cx="10618738" cy="59835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37162" y="5089238"/>
            <a:ext cx="1450109" cy="914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Target area </a:t>
            </a:r>
            <a:r>
              <a:rPr lang="fr-FR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separator</a:t>
            </a:r>
            <a:endParaRPr lang="fr-FR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flipH="1">
            <a:off x="3462391" y="6031345"/>
            <a:ext cx="204446" cy="505642"/>
          </a:xfrm>
          <a:prstGeom prst="straightConnector1">
            <a:avLst/>
          </a:prstGeom>
          <a:ln w="63500"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401792" y="2229299"/>
            <a:ext cx="1450109" cy="914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RFQ </a:t>
            </a:r>
            <a:r>
              <a:rPr lang="fr-FR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cooler</a:t>
            </a:r>
            <a:r>
              <a:rPr lang="fr-FR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&amp; </a:t>
            </a:r>
            <a:r>
              <a:rPr lang="fr-FR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minibuncher</a:t>
            </a:r>
            <a:endParaRPr lang="fr-FR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3" name="Connecteur droit avec flèche 12"/>
          <p:cNvCxnSpPr>
            <a:stCxn id="12" idx="3"/>
          </p:cNvCxnSpPr>
          <p:nvPr/>
        </p:nvCxnSpPr>
        <p:spPr>
          <a:xfrm>
            <a:off x="3851901" y="2686499"/>
            <a:ext cx="451258" cy="252821"/>
          </a:xfrm>
          <a:prstGeom prst="straightConnector1">
            <a:avLst/>
          </a:prstGeom>
          <a:ln w="63500"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769404" y="1376736"/>
            <a:ext cx="1805032" cy="7076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Pulsed</a:t>
            </a:r>
            <a:r>
              <a:rPr lang="fr-FR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Drift Tube (30keV</a:t>
            </a:r>
            <a:r>
              <a:rPr lang="fr-FR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 1.5keV)</a:t>
            </a:r>
            <a:endParaRPr lang="fr-FR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5" name="Connecteur droit avec flèche 14"/>
          <p:cNvCxnSpPr>
            <a:stCxn id="14" idx="2"/>
          </p:cNvCxnSpPr>
          <p:nvPr/>
        </p:nvCxnSpPr>
        <p:spPr>
          <a:xfrm>
            <a:off x="6671920" y="2084356"/>
            <a:ext cx="83065" cy="678115"/>
          </a:xfrm>
          <a:prstGeom prst="straightConnector1">
            <a:avLst/>
          </a:prstGeom>
          <a:ln w="63500"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8006150" y="1438493"/>
            <a:ext cx="1383122" cy="52699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MORA</a:t>
            </a:r>
            <a:endParaRPr lang="fr-FR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8" name="Connecteur droit avec flèche 17"/>
          <p:cNvCxnSpPr/>
          <p:nvPr/>
        </p:nvCxnSpPr>
        <p:spPr>
          <a:xfrm flipH="1">
            <a:off x="8006150" y="1965484"/>
            <a:ext cx="691561" cy="796987"/>
          </a:xfrm>
          <a:prstGeom prst="straightConnector1">
            <a:avLst/>
          </a:prstGeom>
          <a:ln w="63500"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9525883" y="2766371"/>
            <a:ext cx="1383122" cy="52699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Lasers</a:t>
            </a:r>
            <a:endParaRPr lang="fr-FR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9" name="Connecteur droit avec flèche 28"/>
          <p:cNvCxnSpPr>
            <a:stCxn id="28" idx="1"/>
          </p:cNvCxnSpPr>
          <p:nvPr/>
        </p:nvCxnSpPr>
        <p:spPr>
          <a:xfrm flipH="1" flipV="1">
            <a:off x="8673698" y="3029866"/>
            <a:ext cx="852185" cy="1"/>
          </a:xfrm>
          <a:prstGeom prst="straightConnector1">
            <a:avLst/>
          </a:prstGeom>
          <a:ln w="63500"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4764530" y="3545199"/>
            <a:ext cx="1304819" cy="43644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MR </a:t>
            </a:r>
            <a:r>
              <a:rPr lang="fr-FR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ToF</a:t>
            </a:r>
            <a:r>
              <a:rPr lang="fr-FR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MS</a:t>
            </a:r>
            <a:endParaRPr lang="fr-FR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35" name="Connecteur droit avec flèche 34"/>
          <p:cNvCxnSpPr/>
          <p:nvPr/>
        </p:nvCxnSpPr>
        <p:spPr>
          <a:xfrm flipH="1" flipV="1">
            <a:off x="5387168" y="2812909"/>
            <a:ext cx="59545" cy="800887"/>
          </a:xfrm>
          <a:prstGeom prst="straightConnector1">
            <a:avLst/>
          </a:prstGeom>
          <a:ln w="63500"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7" name="ZoneTexte 36"/>
          <p:cNvSpPr txBox="1"/>
          <p:nvPr/>
        </p:nvSpPr>
        <p:spPr>
          <a:xfrm>
            <a:off x="1630912" y="4071404"/>
            <a:ext cx="2018501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0000FF"/>
                </a:solidFill>
              </a:rPr>
              <a:t>~3x10</a:t>
            </a:r>
            <a:r>
              <a:rPr lang="fr-FR" sz="2000" b="1" baseline="30000" dirty="0" smtClean="0">
                <a:solidFill>
                  <a:srgbClr val="0000FF"/>
                </a:solidFill>
              </a:rPr>
              <a:t>5</a:t>
            </a:r>
            <a:r>
              <a:rPr lang="fr-FR" sz="2000" b="1" dirty="0" smtClean="0">
                <a:solidFill>
                  <a:srgbClr val="0000FF"/>
                </a:solidFill>
              </a:rPr>
              <a:t>  </a:t>
            </a:r>
            <a:r>
              <a:rPr lang="fr-FR" sz="2000" b="1" baseline="30000" dirty="0" smtClean="0">
                <a:solidFill>
                  <a:srgbClr val="0000FF"/>
                </a:solidFill>
              </a:rPr>
              <a:t>23</a:t>
            </a:r>
            <a:r>
              <a:rPr lang="fr-FR" sz="2000" b="1" dirty="0" smtClean="0">
                <a:solidFill>
                  <a:srgbClr val="0000FF"/>
                </a:solidFill>
              </a:rPr>
              <a:t>Mg/s</a:t>
            </a:r>
          </a:p>
          <a:p>
            <a:r>
              <a:rPr lang="fr-FR" sz="2000" b="1" baseline="30000" dirty="0" smtClean="0">
                <a:solidFill>
                  <a:srgbClr val="0000FF"/>
                </a:solidFill>
              </a:rPr>
              <a:t>23</a:t>
            </a:r>
            <a:r>
              <a:rPr lang="fr-FR" sz="2000" b="1" dirty="0" smtClean="0">
                <a:solidFill>
                  <a:srgbClr val="0000FF"/>
                </a:solidFill>
              </a:rPr>
              <a:t>Na:</a:t>
            </a:r>
            <a:r>
              <a:rPr lang="fr-FR" sz="2000" b="1" baseline="30000" dirty="0" smtClean="0">
                <a:solidFill>
                  <a:srgbClr val="0000FF"/>
                </a:solidFill>
              </a:rPr>
              <a:t>23</a:t>
            </a:r>
            <a:r>
              <a:rPr lang="fr-FR" sz="2000" b="1" dirty="0" smtClean="0">
                <a:solidFill>
                  <a:srgbClr val="0000FF"/>
                </a:solidFill>
              </a:rPr>
              <a:t>Mg </a:t>
            </a:r>
            <a:r>
              <a:rPr lang="fr-FR" sz="2000" b="1" dirty="0">
                <a:solidFill>
                  <a:srgbClr val="0000FF"/>
                </a:solidFill>
              </a:rPr>
              <a:t>~1000</a:t>
            </a:r>
            <a:endParaRPr lang="fr-FR" sz="2000" b="1" dirty="0" smtClean="0">
              <a:solidFill>
                <a:srgbClr val="0000FF"/>
              </a:solidFill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2137643" y="1476239"/>
            <a:ext cx="3279296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0000FF"/>
                </a:solidFill>
              </a:rPr>
              <a:t>2x10</a:t>
            </a:r>
            <a:r>
              <a:rPr lang="fr-FR" sz="2000" b="1" baseline="30000" dirty="0">
                <a:solidFill>
                  <a:srgbClr val="0000FF"/>
                </a:solidFill>
              </a:rPr>
              <a:t>5</a:t>
            </a:r>
            <a:r>
              <a:rPr lang="fr-FR" sz="2000" b="1" dirty="0">
                <a:solidFill>
                  <a:srgbClr val="0000FF"/>
                </a:solidFill>
              </a:rPr>
              <a:t>  </a:t>
            </a:r>
            <a:r>
              <a:rPr lang="fr-FR" sz="2000" b="1" baseline="30000" dirty="0" smtClean="0">
                <a:solidFill>
                  <a:srgbClr val="0000FF"/>
                </a:solidFill>
              </a:rPr>
              <a:t>23</a:t>
            </a:r>
            <a:r>
              <a:rPr lang="fr-FR" sz="2000" b="1" dirty="0" smtClean="0">
                <a:solidFill>
                  <a:srgbClr val="0000FF"/>
                </a:solidFill>
              </a:rPr>
              <a:t>Na/</a:t>
            </a:r>
            <a:r>
              <a:rPr lang="fr-FR" sz="2000" b="1" dirty="0" err="1" smtClean="0">
                <a:solidFill>
                  <a:srgbClr val="0000FF"/>
                </a:solidFill>
              </a:rPr>
              <a:t>bunch</a:t>
            </a:r>
            <a:r>
              <a:rPr lang="fr-FR" sz="2000" b="1" dirty="0" smtClean="0">
                <a:solidFill>
                  <a:srgbClr val="0000FF"/>
                </a:solidFill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</a:rPr>
              <a:t>saturation</a:t>
            </a:r>
            <a:endParaRPr lang="fr-FR" sz="2000" b="1" dirty="0">
              <a:solidFill>
                <a:srgbClr val="FF0000"/>
              </a:solidFill>
            </a:endParaRPr>
          </a:p>
          <a:p>
            <a:r>
              <a:rPr lang="fr-FR" sz="2000" b="1" dirty="0" smtClean="0">
                <a:solidFill>
                  <a:srgbClr val="0000FF"/>
                </a:solidFill>
              </a:rPr>
              <a:t>~200  </a:t>
            </a:r>
            <a:r>
              <a:rPr lang="fr-FR" sz="2000" b="1" baseline="30000" dirty="0" smtClean="0">
                <a:solidFill>
                  <a:srgbClr val="0000FF"/>
                </a:solidFill>
              </a:rPr>
              <a:t>23</a:t>
            </a:r>
            <a:r>
              <a:rPr lang="fr-FR" sz="2000" b="1" dirty="0" smtClean="0">
                <a:solidFill>
                  <a:srgbClr val="0000FF"/>
                </a:solidFill>
              </a:rPr>
              <a:t>Mg/</a:t>
            </a:r>
            <a:r>
              <a:rPr lang="fr-FR" sz="2000" b="1" dirty="0" err="1" smtClean="0">
                <a:solidFill>
                  <a:srgbClr val="0000FF"/>
                </a:solidFill>
              </a:rPr>
              <a:t>bunch</a:t>
            </a:r>
            <a:endParaRPr lang="fr-FR" sz="2000" b="1" dirty="0" smtClean="0">
              <a:solidFill>
                <a:srgbClr val="0000FF"/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3662216" y="134159"/>
            <a:ext cx="579992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0000FF"/>
                </a:solidFill>
              </a:rPr>
              <a:t>10 µA p 30 MeV on </a:t>
            </a:r>
            <a:r>
              <a:rPr lang="fr-FR" sz="2000" b="1" dirty="0" err="1" smtClean="0">
                <a:solidFill>
                  <a:srgbClr val="0000FF"/>
                </a:solidFill>
              </a:rPr>
              <a:t>target</a:t>
            </a:r>
            <a:r>
              <a:rPr lang="fr-FR" sz="2000" b="1" dirty="0" smtClean="0">
                <a:solidFill>
                  <a:srgbClr val="0000FF"/>
                </a:solidFill>
              </a:rPr>
              <a:t> – </a:t>
            </a:r>
            <a:r>
              <a:rPr lang="fr-FR" sz="2000" b="1" baseline="30000" dirty="0" smtClean="0">
                <a:solidFill>
                  <a:srgbClr val="0000FF"/>
                </a:solidFill>
              </a:rPr>
              <a:t>24</a:t>
            </a:r>
            <a:r>
              <a:rPr lang="fr-FR" sz="2000" b="1" dirty="0" smtClean="0">
                <a:solidFill>
                  <a:srgbClr val="0000FF"/>
                </a:solidFill>
              </a:rPr>
              <a:t>Mg(</a:t>
            </a:r>
            <a:r>
              <a:rPr lang="fr-FR" sz="2000" b="1" dirty="0" err="1" smtClean="0">
                <a:solidFill>
                  <a:srgbClr val="0000FF"/>
                </a:solidFill>
              </a:rPr>
              <a:t>p,d</a:t>
            </a:r>
            <a:r>
              <a:rPr lang="fr-FR" sz="2000" b="1" dirty="0" smtClean="0">
                <a:solidFill>
                  <a:srgbClr val="0000FF"/>
                </a:solidFill>
              </a:rPr>
              <a:t>)</a:t>
            </a:r>
            <a:r>
              <a:rPr lang="fr-FR" sz="2000" b="1" baseline="30000" dirty="0" smtClean="0">
                <a:solidFill>
                  <a:srgbClr val="0000FF"/>
                </a:solidFill>
              </a:rPr>
              <a:t>23</a:t>
            </a:r>
            <a:r>
              <a:rPr lang="fr-FR" sz="2000" b="1" dirty="0" smtClean="0">
                <a:solidFill>
                  <a:srgbClr val="0000FF"/>
                </a:solidFill>
              </a:rPr>
              <a:t>Mg </a:t>
            </a:r>
            <a:r>
              <a:rPr lang="fr-FR" sz="2000" b="1" dirty="0" err="1" smtClean="0">
                <a:solidFill>
                  <a:srgbClr val="0000FF"/>
                </a:solidFill>
              </a:rPr>
              <a:t>reaction</a:t>
            </a:r>
            <a:endParaRPr lang="fr-FR" sz="2000" b="1" dirty="0" smtClean="0">
              <a:solidFill>
                <a:srgbClr val="0000FF"/>
              </a:solidFill>
            </a:endParaRPr>
          </a:p>
        </p:txBody>
      </p:sp>
      <p:cxnSp>
        <p:nvCxnSpPr>
          <p:cNvPr id="41" name="Connecteur droit avec flèche 40"/>
          <p:cNvCxnSpPr/>
          <p:nvPr/>
        </p:nvCxnSpPr>
        <p:spPr>
          <a:xfrm flipV="1">
            <a:off x="3840316" y="3557961"/>
            <a:ext cx="462843" cy="1261626"/>
          </a:xfrm>
          <a:prstGeom prst="straightConnector1">
            <a:avLst/>
          </a:prstGeom>
          <a:ln w="63500">
            <a:solidFill>
              <a:srgbClr val="00FFFF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>
            <a:off x="4543400" y="2811312"/>
            <a:ext cx="744725" cy="882"/>
          </a:xfrm>
          <a:prstGeom prst="straightConnector1">
            <a:avLst/>
          </a:prstGeom>
          <a:ln w="63500">
            <a:solidFill>
              <a:srgbClr val="00FFFF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/>
          <p:nvPr/>
        </p:nvCxnSpPr>
        <p:spPr>
          <a:xfrm>
            <a:off x="5571968" y="2820115"/>
            <a:ext cx="1252578" cy="29698"/>
          </a:xfrm>
          <a:prstGeom prst="straightConnector1">
            <a:avLst/>
          </a:prstGeom>
          <a:ln w="63500">
            <a:solidFill>
              <a:srgbClr val="00FFFF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6" name="ZoneTexte 45"/>
          <p:cNvSpPr txBox="1"/>
          <p:nvPr/>
        </p:nvSpPr>
        <p:spPr>
          <a:xfrm>
            <a:off x="7075979" y="3612080"/>
            <a:ext cx="1787221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0000FF"/>
                </a:solidFill>
              </a:rPr>
              <a:t>10% </a:t>
            </a:r>
            <a:r>
              <a:rPr lang="fr-FR" sz="2000" b="1" dirty="0" err="1" smtClean="0">
                <a:solidFill>
                  <a:srgbClr val="0000FF"/>
                </a:solidFill>
              </a:rPr>
              <a:t>trapping</a:t>
            </a:r>
            <a:endParaRPr lang="fr-FR" sz="2000" b="1" dirty="0">
              <a:solidFill>
                <a:srgbClr val="FF0000"/>
              </a:solidFill>
            </a:endParaRPr>
          </a:p>
          <a:p>
            <a:r>
              <a:rPr lang="fr-FR" sz="2000" b="1" dirty="0" smtClean="0">
                <a:solidFill>
                  <a:srgbClr val="0000FF"/>
                </a:solidFill>
              </a:rPr>
              <a:t>~</a:t>
            </a:r>
            <a:r>
              <a:rPr lang="fr-FR" sz="2000" b="1" dirty="0" smtClean="0">
                <a:solidFill>
                  <a:srgbClr val="FF0000"/>
                </a:solidFill>
              </a:rPr>
              <a:t>20 </a:t>
            </a:r>
            <a:r>
              <a:rPr lang="fr-FR" sz="2000" b="1" baseline="30000" dirty="0" smtClean="0">
                <a:solidFill>
                  <a:srgbClr val="0000FF"/>
                </a:solidFill>
              </a:rPr>
              <a:t>23</a:t>
            </a:r>
            <a:r>
              <a:rPr lang="fr-FR" sz="2000" b="1" dirty="0" smtClean="0">
                <a:solidFill>
                  <a:srgbClr val="0000FF"/>
                </a:solidFill>
              </a:rPr>
              <a:t>Mg/cycle</a:t>
            </a:r>
          </a:p>
        </p:txBody>
      </p:sp>
      <p:cxnSp>
        <p:nvCxnSpPr>
          <p:cNvPr id="47" name="Connecteur droit avec flèche 46"/>
          <p:cNvCxnSpPr/>
          <p:nvPr/>
        </p:nvCxnSpPr>
        <p:spPr>
          <a:xfrm>
            <a:off x="7022898" y="2834964"/>
            <a:ext cx="744725" cy="882"/>
          </a:xfrm>
          <a:prstGeom prst="straightConnector1">
            <a:avLst/>
          </a:prstGeom>
          <a:ln w="63500">
            <a:solidFill>
              <a:srgbClr val="00FFFF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8" name="Ellipse 47"/>
          <p:cNvSpPr/>
          <p:nvPr/>
        </p:nvSpPr>
        <p:spPr>
          <a:xfrm>
            <a:off x="7765163" y="2677136"/>
            <a:ext cx="228910" cy="250770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68" y="553412"/>
            <a:ext cx="626104" cy="626104"/>
          </a:xfrm>
          <a:prstGeom prst="rect">
            <a:avLst/>
          </a:prstGeom>
        </p:spPr>
      </p:pic>
      <p:sp>
        <p:nvSpPr>
          <p:cNvPr id="27" name="ZoneTexte 26"/>
          <p:cNvSpPr txBox="1"/>
          <p:nvPr/>
        </p:nvSpPr>
        <p:spPr>
          <a:xfrm>
            <a:off x="7260913" y="4703973"/>
            <a:ext cx="3280257" cy="16312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000" b="1" dirty="0" err="1" smtClean="0"/>
              <a:t>Requirements</a:t>
            </a:r>
            <a:r>
              <a:rPr lang="fr-FR" sz="2000" b="1" dirty="0" smtClean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i="1" dirty="0" smtClean="0"/>
              <a:t>P </a:t>
            </a:r>
            <a:r>
              <a:rPr lang="fr-FR" sz="2000" b="1" dirty="0" smtClean="0"/>
              <a:t>proof-of-</a:t>
            </a:r>
            <a:r>
              <a:rPr lang="fr-FR" sz="2000" b="1" dirty="0" err="1" smtClean="0"/>
              <a:t>principle</a:t>
            </a:r>
            <a:r>
              <a:rPr lang="fr-FR" sz="2000" b="1" dirty="0" smtClean="0"/>
              <a:t> (?)</a:t>
            </a:r>
          </a:p>
          <a:p>
            <a:r>
              <a:rPr lang="fr-FR" sz="2000" b="1" dirty="0" smtClean="0">
                <a:solidFill>
                  <a:srgbClr val="FF0000"/>
                </a:solidFill>
              </a:rPr>
              <a:t>&gt;100 </a:t>
            </a:r>
            <a:r>
              <a:rPr lang="fr-FR" sz="2000" b="1" baseline="30000" dirty="0" smtClean="0">
                <a:solidFill>
                  <a:srgbClr val="0000FF"/>
                </a:solidFill>
              </a:rPr>
              <a:t>23</a:t>
            </a:r>
            <a:r>
              <a:rPr lang="fr-FR" sz="2000" b="1" dirty="0" smtClean="0">
                <a:solidFill>
                  <a:srgbClr val="0000FF"/>
                </a:solidFill>
              </a:rPr>
              <a:t>Mg/cycle </a:t>
            </a:r>
            <a:r>
              <a:rPr lang="fr-FR" sz="2000" b="1" dirty="0" err="1">
                <a:solidFill>
                  <a:srgbClr val="0000FF"/>
                </a:solidFill>
              </a:rPr>
              <a:t>required</a:t>
            </a:r>
            <a:r>
              <a:rPr lang="fr-FR" sz="2000" b="1" dirty="0">
                <a:solidFill>
                  <a:srgbClr val="0000FF"/>
                </a:solidFill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endParaRPr lang="fr-FR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i="1" dirty="0" smtClean="0"/>
              <a:t>D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measurement</a:t>
            </a:r>
            <a:r>
              <a:rPr lang="fr-FR" sz="2000" b="1" dirty="0" smtClean="0"/>
              <a:t> to 5x10</a:t>
            </a:r>
            <a:r>
              <a:rPr lang="fr-FR" sz="2000" b="1" baseline="30000" dirty="0" smtClean="0"/>
              <a:t>-4</a:t>
            </a:r>
          </a:p>
          <a:p>
            <a:r>
              <a:rPr lang="fr-FR" sz="2000" b="1" dirty="0" smtClean="0">
                <a:solidFill>
                  <a:srgbClr val="0000FF"/>
                </a:solidFill>
              </a:rPr>
              <a:t>2x10</a:t>
            </a:r>
            <a:r>
              <a:rPr lang="fr-FR" sz="2000" b="1" baseline="30000" dirty="0" smtClean="0">
                <a:solidFill>
                  <a:srgbClr val="0000FF"/>
                </a:solidFill>
              </a:rPr>
              <a:t>4</a:t>
            </a:r>
            <a:r>
              <a:rPr lang="fr-FR" sz="2000" b="1" dirty="0" smtClean="0">
                <a:solidFill>
                  <a:srgbClr val="0000FF"/>
                </a:solidFill>
              </a:rPr>
              <a:t> </a:t>
            </a:r>
            <a:r>
              <a:rPr lang="fr-FR" sz="2000" b="1" baseline="30000" dirty="0" smtClean="0">
                <a:solidFill>
                  <a:srgbClr val="0000FF"/>
                </a:solidFill>
              </a:rPr>
              <a:t>23</a:t>
            </a:r>
            <a:r>
              <a:rPr lang="fr-FR" sz="2000" b="1" dirty="0" smtClean="0">
                <a:solidFill>
                  <a:srgbClr val="0000FF"/>
                </a:solidFill>
              </a:rPr>
              <a:t>Mg/cycle </a:t>
            </a:r>
            <a:r>
              <a:rPr lang="fr-FR" sz="2000" b="1" dirty="0" err="1" smtClean="0">
                <a:solidFill>
                  <a:srgbClr val="0000FF"/>
                </a:solidFill>
              </a:rPr>
              <a:t>required</a:t>
            </a:r>
            <a:r>
              <a:rPr lang="fr-FR" sz="2000" b="1" dirty="0" smtClean="0">
                <a:solidFill>
                  <a:srgbClr val="0000FF"/>
                </a:solidFill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9462137" y="59084"/>
            <a:ext cx="22199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/>
              <a:t>November</a:t>
            </a:r>
            <a:r>
              <a:rPr lang="fr-FR" sz="2400" b="1" dirty="0" smtClean="0"/>
              <a:t> 2022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319547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581400" y="274638"/>
            <a:ext cx="6629400" cy="1143000"/>
          </a:xfrm>
        </p:spPr>
        <p:txBody>
          <a:bodyPr>
            <a:normAutofit/>
          </a:bodyPr>
          <a:lstStyle/>
          <a:p>
            <a:r>
              <a:rPr lang="fr-FR" sz="2800" dirty="0" err="1" smtClean="0">
                <a:latin typeface="Tw Cen MT Condensed Extra Bold" panose="020B0803020202020204" pitchFamily="34" charset="0"/>
              </a:rPr>
              <a:t>Tackling</a:t>
            </a:r>
            <a:r>
              <a:rPr lang="fr-FR" sz="2800" dirty="0" smtClean="0">
                <a:latin typeface="Tw Cen MT Condensed Extra Bold" panose="020B0803020202020204" pitchFamily="34" charset="0"/>
              </a:rPr>
              <a:t> </a:t>
            </a:r>
            <a:r>
              <a:rPr lang="fr-FR" sz="2800" dirty="0" err="1" smtClean="0">
                <a:latin typeface="Tw Cen MT Condensed Extra Bold" panose="020B0803020202020204" pitchFamily="34" charset="0"/>
              </a:rPr>
              <a:t>beam</a:t>
            </a:r>
            <a:r>
              <a:rPr lang="fr-FR" sz="2800" dirty="0" smtClean="0">
                <a:latin typeface="Tw Cen MT Condensed Extra Bold" panose="020B0803020202020204" pitchFamily="34" charset="0"/>
              </a:rPr>
              <a:t> contamination issue</a:t>
            </a:r>
            <a:endParaRPr lang="fr-FR" sz="2800" dirty="0">
              <a:latin typeface="Tw Cen MT Condensed Extra Bold" panose="020B080302020202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7650" y="1464892"/>
            <a:ext cx="2416834" cy="2788096"/>
          </a:xfrm>
          <a:prstGeom prst="rect">
            <a:avLst/>
          </a:prstGeom>
          <a:ln w="76200">
            <a:noFill/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24253" y="4488871"/>
            <a:ext cx="2830255" cy="190534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101" y="4402780"/>
            <a:ext cx="2608756" cy="190534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101" y="1464892"/>
            <a:ext cx="6110895" cy="2788096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5345" y="1282728"/>
            <a:ext cx="2324948" cy="3099930"/>
          </a:xfrm>
          <a:prstGeom prst="rect">
            <a:avLst/>
          </a:prstGeom>
        </p:spPr>
      </p:pic>
      <p:cxnSp>
        <p:nvCxnSpPr>
          <p:cNvPr id="17" name="Connecteur droit avec flèche 16"/>
          <p:cNvCxnSpPr/>
          <p:nvPr/>
        </p:nvCxnSpPr>
        <p:spPr>
          <a:xfrm>
            <a:off x="1506664" y="2142085"/>
            <a:ext cx="4061748" cy="967752"/>
          </a:xfrm>
          <a:prstGeom prst="straightConnector1">
            <a:avLst/>
          </a:prstGeom>
          <a:ln w="63500">
            <a:solidFill>
              <a:srgbClr val="00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2616318" y="1792178"/>
            <a:ext cx="2183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00FFFF"/>
                </a:solidFill>
              </a:rPr>
              <a:t>p 10 µA 30 MeV</a:t>
            </a:r>
            <a:endParaRPr lang="fr-FR" sz="2400" dirty="0">
              <a:solidFill>
                <a:srgbClr val="00FFFF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271180" y="1044558"/>
            <a:ext cx="4304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 smtClean="0"/>
              <a:t>Origin</a:t>
            </a:r>
            <a:r>
              <a:rPr lang="fr-FR" sz="2000" b="1" dirty="0" smtClean="0"/>
              <a:t> of the stable Na contamination?</a:t>
            </a:r>
            <a:endParaRPr lang="fr-FR" sz="2000" b="1" dirty="0"/>
          </a:p>
        </p:txBody>
      </p:sp>
      <p:sp>
        <p:nvSpPr>
          <p:cNvPr id="22" name="ZoneTexte 21"/>
          <p:cNvSpPr txBox="1"/>
          <p:nvPr/>
        </p:nvSpPr>
        <p:spPr>
          <a:xfrm>
            <a:off x="6767645" y="1561617"/>
            <a:ext cx="101021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err="1" smtClean="0"/>
              <a:t>Gas</a:t>
            </a:r>
            <a:r>
              <a:rPr lang="fr-FR" dirty="0" smtClean="0"/>
              <a:t> </a:t>
            </a:r>
            <a:r>
              <a:rPr lang="fr-FR" dirty="0" err="1" smtClean="0"/>
              <a:t>cell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506128" y="5880993"/>
            <a:ext cx="214270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Windows of </a:t>
            </a:r>
            <a:r>
              <a:rPr lang="fr-FR" dirty="0" err="1" smtClean="0"/>
              <a:t>gas</a:t>
            </a:r>
            <a:r>
              <a:rPr lang="fr-FR" dirty="0" smtClean="0"/>
              <a:t> </a:t>
            </a:r>
            <a:r>
              <a:rPr lang="fr-FR" dirty="0" err="1" smtClean="0"/>
              <a:t>cell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24" name="ZoneTexte 23"/>
          <p:cNvSpPr txBox="1"/>
          <p:nvPr/>
        </p:nvSpPr>
        <p:spPr>
          <a:xfrm>
            <a:off x="3708124" y="4618751"/>
            <a:ext cx="224638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Target </a:t>
            </a:r>
            <a:r>
              <a:rPr lang="fr-FR" dirty="0" err="1" smtClean="0"/>
              <a:t>within</a:t>
            </a:r>
            <a:r>
              <a:rPr lang="fr-FR" dirty="0" smtClean="0"/>
              <a:t> </a:t>
            </a:r>
            <a:r>
              <a:rPr lang="fr-FR" dirty="0" err="1" smtClean="0"/>
              <a:t>gas</a:t>
            </a:r>
            <a:r>
              <a:rPr lang="fr-FR" dirty="0" smtClean="0"/>
              <a:t> </a:t>
            </a:r>
            <a:r>
              <a:rPr lang="fr-FR" dirty="0" err="1" smtClean="0"/>
              <a:t>cell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10036803" y="1417638"/>
            <a:ext cx="165462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err="1" smtClean="0"/>
              <a:t>Gas</a:t>
            </a:r>
            <a:r>
              <a:rPr lang="fr-FR" dirty="0" smtClean="0"/>
              <a:t> </a:t>
            </a:r>
            <a:r>
              <a:rPr lang="fr-FR" dirty="0" err="1" smtClean="0"/>
              <a:t>within</a:t>
            </a:r>
            <a:r>
              <a:rPr lang="fr-FR" dirty="0" smtClean="0"/>
              <a:t> </a:t>
            </a:r>
            <a:r>
              <a:rPr lang="fr-FR" dirty="0" err="1" smtClean="0"/>
              <a:t>cell</a:t>
            </a:r>
            <a:r>
              <a:rPr lang="fr-FR" dirty="0" smtClean="0"/>
              <a:t>?</a:t>
            </a:r>
            <a:endParaRPr lang="fr-FR" dirty="0"/>
          </a:p>
        </p:txBody>
      </p:sp>
      <p:cxnSp>
        <p:nvCxnSpPr>
          <p:cNvPr id="4" name="Connecteur droit 3"/>
          <p:cNvCxnSpPr/>
          <p:nvPr/>
        </p:nvCxnSpPr>
        <p:spPr>
          <a:xfrm>
            <a:off x="271180" y="4407315"/>
            <a:ext cx="2672451" cy="1900808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3062479" y="4491138"/>
            <a:ext cx="2892029" cy="1903076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6135130" y="4464233"/>
            <a:ext cx="610070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Na+ </a:t>
            </a:r>
            <a:r>
              <a:rPr lang="fr-FR" dirty="0" err="1" smtClean="0"/>
              <a:t>beam</a:t>
            </a:r>
            <a:r>
              <a:rPr lang="fr-FR" dirty="0" smtClean="0"/>
              <a:t> </a:t>
            </a:r>
            <a:r>
              <a:rPr lang="fr-FR" dirty="0" err="1" smtClean="0"/>
              <a:t>only</a:t>
            </a:r>
            <a:r>
              <a:rPr lang="fr-FR" dirty="0" smtClean="0"/>
              <a:t> </a:t>
            </a:r>
            <a:r>
              <a:rPr lang="fr-FR" dirty="0" err="1" smtClean="0"/>
              <a:t>appears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p </a:t>
            </a:r>
            <a:r>
              <a:rPr lang="fr-FR" dirty="0" err="1" smtClean="0"/>
              <a:t>beam</a:t>
            </a:r>
            <a:r>
              <a:rPr lang="fr-FR" dirty="0" smtClean="0"/>
              <a:t> 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Efforts </a:t>
            </a:r>
            <a:r>
              <a:rPr lang="fr-FR" dirty="0" err="1" smtClean="0"/>
              <a:t>focused</a:t>
            </a:r>
            <a:r>
              <a:rPr lang="fr-FR" dirty="0" smtClean="0"/>
              <a:t> first on </a:t>
            </a:r>
            <a:r>
              <a:rPr lang="fr-FR" b="1" dirty="0" err="1" smtClean="0"/>
              <a:t>targets</a:t>
            </a:r>
            <a:r>
              <a:rPr lang="fr-FR" dirty="0" smtClean="0"/>
              <a:t> and </a:t>
            </a:r>
            <a:r>
              <a:rPr lang="fr-FR" b="1" dirty="0" err="1" smtClean="0"/>
              <a:t>windows</a:t>
            </a:r>
            <a:endParaRPr lang="fr-FR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Baking</a:t>
            </a:r>
            <a:r>
              <a:rPr lang="fr-FR" dirty="0" smtClean="0"/>
              <a:t> Mg/</a:t>
            </a:r>
            <a:r>
              <a:rPr lang="fr-FR" dirty="0" err="1" smtClean="0"/>
              <a:t>MgO</a:t>
            </a:r>
            <a:r>
              <a:rPr lang="fr-FR" dirty="0" smtClean="0"/>
              <a:t> </a:t>
            </a:r>
            <a:r>
              <a:rPr lang="fr-FR" dirty="0" err="1" smtClean="0"/>
              <a:t>targets</a:t>
            </a:r>
            <a:r>
              <a:rPr lang="fr-FR" dirty="0" smtClean="0"/>
              <a:t> and </a:t>
            </a:r>
            <a:r>
              <a:rPr lang="fr-FR" dirty="0" err="1" smtClean="0"/>
              <a:t>windows</a:t>
            </a:r>
            <a:r>
              <a:rPr lang="fr-FR" dirty="0" smtClean="0"/>
              <a:t> to diffuse Na out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Coating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BaO</a:t>
            </a:r>
            <a:r>
              <a:rPr lang="fr-FR" dirty="0" smtClean="0"/>
              <a:t> to </a:t>
            </a:r>
            <a:r>
              <a:rPr lang="fr-FR" dirty="0" err="1" smtClean="0"/>
              <a:t>suppress</a:t>
            </a:r>
            <a:r>
              <a:rPr lang="fr-FR" dirty="0" smtClean="0"/>
              <a:t> surface ionisation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Exchanging</a:t>
            </a:r>
            <a:r>
              <a:rPr lang="fr-FR" dirty="0" smtClean="0"/>
              <a:t> Mg </a:t>
            </a:r>
            <a:r>
              <a:rPr lang="fr-FR" dirty="0" err="1" smtClean="0"/>
              <a:t>targets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ultra-pure Al </a:t>
            </a:r>
            <a:r>
              <a:rPr lang="fr-FR" dirty="0" err="1" smtClean="0"/>
              <a:t>targets</a:t>
            </a:r>
            <a:endParaRPr lang="fr-FR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Removing</a:t>
            </a:r>
            <a:r>
              <a:rPr lang="fr-FR" dirty="0" smtClean="0"/>
              <a:t> </a:t>
            </a:r>
            <a:r>
              <a:rPr lang="fr-FR" dirty="0" err="1" smtClean="0"/>
              <a:t>targets</a:t>
            </a:r>
            <a:r>
              <a:rPr lang="fr-FR" dirty="0" smtClean="0"/>
              <a:t>! </a:t>
            </a:r>
            <a:r>
              <a:rPr lang="fr-FR" dirty="0" err="1" smtClean="0"/>
              <a:t>Only</a:t>
            </a:r>
            <a:r>
              <a:rPr lang="fr-FR" dirty="0" smtClean="0"/>
              <a:t> </a:t>
            </a:r>
            <a:r>
              <a:rPr lang="fr-FR" dirty="0" err="1" smtClean="0"/>
              <a:t>windows</a:t>
            </a:r>
            <a:endParaRPr lang="fr-FR" dirty="0" smtClean="0"/>
          </a:p>
        </p:txBody>
      </p:sp>
      <p:sp>
        <p:nvSpPr>
          <p:cNvPr id="29" name="ZoneTexte 28"/>
          <p:cNvSpPr txBox="1"/>
          <p:nvPr/>
        </p:nvSpPr>
        <p:spPr>
          <a:xfrm>
            <a:off x="7920681" y="6115468"/>
            <a:ext cx="1853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No </a:t>
            </a:r>
            <a:r>
              <a:rPr lang="fr-FR" dirty="0" err="1" smtClean="0">
                <a:solidFill>
                  <a:srgbClr val="FF0000"/>
                </a:solidFill>
              </a:rPr>
              <a:t>improvement</a:t>
            </a:r>
            <a:r>
              <a:rPr lang="fr-FR" dirty="0" smtClean="0">
                <a:solidFill>
                  <a:srgbClr val="FF0000"/>
                </a:solidFill>
              </a:rPr>
              <a:t>!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48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581400" y="274638"/>
            <a:ext cx="6629400" cy="1143000"/>
          </a:xfrm>
        </p:spPr>
        <p:txBody>
          <a:bodyPr>
            <a:normAutofit/>
          </a:bodyPr>
          <a:lstStyle/>
          <a:p>
            <a:r>
              <a:rPr lang="fr-FR" sz="2800" dirty="0" err="1" smtClean="0">
                <a:latin typeface="Tw Cen MT Condensed Extra Bold" panose="020B0803020202020204" pitchFamily="34" charset="0"/>
              </a:rPr>
              <a:t>Tackling</a:t>
            </a:r>
            <a:r>
              <a:rPr lang="fr-FR" sz="2800" dirty="0" smtClean="0">
                <a:latin typeface="Tw Cen MT Condensed Extra Bold" panose="020B0803020202020204" pitchFamily="34" charset="0"/>
              </a:rPr>
              <a:t> </a:t>
            </a:r>
            <a:r>
              <a:rPr lang="fr-FR" sz="2800" dirty="0" err="1" smtClean="0">
                <a:latin typeface="Tw Cen MT Condensed Extra Bold" panose="020B0803020202020204" pitchFamily="34" charset="0"/>
              </a:rPr>
              <a:t>beam</a:t>
            </a:r>
            <a:r>
              <a:rPr lang="fr-FR" sz="2800" dirty="0" smtClean="0">
                <a:latin typeface="Tw Cen MT Condensed Extra Bold" panose="020B0803020202020204" pitchFamily="34" charset="0"/>
              </a:rPr>
              <a:t> contamination issue</a:t>
            </a:r>
            <a:endParaRPr lang="fr-FR" sz="2800" dirty="0">
              <a:latin typeface="Tw Cen MT Condensed Extra Bold" panose="020B080302020202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7650" y="1464892"/>
            <a:ext cx="2416834" cy="2788096"/>
          </a:xfrm>
          <a:prstGeom prst="rect">
            <a:avLst/>
          </a:prstGeom>
          <a:ln w="76200">
            <a:noFill/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24253" y="4488871"/>
            <a:ext cx="2830255" cy="190534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101" y="4402780"/>
            <a:ext cx="2608756" cy="190534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101" y="1464892"/>
            <a:ext cx="6110895" cy="2788096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5345" y="1282728"/>
            <a:ext cx="2324948" cy="3099930"/>
          </a:xfrm>
          <a:prstGeom prst="rect">
            <a:avLst/>
          </a:prstGeom>
        </p:spPr>
      </p:pic>
      <p:cxnSp>
        <p:nvCxnSpPr>
          <p:cNvPr id="17" name="Connecteur droit avec flèche 16"/>
          <p:cNvCxnSpPr/>
          <p:nvPr/>
        </p:nvCxnSpPr>
        <p:spPr>
          <a:xfrm>
            <a:off x="1506664" y="2142085"/>
            <a:ext cx="4061748" cy="967752"/>
          </a:xfrm>
          <a:prstGeom prst="straightConnector1">
            <a:avLst/>
          </a:prstGeom>
          <a:ln w="63500">
            <a:solidFill>
              <a:srgbClr val="00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2616318" y="1792178"/>
            <a:ext cx="2183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00FFFF"/>
                </a:solidFill>
              </a:rPr>
              <a:t>p 10 µA 30 MeV</a:t>
            </a:r>
            <a:endParaRPr lang="fr-FR" sz="2400" dirty="0">
              <a:solidFill>
                <a:srgbClr val="00FFFF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271180" y="1044558"/>
            <a:ext cx="4304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 smtClean="0"/>
              <a:t>Origin</a:t>
            </a:r>
            <a:r>
              <a:rPr lang="fr-FR" sz="2000" b="1" dirty="0" smtClean="0"/>
              <a:t> of the stable Na contamination?</a:t>
            </a:r>
            <a:endParaRPr lang="fr-FR" sz="2000" b="1" dirty="0"/>
          </a:p>
        </p:txBody>
      </p:sp>
      <p:sp>
        <p:nvSpPr>
          <p:cNvPr id="22" name="ZoneTexte 21"/>
          <p:cNvSpPr txBox="1"/>
          <p:nvPr/>
        </p:nvSpPr>
        <p:spPr>
          <a:xfrm>
            <a:off x="6767645" y="1561617"/>
            <a:ext cx="101021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err="1" smtClean="0"/>
              <a:t>Gas</a:t>
            </a:r>
            <a:r>
              <a:rPr lang="fr-FR" dirty="0" smtClean="0"/>
              <a:t> </a:t>
            </a:r>
            <a:r>
              <a:rPr lang="fr-FR" dirty="0" err="1" smtClean="0"/>
              <a:t>cell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506128" y="5880993"/>
            <a:ext cx="214270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Windows of </a:t>
            </a:r>
            <a:r>
              <a:rPr lang="fr-FR" dirty="0" err="1" smtClean="0"/>
              <a:t>gas</a:t>
            </a:r>
            <a:r>
              <a:rPr lang="fr-FR" dirty="0" smtClean="0"/>
              <a:t> </a:t>
            </a:r>
            <a:r>
              <a:rPr lang="fr-FR" dirty="0" err="1" smtClean="0"/>
              <a:t>cell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24" name="ZoneTexte 23"/>
          <p:cNvSpPr txBox="1"/>
          <p:nvPr/>
        </p:nvSpPr>
        <p:spPr>
          <a:xfrm>
            <a:off x="3708124" y="4618751"/>
            <a:ext cx="224638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Target </a:t>
            </a:r>
            <a:r>
              <a:rPr lang="fr-FR" dirty="0" err="1" smtClean="0"/>
              <a:t>within</a:t>
            </a:r>
            <a:r>
              <a:rPr lang="fr-FR" dirty="0" smtClean="0"/>
              <a:t> </a:t>
            </a:r>
            <a:r>
              <a:rPr lang="fr-FR" dirty="0" err="1" smtClean="0"/>
              <a:t>gas</a:t>
            </a:r>
            <a:r>
              <a:rPr lang="fr-FR" dirty="0" smtClean="0"/>
              <a:t> </a:t>
            </a:r>
            <a:r>
              <a:rPr lang="fr-FR" dirty="0" err="1" smtClean="0"/>
              <a:t>cell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10036803" y="1417638"/>
            <a:ext cx="165462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err="1" smtClean="0"/>
              <a:t>Gas</a:t>
            </a:r>
            <a:r>
              <a:rPr lang="fr-FR" dirty="0" smtClean="0"/>
              <a:t> </a:t>
            </a:r>
            <a:r>
              <a:rPr lang="fr-FR" dirty="0" err="1" smtClean="0"/>
              <a:t>within</a:t>
            </a:r>
            <a:r>
              <a:rPr lang="fr-FR" dirty="0" smtClean="0"/>
              <a:t> </a:t>
            </a:r>
            <a:r>
              <a:rPr lang="fr-FR" dirty="0" err="1" smtClean="0"/>
              <a:t>cell</a:t>
            </a:r>
            <a:r>
              <a:rPr lang="fr-FR" dirty="0" smtClean="0"/>
              <a:t>?</a:t>
            </a:r>
            <a:endParaRPr lang="fr-FR" dirty="0"/>
          </a:p>
        </p:txBody>
      </p:sp>
      <p:cxnSp>
        <p:nvCxnSpPr>
          <p:cNvPr id="4" name="Connecteur droit 3"/>
          <p:cNvCxnSpPr/>
          <p:nvPr/>
        </p:nvCxnSpPr>
        <p:spPr>
          <a:xfrm>
            <a:off x="271180" y="4407315"/>
            <a:ext cx="2672451" cy="1900808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3062479" y="4491138"/>
            <a:ext cx="2892029" cy="1903076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9644532" y="1282728"/>
            <a:ext cx="2325761" cy="3120052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6135130" y="4464233"/>
            <a:ext cx="59127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Na+ </a:t>
            </a:r>
            <a:r>
              <a:rPr lang="fr-FR" dirty="0" err="1" smtClean="0"/>
              <a:t>beam</a:t>
            </a:r>
            <a:r>
              <a:rPr lang="fr-FR" dirty="0" smtClean="0"/>
              <a:t> </a:t>
            </a:r>
            <a:r>
              <a:rPr lang="fr-FR" dirty="0" err="1" smtClean="0"/>
              <a:t>only</a:t>
            </a:r>
            <a:r>
              <a:rPr lang="fr-FR" dirty="0" smtClean="0"/>
              <a:t> </a:t>
            </a:r>
            <a:r>
              <a:rPr lang="fr-FR" dirty="0" err="1" smtClean="0"/>
              <a:t>appears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p </a:t>
            </a:r>
            <a:r>
              <a:rPr lang="fr-FR" dirty="0" err="1" smtClean="0"/>
              <a:t>beam</a:t>
            </a:r>
            <a:r>
              <a:rPr lang="fr-FR" dirty="0" smtClean="0"/>
              <a:t> 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Efforts </a:t>
            </a:r>
            <a:r>
              <a:rPr lang="fr-FR" dirty="0" err="1" smtClean="0"/>
              <a:t>focused</a:t>
            </a:r>
            <a:r>
              <a:rPr lang="fr-FR" dirty="0" smtClean="0"/>
              <a:t> first on </a:t>
            </a:r>
            <a:r>
              <a:rPr lang="fr-FR" dirty="0" err="1" smtClean="0"/>
              <a:t>targets</a:t>
            </a:r>
            <a:r>
              <a:rPr lang="fr-FR" dirty="0" smtClean="0"/>
              <a:t> and </a:t>
            </a:r>
            <a:r>
              <a:rPr lang="fr-FR" dirty="0" err="1" smtClean="0"/>
              <a:t>windows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He </a:t>
            </a:r>
            <a:r>
              <a:rPr lang="fr-FR" dirty="0" err="1" smtClean="0"/>
              <a:t>gas</a:t>
            </a:r>
            <a:r>
              <a:rPr lang="fr-FR" dirty="0" smtClean="0"/>
              <a:t>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 err="1" smtClean="0"/>
              <a:t>discarded</a:t>
            </a:r>
            <a:endParaRPr lang="fr-FR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But </a:t>
            </a:r>
            <a:r>
              <a:rPr lang="fr-FR" dirty="0" err="1" smtClean="0"/>
              <a:t>unpurified</a:t>
            </a:r>
            <a:r>
              <a:rPr lang="fr-FR" dirty="0" smtClean="0"/>
              <a:t> </a:t>
            </a:r>
            <a:r>
              <a:rPr lang="fr-FR" dirty="0" err="1" smtClean="0"/>
              <a:t>gas</a:t>
            </a:r>
            <a:r>
              <a:rPr lang="fr-FR" dirty="0" smtClean="0"/>
              <a:t> </a:t>
            </a:r>
            <a:r>
              <a:rPr lang="fr-FR" dirty="0" err="1" smtClean="0"/>
              <a:t>helps</a:t>
            </a:r>
            <a:r>
              <a:rPr lang="fr-FR" dirty="0" smtClean="0"/>
              <a:t>!!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Factor </a:t>
            </a:r>
            <a:r>
              <a:rPr lang="fr-FR" b="1" dirty="0" smtClean="0"/>
              <a:t>of 5 </a:t>
            </a:r>
            <a:r>
              <a:rPr lang="fr-FR" b="1" dirty="0" err="1" smtClean="0"/>
              <a:t>improvement</a:t>
            </a:r>
            <a:r>
              <a:rPr lang="fr-FR" b="1" dirty="0" smtClean="0"/>
              <a:t> </a:t>
            </a:r>
            <a:r>
              <a:rPr lang="fr-FR" dirty="0" err="1" smtClean="0"/>
              <a:t>bypassing</a:t>
            </a:r>
            <a:r>
              <a:rPr lang="fr-FR" dirty="0" smtClean="0"/>
              <a:t> cold </a:t>
            </a:r>
            <a:r>
              <a:rPr lang="fr-FR" dirty="0" err="1" smtClean="0"/>
              <a:t>trap</a:t>
            </a:r>
            <a:r>
              <a:rPr lang="fr-FR" dirty="0" smtClean="0"/>
              <a:t> and </a:t>
            </a:r>
            <a:r>
              <a:rPr lang="fr-FR" dirty="0" err="1" smtClean="0"/>
              <a:t>zeolithe</a:t>
            </a:r>
            <a:r>
              <a:rPr lang="fr-FR" dirty="0" smtClean="0"/>
              <a:t> </a:t>
            </a:r>
            <a:r>
              <a:rPr lang="fr-FR" dirty="0" err="1" smtClean="0"/>
              <a:t>filter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400757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581400" y="274638"/>
            <a:ext cx="6629400" cy="1143000"/>
          </a:xfrm>
        </p:spPr>
        <p:txBody>
          <a:bodyPr>
            <a:normAutofit/>
          </a:bodyPr>
          <a:lstStyle/>
          <a:p>
            <a:r>
              <a:rPr lang="fr-FR" sz="2800" dirty="0" err="1" smtClean="0">
                <a:latin typeface="Tw Cen MT Condensed Extra Bold" panose="020B0803020202020204" pitchFamily="34" charset="0"/>
              </a:rPr>
              <a:t>Tackling</a:t>
            </a:r>
            <a:r>
              <a:rPr lang="fr-FR" sz="2800" dirty="0" smtClean="0">
                <a:latin typeface="Tw Cen MT Condensed Extra Bold" panose="020B0803020202020204" pitchFamily="34" charset="0"/>
              </a:rPr>
              <a:t> </a:t>
            </a:r>
            <a:r>
              <a:rPr lang="fr-FR" sz="2800" dirty="0" err="1" smtClean="0">
                <a:latin typeface="Tw Cen MT Condensed Extra Bold" panose="020B0803020202020204" pitchFamily="34" charset="0"/>
              </a:rPr>
              <a:t>beam</a:t>
            </a:r>
            <a:r>
              <a:rPr lang="fr-FR" sz="2800" dirty="0" smtClean="0">
                <a:latin typeface="Tw Cen MT Condensed Extra Bold" panose="020B0803020202020204" pitchFamily="34" charset="0"/>
              </a:rPr>
              <a:t> contamination issue</a:t>
            </a:r>
            <a:endParaRPr lang="fr-FR" sz="2800" dirty="0">
              <a:latin typeface="Tw Cen MT Condensed Extra Bold" panose="020B080302020202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7650" y="1464892"/>
            <a:ext cx="2416834" cy="2788096"/>
          </a:xfrm>
          <a:prstGeom prst="rect">
            <a:avLst/>
          </a:prstGeom>
          <a:ln w="76200">
            <a:solidFill>
              <a:srgbClr val="0000FF"/>
            </a:solidFill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24253" y="4488871"/>
            <a:ext cx="2830255" cy="190534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101" y="4402780"/>
            <a:ext cx="2608756" cy="190534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101" y="1464892"/>
            <a:ext cx="6110895" cy="2788096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5345" y="1282728"/>
            <a:ext cx="2324948" cy="3099930"/>
          </a:xfrm>
          <a:prstGeom prst="rect">
            <a:avLst/>
          </a:prstGeom>
        </p:spPr>
      </p:pic>
      <p:cxnSp>
        <p:nvCxnSpPr>
          <p:cNvPr id="17" name="Connecteur droit avec flèche 16"/>
          <p:cNvCxnSpPr/>
          <p:nvPr/>
        </p:nvCxnSpPr>
        <p:spPr>
          <a:xfrm>
            <a:off x="1506664" y="2142085"/>
            <a:ext cx="4061748" cy="967752"/>
          </a:xfrm>
          <a:prstGeom prst="straightConnector1">
            <a:avLst/>
          </a:prstGeom>
          <a:ln w="63500">
            <a:solidFill>
              <a:srgbClr val="00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2616318" y="1792178"/>
            <a:ext cx="2183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00FFFF"/>
                </a:solidFill>
              </a:rPr>
              <a:t>p 10 µA 30 MeV</a:t>
            </a:r>
            <a:endParaRPr lang="fr-FR" sz="2400" dirty="0">
              <a:solidFill>
                <a:srgbClr val="00FFFF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271180" y="1044558"/>
            <a:ext cx="4304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 smtClean="0"/>
              <a:t>Origin</a:t>
            </a:r>
            <a:r>
              <a:rPr lang="fr-FR" sz="2000" b="1" dirty="0" smtClean="0"/>
              <a:t> of the stable Na contamination?</a:t>
            </a:r>
            <a:endParaRPr lang="fr-FR" sz="2000" b="1" dirty="0"/>
          </a:p>
        </p:txBody>
      </p:sp>
      <p:sp>
        <p:nvSpPr>
          <p:cNvPr id="22" name="ZoneTexte 21"/>
          <p:cNvSpPr txBox="1"/>
          <p:nvPr/>
        </p:nvSpPr>
        <p:spPr>
          <a:xfrm>
            <a:off x="6767645" y="1561617"/>
            <a:ext cx="101021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err="1" smtClean="0"/>
              <a:t>Gas</a:t>
            </a:r>
            <a:r>
              <a:rPr lang="fr-FR" dirty="0" smtClean="0"/>
              <a:t> </a:t>
            </a:r>
            <a:r>
              <a:rPr lang="fr-FR" dirty="0" err="1" smtClean="0"/>
              <a:t>cell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506128" y="5880993"/>
            <a:ext cx="214270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Windows of </a:t>
            </a:r>
            <a:r>
              <a:rPr lang="fr-FR" dirty="0" err="1" smtClean="0"/>
              <a:t>gas</a:t>
            </a:r>
            <a:r>
              <a:rPr lang="fr-FR" dirty="0" smtClean="0"/>
              <a:t> </a:t>
            </a:r>
            <a:r>
              <a:rPr lang="fr-FR" dirty="0" err="1" smtClean="0"/>
              <a:t>cell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24" name="ZoneTexte 23"/>
          <p:cNvSpPr txBox="1"/>
          <p:nvPr/>
        </p:nvSpPr>
        <p:spPr>
          <a:xfrm>
            <a:off x="3708124" y="4618751"/>
            <a:ext cx="224638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Target </a:t>
            </a:r>
            <a:r>
              <a:rPr lang="fr-FR" dirty="0" err="1" smtClean="0"/>
              <a:t>within</a:t>
            </a:r>
            <a:r>
              <a:rPr lang="fr-FR" dirty="0" smtClean="0"/>
              <a:t> </a:t>
            </a:r>
            <a:r>
              <a:rPr lang="fr-FR" dirty="0" err="1" smtClean="0"/>
              <a:t>gas</a:t>
            </a:r>
            <a:r>
              <a:rPr lang="fr-FR" dirty="0" smtClean="0"/>
              <a:t> </a:t>
            </a:r>
            <a:r>
              <a:rPr lang="fr-FR" dirty="0" err="1" smtClean="0"/>
              <a:t>cell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10036803" y="1417638"/>
            <a:ext cx="165462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err="1" smtClean="0"/>
              <a:t>Gas</a:t>
            </a:r>
            <a:r>
              <a:rPr lang="fr-FR" dirty="0" smtClean="0"/>
              <a:t> </a:t>
            </a:r>
            <a:r>
              <a:rPr lang="fr-FR" dirty="0" err="1" smtClean="0"/>
              <a:t>within</a:t>
            </a:r>
            <a:r>
              <a:rPr lang="fr-FR" dirty="0" smtClean="0"/>
              <a:t> </a:t>
            </a:r>
            <a:r>
              <a:rPr lang="fr-FR" dirty="0" err="1" smtClean="0"/>
              <a:t>cell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6135130" y="4464233"/>
            <a:ext cx="59127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Na+ </a:t>
            </a:r>
            <a:r>
              <a:rPr lang="fr-FR" dirty="0" err="1" smtClean="0"/>
              <a:t>beam</a:t>
            </a:r>
            <a:r>
              <a:rPr lang="fr-FR" dirty="0" smtClean="0"/>
              <a:t> </a:t>
            </a:r>
            <a:r>
              <a:rPr lang="fr-FR" dirty="0" err="1" smtClean="0"/>
              <a:t>only</a:t>
            </a:r>
            <a:r>
              <a:rPr lang="fr-FR" dirty="0" smtClean="0"/>
              <a:t> </a:t>
            </a:r>
            <a:r>
              <a:rPr lang="fr-FR" dirty="0" err="1" smtClean="0"/>
              <a:t>appears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p </a:t>
            </a:r>
            <a:r>
              <a:rPr lang="fr-FR" dirty="0" err="1" smtClean="0"/>
              <a:t>beam</a:t>
            </a:r>
            <a:r>
              <a:rPr lang="fr-FR" dirty="0" smtClean="0"/>
              <a:t> 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Efforts </a:t>
            </a:r>
            <a:r>
              <a:rPr lang="fr-FR" dirty="0" err="1" smtClean="0"/>
              <a:t>focused</a:t>
            </a:r>
            <a:r>
              <a:rPr lang="fr-FR" dirty="0" smtClean="0"/>
              <a:t> first on </a:t>
            </a:r>
            <a:r>
              <a:rPr lang="fr-FR" dirty="0" err="1" smtClean="0"/>
              <a:t>targets</a:t>
            </a:r>
            <a:r>
              <a:rPr lang="fr-FR" dirty="0" smtClean="0"/>
              <a:t> and </a:t>
            </a:r>
            <a:r>
              <a:rPr lang="fr-FR" dirty="0" err="1" smtClean="0"/>
              <a:t>windows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He </a:t>
            </a:r>
            <a:r>
              <a:rPr lang="fr-FR" dirty="0" err="1" smtClean="0"/>
              <a:t>gas</a:t>
            </a:r>
            <a:r>
              <a:rPr lang="fr-FR" dirty="0" smtClean="0"/>
              <a:t>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 err="1" smtClean="0"/>
              <a:t>discarded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err="1" smtClean="0"/>
              <a:t>Gas</a:t>
            </a:r>
            <a:r>
              <a:rPr lang="fr-FR" b="1" dirty="0" smtClean="0"/>
              <a:t> </a:t>
            </a:r>
            <a:r>
              <a:rPr lang="fr-FR" b="1" dirty="0" err="1" smtClean="0"/>
              <a:t>cell</a:t>
            </a:r>
            <a:r>
              <a:rPr lang="fr-FR" b="1" dirty="0" smtClean="0"/>
              <a:t> </a:t>
            </a:r>
            <a:r>
              <a:rPr lang="fr-FR" b="1" dirty="0" err="1" smtClean="0"/>
              <a:t>material</a:t>
            </a:r>
            <a:r>
              <a:rPr lang="fr-FR" b="1" dirty="0" smtClean="0"/>
              <a:t> </a:t>
            </a:r>
            <a:r>
              <a:rPr lang="fr-FR" b="1" dirty="0" err="1" smtClean="0"/>
              <a:t>is</a:t>
            </a:r>
            <a:r>
              <a:rPr lang="fr-FR" b="1" dirty="0" smtClean="0"/>
              <a:t> </a:t>
            </a:r>
            <a:r>
              <a:rPr lang="fr-FR" b="1" dirty="0" err="1" smtClean="0"/>
              <a:t>suspected</a:t>
            </a:r>
            <a:endParaRPr lang="fr-FR" b="1" dirty="0" smtClean="0"/>
          </a:p>
        </p:txBody>
      </p:sp>
      <p:cxnSp>
        <p:nvCxnSpPr>
          <p:cNvPr id="4" name="Connecteur droit 3"/>
          <p:cNvCxnSpPr/>
          <p:nvPr/>
        </p:nvCxnSpPr>
        <p:spPr>
          <a:xfrm>
            <a:off x="271180" y="4407315"/>
            <a:ext cx="2672451" cy="1900808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3062479" y="4491138"/>
            <a:ext cx="2892029" cy="1903076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9644532" y="1282728"/>
            <a:ext cx="2325761" cy="3120052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16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581400" y="274638"/>
            <a:ext cx="6629400" cy="1143000"/>
          </a:xfrm>
        </p:spPr>
        <p:txBody>
          <a:bodyPr>
            <a:normAutofit/>
          </a:bodyPr>
          <a:lstStyle/>
          <a:p>
            <a:r>
              <a:rPr lang="fr-FR" sz="2800" dirty="0" err="1" smtClean="0">
                <a:latin typeface="Tw Cen MT Condensed Extra Bold" panose="020B0803020202020204" pitchFamily="34" charset="0"/>
              </a:rPr>
              <a:t>Tackling</a:t>
            </a:r>
            <a:r>
              <a:rPr lang="fr-FR" sz="2800" dirty="0" smtClean="0">
                <a:latin typeface="Tw Cen MT Condensed Extra Bold" panose="020B0803020202020204" pitchFamily="34" charset="0"/>
              </a:rPr>
              <a:t> </a:t>
            </a:r>
            <a:r>
              <a:rPr lang="fr-FR" sz="2800" dirty="0" err="1" smtClean="0">
                <a:latin typeface="Tw Cen MT Condensed Extra Bold" panose="020B0803020202020204" pitchFamily="34" charset="0"/>
              </a:rPr>
              <a:t>beam</a:t>
            </a:r>
            <a:r>
              <a:rPr lang="fr-FR" sz="2800" dirty="0" smtClean="0">
                <a:latin typeface="Tw Cen MT Condensed Extra Bold" panose="020B0803020202020204" pitchFamily="34" charset="0"/>
              </a:rPr>
              <a:t> contamination issue</a:t>
            </a:r>
            <a:endParaRPr lang="fr-FR" sz="2800" dirty="0">
              <a:latin typeface="Tw Cen MT Condensed Extra Bold" panose="020B080302020202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7650" y="1464892"/>
            <a:ext cx="2416834" cy="2788096"/>
          </a:xfrm>
          <a:prstGeom prst="rect">
            <a:avLst/>
          </a:prstGeom>
          <a:ln w="76200">
            <a:solidFill>
              <a:srgbClr val="0000FF"/>
            </a:solidFill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24253" y="4488871"/>
            <a:ext cx="2830255" cy="190534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101" y="4402780"/>
            <a:ext cx="2608756" cy="190534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101" y="1464892"/>
            <a:ext cx="6110895" cy="2788096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5345" y="1282728"/>
            <a:ext cx="2324948" cy="3099930"/>
          </a:xfrm>
          <a:prstGeom prst="rect">
            <a:avLst/>
          </a:prstGeom>
        </p:spPr>
      </p:pic>
      <p:cxnSp>
        <p:nvCxnSpPr>
          <p:cNvPr id="17" name="Connecteur droit avec flèche 16"/>
          <p:cNvCxnSpPr/>
          <p:nvPr/>
        </p:nvCxnSpPr>
        <p:spPr>
          <a:xfrm>
            <a:off x="1506664" y="2142085"/>
            <a:ext cx="4061748" cy="967752"/>
          </a:xfrm>
          <a:prstGeom prst="straightConnector1">
            <a:avLst/>
          </a:prstGeom>
          <a:ln w="63500">
            <a:solidFill>
              <a:srgbClr val="00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2616318" y="1792178"/>
            <a:ext cx="2183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00FFFF"/>
                </a:solidFill>
              </a:rPr>
              <a:t>p 10 µA 30 MeV</a:t>
            </a:r>
            <a:endParaRPr lang="fr-FR" sz="2400" dirty="0">
              <a:solidFill>
                <a:srgbClr val="00FFFF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271180" y="1044558"/>
            <a:ext cx="4304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 smtClean="0"/>
              <a:t>Origin</a:t>
            </a:r>
            <a:r>
              <a:rPr lang="fr-FR" sz="2000" b="1" dirty="0" smtClean="0"/>
              <a:t> of the stable Na contamination?</a:t>
            </a:r>
            <a:endParaRPr lang="fr-FR" sz="2000" b="1" dirty="0"/>
          </a:p>
        </p:txBody>
      </p:sp>
      <p:sp>
        <p:nvSpPr>
          <p:cNvPr id="22" name="ZoneTexte 21"/>
          <p:cNvSpPr txBox="1"/>
          <p:nvPr/>
        </p:nvSpPr>
        <p:spPr>
          <a:xfrm>
            <a:off x="6767645" y="1561617"/>
            <a:ext cx="101021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err="1" smtClean="0"/>
              <a:t>Gas</a:t>
            </a:r>
            <a:r>
              <a:rPr lang="fr-FR" dirty="0" smtClean="0"/>
              <a:t> </a:t>
            </a:r>
            <a:r>
              <a:rPr lang="fr-FR" dirty="0" err="1" smtClean="0"/>
              <a:t>cell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506128" y="5880993"/>
            <a:ext cx="214270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Windows of </a:t>
            </a:r>
            <a:r>
              <a:rPr lang="fr-FR" dirty="0" err="1" smtClean="0"/>
              <a:t>gas</a:t>
            </a:r>
            <a:r>
              <a:rPr lang="fr-FR" dirty="0" smtClean="0"/>
              <a:t> </a:t>
            </a:r>
            <a:r>
              <a:rPr lang="fr-FR" dirty="0" err="1" smtClean="0"/>
              <a:t>cell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24" name="ZoneTexte 23"/>
          <p:cNvSpPr txBox="1"/>
          <p:nvPr/>
        </p:nvSpPr>
        <p:spPr>
          <a:xfrm>
            <a:off x="3708124" y="4618751"/>
            <a:ext cx="224638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Target </a:t>
            </a:r>
            <a:r>
              <a:rPr lang="fr-FR" dirty="0" err="1" smtClean="0"/>
              <a:t>within</a:t>
            </a:r>
            <a:r>
              <a:rPr lang="fr-FR" dirty="0" smtClean="0"/>
              <a:t> </a:t>
            </a:r>
            <a:r>
              <a:rPr lang="fr-FR" dirty="0" err="1" smtClean="0"/>
              <a:t>gas</a:t>
            </a:r>
            <a:r>
              <a:rPr lang="fr-FR" dirty="0" smtClean="0"/>
              <a:t> </a:t>
            </a:r>
            <a:r>
              <a:rPr lang="fr-FR" dirty="0" err="1" smtClean="0"/>
              <a:t>cell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10036803" y="1417638"/>
            <a:ext cx="165462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err="1" smtClean="0"/>
              <a:t>Gas</a:t>
            </a:r>
            <a:r>
              <a:rPr lang="fr-FR" dirty="0" smtClean="0"/>
              <a:t> </a:t>
            </a:r>
            <a:r>
              <a:rPr lang="fr-FR" dirty="0" err="1" smtClean="0"/>
              <a:t>within</a:t>
            </a:r>
            <a:r>
              <a:rPr lang="fr-FR" dirty="0" smtClean="0"/>
              <a:t> </a:t>
            </a:r>
            <a:r>
              <a:rPr lang="fr-FR" dirty="0" err="1" smtClean="0"/>
              <a:t>cell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6135130" y="4464233"/>
            <a:ext cx="59127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Na+ </a:t>
            </a:r>
            <a:r>
              <a:rPr lang="fr-FR" dirty="0" err="1" smtClean="0"/>
              <a:t>beam</a:t>
            </a:r>
            <a:r>
              <a:rPr lang="fr-FR" dirty="0" smtClean="0"/>
              <a:t> </a:t>
            </a:r>
            <a:r>
              <a:rPr lang="fr-FR" dirty="0" err="1" smtClean="0"/>
              <a:t>only</a:t>
            </a:r>
            <a:r>
              <a:rPr lang="fr-FR" dirty="0" smtClean="0"/>
              <a:t> </a:t>
            </a:r>
            <a:r>
              <a:rPr lang="fr-FR" dirty="0" err="1" smtClean="0"/>
              <a:t>appears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p </a:t>
            </a:r>
            <a:r>
              <a:rPr lang="fr-FR" dirty="0" err="1" smtClean="0"/>
              <a:t>beam</a:t>
            </a:r>
            <a:r>
              <a:rPr lang="fr-FR" dirty="0" smtClean="0"/>
              <a:t> 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Efforts </a:t>
            </a:r>
            <a:r>
              <a:rPr lang="fr-FR" dirty="0" err="1" smtClean="0"/>
              <a:t>focused</a:t>
            </a:r>
            <a:r>
              <a:rPr lang="fr-FR" dirty="0" smtClean="0"/>
              <a:t> first on </a:t>
            </a:r>
            <a:r>
              <a:rPr lang="fr-FR" dirty="0" err="1" smtClean="0"/>
              <a:t>targets</a:t>
            </a:r>
            <a:r>
              <a:rPr lang="fr-FR" dirty="0" smtClean="0"/>
              <a:t> and </a:t>
            </a:r>
            <a:r>
              <a:rPr lang="fr-FR" dirty="0" err="1" smtClean="0"/>
              <a:t>windows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He </a:t>
            </a:r>
            <a:r>
              <a:rPr lang="fr-FR" dirty="0" err="1" smtClean="0"/>
              <a:t>gas</a:t>
            </a:r>
            <a:r>
              <a:rPr lang="fr-FR" dirty="0" smtClean="0"/>
              <a:t>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 err="1" smtClean="0"/>
              <a:t>discarded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err="1" smtClean="0"/>
              <a:t>Gas</a:t>
            </a:r>
            <a:r>
              <a:rPr lang="fr-FR" b="1" dirty="0" smtClean="0"/>
              <a:t> </a:t>
            </a:r>
            <a:r>
              <a:rPr lang="fr-FR" b="1" dirty="0" err="1" smtClean="0"/>
              <a:t>cell</a:t>
            </a:r>
            <a:r>
              <a:rPr lang="fr-FR" b="1" dirty="0" smtClean="0"/>
              <a:t> </a:t>
            </a:r>
            <a:r>
              <a:rPr lang="fr-FR" b="1" dirty="0" err="1" smtClean="0"/>
              <a:t>material</a:t>
            </a:r>
            <a:r>
              <a:rPr lang="fr-FR" b="1" dirty="0" smtClean="0"/>
              <a:t> </a:t>
            </a:r>
            <a:r>
              <a:rPr lang="fr-FR" b="1" dirty="0" err="1" smtClean="0"/>
              <a:t>is</a:t>
            </a:r>
            <a:r>
              <a:rPr lang="fr-FR" b="1" dirty="0" smtClean="0"/>
              <a:t> </a:t>
            </a:r>
            <a:r>
              <a:rPr lang="fr-FR" b="1" dirty="0" err="1" smtClean="0"/>
              <a:t>suspected</a:t>
            </a:r>
            <a:endParaRPr lang="fr-FR" b="1" dirty="0" smtClean="0"/>
          </a:p>
        </p:txBody>
      </p:sp>
      <p:cxnSp>
        <p:nvCxnSpPr>
          <p:cNvPr id="4" name="Connecteur droit 3"/>
          <p:cNvCxnSpPr/>
          <p:nvPr/>
        </p:nvCxnSpPr>
        <p:spPr>
          <a:xfrm>
            <a:off x="271180" y="4407315"/>
            <a:ext cx="2672451" cy="1900808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3062479" y="4491138"/>
            <a:ext cx="2892029" cy="1903076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9644532" y="1282728"/>
            <a:ext cx="2325761" cy="3120052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6667650" y="5726015"/>
            <a:ext cx="52568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And an </a:t>
            </a:r>
            <a:r>
              <a:rPr lang="fr-FR" b="1" dirty="0" err="1" smtClean="0"/>
              <a:t>impurity</a:t>
            </a:r>
            <a:r>
              <a:rPr lang="fr-FR" b="1" dirty="0" smtClean="0"/>
              <a:t> in He </a:t>
            </a:r>
            <a:r>
              <a:rPr lang="fr-FR" b="1" dirty="0" err="1" smtClean="0"/>
              <a:t>gas</a:t>
            </a:r>
            <a:r>
              <a:rPr lang="fr-FR" b="1" dirty="0" smtClean="0"/>
              <a:t> </a:t>
            </a:r>
            <a:r>
              <a:rPr lang="fr-FR" b="1" dirty="0" err="1" smtClean="0"/>
              <a:t>reduces</a:t>
            </a:r>
            <a:r>
              <a:rPr lang="fr-FR" b="1" dirty="0" smtClean="0"/>
              <a:t> the contamination</a:t>
            </a:r>
          </a:p>
          <a:p>
            <a:r>
              <a:rPr lang="fr-FR" b="1" dirty="0"/>
              <a:t> </a:t>
            </a:r>
            <a:r>
              <a:rPr lang="fr-FR" b="1" dirty="0" smtClean="0"/>
              <a:t>	x5 </a:t>
            </a:r>
            <a:r>
              <a:rPr lang="fr-FR" b="1" dirty="0" err="1" smtClean="0"/>
              <a:t>improvement</a:t>
            </a:r>
            <a:r>
              <a:rPr lang="fr-FR" b="1" dirty="0" smtClean="0"/>
              <a:t>, to </a:t>
            </a:r>
            <a:r>
              <a:rPr lang="fr-FR" b="1" dirty="0" err="1" smtClean="0"/>
              <a:t>be</a:t>
            </a:r>
            <a:r>
              <a:rPr lang="fr-FR" b="1" dirty="0" smtClean="0"/>
              <a:t> </a:t>
            </a:r>
            <a:r>
              <a:rPr lang="fr-FR" b="1" dirty="0" err="1" smtClean="0"/>
              <a:t>further</a:t>
            </a:r>
            <a:r>
              <a:rPr lang="fr-FR" b="1" dirty="0" smtClean="0"/>
              <a:t> </a:t>
            </a:r>
            <a:r>
              <a:rPr lang="fr-FR" b="1" dirty="0" err="1" smtClean="0"/>
              <a:t>optimized</a:t>
            </a:r>
            <a:endParaRPr lang="fr-FR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308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586274" y="3965548"/>
                <a:ext cx="4495654" cy="6124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350">
                          <a:latin typeface="Cambria Math" panose="02040503050406030204" pitchFamily="18" charset="0"/>
                        </a:rPr>
                        <m:t>ℋ</m:t>
                      </m:r>
                      <m:r>
                        <a:rPr lang="fr-FR" sz="135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13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35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fr-FR" sz="135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35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sz="1350" i="1">
                                  <a:latin typeface="Cambria Math" panose="02040503050406030204" pitchFamily="18" charset="0"/>
                                </a:rPr>
                                <m:t>𝑢𝑑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fr-FR" sz="135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135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nary>
                        <m:naryPr>
                          <m:chr m:val="∑"/>
                          <m:limLoc m:val="undOvr"/>
                          <m:grow m:val="on"/>
                          <m:supHide m:val="on"/>
                          <m:ctrlPr>
                            <a:rPr lang="fr-FR" sz="135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r-FR" sz="135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sz="135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r-FR" sz="135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fr-FR" sz="135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135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fr-FR" sz="135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1350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fr-FR" sz="135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135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fr-FR" sz="135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1350" i="1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fr-FR" sz="135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fr-FR" sz="13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350" i="1">
                                          <a:latin typeface="Cambria Math" panose="02040503050406030204" pitchFamily="18" charset="0"/>
                                        </a:rPr>
                                        <m:t>𝛹</m:t>
                                      </m:r>
                                    </m:e>
                                    <m:sub>
                                      <m:r>
                                        <a:rPr lang="fr-FR" sz="135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e>
                              </m:acc>
                              <m:sSub>
                                <m:sSubPr>
                                  <m:ctrlP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  <m:t>𝛹</m:t>
                                  </m:r>
                                </m:e>
                                <m:sub>
                                  <m: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fr-FR" sz="135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fr-FR" sz="13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sz="1350" i="1">
                                          <a:latin typeface="Cambria Math" panose="02040503050406030204" pitchFamily="18" charset="0"/>
                                        </a:rPr>
                                        <m:t>𝛹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p>
                                  <m: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sz="13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350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fr-FR" sz="135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fr-FR" sz="135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fr-FR" sz="135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fr-FR" sz="135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fr-FR" sz="135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fr-FR" sz="135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fr-FR" sz="13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350" i="1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fr-FR" sz="1350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  <m:t>𝛹</m:t>
                                  </m:r>
                                </m:e>
                                <m:sub>
                                  <m: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fr-FR" sz="135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1350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fr-FR" sz="135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fr-FR" sz="135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fr-FR" sz="1350">
                          <a:latin typeface="Cambria Math" panose="02040503050406030204" pitchFamily="18" charset="0"/>
                        </a:rPr>
                        <m:t>. </m:t>
                      </m:r>
                    </m:oMath>
                  </m:oMathPara>
                </a14:m>
                <a:endParaRPr lang="fr-FR" sz="135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6274" y="3965548"/>
                <a:ext cx="4495654" cy="612475"/>
              </a:xfrm>
              <a:prstGeom prst="rect">
                <a:avLst/>
              </a:prstGeom>
              <a:blipFill>
                <a:blip r:embed="rId3"/>
                <a:stretch>
                  <a:fillRect t="-117000" b="-162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ZoneTexte 16"/>
          <p:cNvSpPr txBox="1"/>
          <p:nvPr/>
        </p:nvSpPr>
        <p:spPr>
          <a:xfrm>
            <a:off x="3492182" y="2723095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1350" dirty="0"/>
          </a:p>
        </p:txBody>
      </p:sp>
      <p:pic>
        <p:nvPicPr>
          <p:cNvPr id="19" name="Image 18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7164" y="1668665"/>
            <a:ext cx="5062824" cy="1725609"/>
          </a:xfrm>
          <a:prstGeom prst="rect">
            <a:avLst/>
          </a:prstGeom>
          <a:noFill/>
        </p:spPr>
      </p:pic>
      <p:sp>
        <p:nvSpPr>
          <p:cNvPr id="20" name="ZoneTexte 19"/>
          <p:cNvSpPr txBox="1"/>
          <p:nvPr/>
        </p:nvSpPr>
        <p:spPr>
          <a:xfrm>
            <a:off x="3676912" y="3336724"/>
            <a:ext cx="102707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/>
              <a:t>High </a:t>
            </a:r>
            <a:r>
              <a:rPr lang="fr-FR" sz="1350" dirty="0" err="1"/>
              <a:t>energy</a:t>
            </a:r>
            <a:endParaRPr lang="fr-FR" sz="1350" dirty="0"/>
          </a:p>
        </p:txBody>
      </p:sp>
      <p:sp>
        <p:nvSpPr>
          <p:cNvPr id="21" name="ZoneTexte 20"/>
          <p:cNvSpPr txBox="1"/>
          <p:nvPr/>
        </p:nvSpPr>
        <p:spPr>
          <a:xfrm>
            <a:off x="6600056" y="3351054"/>
            <a:ext cx="16881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b="1" dirty="0"/>
              <a:t>Fermi approximation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5799433" y="4794723"/>
            <a:ext cx="376843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dirty="0">
                <a:solidFill>
                  <a:srgbClr val="0000FF"/>
                </a:solidFill>
              </a:rPr>
              <a:t>Explicit </a:t>
            </a:r>
            <a:r>
              <a:rPr lang="fr-FR" sz="1350" dirty="0" err="1">
                <a:solidFill>
                  <a:srgbClr val="0000FF"/>
                </a:solidFill>
              </a:rPr>
              <a:t>parity</a:t>
            </a:r>
            <a:r>
              <a:rPr lang="fr-FR" sz="1350" dirty="0">
                <a:solidFill>
                  <a:srgbClr val="0000FF"/>
                </a:solidFill>
              </a:rPr>
              <a:t> violation  Ci’≠0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5834101" y="4597282"/>
            <a:ext cx="376680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T. D. Lee and C. N. Yang, Phys. Rev. 104, 254 (1956).</a:t>
            </a:r>
            <a:endParaRPr lang="fr-FR" sz="1350" dirty="0"/>
          </a:p>
        </p:txBody>
      </p:sp>
      <p:sp>
        <p:nvSpPr>
          <p:cNvPr id="31" name="ZoneTexte 30"/>
          <p:cNvSpPr txBox="1"/>
          <p:nvPr/>
        </p:nvSpPr>
        <p:spPr>
          <a:xfrm>
            <a:off x="5799433" y="5028708"/>
            <a:ext cx="196585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 err="1"/>
              <a:t>Sum</a:t>
            </a:r>
            <a:r>
              <a:rPr lang="fr-FR" sz="1350" dirty="0"/>
              <a:t> of Lorentz invariants</a:t>
            </a:r>
          </a:p>
        </p:txBody>
      </p:sp>
      <p:sp>
        <p:nvSpPr>
          <p:cNvPr id="23" name="Titre 1"/>
          <p:cNvSpPr>
            <a:spLocks noGrp="1"/>
          </p:cNvSpPr>
          <p:nvPr>
            <p:ph type="title"/>
          </p:nvPr>
        </p:nvSpPr>
        <p:spPr>
          <a:xfrm>
            <a:off x="2165226" y="398429"/>
            <a:ext cx="7886700" cy="994172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fr-FR" sz="2800" dirty="0" err="1">
                <a:latin typeface="Tw Cen MT Condensed Extra Bold" panose="020B0803020202020204" pitchFamily="34" charset="0"/>
              </a:rPr>
              <a:t>Nuclear</a:t>
            </a:r>
            <a:r>
              <a:rPr lang="fr-FR" sz="2800" dirty="0">
                <a:latin typeface="Tw Cen MT Condensed Extra Bold" panose="020B0803020202020204" pitchFamily="34" charset="0"/>
              </a:rPr>
              <a:t> </a:t>
            </a:r>
            <a:r>
              <a:rPr lang="fr-FR" sz="2800" b="1" dirty="0">
                <a:latin typeface="Symbol" panose="05050102010706020507" pitchFamily="18" charset="2"/>
              </a:rPr>
              <a:t>b</a:t>
            </a:r>
            <a:r>
              <a:rPr lang="fr-FR" sz="2800" b="1" dirty="0">
                <a:latin typeface="Tw Cen MT Condensed Extra Bold" panose="020B0803020202020204" pitchFamily="34" charset="0"/>
              </a:rPr>
              <a:t>-</a:t>
            </a:r>
            <a:r>
              <a:rPr lang="fr-FR" sz="2800" b="1" dirty="0" err="1">
                <a:latin typeface="Tw Cen MT Condensed Extra Bold" panose="020B0803020202020204" pitchFamily="34" charset="0"/>
              </a:rPr>
              <a:t>decay</a:t>
            </a:r>
            <a:r>
              <a:rPr lang="fr-FR" sz="2800" b="1" dirty="0">
                <a:latin typeface="Tw Cen MT Condensed Extra Bold" panose="020B0803020202020204" pitchFamily="34" charset="0"/>
              </a:rPr>
              <a:t> as a </a:t>
            </a:r>
            <a:r>
              <a:rPr lang="fr-FR" sz="2800" b="1" dirty="0" err="1">
                <a:latin typeface="Tw Cen MT Condensed Extra Bold" panose="020B0803020202020204" pitchFamily="34" charset="0"/>
              </a:rPr>
              <a:t>laboratory</a:t>
            </a:r>
            <a:r>
              <a:rPr lang="fr-FR" sz="2800" b="1" dirty="0">
                <a:latin typeface="Tw Cen MT Condensed Extra Bold" panose="020B0803020202020204" pitchFamily="34" charset="0"/>
              </a:rPr>
              <a:t> for </a:t>
            </a:r>
            <a:r>
              <a:rPr lang="fr-FR" sz="2800" b="1" dirty="0" err="1">
                <a:latin typeface="Tw Cen MT Condensed Extra Bold" panose="020B0803020202020204" pitchFamily="34" charset="0"/>
              </a:rPr>
              <a:t>weak</a:t>
            </a:r>
            <a:r>
              <a:rPr lang="fr-FR" sz="2800" b="1" dirty="0">
                <a:latin typeface="Tw Cen MT Condensed Extra Bold" panose="020B0803020202020204" pitchFamily="34" charset="0"/>
              </a:rPr>
              <a:t> interaction</a:t>
            </a:r>
          </a:p>
        </p:txBody>
      </p:sp>
      <p:sp>
        <p:nvSpPr>
          <p:cNvPr id="12" name="Ellipse 11"/>
          <p:cNvSpPr/>
          <p:nvPr/>
        </p:nvSpPr>
        <p:spPr>
          <a:xfrm>
            <a:off x="6354539" y="4092723"/>
            <a:ext cx="749573" cy="270575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avec flèche 12"/>
          <p:cNvCxnSpPr>
            <a:stCxn id="12" idx="3"/>
          </p:cNvCxnSpPr>
          <p:nvPr/>
        </p:nvCxnSpPr>
        <p:spPr>
          <a:xfrm flipH="1">
            <a:off x="5087888" y="4323672"/>
            <a:ext cx="1376422" cy="5736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2221429" y="4936147"/>
            <a:ext cx="36200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Accessible via </a:t>
            </a:r>
            <a:r>
              <a:rPr lang="fr-FR" sz="1600" b="1" dirty="0" err="1">
                <a:solidFill>
                  <a:srgbClr val="0000CC"/>
                </a:solidFill>
              </a:rPr>
              <a:t>correlation</a:t>
            </a:r>
            <a:r>
              <a:rPr lang="fr-FR" sz="1600" b="1" dirty="0">
                <a:solidFill>
                  <a:srgbClr val="0000CC"/>
                </a:solidFill>
              </a:rPr>
              <a:t> </a:t>
            </a:r>
            <a:r>
              <a:rPr lang="fr-FR" sz="1600" b="1" dirty="0" err="1">
                <a:solidFill>
                  <a:srgbClr val="0000CC"/>
                </a:solidFill>
              </a:rPr>
              <a:t>measurements</a:t>
            </a:r>
            <a:endParaRPr lang="fr-FR" sz="1600" b="1" dirty="0">
              <a:solidFill>
                <a:srgbClr val="0000CC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665059" y="1525804"/>
            <a:ext cx="2240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From high </a:t>
            </a:r>
            <a:r>
              <a:rPr lang="fr-FR" dirty="0" err="1" smtClean="0"/>
              <a:t>energy</a:t>
            </a:r>
            <a:r>
              <a:rPr lang="fr-FR" dirty="0" smtClean="0"/>
              <a:t> to </a:t>
            </a:r>
            <a:r>
              <a:rPr lang="fr-FR" dirty="0" err="1" smtClean="0"/>
              <a:t>precision</a:t>
            </a:r>
            <a:r>
              <a:rPr lang="fr-FR" dirty="0" smtClean="0"/>
              <a:t> </a:t>
            </a:r>
            <a:r>
              <a:rPr lang="fr-FR" dirty="0" err="1" smtClean="0"/>
              <a:t>experiments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768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68" y="553412"/>
            <a:ext cx="10618738" cy="59835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37162" y="5089238"/>
            <a:ext cx="1450109" cy="914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Target area </a:t>
            </a:r>
            <a:r>
              <a:rPr lang="fr-FR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separator</a:t>
            </a:r>
            <a:endParaRPr lang="fr-FR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flipH="1">
            <a:off x="3462391" y="6031345"/>
            <a:ext cx="204446" cy="505642"/>
          </a:xfrm>
          <a:prstGeom prst="straightConnector1">
            <a:avLst/>
          </a:prstGeom>
          <a:ln w="63500"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401792" y="2229299"/>
            <a:ext cx="1450109" cy="914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RFQ </a:t>
            </a:r>
            <a:r>
              <a:rPr lang="fr-FR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cooler</a:t>
            </a:r>
            <a:r>
              <a:rPr lang="fr-FR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&amp; </a:t>
            </a:r>
            <a:r>
              <a:rPr lang="fr-FR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minibuncher</a:t>
            </a:r>
            <a:endParaRPr lang="fr-FR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3" name="Connecteur droit avec flèche 12"/>
          <p:cNvCxnSpPr>
            <a:stCxn id="12" idx="3"/>
          </p:cNvCxnSpPr>
          <p:nvPr/>
        </p:nvCxnSpPr>
        <p:spPr>
          <a:xfrm>
            <a:off x="3851901" y="2686499"/>
            <a:ext cx="451258" cy="252821"/>
          </a:xfrm>
          <a:prstGeom prst="straightConnector1">
            <a:avLst/>
          </a:prstGeom>
          <a:ln w="63500"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769404" y="1376736"/>
            <a:ext cx="1805032" cy="7076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Pulsed</a:t>
            </a:r>
            <a:r>
              <a:rPr lang="fr-FR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Drift Tube (30keV</a:t>
            </a:r>
            <a:r>
              <a:rPr lang="fr-FR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 1.5keV)</a:t>
            </a:r>
            <a:endParaRPr lang="fr-FR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5" name="Connecteur droit avec flèche 14"/>
          <p:cNvCxnSpPr>
            <a:stCxn id="14" idx="2"/>
          </p:cNvCxnSpPr>
          <p:nvPr/>
        </p:nvCxnSpPr>
        <p:spPr>
          <a:xfrm>
            <a:off x="6671920" y="2084356"/>
            <a:ext cx="83065" cy="678115"/>
          </a:xfrm>
          <a:prstGeom prst="straightConnector1">
            <a:avLst/>
          </a:prstGeom>
          <a:ln w="63500"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8006150" y="1438493"/>
            <a:ext cx="1383122" cy="52699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MORA</a:t>
            </a:r>
            <a:endParaRPr lang="fr-FR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8" name="Connecteur droit avec flèche 17"/>
          <p:cNvCxnSpPr/>
          <p:nvPr/>
        </p:nvCxnSpPr>
        <p:spPr>
          <a:xfrm flipH="1">
            <a:off x="8006150" y="1965484"/>
            <a:ext cx="691561" cy="796987"/>
          </a:xfrm>
          <a:prstGeom prst="straightConnector1">
            <a:avLst/>
          </a:prstGeom>
          <a:ln w="63500"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9525883" y="2766371"/>
            <a:ext cx="1383122" cy="52699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Lasers</a:t>
            </a:r>
            <a:endParaRPr lang="fr-FR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9" name="Connecteur droit avec flèche 28"/>
          <p:cNvCxnSpPr>
            <a:stCxn id="28" idx="1"/>
          </p:cNvCxnSpPr>
          <p:nvPr/>
        </p:nvCxnSpPr>
        <p:spPr>
          <a:xfrm flipH="1" flipV="1">
            <a:off x="8673698" y="3029866"/>
            <a:ext cx="852185" cy="1"/>
          </a:xfrm>
          <a:prstGeom prst="straightConnector1">
            <a:avLst/>
          </a:prstGeom>
          <a:ln w="63500"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4764530" y="3545199"/>
            <a:ext cx="1304819" cy="43644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MR </a:t>
            </a:r>
            <a:r>
              <a:rPr lang="fr-FR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ToF</a:t>
            </a:r>
            <a:r>
              <a:rPr lang="fr-FR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MS</a:t>
            </a:r>
            <a:endParaRPr lang="fr-FR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35" name="Connecteur droit avec flèche 34"/>
          <p:cNvCxnSpPr/>
          <p:nvPr/>
        </p:nvCxnSpPr>
        <p:spPr>
          <a:xfrm flipH="1" flipV="1">
            <a:off x="5387168" y="2812909"/>
            <a:ext cx="59545" cy="800887"/>
          </a:xfrm>
          <a:prstGeom prst="straightConnector1">
            <a:avLst/>
          </a:prstGeom>
          <a:ln w="63500"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7" name="ZoneTexte 36"/>
          <p:cNvSpPr txBox="1"/>
          <p:nvPr/>
        </p:nvSpPr>
        <p:spPr>
          <a:xfrm>
            <a:off x="1630912" y="4071404"/>
            <a:ext cx="2018501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0000FF"/>
                </a:solidFill>
              </a:rPr>
              <a:t>~3x10</a:t>
            </a:r>
            <a:r>
              <a:rPr lang="fr-FR" sz="2000" b="1" baseline="30000" dirty="0" smtClean="0">
                <a:solidFill>
                  <a:srgbClr val="0000FF"/>
                </a:solidFill>
              </a:rPr>
              <a:t>5</a:t>
            </a:r>
            <a:r>
              <a:rPr lang="fr-FR" sz="2000" b="1" dirty="0" smtClean="0">
                <a:solidFill>
                  <a:srgbClr val="0000FF"/>
                </a:solidFill>
              </a:rPr>
              <a:t>  </a:t>
            </a:r>
            <a:r>
              <a:rPr lang="fr-FR" sz="2000" b="1" baseline="30000" dirty="0" smtClean="0">
                <a:solidFill>
                  <a:srgbClr val="0000FF"/>
                </a:solidFill>
              </a:rPr>
              <a:t>23</a:t>
            </a:r>
            <a:r>
              <a:rPr lang="fr-FR" sz="2000" b="1" dirty="0" smtClean="0">
                <a:solidFill>
                  <a:srgbClr val="0000FF"/>
                </a:solidFill>
              </a:rPr>
              <a:t>Mg/s</a:t>
            </a:r>
          </a:p>
          <a:p>
            <a:r>
              <a:rPr lang="fr-FR" sz="2000" b="1" baseline="30000" dirty="0" smtClean="0">
                <a:solidFill>
                  <a:srgbClr val="0000FF"/>
                </a:solidFill>
              </a:rPr>
              <a:t>23</a:t>
            </a:r>
            <a:r>
              <a:rPr lang="fr-FR" sz="2000" b="1" dirty="0" smtClean="0">
                <a:solidFill>
                  <a:srgbClr val="0000FF"/>
                </a:solidFill>
              </a:rPr>
              <a:t>Na:</a:t>
            </a:r>
            <a:r>
              <a:rPr lang="fr-FR" sz="2000" b="1" baseline="30000" dirty="0" smtClean="0">
                <a:solidFill>
                  <a:srgbClr val="0000FF"/>
                </a:solidFill>
              </a:rPr>
              <a:t>23</a:t>
            </a:r>
            <a:r>
              <a:rPr lang="fr-FR" sz="2000" b="1" dirty="0" smtClean="0">
                <a:solidFill>
                  <a:srgbClr val="0000FF"/>
                </a:solidFill>
              </a:rPr>
              <a:t>Mg </a:t>
            </a:r>
            <a:r>
              <a:rPr lang="fr-FR" sz="2000" b="1" dirty="0">
                <a:solidFill>
                  <a:srgbClr val="0000FF"/>
                </a:solidFill>
              </a:rPr>
              <a:t>~1000</a:t>
            </a:r>
            <a:endParaRPr lang="fr-FR" sz="2000" b="1" dirty="0" smtClean="0">
              <a:solidFill>
                <a:srgbClr val="0000FF"/>
              </a:solidFill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2137643" y="1476239"/>
            <a:ext cx="3279296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0000FF"/>
                </a:solidFill>
              </a:rPr>
              <a:t>2x10</a:t>
            </a:r>
            <a:r>
              <a:rPr lang="fr-FR" sz="2000" b="1" baseline="30000" dirty="0">
                <a:solidFill>
                  <a:srgbClr val="0000FF"/>
                </a:solidFill>
              </a:rPr>
              <a:t>5</a:t>
            </a:r>
            <a:r>
              <a:rPr lang="fr-FR" sz="2000" b="1" dirty="0">
                <a:solidFill>
                  <a:srgbClr val="0000FF"/>
                </a:solidFill>
              </a:rPr>
              <a:t>  </a:t>
            </a:r>
            <a:r>
              <a:rPr lang="fr-FR" sz="2000" b="1" baseline="30000" dirty="0" smtClean="0">
                <a:solidFill>
                  <a:srgbClr val="0000FF"/>
                </a:solidFill>
              </a:rPr>
              <a:t>23</a:t>
            </a:r>
            <a:r>
              <a:rPr lang="fr-FR" sz="2000" b="1" dirty="0" smtClean="0">
                <a:solidFill>
                  <a:srgbClr val="0000FF"/>
                </a:solidFill>
              </a:rPr>
              <a:t>Na/</a:t>
            </a:r>
            <a:r>
              <a:rPr lang="fr-FR" sz="2000" b="1" dirty="0" err="1" smtClean="0">
                <a:solidFill>
                  <a:srgbClr val="0000FF"/>
                </a:solidFill>
              </a:rPr>
              <a:t>bunch</a:t>
            </a:r>
            <a:r>
              <a:rPr lang="fr-FR" sz="2000" b="1" dirty="0" smtClean="0">
                <a:solidFill>
                  <a:srgbClr val="0000FF"/>
                </a:solidFill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</a:rPr>
              <a:t>saturation</a:t>
            </a:r>
            <a:endParaRPr lang="fr-FR" sz="2000" b="1" dirty="0">
              <a:solidFill>
                <a:srgbClr val="FF0000"/>
              </a:solidFill>
            </a:endParaRPr>
          </a:p>
          <a:p>
            <a:r>
              <a:rPr lang="fr-FR" sz="2000" b="1" dirty="0" smtClean="0">
                <a:solidFill>
                  <a:srgbClr val="0000FF"/>
                </a:solidFill>
              </a:rPr>
              <a:t>~200    </a:t>
            </a:r>
            <a:r>
              <a:rPr lang="fr-FR" sz="2000" b="1" baseline="30000" dirty="0" smtClean="0">
                <a:solidFill>
                  <a:srgbClr val="0000FF"/>
                </a:solidFill>
              </a:rPr>
              <a:t>23</a:t>
            </a:r>
            <a:r>
              <a:rPr lang="fr-FR" sz="2000" b="1" dirty="0" smtClean="0">
                <a:solidFill>
                  <a:srgbClr val="0000FF"/>
                </a:solidFill>
              </a:rPr>
              <a:t>Mg/</a:t>
            </a:r>
            <a:r>
              <a:rPr lang="fr-FR" sz="2000" b="1" dirty="0" err="1" smtClean="0">
                <a:solidFill>
                  <a:srgbClr val="0000FF"/>
                </a:solidFill>
              </a:rPr>
              <a:t>bunch</a:t>
            </a:r>
            <a:endParaRPr lang="fr-FR" sz="2000" b="1" dirty="0" smtClean="0">
              <a:solidFill>
                <a:srgbClr val="0000FF"/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3662216" y="134159"/>
            <a:ext cx="579992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0000FF"/>
                </a:solidFill>
              </a:rPr>
              <a:t>10 µA p 30 MeV on </a:t>
            </a:r>
            <a:r>
              <a:rPr lang="fr-FR" sz="2000" b="1" dirty="0" err="1" smtClean="0">
                <a:solidFill>
                  <a:srgbClr val="0000FF"/>
                </a:solidFill>
              </a:rPr>
              <a:t>target</a:t>
            </a:r>
            <a:r>
              <a:rPr lang="fr-FR" sz="2000" b="1" dirty="0" smtClean="0">
                <a:solidFill>
                  <a:srgbClr val="0000FF"/>
                </a:solidFill>
              </a:rPr>
              <a:t> – </a:t>
            </a:r>
            <a:r>
              <a:rPr lang="fr-FR" sz="2000" b="1" baseline="30000" dirty="0" smtClean="0">
                <a:solidFill>
                  <a:srgbClr val="0000FF"/>
                </a:solidFill>
              </a:rPr>
              <a:t>24</a:t>
            </a:r>
            <a:r>
              <a:rPr lang="fr-FR" sz="2000" b="1" dirty="0" smtClean="0">
                <a:solidFill>
                  <a:srgbClr val="0000FF"/>
                </a:solidFill>
              </a:rPr>
              <a:t>Mg(</a:t>
            </a:r>
            <a:r>
              <a:rPr lang="fr-FR" sz="2000" b="1" dirty="0" err="1" smtClean="0">
                <a:solidFill>
                  <a:srgbClr val="0000FF"/>
                </a:solidFill>
              </a:rPr>
              <a:t>p,d</a:t>
            </a:r>
            <a:r>
              <a:rPr lang="fr-FR" sz="2000" b="1" dirty="0" smtClean="0">
                <a:solidFill>
                  <a:srgbClr val="0000FF"/>
                </a:solidFill>
              </a:rPr>
              <a:t>)</a:t>
            </a:r>
            <a:r>
              <a:rPr lang="fr-FR" sz="2000" b="1" baseline="30000" dirty="0" smtClean="0">
                <a:solidFill>
                  <a:srgbClr val="0000FF"/>
                </a:solidFill>
              </a:rPr>
              <a:t>23</a:t>
            </a:r>
            <a:r>
              <a:rPr lang="fr-FR" sz="2000" b="1" dirty="0" smtClean="0">
                <a:solidFill>
                  <a:srgbClr val="0000FF"/>
                </a:solidFill>
              </a:rPr>
              <a:t>Mg </a:t>
            </a:r>
            <a:r>
              <a:rPr lang="fr-FR" sz="2000" b="1" dirty="0" err="1" smtClean="0">
                <a:solidFill>
                  <a:srgbClr val="0000FF"/>
                </a:solidFill>
              </a:rPr>
              <a:t>reaction</a:t>
            </a:r>
            <a:endParaRPr lang="fr-FR" sz="2000" b="1" dirty="0" smtClean="0">
              <a:solidFill>
                <a:srgbClr val="0000FF"/>
              </a:solidFill>
            </a:endParaRPr>
          </a:p>
        </p:txBody>
      </p:sp>
      <p:cxnSp>
        <p:nvCxnSpPr>
          <p:cNvPr id="41" name="Connecteur droit avec flèche 40"/>
          <p:cNvCxnSpPr/>
          <p:nvPr/>
        </p:nvCxnSpPr>
        <p:spPr>
          <a:xfrm flipV="1">
            <a:off x="3840316" y="3557961"/>
            <a:ext cx="462843" cy="1261626"/>
          </a:xfrm>
          <a:prstGeom prst="straightConnector1">
            <a:avLst/>
          </a:prstGeom>
          <a:ln w="63500">
            <a:solidFill>
              <a:srgbClr val="00FFFF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>
            <a:off x="4543400" y="2811312"/>
            <a:ext cx="744725" cy="882"/>
          </a:xfrm>
          <a:prstGeom prst="straightConnector1">
            <a:avLst/>
          </a:prstGeom>
          <a:ln w="63500">
            <a:solidFill>
              <a:srgbClr val="00FFFF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/>
          <p:nvPr/>
        </p:nvCxnSpPr>
        <p:spPr>
          <a:xfrm>
            <a:off x="5571968" y="2820115"/>
            <a:ext cx="1252578" cy="29698"/>
          </a:xfrm>
          <a:prstGeom prst="straightConnector1">
            <a:avLst/>
          </a:prstGeom>
          <a:ln w="63500">
            <a:solidFill>
              <a:srgbClr val="00FFFF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6" name="ZoneTexte 45"/>
          <p:cNvSpPr txBox="1"/>
          <p:nvPr/>
        </p:nvSpPr>
        <p:spPr>
          <a:xfrm>
            <a:off x="7075978" y="3612080"/>
            <a:ext cx="191789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000FF"/>
                </a:solidFill>
              </a:rPr>
              <a:t>10% </a:t>
            </a:r>
            <a:r>
              <a:rPr lang="fr-FR" sz="2000" b="1" dirty="0" err="1" smtClean="0">
                <a:solidFill>
                  <a:srgbClr val="0000FF"/>
                </a:solidFill>
              </a:rPr>
              <a:t>trapping</a:t>
            </a:r>
            <a:endParaRPr lang="fr-FR" sz="2000" b="1" dirty="0">
              <a:solidFill>
                <a:srgbClr val="FF0000"/>
              </a:solidFill>
            </a:endParaRPr>
          </a:p>
          <a:p>
            <a:r>
              <a:rPr lang="fr-FR" sz="2000" b="1" dirty="0" smtClean="0">
                <a:solidFill>
                  <a:srgbClr val="0000FF"/>
                </a:solidFill>
              </a:rPr>
              <a:t>~</a:t>
            </a:r>
            <a:r>
              <a:rPr lang="fr-FR" sz="2000" b="1" dirty="0" smtClean="0">
                <a:solidFill>
                  <a:srgbClr val="FF0000"/>
                </a:solidFill>
              </a:rPr>
              <a:t>20   </a:t>
            </a:r>
            <a:r>
              <a:rPr lang="fr-FR" sz="2000" b="1" baseline="30000" dirty="0" smtClean="0">
                <a:solidFill>
                  <a:srgbClr val="0000FF"/>
                </a:solidFill>
              </a:rPr>
              <a:t>23</a:t>
            </a:r>
            <a:r>
              <a:rPr lang="fr-FR" sz="2000" b="1" dirty="0" smtClean="0">
                <a:solidFill>
                  <a:srgbClr val="0000FF"/>
                </a:solidFill>
              </a:rPr>
              <a:t>Mg/cycle</a:t>
            </a:r>
          </a:p>
        </p:txBody>
      </p:sp>
      <p:cxnSp>
        <p:nvCxnSpPr>
          <p:cNvPr id="47" name="Connecteur droit avec flèche 46"/>
          <p:cNvCxnSpPr/>
          <p:nvPr/>
        </p:nvCxnSpPr>
        <p:spPr>
          <a:xfrm>
            <a:off x="7022898" y="2834964"/>
            <a:ext cx="744725" cy="882"/>
          </a:xfrm>
          <a:prstGeom prst="straightConnector1">
            <a:avLst/>
          </a:prstGeom>
          <a:ln w="63500">
            <a:solidFill>
              <a:srgbClr val="00FFFF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8" name="Ellipse 47"/>
          <p:cNvSpPr/>
          <p:nvPr/>
        </p:nvSpPr>
        <p:spPr>
          <a:xfrm>
            <a:off x="7765163" y="2677136"/>
            <a:ext cx="228910" cy="250770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68" y="553412"/>
            <a:ext cx="626104" cy="626104"/>
          </a:xfrm>
          <a:prstGeom prst="rect">
            <a:avLst/>
          </a:prstGeom>
        </p:spPr>
      </p:pic>
      <p:sp>
        <p:nvSpPr>
          <p:cNvPr id="27" name="ZoneTexte 26"/>
          <p:cNvSpPr txBox="1"/>
          <p:nvPr/>
        </p:nvSpPr>
        <p:spPr>
          <a:xfrm>
            <a:off x="7260913" y="4703973"/>
            <a:ext cx="3280257" cy="16312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000" b="1" dirty="0" err="1" smtClean="0"/>
              <a:t>Requirements</a:t>
            </a:r>
            <a:r>
              <a:rPr lang="fr-FR" sz="2000" b="1" dirty="0" smtClean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i="1" dirty="0" smtClean="0"/>
              <a:t>P </a:t>
            </a:r>
            <a:r>
              <a:rPr lang="fr-FR" sz="2000" b="1" dirty="0" smtClean="0"/>
              <a:t>proof-of-</a:t>
            </a:r>
            <a:r>
              <a:rPr lang="fr-FR" sz="2000" b="1" dirty="0" err="1" smtClean="0"/>
              <a:t>principle</a:t>
            </a:r>
            <a:r>
              <a:rPr lang="fr-FR" sz="2000" b="1" dirty="0" smtClean="0"/>
              <a:t> (?)</a:t>
            </a:r>
          </a:p>
          <a:p>
            <a:r>
              <a:rPr lang="fr-FR" sz="2000" b="1" dirty="0" smtClean="0">
                <a:solidFill>
                  <a:srgbClr val="FF0000"/>
                </a:solidFill>
              </a:rPr>
              <a:t>&gt;100 </a:t>
            </a:r>
            <a:r>
              <a:rPr lang="fr-FR" sz="2000" b="1" baseline="30000" dirty="0" smtClean="0">
                <a:solidFill>
                  <a:srgbClr val="0000FF"/>
                </a:solidFill>
              </a:rPr>
              <a:t>23</a:t>
            </a:r>
            <a:r>
              <a:rPr lang="fr-FR" sz="2000" b="1" dirty="0" smtClean="0">
                <a:solidFill>
                  <a:srgbClr val="0000FF"/>
                </a:solidFill>
              </a:rPr>
              <a:t>Mg/cycle </a:t>
            </a:r>
            <a:r>
              <a:rPr lang="fr-FR" sz="2000" b="1" dirty="0" err="1">
                <a:solidFill>
                  <a:srgbClr val="0000FF"/>
                </a:solidFill>
              </a:rPr>
              <a:t>required</a:t>
            </a:r>
            <a:r>
              <a:rPr lang="fr-FR" sz="2000" b="1" dirty="0">
                <a:solidFill>
                  <a:srgbClr val="0000FF"/>
                </a:solidFill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endParaRPr lang="fr-FR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i="1" dirty="0" smtClean="0"/>
              <a:t>D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measurement</a:t>
            </a:r>
            <a:r>
              <a:rPr lang="fr-FR" sz="2000" b="1" dirty="0" smtClean="0"/>
              <a:t> to 5x10</a:t>
            </a:r>
            <a:r>
              <a:rPr lang="fr-FR" sz="2000" b="1" baseline="30000" dirty="0" smtClean="0"/>
              <a:t>-4</a:t>
            </a:r>
          </a:p>
          <a:p>
            <a:r>
              <a:rPr lang="fr-FR" sz="2000" b="1" dirty="0" smtClean="0">
                <a:solidFill>
                  <a:srgbClr val="0000FF"/>
                </a:solidFill>
              </a:rPr>
              <a:t>2x10</a:t>
            </a:r>
            <a:r>
              <a:rPr lang="fr-FR" sz="2000" b="1" baseline="30000" dirty="0" smtClean="0">
                <a:solidFill>
                  <a:srgbClr val="0000FF"/>
                </a:solidFill>
              </a:rPr>
              <a:t>4</a:t>
            </a:r>
            <a:r>
              <a:rPr lang="fr-FR" sz="2000" b="1" dirty="0" smtClean="0">
                <a:solidFill>
                  <a:srgbClr val="0000FF"/>
                </a:solidFill>
              </a:rPr>
              <a:t> </a:t>
            </a:r>
            <a:r>
              <a:rPr lang="fr-FR" sz="2000" b="1" baseline="30000" dirty="0" smtClean="0">
                <a:solidFill>
                  <a:srgbClr val="0000FF"/>
                </a:solidFill>
              </a:rPr>
              <a:t>23</a:t>
            </a:r>
            <a:r>
              <a:rPr lang="fr-FR" sz="2000" b="1" dirty="0" smtClean="0">
                <a:solidFill>
                  <a:srgbClr val="0000FF"/>
                </a:solidFill>
              </a:rPr>
              <a:t>Mg/cycle </a:t>
            </a:r>
            <a:r>
              <a:rPr lang="fr-FR" sz="2000" b="1" dirty="0" err="1" smtClean="0">
                <a:solidFill>
                  <a:srgbClr val="0000FF"/>
                </a:solidFill>
              </a:rPr>
              <a:t>required</a:t>
            </a:r>
            <a:r>
              <a:rPr lang="fr-FR" sz="2000" b="1" dirty="0" smtClean="0">
                <a:solidFill>
                  <a:srgbClr val="0000FF"/>
                </a:solidFill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9462137" y="59084"/>
            <a:ext cx="22199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/>
              <a:t>November</a:t>
            </a:r>
            <a:r>
              <a:rPr lang="fr-FR" sz="2400" b="1" dirty="0" smtClean="0"/>
              <a:t> 2022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181980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68" y="553412"/>
            <a:ext cx="10618738" cy="59835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37162" y="5089238"/>
            <a:ext cx="1450109" cy="914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Target area </a:t>
            </a:r>
            <a:r>
              <a:rPr lang="fr-FR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separator</a:t>
            </a:r>
            <a:endParaRPr lang="fr-FR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flipH="1">
            <a:off x="3462391" y="6031345"/>
            <a:ext cx="204446" cy="505642"/>
          </a:xfrm>
          <a:prstGeom prst="straightConnector1">
            <a:avLst/>
          </a:prstGeom>
          <a:ln w="63500"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401792" y="2229299"/>
            <a:ext cx="1450109" cy="914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RFQ </a:t>
            </a:r>
            <a:r>
              <a:rPr lang="fr-FR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cooler</a:t>
            </a:r>
            <a:r>
              <a:rPr lang="fr-FR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&amp; </a:t>
            </a:r>
            <a:r>
              <a:rPr lang="fr-FR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minibuncher</a:t>
            </a:r>
            <a:endParaRPr lang="fr-FR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3" name="Connecteur droit avec flèche 12"/>
          <p:cNvCxnSpPr>
            <a:stCxn id="12" idx="3"/>
          </p:cNvCxnSpPr>
          <p:nvPr/>
        </p:nvCxnSpPr>
        <p:spPr>
          <a:xfrm>
            <a:off x="3851901" y="2686499"/>
            <a:ext cx="451258" cy="252821"/>
          </a:xfrm>
          <a:prstGeom prst="straightConnector1">
            <a:avLst/>
          </a:prstGeom>
          <a:ln w="63500"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769404" y="1376736"/>
            <a:ext cx="1805032" cy="7076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Pulsed</a:t>
            </a:r>
            <a:r>
              <a:rPr lang="fr-FR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Drift Tube (30keV</a:t>
            </a:r>
            <a:r>
              <a:rPr lang="fr-FR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 1.5keV)</a:t>
            </a:r>
            <a:endParaRPr lang="fr-FR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5" name="Connecteur droit avec flèche 14"/>
          <p:cNvCxnSpPr>
            <a:stCxn id="14" idx="2"/>
          </p:cNvCxnSpPr>
          <p:nvPr/>
        </p:nvCxnSpPr>
        <p:spPr>
          <a:xfrm>
            <a:off x="6671920" y="2084356"/>
            <a:ext cx="83065" cy="678115"/>
          </a:xfrm>
          <a:prstGeom prst="straightConnector1">
            <a:avLst/>
          </a:prstGeom>
          <a:ln w="63500"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8006150" y="1438493"/>
            <a:ext cx="1383122" cy="52699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MORA</a:t>
            </a:r>
            <a:endParaRPr lang="fr-FR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8" name="Connecteur droit avec flèche 17"/>
          <p:cNvCxnSpPr/>
          <p:nvPr/>
        </p:nvCxnSpPr>
        <p:spPr>
          <a:xfrm flipH="1">
            <a:off x="8006150" y="1965484"/>
            <a:ext cx="691561" cy="796987"/>
          </a:xfrm>
          <a:prstGeom prst="straightConnector1">
            <a:avLst/>
          </a:prstGeom>
          <a:ln w="63500"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9525883" y="2766371"/>
            <a:ext cx="1383122" cy="52699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Lasers</a:t>
            </a:r>
            <a:endParaRPr lang="fr-FR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9" name="Connecteur droit avec flèche 28"/>
          <p:cNvCxnSpPr>
            <a:stCxn id="28" idx="1"/>
          </p:cNvCxnSpPr>
          <p:nvPr/>
        </p:nvCxnSpPr>
        <p:spPr>
          <a:xfrm flipH="1" flipV="1">
            <a:off x="8673698" y="3029866"/>
            <a:ext cx="852185" cy="1"/>
          </a:xfrm>
          <a:prstGeom prst="straightConnector1">
            <a:avLst/>
          </a:prstGeom>
          <a:ln w="63500"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4764530" y="3545199"/>
            <a:ext cx="1304819" cy="43644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MR </a:t>
            </a:r>
            <a:r>
              <a:rPr lang="fr-FR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ToF</a:t>
            </a:r>
            <a:r>
              <a:rPr lang="fr-FR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MS</a:t>
            </a:r>
            <a:endParaRPr lang="fr-FR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35" name="Connecteur droit avec flèche 34"/>
          <p:cNvCxnSpPr/>
          <p:nvPr/>
        </p:nvCxnSpPr>
        <p:spPr>
          <a:xfrm flipH="1" flipV="1">
            <a:off x="5387168" y="2812909"/>
            <a:ext cx="59545" cy="800887"/>
          </a:xfrm>
          <a:prstGeom prst="straightConnector1">
            <a:avLst/>
          </a:prstGeom>
          <a:ln w="63500"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7" name="ZoneTexte 36"/>
          <p:cNvSpPr txBox="1"/>
          <p:nvPr/>
        </p:nvSpPr>
        <p:spPr>
          <a:xfrm>
            <a:off x="1630912" y="4071404"/>
            <a:ext cx="203130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000FF"/>
                </a:solidFill>
              </a:rPr>
              <a:t>~3x10</a:t>
            </a:r>
            <a:r>
              <a:rPr lang="fr-FR" sz="2000" b="1" baseline="30000" dirty="0" smtClean="0">
                <a:solidFill>
                  <a:srgbClr val="0000FF"/>
                </a:solidFill>
              </a:rPr>
              <a:t>5</a:t>
            </a:r>
            <a:r>
              <a:rPr lang="fr-FR" sz="2000" b="1" dirty="0" smtClean="0">
                <a:solidFill>
                  <a:srgbClr val="0000FF"/>
                </a:solidFill>
              </a:rPr>
              <a:t>  </a:t>
            </a:r>
            <a:r>
              <a:rPr lang="fr-FR" sz="2000" b="1" baseline="30000" dirty="0" smtClean="0">
                <a:solidFill>
                  <a:srgbClr val="0000FF"/>
                </a:solidFill>
              </a:rPr>
              <a:t>23</a:t>
            </a:r>
            <a:r>
              <a:rPr lang="fr-FR" sz="2000" b="1" dirty="0" smtClean="0">
                <a:solidFill>
                  <a:srgbClr val="0000FF"/>
                </a:solidFill>
              </a:rPr>
              <a:t>Mg/s</a:t>
            </a:r>
          </a:p>
          <a:p>
            <a:r>
              <a:rPr lang="fr-FR" sz="2000" b="1" baseline="30000" dirty="0" smtClean="0">
                <a:solidFill>
                  <a:srgbClr val="0000FF"/>
                </a:solidFill>
              </a:rPr>
              <a:t>23</a:t>
            </a:r>
            <a:r>
              <a:rPr lang="fr-FR" sz="2000" b="1" dirty="0" smtClean="0">
                <a:solidFill>
                  <a:srgbClr val="0000FF"/>
                </a:solidFill>
              </a:rPr>
              <a:t>Na:</a:t>
            </a:r>
            <a:r>
              <a:rPr lang="fr-FR" sz="2000" b="1" baseline="30000" dirty="0" smtClean="0">
                <a:solidFill>
                  <a:srgbClr val="0000FF"/>
                </a:solidFill>
              </a:rPr>
              <a:t>23</a:t>
            </a:r>
            <a:r>
              <a:rPr lang="fr-FR" sz="2000" b="1" dirty="0" smtClean="0">
                <a:solidFill>
                  <a:srgbClr val="0000FF"/>
                </a:solidFill>
              </a:rPr>
              <a:t>Mg </a:t>
            </a:r>
            <a:r>
              <a:rPr lang="fr-FR" sz="2000" b="1" dirty="0" smtClean="0">
                <a:solidFill>
                  <a:srgbClr val="FF0000"/>
                </a:solidFill>
              </a:rPr>
              <a:t>~200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2137643" y="1476239"/>
            <a:ext cx="3279296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0000FF"/>
                </a:solidFill>
              </a:rPr>
              <a:t>2</a:t>
            </a:r>
            <a:r>
              <a:rPr lang="fr-FR" sz="2000" b="1" dirty="0" smtClean="0">
                <a:solidFill>
                  <a:srgbClr val="0000FF"/>
                </a:solidFill>
              </a:rPr>
              <a:t>x10</a:t>
            </a:r>
            <a:r>
              <a:rPr lang="fr-FR" sz="2000" b="1" baseline="30000" dirty="0" smtClean="0">
                <a:solidFill>
                  <a:srgbClr val="0000FF"/>
                </a:solidFill>
              </a:rPr>
              <a:t>5</a:t>
            </a:r>
            <a:r>
              <a:rPr lang="fr-FR" sz="2000" b="1" dirty="0" smtClean="0">
                <a:solidFill>
                  <a:srgbClr val="0000FF"/>
                </a:solidFill>
              </a:rPr>
              <a:t>  </a:t>
            </a:r>
            <a:r>
              <a:rPr lang="fr-FR" sz="2000" b="1" baseline="30000" dirty="0" smtClean="0">
                <a:solidFill>
                  <a:srgbClr val="0000FF"/>
                </a:solidFill>
              </a:rPr>
              <a:t>23</a:t>
            </a:r>
            <a:r>
              <a:rPr lang="fr-FR" sz="2000" b="1" dirty="0" smtClean="0">
                <a:solidFill>
                  <a:srgbClr val="0000FF"/>
                </a:solidFill>
              </a:rPr>
              <a:t>Na/</a:t>
            </a:r>
            <a:r>
              <a:rPr lang="fr-FR" sz="2000" b="1" dirty="0" err="1" smtClean="0">
                <a:solidFill>
                  <a:srgbClr val="0000FF"/>
                </a:solidFill>
              </a:rPr>
              <a:t>bunch</a:t>
            </a:r>
            <a:r>
              <a:rPr lang="fr-FR" sz="2000" b="1" dirty="0" smtClean="0">
                <a:solidFill>
                  <a:srgbClr val="0000FF"/>
                </a:solidFill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</a:rPr>
              <a:t>saturation</a:t>
            </a:r>
            <a:endParaRPr lang="fr-FR" sz="2000" b="1" dirty="0">
              <a:solidFill>
                <a:srgbClr val="FF0000"/>
              </a:solidFill>
            </a:endParaRPr>
          </a:p>
          <a:p>
            <a:r>
              <a:rPr lang="fr-FR" sz="2000" b="1" dirty="0" smtClean="0">
                <a:solidFill>
                  <a:srgbClr val="FF0000"/>
                </a:solidFill>
              </a:rPr>
              <a:t>~1000  </a:t>
            </a:r>
            <a:r>
              <a:rPr lang="fr-FR" sz="2000" b="1" baseline="30000" dirty="0" smtClean="0">
                <a:solidFill>
                  <a:srgbClr val="0000FF"/>
                </a:solidFill>
              </a:rPr>
              <a:t>23</a:t>
            </a:r>
            <a:r>
              <a:rPr lang="fr-FR" sz="2000" b="1" dirty="0" smtClean="0">
                <a:solidFill>
                  <a:srgbClr val="0000FF"/>
                </a:solidFill>
              </a:rPr>
              <a:t>Mg/</a:t>
            </a:r>
            <a:r>
              <a:rPr lang="fr-FR" sz="2000" b="1" dirty="0" err="1" smtClean="0">
                <a:solidFill>
                  <a:srgbClr val="0000FF"/>
                </a:solidFill>
              </a:rPr>
              <a:t>bunch</a:t>
            </a:r>
            <a:endParaRPr lang="fr-FR" sz="2000" b="1" dirty="0" smtClean="0">
              <a:solidFill>
                <a:srgbClr val="0000FF"/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3662216" y="134159"/>
            <a:ext cx="579992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0000FF"/>
                </a:solidFill>
              </a:rPr>
              <a:t>10 µA p 30 MeV on </a:t>
            </a:r>
            <a:r>
              <a:rPr lang="fr-FR" sz="2000" b="1" dirty="0" err="1" smtClean="0">
                <a:solidFill>
                  <a:srgbClr val="0000FF"/>
                </a:solidFill>
              </a:rPr>
              <a:t>target</a:t>
            </a:r>
            <a:r>
              <a:rPr lang="fr-FR" sz="2000" b="1" dirty="0" smtClean="0">
                <a:solidFill>
                  <a:srgbClr val="0000FF"/>
                </a:solidFill>
              </a:rPr>
              <a:t> – </a:t>
            </a:r>
            <a:r>
              <a:rPr lang="fr-FR" sz="2000" b="1" baseline="30000" dirty="0" smtClean="0">
                <a:solidFill>
                  <a:srgbClr val="0000FF"/>
                </a:solidFill>
              </a:rPr>
              <a:t>24</a:t>
            </a:r>
            <a:r>
              <a:rPr lang="fr-FR" sz="2000" b="1" dirty="0" smtClean="0">
                <a:solidFill>
                  <a:srgbClr val="0000FF"/>
                </a:solidFill>
              </a:rPr>
              <a:t>Mg(</a:t>
            </a:r>
            <a:r>
              <a:rPr lang="fr-FR" sz="2000" b="1" dirty="0" err="1" smtClean="0">
                <a:solidFill>
                  <a:srgbClr val="0000FF"/>
                </a:solidFill>
              </a:rPr>
              <a:t>p,d</a:t>
            </a:r>
            <a:r>
              <a:rPr lang="fr-FR" sz="2000" b="1" dirty="0" smtClean="0">
                <a:solidFill>
                  <a:srgbClr val="0000FF"/>
                </a:solidFill>
              </a:rPr>
              <a:t>)</a:t>
            </a:r>
            <a:r>
              <a:rPr lang="fr-FR" sz="2000" b="1" baseline="30000" dirty="0" smtClean="0">
                <a:solidFill>
                  <a:srgbClr val="0000FF"/>
                </a:solidFill>
              </a:rPr>
              <a:t>23</a:t>
            </a:r>
            <a:r>
              <a:rPr lang="fr-FR" sz="2000" b="1" dirty="0" smtClean="0">
                <a:solidFill>
                  <a:srgbClr val="0000FF"/>
                </a:solidFill>
              </a:rPr>
              <a:t>Mg </a:t>
            </a:r>
            <a:r>
              <a:rPr lang="fr-FR" sz="2000" b="1" dirty="0" err="1" smtClean="0">
                <a:solidFill>
                  <a:srgbClr val="0000FF"/>
                </a:solidFill>
              </a:rPr>
              <a:t>reaction</a:t>
            </a:r>
            <a:endParaRPr lang="fr-FR" sz="2000" b="1" dirty="0" smtClean="0">
              <a:solidFill>
                <a:srgbClr val="0000FF"/>
              </a:solidFill>
            </a:endParaRPr>
          </a:p>
        </p:txBody>
      </p:sp>
      <p:cxnSp>
        <p:nvCxnSpPr>
          <p:cNvPr id="41" name="Connecteur droit avec flèche 40"/>
          <p:cNvCxnSpPr/>
          <p:nvPr/>
        </p:nvCxnSpPr>
        <p:spPr>
          <a:xfrm flipV="1">
            <a:off x="3840316" y="3557961"/>
            <a:ext cx="462843" cy="1261626"/>
          </a:xfrm>
          <a:prstGeom prst="straightConnector1">
            <a:avLst/>
          </a:prstGeom>
          <a:ln w="63500">
            <a:solidFill>
              <a:srgbClr val="00FFFF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>
            <a:off x="4543400" y="2811312"/>
            <a:ext cx="744725" cy="882"/>
          </a:xfrm>
          <a:prstGeom prst="straightConnector1">
            <a:avLst/>
          </a:prstGeom>
          <a:ln w="63500">
            <a:solidFill>
              <a:srgbClr val="00FFFF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/>
          <p:nvPr/>
        </p:nvCxnSpPr>
        <p:spPr>
          <a:xfrm>
            <a:off x="5571968" y="2820115"/>
            <a:ext cx="1252578" cy="29698"/>
          </a:xfrm>
          <a:prstGeom prst="straightConnector1">
            <a:avLst/>
          </a:prstGeom>
          <a:ln w="63500">
            <a:solidFill>
              <a:srgbClr val="00FFFF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6" name="ZoneTexte 45"/>
          <p:cNvSpPr txBox="1"/>
          <p:nvPr/>
        </p:nvSpPr>
        <p:spPr>
          <a:xfrm>
            <a:off x="7075979" y="3612080"/>
            <a:ext cx="1917063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</a:rPr>
              <a:t>30% </a:t>
            </a:r>
            <a:r>
              <a:rPr lang="fr-FR" sz="2000" b="1" dirty="0" err="1" smtClean="0">
                <a:solidFill>
                  <a:srgbClr val="0000FF"/>
                </a:solidFill>
              </a:rPr>
              <a:t>trapping</a:t>
            </a:r>
            <a:endParaRPr lang="fr-FR" sz="2000" b="1" dirty="0">
              <a:solidFill>
                <a:srgbClr val="FF0000"/>
              </a:solidFill>
            </a:endParaRPr>
          </a:p>
          <a:p>
            <a:r>
              <a:rPr lang="fr-FR" sz="2000" b="1" dirty="0" smtClean="0">
                <a:solidFill>
                  <a:srgbClr val="0000FF"/>
                </a:solidFill>
              </a:rPr>
              <a:t>~</a:t>
            </a:r>
            <a:r>
              <a:rPr lang="fr-FR" sz="2000" b="1" dirty="0" smtClean="0">
                <a:solidFill>
                  <a:srgbClr val="FF0000"/>
                </a:solidFill>
              </a:rPr>
              <a:t>300</a:t>
            </a:r>
            <a:r>
              <a:rPr lang="fr-FR" sz="2000" b="1" dirty="0" smtClean="0">
                <a:solidFill>
                  <a:srgbClr val="0000FF"/>
                </a:solidFill>
              </a:rPr>
              <a:t> </a:t>
            </a:r>
            <a:r>
              <a:rPr lang="fr-FR" sz="2000" b="1" baseline="30000" dirty="0" smtClean="0">
                <a:solidFill>
                  <a:srgbClr val="0000FF"/>
                </a:solidFill>
              </a:rPr>
              <a:t>23</a:t>
            </a:r>
            <a:r>
              <a:rPr lang="fr-FR" sz="2000" b="1" dirty="0" smtClean="0">
                <a:solidFill>
                  <a:srgbClr val="0000FF"/>
                </a:solidFill>
              </a:rPr>
              <a:t>Mg/cycle</a:t>
            </a:r>
          </a:p>
        </p:txBody>
      </p:sp>
      <p:cxnSp>
        <p:nvCxnSpPr>
          <p:cNvPr id="47" name="Connecteur droit avec flèche 46"/>
          <p:cNvCxnSpPr/>
          <p:nvPr/>
        </p:nvCxnSpPr>
        <p:spPr>
          <a:xfrm>
            <a:off x="7022898" y="2834964"/>
            <a:ext cx="744725" cy="882"/>
          </a:xfrm>
          <a:prstGeom prst="straightConnector1">
            <a:avLst/>
          </a:prstGeom>
          <a:ln w="63500">
            <a:solidFill>
              <a:srgbClr val="00FFFF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8" name="Ellipse 47"/>
          <p:cNvSpPr/>
          <p:nvPr/>
        </p:nvSpPr>
        <p:spPr>
          <a:xfrm>
            <a:off x="7765163" y="2677136"/>
            <a:ext cx="228910" cy="250770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68" y="553412"/>
            <a:ext cx="626104" cy="626104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4576766" y="728241"/>
            <a:ext cx="357764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15x more </a:t>
            </a:r>
            <a:r>
              <a:rPr lang="fr-FR" sz="2400" b="1" baseline="30000" dirty="0" smtClean="0">
                <a:solidFill>
                  <a:srgbClr val="FF0000"/>
                </a:solidFill>
              </a:rPr>
              <a:t>23</a:t>
            </a:r>
            <a:r>
              <a:rPr lang="fr-FR" sz="2400" b="1" dirty="0" smtClean="0">
                <a:solidFill>
                  <a:srgbClr val="FF0000"/>
                </a:solidFill>
              </a:rPr>
              <a:t>Mg in the </a:t>
            </a:r>
            <a:r>
              <a:rPr lang="fr-FR" sz="2400" b="1" dirty="0" err="1" smtClean="0">
                <a:solidFill>
                  <a:srgbClr val="FF0000"/>
                </a:solidFill>
              </a:rPr>
              <a:t>trap</a:t>
            </a:r>
            <a:r>
              <a:rPr lang="fr-FR" sz="2400" b="1" dirty="0" smtClean="0">
                <a:solidFill>
                  <a:srgbClr val="FF0000"/>
                </a:solidFill>
              </a:rPr>
              <a:t>!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9525883" y="72604"/>
            <a:ext cx="2015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/>
              <a:t>February</a:t>
            </a:r>
            <a:r>
              <a:rPr lang="fr-FR" sz="2400" b="1" dirty="0" smtClean="0"/>
              <a:t> 2024</a:t>
            </a:r>
            <a:endParaRPr lang="fr-FR" sz="2400" b="1" dirty="0"/>
          </a:p>
        </p:txBody>
      </p:sp>
      <p:sp>
        <p:nvSpPr>
          <p:cNvPr id="31" name="ZoneTexte 30"/>
          <p:cNvSpPr txBox="1"/>
          <p:nvPr/>
        </p:nvSpPr>
        <p:spPr>
          <a:xfrm>
            <a:off x="7260913" y="4703973"/>
            <a:ext cx="3280257" cy="16312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000" b="1" dirty="0" err="1" smtClean="0"/>
              <a:t>Requirements</a:t>
            </a:r>
            <a:r>
              <a:rPr lang="fr-FR" sz="2000" b="1" dirty="0" smtClean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i="1" dirty="0" smtClean="0"/>
              <a:t>P </a:t>
            </a:r>
            <a:r>
              <a:rPr lang="fr-FR" sz="2000" b="1" dirty="0" smtClean="0"/>
              <a:t>proof-of-</a:t>
            </a:r>
            <a:r>
              <a:rPr lang="fr-FR" sz="2000" b="1" dirty="0" err="1" smtClean="0"/>
              <a:t>principle</a:t>
            </a:r>
            <a:r>
              <a:rPr lang="fr-FR" sz="2000" b="1" dirty="0" smtClean="0"/>
              <a:t> (?)</a:t>
            </a:r>
          </a:p>
          <a:p>
            <a:r>
              <a:rPr lang="fr-FR" sz="2000" b="1" dirty="0" smtClean="0">
                <a:solidFill>
                  <a:srgbClr val="00B050"/>
                </a:solidFill>
              </a:rPr>
              <a:t>&gt;100 </a:t>
            </a:r>
            <a:r>
              <a:rPr lang="fr-FR" sz="2000" b="1" baseline="30000" dirty="0" smtClean="0">
                <a:solidFill>
                  <a:srgbClr val="0000FF"/>
                </a:solidFill>
              </a:rPr>
              <a:t>23</a:t>
            </a:r>
            <a:r>
              <a:rPr lang="fr-FR" sz="2000" b="1" dirty="0" smtClean="0">
                <a:solidFill>
                  <a:srgbClr val="0000FF"/>
                </a:solidFill>
              </a:rPr>
              <a:t>Mg/cycle </a:t>
            </a:r>
            <a:r>
              <a:rPr lang="fr-FR" sz="2000" b="1" dirty="0" err="1" smtClean="0">
                <a:solidFill>
                  <a:srgbClr val="0000FF"/>
                </a:solidFill>
              </a:rPr>
              <a:t>required</a:t>
            </a:r>
            <a:r>
              <a:rPr lang="fr-FR" sz="2000" b="1" dirty="0">
                <a:solidFill>
                  <a:srgbClr val="0000FF"/>
                </a:solidFill>
              </a:rPr>
              <a:t> </a:t>
            </a:r>
            <a:r>
              <a:rPr lang="fr-FR" sz="20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endParaRPr lang="fr-FR" sz="2000" b="1" dirty="0">
              <a:solidFill>
                <a:srgbClr val="00B0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i="1" dirty="0" smtClean="0"/>
              <a:t>D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measurement</a:t>
            </a:r>
            <a:r>
              <a:rPr lang="fr-FR" sz="2000" b="1" dirty="0" smtClean="0"/>
              <a:t> to 5x10</a:t>
            </a:r>
            <a:r>
              <a:rPr lang="fr-FR" sz="2000" b="1" baseline="30000" dirty="0" smtClean="0"/>
              <a:t>-4</a:t>
            </a:r>
          </a:p>
          <a:p>
            <a:r>
              <a:rPr lang="fr-FR" sz="2000" b="1" dirty="0" smtClean="0">
                <a:solidFill>
                  <a:srgbClr val="0000FF"/>
                </a:solidFill>
              </a:rPr>
              <a:t>2x10</a:t>
            </a:r>
            <a:r>
              <a:rPr lang="fr-FR" sz="2000" b="1" baseline="30000" dirty="0" smtClean="0">
                <a:solidFill>
                  <a:srgbClr val="0000FF"/>
                </a:solidFill>
              </a:rPr>
              <a:t>4</a:t>
            </a:r>
            <a:r>
              <a:rPr lang="fr-FR" sz="2000" b="1" dirty="0" smtClean="0">
                <a:solidFill>
                  <a:srgbClr val="0000FF"/>
                </a:solidFill>
              </a:rPr>
              <a:t> </a:t>
            </a:r>
            <a:r>
              <a:rPr lang="fr-FR" sz="2000" b="1" baseline="30000" dirty="0" smtClean="0">
                <a:solidFill>
                  <a:srgbClr val="0000FF"/>
                </a:solidFill>
              </a:rPr>
              <a:t>23</a:t>
            </a:r>
            <a:r>
              <a:rPr lang="fr-FR" sz="2000" b="1" dirty="0" smtClean="0">
                <a:solidFill>
                  <a:srgbClr val="0000FF"/>
                </a:solidFill>
              </a:rPr>
              <a:t>Mg/cycle </a:t>
            </a:r>
            <a:r>
              <a:rPr lang="fr-FR" sz="2000" b="1" dirty="0" err="1" smtClean="0">
                <a:solidFill>
                  <a:srgbClr val="0000FF"/>
                </a:solidFill>
              </a:rPr>
              <a:t>required</a:t>
            </a:r>
            <a:r>
              <a:rPr lang="fr-FR" sz="2000" b="1" dirty="0" smtClean="0">
                <a:solidFill>
                  <a:srgbClr val="0000FF"/>
                </a:solidFill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endParaRPr lang="fr-FR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40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581400" y="274638"/>
            <a:ext cx="6629400" cy="1143000"/>
          </a:xfrm>
        </p:spPr>
        <p:txBody>
          <a:bodyPr>
            <a:normAutofit/>
          </a:bodyPr>
          <a:lstStyle/>
          <a:p>
            <a:r>
              <a:rPr lang="fr-FR" sz="2800" dirty="0" err="1" smtClean="0">
                <a:latin typeface="Tw Cen MT Condensed Extra Bold" panose="020B0803020202020204" pitchFamily="34" charset="0"/>
              </a:rPr>
              <a:t>Tackling</a:t>
            </a:r>
            <a:r>
              <a:rPr lang="fr-FR" sz="2800" dirty="0" smtClean="0">
                <a:latin typeface="Tw Cen MT Condensed Extra Bold" panose="020B0803020202020204" pitchFamily="34" charset="0"/>
              </a:rPr>
              <a:t> </a:t>
            </a:r>
            <a:r>
              <a:rPr lang="fr-FR" sz="2800" dirty="0" err="1" smtClean="0">
                <a:latin typeface="Tw Cen MT Condensed Extra Bold" panose="020B0803020202020204" pitchFamily="34" charset="0"/>
              </a:rPr>
              <a:t>beam</a:t>
            </a:r>
            <a:r>
              <a:rPr lang="fr-FR" sz="2800" dirty="0" smtClean="0">
                <a:latin typeface="Tw Cen MT Condensed Extra Bold" panose="020B0803020202020204" pitchFamily="34" charset="0"/>
              </a:rPr>
              <a:t> contamination issue</a:t>
            </a:r>
            <a:endParaRPr lang="fr-FR" sz="2800" dirty="0">
              <a:latin typeface="Tw Cen MT Condensed Extra Bold" panose="020B0803020202020204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271180" y="1044558"/>
            <a:ext cx="24173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 smtClean="0"/>
              <a:t>Purifying</a:t>
            </a:r>
            <a:r>
              <a:rPr lang="fr-FR" sz="2000" b="1" dirty="0" smtClean="0"/>
              <a:t> </a:t>
            </a:r>
            <a:r>
              <a:rPr lang="fr-FR" sz="2000" b="1" baseline="30000" dirty="0" smtClean="0"/>
              <a:t>23</a:t>
            </a:r>
            <a:r>
              <a:rPr lang="fr-FR" sz="2000" b="1" dirty="0" smtClean="0"/>
              <a:t>Mg </a:t>
            </a:r>
            <a:r>
              <a:rPr lang="fr-FR" sz="2000" b="1" dirty="0" err="1" smtClean="0"/>
              <a:t>beam</a:t>
            </a:r>
            <a:endParaRPr lang="fr-FR" sz="2000" b="1" dirty="0"/>
          </a:p>
        </p:txBody>
      </p:sp>
      <p:sp>
        <p:nvSpPr>
          <p:cNvPr id="2" name="ZoneTexte 1"/>
          <p:cNvSpPr txBox="1"/>
          <p:nvPr/>
        </p:nvSpPr>
        <p:spPr>
          <a:xfrm>
            <a:off x="647271" y="1708988"/>
            <a:ext cx="3324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/>
              <a:t>Bakable</a:t>
            </a:r>
            <a:r>
              <a:rPr lang="fr-FR" sz="2400" b="1" dirty="0" smtClean="0"/>
              <a:t> graphite </a:t>
            </a:r>
            <a:r>
              <a:rPr lang="fr-FR" sz="2400" b="1" dirty="0" err="1" smtClean="0"/>
              <a:t>gas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cell</a:t>
            </a:r>
            <a:endParaRPr lang="fr-FR" sz="2400" b="1" dirty="0"/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180" y="2434973"/>
            <a:ext cx="1967481" cy="2101538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9478" y="2434973"/>
            <a:ext cx="2473135" cy="2473135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3398" y="2368353"/>
            <a:ext cx="2324948" cy="309993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398021" y="5034587"/>
            <a:ext cx="2101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Mass flow </a:t>
            </a:r>
            <a:r>
              <a:rPr lang="fr-FR" dirty="0" err="1" smtClean="0"/>
              <a:t>controller</a:t>
            </a:r>
            <a:endParaRPr lang="fr-FR" dirty="0"/>
          </a:p>
        </p:txBody>
      </p:sp>
      <p:sp>
        <p:nvSpPr>
          <p:cNvPr id="31" name="ZoneTexte 30"/>
          <p:cNvSpPr txBox="1"/>
          <p:nvPr/>
        </p:nvSpPr>
        <p:spPr>
          <a:xfrm>
            <a:off x="5289478" y="1662163"/>
            <a:ext cx="6268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/>
              <a:t>Indentifying</a:t>
            </a:r>
            <a:r>
              <a:rPr lang="fr-FR" sz="2400" b="1" dirty="0" smtClean="0"/>
              <a:t> the </a:t>
            </a:r>
            <a:r>
              <a:rPr lang="fr-FR" sz="2400" b="1" dirty="0" err="1" smtClean="0"/>
              <a:t>beam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impurity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that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reduces</a:t>
            </a:r>
            <a:r>
              <a:rPr lang="fr-FR" sz="2400" b="1" dirty="0" smtClean="0"/>
              <a:t> Na</a:t>
            </a:r>
            <a:endParaRPr lang="fr-FR" sz="24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10658598" y="2505186"/>
            <a:ext cx="86754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 smtClean="0"/>
          </a:p>
          <a:p>
            <a:r>
              <a:rPr lang="fr-FR" dirty="0" smtClean="0"/>
              <a:t>He+CF</a:t>
            </a:r>
            <a:r>
              <a:rPr lang="fr-FR" baseline="-25000" dirty="0" smtClean="0"/>
              <a:t>4</a:t>
            </a:r>
          </a:p>
          <a:p>
            <a:r>
              <a:rPr lang="fr-FR" dirty="0" err="1" smtClean="0"/>
              <a:t>He+Ar</a:t>
            </a:r>
            <a:endParaRPr lang="fr-FR" dirty="0" smtClean="0"/>
          </a:p>
          <a:p>
            <a:r>
              <a:rPr lang="fr-FR" dirty="0" err="1" smtClean="0"/>
              <a:t>He+Kr</a:t>
            </a:r>
            <a:endParaRPr lang="fr-FR" dirty="0" smtClean="0"/>
          </a:p>
          <a:p>
            <a:r>
              <a:rPr lang="fr-FR" dirty="0" smtClean="0"/>
              <a:t>SF</a:t>
            </a:r>
            <a:r>
              <a:rPr lang="fr-FR" baseline="-25000" dirty="0" smtClean="0"/>
              <a:t>6</a:t>
            </a:r>
          </a:p>
          <a:p>
            <a:r>
              <a:rPr lang="fr-FR" dirty="0" smtClean="0"/>
              <a:t>N</a:t>
            </a:r>
            <a:r>
              <a:rPr lang="fr-FR" baseline="-25000" dirty="0" smtClean="0"/>
              <a:t>2</a:t>
            </a:r>
          </a:p>
          <a:p>
            <a:r>
              <a:rPr lang="fr-FR" dirty="0" smtClean="0"/>
              <a:t>CO</a:t>
            </a:r>
            <a:r>
              <a:rPr lang="fr-FR" baseline="-25000" dirty="0" smtClean="0"/>
              <a:t>2</a:t>
            </a:r>
            <a:endParaRPr lang="fr-FR" dirty="0" smtClean="0"/>
          </a:p>
          <a:p>
            <a:r>
              <a:rPr lang="fr-FR" dirty="0" smtClean="0"/>
              <a:t>…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2825" y="2502450"/>
            <a:ext cx="1632077" cy="290146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1180" y="4676078"/>
            <a:ext cx="1970220" cy="1843697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2568430" y="5735716"/>
            <a:ext cx="2025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&gt;1300°C for a few h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5661061" y="5779428"/>
            <a:ext cx="6284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/>
              <a:t>Also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investigating</a:t>
            </a:r>
            <a:r>
              <a:rPr lang="fr-FR" sz="2400" b="1" dirty="0" smtClean="0"/>
              <a:t> formation of pure </a:t>
            </a:r>
            <a:r>
              <a:rPr lang="fr-FR" sz="2400" b="1" dirty="0" err="1" smtClean="0"/>
              <a:t>MgF</a:t>
            </a:r>
            <a:r>
              <a:rPr lang="fr-FR" sz="2400" b="1" baseline="30000" dirty="0" smtClean="0"/>
              <a:t>+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beam</a:t>
            </a:r>
            <a:endParaRPr lang="fr-FR" sz="2400" b="1" dirty="0"/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6991" y="6139504"/>
            <a:ext cx="626104" cy="626104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 flipH="1">
            <a:off x="3478862" y="6304065"/>
            <a:ext cx="8466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00FF"/>
                </a:solidFill>
              </a:rPr>
              <a:t>online </a:t>
            </a:r>
            <a:r>
              <a:rPr lang="fr-FR" sz="2400" b="1" dirty="0" err="1" smtClean="0">
                <a:solidFill>
                  <a:srgbClr val="0000FF"/>
                </a:solidFill>
              </a:rPr>
              <a:t>testing</a:t>
            </a:r>
            <a:r>
              <a:rPr lang="fr-FR" sz="2400" b="1" dirty="0">
                <a:solidFill>
                  <a:srgbClr val="0000FF"/>
                </a:solidFill>
              </a:rPr>
              <a:t> </a:t>
            </a:r>
            <a:r>
              <a:rPr lang="fr-FR" sz="2400" b="1" dirty="0" err="1" smtClean="0">
                <a:solidFill>
                  <a:srgbClr val="0000FF"/>
                </a:solidFill>
              </a:rPr>
              <a:t>started</a:t>
            </a:r>
            <a:r>
              <a:rPr lang="fr-FR" sz="2400" b="1" dirty="0" smtClean="0">
                <a:solidFill>
                  <a:srgbClr val="0000FF"/>
                </a:solidFill>
              </a:rPr>
              <a:t> 3</a:t>
            </a:r>
            <a:r>
              <a:rPr lang="fr-FR" sz="2400" b="1" baseline="30000" dirty="0" smtClean="0">
                <a:solidFill>
                  <a:srgbClr val="0000FF"/>
                </a:solidFill>
              </a:rPr>
              <a:t>rd</a:t>
            </a:r>
            <a:r>
              <a:rPr lang="fr-FR" sz="2400" b="1" dirty="0" smtClean="0">
                <a:solidFill>
                  <a:srgbClr val="0000FF"/>
                </a:solidFill>
              </a:rPr>
              <a:t> – 5</a:t>
            </a:r>
            <a:r>
              <a:rPr lang="fr-FR" sz="2400" b="1" baseline="30000" dirty="0" smtClean="0">
                <a:solidFill>
                  <a:srgbClr val="0000FF"/>
                </a:solidFill>
              </a:rPr>
              <a:t>th</a:t>
            </a:r>
            <a:r>
              <a:rPr lang="fr-FR" sz="2400" b="1" dirty="0" smtClean="0">
                <a:solidFill>
                  <a:srgbClr val="0000FF"/>
                </a:solidFill>
              </a:rPr>
              <a:t> </a:t>
            </a:r>
            <a:r>
              <a:rPr lang="fr-FR" sz="2400" b="1" dirty="0" err="1" smtClean="0">
                <a:solidFill>
                  <a:srgbClr val="0000FF"/>
                </a:solidFill>
              </a:rPr>
              <a:t>June</a:t>
            </a:r>
            <a:r>
              <a:rPr lang="fr-FR" sz="2400" b="1" dirty="0" smtClean="0">
                <a:solidFill>
                  <a:srgbClr val="0000FF"/>
                </a:solidFill>
              </a:rPr>
              <a:t> - Luis Miguel and IGISOL team</a:t>
            </a:r>
            <a:endParaRPr lang="fr-FR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57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581400" y="274638"/>
            <a:ext cx="6629400" cy="1143000"/>
          </a:xfrm>
        </p:spPr>
        <p:txBody>
          <a:bodyPr>
            <a:normAutofit/>
          </a:bodyPr>
          <a:lstStyle/>
          <a:p>
            <a:r>
              <a:rPr lang="fr-FR" sz="2800" dirty="0" err="1" smtClean="0">
                <a:latin typeface="Tw Cen MT Condensed Extra Bold" panose="020B0803020202020204" pitchFamily="34" charset="0"/>
              </a:rPr>
              <a:t>Tackling</a:t>
            </a:r>
            <a:r>
              <a:rPr lang="fr-FR" sz="2800" dirty="0" smtClean="0">
                <a:latin typeface="Tw Cen MT Condensed Extra Bold" panose="020B0803020202020204" pitchFamily="34" charset="0"/>
              </a:rPr>
              <a:t> </a:t>
            </a:r>
            <a:r>
              <a:rPr lang="fr-FR" sz="2800" dirty="0" err="1" smtClean="0">
                <a:latin typeface="Tw Cen MT Condensed Extra Bold" panose="020B0803020202020204" pitchFamily="34" charset="0"/>
              </a:rPr>
              <a:t>beam</a:t>
            </a:r>
            <a:r>
              <a:rPr lang="fr-FR" sz="2800" dirty="0" smtClean="0">
                <a:latin typeface="Tw Cen MT Condensed Extra Bold" panose="020B0803020202020204" pitchFamily="34" charset="0"/>
              </a:rPr>
              <a:t> contamination issue</a:t>
            </a:r>
            <a:endParaRPr lang="fr-FR" sz="2800" dirty="0">
              <a:latin typeface="Tw Cen MT Condensed Extra Bold" panose="020B0803020202020204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271180" y="1044558"/>
            <a:ext cx="24173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 smtClean="0"/>
              <a:t>Purifying</a:t>
            </a:r>
            <a:r>
              <a:rPr lang="fr-FR" sz="2000" b="1" dirty="0" smtClean="0"/>
              <a:t> </a:t>
            </a:r>
            <a:r>
              <a:rPr lang="fr-FR" sz="2000" b="1" baseline="30000" dirty="0" smtClean="0"/>
              <a:t>23</a:t>
            </a:r>
            <a:r>
              <a:rPr lang="fr-FR" sz="2000" b="1" dirty="0" smtClean="0"/>
              <a:t>Mg </a:t>
            </a:r>
            <a:r>
              <a:rPr lang="fr-FR" sz="2000" b="1" dirty="0" err="1" smtClean="0"/>
              <a:t>beam</a:t>
            </a:r>
            <a:endParaRPr lang="fr-FR" sz="2000" b="1" dirty="0"/>
          </a:p>
        </p:txBody>
      </p:sp>
      <p:sp>
        <p:nvSpPr>
          <p:cNvPr id="2" name="ZoneTexte 1"/>
          <p:cNvSpPr txBox="1"/>
          <p:nvPr/>
        </p:nvSpPr>
        <p:spPr>
          <a:xfrm>
            <a:off x="647271" y="1708988"/>
            <a:ext cx="3324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/>
              <a:t>Bakable</a:t>
            </a:r>
            <a:r>
              <a:rPr lang="fr-FR" sz="2400" b="1" dirty="0" smtClean="0"/>
              <a:t> graphite </a:t>
            </a:r>
            <a:r>
              <a:rPr lang="fr-FR" sz="2400" b="1" dirty="0" err="1" smtClean="0"/>
              <a:t>gas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cell</a:t>
            </a:r>
            <a:endParaRPr lang="fr-FR" sz="2400" b="1" dirty="0"/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180" y="2434973"/>
            <a:ext cx="1967481" cy="2101538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9478" y="2434973"/>
            <a:ext cx="2473135" cy="2473135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3398" y="2368353"/>
            <a:ext cx="2324948" cy="309993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398021" y="5034587"/>
            <a:ext cx="2101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Mass flow </a:t>
            </a:r>
            <a:r>
              <a:rPr lang="fr-FR" dirty="0" err="1" smtClean="0"/>
              <a:t>controller</a:t>
            </a:r>
            <a:endParaRPr lang="fr-FR" dirty="0"/>
          </a:p>
        </p:txBody>
      </p:sp>
      <p:sp>
        <p:nvSpPr>
          <p:cNvPr id="31" name="ZoneTexte 30"/>
          <p:cNvSpPr txBox="1"/>
          <p:nvPr/>
        </p:nvSpPr>
        <p:spPr>
          <a:xfrm>
            <a:off x="5289478" y="1662163"/>
            <a:ext cx="6268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/>
              <a:t>Indentifying</a:t>
            </a:r>
            <a:r>
              <a:rPr lang="fr-FR" sz="2400" b="1" dirty="0" smtClean="0"/>
              <a:t> the </a:t>
            </a:r>
            <a:r>
              <a:rPr lang="fr-FR" sz="2400" b="1" dirty="0" err="1" smtClean="0"/>
              <a:t>beam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impurity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that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reduces</a:t>
            </a:r>
            <a:r>
              <a:rPr lang="fr-FR" sz="2400" b="1" dirty="0" smtClean="0"/>
              <a:t> Na</a:t>
            </a:r>
            <a:endParaRPr lang="fr-FR" sz="24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10658598" y="2505186"/>
            <a:ext cx="86754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 smtClean="0"/>
          </a:p>
          <a:p>
            <a:r>
              <a:rPr lang="fr-FR" dirty="0" smtClean="0"/>
              <a:t>He+CF</a:t>
            </a:r>
            <a:r>
              <a:rPr lang="fr-FR" baseline="-25000" dirty="0" smtClean="0"/>
              <a:t>4</a:t>
            </a:r>
          </a:p>
          <a:p>
            <a:r>
              <a:rPr lang="fr-FR" dirty="0" err="1" smtClean="0"/>
              <a:t>He+Ar</a:t>
            </a:r>
            <a:endParaRPr lang="fr-FR" dirty="0" smtClean="0"/>
          </a:p>
          <a:p>
            <a:r>
              <a:rPr lang="fr-FR" dirty="0" err="1" smtClean="0"/>
              <a:t>He+Kr</a:t>
            </a:r>
            <a:endParaRPr lang="fr-FR" dirty="0" smtClean="0"/>
          </a:p>
          <a:p>
            <a:r>
              <a:rPr lang="fr-FR" dirty="0" smtClean="0"/>
              <a:t>SF</a:t>
            </a:r>
            <a:r>
              <a:rPr lang="fr-FR" baseline="-25000" dirty="0" smtClean="0"/>
              <a:t>6</a:t>
            </a:r>
          </a:p>
          <a:p>
            <a:r>
              <a:rPr lang="fr-FR" dirty="0" smtClean="0"/>
              <a:t>N</a:t>
            </a:r>
            <a:r>
              <a:rPr lang="fr-FR" baseline="-25000" dirty="0" smtClean="0"/>
              <a:t>2</a:t>
            </a:r>
          </a:p>
          <a:p>
            <a:r>
              <a:rPr lang="fr-FR" dirty="0" smtClean="0"/>
              <a:t>CO</a:t>
            </a:r>
            <a:r>
              <a:rPr lang="fr-FR" baseline="-25000" dirty="0" smtClean="0"/>
              <a:t>2</a:t>
            </a:r>
            <a:endParaRPr lang="fr-FR" dirty="0" smtClean="0"/>
          </a:p>
          <a:p>
            <a:r>
              <a:rPr lang="fr-FR" dirty="0" smtClean="0"/>
              <a:t>…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2825" y="2502450"/>
            <a:ext cx="1632077" cy="290146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1180" y="4676078"/>
            <a:ext cx="1970220" cy="1843697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2568430" y="5735716"/>
            <a:ext cx="2025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&gt;1300°C for a few h</a:t>
            </a:r>
          </a:p>
        </p:txBody>
      </p:sp>
      <p:sp>
        <p:nvSpPr>
          <p:cNvPr id="15" name="ZoneTexte 14"/>
          <p:cNvSpPr txBox="1"/>
          <p:nvPr/>
        </p:nvSpPr>
        <p:spPr>
          <a:xfrm flipH="1">
            <a:off x="3478862" y="6304065"/>
            <a:ext cx="8466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00FF"/>
                </a:solidFill>
              </a:rPr>
              <a:t>online </a:t>
            </a:r>
            <a:r>
              <a:rPr lang="fr-FR" sz="2400" b="1" dirty="0" err="1" smtClean="0">
                <a:solidFill>
                  <a:srgbClr val="0000FF"/>
                </a:solidFill>
              </a:rPr>
              <a:t>testing</a:t>
            </a:r>
            <a:r>
              <a:rPr lang="fr-FR" sz="2400" b="1" dirty="0">
                <a:solidFill>
                  <a:srgbClr val="0000FF"/>
                </a:solidFill>
              </a:rPr>
              <a:t> </a:t>
            </a:r>
            <a:r>
              <a:rPr lang="fr-FR" sz="2400" b="1" dirty="0" err="1" smtClean="0">
                <a:solidFill>
                  <a:srgbClr val="0000FF"/>
                </a:solidFill>
              </a:rPr>
              <a:t>started</a:t>
            </a:r>
            <a:r>
              <a:rPr lang="fr-FR" sz="2400" b="1" dirty="0" smtClean="0">
                <a:solidFill>
                  <a:srgbClr val="0000FF"/>
                </a:solidFill>
              </a:rPr>
              <a:t> 3</a:t>
            </a:r>
            <a:r>
              <a:rPr lang="fr-FR" sz="2400" b="1" baseline="30000" dirty="0" smtClean="0">
                <a:solidFill>
                  <a:srgbClr val="0000FF"/>
                </a:solidFill>
              </a:rPr>
              <a:t>rd</a:t>
            </a:r>
            <a:r>
              <a:rPr lang="fr-FR" sz="2400" b="1" dirty="0" smtClean="0">
                <a:solidFill>
                  <a:srgbClr val="0000FF"/>
                </a:solidFill>
              </a:rPr>
              <a:t> – 5</a:t>
            </a:r>
            <a:r>
              <a:rPr lang="fr-FR" sz="2400" b="1" baseline="30000" dirty="0" smtClean="0">
                <a:solidFill>
                  <a:srgbClr val="0000FF"/>
                </a:solidFill>
              </a:rPr>
              <a:t>th</a:t>
            </a:r>
            <a:r>
              <a:rPr lang="fr-FR" sz="2400" b="1" dirty="0" smtClean="0">
                <a:solidFill>
                  <a:srgbClr val="0000FF"/>
                </a:solidFill>
              </a:rPr>
              <a:t> </a:t>
            </a:r>
            <a:r>
              <a:rPr lang="fr-FR" sz="2400" b="1" dirty="0" err="1" smtClean="0">
                <a:solidFill>
                  <a:srgbClr val="0000FF"/>
                </a:solidFill>
              </a:rPr>
              <a:t>June</a:t>
            </a:r>
            <a:r>
              <a:rPr lang="fr-FR" sz="2400" b="1" dirty="0" smtClean="0">
                <a:solidFill>
                  <a:srgbClr val="0000FF"/>
                </a:solidFill>
              </a:rPr>
              <a:t> - Luis Miguel and IGISOL team</a:t>
            </a:r>
            <a:endParaRPr lang="fr-FR" sz="2400" b="1" dirty="0">
              <a:solidFill>
                <a:srgbClr val="0000FF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661061" y="5779428"/>
            <a:ext cx="6284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/>
              <a:t>Also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investigating</a:t>
            </a:r>
            <a:r>
              <a:rPr lang="fr-FR" sz="2400" b="1" dirty="0" smtClean="0"/>
              <a:t> formation of pure </a:t>
            </a:r>
            <a:r>
              <a:rPr lang="fr-FR" sz="2400" b="1" dirty="0" err="1" smtClean="0"/>
              <a:t>MgF</a:t>
            </a:r>
            <a:r>
              <a:rPr lang="fr-FR" sz="2400" b="1" baseline="30000" dirty="0" smtClean="0"/>
              <a:t>+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beam</a:t>
            </a:r>
            <a:endParaRPr lang="fr-FR" sz="2400" b="1" dirty="0"/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6991" y="6139504"/>
            <a:ext cx="626104" cy="62610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478861" y="3586353"/>
            <a:ext cx="5844311" cy="92333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rgbClr val="0000FF"/>
                </a:solidFill>
              </a:rPr>
              <a:t>Ongoing</a:t>
            </a:r>
            <a:r>
              <a:rPr lang="fr-FR" dirty="0" smtClean="0">
                <a:solidFill>
                  <a:srgbClr val="0000FF"/>
                </a:solidFill>
              </a:rPr>
              <a:t> – no conclusive </a:t>
            </a:r>
            <a:r>
              <a:rPr lang="fr-FR" dirty="0" err="1" smtClean="0">
                <a:solidFill>
                  <a:srgbClr val="0000FF"/>
                </a:solidFill>
              </a:rPr>
              <a:t>results</a:t>
            </a:r>
            <a:r>
              <a:rPr lang="fr-FR" dirty="0" smtClean="0">
                <a:solidFill>
                  <a:srgbClr val="0000FF"/>
                </a:solidFill>
              </a:rPr>
              <a:t> </a:t>
            </a:r>
            <a:r>
              <a:rPr lang="fr-FR" dirty="0" err="1" smtClean="0">
                <a:solidFill>
                  <a:srgbClr val="0000FF"/>
                </a:solidFill>
              </a:rPr>
              <a:t>yet</a:t>
            </a:r>
            <a:endParaRPr lang="fr-FR" dirty="0" smtClean="0">
              <a:solidFill>
                <a:srgbClr val="0000FF"/>
              </a:solidFill>
            </a:endParaRPr>
          </a:p>
          <a:p>
            <a:r>
              <a:rPr lang="fr-FR" dirty="0" err="1" smtClean="0">
                <a:solidFill>
                  <a:srgbClr val="0000FF"/>
                </a:solidFill>
              </a:rPr>
              <a:t>Partially</a:t>
            </a:r>
            <a:r>
              <a:rPr lang="fr-FR" dirty="0" smtClean="0">
                <a:solidFill>
                  <a:srgbClr val="0000FF"/>
                </a:solidFill>
              </a:rPr>
              <a:t> </a:t>
            </a:r>
            <a:r>
              <a:rPr lang="fr-FR" dirty="0" err="1" smtClean="0">
                <a:solidFill>
                  <a:srgbClr val="0000FF"/>
                </a:solidFill>
              </a:rPr>
              <a:t>baked</a:t>
            </a:r>
            <a:r>
              <a:rPr lang="fr-FR" dirty="0" smtClean="0">
                <a:solidFill>
                  <a:srgbClr val="0000FF"/>
                </a:solidFill>
              </a:rPr>
              <a:t> </a:t>
            </a:r>
            <a:r>
              <a:rPr lang="fr-FR" dirty="0" err="1" smtClean="0">
                <a:solidFill>
                  <a:srgbClr val="0000FF"/>
                </a:solidFill>
              </a:rPr>
              <a:t>gas</a:t>
            </a:r>
            <a:r>
              <a:rPr lang="fr-FR" dirty="0" smtClean="0">
                <a:solidFill>
                  <a:srgbClr val="0000FF"/>
                </a:solidFill>
              </a:rPr>
              <a:t> </a:t>
            </a:r>
            <a:r>
              <a:rPr lang="fr-FR" dirty="0" err="1" smtClean="0">
                <a:solidFill>
                  <a:srgbClr val="0000FF"/>
                </a:solidFill>
              </a:rPr>
              <a:t>cell</a:t>
            </a:r>
            <a:r>
              <a:rPr lang="fr-FR" dirty="0" smtClean="0">
                <a:solidFill>
                  <a:srgbClr val="0000FF"/>
                </a:solidFill>
              </a:rPr>
              <a:t> 1000°C </a:t>
            </a:r>
            <a:r>
              <a:rPr lang="fr-FR" dirty="0" smtClean="0">
                <a:solidFill>
                  <a:srgbClr val="0000FF"/>
                </a:solidFill>
                <a:sym typeface="Wingdings" panose="05000000000000000000" pitchFamily="2" charset="2"/>
              </a:rPr>
              <a:t> no visible </a:t>
            </a:r>
            <a:r>
              <a:rPr lang="fr-FR" dirty="0" err="1" smtClean="0">
                <a:solidFill>
                  <a:srgbClr val="0000FF"/>
                </a:solidFill>
                <a:sym typeface="Wingdings" panose="05000000000000000000" pitchFamily="2" charset="2"/>
              </a:rPr>
              <a:t>improvement</a:t>
            </a:r>
            <a:r>
              <a:rPr lang="fr-FR" dirty="0" smtClean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fr-FR" dirty="0" err="1" smtClean="0">
                <a:solidFill>
                  <a:srgbClr val="0000FF"/>
                </a:solidFill>
                <a:sym typeface="Wingdings" panose="05000000000000000000" pitchFamily="2" charset="2"/>
              </a:rPr>
              <a:t>yet</a:t>
            </a:r>
            <a:endParaRPr lang="fr-FR" dirty="0" smtClean="0">
              <a:solidFill>
                <a:srgbClr val="0000FF"/>
              </a:solidFill>
            </a:endParaRPr>
          </a:p>
          <a:p>
            <a:r>
              <a:rPr lang="fr-FR" dirty="0" err="1" smtClean="0">
                <a:solidFill>
                  <a:srgbClr val="0000FF"/>
                </a:solidFill>
              </a:rPr>
              <a:t>Both</a:t>
            </a:r>
            <a:r>
              <a:rPr lang="fr-FR" dirty="0" smtClean="0">
                <a:solidFill>
                  <a:srgbClr val="0000FF"/>
                </a:solidFill>
              </a:rPr>
              <a:t> Mg and Na </a:t>
            </a:r>
            <a:r>
              <a:rPr lang="fr-FR" dirty="0" err="1" smtClean="0">
                <a:solidFill>
                  <a:srgbClr val="0000FF"/>
                </a:solidFill>
              </a:rPr>
              <a:t>decreasing</a:t>
            </a:r>
            <a:r>
              <a:rPr lang="fr-FR" dirty="0" smtClean="0">
                <a:solidFill>
                  <a:srgbClr val="0000FF"/>
                </a:solidFill>
              </a:rPr>
              <a:t> </a:t>
            </a:r>
            <a:r>
              <a:rPr lang="fr-FR" dirty="0" err="1" smtClean="0">
                <a:solidFill>
                  <a:srgbClr val="0000FF"/>
                </a:solidFill>
              </a:rPr>
              <a:t>when</a:t>
            </a:r>
            <a:r>
              <a:rPr lang="fr-FR" dirty="0" smtClean="0">
                <a:solidFill>
                  <a:srgbClr val="0000FF"/>
                </a:solidFill>
              </a:rPr>
              <a:t> </a:t>
            </a:r>
            <a:r>
              <a:rPr lang="fr-FR" dirty="0" err="1" smtClean="0">
                <a:solidFill>
                  <a:srgbClr val="0000FF"/>
                </a:solidFill>
              </a:rPr>
              <a:t>injecting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 smtClean="0">
                <a:solidFill>
                  <a:srgbClr val="0000FF"/>
                </a:solidFill>
              </a:rPr>
              <a:t>CF4, CO2, or Kr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417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34082" y="1159804"/>
            <a:ext cx="9312577" cy="5481352"/>
          </a:xfrm>
        </p:spPr>
        <p:txBody>
          <a:bodyPr>
            <a:normAutofit fontScale="40000" lnSpcReduction="20000"/>
          </a:bodyPr>
          <a:lstStyle/>
          <a:p>
            <a:r>
              <a:rPr lang="fr-FR" sz="4800" b="1" dirty="0" smtClean="0"/>
              <a:t>2022</a:t>
            </a:r>
            <a:r>
              <a:rPr lang="fr-FR" sz="4800" dirty="0" smtClean="0"/>
              <a:t>: </a:t>
            </a:r>
            <a:r>
              <a:rPr lang="fr-FR" sz="4800" b="1" dirty="0" smtClean="0"/>
              <a:t>installation and </a:t>
            </a:r>
            <a:r>
              <a:rPr lang="fr-FR" sz="4800" b="1" dirty="0" err="1" smtClean="0"/>
              <a:t>commissioning</a:t>
            </a:r>
            <a:r>
              <a:rPr lang="fr-FR" sz="4800" b="1" dirty="0" smtClean="0"/>
              <a:t> at JYFL</a:t>
            </a:r>
          </a:p>
          <a:p>
            <a:pPr lvl="1"/>
            <a:r>
              <a:rPr lang="fr-FR" sz="4400" dirty="0" err="1" smtClean="0"/>
              <a:t>Commissioning</a:t>
            </a:r>
            <a:r>
              <a:rPr lang="fr-FR" sz="4400" dirty="0" smtClean="0"/>
              <a:t> of the </a:t>
            </a:r>
            <a:r>
              <a:rPr lang="fr-FR" sz="4400" dirty="0" err="1" smtClean="0"/>
              <a:t>trap</a:t>
            </a:r>
            <a:r>
              <a:rPr lang="fr-FR" sz="4400" dirty="0" smtClean="0"/>
              <a:t> and laser system </a:t>
            </a:r>
            <a:r>
              <a:rPr lang="fr-FR" sz="4400" dirty="0" err="1" smtClean="0"/>
              <a:t>successful</a:t>
            </a:r>
            <a:endParaRPr lang="fr-FR" sz="4400" dirty="0" smtClean="0"/>
          </a:p>
          <a:p>
            <a:pPr lvl="1"/>
            <a:r>
              <a:rPr lang="fr-FR" sz="4400" dirty="0" smtClean="0"/>
              <a:t>Production rate of </a:t>
            </a:r>
            <a:r>
              <a:rPr lang="fr-FR" sz="4400" baseline="30000" dirty="0" smtClean="0"/>
              <a:t>23</a:t>
            </a:r>
            <a:r>
              <a:rPr lang="fr-FR" sz="4400" dirty="0" smtClean="0"/>
              <a:t>Mg from </a:t>
            </a:r>
            <a:r>
              <a:rPr lang="fr-FR" sz="4400" baseline="30000" dirty="0" smtClean="0"/>
              <a:t>24</a:t>
            </a:r>
            <a:r>
              <a:rPr lang="fr-FR" sz="4400" dirty="0" smtClean="0"/>
              <a:t>Mg(</a:t>
            </a:r>
            <a:r>
              <a:rPr lang="fr-FR" sz="4400" dirty="0" err="1" smtClean="0"/>
              <a:t>p,d</a:t>
            </a:r>
            <a:r>
              <a:rPr lang="fr-FR" sz="4400" dirty="0" smtClean="0"/>
              <a:t>)</a:t>
            </a:r>
            <a:r>
              <a:rPr lang="fr-FR" sz="4400" baseline="30000" dirty="0" smtClean="0"/>
              <a:t>23</a:t>
            </a:r>
            <a:r>
              <a:rPr lang="fr-FR" sz="4400" dirty="0" smtClean="0"/>
              <a:t>Mg </a:t>
            </a:r>
            <a:r>
              <a:rPr lang="fr-FR" sz="4400" dirty="0" err="1" smtClean="0"/>
              <a:t>is</a:t>
            </a:r>
            <a:r>
              <a:rPr lang="fr-FR" sz="4400" dirty="0" smtClean="0"/>
              <a:t> </a:t>
            </a:r>
            <a:r>
              <a:rPr lang="fr-FR" sz="4400" dirty="0" err="1" smtClean="0"/>
              <a:t>enough</a:t>
            </a:r>
            <a:r>
              <a:rPr lang="fr-FR" sz="4400" dirty="0" smtClean="0"/>
              <a:t> for </a:t>
            </a:r>
            <a:r>
              <a:rPr lang="fr-FR" sz="4400" i="1" dirty="0" smtClean="0"/>
              <a:t>D</a:t>
            </a:r>
            <a:r>
              <a:rPr lang="fr-FR" sz="4400" dirty="0" smtClean="0"/>
              <a:t> </a:t>
            </a:r>
            <a:r>
              <a:rPr lang="fr-FR" sz="4400" dirty="0" err="1" smtClean="0"/>
              <a:t>correlation</a:t>
            </a:r>
            <a:r>
              <a:rPr lang="fr-FR" sz="4400" dirty="0" smtClean="0"/>
              <a:t> </a:t>
            </a:r>
            <a:r>
              <a:rPr lang="fr-FR" sz="4400" dirty="0" err="1" smtClean="0"/>
              <a:t>measurements@JYFL</a:t>
            </a:r>
            <a:r>
              <a:rPr lang="fr-FR" sz="4400" dirty="0" smtClean="0"/>
              <a:t> </a:t>
            </a:r>
          </a:p>
          <a:p>
            <a:pPr lvl="1"/>
            <a:r>
              <a:rPr lang="fr-FR" sz="4400" dirty="0" smtClean="0"/>
              <a:t>But: </a:t>
            </a:r>
            <a:r>
              <a:rPr lang="fr-FR" sz="4400" b="1" baseline="30000" dirty="0" smtClean="0"/>
              <a:t>23</a:t>
            </a:r>
            <a:r>
              <a:rPr lang="fr-FR" sz="4400" b="1" dirty="0" smtClean="0"/>
              <a:t>Na contamination </a:t>
            </a:r>
            <a:r>
              <a:rPr lang="fr-FR" sz="4400" dirty="0" smtClean="0"/>
              <a:t>(1000 </a:t>
            </a:r>
            <a:r>
              <a:rPr lang="fr-FR" sz="4400" dirty="0" err="1" smtClean="0"/>
              <a:t>larger</a:t>
            </a:r>
            <a:r>
              <a:rPr lang="fr-FR" sz="4400" dirty="0" smtClean="0"/>
              <a:t> </a:t>
            </a:r>
            <a:r>
              <a:rPr lang="fr-FR" sz="4400" dirty="0" err="1" smtClean="0"/>
              <a:t>than</a:t>
            </a:r>
            <a:r>
              <a:rPr lang="fr-FR" sz="4400" dirty="0" smtClean="0"/>
              <a:t> </a:t>
            </a:r>
            <a:r>
              <a:rPr lang="fr-FR" sz="4400" baseline="30000" dirty="0" smtClean="0"/>
              <a:t>23</a:t>
            </a:r>
            <a:r>
              <a:rPr lang="fr-FR" sz="4400" dirty="0" smtClean="0"/>
              <a:t>Mg) </a:t>
            </a:r>
            <a:r>
              <a:rPr lang="fr-FR" sz="4400" dirty="0" err="1" smtClean="0"/>
              <a:t>prevents</a:t>
            </a:r>
            <a:r>
              <a:rPr lang="fr-FR" sz="4400" dirty="0" smtClean="0"/>
              <a:t> </a:t>
            </a:r>
            <a:r>
              <a:rPr lang="fr-FR" sz="4400" dirty="0" err="1" smtClean="0"/>
              <a:t>reaching</a:t>
            </a:r>
            <a:r>
              <a:rPr lang="fr-FR" sz="4400" dirty="0" smtClean="0"/>
              <a:t> the </a:t>
            </a:r>
            <a:r>
              <a:rPr lang="fr-FR" sz="4400" dirty="0" err="1" smtClean="0"/>
              <a:t>required</a:t>
            </a:r>
            <a:r>
              <a:rPr lang="fr-FR" sz="4400" dirty="0" smtClean="0"/>
              <a:t> </a:t>
            </a:r>
            <a:r>
              <a:rPr lang="fr-FR" sz="4400" dirty="0" err="1" smtClean="0"/>
              <a:t>number</a:t>
            </a:r>
            <a:r>
              <a:rPr lang="fr-FR" sz="4400" dirty="0" smtClean="0"/>
              <a:t> of </a:t>
            </a:r>
            <a:r>
              <a:rPr lang="fr-FR" sz="4400" dirty="0" err="1" smtClean="0"/>
              <a:t>trapped</a:t>
            </a:r>
            <a:r>
              <a:rPr lang="fr-FR" sz="4400" dirty="0" smtClean="0"/>
              <a:t> ions for </a:t>
            </a:r>
            <a:r>
              <a:rPr lang="fr-FR" sz="4400" i="1" dirty="0" smtClean="0"/>
              <a:t>D</a:t>
            </a:r>
            <a:r>
              <a:rPr lang="fr-FR" sz="4400" dirty="0" smtClean="0"/>
              <a:t> </a:t>
            </a:r>
            <a:r>
              <a:rPr lang="fr-FR" sz="4400" dirty="0" err="1" smtClean="0"/>
              <a:t>measurement</a:t>
            </a:r>
            <a:endParaRPr lang="fr-FR" sz="4400" dirty="0"/>
          </a:p>
          <a:p>
            <a:pPr lvl="2"/>
            <a:r>
              <a:rPr lang="fr-FR" sz="4400" dirty="0" smtClean="0"/>
              <a:t>At </a:t>
            </a:r>
            <a:r>
              <a:rPr lang="fr-FR" sz="4400" dirty="0" err="1" smtClean="0"/>
              <a:t>this</a:t>
            </a:r>
            <a:r>
              <a:rPr lang="fr-FR" sz="4400" dirty="0" smtClean="0"/>
              <a:t> </a:t>
            </a:r>
            <a:r>
              <a:rPr lang="fr-FR" sz="4400" dirty="0" err="1" smtClean="0"/>
              <a:t>level</a:t>
            </a:r>
            <a:r>
              <a:rPr lang="fr-FR" sz="4400" dirty="0" smtClean="0"/>
              <a:t> </a:t>
            </a:r>
            <a:r>
              <a:rPr lang="fr-FR" sz="4400" b="1" dirty="0" err="1" smtClean="0"/>
              <a:t>also</a:t>
            </a:r>
            <a:r>
              <a:rPr lang="fr-FR" sz="4400" b="1" dirty="0" smtClean="0"/>
              <a:t> </a:t>
            </a:r>
            <a:r>
              <a:rPr lang="fr-FR" sz="4400" b="1" dirty="0" err="1" smtClean="0"/>
              <a:t>prevents</a:t>
            </a:r>
            <a:r>
              <a:rPr lang="fr-FR" sz="4400" b="1" dirty="0" smtClean="0"/>
              <a:t> proof of </a:t>
            </a:r>
            <a:r>
              <a:rPr lang="fr-FR" sz="4400" b="1" dirty="0" err="1" smtClean="0"/>
              <a:t>principle</a:t>
            </a:r>
            <a:r>
              <a:rPr lang="fr-FR" sz="4400" b="1" dirty="0" smtClean="0"/>
              <a:t> of laser </a:t>
            </a:r>
            <a:r>
              <a:rPr lang="fr-FR" sz="4400" b="1" dirty="0" err="1" smtClean="0"/>
              <a:t>polarization</a:t>
            </a:r>
            <a:r>
              <a:rPr lang="fr-FR" sz="4400" b="1" dirty="0" smtClean="0"/>
              <a:t> as </a:t>
            </a:r>
            <a:r>
              <a:rPr lang="fr-FR" sz="4400" b="1" dirty="0" err="1" smtClean="0"/>
              <a:t>analysis</a:t>
            </a:r>
            <a:r>
              <a:rPr lang="fr-FR" sz="4400" b="1" dirty="0" smtClean="0"/>
              <a:t> of 2022 data shows </a:t>
            </a:r>
          </a:p>
          <a:p>
            <a:pPr lvl="3"/>
            <a:r>
              <a:rPr lang="fr-FR" sz="4400" b="1" dirty="0" err="1" smtClean="0">
                <a:solidFill>
                  <a:srgbClr val="0000FF"/>
                </a:solidFill>
              </a:rPr>
              <a:t>Analysis</a:t>
            </a:r>
            <a:r>
              <a:rPr lang="fr-FR" sz="4400" b="1" dirty="0" smtClean="0">
                <a:solidFill>
                  <a:srgbClr val="0000FF"/>
                </a:solidFill>
              </a:rPr>
              <a:t> </a:t>
            </a:r>
            <a:r>
              <a:rPr lang="fr-FR" sz="4400" b="1" dirty="0" err="1" smtClean="0">
                <a:solidFill>
                  <a:srgbClr val="0000FF"/>
                </a:solidFill>
              </a:rPr>
              <a:t>presented</a:t>
            </a:r>
            <a:r>
              <a:rPr lang="fr-FR" sz="4400" b="1" dirty="0" smtClean="0">
                <a:solidFill>
                  <a:srgbClr val="0000FF"/>
                </a:solidFill>
              </a:rPr>
              <a:t> in 2 PhD </a:t>
            </a:r>
            <a:r>
              <a:rPr lang="fr-FR" sz="4400" b="1" dirty="0" err="1" smtClean="0">
                <a:solidFill>
                  <a:srgbClr val="0000FF"/>
                </a:solidFill>
              </a:rPr>
              <a:t>theses</a:t>
            </a:r>
            <a:r>
              <a:rPr lang="fr-FR" sz="4400" b="1" dirty="0" smtClean="0">
                <a:solidFill>
                  <a:srgbClr val="0000FF"/>
                </a:solidFill>
              </a:rPr>
              <a:t> in 2023</a:t>
            </a:r>
          </a:p>
          <a:p>
            <a:r>
              <a:rPr lang="fr-FR" sz="4800" b="1" dirty="0" smtClean="0"/>
              <a:t>2023 - 2024</a:t>
            </a:r>
            <a:r>
              <a:rPr lang="fr-FR" sz="4800" dirty="0" smtClean="0"/>
              <a:t>: </a:t>
            </a:r>
            <a:r>
              <a:rPr lang="fr-FR" sz="4800" b="1" dirty="0" smtClean="0"/>
              <a:t>R&amp;D for </a:t>
            </a:r>
            <a:r>
              <a:rPr lang="fr-FR" sz="4800" b="1" dirty="0" err="1" smtClean="0"/>
              <a:t>beam</a:t>
            </a:r>
            <a:r>
              <a:rPr lang="fr-FR" sz="4800" b="1" dirty="0" smtClean="0"/>
              <a:t> purification from IGISOL </a:t>
            </a:r>
            <a:r>
              <a:rPr lang="fr-FR" sz="4800" b="1" dirty="0" err="1" smtClean="0"/>
              <a:t>gas</a:t>
            </a:r>
            <a:r>
              <a:rPr lang="fr-FR" sz="4800" b="1" dirty="0" smtClean="0"/>
              <a:t> </a:t>
            </a:r>
            <a:r>
              <a:rPr lang="fr-FR" sz="4800" b="1" dirty="0" err="1" smtClean="0"/>
              <a:t>cell</a:t>
            </a:r>
            <a:endParaRPr lang="fr-FR" sz="4800" b="1" dirty="0" smtClean="0"/>
          </a:p>
          <a:p>
            <a:pPr lvl="1"/>
            <a:r>
              <a:rPr lang="fr-FR" sz="4400" dirty="0" smtClean="0"/>
              <a:t>R&amp;D on</a:t>
            </a:r>
            <a:r>
              <a:rPr lang="fr-FR" sz="4400" b="1" dirty="0" smtClean="0"/>
              <a:t> </a:t>
            </a:r>
            <a:r>
              <a:rPr lang="fr-FR" sz="4400" b="1" dirty="0" err="1" smtClean="0"/>
              <a:t>targets</a:t>
            </a:r>
            <a:r>
              <a:rPr lang="fr-FR" sz="4400" b="1" dirty="0" smtClean="0"/>
              <a:t> </a:t>
            </a:r>
            <a:r>
              <a:rPr lang="fr-FR" sz="4400" b="1" dirty="0" smtClean="0">
                <a:solidFill>
                  <a:srgbClr val="FF0000"/>
                </a:solidFill>
              </a:rPr>
              <a:t>- </a:t>
            </a:r>
            <a:r>
              <a:rPr lang="fr-FR" sz="4400" b="1" dirty="0" err="1" smtClean="0">
                <a:solidFill>
                  <a:srgbClr val="FF0000"/>
                </a:solidFill>
              </a:rPr>
              <a:t>stopped</a:t>
            </a:r>
            <a:endParaRPr lang="fr-FR" sz="4400" b="1" dirty="0" smtClean="0">
              <a:solidFill>
                <a:srgbClr val="FF0000"/>
              </a:solidFill>
            </a:endParaRPr>
          </a:p>
          <a:p>
            <a:pPr lvl="2"/>
            <a:r>
              <a:rPr lang="fr-FR" sz="4400" dirty="0" err="1" smtClean="0">
                <a:sym typeface="Wingdings" panose="05000000000000000000" pitchFamily="2" charset="2"/>
              </a:rPr>
              <a:t>Latest</a:t>
            </a:r>
            <a:r>
              <a:rPr lang="fr-FR" sz="4400" dirty="0" smtClean="0">
                <a:sym typeface="Wingdings" panose="05000000000000000000" pitchFamily="2" charset="2"/>
              </a:rPr>
              <a:t> online </a:t>
            </a:r>
            <a:r>
              <a:rPr lang="fr-FR" sz="4400" dirty="0" err="1" smtClean="0">
                <a:sym typeface="Wingdings" panose="05000000000000000000" pitchFamily="2" charset="2"/>
              </a:rPr>
              <a:t>results</a:t>
            </a:r>
            <a:r>
              <a:rPr lang="fr-FR" sz="4400" dirty="0" smtClean="0">
                <a:sym typeface="Wingdings" panose="05000000000000000000" pitchFamily="2" charset="2"/>
              </a:rPr>
              <a:t> </a:t>
            </a:r>
            <a:r>
              <a:rPr lang="fr-FR" sz="4400" dirty="0" err="1" smtClean="0">
                <a:sym typeface="Wingdings" panose="05000000000000000000" pitchFamily="2" charset="2"/>
              </a:rPr>
              <a:t>discard</a:t>
            </a:r>
            <a:r>
              <a:rPr lang="fr-FR" sz="4400" dirty="0" smtClean="0">
                <a:sym typeface="Wingdings" panose="05000000000000000000" pitchFamily="2" charset="2"/>
              </a:rPr>
              <a:t> </a:t>
            </a:r>
            <a:r>
              <a:rPr lang="fr-FR" sz="4400" dirty="0" err="1" smtClean="0">
                <a:sym typeface="Wingdings" panose="05000000000000000000" pitchFamily="2" charset="2"/>
              </a:rPr>
              <a:t>target</a:t>
            </a:r>
            <a:r>
              <a:rPr lang="fr-FR" sz="4400" dirty="0" smtClean="0">
                <a:sym typeface="Wingdings" panose="05000000000000000000" pitchFamily="2" charset="2"/>
              </a:rPr>
              <a:t> as main source of contamination</a:t>
            </a:r>
          </a:p>
          <a:p>
            <a:pPr lvl="1"/>
            <a:r>
              <a:rPr lang="fr-FR" sz="4400" dirty="0" smtClean="0">
                <a:sym typeface="Wingdings" panose="05000000000000000000" pitchFamily="2" charset="2"/>
              </a:rPr>
              <a:t>R&amp;D on </a:t>
            </a:r>
            <a:r>
              <a:rPr lang="fr-FR" sz="4400" b="1" dirty="0" err="1" smtClean="0">
                <a:sym typeface="Wingdings" panose="05000000000000000000" pitchFamily="2" charset="2"/>
              </a:rPr>
              <a:t>gas</a:t>
            </a:r>
            <a:r>
              <a:rPr lang="fr-FR" sz="4400" b="1" dirty="0" smtClean="0">
                <a:sym typeface="Wingdings" panose="05000000000000000000" pitchFamily="2" charset="2"/>
              </a:rPr>
              <a:t> </a:t>
            </a:r>
            <a:r>
              <a:rPr lang="fr-FR" sz="4400" b="1" dirty="0" err="1" smtClean="0">
                <a:sym typeface="Wingdings" panose="05000000000000000000" pitchFamily="2" charset="2"/>
              </a:rPr>
              <a:t>cell</a:t>
            </a:r>
            <a:r>
              <a:rPr lang="fr-FR" sz="4400" b="1" dirty="0" smtClean="0">
                <a:sym typeface="Wingdings" panose="05000000000000000000" pitchFamily="2" charset="2"/>
              </a:rPr>
              <a:t> components </a:t>
            </a:r>
            <a:r>
              <a:rPr lang="fr-FR" sz="44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- </a:t>
            </a:r>
            <a:r>
              <a:rPr lang="fr-FR" sz="4400" b="1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started</a:t>
            </a:r>
            <a:endParaRPr lang="fr-FR" sz="4400" b="1" dirty="0" smtClean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pPr lvl="2"/>
            <a:r>
              <a:rPr lang="fr-FR" sz="4400" dirty="0" err="1" smtClean="0">
                <a:sym typeface="Wingdings" panose="05000000000000000000" pitchFamily="2" charset="2"/>
              </a:rPr>
              <a:t>Bakable</a:t>
            </a:r>
            <a:r>
              <a:rPr lang="fr-FR" sz="4400" dirty="0" smtClean="0">
                <a:sym typeface="Wingdings" panose="05000000000000000000" pitchFamily="2" charset="2"/>
              </a:rPr>
              <a:t> graphite </a:t>
            </a:r>
            <a:r>
              <a:rPr lang="fr-FR" sz="4400" dirty="0" err="1" smtClean="0">
                <a:sym typeface="Wingdings" panose="05000000000000000000" pitchFamily="2" charset="2"/>
              </a:rPr>
              <a:t>gas</a:t>
            </a:r>
            <a:r>
              <a:rPr lang="fr-FR" sz="4400" dirty="0" smtClean="0">
                <a:sym typeface="Wingdings" panose="05000000000000000000" pitchFamily="2" charset="2"/>
              </a:rPr>
              <a:t> </a:t>
            </a:r>
            <a:r>
              <a:rPr lang="fr-FR" sz="4400" dirty="0" err="1" smtClean="0">
                <a:sym typeface="Wingdings" panose="05000000000000000000" pitchFamily="2" charset="2"/>
              </a:rPr>
              <a:t>cell</a:t>
            </a:r>
            <a:r>
              <a:rPr lang="fr-FR" sz="4400" dirty="0" smtClean="0">
                <a:sym typeface="Wingdings" panose="05000000000000000000" pitchFamily="2" charset="2"/>
              </a:rPr>
              <a:t> </a:t>
            </a:r>
            <a:r>
              <a:rPr lang="fr-FR" sz="4400" dirty="0" err="1" smtClean="0">
                <a:sym typeface="Wingdings" panose="05000000000000000000" pitchFamily="2" charset="2"/>
              </a:rPr>
              <a:t>prepared</a:t>
            </a:r>
            <a:endParaRPr lang="fr-FR" sz="4400" dirty="0" smtClean="0">
              <a:sym typeface="Wingdings" panose="05000000000000000000" pitchFamily="2" charset="2"/>
            </a:endParaRPr>
          </a:p>
          <a:p>
            <a:pPr lvl="1"/>
            <a:r>
              <a:rPr lang="fr-FR" sz="4400" dirty="0" smtClean="0">
                <a:sym typeface="Wingdings" panose="05000000000000000000" pitchFamily="2" charset="2"/>
              </a:rPr>
              <a:t>R&amp;D on</a:t>
            </a:r>
            <a:r>
              <a:rPr lang="fr-FR" sz="4400" b="1" dirty="0" smtClean="0">
                <a:sym typeface="Wingdings" panose="05000000000000000000" pitchFamily="2" charset="2"/>
              </a:rPr>
              <a:t> </a:t>
            </a:r>
            <a:r>
              <a:rPr lang="fr-FR" sz="4400" b="1" dirty="0" err="1" smtClean="0">
                <a:sym typeface="Wingdings" panose="05000000000000000000" pitchFamily="2" charset="2"/>
              </a:rPr>
              <a:t>molecular</a:t>
            </a:r>
            <a:r>
              <a:rPr lang="fr-FR" sz="4400" b="1" dirty="0" smtClean="0">
                <a:sym typeface="Wingdings" panose="05000000000000000000" pitchFamily="2" charset="2"/>
              </a:rPr>
              <a:t> formation in the </a:t>
            </a:r>
            <a:r>
              <a:rPr lang="fr-FR" sz="4400" b="1" dirty="0" err="1" smtClean="0">
                <a:sym typeface="Wingdings" panose="05000000000000000000" pitchFamily="2" charset="2"/>
              </a:rPr>
              <a:t>cell</a:t>
            </a:r>
            <a:r>
              <a:rPr lang="fr-FR" sz="4400" b="1" dirty="0" smtClean="0">
                <a:sym typeface="Wingdings" panose="05000000000000000000" pitchFamily="2" charset="2"/>
              </a:rPr>
              <a:t> </a:t>
            </a:r>
            <a:r>
              <a:rPr lang="fr-FR" sz="44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- </a:t>
            </a:r>
            <a:r>
              <a:rPr lang="fr-FR" sz="4400" b="1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ongoing</a:t>
            </a:r>
            <a:endParaRPr lang="fr-FR" sz="4400" b="1" dirty="0" smtClean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pPr lvl="2"/>
            <a:r>
              <a:rPr lang="fr-FR" sz="4400" b="1" dirty="0" err="1" smtClean="0">
                <a:sym typeface="Wingdings" panose="05000000000000000000" pitchFamily="2" charset="2"/>
              </a:rPr>
              <a:t>Preliminary</a:t>
            </a:r>
            <a:r>
              <a:rPr lang="fr-FR" sz="4400" b="1" dirty="0" smtClean="0">
                <a:sym typeface="Wingdings" panose="05000000000000000000" pitchFamily="2" charset="2"/>
              </a:rPr>
              <a:t> </a:t>
            </a:r>
            <a:r>
              <a:rPr lang="fr-FR" sz="4400" b="1" dirty="0" err="1" smtClean="0">
                <a:sym typeface="Wingdings" panose="05000000000000000000" pitchFamily="2" charset="2"/>
              </a:rPr>
              <a:t>results</a:t>
            </a:r>
            <a:r>
              <a:rPr lang="fr-FR" sz="4400" dirty="0">
                <a:sym typeface="Wingdings" panose="05000000000000000000" pitchFamily="2" charset="2"/>
              </a:rPr>
              <a:t> </a:t>
            </a:r>
            <a:r>
              <a:rPr lang="fr-FR" sz="4400" dirty="0" err="1" smtClean="0">
                <a:sym typeface="Wingdings" panose="05000000000000000000" pitchFamily="2" charset="2"/>
              </a:rPr>
              <a:t>with</a:t>
            </a:r>
            <a:r>
              <a:rPr lang="fr-FR" sz="4400" dirty="0" smtClean="0">
                <a:sym typeface="Wingdings" panose="05000000000000000000" pitchFamily="2" charset="2"/>
              </a:rPr>
              <a:t> 2 </a:t>
            </a:r>
            <a:r>
              <a:rPr lang="fr-FR" sz="4400" dirty="0" err="1" smtClean="0">
                <a:sym typeface="Wingdings" panose="05000000000000000000" pitchFamily="2" charset="2"/>
              </a:rPr>
              <a:t>methods</a:t>
            </a:r>
            <a:r>
              <a:rPr lang="fr-FR" sz="4400" dirty="0" smtClean="0">
                <a:sym typeface="Wingdings" panose="05000000000000000000" pitchFamily="2" charset="2"/>
              </a:rPr>
              <a:t> </a:t>
            </a:r>
          </a:p>
          <a:p>
            <a:pPr lvl="3"/>
            <a:r>
              <a:rPr lang="fr-FR" sz="4200" dirty="0" smtClean="0">
                <a:sym typeface="Wingdings" panose="05000000000000000000" pitchFamily="2" charset="2"/>
              </a:rPr>
              <a:t>Formation of </a:t>
            </a:r>
            <a:r>
              <a:rPr lang="fr-FR" sz="4200" b="1" dirty="0" smtClean="0">
                <a:sym typeface="Wingdings" panose="05000000000000000000" pitchFamily="2" charset="2"/>
              </a:rPr>
              <a:t>pure </a:t>
            </a:r>
            <a:r>
              <a:rPr lang="fr-FR" sz="4200" b="1" dirty="0" err="1" smtClean="0">
                <a:sym typeface="Wingdings" panose="05000000000000000000" pitchFamily="2" charset="2"/>
              </a:rPr>
              <a:t>MgF</a:t>
            </a:r>
            <a:r>
              <a:rPr lang="fr-FR" sz="4200" baseline="30000" dirty="0" smtClean="0">
                <a:sym typeface="Wingdings" panose="05000000000000000000" pitchFamily="2" charset="2"/>
              </a:rPr>
              <a:t>+</a:t>
            </a:r>
            <a:r>
              <a:rPr lang="fr-FR" sz="4200" dirty="0" smtClean="0">
                <a:sym typeface="Wingdings" panose="05000000000000000000" pitchFamily="2" charset="2"/>
              </a:rPr>
              <a:t> </a:t>
            </a:r>
            <a:r>
              <a:rPr lang="fr-FR" sz="4200" dirty="0" err="1" smtClean="0">
                <a:sym typeface="Wingdings" panose="05000000000000000000" pitchFamily="2" charset="2"/>
              </a:rPr>
              <a:t>beam</a:t>
            </a:r>
            <a:r>
              <a:rPr lang="fr-FR" sz="4200" dirty="0" smtClean="0">
                <a:sym typeface="Wingdings" panose="05000000000000000000" pitchFamily="2" charset="2"/>
              </a:rPr>
              <a:t> by </a:t>
            </a:r>
            <a:r>
              <a:rPr lang="fr-FR" sz="4200" dirty="0" err="1" smtClean="0">
                <a:sym typeface="Wingdings" panose="05000000000000000000" pitchFamily="2" charset="2"/>
              </a:rPr>
              <a:t>injecting</a:t>
            </a:r>
            <a:r>
              <a:rPr lang="fr-FR" sz="4200" dirty="0" smtClean="0">
                <a:sym typeface="Wingdings" panose="05000000000000000000" pitchFamily="2" charset="2"/>
              </a:rPr>
              <a:t> a SF</a:t>
            </a:r>
            <a:r>
              <a:rPr lang="fr-FR" sz="4200" baseline="-25000" dirty="0" smtClean="0">
                <a:sym typeface="Wingdings" panose="05000000000000000000" pitchFamily="2" charset="2"/>
              </a:rPr>
              <a:t>6</a:t>
            </a:r>
            <a:r>
              <a:rPr lang="fr-FR" sz="4200" dirty="0" smtClean="0">
                <a:sym typeface="Wingdings" panose="05000000000000000000" pitchFamily="2" charset="2"/>
              </a:rPr>
              <a:t> </a:t>
            </a:r>
            <a:r>
              <a:rPr lang="fr-FR" sz="4200" dirty="0" err="1" smtClean="0">
                <a:sym typeface="Wingdings" panose="05000000000000000000" pitchFamily="2" charset="2"/>
              </a:rPr>
              <a:t>gas</a:t>
            </a:r>
            <a:r>
              <a:rPr lang="fr-FR" sz="4200" dirty="0" smtClean="0">
                <a:sym typeface="Wingdings" panose="05000000000000000000" pitchFamily="2" charset="2"/>
              </a:rPr>
              <a:t> – but at the </a:t>
            </a:r>
            <a:r>
              <a:rPr lang="fr-FR" sz="4200" dirty="0" err="1" smtClean="0">
                <a:sym typeface="Wingdings" panose="05000000000000000000" pitchFamily="2" charset="2"/>
              </a:rPr>
              <a:t>cost</a:t>
            </a:r>
            <a:r>
              <a:rPr lang="fr-FR" sz="4200" dirty="0" smtClean="0">
                <a:sym typeface="Wingdings" panose="05000000000000000000" pitchFamily="2" charset="2"/>
              </a:rPr>
              <a:t> of  </a:t>
            </a:r>
            <a:r>
              <a:rPr lang="fr-FR" sz="4200" baseline="30000" dirty="0" smtClean="0">
                <a:sym typeface="Wingdings" panose="05000000000000000000" pitchFamily="2" charset="2"/>
              </a:rPr>
              <a:t>23</a:t>
            </a:r>
            <a:r>
              <a:rPr lang="fr-FR" sz="4200" dirty="0" smtClean="0">
                <a:sym typeface="Wingdings" panose="05000000000000000000" pitchFamily="2" charset="2"/>
              </a:rPr>
              <a:t>Mg </a:t>
            </a:r>
            <a:r>
              <a:rPr lang="fr-FR" sz="4200" dirty="0" err="1" smtClean="0">
                <a:sym typeface="Wingdings" panose="05000000000000000000" pitchFamily="2" charset="2"/>
              </a:rPr>
              <a:t>intensity</a:t>
            </a:r>
            <a:r>
              <a:rPr lang="fr-FR" sz="4200" dirty="0" smtClean="0">
                <a:sym typeface="Wingdings" panose="05000000000000000000" pitchFamily="2" charset="2"/>
              </a:rPr>
              <a:t> </a:t>
            </a:r>
            <a:r>
              <a:rPr lang="fr-FR" sz="4200" dirty="0" err="1" smtClean="0">
                <a:sym typeface="Wingdings" panose="05000000000000000000" pitchFamily="2" charset="2"/>
              </a:rPr>
              <a:t>reduction</a:t>
            </a:r>
            <a:r>
              <a:rPr lang="fr-FR" sz="4200" dirty="0" smtClean="0">
                <a:sym typeface="Wingdings" panose="05000000000000000000" pitchFamily="2" charset="2"/>
              </a:rPr>
              <a:t> (x100 as of </a:t>
            </a:r>
            <a:r>
              <a:rPr lang="fr-FR" sz="4200" dirty="0" err="1" smtClean="0">
                <a:sym typeface="Wingdings" panose="05000000000000000000" pitchFamily="2" charset="2"/>
              </a:rPr>
              <a:t>now</a:t>
            </a:r>
            <a:r>
              <a:rPr lang="fr-FR" sz="4200" dirty="0" smtClean="0">
                <a:sym typeface="Wingdings" panose="05000000000000000000" pitchFamily="2" charset="2"/>
              </a:rPr>
              <a:t>)</a:t>
            </a:r>
          </a:p>
          <a:p>
            <a:pPr lvl="3"/>
            <a:r>
              <a:rPr lang="fr-FR" sz="4200" dirty="0" smtClean="0">
                <a:sym typeface="Wingdings" panose="05000000000000000000" pitchFamily="2" charset="2"/>
              </a:rPr>
              <a:t>Suppression of Na</a:t>
            </a:r>
            <a:r>
              <a:rPr lang="fr-FR" sz="4200" baseline="30000" dirty="0" smtClean="0">
                <a:sym typeface="Wingdings" panose="05000000000000000000" pitchFamily="2" charset="2"/>
              </a:rPr>
              <a:t>+</a:t>
            </a:r>
            <a:r>
              <a:rPr lang="fr-FR" sz="4200" dirty="0" smtClean="0">
                <a:sym typeface="Wingdings" panose="05000000000000000000" pitchFamily="2" charset="2"/>
              </a:rPr>
              <a:t> by </a:t>
            </a:r>
            <a:r>
              <a:rPr lang="fr-FR" sz="4200" b="1" dirty="0" err="1" smtClean="0">
                <a:sym typeface="Wingdings" panose="05000000000000000000" pitchFamily="2" charset="2"/>
              </a:rPr>
              <a:t>injecting</a:t>
            </a:r>
            <a:r>
              <a:rPr lang="fr-FR" sz="4200" b="1" dirty="0" smtClean="0">
                <a:sym typeface="Wingdings" panose="05000000000000000000" pitchFamily="2" charset="2"/>
              </a:rPr>
              <a:t> a non </a:t>
            </a:r>
            <a:r>
              <a:rPr lang="fr-FR" sz="4200" b="1" dirty="0" err="1" smtClean="0">
                <a:sym typeface="Wingdings" panose="05000000000000000000" pitchFamily="2" charset="2"/>
              </a:rPr>
              <a:t>purified</a:t>
            </a:r>
            <a:r>
              <a:rPr lang="fr-FR" sz="4200" b="1" dirty="0" smtClean="0">
                <a:sym typeface="Wingdings" panose="05000000000000000000" pitchFamily="2" charset="2"/>
              </a:rPr>
              <a:t> He </a:t>
            </a:r>
            <a:r>
              <a:rPr lang="fr-FR" sz="4200" b="1" dirty="0" err="1" smtClean="0">
                <a:sym typeface="Wingdings" panose="05000000000000000000" pitchFamily="2" charset="2"/>
              </a:rPr>
              <a:t>gas</a:t>
            </a:r>
            <a:r>
              <a:rPr lang="fr-FR" sz="4200" b="1" dirty="0" smtClean="0">
                <a:sym typeface="Wingdings" panose="05000000000000000000" pitchFamily="2" charset="2"/>
              </a:rPr>
              <a:t>  </a:t>
            </a:r>
            <a:r>
              <a:rPr lang="fr-FR" sz="4200" dirty="0" smtClean="0">
                <a:sym typeface="Wingdings" panose="05000000000000000000" pitchFamily="2" charset="2"/>
              </a:rPr>
              <a:t>in the </a:t>
            </a:r>
            <a:r>
              <a:rPr lang="fr-FR" sz="4200" dirty="0" err="1" smtClean="0">
                <a:sym typeface="Wingdings" panose="05000000000000000000" pitchFamily="2" charset="2"/>
              </a:rPr>
              <a:t>cell</a:t>
            </a:r>
            <a:r>
              <a:rPr lang="fr-FR" sz="4200" dirty="0" smtClean="0">
                <a:sym typeface="Wingdings" panose="05000000000000000000" pitchFamily="2" charset="2"/>
              </a:rPr>
              <a:t>: </a:t>
            </a:r>
            <a:r>
              <a:rPr lang="fr-FR" sz="4200" b="1" dirty="0" smtClean="0">
                <a:solidFill>
                  <a:srgbClr val="0000FF"/>
                </a:solidFill>
                <a:sym typeface="Wingdings" panose="05000000000000000000" pitchFamily="2" charset="2"/>
              </a:rPr>
              <a:t>x5 </a:t>
            </a:r>
            <a:r>
              <a:rPr lang="fr-FR" sz="4200" b="1" dirty="0" err="1" smtClean="0">
                <a:solidFill>
                  <a:srgbClr val="0000FF"/>
                </a:solidFill>
                <a:sym typeface="Wingdings" panose="05000000000000000000" pitchFamily="2" charset="2"/>
              </a:rPr>
              <a:t>less</a:t>
            </a:r>
            <a:r>
              <a:rPr lang="fr-FR" sz="4200" b="1" dirty="0" smtClean="0">
                <a:solidFill>
                  <a:srgbClr val="0000FF"/>
                </a:solidFill>
                <a:sym typeface="Wingdings" panose="05000000000000000000" pitchFamily="2" charset="2"/>
              </a:rPr>
              <a:t> Na</a:t>
            </a:r>
          </a:p>
          <a:p>
            <a:pPr lvl="1"/>
            <a:r>
              <a:rPr lang="fr-FR" sz="4400" dirty="0" err="1" smtClean="0">
                <a:sym typeface="Wingdings" panose="05000000000000000000" pitchFamily="2" charset="2"/>
              </a:rPr>
              <a:t>Optimization</a:t>
            </a:r>
            <a:r>
              <a:rPr lang="fr-FR" sz="4400" dirty="0" smtClean="0">
                <a:sym typeface="Wingdings" panose="05000000000000000000" pitchFamily="2" charset="2"/>
              </a:rPr>
              <a:t> of </a:t>
            </a:r>
            <a:r>
              <a:rPr lang="fr-FR" sz="4400" b="1" dirty="0" err="1" smtClean="0">
                <a:sym typeface="Wingdings" panose="05000000000000000000" pitchFamily="2" charset="2"/>
              </a:rPr>
              <a:t>trapping</a:t>
            </a:r>
            <a:r>
              <a:rPr lang="fr-FR" sz="4400" dirty="0" smtClean="0">
                <a:sym typeface="Wingdings" panose="05000000000000000000" pitchFamily="2" charset="2"/>
              </a:rPr>
              <a:t> - </a:t>
            </a:r>
            <a:r>
              <a:rPr lang="fr-FR" sz="4400" dirty="0" err="1" smtClean="0">
                <a:sym typeface="Wingdings" panose="05000000000000000000" pitchFamily="2" charset="2"/>
              </a:rPr>
              <a:t>continued</a:t>
            </a:r>
            <a:endParaRPr lang="fr-FR" sz="4400" dirty="0" smtClean="0">
              <a:sym typeface="Wingdings" panose="05000000000000000000" pitchFamily="2" charset="2"/>
            </a:endParaRPr>
          </a:p>
          <a:p>
            <a:pPr lvl="2"/>
            <a:r>
              <a:rPr lang="fr-FR" sz="4400" b="1" dirty="0" smtClean="0">
                <a:solidFill>
                  <a:srgbClr val="0000FF"/>
                </a:solidFill>
                <a:sym typeface="Wingdings" panose="05000000000000000000" pitchFamily="2" charset="2"/>
              </a:rPr>
              <a:t>3 x </a:t>
            </a:r>
            <a:r>
              <a:rPr lang="fr-FR" sz="4400" b="1" dirty="0" err="1" smtClean="0">
                <a:solidFill>
                  <a:srgbClr val="0000FF"/>
                </a:solidFill>
                <a:sym typeface="Wingdings" panose="05000000000000000000" pitchFamily="2" charset="2"/>
              </a:rPr>
              <a:t>higher</a:t>
            </a:r>
            <a:r>
              <a:rPr lang="fr-FR" sz="4400" b="1" dirty="0" smtClean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fr-FR" sz="4400" b="1" dirty="0" err="1" smtClean="0">
                <a:solidFill>
                  <a:srgbClr val="0000FF"/>
                </a:solidFill>
                <a:sym typeface="Wingdings" panose="05000000000000000000" pitchFamily="2" charset="2"/>
              </a:rPr>
              <a:t>trapping</a:t>
            </a:r>
            <a:r>
              <a:rPr lang="fr-FR" sz="4400" dirty="0" smtClean="0">
                <a:sym typeface="Wingdings" panose="05000000000000000000" pitchFamily="2" charset="2"/>
              </a:rPr>
              <a:t> </a:t>
            </a:r>
            <a:r>
              <a:rPr lang="fr-FR" sz="4400" dirty="0" err="1" smtClean="0">
                <a:sym typeface="Wingdings" panose="05000000000000000000" pitchFamily="2" charset="2"/>
              </a:rPr>
              <a:t>efficiency</a:t>
            </a:r>
            <a:r>
              <a:rPr lang="fr-FR" sz="4400" dirty="0" smtClean="0">
                <a:sym typeface="Wingdings" panose="05000000000000000000" pitchFamily="2" charset="2"/>
              </a:rPr>
              <a:t> </a:t>
            </a:r>
            <a:r>
              <a:rPr lang="fr-FR" sz="4400" dirty="0" err="1" smtClean="0">
                <a:sym typeface="Wingdings" panose="05000000000000000000" pitchFamily="2" charset="2"/>
              </a:rPr>
              <a:t>achieved</a:t>
            </a:r>
            <a:r>
              <a:rPr lang="fr-FR" sz="4400" dirty="0" smtClean="0">
                <a:sym typeface="Wingdings" panose="05000000000000000000" pitchFamily="2" charset="2"/>
              </a:rPr>
              <a:t> </a:t>
            </a:r>
            <a:r>
              <a:rPr lang="fr-FR" sz="4400" dirty="0" err="1" smtClean="0">
                <a:sym typeface="Wingdings" panose="05000000000000000000" pitchFamily="2" charset="2"/>
              </a:rPr>
              <a:t>during</a:t>
            </a:r>
            <a:r>
              <a:rPr lang="fr-FR" sz="4400" dirty="0" smtClean="0">
                <a:sym typeface="Wingdings" panose="05000000000000000000" pitchFamily="2" charset="2"/>
              </a:rPr>
              <a:t> last </a:t>
            </a:r>
            <a:r>
              <a:rPr lang="fr-FR" sz="4400" dirty="0" err="1" smtClean="0">
                <a:sym typeface="Wingdings" panose="05000000000000000000" pitchFamily="2" charset="2"/>
              </a:rPr>
              <a:t>beam</a:t>
            </a:r>
            <a:r>
              <a:rPr lang="fr-FR" sz="4400" dirty="0" smtClean="0">
                <a:sym typeface="Wingdings" panose="05000000000000000000" pitchFamily="2" charset="2"/>
              </a:rPr>
              <a:t> time (30% vs 10%)</a:t>
            </a:r>
          </a:p>
        </p:txBody>
      </p:sp>
      <p:sp>
        <p:nvSpPr>
          <p:cNvPr id="9" name="Titre 4"/>
          <p:cNvSpPr>
            <a:spLocks noGrp="1"/>
          </p:cNvSpPr>
          <p:nvPr>
            <p:ph type="title"/>
          </p:nvPr>
        </p:nvSpPr>
        <p:spPr>
          <a:xfrm>
            <a:off x="3359426" y="274638"/>
            <a:ext cx="6851374" cy="1143000"/>
          </a:xfrm>
        </p:spPr>
        <p:txBody>
          <a:bodyPr>
            <a:normAutofit/>
          </a:bodyPr>
          <a:lstStyle/>
          <a:p>
            <a:r>
              <a:rPr lang="fr-FR" sz="2800" dirty="0" err="1" smtClean="0">
                <a:latin typeface="Tw Cen MT Condensed Extra Bold" panose="020B0803020202020204" pitchFamily="34" charset="0"/>
              </a:rPr>
              <a:t>Summary</a:t>
            </a:r>
            <a:r>
              <a:rPr lang="fr-FR" sz="2800" dirty="0" smtClean="0">
                <a:latin typeface="Tw Cen MT Condensed Extra Bold" panose="020B0803020202020204" pitchFamily="34" charset="0"/>
              </a:rPr>
              <a:t>: </a:t>
            </a:r>
            <a:r>
              <a:rPr lang="fr-FR" sz="2800" dirty="0" err="1" smtClean="0">
                <a:latin typeface="Tw Cen MT Condensed Extra Bold" panose="020B0803020202020204" pitchFamily="34" charset="0"/>
              </a:rPr>
              <a:t>status</a:t>
            </a:r>
            <a:r>
              <a:rPr lang="fr-FR" sz="2800" dirty="0" smtClean="0">
                <a:latin typeface="Tw Cen MT Condensed Extra Bold" panose="020B0803020202020204" pitchFamily="34" charset="0"/>
              </a:rPr>
              <a:t> of MORA</a:t>
            </a:r>
            <a:endParaRPr lang="fr-FR" sz="2800" dirty="0">
              <a:latin typeface="Tw Cen MT Condensed Extra Bold" panose="020B0803020202020204" pitchFamily="34" charset="0"/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10046659" y="91567"/>
            <a:ext cx="2014619" cy="1257182"/>
            <a:chOff x="9877249" y="91688"/>
            <a:chExt cx="2228046" cy="1441516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80963" y="91688"/>
              <a:ext cx="2020618" cy="144151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ZoneTexte 10"/>
            <p:cNvSpPr txBox="1"/>
            <p:nvPr/>
          </p:nvSpPr>
          <p:spPr>
            <a:xfrm>
              <a:off x="9877249" y="977498"/>
              <a:ext cx="2228046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rgbClr val="104463"/>
                  </a:solidFill>
                  <a:latin typeface="72 Condensed" panose="020B0506030000000003" pitchFamily="34" charset="0"/>
                  <a:cs typeface="72 Condensed" panose="020B0506030000000003" pitchFamily="34" charset="0"/>
                </a:rPr>
                <a:t>THE MORA EXPERIMENT</a:t>
              </a:r>
            </a:p>
            <a:p>
              <a:pPr algn="ctr"/>
              <a:r>
                <a:rPr lang="en-US" sz="1200" dirty="0" smtClean="0">
                  <a:solidFill>
                    <a:srgbClr val="C00000"/>
                  </a:solidFill>
                  <a:latin typeface="Arial Narrow" panose="020B0606020202030204" pitchFamily="34" charset="0"/>
                  <a:cs typeface="72 Condensed" panose="020B0506030000000003" pitchFamily="34" charset="0"/>
                </a:rPr>
                <a:t>Matter’s Origin from RadioActivity</a:t>
              </a:r>
              <a:endParaRPr lang="en-US" sz="1200" dirty="0">
                <a:solidFill>
                  <a:srgbClr val="C00000"/>
                </a:solidFill>
                <a:latin typeface="Arial Narrow" panose="020B0606020202030204" pitchFamily="34" charset="0"/>
                <a:cs typeface="72 Condensed" panose="020B0506030000000003" pitchFamily="34" charset="0"/>
              </a:endParaRPr>
            </a:p>
          </p:txBody>
        </p:sp>
      </p:grpSp>
      <p:pic>
        <p:nvPicPr>
          <p:cNvPr id="12" name="Image 11" descr="../../../../Downloads/logo_r.normandie-paysage-cmjn-2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10800" y="2549439"/>
            <a:ext cx="1611413" cy="44408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4481" y="1971133"/>
            <a:ext cx="1523924" cy="46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6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34082" y="1159804"/>
            <a:ext cx="9312577" cy="5481352"/>
          </a:xfrm>
        </p:spPr>
        <p:txBody>
          <a:bodyPr>
            <a:normAutofit/>
          </a:bodyPr>
          <a:lstStyle/>
          <a:p>
            <a:r>
              <a:rPr lang="fr-FR" sz="2000" b="1" dirty="0" smtClean="0">
                <a:sym typeface="Wingdings" panose="05000000000000000000" pitchFamily="2" charset="2"/>
              </a:rPr>
              <a:t>2024: </a:t>
            </a:r>
            <a:r>
              <a:rPr lang="fr-FR" sz="2000" b="1" dirty="0" err="1" smtClean="0">
                <a:sym typeface="Wingdings" panose="05000000000000000000" pitchFamily="2" charset="2"/>
              </a:rPr>
              <a:t>Upcoming</a:t>
            </a:r>
            <a:r>
              <a:rPr lang="fr-FR" sz="2000" b="1" dirty="0" smtClean="0">
                <a:sym typeface="Wingdings" panose="05000000000000000000" pitchFamily="2" charset="2"/>
              </a:rPr>
              <a:t> online </a:t>
            </a:r>
            <a:r>
              <a:rPr lang="fr-FR" sz="2000" b="1" dirty="0" err="1" smtClean="0">
                <a:sym typeface="Wingdings" panose="05000000000000000000" pitchFamily="2" charset="2"/>
              </a:rPr>
              <a:t>beam</a:t>
            </a:r>
            <a:r>
              <a:rPr lang="fr-FR" sz="2000" b="1" dirty="0" smtClean="0">
                <a:sym typeface="Wingdings" panose="05000000000000000000" pitchFamily="2" charset="2"/>
              </a:rPr>
              <a:t> times</a:t>
            </a:r>
          </a:p>
          <a:p>
            <a:pPr lvl="1"/>
            <a:r>
              <a:rPr lang="fr-FR" sz="1800" b="1" dirty="0" err="1" smtClean="0">
                <a:solidFill>
                  <a:srgbClr val="0000FF"/>
                </a:solidFill>
                <a:sym typeface="Wingdings" panose="05000000000000000000" pitchFamily="2" charset="2"/>
              </a:rPr>
              <a:t>Molecular</a:t>
            </a:r>
            <a:r>
              <a:rPr lang="fr-FR" sz="1800" b="1" dirty="0" smtClean="0">
                <a:solidFill>
                  <a:srgbClr val="0000FF"/>
                </a:solidFill>
                <a:sym typeface="Wingdings" panose="05000000000000000000" pitchFamily="2" charset="2"/>
              </a:rPr>
              <a:t> formation </a:t>
            </a:r>
            <a:r>
              <a:rPr lang="fr-FR" sz="1800" b="1" dirty="0" err="1" smtClean="0">
                <a:solidFill>
                  <a:srgbClr val="0000FF"/>
                </a:solidFill>
                <a:sym typeface="Wingdings" panose="05000000000000000000" pitchFamily="2" charset="2"/>
              </a:rPr>
              <a:t>optimization</a:t>
            </a:r>
            <a:r>
              <a:rPr lang="fr-FR" sz="1800" dirty="0" smtClean="0">
                <a:sym typeface="Wingdings" panose="05000000000000000000" pitchFamily="2" charset="2"/>
              </a:rPr>
              <a:t>: </a:t>
            </a:r>
            <a:r>
              <a:rPr lang="fr-FR" sz="1800" dirty="0" err="1" smtClean="0">
                <a:sym typeface="Wingdings" panose="05000000000000000000" pitchFamily="2" charset="2"/>
              </a:rPr>
              <a:t>now</a:t>
            </a:r>
            <a:r>
              <a:rPr lang="fr-FR" sz="1800" dirty="0" smtClean="0">
                <a:sym typeface="Wingdings" panose="05000000000000000000" pitchFamily="2" charset="2"/>
              </a:rPr>
              <a:t>!</a:t>
            </a:r>
            <a:endParaRPr lang="fr-FR" sz="1800" dirty="0">
              <a:sym typeface="Wingdings" panose="05000000000000000000" pitchFamily="2" charset="2"/>
            </a:endParaRPr>
          </a:p>
          <a:p>
            <a:pPr lvl="2"/>
            <a:r>
              <a:rPr lang="fr-FR" sz="1800" dirty="0" err="1" smtClean="0">
                <a:sym typeface="Wingdings" panose="05000000000000000000" pitchFamily="2" charset="2"/>
              </a:rPr>
              <a:t>MgF</a:t>
            </a:r>
            <a:r>
              <a:rPr lang="fr-FR" sz="1800" baseline="30000" dirty="0" smtClean="0">
                <a:sym typeface="Wingdings" panose="05000000000000000000" pitchFamily="2" charset="2"/>
              </a:rPr>
              <a:t>+</a:t>
            </a:r>
            <a:r>
              <a:rPr lang="fr-FR" sz="1800" dirty="0" smtClean="0">
                <a:sym typeface="Wingdings" panose="05000000000000000000" pitchFamily="2" charset="2"/>
              </a:rPr>
              <a:t> formation </a:t>
            </a:r>
            <a:r>
              <a:rPr lang="fr-FR" sz="1800" b="1" dirty="0" smtClean="0">
                <a:sym typeface="Wingdings" panose="05000000000000000000" pitchFamily="2" charset="2"/>
              </a:rPr>
              <a:t>vs</a:t>
            </a:r>
            <a:r>
              <a:rPr lang="fr-FR" sz="1800" dirty="0">
                <a:sym typeface="Wingdings" panose="05000000000000000000" pitchFamily="2" charset="2"/>
              </a:rPr>
              <a:t> </a:t>
            </a:r>
            <a:r>
              <a:rPr lang="fr-FR" sz="1800" dirty="0" smtClean="0">
                <a:sym typeface="Wingdings" panose="05000000000000000000" pitchFamily="2" charset="2"/>
              </a:rPr>
              <a:t>suppression of Na</a:t>
            </a:r>
            <a:r>
              <a:rPr lang="fr-FR" sz="1800" dirty="0">
                <a:sym typeface="Wingdings" panose="05000000000000000000" pitchFamily="2" charset="2"/>
              </a:rPr>
              <a:t>+ </a:t>
            </a:r>
            <a:r>
              <a:rPr lang="fr-FR" sz="1800" dirty="0" err="1" smtClean="0">
                <a:sym typeface="Wingdings" panose="05000000000000000000" pitchFamily="2" charset="2"/>
              </a:rPr>
              <a:t>injecting</a:t>
            </a:r>
            <a:r>
              <a:rPr lang="fr-FR" sz="1800" dirty="0" smtClean="0">
                <a:sym typeface="Wingdings" panose="05000000000000000000" pitchFamily="2" charset="2"/>
              </a:rPr>
              <a:t> a </a:t>
            </a:r>
            <a:r>
              <a:rPr lang="fr-FR" sz="1800" dirty="0" err="1" smtClean="0">
                <a:sym typeface="Wingdings" panose="05000000000000000000" pitchFamily="2" charset="2"/>
              </a:rPr>
              <a:t>reactive</a:t>
            </a: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gas</a:t>
            </a:r>
            <a:r>
              <a:rPr lang="fr-FR" sz="1800" dirty="0" smtClean="0">
                <a:sym typeface="Wingdings" panose="05000000000000000000" pitchFamily="2" charset="2"/>
              </a:rPr>
              <a:t>, </a:t>
            </a:r>
            <a:r>
              <a:rPr lang="fr-FR" sz="1800" b="1" dirty="0" smtClean="0">
                <a:sym typeface="Wingdings" panose="05000000000000000000" pitchFamily="2" charset="2"/>
              </a:rPr>
              <a:t>nature of </a:t>
            </a:r>
            <a:r>
              <a:rPr lang="fr-FR" sz="1800" b="1" dirty="0" err="1" smtClean="0">
                <a:sym typeface="Wingdings" panose="05000000000000000000" pitchFamily="2" charset="2"/>
              </a:rPr>
              <a:t>which</a:t>
            </a:r>
            <a:r>
              <a:rPr lang="fr-FR" sz="1800" b="1" dirty="0" smtClean="0">
                <a:sym typeface="Wingdings" panose="05000000000000000000" pitchFamily="2" charset="2"/>
              </a:rPr>
              <a:t> </a:t>
            </a:r>
            <a:r>
              <a:rPr lang="fr-FR" sz="1800" b="1" dirty="0" err="1" smtClean="0">
                <a:sym typeface="Wingdings" panose="05000000000000000000" pitchFamily="2" charset="2"/>
              </a:rPr>
              <a:t>needs</a:t>
            </a:r>
            <a:r>
              <a:rPr lang="fr-FR" sz="1800" b="1" dirty="0" smtClean="0">
                <a:sym typeface="Wingdings" panose="05000000000000000000" pitchFamily="2" charset="2"/>
              </a:rPr>
              <a:t> to </a:t>
            </a:r>
            <a:r>
              <a:rPr lang="fr-FR" sz="1800" b="1" dirty="0" err="1" smtClean="0">
                <a:sym typeface="Wingdings" panose="05000000000000000000" pitchFamily="2" charset="2"/>
              </a:rPr>
              <a:t>be</a:t>
            </a:r>
            <a:r>
              <a:rPr lang="fr-FR" sz="1800" b="1" dirty="0" smtClean="0">
                <a:sym typeface="Wingdings" panose="05000000000000000000" pitchFamily="2" charset="2"/>
              </a:rPr>
              <a:t> </a:t>
            </a:r>
            <a:r>
              <a:rPr lang="fr-FR" sz="1800" b="1" dirty="0" err="1" smtClean="0">
                <a:sym typeface="Wingdings" panose="05000000000000000000" pitchFamily="2" charset="2"/>
              </a:rPr>
              <a:t>determined</a:t>
            </a:r>
            <a:r>
              <a:rPr lang="fr-FR" sz="1800" b="1" dirty="0">
                <a:sym typeface="Wingdings" panose="05000000000000000000" pitchFamily="2" charset="2"/>
              </a:rPr>
              <a:t> </a:t>
            </a:r>
            <a:r>
              <a:rPr lang="fr-FR" sz="1800" dirty="0" smtClean="0">
                <a:sym typeface="Wingdings" panose="05000000000000000000" pitchFamily="2" charset="2"/>
              </a:rPr>
              <a:t>in the </a:t>
            </a:r>
            <a:r>
              <a:rPr lang="fr-FR" sz="1800" dirty="0" err="1" smtClean="0">
                <a:sym typeface="Wingdings" panose="05000000000000000000" pitchFamily="2" charset="2"/>
              </a:rPr>
              <a:t>cell</a:t>
            </a:r>
            <a:r>
              <a:rPr lang="fr-FR" sz="1800" dirty="0" smtClean="0">
                <a:sym typeface="Wingdings" panose="05000000000000000000" pitchFamily="2" charset="2"/>
              </a:rPr>
              <a:t> (CF</a:t>
            </a:r>
            <a:r>
              <a:rPr lang="fr-FR" sz="1800" baseline="-25000" dirty="0" smtClean="0">
                <a:sym typeface="Wingdings" panose="05000000000000000000" pitchFamily="2" charset="2"/>
              </a:rPr>
              <a:t>4</a:t>
            </a:r>
            <a:r>
              <a:rPr lang="fr-FR" sz="1800" dirty="0" smtClean="0">
                <a:sym typeface="Wingdings" panose="05000000000000000000" pitchFamily="2" charset="2"/>
              </a:rPr>
              <a:t>, CO2, N2O, Kr, Xe …)</a:t>
            </a:r>
          </a:p>
          <a:p>
            <a:pPr lvl="1"/>
            <a:r>
              <a:rPr lang="fr-FR" sz="1800" b="1" dirty="0" smtClean="0">
                <a:solidFill>
                  <a:srgbClr val="0000FF"/>
                </a:solidFill>
                <a:sym typeface="Wingdings" panose="05000000000000000000" pitchFamily="2" charset="2"/>
              </a:rPr>
              <a:t>Proof of </a:t>
            </a:r>
            <a:r>
              <a:rPr lang="fr-FR" sz="1800" b="1" dirty="0" err="1" smtClean="0">
                <a:solidFill>
                  <a:srgbClr val="0000FF"/>
                </a:solidFill>
                <a:sym typeface="Wingdings" panose="05000000000000000000" pitchFamily="2" charset="2"/>
              </a:rPr>
              <a:t>principle</a:t>
            </a:r>
            <a:r>
              <a:rPr lang="fr-FR" sz="1800" b="1" dirty="0" smtClean="0">
                <a:solidFill>
                  <a:srgbClr val="0000FF"/>
                </a:solidFill>
                <a:sym typeface="Wingdings" panose="05000000000000000000" pitchFamily="2" charset="2"/>
              </a:rPr>
              <a:t> of </a:t>
            </a:r>
            <a:r>
              <a:rPr lang="fr-FR" sz="1800" b="1" dirty="0" err="1" smtClean="0">
                <a:solidFill>
                  <a:srgbClr val="0000FF"/>
                </a:solidFill>
                <a:sym typeface="Wingdings" panose="05000000000000000000" pitchFamily="2" charset="2"/>
              </a:rPr>
              <a:t>polarization</a:t>
            </a:r>
            <a:r>
              <a:rPr lang="fr-FR" sz="1800" b="1" dirty="0" smtClean="0">
                <a:sym typeface="Wingdings" panose="05000000000000000000" pitchFamily="2" charset="2"/>
              </a:rPr>
              <a:t>: </a:t>
            </a:r>
            <a:r>
              <a:rPr lang="fr-FR" sz="1800" dirty="0" smtClean="0">
                <a:sym typeface="Wingdings" panose="05000000000000000000" pitchFamily="2" charset="2"/>
              </a:rPr>
              <a:t>July and  ~</a:t>
            </a:r>
            <a:r>
              <a:rPr lang="fr-FR" sz="1800" dirty="0" err="1" smtClean="0">
                <a:sym typeface="Wingdings" panose="05000000000000000000" pitchFamily="2" charset="2"/>
              </a:rPr>
              <a:t>December</a:t>
            </a:r>
            <a:r>
              <a:rPr lang="fr-FR" sz="1800" dirty="0" smtClean="0">
                <a:sym typeface="Wingdings" panose="05000000000000000000" pitchFamily="2" charset="2"/>
              </a:rPr>
              <a:t> 2024 </a:t>
            </a:r>
          </a:p>
          <a:p>
            <a:pPr lvl="2"/>
            <a:r>
              <a:rPr lang="fr-FR" sz="1800" dirty="0" err="1" smtClean="0">
                <a:sym typeface="Wingdings" panose="05000000000000000000" pitchFamily="2" charset="2"/>
              </a:rPr>
              <a:t>Now</a:t>
            </a: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within</a:t>
            </a: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reach</a:t>
            </a: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combining</a:t>
            </a:r>
            <a:r>
              <a:rPr lang="fr-FR" sz="1800" dirty="0" smtClean="0">
                <a:sym typeface="Wingdings" panose="05000000000000000000" pitchFamily="2" charset="2"/>
              </a:rPr>
              <a:t> 3x </a:t>
            </a:r>
            <a:r>
              <a:rPr lang="fr-FR" sz="1800" dirty="0" err="1" smtClean="0">
                <a:sym typeface="Wingdings" panose="05000000000000000000" pitchFamily="2" charset="2"/>
              </a:rPr>
              <a:t>higher</a:t>
            </a: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trapping</a:t>
            </a: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efficiency</a:t>
            </a: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with</a:t>
            </a:r>
            <a:r>
              <a:rPr lang="fr-FR" sz="1800" dirty="0" smtClean="0">
                <a:sym typeface="Wingdings" panose="05000000000000000000" pitchFamily="2" charset="2"/>
              </a:rPr>
              <a:t> x5 Na </a:t>
            </a:r>
            <a:r>
              <a:rPr lang="fr-FR" sz="1800" dirty="0" err="1" smtClean="0">
                <a:sym typeface="Wingdings" panose="05000000000000000000" pitchFamily="2" charset="2"/>
              </a:rPr>
              <a:t>reduction</a:t>
            </a:r>
            <a:endParaRPr lang="fr-FR" sz="1800" dirty="0" smtClean="0">
              <a:sym typeface="Wingdings" panose="05000000000000000000" pitchFamily="2" charset="2"/>
            </a:endParaRPr>
          </a:p>
          <a:p>
            <a:r>
              <a:rPr lang="fr-FR" sz="2000" b="1" dirty="0" smtClean="0"/>
              <a:t>2025 – 2026: data </a:t>
            </a:r>
            <a:r>
              <a:rPr lang="fr-FR" sz="2000" b="1" dirty="0" err="1" smtClean="0"/>
              <a:t>taking</a:t>
            </a:r>
            <a:r>
              <a:rPr lang="fr-FR" sz="2000" b="1" dirty="0" smtClean="0"/>
              <a:t> continues at JYFL</a:t>
            </a:r>
          </a:p>
          <a:p>
            <a:pPr lvl="1"/>
            <a:r>
              <a:rPr lang="fr-FR" sz="2000" b="1" dirty="0" err="1" smtClean="0"/>
              <a:t>Provided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that</a:t>
            </a:r>
            <a:r>
              <a:rPr lang="fr-FR" sz="2000" b="1" dirty="0"/>
              <a:t> </a:t>
            </a:r>
            <a:r>
              <a:rPr lang="fr-FR" sz="2000" b="1" dirty="0" smtClean="0"/>
              <a:t>the </a:t>
            </a:r>
            <a:r>
              <a:rPr lang="fr-FR" sz="2000" b="1" dirty="0" err="1" smtClean="0"/>
              <a:t>purity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allows</a:t>
            </a:r>
            <a:r>
              <a:rPr lang="fr-FR" sz="2000" b="1" dirty="0" smtClean="0"/>
              <a:t>: </a:t>
            </a:r>
            <a:r>
              <a:rPr lang="fr-FR" sz="2000" baseline="30000" dirty="0" smtClean="0"/>
              <a:t>23</a:t>
            </a:r>
            <a:r>
              <a:rPr lang="fr-FR" sz="2000" dirty="0" smtClean="0"/>
              <a:t>Mg / </a:t>
            </a:r>
            <a:r>
              <a:rPr lang="fr-FR" sz="2000" baseline="30000" dirty="0" smtClean="0"/>
              <a:t>39</a:t>
            </a:r>
            <a:r>
              <a:rPr lang="fr-FR" sz="2000" dirty="0" smtClean="0"/>
              <a:t>Ca </a:t>
            </a:r>
            <a:r>
              <a:rPr lang="fr-FR" sz="2000" dirty="0" err="1" smtClean="0"/>
              <a:t>sensitivity</a:t>
            </a:r>
            <a:r>
              <a:rPr lang="fr-FR" sz="2000" dirty="0" smtClean="0"/>
              <a:t> on </a:t>
            </a:r>
            <a:r>
              <a:rPr lang="fr-FR" sz="2000" i="1" dirty="0" smtClean="0">
                <a:solidFill>
                  <a:srgbClr val="0000FF"/>
                </a:solidFill>
              </a:rPr>
              <a:t>D</a:t>
            </a:r>
            <a:r>
              <a:rPr lang="fr-FR" sz="2000" dirty="0" smtClean="0">
                <a:solidFill>
                  <a:srgbClr val="0000FF"/>
                </a:solidFill>
              </a:rPr>
              <a:t> to the </a:t>
            </a:r>
            <a:r>
              <a:rPr lang="fr-FR" sz="2000" b="1" dirty="0" smtClean="0">
                <a:solidFill>
                  <a:srgbClr val="0000FF"/>
                </a:solidFill>
              </a:rPr>
              <a:t>10</a:t>
            </a:r>
            <a:r>
              <a:rPr lang="fr-FR" sz="2000" b="1" baseline="30000" dirty="0" smtClean="0">
                <a:solidFill>
                  <a:srgbClr val="0000FF"/>
                </a:solidFill>
              </a:rPr>
              <a:t>-4</a:t>
            </a:r>
            <a:r>
              <a:rPr lang="fr-FR" sz="2000" b="1" dirty="0" smtClean="0">
                <a:solidFill>
                  <a:srgbClr val="0000FF"/>
                </a:solidFill>
              </a:rPr>
              <a:t> </a:t>
            </a:r>
            <a:r>
              <a:rPr lang="fr-FR" sz="2000" b="1" dirty="0" err="1" smtClean="0">
                <a:solidFill>
                  <a:srgbClr val="0000FF"/>
                </a:solidFill>
              </a:rPr>
              <a:t>level</a:t>
            </a:r>
            <a:endParaRPr lang="fr-FR" sz="2000" b="1" dirty="0" smtClean="0">
              <a:solidFill>
                <a:srgbClr val="0000FF"/>
              </a:solidFill>
            </a:endParaRPr>
          </a:p>
          <a:p>
            <a:pPr lvl="2"/>
            <a:r>
              <a:rPr lang="fr-FR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Addendum </a:t>
            </a:r>
            <a:r>
              <a:rPr lang="fr-FR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to the Physics </a:t>
            </a:r>
            <a:r>
              <a:rPr lang="fr-FR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Advisory</a:t>
            </a:r>
            <a:r>
              <a:rPr lang="fr-FR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Committee</a:t>
            </a:r>
            <a:r>
              <a:rPr lang="fr-FR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of JYFL: Sept. </a:t>
            </a:r>
            <a:r>
              <a:rPr lang="fr-FR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24</a:t>
            </a:r>
          </a:p>
          <a:p>
            <a:pPr lvl="2"/>
            <a:r>
              <a:rPr lang="fr-FR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Need</a:t>
            </a:r>
            <a:r>
              <a:rPr lang="fr-FR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for a </a:t>
            </a:r>
            <a:r>
              <a:rPr lang="fr-FR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postdoc</a:t>
            </a:r>
            <a:r>
              <a:rPr lang="fr-FR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to help in the data </a:t>
            </a:r>
            <a:r>
              <a:rPr lang="fr-FR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analysis</a:t>
            </a:r>
            <a:r>
              <a:rPr lang="fr-FR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(ANR/</a:t>
            </a:r>
            <a:r>
              <a:rPr lang="fr-FR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Region</a:t>
            </a:r>
            <a:r>
              <a:rPr lang="fr-FR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/GANIL)</a:t>
            </a:r>
            <a:endParaRPr lang="fr-FR" sz="2000" dirty="0" smtClean="0">
              <a:solidFill>
                <a:srgbClr val="0000FF"/>
              </a:solidFill>
            </a:endParaRPr>
          </a:p>
          <a:p>
            <a:r>
              <a:rPr lang="fr-FR" sz="2000" b="1" dirty="0" smtClean="0"/>
              <a:t>2027 - …: data </a:t>
            </a:r>
            <a:r>
              <a:rPr lang="fr-FR" sz="2000" b="1" dirty="0" err="1" smtClean="0"/>
              <a:t>taking</a:t>
            </a:r>
            <a:r>
              <a:rPr lang="fr-FR" sz="2000" b="1" dirty="0" smtClean="0"/>
              <a:t> at GANIL / DESIR</a:t>
            </a:r>
          </a:p>
          <a:p>
            <a:pPr lvl="1"/>
            <a:r>
              <a:rPr lang="fr-FR" sz="1800" dirty="0" smtClean="0"/>
              <a:t>DESIR </a:t>
            </a:r>
            <a:r>
              <a:rPr lang="fr-FR" sz="1800" dirty="0" err="1" smtClean="0"/>
              <a:t>will</a:t>
            </a:r>
            <a:r>
              <a:rPr lang="fr-FR" sz="1800" dirty="0" smtClean="0"/>
              <a:t> </a:t>
            </a:r>
            <a:r>
              <a:rPr lang="fr-FR" sz="1800" dirty="0" err="1" smtClean="0"/>
              <a:t>be</a:t>
            </a:r>
            <a:r>
              <a:rPr lang="fr-FR" sz="1800" dirty="0" smtClean="0"/>
              <a:t> </a:t>
            </a:r>
            <a:r>
              <a:rPr lang="fr-FR" sz="1800" dirty="0" err="1" smtClean="0"/>
              <a:t>equiped</a:t>
            </a:r>
            <a:r>
              <a:rPr lang="fr-FR" sz="1800" dirty="0" smtClean="0"/>
              <a:t> </a:t>
            </a:r>
            <a:r>
              <a:rPr lang="fr-FR" sz="1800" dirty="0" err="1" smtClean="0"/>
              <a:t>with</a:t>
            </a:r>
            <a:r>
              <a:rPr lang="fr-FR" sz="1800" dirty="0" smtClean="0"/>
              <a:t> </a:t>
            </a:r>
            <a:r>
              <a:rPr lang="fr-FR" sz="1800" b="1" dirty="0" smtClean="0">
                <a:solidFill>
                  <a:srgbClr val="0000FF"/>
                </a:solidFill>
              </a:rPr>
              <a:t>unique </a:t>
            </a:r>
            <a:r>
              <a:rPr lang="fr-FR" sz="1800" b="1" dirty="0" err="1" smtClean="0">
                <a:solidFill>
                  <a:srgbClr val="0000FF"/>
                </a:solidFill>
              </a:rPr>
              <a:t>beam</a:t>
            </a:r>
            <a:r>
              <a:rPr lang="fr-FR" sz="1800" b="1" dirty="0" smtClean="0">
                <a:solidFill>
                  <a:srgbClr val="0000FF"/>
                </a:solidFill>
              </a:rPr>
              <a:t> </a:t>
            </a:r>
            <a:r>
              <a:rPr lang="fr-FR" sz="1800" b="1" dirty="0" err="1" smtClean="0">
                <a:solidFill>
                  <a:srgbClr val="0000FF"/>
                </a:solidFill>
              </a:rPr>
              <a:t>cooling</a:t>
            </a:r>
            <a:r>
              <a:rPr lang="fr-FR" sz="1800" b="1" dirty="0" smtClean="0">
                <a:solidFill>
                  <a:srgbClr val="0000FF"/>
                </a:solidFill>
              </a:rPr>
              <a:t>, </a:t>
            </a:r>
            <a:r>
              <a:rPr lang="fr-FR" sz="1800" b="1" dirty="0" err="1" smtClean="0">
                <a:solidFill>
                  <a:srgbClr val="0000FF"/>
                </a:solidFill>
              </a:rPr>
              <a:t>trapping</a:t>
            </a:r>
            <a:r>
              <a:rPr lang="fr-FR" sz="1800" b="1" dirty="0" smtClean="0">
                <a:solidFill>
                  <a:srgbClr val="0000FF"/>
                </a:solidFill>
              </a:rPr>
              <a:t> and purification instrumentation</a:t>
            </a:r>
          </a:p>
          <a:p>
            <a:pPr lvl="1"/>
            <a:r>
              <a:rPr lang="fr-FR" sz="1800" baseline="30000" dirty="0" smtClean="0"/>
              <a:t>23</a:t>
            </a:r>
            <a:r>
              <a:rPr lang="fr-FR" sz="1800" dirty="0" smtClean="0"/>
              <a:t>Mg / </a:t>
            </a:r>
            <a:r>
              <a:rPr lang="fr-FR" sz="1800" baseline="30000" dirty="0" smtClean="0"/>
              <a:t>39</a:t>
            </a:r>
            <a:r>
              <a:rPr lang="fr-FR" sz="1800" dirty="0" smtClean="0"/>
              <a:t>Ca </a:t>
            </a:r>
            <a:r>
              <a:rPr lang="fr-FR" sz="1800" dirty="0" err="1" smtClean="0"/>
              <a:t>sensitivity</a:t>
            </a:r>
            <a:r>
              <a:rPr lang="fr-FR" sz="1800" dirty="0" smtClean="0"/>
              <a:t> on </a:t>
            </a:r>
            <a:r>
              <a:rPr lang="fr-FR" sz="1800" i="1" dirty="0" smtClean="0"/>
              <a:t>D</a:t>
            </a:r>
            <a:r>
              <a:rPr lang="fr-FR" sz="1800" dirty="0" smtClean="0"/>
              <a:t> to the </a:t>
            </a:r>
            <a:r>
              <a:rPr lang="fr-FR" sz="1800" b="1" dirty="0" smtClean="0"/>
              <a:t>10</a:t>
            </a:r>
            <a:r>
              <a:rPr lang="fr-FR" sz="1800" b="1" baseline="30000" dirty="0" smtClean="0"/>
              <a:t>-5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level</a:t>
            </a:r>
            <a:r>
              <a:rPr lang="fr-FR" sz="1800" b="1" dirty="0" smtClean="0"/>
              <a:t> </a:t>
            </a:r>
            <a:r>
              <a:rPr lang="fr-FR" sz="1800" dirty="0" err="1" smtClean="0"/>
              <a:t>provided</a:t>
            </a:r>
            <a:r>
              <a:rPr lang="fr-FR" sz="1800" dirty="0" smtClean="0"/>
              <a:t> </a:t>
            </a:r>
            <a:r>
              <a:rPr lang="fr-FR" sz="1800" dirty="0" err="1" smtClean="0"/>
              <a:t>that</a:t>
            </a:r>
            <a:endParaRPr lang="fr-FR" sz="1400" baseline="30000" dirty="0"/>
          </a:p>
          <a:p>
            <a:pPr lvl="2"/>
            <a:r>
              <a:rPr lang="fr-FR" sz="1800" baseline="30000" dirty="0" smtClean="0"/>
              <a:t>39</a:t>
            </a:r>
            <a:r>
              <a:rPr lang="fr-FR" sz="1800" dirty="0" smtClean="0"/>
              <a:t>Ca </a:t>
            </a:r>
            <a:r>
              <a:rPr lang="fr-FR" sz="1800" dirty="0" err="1" smtClean="0"/>
              <a:t>is</a:t>
            </a:r>
            <a:r>
              <a:rPr lang="fr-FR" sz="1800" dirty="0" smtClean="0"/>
              <a:t> </a:t>
            </a:r>
            <a:r>
              <a:rPr lang="fr-FR" sz="1800" dirty="0" err="1" smtClean="0"/>
              <a:t>successfully</a:t>
            </a:r>
            <a:r>
              <a:rPr lang="fr-FR" sz="1800" dirty="0" smtClean="0"/>
              <a:t> </a:t>
            </a:r>
            <a:r>
              <a:rPr lang="fr-FR" sz="1800" dirty="0" err="1" smtClean="0"/>
              <a:t>developed</a:t>
            </a:r>
            <a:r>
              <a:rPr lang="fr-FR" sz="1800" dirty="0" smtClean="0"/>
              <a:t> at GANIL/SPIRAL 1</a:t>
            </a:r>
          </a:p>
          <a:p>
            <a:pPr lvl="2"/>
            <a:r>
              <a:rPr lang="fr-FR" sz="1800" dirty="0" smtClean="0"/>
              <a:t>Long </a:t>
            </a:r>
            <a:r>
              <a:rPr lang="fr-FR" sz="1800" dirty="0" err="1" smtClean="0"/>
              <a:t>periods</a:t>
            </a:r>
            <a:r>
              <a:rPr lang="fr-FR" sz="1800" dirty="0" smtClean="0"/>
              <a:t> of </a:t>
            </a:r>
            <a:r>
              <a:rPr lang="fr-FR" sz="1800" dirty="0" err="1" smtClean="0"/>
              <a:t>beam</a:t>
            </a:r>
            <a:r>
              <a:rPr lang="fr-FR" sz="1800" dirty="0" smtClean="0"/>
              <a:t> time are </a:t>
            </a:r>
            <a:r>
              <a:rPr lang="fr-FR" sz="1800" dirty="0" err="1" smtClean="0"/>
              <a:t>granted</a:t>
            </a:r>
            <a:r>
              <a:rPr lang="fr-FR" sz="1800" dirty="0" smtClean="0"/>
              <a:t>: ~2 </a:t>
            </a:r>
            <a:r>
              <a:rPr lang="fr-FR" sz="1800" dirty="0" err="1" smtClean="0"/>
              <a:t>months</a:t>
            </a:r>
            <a:r>
              <a:rPr lang="fr-FR" sz="1800" dirty="0" smtClean="0"/>
              <a:t> for </a:t>
            </a:r>
            <a:r>
              <a:rPr lang="fr-FR" sz="1800" dirty="0" err="1" smtClean="0"/>
              <a:t>each</a:t>
            </a:r>
            <a:r>
              <a:rPr lang="fr-FR" sz="1800" dirty="0" smtClean="0"/>
              <a:t> isotope</a:t>
            </a:r>
          </a:p>
          <a:p>
            <a:pPr lvl="1"/>
            <a:r>
              <a:rPr lang="fr-FR" sz="1800" b="1" dirty="0" smtClean="0"/>
              <a:t> Possible upgrades of MORA on the long </a:t>
            </a:r>
            <a:r>
              <a:rPr lang="fr-FR" sz="1800" b="1" dirty="0" err="1" smtClean="0"/>
              <a:t>term</a:t>
            </a:r>
            <a:r>
              <a:rPr lang="fr-FR" sz="1800" b="1" dirty="0" smtClean="0"/>
              <a:t> at DESIR </a:t>
            </a:r>
            <a:r>
              <a:rPr lang="fr-FR" sz="1800" b="1" dirty="0" err="1" smtClean="0"/>
              <a:t>can</a:t>
            </a:r>
            <a:r>
              <a:rPr lang="fr-FR" sz="1800" b="1" dirty="0" smtClean="0"/>
              <a:t> in </a:t>
            </a:r>
            <a:r>
              <a:rPr lang="fr-FR" sz="1800" b="1" dirty="0" err="1" smtClean="0"/>
              <a:t>principle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be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conceived</a:t>
            </a:r>
            <a:endParaRPr lang="fr-FR" b="1" dirty="0" smtClean="0"/>
          </a:p>
        </p:txBody>
      </p:sp>
      <p:sp>
        <p:nvSpPr>
          <p:cNvPr id="9" name="Titre 4"/>
          <p:cNvSpPr>
            <a:spLocks noGrp="1"/>
          </p:cNvSpPr>
          <p:nvPr>
            <p:ph type="title"/>
          </p:nvPr>
        </p:nvSpPr>
        <p:spPr>
          <a:xfrm>
            <a:off x="3359426" y="274638"/>
            <a:ext cx="6851374" cy="1143000"/>
          </a:xfrm>
        </p:spPr>
        <p:txBody>
          <a:bodyPr>
            <a:normAutofit/>
          </a:bodyPr>
          <a:lstStyle/>
          <a:p>
            <a:r>
              <a:rPr lang="fr-FR" sz="2800" dirty="0" smtClean="0">
                <a:latin typeface="Tw Cen MT Condensed Extra Bold" panose="020B0803020202020204" pitchFamily="34" charset="0"/>
              </a:rPr>
              <a:t>Perspectives for MORA</a:t>
            </a:r>
            <a:endParaRPr lang="fr-FR" sz="2800" dirty="0">
              <a:latin typeface="Tw Cen MT Condensed Extra Bold" panose="020B0803020202020204" pitchFamily="34" charset="0"/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10046659" y="91567"/>
            <a:ext cx="2014619" cy="1257182"/>
            <a:chOff x="9877249" y="91688"/>
            <a:chExt cx="2228046" cy="1441516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80963" y="91688"/>
              <a:ext cx="2020618" cy="144151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ZoneTexte 10"/>
            <p:cNvSpPr txBox="1"/>
            <p:nvPr/>
          </p:nvSpPr>
          <p:spPr>
            <a:xfrm>
              <a:off x="9877249" y="977498"/>
              <a:ext cx="2228046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rgbClr val="104463"/>
                  </a:solidFill>
                  <a:latin typeface="72 Condensed" panose="020B0506030000000003" pitchFamily="34" charset="0"/>
                  <a:cs typeface="72 Condensed" panose="020B0506030000000003" pitchFamily="34" charset="0"/>
                </a:rPr>
                <a:t>THE MORA EXPERIMENT</a:t>
              </a:r>
            </a:p>
            <a:p>
              <a:pPr algn="ctr"/>
              <a:r>
                <a:rPr lang="en-US" sz="1200" dirty="0" smtClean="0">
                  <a:solidFill>
                    <a:srgbClr val="C00000"/>
                  </a:solidFill>
                  <a:latin typeface="Arial Narrow" panose="020B0606020202030204" pitchFamily="34" charset="0"/>
                  <a:cs typeface="72 Condensed" panose="020B0506030000000003" pitchFamily="34" charset="0"/>
                </a:rPr>
                <a:t>Matter’s Origin from RadioActivity</a:t>
              </a:r>
              <a:endParaRPr lang="en-US" sz="1200" dirty="0">
                <a:solidFill>
                  <a:srgbClr val="C00000"/>
                </a:solidFill>
                <a:latin typeface="Arial Narrow" panose="020B0606020202030204" pitchFamily="34" charset="0"/>
                <a:cs typeface="72 Condensed" panose="020B0506030000000003" pitchFamily="34" charset="0"/>
              </a:endParaRPr>
            </a:p>
          </p:txBody>
        </p:sp>
      </p:grpSp>
      <p:pic>
        <p:nvPicPr>
          <p:cNvPr id="12" name="Image 11" descr="../../../../Downloads/logo_r.normandie-paysage-cmjn-2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10800" y="2549439"/>
            <a:ext cx="1611413" cy="44408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4481" y="1971133"/>
            <a:ext cx="1523924" cy="46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07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4"/>
          <p:cNvSpPr>
            <a:spLocks noGrp="1"/>
          </p:cNvSpPr>
          <p:nvPr>
            <p:ph type="title"/>
          </p:nvPr>
        </p:nvSpPr>
        <p:spPr>
          <a:xfrm>
            <a:off x="1933206" y="553612"/>
            <a:ext cx="8229600" cy="1143000"/>
          </a:xfrm>
        </p:spPr>
        <p:txBody>
          <a:bodyPr>
            <a:normAutofit/>
          </a:bodyPr>
          <a:lstStyle/>
          <a:p>
            <a:r>
              <a:rPr lang="fr-FR" sz="2800" dirty="0">
                <a:latin typeface="Tw Cen MT Condensed Extra Bold" panose="020B0803020202020204" pitchFamily="34" charset="0"/>
              </a:rPr>
              <a:t>MORA collaboration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4279" y="1997166"/>
            <a:ext cx="2955571" cy="3944869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4771387" y="2044091"/>
            <a:ext cx="16326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E. </a:t>
            </a:r>
            <a:r>
              <a:rPr lang="fr-FR" sz="1400" dirty="0" err="1"/>
              <a:t>Liénard</a:t>
            </a:r>
            <a:endParaRPr lang="fr-FR" sz="1400" dirty="0"/>
          </a:p>
          <a:p>
            <a:r>
              <a:rPr lang="fr-FR" sz="1400" dirty="0">
                <a:solidFill>
                  <a:srgbClr val="00B050"/>
                </a:solidFill>
              </a:rPr>
              <a:t>M. Benali</a:t>
            </a:r>
          </a:p>
          <a:p>
            <a:r>
              <a:rPr lang="fr-FR" sz="1400" dirty="0">
                <a:solidFill>
                  <a:srgbClr val="00B050"/>
                </a:solidFill>
              </a:rPr>
              <a:t>S. </a:t>
            </a:r>
            <a:r>
              <a:rPr lang="fr-FR" sz="1400" dirty="0" err="1">
                <a:solidFill>
                  <a:srgbClr val="00B050"/>
                </a:solidFill>
              </a:rPr>
              <a:t>Daumas-Tschopp</a:t>
            </a:r>
            <a:endParaRPr lang="fr-FR" sz="1400" dirty="0">
              <a:solidFill>
                <a:srgbClr val="00B050"/>
              </a:solidFill>
            </a:endParaRPr>
          </a:p>
          <a:p>
            <a:r>
              <a:rPr lang="fr-FR" sz="1400" dirty="0" smtClean="0"/>
              <a:t>L. Hayen</a:t>
            </a:r>
          </a:p>
          <a:p>
            <a:r>
              <a:rPr lang="fr-FR" sz="1400" dirty="0" smtClean="0"/>
              <a:t>Y</a:t>
            </a:r>
            <a:r>
              <a:rPr lang="fr-FR" sz="1400" dirty="0"/>
              <a:t>. </a:t>
            </a:r>
            <a:r>
              <a:rPr lang="fr-FR" sz="1400" dirty="0" err="1"/>
              <a:t>Merrer</a:t>
            </a:r>
            <a:endParaRPr lang="fr-FR" sz="1400" dirty="0"/>
          </a:p>
          <a:p>
            <a:r>
              <a:rPr lang="fr-FR" sz="1400" dirty="0"/>
              <a:t>X. Fléchard</a:t>
            </a:r>
          </a:p>
          <a:p>
            <a:r>
              <a:rPr lang="fr-FR" sz="1400" dirty="0"/>
              <a:t>G. </a:t>
            </a:r>
            <a:r>
              <a:rPr lang="fr-FR" sz="1400" dirty="0" err="1" smtClean="0"/>
              <a:t>Quéméner</a:t>
            </a:r>
            <a:endParaRPr lang="fr-FR" sz="1400" dirty="0" smtClean="0"/>
          </a:p>
          <a:p>
            <a:r>
              <a:rPr lang="fr-FR" sz="1400" dirty="0" smtClean="0"/>
              <a:t>A. De Roubin</a:t>
            </a:r>
            <a:endParaRPr lang="fr-FR" sz="1400" dirty="0"/>
          </a:p>
        </p:txBody>
      </p:sp>
      <p:sp>
        <p:nvSpPr>
          <p:cNvPr id="16" name="ZoneTexte 15"/>
          <p:cNvSpPr txBox="1"/>
          <p:nvPr/>
        </p:nvSpPr>
        <p:spPr>
          <a:xfrm>
            <a:off x="6631250" y="1773250"/>
            <a:ext cx="132600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/>
              <a:t>P. </a:t>
            </a:r>
            <a:r>
              <a:rPr lang="fr-FR" sz="1350" dirty="0" smtClean="0"/>
              <a:t>Delahaye </a:t>
            </a:r>
            <a:r>
              <a:rPr lang="fr-FR" sz="1350" b="1" dirty="0" smtClean="0">
                <a:solidFill>
                  <a:srgbClr val="FF00FF"/>
                </a:solidFill>
              </a:rPr>
              <a:t>- P.I.</a:t>
            </a:r>
          </a:p>
          <a:p>
            <a:r>
              <a:rPr lang="fr-FR" sz="1350" dirty="0" smtClean="0"/>
              <a:t>F. De Oliveira</a:t>
            </a:r>
          </a:p>
          <a:p>
            <a:r>
              <a:rPr lang="fr-FR" sz="1350" dirty="0" smtClean="0"/>
              <a:t>C. Fougères</a:t>
            </a:r>
          </a:p>
          <a:p>
            <a:r>
              <a:rPr lang="fr-FR" sz="1350" dirty="0" smtClean="0"/>
              <a:t>G. Frémont</a:t>
            </a:r>
          </a:p>
          <a:p>
            <a:r>
              <a:rPr lang="fr-FR" sz="1350" dirty="0" smtClean="0">
                <a:solidFill>
                  <a:srgbClr val="00B050"/>
                </a:solidFill>
              </a:rPr>
              <a:t>N</a:t>
            </a:r>
            <a:r>
              <a:rPr lang="fr-FR" sz="1350" dirty="0">
                <a:solidFill>
                  <a:srgbClr val="00B050"/>
                </a:solidFill>
              </a:rPr>
              <a:t>. Goyal</a:t>
            </a:r>
          </a:p>
          <a:p>
            <a:r>
              <a:rPr lang="fr-FR" sz="1350" dirty="0"/>
              <a:t>N. Lecesne</a:t>
            </a:r>
          </a:p>
          <a:p>
            <a:r>
              <a:rPr lang="fr-FR" sz="1350" dirty="0"/>
              <a:t>R. </a:t>
            </a:r>
            <a:r>
              <a:rPr lang="fr-FR" sz="1350" dirty="0" smtClean="0"/>
              <a:t>Leroy</a:t>
            </a:r>
          </a:p>
          <a:p>
            <a:r>
              <a:rPr lang="fr-FR" sz="1350" dirty="0" smtClean="0">
                <a:solidFill>
                  <a:srgbClr val="0000FF"/>
                </a:solidFill>
              </a:rPr>
              <a:t>L. M. Motilla</a:t>
            </a:r>
            <a:endParaRPr lang="fr-FR" sz="1350" dirty="0">
              <a:solidFill>
                <a:srgbClr val="0000FF"/>
              </a:solidFill>
            </a:endParaRPr>
          </a:p>
          <a:p>
            <a:r>
              <a:rPr lang="fr-FR" sz="1350" dirty="0"/>
              <a:t>B.M. </a:t>
            </a:r>
            <a:r>
              <a:rPr lang="fr-FR" sz="1350" dirty="0" smtClean="0"/>
              <a:t>Retailleau</a:t>
            </a:r>
            <a:endParaRPr lang="fr-FR" sz="1350" dirty="0"/>
          </a:p>
          <a:p>
            <a:r>
              <a:rPr lang="fr-FR" sz="1350" dirty="0" smtClean="0">
                <a:solidFill>
                  <a:srgbClr val="00B050"/>
                </a:solidFill>
              </a:rPr>
              <a:t>A. Singh</a:t>
            </a:r>
          </a:p>
          <a:p>
            <a:r>
              <a:rPr lang="fr-FR" sz="1350" dirty="0" smtClean="0"/>
              <a:t>J. C. Thomas</a:t>
            </a:r>
          </a:p>
          <a:p>
            <a:pPr marL="342900" indent="-342900">
              <a:buAutoNum type="alphaUcPeriod"/>
            </a:pPr>
            <a:endParaRPr lang="fr-FR" sz="1350" dirty="0" smtClean="0">
              <a:solidFill>
                <a:srgbClr val="00B050"/>
              </a:solidFill>
            </a:endParaRPr>
          </a:p>
        </p:txBody>
      </p:sp>
      <p:pic>
        <p:nvPicPr>
          <p:cNvPr id="17" name="Image 16" descr="logo couleur HD.pd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5878" y="1416497"/>
            <a:ext cx="1326004" cy="31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4745" y="1544390"/>
            <a:ext cx="629395" cy="36012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9" name="Picture 2" descr="Home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86929" y="5407467"/>
            <a:ext cx="1202999" cy="239233"/>
          </a:xfrm>
          <a:prstGeom prst="rect">
            <a:avLst/>
          </a:prstGeom>
          <a:noFill/>
        </p:spPr>
      </p:pic>
      <p:sp>
        <p:nvSpPr>
          <p:cNvPr id="20" name="ZoneTexte 19"/>
          <p:cNvSpPr txBox="1"/>
          <p:nvPr/>
        </p:nvSpPr>
        <p:spPr>
          <a:xfrm>
            <a:off x="8857226" y="5689915"/>
            <a:ext cx="106240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 smtClean="0"/>
              <a:t>M</a:t>
            </a:r>
            <a:r>
              <a:rPr lang="fr-FR" sz="1350" dirty="0"/>
              <a:t>. </a:t>
            </a:r>
            <a:r>
              <a:rPr lang="fr-FR" sz="1350" dirty="0" smtClean="0"/>
              <a:t>Kowalska</a:t>
            </a:r>
            <a:endParaRPr lang="fr-FR" sz="1350" dirty="0"/>
          </a:p>
        </p:txBody>
      </p:sp>
      <p:pic>
        <p:nvPicPr>
          <p:cNvPr id="21" name="Picture 8" descr="Nuclear and Radiation Physics Section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3438" y="3888520"/>
            <a:ext cx="870740" cy="435370"/>
          </a:xfrm>
          <a:prstGeom prst="rect">
            <a:avLst/>
          </a:prstGeom>
          <a:noFill/>
        </p:spPr>
      </p:pic>
      <p:sp>
        <p:nvSpPr>
          <p:cNvPr id="22" name="ZoneTexte 21"/>
          <p:cNvSpPr txBox="1"/>
          <p:nvPr/>
        </p:nvSpPr>
        <p:spPr>
          <a:xfrm>
            <a:off x="4780837" y="4421974"/>
            <a:ext cx="15089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/>
              <a:t>N. </a:t>
            </a:r>
            <a:r>
              <a:rPr lang="fr-FR" sz="1350" dirty="0" smtClean="0"/>
              <a:t>Severijns</a:t>
            </a:r>
          </a:p>
          <a:p>
            <a:r>
              <a:rPr lang="fr-FR" sz="1350" dirty="0" smtClean="0"/>
              <a:t>S. Vanlangendonck</a:t>
            </a:r>
            <a:endParaRPr lang="fr-FR" sz="1350" dirty="0"/>
          </a:p>
          <a:p>
            <a:r>
              <a:rPr lang="fr-FR" sz="1350" dirty="0"/>
              <a:t>R.P. De Groote</a:t>
            </a:r>
          </a:p>
          <a:p>
            <a:r>
              <a:rPr lang="fr-FR" sz="1350" dirty="0" smtClean="0"/>
              <a:t>G</a:t>
            </a:r>
            <a:r>
              <a:rPr lang="fr-FR" sz="1350" dirty="0"/>
              <a:t>. </a:t>
            </a:r>
            <a:r>
              <a:rPr lang="fr-FR" sz="1350" dirty="0" smtClean="0"/>
              <a:t>Neyens</a:t>
            </a:r>
            <a:endParaRPr lang="fr-FR" sz="1350" dirty="0"/>
          </a:p>
        </p:txBody>
      </p:sp>
      <p:sp>
        <p:nvSpPr>
          <p:cNvPr id="23" name="ZoneTexte 22"/>
          <p:cNvSpPr txBox="1"/>
          <p:nvPr/>
        </p:nvSpPr>
        <p:spPr>
          <a:xfrm>
            <a:off x="6682496" y="4784114"/>
            <a:ext cx="180587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/>
              <a:t>A. Falkowski</a:t>
            </a:r>
          </a:p>
          <a:p>
            <a:r>
              <a:rPr lang="fr-FR" sz="1350" dirty="0">
                <a:solidFill>
                  <a:srgbClr val="0000FF"/>
                </a:solidFill>
              </a:rPr>
              <a:t>A. Rodriguez – Sanchez</a:t>
            </a:r>
          </a:p>
        </p:txBody>
      </p:sp>
      <p:pic>
        <p:nvPicPr>
          <p:cNvPr id="24" name="Picture 2" descr="The University of Manchester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4428" y="5327387"/>
            <a:ext cx="1047187" cy="437176"/>
          </a:xfrm>
          <a:prstGeom prst="rect">
            <a:avLst/>
          </a:prstGeom>
          <a:noFill/>
        </p:spPr>
      </p:pic>
      <p:sp>
        <p:nvSpPr>
          <p:cNvPr id="25" name="ZoneTexte 24"/>
          <p:cNvSpPr txBox="1"/>
          <p:nvPr/>
        </p:nvSpPr>
        <p:spPr>
          <a:xfrm>
            <a:off x="6738020" y="5764333"/>
            <a:ext cx="9252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/>
              <a:t>M.L. Bissel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8881096" y="1986358"/>
            <a:ext cx="1211485" cy="34394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00038" indent="-300038"/>
            <a:r>
              <a:rPr lang="fr-FR" sz="1350" dirty="0"/>
              <a:t>I. Moore</a:t>
            </a:r>
          </a:p>
          <a:p>
            <a:pPr marL="300038" indent="-300038"/>
            <a:r>
              <a:rPr lang="fr-FR" sz="1350" dirty="0"/>
              <a:t>T. Eronen</a:t>
            </a:r>
          </a:p>
          <a:p>
            <a:r>
              <a:rPr lang="fr-FR" sz="1350" dirty="0"/>
              <a:t>M. </a:t>
            </a:r>
            <a:r>
              <a:rPr lang="fr-FR" sz="1350" dirty="0" smtClean="0"/>
              <a:t>Reponen</a:t>
            </a:r>
          </a:p>
          <a:p>
            <a:r>
              <a:rPr lang="fr-FR" sz="1350" dirty="0"/>
              <a:t>Z. </a:t>
            </a:r>
            <a:r>
              <a:rPr lang="fr-FR" sz="1350" dirty="0" smtClean="0"/>
              <a:t>Ge</a:t>
            </a:r>
          </a:p>
          <a:p>
            <a:r>
              <a:rPr lang="fr-FR" sz="1350" dirty="0" smtClean="0"/>
              <a:t>M. </a:t>
            </a:r>
            <a:r>
              <a:rPr lang="fr-FR" sz="1350" dirty="0" err="1" smtClean="0"/>
              <a:t>Mougeot</a:t>
            </a:r>
            <a:endParaRPr lang="fr-FR" sz="1350" dirty="0" smtClean="0"/>
          </a:p>
          <a:p>
            <a:r>
              <a:rPr lang="fr-FR" sz="1350" dirty="0" smtClean="0"/>
              <a:t>B. </a:t>
            </a:r>
            <a:r>
              <a:rPr lang="fr-FR" sz="1350" dirty="0" err="1" smtClean="0"/>
              <a:t>Kotte</a:t>
            </a:r>
            <a:endParaRPr lang="fr-FR" sz="1350" dirty="0"/>
          </a:p>
          <a:p>
            <a:r>
              <a:rPr lang="fr-FR" sz="1350" dirty="0" smtClean="0"/>
              <a:t>W</a:t>
            </a:r>
            <a:r>
              <a:rPr lang="fr-FR" sz="1350" dirty="0"/>
              <a:t>. Gins</a:t>
            </a:r>
          </a:p>
          <a:p>
            <a:r>
              <a:rPr lang="fr-FR" sz="1350" dirty="0"/>
              <a:t>V. Virtanen</a:t>
            </a:r>
          </a:p>
          <a:p>
            <a:r>
              <a:rPr lang="fr-FR" sz="1350" dirty="0"/>
              <a:t>J. Romero</a:t>
            </a:r>
          </a:p>
          <a:p>
            <a:r>
              <a:rPr lang="fr-FR" sz="1350" dirty="0"/>
              <a:t>A. Raggio</a:t>
            </a:r>
          </a:p>
          <a:p>
            <a:r>
              <a:rPr lang="fr-FR" sz="1350" dirty="0"/>
              <a:t>A. Jaries</a:t>
            </a:r>
          </a:p>
          <a:p>
            <a:pPr marL="300038" indent="-300038"/>
            <a:r>
              <a:rPr lang="fr-FR" sz="1350" dirty="0"/>
              <a:t>A. Jokinen</a:t>
            </a:r>
          </a:p>
          <a:p>
            <a:r>
              <a:rPr lang="fr-FR" sz="1350" dirty="0"/>
              <a:t>A. Kankainen</a:t>
            </a:r>
          </a:p>
          <a:p>
            <a:r>
              <a:rPr lang="fr-FR" sz="1400" dirty="0"/>
              <a:t>S. </a:t>
            </a:r>
            <a:r>
              <a:rPr lang="fr-FR" sz="1400" dirty="0" err="1"/>
              <a:t>Kujanpää</a:t>
            </a:r>
            <a:endParaRPr lang="fr-FR" sz="1400" dirty="0"/>
          </a:p>
          <a:p>
            <a:r>
              <a:rPr lang="fr-FR" sz="1400" dirty="0"/>
              <a:t>M. Stryjczyk</a:t>
            </a:r>
          </a:p>
          <a:p>
            <a:r>
              <a:rPr lang="fr-FR" sz="1400" dirty="0"/>
              <a:t>S. </a:t>
            </a:r>
            <a:r>
              <a:rPr lang="fr-FR" sz="1400" dirty="0" smtClean="0"/>
              <a:t>Rinta-Antila</a:t>
            </a:r>
            <a:endParaRPr lang="fr-FR" sz="1400" dirty="0"/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4247" y="5371077"/>
            <a:ext cx="450585" cy="294707"/>
          </a:xfrm>
          <a:prstGeom prst="rect">
            <a:avLst/>
          </a:prstGeom>
        </p:spPr>
      </p:pic>
      <p:sp>
        <p:nvSpPr>
          <p:cNvPr id="29" name="ZoneTexte 28"/>
          <p:cNvSpPr txBox="1"/>
          <p:nvPr/>
        </p:nvSpPr>
        <p:spPr>
          <a:xfrm>
            <a:off x="4810162" y="5711728"/>
            <a:ext cx="165916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dirty="0"/>
              <a:t>M. </a:t>
            </a:r>
            <a:r>
              <a:rPr lang="fr-FR" sz="1350" dirty="0" err="1"/>
              <a:t>Gonzalez-Alonso</a:t>
            </a:r>
            <a:endParaRPr lang="fr-FR" sz="1350" dirty="0"/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0727" y="4126139"/>
            <a:ext cx="824489" cy="597044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3009" y="1475592"/>
            <a:ext cx="758327" cy="491457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238861" y="6258042"/>
            <a:ext cx="6016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In</a:t>
            </a:r>
            <a:r>
              <a:rPr lang="fr-FR" dirty="0" smtClean="0">
                <a:solidFill>
                  <a:srgbClr val="0000FF"/>
                </a:solidFill>
              </a:rPr>
              <a:t> </a:t>
            </a:r>
            <a:r>
              <a:rPr lang="fr-FR" dirty="0" err="1" smtClean="0">
                <a:solidFill>
                  <a:srgbClr val="0000FF"/>
                </a:solidFill>
              </a:rPr>
              <a:t>blue</a:t>
            </a:r>
            <a:r>
              <a:rPr lang="fr-FR" dirty="0" smtClean="0">
                <a:solidFill>
                  <a:srgbClr val="0000FF"/>
                </a:solidFill>
              </a:rPr>
              <a:t> </a:t>
            </a:r>
            <a:r>
              <a:rPr lang="fr-FR" dirty="0" smtClean="0"/>
              <a:t>and</a:t>
            </a:r>
            <a:r>
              <a:rPr lang="fr-FR" dirty="0" smtClean="0">
                <a:solidFill>
                  <a:srgbClr val="0000FF"/>
                </a:solidFill>
              </a:rPr>
              <a:t> </a:t>
            </a:r>
            <a:r>
              <a:rPr lang="fr-FR" dirty="0" smtClean="0">
                <a:solidFill>
                  <a:srgbClr val="00B050"/>
                </a:solidFill>
              </a:rPr>
              <a:t>green</a:t>
            </a:r>
            <a:r>
              <a:rPr lang="fr-FR" dirty="0" smtClean="0">
                <a:solidFill>
                  <a:srgbClr val="0000FF"/>
                </a:solidFill>
              </a:rPr>
              <a:t> </a:t>
            </a:r>
            <a:r>
              <a:rPr lang="fr-FR" dirty="0" smtClean="0"/>
              <a:t>PhD </a:t>
            </a:r>
            <a:r>
              <a:rPr lang="fr-FR" dirty="0" err="1" smtClean="0"/>
              <a:t>students</a:t>
            </a:r>
            <a:r>
              <a:rPr lang="fr-FR" dirty="0" smtClean="0"/>
              <a:t> and </a:t>
            </a:r>
            <a:r>
              <a:rPr lang="fr-FR" dirty="0" err="1" smtClean="0"/>
              <a:t>postdocs</a:t>
            </a:r>
            <a:r>
              <a:rPr lang="fr-FR" dirty="0" smtClean="0"/>
              <a:t> </a:t>
            </a:r>
            <a:r>
              <a:rPr lang="fr-FR" dirty="0" err="1" smtClean="0"/>
              <a:t>hired</a:t>
            </a:r>
            <a:r>
              <a:rPr lang="fr-FR" dirty="0" smtClean="0"/>
              <a:t> for MORA</a:t>
            </a:r>
            <a:endParaRPr lang="fr-FR" dirty="0"/>
          </a:p>
        </p:txBody>
      </p:sp>
      <p:grpSp>
        <p:nvGrpSpPr>
          <p:cNvPr id="7" name="Groupe 6"/>
          <p:cNvGrpSpPr/>
          <p:nvPr/>
        </p:nvGrpSpPr>
        <p:grpSpPr>
          <a:xfrm>
            <a:off x="2178460" y="1529659"/>
            <a:ext cx="2100187" cy="1607039"/>
            <a:chOff x="2178460" y="1529659"/>
            <a:chExt cx="2100187" cy="1607039"/>
          </a:xfrm>
        </p:grpSpPr>
        <p:grpSp>
          <p:nvGrpSpPr>
            <p:cNvPr id="13" name="Groupe 12"/>
            <p:cNvGrpSpPr/>
            <p:nvPr/>
          </p:nvGrpSpPr>
          <p:grpSpPr>
            <a:xfrm>
              <a:off x="2178460" y="1925702"/>
              <a:ext cx="2088747" cy="1210996"/>
              <a:chOff x="635866" y="1417638"/>
              <a:chExt cx="1791320" cy="1135651"/>
            </a:xfrm>
            <a:solidFill>
              <a:schemeClr val="bg1"/>
            </a:solidFill>
          </p:grpSpPr>
          <p:pic>
            <p:nvPicPr>
              <p:cNvPr id="10" name="Picture 1"/>
              <p:cNvPicPr>
                <a:picLocks noChangeAspect="1" noChangeArrowheads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7446" y="1417638"/>
                <a:ext cx="1789740" cy="104600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1" name="ZoneTexte 10"/>
              <p:cNvSpPr txBox="1"/>
              <p:nvPr/>
            </p:nvSpPr>
            <p:spPr>
              <a:xfrm>
                <a:off x="635866" y="2206936"/>
                <a:ext cx="1791319" cy="346353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>
                    <a:solidFill>
                      <a:srgbClr val="153F5C"/>
                    </a:solidFill>
                    <a:latin typeface="Bahnschrift Condensed" panose="020B0502040204020203" pitchFamily="34" charset="0"/>
                  </a:rPr>
                  <a:t>THE MORA EXPERIMENT</a:t>
                </a:r>
              </a:p>
            </p:txBody>
          </p:sp>
        </p:grpSp>
        <p:pic>
          <p:nvPicPr>
            <p:cNvPr id="35" name="Image 34" descr="../../../../Downloads/logo_r.normandie-paysage-cmjn-2.jpg"/>
            <p:cNvPicPr/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6622" y="1681776"/>
              <a:ext cx="1572025" cy="3153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78460" y="1529659"/>
              <a:ext cx="600892" cy="600892"/>
            </a:xfrm>
            <a:prstGeom prst="rect">
              <a:avLst/>
            </a:prstGeom>
          </p:spPr>
        </p:pic>
      </p:grpSp>
      <p:sp>
        <p:nvSpPr>
          <p:cNvPr id="34" name="ZoneTexte 33"/>
          <p:cNvSpPr txBox="1"/>
          <p:nvPr/>
        </p:nvSpPr>
        <p:spPr>
          <a:xfrm>
            <a:off x="4343982" y="332656"/>
            <a:ext cx="35040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Thanks a lot for </a:t>
            </a:r>
            <a:r>
              <a:rPr lang="fr-FR" sz="2000" b="1" dirty="0" err="1"/>
              <a:t>your</a:t>
            </a:r>
            <a:r>
              <a:rPr lang="fr-FR" sz="2000" b="1" dirty="0"/>
              <a:t> attention!</a:t>
            </a:r>
          </a:p>
        </p:txBody>
      </p:sp>
      <p:pic>
        <p:nvPicPr>
          <p:cNvPr id="36" name="Picture 1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99773" y="665605"/>
            <a:ext cx="1152128" cy="61578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37" name="ZoneTexte 36"/>
          <p:cNvSpPr txBox="1"/>
          <p:nvPr/>
        </p:nvSpPr>
        <p:spPr>
          <a:xfrm>
            <a:off x="9827766" y="1142888"/>
            <a:ext cx="132841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153F5C"/>
                </a:solidFill>
                <a:latin typeface="Bahnschrift Condensed" panose="020B0502040204020203" pitchFamily="34" charset="0"/>
              </a:rPr>
              <a:t>THE MORA EXPERIMENT</a:t>
            </a:r>
          </a:p>
        </p:txBody>
      </p:sp>
    </p:spTree>
    <p:extLst>
      <p:ext uri="{BB962C8B-B14F-4D97-AF65-F5344CB8AC3E}">
        <p14:creationId xmlns:p14="http://schemas.microsoft.com/office/powerpoint/2010/main" val="235201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Backup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Information from « Entretien annuel »</a:t>
            </a:r>
          </a:p>
        </p:txBody>
      </p:sp>
    </p:spTree>
    <p:extLst>
      <p:ext uri="{BB962C8B-B14F-4D97-AF65-F5344CB8AC3E}">
        <p14:creationId xmlns:p14="http://schemas.microsoft.com/office/powerpoint/2010/main" val="78027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31361" y="759443"/>
            <a:ext cx="6622481" cy="5288323"/>
          </a:xfrm>
          <a:prstGeom prst="rect">
            <a:avLst/>
          </a:prstGeom>
        </p:spPr>
      </p:pic>
      <p:pic>
        <p:nvPicPr>
          <p:cNvPr id="5" name="Imag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0820" y="914401"/>
            <a:ext cx="4560817" cy="4451927"/>
          </a:xfrm>
          <a:prstGeom prst="rect">
            <a:avLst/>
          </a:prstGeom>
        </p:spPr>
      </p:pic>
      <p:cxnSp>
        <p:nvCxnSpPr>
          <p:cNvPr id="9" name="Connecteur droit avec flèche 8"/>
          <p:cNvCxnSpPr/>
          <p:nvPr/>
        </p:nvCxnSpPr>
        <p:spPr>
          <a:xfrm>
            <a:off x="7030820" y="6142182"/>
            <a:ext cx="4459216" cy="923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9041763" y="6225310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 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217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ENTRETIEN ANNUEL PROJET</a:t>
            </a:r>
            <a:br>
              <a:rPr lang="fr-FR" dirty="0" smtClean="0"/>
            </a:br>
            <a:r>
              <a:rPr lang="fr-FR" dirty="0" smtClean="0"/>
              <a:t>MORA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457200"/>
            <a:r>
              <a:rPr lang="fr-FR">
                <a:solidFill>
                  <a:prstClr val="black">
                    <a:tint val="75000"/>
                  </a:prstClr>
                </a:solidFill>
                <a:latin typeface="Calibri"/>
              </a:rPr>
              <a:t>IN2P3</a:t>
            </a:r>
            <a:endParaRPr lang="fr-F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defTabSz="457200">
              <a:defRPr/>
            </a:pPr>
            <a:fld id="{AFAB2512-6CE3-6548-932C-EB4AA599411C}" type="datetime1">
              <a:rPr lang="fr-FR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>
                <a:defRPr/>
              </a:pPr>
              <a:t>20/06/2024</a:t>
            </a:fld>
            <a:endParaRPr lang="fr-F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D384CA22-6367-EA44-B647-20E2FBBA2D0E}" type="slidenum">
              <a:rPr lang="fr-FR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49</a:t>
            </a:fld>
            <a:endParaRPr lang="fr-F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786946" y="1014312"/>
            <a:ext cx="5115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fr-FR" dirty="0">
                <a:solidFill>
                  <a:prstClr val="black"/>
                </a:solidFill>
                <a:latin typeface="Calibri"/>
              </a:rPr>
              <a:t>Organisation du projet définie dans le cadre de l’ANR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33083" y="931512"/>
            <a:ext cx="1691680" cy="120685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9272" y="2920091"/>
            <a:ext cx="839193" cy="48016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2" name="Picture 2" descr="Home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9090" y="5785116"/>
            <a:ext cx="1224136" cy="243436"/>
          </a:xfrm>
          <a:prstGeom prst="rect">
            <a:avLst/>
          </a:prstGeom>
          <a:noFill/>
        </p:spPr>
      </p:pic>
      <p:pic>
        <p:nvPicPr>
          <p:cNvPr id="23" name="Picture 8" descr="Nuclear and Radiation Physics Sect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73106" y="5070273"/>
            <a:ext cx="1080120" cy="540060"/>
          </a:xfrm>
          <a:prstGeom prst="rect">
            <a:avLst/>
          </a:prstGeom>
          <a:noFill/>
        </p:spPr>
      </p:pic>
      <p:pic>
        <p:nvPicPr>
          <p:cNvPr id="24" name="Image 6" descr="logo couleur HD.pdf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5145" y="2345843"/>
            <a:ext cx="1763688" cy="4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 descr="The University of Manchester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5190" y="6153543"/>
            <a:ext cx="1034905" cy="432048"/>
          </a:xfrm>
          <a:prstGeom prst="rect">
            <a:avLst/>
          </a:prstGeom>
          <a:noFill/>
        </p:spPr>
      </p:pic>
      <p:sp>
        <p:nvSpPr>
          <p:cNvPr id="27" name="ZoneTexte 26"/>
          <p:cNvSpPr txBox="1"/>
          <p:nvPr/>
        </p:nvSpPr>
        <p:spPr>
          <a:xfrm>
            <a:off x="2027516" y="2285254"/>
            <a:ext cx="1870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fr-FR" dirty="0">
                <a:solidFill>
                  <a:prstClr val="black"/>
                </a:solidFill>
                <a:latin typeface="Calibri"/>
              </a:rPr>
              <a:t>Porteur du projet: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7308627" y="2299818"/>
            <a:ext cx="2607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fr-FR" dirty="0">
                <a:solidFill>
                  <a:prstClr val="black"/>
                </a:solidFill>
                <a:latin typeface="Calibri"/>
              </a:rPr>
              <a:t>Coordinateur: P. Delahaye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2513697" y="2919483"/>
            <a:ext cx="1389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fr-FR" dirty="0">
                <a:solidFill>
                  <a:prstClr val="black"/>
                </a:solidFill>
                <a:latin typeface="Calibri"/>
              </a:rPr>
              <a:t>Partenaire 1: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6188834" y="2950139"/>
            <a:ext cx="3607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fr-FR" dirty="0">
                <a:solidFill>
                  <a:prstClr val="black"/>
                </a:solidFill>
                <a:latin typeface="Calibri"/>
              </a:rPr>
              <a:t>Coordinateur partenaire 1: </a:t>
            </a:r>
            <a:r>
              <a:rPr lang="fr-FR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L. Hayen</a:t>
            </a:r>
            <a:endParaRPr lang="fr-FR" dirty="0">
              <a:solidFill>
                <a:prstClr val="black"/>
              </a:solidFill>
              <a:latin typeface="Calibri"/>
            </a:endParaRPr>
          </a:p>
          <a:p>
            <a:pPr defTabSz="457200"/>
            <a:r>
              <a:rPr lang="fr-FR" dirty="0">
                <a:solidFill>
                  <a:prstClr val="black"/>
                </a:solidFill>
                <a:latin typeface="Calibri"/>
              </a:rPr>
              <a:t>			(succède à E. Liénard)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2485019" y="4326407"/>
            <a:ext cx="1389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fr-FR" dirty="0">
                <a:solidFill>
                  <a:prstClr val="black"/>
                </a:solidFill>
                <a:latin typeface="Calibri"/>
              </a:rPr>
              <a:t>Partenaire 2: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6167945" y="4325278"/>
            <a:ext cx="3879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fr-FR" dirty="0">
                <a:solidFill>
                  <a:prstClr val="black"/>
                </a:solidFill>
                <a:latin typeface="Calibri"/>
              </a:rPr>
              <a:t>Coordinateur partenaire 2: A. </a:t>
            </a:r>
            <a:r>
              <a:rPr lang="fr-FR" dirty="0" err="1">
                <a:solidFill>
                  <a:prstClr val="black"/>
                </a:solidFill>
                <a:latin typeface="Calibri"/>
              </a:rPr>
              <a:t>Falkowski</a:t>
            </a:r>
            <a:endParaRPr lang="fr-FR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3" name="Picture 16" descr="logo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5018" y="5584472"/>
            <a:ext cx="648072" cy="723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34" name="ZoneTexte 33"/>
          <p:cNvSpPr txBox="1"/>
          <p:nvPr/>
        </p:nvSpPr>
        <p:spPr>
          <a:xfrm>
            <a:off x="2211759" y="5026473"/>
            <a:ext cx="2224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fr-FR" b="1" dirty="0">
                <a:solidFill>
                  <a:prstClr val="black"/>
                </a:solidFill>
                <a:latin typeface="Calibri"/>
              </a:rPr>
              <a:t>Partenaires étrangers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3266466" y="5484526"/>
            <a:ext cx="1828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fr-FR" dirty="0">
                <a:solidFill>
                  <a:prstClr val="black"/>
                </a:solidFill>
                <a:latin typeface="Calibri"/>
              </a:rPr>
              <a:t>Hôte du projet MORA pour 2020-2024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8455363" y="5230213"/>
            <a:ext cx="1828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fr-FR" dirty="0">
                <a:solidFill>
                  <a:prstClr val="black"/>
                </a:solidFill>
                <a:latin typeface="Calibri"/>
              </a:rPr>
              <a:t>Experts en </a:t>
            </a:r>
            <a:r>
              <a:rPr lang="fr-FR" dirty="0" err="1">
                <a:solidFill>
                  <a:prstClr val="black"/>
                </a:solidFill>
                <a:latin typeface="Calibri"/>
              </a:rPr>
              <a:t>polarization</a:t>
            </a:r>
            <a:r>
              <a:rPr lang="fr-FR" dirty="0">
                <a:solidFill>
                  <a:prstClr val="black"/>
                </a:solidFill>
                <a:latin typeface="Calibri"/>
              </a:rPr>
              <a:t> laser et tests du MS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3314332" y="1816048"/>
            <a:ext cx="3727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fr-FR" b="1" dirty="0">
                <a:solidFill>
                  <a:prstClr val="black"/>
                </a:solidFill>
                <a:latin typeface="Calibri"/>
              </a:rPr>
              <a:t>Préparation des mesures et analyses: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2316457" y="3542008"/>
            <a:ext cx="6001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fr-FR" b="1" dirty="0">
                <a:solidFill>
                  <a:prstClr val="black"/>
                </a:solidFill>
                <a:latin typeface="Calibri"/>
              </a:rPr>
              <a:t>Sensibilité de la mesure à des modèles de nouvelle physique: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7960" y="4105305"/>
            <a:ext cx="1300505" cy="91913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694111" y="5646978"/>
            <a:ext cx="21527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fr-FR" dirty="0">
                <a:solidFill>
                  <a:prstClr val="black"/>
                </a:solidFill>
                <a:latin typeface="Calibri"/>
              </a:rPr>
              <a:t>Contact </a:t>
            </a:r>
            <a:r>
              <a:rPr lang="fr-FR" dirty="0" err="1">
                <a:solidFill>
                  <a:prstClr val="black"/>
                </a:solidFill>
                <a:latin typeface="Calibri"/>
              </a:rPr>
              <a:t>persons</a:t>
            </a:r>
            <a:endParaRPr lang="fr-FR" dirty="0">
              <a:solidFill>
                <a:prstClr val="black"/>
              </a:solidFill>
              <a:latin typeface="Calibri"/>
            </a:endParaRPr>
          </a:p>
          <a:p>
            <a:pPr defTabSz="457200"/>
            <a:r>
              <a:rPr lang="fr-FR" dirty="0">
                <a:solidFill>
                  <a:prstClr val="black"/>
                </a:solidFill>
                <a:latin typeface="Calibri"/>
              </a:rPr>
              <a:t>I. Moore et T. Eronen</a:t>
            </a:r>
          </a:p>
        </p:txBody>
      </p:sp>
      <p:pic>
        <p:nvPicPr>
          <p:cNvPr id="39" name="Image 38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5132" y="1213559"/>
            <a:ext cx="870299" cy="26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81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586274" y="3965548"/>
                <a:ext cx="4495654" cy="6124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350">
                          <a:latin typeface="Cambria Math" panose="02040503050406030204" pitchFamily="18" charset="0"/>
                        </a:rPr>
                        <m:t>ℋ</m:t>
                      </m:r>
                      <m:r>
                        <a:rPr lang="fr-FR" sz="135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13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35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fr-FR" sz="135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35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sz="1350" i="1">
                                  <a:latin typeface="Cambria Math" panose="02040503050406030204" pitchFamily="18" charset="0"/>
                                </a:rPr>
                                <m:t>𝑢𝑑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fr-FR" sz="135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135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nary>
                        <m:naryPr>
                          <m:chr m:val="∑"/>
                          <m:limLoc m:val="undOvr"/>
                          <m:grow m:val="on"/>
                          <m:supHide m:val="on"/>
                          <m:ctrlPr>
                            <a:rPr lang="fr-FR" sz="135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r-FR" sz="135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sz="135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r-FR" sz="135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fr-FR" sz="135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135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fr-FR" sz="135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1350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fr-FR" sz="135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135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fr-FR" sz="135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1350" i="1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fr-FR" sz="135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fr-FR" sz="13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350" i="1">
                                          <a:latin typeface="Cambria Math" panose="02040503050406030204" pitchFamily="18" charset="0"/>
                                        </a:rPr>
                                        <m:t>𝛹</m:t>
                                      </m:r>
                                    </m:e>
                                    <m:sub>
                                      <m:r>
                                        <a:rPr lang="fr-FR" sz="135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e>
                              </m:acc>
                              <m:sSub>
                                <m:sSubPr>
                                  <m:ctrlP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  <m:t>𝛹</m:t>
                                  </m:r>
                                </m:e>
                                <m:sub>
                                  <m: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fr-FR" sz="135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fr-FR" sz="13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sz="1350" i="1">
                                          <a:latin typeface="Cambria Math" panose="02040503050406030204" pitchFamily="18" charset="0"/>
                                        </a:rPr>
                                        <m:t>𝛹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p>
                                  <m: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sz="13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350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fr-FR" sz="135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fr-FR" sz="135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fr-FR" sz="135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fr-FR" sz="135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fr-FR" sz="135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fr-FR" sz="135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fr-FR" sz="13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350" i="1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fr-FR" sz="1350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  <m:t>𝛹</m:t>
                                  </m:r>
                                </m:e>
                                <m:sub>
                                  <m: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fr-FR" sz="135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1350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fr-FR" sz="135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fr-FR" sz="135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fr-FR" sz="1350">
                          <a:latin typeface="Cambria Math" panose="02040503050406030204" pitchFamily="18" charset="0"/>
                        </a:rPr>
                        <m:t>. </m:t>
                      </m:r>
                    </m:oMath>
                  </m:oMathPara>
                </a14:m>
                <a:endParaRPr lang="fr-FR" sz="135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6274" y="3965548"/>
                <a:ext cx="4495654" cy="612475"/>
              </a:xfrm>
              <a:prstGeom prst="rect">
                <a:avLst/>
              </a:prstGeom>
              <a:blipFill>
                <a:blip r:embed="rId3"/>
                <a:stretch>
                  <a:fillRect t="-117000" b="-162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ZoneTexte 16"/>
          <p:cNvSpPr txBox="1"/>
          <p:nvPr/>
        </p:nvSpPr>
        <p:spPr>
          <a:xfrm>
            <a:off x="3492182" y="2723095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1350" dirty="0"/>
          </a:p>
        </p:txBody>
      </p:sp>
      <p:pic>
        <p:nvPicPr>
          <p:cNvPr id="19" name="Image 18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7164" y="1668665"/>
            <a:ext cx="5062824" cy="1725609"/>
          </a:xfrm>
          <a:prstGeom prst="rect">
            <a:avLst/>
          </a:prstGeom>
          <a:noFill/>
        </p:spPr>
      </p:pic>
      <p:sp>
        <p:nvSpPr>
          <p:cNvPr id="20" name="ZoneTexte 19"/>
          <p:cNvSpPr txBox="1"/>
          <p:nvPr/>
        </p:nvSpPr>
        <p:spPr>
          <a:xfrm>
            <a:off x="3676912" y="3336724"/>
            <a:ext cx="102707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/>
              <a:t>High </a:t>
            </a:r>
            <a:r>
              <a:rPr lang="fr-FR" sz="1350" dirty="0" err="1"/>
              <a:t>energy</a:t>
            </a:r>
            <a:endParaRPr lang="fr-FR" sz="1350" dirty="0"/>
          </a:p>
        </p:txBody>
      </p:sp>
      <p:sp>
        <p:nvSpPr>
          <p:cNvPr id="21" name="ZoneTexte 20"/>
          <p:cNvSpPr txBox="1"/>
          <p:nvPr/>
        </p:nvSpPr>
        <p:spPr>
          <a:xfrm>
            <a:off x="6600056" y="3351054"/>
            <a:ext cx="16881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b="1" dirty="0"/>
              <a:t>Fermi approximation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5799433" y="4794723"/>
            <a:ext cx="376843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dirty="0">
                <a:solidFill>
                  <a:srgbClr val="0000FF"/>
                </a:solidFill>
              </a:rPr>
              <a:t>Explicit </a:t>
            </a:r>
            <a:r>
              <a:rPr lang="fr-FR" sz="1350" dirty="0" err="1">
                <a:solidFill>
                  <a:srgbClr val="0000FF"/>
                </a:solidFill>
              </a:rPr>
              <a:t>parity</a:t>
            </a:r>
            <a:r>
              <a:rPr lang="fr-FR" sz="1350" dirty="0">
                <a:solidFill>
                  <a:srgbClr val="0000FF"/>
                </a:solidFill>
              </a:rPr>
              <a:t> violation  Ci’≠0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5834101" y="4597282"/>
            <a:ext cx="376680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T. D. Lee and C. N. Yang, Phys. Rev. 104, 254 (1956).</a:t>
            </a:r>
            <a:endParaRPr lang="fr-FR" sz="1350" dirty="0"/>
          </a:p>
        </p:txBody>
      </p:sp>
      <p:sp>
        <p:nvSpPr>
          <p:cNvPr id="31" name="ZoneTexte 30"/>
          <p:cNvSpPr txBox="1"/>
          <p:nvPr/>
        </p:nvSpPr>
        <p:spPr>
          <a:xfrm>
            <a:off x="5799433" y="5028708"/>
            <a:ext cx="196585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 err="1"/>
              <a:t>Sum</a:t>
            </a:r>
            <a:r>
              <a:rPr lang="fr-FR" sz="1350" dirty="0"/>
              <a:t> of Lorentz invariants</a:t>
            </a:r>
          </a:p>
        </p:txBody>
      </p:sp>
      <p:sp>
        <p:nvSpPr>
          <p:cNvPr id="23" name="Titre 1"/>
          <p:cNvSpPr>
            <a:spLocks noGrp="1"/>
          </p:cNvSpPr>
          <p:nvPr>
            <p:ph type="title"/>
          </p:nvPr>
        </p:nvSpPr>
        <p:spPr>
          <a:xfrm>
            <a:off x="2165226" y="398429"/>
            <a:ext cx="7886700" cy="994172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fr-FR" sz="2800" dirty="0" err="1">
                <a:latin typeface="Tw Cen MT Condensed Extra Bold" panose="020B0803020202020204" pitchFamily="34" charset="0"/>
              </a:rPr>
              <a:t>Nuclear</a:t>
            </a:r>
            <a:r>
              <a:rPr lang="fr-FR" sz="2800" dirty="0">
                <a:latin typeface="Tw Cen MT Condensed Extra Bold" panose="020B0803020202020204" pitchFamily="34" charset="0"/>
              </a:rPr>
              <a:t> </a:t>
            </a:r>
            <a:r>
              <a:rPr lang="fr-FR" sz="2800" b="1" dirty="0">
                <a:latin typeface="Symbol" panose="05050102010706020507" pitchFamily="18" charset="2"/>
              </a:rPr>
              <a:t>b</a:t>
            </a:r>
            <a:r>
              <a:rPr lang="fr-FR" sz="2800" b="1" dirty="0">
                <a:latin typeface="Tw Cen MT Condensed Extra Bold" panose="020B0803020202020204" pitchFamily="34" charset="0"/>
              </a:rPr>
              <a:t>-</a:t>
            </a:r>
            <a:r>
              <a:rPr lang="fr-FR" sz="2800" b="1" dirty="0" err="1">
                <a:latin typeface="Tw Cen MT Condensed Extra Bold" panose="020B0803020202020204" pitchFamily="34" charset="0"/>
              </a:rPr>
              <a:t>decay</a:t>
            </a:r>
            <a:r>
              <a:rPr lang="fr-FR" sz="2800" b="1" dirty="0">
                <a:latin typeface="Tw Cen MT Condensed Extra Bold" panose="020B0803020202020204" pitchFamily="34" charset="0"/>
              </a:rPr>
              <a:t> as a </a:t>
            </a:r>
            <a:r>
              <a:rPr lang="fr-FR" sz="2800" b="1" dirty="0" err="1">
                <a:latin typeface="Tw Cen MT Condensed Extra Bold" panose="020B0803020202020204" pitchFamily="34" charset="0"/>
              </a:rPr>
              <a:t>laboratory</a:t>
            </a:r>
            <a:r>
              <a:rPr lang="fr-FR" sz="2800" b="1" dirty="0">
                <a:latin typeface="Tw Cen MT Condensed Extra Bold" panose="020B0803020202020204" pitchFamily="34" charset="0"/>
              </a:rPr>
              <a:t> for </a:t>
            </a:r>
            <a:r>
              <a:rPr lang="fr-FR" sz="2800" b="1" dirty="0" err="1">
                <a:latin typeface="Tw Cen MT Condensed Extra Bold" panose="020B0803020202020204" pitchFamily="34" charset="0"/>
              </a:rPr>
              <a:t>weak</a:t>
            </a:r>
            <a:r>
              <a:rPr lang="fr-FR" sz="2800" b="1" dirty="0">
                <a:latin typeface="Tw Cen MT Condensed Extra Bold" panose="020B0803020202020204" pitchFamily="34" charset="0"/>
              </a:rPr>
              <a:t> interaction</a:t>
            </a:r>
          </a:p>
        </p:txBody>
      </p:sp>
      <p:sp>
        <p:nvSpPr>
          <p:cNvPr id="12" name="Ellipse 11"/>
          <p:cNvSpPr/>
          <p:nvPr/>
        </p:nvSpPr>
        <p:spPr>
          <a:xfrm>
            <a:off x="6354539" y="4092723"/>
            <a:ext cx="749573" cy="270575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avec flèche 12"/>
          <p:cNvCxnSpPr>
            <a:stCxn id="12" idx="3"/>
          </p:cNvCxnSpPr>
          <p:nvPr/>
        </p:nvCxnSpPr>
        <p:spPr>
          <a:xfrm flipH="1">
            <a:off x="5087888" y="4323672"/>
            <a:ext cx="1376422" cy="5736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2221429" y="4936147"/>
            <a:ext cx="36200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Accessible via </a:t>
            </a:r>
            <a:r>
              <a:rPr lang="fr-FR" sz="1600" b="1" dirty="0" err="1">
                <a:solidFill>
                  <a:srgbClr val="0000CC"/>
                </a:solidFill>
              </a:rPr>
              <a:t>correlation</a:t>
            </a:r>
            <a:r>
              <a:rPr lang="fr-FR" sz="1600" b="1" dirty="0">
                <a:solidFill>
                  <a:srgbClr val="0000CC"/>
                </a:solidFill>
              </a:rPr>
              <a:t> </a:t>
            </a:r>
            <a:r>
              <a:rPr lang="fr-FR" sz="1600" b="1" dirty="0" err="1">
                <a:solidFill>
                  <a:srgbClr val="0000CC"/>
                </a:solidFill>
              </a:rPr>
              <a:t>measurements</a:t>
            </a:r>
            <a:endParaRPr lang="fr-FR" sz="1600" b="1" dirty="0">
              <a:solidFill>
                <a:srgbClr val="00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4583833" y="5628873"/>
                <a:ext cx="380431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dirty="0"/>
                  <a:t>At quark </a:t>
                </a:r>
                <a:r>
                  <a:rPr lang="fr-FR" sz="1600" dirty="0" err="1"/>
                  <a:t>level</a:t>
                </a:r>
                <a:r>
                  <a:rPr lang="fr-FR" sz="1600" dirty="0"/>
                  <a:t>:</a:t>
                </a:r>
                <a14:m>
                  <m:oMath xmlns:m="http://schemas.openxmlformats.org/officeDocument/2006/math">
                    <m:r>
                      <a:rPr lang="fr-FR" sz="160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fr-FR" sz="1600" i="1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fr-FR" sz="1600" i="1">
                        <a:latin typeface="Cambria Math" panose="02040503050406030204" pitchFamily="18" charset="0"/>
                      </a:rPr>
                      <m:t>=1, </m:t>
                    </m:r>
                    <m:sSub>
                      <m:sSub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fr-FR" sz="1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fr-FR" sz="16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fr-FR" sz="1600" i="1" dirty="0"/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3833" y="5628873"/>
                <a:ext cx="3804311" cy="338554"/>
              </a:xfrm>
              <a:prstGeom prst="rect">
                <a:avLst/>
              </a:prstGeom>
              <a:blipFill>
                <a:blip r:embed="rId5"/>
                <a:stretch>
                  <a:fillRect l="-962" t="-5357" b="-2142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/>
              <p:cNvSpPr txBox="1"/>
              <p:nvPr/>
            </p:nvSpPr>
            <p:spPr>
              <a:xfrm>
                <a:off x="4576022" y="5916527"/>
                <a:ext cx="3948902" cy="584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FR" sz="1600" i="1">
                        <a:latin typeface="Cambria Math" panose="02040503050406030204" pitchFamily="18" charset="0"/>
                      </a:rPr>
                      <m:t>=−</m:t>
                    </m:r>
                    <m:sSubSup>
                      <m:sSubSup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fr-FR" sz="1600" dirty="0"/>
                  <a:t> for </a:t>
                </a:r>
                <a:r>
                  <a:rPr lang="fr-FR" sz="1600" dirty="0">
                    <a:solidFill>
                      <a:srgbClr val="0000FF"/>
                    </a:solidFill>
                  </a:rPr>
                  <a:t>maximal </a:t>
                </a:r>
                <a:r>
                  <a:rPr lang="fr-FR" sz="1600" dirty="0" err="1">
                    <a:solidFill>
                      <a:srgbClr val="0000FF"/>
                    </a:solidFill>
                  </a:rPr>
                  <a:t>parity</a:t>
                </a:r>
                <a:r>
                  <a:rPr lang="fr-FR" sz="1600" dirty="0">
                    <a:solidFill>
                      <a:srgbClr val="0000FF"/>
                    </a:solidFill>
                  </a:rPr>
                  <a:t> violation</a:t>
                </a:r>
              </a:p>
              <a:p>
                <a:r>
                  <a:rPr lang="fr-FR" sz="1600" dirty="0"/>
                  <a:t>Real for T reversal/CP </a:t>
                </a:r>
                <a:r>
                  <a:rPr lang="fr-FR" sz="1600" dirty="0" err="1"/>
                  <a:t>conserving</a:t>
                </a:r>
                <a:r>
                  <a:rPr lang="fr-FR" sz="1600" dirty="0"/>
                  <a:t> interactions</a:t>
                </a:r>
              </a:p>
            </p:txBody>
          </p:sp>
        </mc:Choice>
        <mc:Fallback xmlns="">
          <p:sp>
            <p:nvSpPr>
              <p:cNvPr id="25" name="ZoneText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6022" y="5916527"/>
                <a:ext cx="3948902" cy="584968"/>
              </a:xfrm>
              <a:prstGeom prst="rect">
                <a:avLst/>
              </a:prstGeom>
              <a:blipFill>
                <a:blip r:embed="rId6"/>
                <a:stretch>
                  <a:fillRect l="-927" t="-3125" b="-125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ZoneTexte 25"/>
          <p:cNvSpPr txBox="1"/>
          <p:nvPr/>
        </p:nvSpPr>
        <p:spPr>
          <a:xfrm>
            <a:off x="4576022" y="5352388"/>
            <a:ext cx="1555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Standard Model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665059" y="1525804"/>
            <a:ext cx="2240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From high </a:t>
            </a:r>
            <a:r>
              <a:rPr lang="fr-FR" dirty="0" err="1" smtClean="0"/>
              <a:t>energy</a:t>
            </a:r>
            <a:r>
              <a:rPr lang="fr-FR" dirty="0" smtClean="0"/>
              <a:t> to </a:t>
            </a:r>
            <a:r>
              <a:rPr lang="fr-FR" dirty="0" err="1" smtClean="0"/>
              <a:t>precision</a:t>
            </a:r>
            <a:r>
              <a:rPr lang="fr-FR" dirty="0" smtClean="0"/>
              <a:t> </a:t>
            </a:r>
            <a:r>
              <a:rPr lang="fr-FR" dirty="0" err="1" smtClean="0"/>
              <a:t>experiments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8373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Projet MORA - ANR</a:t>
            </a:r>
            <a:br>
              <a:rPr lang="fr-FR" dirty="0" smtClean="0"/>
            </a:br>
            <a:r>
              <a:rPr lang="fr-FR" dirty="0"/>
              <a:t>É</a:t>
            </a:r>
            <a:r>
              <a:rPr lang="fr-FR" dirty="0" smtClean="0"/>
              <a:t>quipes concernées 2020 - 2024</a:t>
            </a:r>
            <a:endParaRPr lang="fr-FR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/>
          </p:nvPr>
        </p:nvGraphicFramePr>
        <p:xfrm>
          <a:off x="1782210" y="1473810"/>
          <a:ext cx="8564564" cy="40931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2963">
                  <a:extLst>
                    <a:ext uri="{9D8B030D-6E8A-4147-A177-3AD203B41FA5}">
                      <a16:colId xmlns:a16="http://schemas.microsoft.com/office/drawing/2014/main" val="1484093339"/>
                    </a:ext>
                  </a:extLst>
                </a:gridCol>
                <a:gridCol w="4392676">
                  <a:extLst>
                    <a:ext uri="{9D8B030D-6E8A-4147-A177-3AD203B41FA5}">
                      <a16:colId xmlns:a16="http://schemas.microsoft.com/office/drawing/2014/main" val="3005583212"/>
                    </a:ext>
                  </a:extLst>
                </a:gridCol>
                <a:gridCol w="2381187">
                  <a:extLst>
                    <a:ext uri="{9D8B030D-6E8A-4147-A177-3AD203B41FA5}">
                      <a16:colId xmlns:a16="http://schemas.microsoft.com/office/drawing/2014/main" val="2118156623"/>
                    </a:ext>
                  </a:extLst>
                </a:gridCol>
                <a:gridCol w="947738">
                  <a:extLst>
                    <a:ext uri="{9D8B030D-6E8A-4147-A177-3AD203B41FA5}">
                      <a16:colId xmlns:a16="http://schemas.microsoft.com/office/drawing/2014/main" val="2398071093"/>
                    </a:ext>
                  </a:extLst>
                </a:gridCol>
              </a:tblGrid>
              <a:tr h="294923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WP1</a:t>
                      </a:r>
                      <a:endParaRPr lang="fr-FR" sz="20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Project management</a:t>
                      </a:r>
                      <a:endParaRPr lang="fr-FR" sz="20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fr-FR" sz="1600" b="0" dirty="0" smtClean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P.</a:t>
                      </a:r>
                      <a:r>
                        <a:rPr lang="fr-FR" sz="1600" b="0" baseline="0" dirty="0" smtClean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Delahaye</a:t>
                      </a:r>
                      <a:endParaRPr lang="fr-FR" sz="14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fr-FR" sz="1400" b="0" dirty="0" smtClean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(19)</a:t>
                      </a:r>
                      <a:endParaRPr lang="fr-FR" sz="14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051882555"/>
                  </a:ext>
                </a:extLst>
              </a:tr>
              <a:tr h="294923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WP1.1</a:t>
                      </a:r>
                      <a:endParaRPr lang="fr-FR" sz="20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Consortium organization</a:t>
                      </a:r>
                      <a:endParaRPr lang="fr-FR" sz="20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S. Lecerf</a:t>
                      </a:r>
                      <a:endParaRPr lang="fr-FR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fr-FR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517784674"/>
                  </a:ext>
                </a:extLst>
              </a:tr>
              <a:tr h="294923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WP1.2</a:t>
                      </a:r>
                      <a:endParaRPr lang="fr-FR" sz="20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Dissemination</a:t>
                      </a:r>
                      <a:endParaRPr lang="fr-FR" sz="20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S. Lecerf (</a:t>
                      </a:r>
                      <a:r>
                        <a:rPr lang="fr-FR" sz="1600" dirty="0" err="1" smtClean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was</a:t>
                      </a:r>
                      <a:r>
                        <a:rPr lang="fr-FR" sz="1600" dirty="0" smtClean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M. </a:t>
                      </a:r>
                      <a:r>
                        <a:rPr lang="fr-FR" sz="1600" dirty="0" err="1" smtClean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Grar</a:t>
                      </a:r>
                      <a:r>
                        <a:rPr lang="fr-FR" sz="1600" dirty="0" smtClean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fr-FR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fr-FR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330004411"/>
                  </a:ext>
                </a:extLst>
              </a:tr>
              <a:tr h="307213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WP1.3</a:t>
                      </a:r>
                      <a:endParaRPr lang="fr-FR" sz="20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Technical management</a:t>
                      </a:r>
                      <a:endParaRPr lang="fr-FR" sz="20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Y. Merrer</a:t>
                      </a:r>
                      <a:endParaRPr lang="fr-FR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fr-FR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516365"/>
                  </a:ext>
                </a:extLst>
              </a:tr>
              <a:tr h="320186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WP2</a:t>
                      </a:r>
                      <a:endParaRPr lang="fr-FR" sz="20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Measurement preparation and data-taking</a:t>
                      </a:r>
                      <a:endParaRPr lang="fr-FR" sz="2000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E. Liénard/</a:t>
                      </a:r>
                      <a:r>
                        <a:rPr lang="fr-FR" sz="1600" b="1" dirty="0" smtClean="0">
                          <a:solidFill>
                            <a:srgbClr val="FFFF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L. Hayen</a:t>
                      </a:r>
                      <a:endParaRPr lang="fr-FR" sz="1600" b="1" dirty="0">
                        <a:solidFill>
                          <a:srgbClr val="FFFF00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102052"/>
                  </a:ext>
                </a:extLst>
              </a:tr>
              <a:tr h="294923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WP2.1</a:t>
                      </a:r>
                      <a:endParaRPr lang="fr-FR" sz="20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effectLst/>
                        </a:rPr>
                        <a:t>Beam</a:t>
                      </a:r>
                      <a:r>
                        <a:rPr lang="fr-FR" sz="1600" dirty="0">
                          <a:effectLst/>
                        </a:rPr>
                        <a:t> manipulation</a:t>
                      </a:r>
                      <a:endParaRPr lang="fr-FR" sz="20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X. Fléchard</a:t>
                      </a:r>
                      <a:endParaRPr lang="fr-FR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fr-FR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975770528"/>
                  </a:ext>
                </a:extLst>
              </a:tr>
              <a:tr h="281141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WP2.2</a:t>
                      </a:r>
                      <a:endParaRPr lang="fr-FR" sz="20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effectLst/>
                        </a:rPr>
                        <a:t>Detection</a:t>
                      </a:r>
                      <a:r>
                        <a:rPr lang="fr-FR" sz="1600" dirty="0">
                          <a:effectLst/>
                        </a:rPr>
                        <a:t> setup and acquisition</a:t>
                      </a:r>
                      <a:endParaRPr lang="fr-FR" sz="20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F.</a:t>
                      </a:r>
                      <a:r>
                        <a:rPr lang="fr-FR" sz="1600" baseline="0" dirty="0" smtClean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fr-FR" sz="1600" baseline="0" dirty="0" err="1" smtClean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Oliveira</a:t>
                      </a:r>
                      <a:r>
                        <a:rPr lang="fr-FR" sz="1600" b="1" i="0" dirty="0" err="1" smtClean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fr-FR" sz="1600" b="1" i="0" dirty="0" err="1" smtClean="0">
                          <a:solidFill>
                            <a:srgbClr val="7030A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fr-FR" sz="1600" b="1" i="0" dirty="0" smtClean="0">
                          <a:solidFill>
                            <a:srgbClr val="7030A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Goyal</a:t>
                      </a:r>
                      <a:endParaRPr lang="fr-FR" sz="1600" dirty="0">
                        <a:solidFill>
                          <a:srgbClr val="7030A0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fr-FR" sz="1600" b="1" dirty="0" smtClean="0">
                          <a:solidFill>
                            <a:schemeClr val="accent4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+36</a:t>
                      </a:r>
                      <a:endParaRPr lang="fr-FR" sz="1600" b="1" dirty="0">
                        <a:solidFill>
                          <a:schemeClr val="accent4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52894343"/>
                  </a:ext>
                </a:extLst>
              </a:tr>
              <a:tr h="307213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WP2.3</a:t>
                      </a:r>
                      <a:endParaRPr lang="fr-FR" sz="20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Laser setup</a:t>
                      </a:r>
                      <a:endParaRPr lang="fr-FR" sz="20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S. Lecesne</a:t>
                      </a:r>
                      <a:endParaRPr lang="fr-FR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fr-FR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889034550"/>
                  </a:ext>
                </a:extLst>
              </a:tr>
              <a:tr h="2639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ts val="15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effectLst/>
                          <a:latin typeface="+mj-lt"/>
                        </a:rPr>
                        <a:t>WP2.x</a:t>
                      </a:r>
                      <a:endParaRPr lang="fr-FR" sz="2000" dirty="0" smtClean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 err="1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Experiments</a:t>
                      </a:r>
                      <a:r>
                        <a:rPr lang="fr-FR" sz="1600" baseline="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at JYFL</a:t>
                      </a:r>
                      <a:endParaRPr lang="fr-FR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solidFill>
                            <a:srgbClr val="7030A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S.</a:t>
                      </a:r>
                      <a:r>
                        <a:rPr lang="fr-FR" sz="1600" b="1" baseline="0" dirty="0" smtClean="0">
                          <a:solidFill>
                            <a:srgbClr val="7030A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600" b="1" baseline="0" dirty="0" err="1" smtClean="0">
                          <a:solidFill>
                            <a:srgbClr val="7030A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Daumas-Tschopp</a:t>
                      </a:r>
                      <a:endParaRPr lang="fr-FR" sz="1600" b="1" dirty="0">
                        <a:solidFill>
                          <a:srgbClr val="7030A0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fr-FR" sz="1600" b="1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847326244"/>
                  </a:ext>
                </a:extLst>
              </a:tr>
              <a:tr h="294923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WP3</a:t>
                      </a:r>
                      <a:endParaRPr lang="fr-FR" sz="20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solidFill>
                            <a:schemeClr val="bg1"/>
                          </a:solidFill>
                          <a:effectLst/>
                        </a:rPr>
                        <a:t>Analysis</a:t>
                      </a: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fr-FR" sz="1600" dirty="0" err="1">
                          <a:solidFill>
                            <a:schemeClr val="bg1"/>
                          </a:solidFill>
                          <a:effectLst/>
                        </a:rPr>
                        <a:t>tools</a:t>
                      </a:r>
                      <a:endParaRPr lang="fr-FR" sz="2000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P. Delahaye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5153557"/>
                  </a:ext>
                </a:extLst>
              </a:tr>
              <a:tr h="277732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WP3.1</a:t>
                      </a:r>
                      <a:endParaRPr lang="fr-FR" sz="20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Ion cooling and trapping simulations</a:t>
                      </a:r>
                      <a:endParaRPr lang="fr-FR" sz="20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G. </a:t>
                      </a:r>
                      <a:r>
                        <a:rPr lang="fr-FR" sz="1600" dirty="0" err="1" smtClean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Quemener</a:t>
                      </a:r>
                      <a:r>
                        <a:rPr lang="fr-FR" sz="1600" dirty="0" smtClean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600" b="1" dirty="0" smtClean="0">
                          <a:solidFill>
                            <a:schemeClr val="accent4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M. Ben</a:t>
                      </a:r>
                      <a:r>
                        <a:rPr lang="fr-FR" sz="1600" b="1" baseline="0" dirty="0" smtClean="0">
                          <a:solidFill>
                            <a:schemeClr val="accent4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ali</a:t>
                      </a:r>
                      <a:endParaRPr lang="fr-FR" sz="1600" b="1" dirty="0">
                        <a:solidFill>
                          <a:schemeClr val="accent4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lang="fr-FR" sz="1600" b="1" dirty="0" smtClean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+6</a:t>
                      </a:r>
                      <a:endParaRPr lang="fr-FR" sz="1600" b="1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94915946"/>
                  </a:ext>
                </a:extLst>
              </a:tr>
              <a:tr h="287039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WP3.2</a:t>
                      </a:r>
                      <a:endParaRPr lang="fr-FR" sz="20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GEANT 4 </a:t>
                      </a:r>
                      <a:r>
                        <a:rPr lang="fr-FR" sz="1600" dirty="0" smtClean="0">
                          <a:effectLst/>
                        </a:rPr>
                        <a:t>simulations/</a:t>
                      </a:r>
                      <a:r>
                        <a:rPr lang="fr-FR" sz="1600" baseline="0" dirty="0" smtClean="0">
                          <a:effectLst/>
                        </a:rPr>
                        <a:t> PENELOPE</a:t>
                      </a:r>
                      <a:endParaRPr lang="fr-FR" sz="20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fr-FR" sz="1600" b="1" i="0" dirty="0" smtClean="0">
                          <a:solidFill>
                            <a:srgbClr val="7030A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A. Singh, </a:t>
                      </a:r>
                      <a:r>
                        <a:rPr lang="fr-FR" sz="1600" b="1" i="0" dirty="0" smtClean="0">
                          <a:solidFill>
                            <a:srgbClr val="FF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L. M. Motilla</a:t>
                      </a:r>
                      <a:r>
                        <a:rPr lang="fr-FR" sz="1600" b="1" i="0" baseline="0" dirty="0" smtClean="0">
                          <a:solidFill>
                            <a:srgbClr val="FF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fr-FR" sz="1600" b="1" i="0" dirty="0">
                        <a:solidFill>
                          <a:srgbClr val="FF0000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fr-FR" sz="1600" b="1" i="0" dirty="0" smtClean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r>
                        <a:rPr lang="fr-FR" sz="1600" b="1" i="0" dirty="0" smtClean="0">
                          <a:solidFill>
                            <a:srgbClr val="FF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+27</a:t>
                      </a:r>
                      <a:endParaRPr lang="fr-FR" sz="1600" b="1" i="0" dirty="0">
                        <a:solidFill>
                          <a:srgbClr val="FF0000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125415880"/>
                  </a:ext>
                </a:extLst>
              </a:tr>
              <a:tr h="287039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WP4</a:t>
                      </a:r>
                      <a:endParaRPr lang="fr-FR" sz="20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solidFill>
                            <a:schemeClr val="bg1"/>
                          </a:solidFill>
                          <a:effectLst/>
                        </a:rPr>
                        <a:t>Theoretical</a:t>
                      </a: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fr-FR" sz="1600" dirty="0" err="1">
                          <a:solidFill>
                            <a:schemeClr val="bg1"/>
                          </a:solidFill>
                          <a:effectLst/>
                        </a:rPr>
                        <a:t>studies</a:t>
                      </a:r>
                      <a:endParaRPr lang="fr-FR" sz="2000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A. Falkowski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0476650"/>
                  </a:ext>
                </a:extLst>
              </a:tr>
              <a:tr h="28703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ts val="15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solidFill>
                            <a:schemeClr val="bg1"/>
                          </a:solidFill>
                          <a:effectLst/>
                        </a:rPr>
                        <a:t>WP4.1</a:t>
                      </a:r>
                      <a:endParaRPr lang="fr-FR" sz="2000" dirty="0" smtClean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solidFill>
                            <a:schemeClr val="tx1"/>
                          </a:solidFill>
                          <a:effectLst/>
                        </a:rPr>
                        <a:t>FSI and NP </a:t>
                      </a:r>
                      <a:r>
                        <a:rPr lang="fr-FR" sz="1600" dirty="0" err="1" smtClean="0">
                          <a:solidFill>
                            <a:schemeClr val="tx1"/>
                          </a:solidFill>
                          <a:effectLst/>
                        </a:rPr>
                        <a:t>sensitivity</a:t>
                      </a:r>
                      <a:r>
                        <a:rPr lang="fr-FR" sz="16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FR" sz="1600" dirty="0" err="1" smtClean="0">
                          <a:solidFill>
                            <a:schemeClr val="tx1"/>
                          </a:solidFill>
                          <a:effectLst/>
                        </a:rPr>
                        <a:t>studies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solidFill>
                            <a:srgbClr val="7030A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A.</a:t>
                      </a:r>
                      <a:r>
                        <a:rPr lang="fr-FR" sz="1600" b="1" baseline="0" dirty="0" smtClean="0">
                          <a:solidFill>
                            <a:srgbClr val="7030A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Rodriguez - Sanchez</a:t>
                      </a:r>
                      <a:endParaRPr lang="fr-FR" sz="1600" b="1" dirty="0">
                        <a:solidFill>
                          <a:srgbClr val="7030A0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fr-FR" sz="1600" b="1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636783"/>
                  </a:ext>
                </a:extLst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9200889" y="879715"/>
            <a:ext cx="12442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fr-FR" dirty="0">
                <a:solidFill>
                  <a:prstClr val="black"/>
                </a:solidFill>
                <a:latin typeface="Calibri"/>
              </a:rPr>
              <a:t>	m*m</a:t>
            </a:r>
          </a:p>
          <a:p>
            <a:pPr defTabSz="457200"/>
            <a:r>
              <a:rPr lang="fr-FR" b="1" dirty="0">
                <a:solidFill>
                  <a:prstClr val="black"/>
                </a:solidFill>
                <a:latin typeface="Calibri"/>
              </a:rPr>
              <a:t> 2020-2024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724074" y="1071496"/>
            <a:ext cx="3082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fr-FR" dirty="0">
                <a:solidFill>
                  <a:prstClr val="black"/>
                </a:solidFill>
                <a:latin typeface="Calibri"/>
              </a:rPr>
              <a:t>Responsables de tâches ou WP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593652" y="5593233"/>
            <a:ext cx="89881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fr-FR" sz="1600" dirty="0">
                <a:solidFill>
                  <a:prstClr val="black"/>
                </a:solidFill>
                <a:latin typeface="Calibri"/>
              </a:rPr>
              <a:t>+ J.F. Cam, C. Vandamme, P. Desrues, D. Etasse, V. </a:t>
            </a:r>
            <a:r>
              <a:rPr lang="fr-FR" sz="1600" dirty="0" err="1">
                <a:solidFill>
                  <a:prstClr val="black"/>
                </a:solidFill>
                <a:latin typeface="Calibri"/>
              </a:rPr>
              <a:t>Pestel</a:t>
            </a:r>
            <a:r>
              <a:rPr lang="fr-FR" sz="1600" dirty="0">
                <a:solidFill>
                  <a:prstClr val="black"/>
                </a:solidFill>
                <a:latin typeface="Calibri"/>
              </a:rPr>
              <a:t> + T. Roger, J. C. Thomas, R. Leroy, B. M. Retailleau 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4549" y="6194065"/>
            <a:ext cx="626667" cy="35856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Image 6" descr="logo couleur HD.pd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434" y="6194065"/>
            <a:ext cx="1455701" cy="34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ZoneTexte 13"/>
          <p:cNvSpPr txBox="1"/>
          <p:nvPr/>
        </p:nvSpPr>
        <p:spPr>
          <a:xfrm>
            <a:off x="2832500" y="6133336"/>
            <a:ext cx="1072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fr-FR" b="1" dirty="0">
                <a:solidFill>
                  <a:prstClr val="black"/>
                </a:solidFill>
                <a:latin typeface="Calibri"/>
              </a:rPr>
              <a:t>108 m*m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5645320" y="6133336"/>
            <a:ext cx="1079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fr-FR" b="1" dirty="0">
                <a:solidFill>
                  <a:prstClr val="black"/>
                </a:solidFill>
                <a:latin typeface="Calibri"/>
              </a:rPr>
              <a:t>136 m*m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8279818" y="6133336"/>
            <a:ext cx="955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fr-FR" b="1" dirty="0">
                <a:solidFill>
                  <a:prstClr val="black"/>
                </a:solidFill>
                <a:latin typeface="Calibri"/>
              </a:rPr>
              <a:t>30 m*m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1961055" y="6520258"/>
            <a:ext cx="2653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fr-FR" b="1" dirty="0">
                <a:solidFill>
                  <a:prstClr val="black"/>
                </a:solidFill>
                <a:latin typeface="Calibri"/>
              </a:rPr>
              <a:t>Dont 36 PhD, 6+2 </a:t>
            </a:r>
            <a:r>
              <a:rPr lang="fr-FR" b="1" dirty="0" err="1">
                <a:solidFill>
                  <a:prstClr val="black"/>
                </a:solidFill>
                <a:latin typeface="Calibri"/>
              </a:rPr>
              <a:t>postdoc</a:t>
            </a:r>
            <a:endParaRPr lang="fr-FR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4806521" y="6520258"/>
            <a:ext cx="2538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fr-FR" b="1" dirty="0">
                <a:solidFill>
                  <a:prstClr val="black"/>
                </a:solidFill>
                <a:latin typeface="Calibri"/>
              </a:rPr>
              <a:t>Dont 58 PhD, 24 </a:t>
            </a:r>
            <a:r>
              <a:rPr lang="fr-FR" b="1" dirty="0" err="1">
                <a:solidFill>
                  <a:prstClr val="black"/>
                </a:solidFill>
                <a:latin typeface="Calibri"/>
              </a:rPr>
              <a:t>postdoc</a:t>
            </a:r>
            <a:endParaRPr lang="fr-FR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8070636" y="6512172"/>
            <a:ext cx="1751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fr-FR" b="1" dirty="0">
                <a:solidFill>
                  <a:prstClr val="black"/>
                </a:solidFill>
                <a:latin typeface="Calibri"/>
              </a:rPr>
              <a:t>Dont 18 </a:t>
            </a:r>
            <a:r>
              <a:rPr lang="fr-FR" b="1" dirty="0" err="1">
                <a:solidFill>
                  <a:prstClr val="black"/>
                </a:solidFill>
                <a:latin typeface="Calibri"/>
              </a:rPr>
              <a:t>postdoc</a:t>
            </a:r>
            <a:endParaRPr lang="fr-FR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974935" y="5847896"/>
            <a:ext cx="2085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fr-FR" b="1" dirty="0">
                <a:solidFill>
                  <a:srgbClr val="00B050"/>
                </a:solidFill>
                <a:latin typeface="Calibri"/>
              </a:rPr>
              <a:t>Période 2020 - 2024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2465" y="6065777"/>
            <a:ext cx="857516" cy="60605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344908" y="5833834"/>
            <a:ext cx="24818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fr-FR" sz="1600" b="1" dirty="0">
                <a:solidFill>
                  <a:srgbClr val="FF0000"/>
                </a:solidFill>
                <a:latin typeface="Calibri"/>
              </a:rPr>
              <a:t>+ </a:t>
            </a:r>
            <a:r>
              <a:rPr lang="fr-FR" sz="1600" b="1" dirty="0" err="1">
                <a:solidFill>
                  <a:srgbClr val="FF0000"/>
                </a:solidFill>
                <a:latin typeface="Calibri"/>
              </a:rPr>
              <a:t>Postdoc</a:t>
            </a:r>
            <a:r>
              <a:rPr lang="fr-FR" sz="1600" b="1" dirty="0">
                <a:solidFill>
                  <a:srgbClr val="FF0000"/>
                </a:solidFill>
                <a:latin typeface="Calibri"/>
              </a:rPr>
              <a:t> LPC Caen 1/2024</a:t>
            </a: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6277" y="256469"/>
            <a:ext cx="1287235" cy="39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2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PUBLICATIONS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571145" y="1264621"/>
            <a:ext cx="32502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fr-FR" dirty="0">
                <a:solidFill>
                  <a:prstClr val="black"/>
                </a:solidFill>
                <a:latin typeface="Calibri"/>
              </a:rPr>
              <a:t>Nombre de publications: 5 </a:t>
            </a:r>
          </a:p>
          <a:p>
            <a:pPr defTabSz="457200"/>
            <a:r>
              <a:rPr lang="fr-FR" dirty="0">
                <a:solidFill>
                  <a:prstClr val="black"/>
                </a:solidFill>
                <a:latin typeface="Calibri"/>
              </a:rPr>
              <a:t>Nombre de communications: 14 </a:t>
            </a:r>
          </a:p>
          <a:p>
            <a:pPr defTabSz="457200"/>
            <a:r>
              <a:rPr lang="fr-FR" dirty="0">
                <a:solidFill>
                  <a:prstClr val="black"/>
                </a:solidFill>
                <a:latin typeface="Calibri"/>
              </a:rPr>
              <a:t>Nombre de thèses soutenues: 0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571145" y="921652"/>
            <a:ext cx="148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fr-FR" dirty="0">
                <a:solidFill>
                  <a:prstClr val="black"/>
                </a:solidFill>
                <a:latin typeface="Calibri"/>
              </a:rPr>
              <a:t>DEPUIS 4 ANS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964875" y="1264621"/>
            <a:ext cx="3016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fr-FR" dirty="0">
                <a:solidFill>
                  <a:prstClr val="black"/>
                </a:solidFill>
                <a:latin typeface="Calibri"/>
              </a:rPr>
              <a:t>1</a:t>
            </a:r>
          </a:p>
          <a:p>
            <a:pPr defTabSz="457200"/>
            <a:r>
              <a:rPr lang="fr-FR" dirty="0">
                <a:solidFill>
                  <a:prstClr val="black"/>
                </a:solidFill>
                <a:latin typeface="Calibri"/>
              </a:rPr>
              <a:t>1</a:t>
            </a:r>
          </a:p>
          <a:p>
            <a:pPr defTabSz="457200"/>
            <a:r>
              <a:rPr lang="fr-FR" dirty="0">
                <a:solidFill>
                  <a:prstClr val="black"/>
                </a:solidFill>
                <a:latin typeface="Calibri"/>
              </a:rPr>
              <a:t>-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435083" y="893083"/>
            <a:ext cx="1361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fr-FR" dirty="0">
                <a:solidFill>
                  <a:prstClr val="black"/>
                </a:solidFill>
                <a:latin typeface="Calibri"/>
              </a:rPr>
              <a:t>ANNÉE 2020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724114" y="1245213"/>
            <a:ext cx="3016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fr-FR" dirty="0">
                <a:solidFill>
                  <a:prstClr val="black"/>
                </a:solidFill>
                <a:latin typeface="Calibri"/>
              </a:rPr>
              <a:t>2</a:t>
            </a:r>
          </a:p>
          <a:p>
            <a:pPr defTabSz="457200"/>
            <a:r>
              <a:rPr lang="fr-FR" dirty="0">
                <a:solidFill>
                  <a:prstClr val="black"/>
                </a:solidFill>
                <a:latin typeface="Calibri"/>
              </a:rPr>
              <a:t>5</a:t>
            </a:r>
          </a:p>
          <a:p>
            <a:pPr defTabSz="457200"/>
            <a:r>
              <a:rPr lang="fr-FR" dirty="0">
                <a:solidFill>
                  <a:prstClr val="black"/>
                </a:solidFill>
                <a:latin typeface="Calibri"/>
              </a:rPr>
              <a:t>-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059000" y="887387"/>
            <a:ext cx="1361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fr-FR" dirty="0">
                <a:solidFill>
                  <a:prstClr val="black"/>
                </a:solidFill>
                <a:latin typeface="Calibri"/>
              </a:rPr>
              <a:t>ANNÉE 2021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571144" y="2066345"/>
            <a:ext cx="866887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fr-FR" b="1" dirty="0">
                <a:solidFill>
                  <a:prstClr val="black"/>
                </a:solidFill>
                <a:latin typeface="Calibri"/>
              </a:rPr>
              <a:t>Articles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prstClr val="black"/>
                </a:solidFill>
                <a:latin typeface="Calibri"/>
              </a:rPr>
              <a:t>Delahaye, P., Liénard, E., Moore, I. et al., </a:t>
            </a:r>
            <a:r>
              <a:rPr lang="fr-FR" sz="1200" i="1" dirty="0">
                <a:solidFill>
                  <a:prstClr val="black"/>
                </a:solidFill>
                <a:latin typeface="Calibri"/>
              </a:rPr>
              <a:t>The MORA </a:t>
            </a:r>
            <a:r>
              <a:rPr lang="fr-FR" sz="1200" i="1" dirty="0" err="1">
                <a:solidFill>
                  <a:prstClr val="black"/>
                </a:solidFill>
                <a:latin typeface="Calibri"/>
              </a:rPr>
              <a:t>project</a:t>
            </a:r>
            <a:r>
              <a:rPr lang="fr-FR" sz="1200" dirty="0">
                <a:solidFill>
                  <a:prstClr val="black"/>
                </a:solidFill>
                <a:latin typeface="Calibri"/>
              </a:rPr>
              <a:t>, Hyperfine </a:t>
            </a:r>
            <a:r>
              <a:rPr lang="fr-FR" sz="1200" dirty="0" err="1">
                <a:solidFill>
                  <a:prstClr val="black"/>
                </a:solidFill>
                <a:latin typeface="Calibri"/>
              </a:rPr>
              <a:t>Interact</a:t>
            </a:r>
            <a:r>
              <a:rPr lang="fr-FR" sz="1200" dirty="0">
                <a:solidFill>
                  <a:prstClr val="black"/>
                </a:solidFill>
                <a:latin typeface="Calibri"/>
              </a:rPr>
              <a:t> (2019) 240: 63. </a:t>
            </a:r>
            <a:r>
              <a:rPr lang="fr-FR" sz="1200" dirty="0">
                <a:solidFill>
                  <a:prstClr val="black"/>
                </a:solidFill>
                <a:latin typeface="Calibri"/>
                <a:hlinkClick r:id="rId3"/>
              </a:rPr>
              <a:t>https://doi.org/10.1007/s10751-019-1611-x</a:t>
            </a:r>
            <a:endParaRPr lang="fr-FR" sz="1200" dirty="0">
              <a:solidFill>
                <a:prstClr val="black"/>
              </a:solidFill>
              <a:latin typeface="Calibri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prstClr val="black"/>
                </a:solidFill>
                <a:latin typeface="Calibri"/>
              </a:rPr>
              <a:t>Delahaye, P., </a:t>
            </a:r>
            <a:r>
              <a:rPr lang="fr-FR" sz="1200" i="1" dirty="0" err="1">
                <a:solidFill>
                  <a:prstClr val="black"/>
                </a:solidFill>
                <a:latin typeface="Calibri"/>
              </a:rPr>
              <a:t>Analytical</a:t>
            </a:r>
            <a:r>
              <a:rPr lang="fr-FR" sz="1200" i="1" dirty="0">
                <a:solidFill>
                  <a:prstClr val="black"/>
                </a:solidFill>
                <a:latin typeface="Calibri"/>
              </a:rPr>
              <a:t> model of an ion cloud </a:t>
            </a:r>
            <a:r>
              <a:rPr lang="fr-FR" sz="1200" i="1" dirty="0" err="1">
                <a:solidFill>
                  <a:prstClr val="black"/>
                </a:solidFill>
                <a:latin typeface="Calibri"/>
              </a:rPr>
              <a:t>cooled</a:t>
            </a:r>
            <a:r>
              <a:rPr lang="fr-FR" sz="1200" i="1" dirty="0">
                <a:solidFill>
                  <a:prstClr val="black"/>
                </a:solidFill>
                <a:latin typeface="Calibri"/>
              </a:rPr>
              <a:t> by collisions</a:t>
            </a:r>
            <a:r>
              <a:rPr lang="fr-FR" sz="12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fr-FR" sz="1200" dirty="0" err="1">
                <a:solidFill>
                  <a:prstClr val="black"/>
                </a:solidFill>
                <a:latin typeface="Calibri"/>
              </a:rPr>
              <a:t>Eur</a:t>
            </a:r>
            <a:r>
              <a:rPr lang="fr-FR" sz="1200" dirty="0">
                <a:solidFill>
                  <a:prstClr val="black"/>
                </a:solidFill>
                <a:latin typeface="Calibri"/>
              </a:rPr>
              <a:t>. Phys. J. A (2019) 55: 83. </a:t>
            </a:r>
            <a:r>
              <a:rPr lang="fr-FR" sz="1200" dirty="0">
                <a:solidFill>
                  <a:prstClr val="black"/>
                </a:solidFill>
                <a:latin typeface="Calibri"/>
                <a:hlinkClick r:id="rId4"/>
              </a:rPr>
              <a:t>https://doi.org/10.1140/epja/i2019-12740-4</a:t>
            </a:r>
            <a:endParaRPr lang="fr-FR" sz="1200" dirty="0">
              <a:solidFill>
                <a:prstClr val="black"/>
              </a:solidFill>
              <a:latin typeface="Calibri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prstClr val="black"/>
                </a:solidFill>
                <a:latin typeface="Calibri"/>
              </a:rPr>
              <a:t>Delahaye, P., Ban, G., Benali, M. et al., </a:t>
            </a:r>
            <a:r>
              <a:rPr lang="fr-FR" sz="1200" i="1" dirty="0">
                <a:solidFill>
                  <a:prstClr val="black"/>
                </a:solidFill>
                <a:latin typeface="Calibri"/>
              </a:rPr>
              <a:t>The open LPC </a:t>
            </a:r>
            <a:r>
              <a:rPr lang="fr-FR" sz="1200" i="1" dirty="0" err="1">
                <a:solidFill>
                  <a:prstClr val="black"/>
                </a:solidFill>
                <a:latin typeface="Calibri"/>
              </a:rPr>
              <a:t>trap</a:t>
            </a:r>
            <a:r>
              <a:rPr lang="fr-FR" sz="1200" i="1" dirty="0">
                <a:solidFill>
                  <a:prstClr val="black"/>
                </a:solidFill>
                <a:latin typeface="Calibri"/>
              </a:rPr>
              <a:t> for </a:t>
            </a:r>
            <a:r>
              <a:rPr lang="fr-FR" sz="1200" i="1" dirty="0" err="1">
                <a:solidFill>
                  <a:prstClr val="black"/>
                </a:solidFill>
                <a:latin typeface="Calibri"/>
              </a:rPr>
              <a:t>precision</a:t>
            </a:r>
            <a:r>
              <a:rPr lang="fr-FR" sz="1200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FR" sz="1200" i="1" dirty="0" err="1">
                <a:solidFill>
                  <a:prstClr val="black"/>
                </a:solidFill>
                <a:latin typeface="Calibri"/>
              </a:rPr>
              <a:t>measurements</a:t>
            </a:r>
            <a:r>
              <a:rPr lang="fr-FR" sz="1200" i="1" dirty="0">
                <a:solidFill>
                  <a:prstClr val="black"/>
                </a:solidFill>
                <a:latin typeface="Calibri"/>
              </a:rPr>
              <a:t> in beta </a:t>
            </a:r>
            <a:r>
              <a:rPr lang="fr-FR" sz="1200" i="1" dirty="0" err="1">
                <a:solidFill>
                  <a:prstClr val="black"/>
                </a:solidFill>
                <a:latin typeface="Calibri"/>
              </a:rPr>
              <a:t>decay</a:t>
            </a:r>
            <a:r>
              <a:rPr lang="fr-FR" sz="12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fr-FR" sz="1200" dirty="0" err="1">
                <a:solidFill>
                  <a:prstClr val="black"/>
                </a:solidFill>
                <a:latin typeface="Calibri"/>
              </a:rPr>
              <a:t>Eur</a:t>
            </a:r>
            <a:r>
              <a:rPr lang="fr-FR" sz="1200" dirty="0">
                <a:solidFill>
                  <a:prstClr val="black"/>
                </a:solidFill>
                <a:latin typeface="Calibri"/>
              </a:rPr>
              <a:t>. Phys. J. A (2019) 55: 101. </a:t>
            </a:r>
            <a:r>
              <a:rPr lang="fr-FR" sz="1200" dirty="0">
                <a:solidFill>
                  <a:prstClr val="black"/>
                </a:solidFill>
                <a:latin typeface="Calibri"/>
                <a:hlinkClick r:id="rId5"/>
              </a:rPr>
              <a:t>https://doi.org/10.1140/epja/i2019-12777-3</a:t>
            </a:r>
            <a:endParaRPr lang="fr-FR" sz="1200" dirty="0">
              <a:solidFill>
                <a:prstClr val="black"/>
              </a:solidFill>
              <a:latin typeface="Calibri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prstClr val="black"/>
                </a:solidFill>
                <a:latin typeface="Calibri"/>
              </a:rPr>
              <a:t>Benali M., </a:t>
            </a:r>
            <a:r>
              <a:rPr lang="fr-FR" sz="1200" dirty="0" err="1">
                <a:solidFill>
                  <a:prstClr val="black"/>
                </a:solidFill>
                <a:latin typeface="Calibri"/>
              </a:rPr>
              <a:t>Quemener</a:t>
            </a:r>
            <a:r>
              <a:rPr lang="fr-FR" sz="1200" dirty="0">
                <a:solidFill>
                  <a:prstClr val="black"/>
                </a:solidFill>
                <a:latin typeface="Calibri"/>
              </a:rPr>
              <a:t> G., Delahaye P. et al, </a:t>
            </a:r>
            <a:r>
              <a:rPr lang="en-US" sz="1200" i="1" dirty="0">
                <a:solidFill>
                  <a:prstClr val="black"/>
                </a:solidFill>
                <a:latin typeface="Calibri"/>
              </a:rPr>
              <a:t>Geometry </a:t>
            </a:r>
            <a:r>
              <a:rPr lang="en-US" sz="1200" i="1" dirty="0" err="1">
                <a:solidFill>
                  <a:prstClr val="black"/>
                </a:solidFill>
                <a:latin typeface="Calibri"/>
              </a:rPr>
              <a:t>optimisation</a:t>
            </a:r>
            <a:r>
              <a:rPr lang="en-US" sz="1200" i="1" dirty="0">
                <a:solidFill>
                  <a:prstClr val="black"/>
                </a:solidFill>
                <a:latin typeface="Calibri"/>
              </a:rPr>
              <a:t> of a transparent axisymmetric ion trap for the MORA project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, Eur. Phys. J. A (2020) 56: 163,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6"/>
              </a:rPr>
              <a:t>https://doi.org/10.1140/epja/s10050-020-00168-y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A. Falkowski, M. Gonzalez Alonso and O. Naviliat </a:t>
            </a:r>
            <a:r>
              <a:rPr lang="en-US" sz="1200" dirty="0" err="1">
                <a:solidFill>
                  <a:prstClr val="black"/>
                </a:solidFill>
                <a:latin typeface="Calibri"/>
              </a:rPr>
              <a:t>Cuncic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,</a:t>
            </a:r>
            <a:r>
              <a:rPr lang="en-US" sz="1200" i="1" dirty="0">
                <a:solidFill>
                  <a:prstClr val="black"/>
                </a:solidFill>
                <a:latin typeface="Calibri"/>
              </a:rPr>
              <a:t> Comprehensive analysis of beta decays within and beyond the Standard Model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, arXiv:2010.13797, JHEP04(2021)126,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7"/>
              </a:rPr>
              <a:t>https://doi.org/10.1007/JHEP04%282021%29126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A. Falkowski, M. González-Alonso, A. </a:t>
            </a:r>
            <a:r>
              <a:rPr lang="en-US" sz="1200" dirty="0" err="1">
                <a:solidFill>
                  <a:prstClr val="black"/>
                </a:solidFill>
                <a:latin typeface="Calibri"/>
              </a:rPr>
              <a:t>Palavrić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, A. Rodríguez-Sánchez, Constraints on </a:t>
            </a:r>
            <a:r>
              <a:rPr lang="en-US" sz="1200" dirty="0" err="1">
                <a:solidFill>
                  <a:prstClr val="black"/>
                </a:solidFill>
                <a:latin typeface="Calibri"/>
              </a:rPr>
              <a:t>subleading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 interactions in beta decay </a:t>
            </a:r>
            <a:r>
              <a:rPr lang="en-US" sz="1200" dirty="0" err="1">
                <a:solidFill>
                  <a:prstClr val="black"/>
                </a:solidFill>
                <a:latin typeface="Calibri"/>
              </a:rPr>
              <a:t>Lagrangian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, arXiv:2112.07688 </a:t>
            </a:r>
            <a:r>
              <a:rPr lang="en-US" sz="1200" u="sng" dirty="0">
                <a:solidFill>
                  <a:srgbClr val="0000FF"/>
                </a:solidFill>
                <a:latin typeface="Calibri"/>
              </a:rPr>
              <a:t>https://doi.org/10.48550/arXiv.2112.07688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A. Falkowski, A. Rodríguez-Sánchez, On the sensitivity of the D parameter to new physics, arXiv:2207.02161,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8"/>
              </a:rPr>
              <a:t>https://doi.org/10.48550/arXiv.2207.02161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N. Goyal et al., detection of recoil ion in the beta decay of laser oriented  trapped radioactive isotopes for the MORA project, J. </a:t>
            </a:r>
            <a:r>
              <a:rPr lang="en-US" sz="1200" dirty="0" err="1">
                <a:solidFill>
                  <a:prstClr val="black"/>
                </a:solidFill>
                <a:latin typeface="Calibri"/>
              </a:rPr>
              <a:t>Phys:Conf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. Ser. 2586 012142 (INPC 2022)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9"/>
              </a:rPr>
              <a:t>https://doi.org/10.1088/1742-6596/2586/1/012142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prstClr val="black"/>
                </a:solidFill>
                <a:latin typeface="Calibri"/>
              </a:rPr>
              <a:t>Under preparation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: </a:t>
            </a:r>
            <a:r>
              <a:rPr lang="en-US" sz="1200" i="1" dirty="0">
                <a:solidFill>
                  <a:prstClr val="black"/>
                </a:solidFill>
                <a:latin typeface="Calibri"/>
              </a:rPr>
              <a:t>Current Status of the MORA experiment (2024)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 defTabSz="457200"/>
            <a:r>
              <a:rPr lang="fr-FR" b="1" dirty="0">
                <a:solidFill>
                  <a:prstClr val="black"/>
                </a:solidFill>
                <a:latin typeface="Calibri"/>
              </a:rPr>
              <a:t>Communications – 2022/2023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prstClr val="black"/>
                </a:solidFill>
                <a:latin typeface="Calibri"/>
              </a:rPr>
              <a:t>L. M. Motilla – </a:t>
            </a:r>
            <a:r>
              <a:rPr lang="fr-FR" sz="1200" dirty="0" err="1">
                <a:solidFill>
                  <a:prstClr val="black"/>
                </a:solidFill>
                <a:latin typeface="Calibri"/>
              </a:rPr>
              <a:t>Ganil</a:t>
            </a:r>
            <a:r>
              <a:rPr lang="fr-FR" sz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FR" sz="1200" dirty="0" err="1">
                <a:solidFill>
                  <a:prstClr val="black"/>
                </a:solidFill>
                <a:latin typeface="Calibri"/>
              </a:rPr>
              <a:t>colloquium</a:t>
            </a:r>
            <a:r>
              <a:rPr lang="fr-FR" sz="1200" dirty="0">
                <a:solidFill>
                  <a:prstClr val="black"/>
                </a:solidFill>
                <a:latin typeface="Calibri"/>
              </a:rPr>
              <a:t> 2023 – </a:t>
            </a:r>
            <a:r>
              <a:rPr lang="fr-FR" sz="1200" dirty="0" err="1">
                <a:solidFill>
                  <a:prstClr val="black"/>
                </a:solidFill>
                <a:latin typeface="Calibri"/>
              </a:rPr>
              <a:t>PhyNuBE</a:t>
            </a:r>
            <a:r>
              <a:rPr lang="fr-FR" sz="1200" dirty="0">
                <a:solidFill>
                  <a:prstClr val="black"/>
                </a:solidFill>
                <a:latin typeface="Calibri"/>
              </a:rPr>
              <a:t> 2023 Aussois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prstClr val="black"/>
                </a:solidFill>
                <a:latin typeface="Calibri"/>
              </a:rPr>
              <a:t>P. Delahaye - JYFL </a:t>
            </a:r>
            <a:r>
              <a:rPr lang="fr-FR" sz="1200" dirty="0" err="1">
                <a:solidFill>
                  <a:prstClr val="black"/>
                </a:solidFill>
                <a:latin typeface="Calibri"/>
              </a:rPr>
              <a:t>colloquium</a:t>
            </a:r>
            <a:r>
              <a:rPr lang="fr-FR" sz="1200" dirty="0">
                <a:solidFill>
                  <a:prstClr val="black"/>
                </a:solidFill>
                <a:latin typeface="Calibri"/>
              </a:rPr>
              <a:t> 2022 – Les Houches CP2023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prstClr val="black"/>
                </a:solidFill>
                <a:latin typeface="Calibri"/>
              </a:rPr>
              <a:t>S. Daumas-Tschopp: ISOL France 2022, Poster @ ARIS 2023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prstClr val="black"/>
                </a:solidFill>
                <a:latin typeface="Calibri"/>
              </a:rPr>
              <a:t>N. Goyal – TCP2022 (&amp; INPC),  GDR </a:t>
            </a:r>
            <a:r>
              <a:rPr lang="fr-FR" sz="1200" dirty="0" err="1">
                <a:solidFill>
                  <a:prstClr val="black"/>
                </a:solidFill>
                <a:latin typeface="Calibri"/>
              </a:rPr>
              <a:t>InF</a:t>
            </a:r>
            <a:r>
              <a:rPr lang="fr-FR" sz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FR" sz="1200" dirty="0" err="1">
                <a:solidFill>
                  <a:prstClr val="black"/>
                </a:solidFill>
                <a:latin typeface="Calibri"/>
              </a:rPr>
              <a:t>annual</a:t>
            </a:r>
            <a:r>
              <a:rPr lang="fr-FR" sz="1200" dirty="0">
                <a:solidFill>
                  <a:prstClr val="black"/>
                </a:solidFill>
                <a:latin typeface="Calibri"/>
              </a:rPr>
              <a:t> meeting 2022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prstClr val="black"/>
                </a:solidFill>
                <a:latin typeface="Calibri"/>
              </a:rPr>
              <a:t>A. Singh EMIS2022</a:t>
            </a:r>
          </a:p>
          <a:p>
            <a:pPr defTabSz="457200"/>
            <a:endParaRPr lang="fr-FR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743357" y="862878"/>
            <a:ext cx="1361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fr-FR" dirty="0">
                <a:solidFill>
                  <a:prstClr val="black"/>
                </a:solidFill>
                <a:latin typeface="Calibri"/>
              </a:rPr>
              <a:t>ANNÉE 2022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8273149" y="1231905"/>
            <a:ext cx="3016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fr-FR" dirty="0">
                <a:solidFill>
                  <a:prstClr val="black"/>
                </a:solidFill>
                <a:latin typeface="Calibri"/>
              </a:rPr>
              <a:t>1</a:t>
            </a:r>
          </a:p>
          <a:p>
            <a:pPr defTabSz="457200"/>
            <a:r>
              <a:rPr lang="fr-FR" dirty="0">
                <a:solidFill>
                  <a:prstClr val="black"/>
                </a:solidFill>
                <a:latin typeface="Calibri"/>
              </a:rPr>
              <a:t>5</a:t>
            </a:r>
          </a:p>
          <a:p>
            <a:pPr defTabSz="457200"/>
            <a:r>
              <a:rPr lang="fr-FR" dirty="0">
                <a:solidFill>
                  <a:prstClr val="black"/>
                </a:solidFill>
                <a:latin typeface="Calibri"/>
              </a:rPr>
              <a:t>-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7395720" y="5688905"/>
            <a:ext cx="32370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prstClr val="black"/>
                </a:solidFill>
                <a:latin typeface="Calibri"/>
              </a:rPr>
              <a:t>28-29 Mars 2019: GANIL</a:t>
            </a: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prstClr val="black"/>
                </a:solidFill>
                <a:latin typeface="Calibri"/>
              </a:rPr>
              <a:t> 9 Octobre 2020: </a:t>
            </a:r>
            <a:r>
              <a:rPr lang="fr-FR" sz="1200" dirty="0" err="1">
                <a:solidFill>
                  <a:prstClr val="black"/>
                </a:solidFill>
                <a:latin typeface="Calibri"/>
              </a:rPr>
              <a:t>Webinar</a:t>
            </a:r>
            <a:endParaRPr lang="fr-FR" sz="1200" dirty="0">
              <a:solidFill>
                <a:prstClr val="black"/>
              </a:solidFill>
              <a:latin typeface="Calibri"/>
            </a:endParaRP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prstClr val="black"/>
                </a:solidFill>
                <a:latin typeface="Calibri"/>
              </a:rPr>
              <a:t>2-5 Mai 2022: JYFL </a:t>
            </a:r>
          </a:p>
          <a:p>
            <a:pPr defTabSz="457200"/>
            <a:r>
              <a:rPr lang="fr-FR" sz="1200" b="1" dirty="0">
                <a:solidFill>
                  <a:prstClr val="black"/>
                </a:solidFill>
                <a:latin typeface="Calibri"/>
              </a:rPr>
              <a:t>International MORA workshop </a:t>
            </a:r>
            <a:r>
              <a:rPr lang="fr-FR" sz="1200" dirty="0">
                <a:solidFill>
                  <a:prstClr val="black"/>
                </a:solidFill>
                <a:latin typeface="Calibri"/>
                <a:hlinkClick r:id="rId10"/>
              </a:rPr>
              <a:t>–</a:t>
            </a:r>
            <a:r>
              <a:rPr lang="fr-FR" sz="1200" dirty="0">
                <a:solidFill>
                  <a:prstClr val="black"/>
                </a:solidFill>
                <a:latin typeface="Calibri"/>
              </a:rPr>
              <a:t> 40 participants </a:t>
            </a:r>
          </a:p>
          <a:p>
            <a:pPr defTabSz="457200"/>
            <a:r>
              <a:rPr lang="fr-FR" sz="1200" dirty="0">
                <a:solidFill>
                  <a:prstClr val="black"/>
                </a:solidFill>
                <a:latin typeface="Calibri"/>
                <a:hlinkClick r:id="rId10"/>
              </a:rPr>
              <a:t>https://indico.in2p3.fr/event/25986/</a:t>
            </a:r>
            <a:endParaRPr lang="fr-FR" sz="1200" dirty="0">
              <a:solidFill>
                <a:prstClr val="black"/>
              </a:solidFill>
              <a:latin typeface="Calibri"/>
            </a:endParaRPr>
          </a:p>
          <a:p>
            <a:pPr defTabSz="457200"/>
            <a:r>
              <a:rPr lang="fr-FR" sz="1200" dirty="0">
                <a:solidFill>
                  <a:prstClr val="black"/>
                </a:solidFill>
                <a:latin typeface="Calibri"/>
              </a:rPr>
              <a:t>Violation de CP et test du SM à basse énergie</a:t>
            </a:r>
          </a:p>
        </p:txBody>
      </p:sp>
      <p:pic>
        <p:nvPicPr>
          <p:cNvPr id="14" name="Image 13" descr="../../../../Downloads/logo_r.normandie-paysage-cmjn-2.jpg"/>
          <p:cNvPicPr/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0372" y="6459250"/>
            <a:ext cx="1324818" cy="317213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17" name="ZoneTexte 16"/>
          <p:cNvSpPr txBox="1"/>
          <p:nvPr/>
        </p:nvSpPr>
        <p:spPr>
          <a:xfrm>
            <a:off x="9271458" y="862878"/>
            <a:ext cx="1361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fr-FR" dirty="0">
                <a:solidFill>
                  <a:prstClr val="black"/>
                </a:solidFill>
                <a:latin typeface="Calibri"/>
              </a:rPr>
              <a:t>ANNÉE 2023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9712364" y="1241693"/>
            <a:ext cx="3537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fr-FR" dirty="0">
                <a:solidFill>
                  <a:prstClr val="black"/>
                </a:solidFill>
                <a:latin typeface="Calibri"/>
              </a:rPr>
              <a:t>1</a:t>
            </a:r>
          </a:p>
          <a:p>
            <a:pPr defTabSz="457200"/>
            <a:r>
              <a:rPr lang="fr-FR" dirty="0">
                <a:solidFill>
                  <a:prstClr val="black"/>
                </a:solidFill>
                <a:latin typeface="Calibri"/>
              </a:rPr>
              <a:t>3</a:t>
            </a:r>
          </a:p>
          <a:p>
            <a:pPr defTabSz="457200"/>
            <a:r>
              <a:rPr lang="fr-FR" dirty="0">
                <a:solidFill>
                  <a:prstClr val="black"/>
                </a:solidFill>
                <a:latin typeface="Calibri"/>
              </a:rPr>
              <a:t>1</a:t>
            </a: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9639" y="6083017"/>
            <a:ext cx="870299" cy="267784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6096000" y="5680102"/>
            <a:ext cx="12166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fr-FR" sz="1600" u="sng" dirty="0">
                <a:solidFill>
                  <a:prstClr val="black"/>
                </a:solidFill>
                <a:latin typeface="Calibri"/>
              </a:rPr>
              <a:t>+Workshops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595203" y="1734831"/>
            <a:ext cx="9749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fr-FR" sz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(+4 en 2019)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3595459" y="1444605"/>
            <a:ext cx="9749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fr-FR" sz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(+3 en 2019)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7893170" y="2035588"/>
            <a:ext cx="23365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fr-FR" sz="1600" dirty="0">
                <a:solidFill>
                  <a:srgbClr val="FF0000"/>
                </a:solidFill>
                <a:latin typeface="Calibri"/>
              </a:rPr>
              <a:t>Thèse Nishu Goyal 22 Mai</a:t>
            </a:r>
          </a:p>
        </p:txBody>
      </p:sp>
    </p:spTree>
    <p:extLst>
      <p:ext uri="{BB962C8B-B14F-4D97-AF65-F5344CB8AC3E}">
        <p14:creationId xmlns:p14="http://schemas.microsoft.com/office/powerpoint/2010/main" val="15157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1919538" y="1704594"/>
            <a:ext cx="8334375" cy="4643949"/>
            <a:chOff x="404813" y="1844824"/>
            <a:chExt cx="8334375" cy="4643949"/>
          </a:xfrm>
          <a:solidFill>
            <a:schemeClr val="bg1"/>
          </a:solidFill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813" y="1844824"/>
              <a:ext cx="8334375" cy="428447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840252" y="5227508"/>
              <a:ext cx="1898936" cy="126126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Flèche vers le haut 10"/>
            <p:cNvSpPr/>
            <p:nvPr/>
          </p:nvSpPr>
          <p:spPr bwMode="auto">
            <a:xfrm>
              <a:off x="7632340" y="5428352"/>
              <a:ext cx="180020" cy="448920"/>
            </a:xfrm>
            <a:prstGeom prst="upArrow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7429914" y="5363924"/>
              <a:ext cx="2744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5832140" y="5085184"/>
              <a:ext cx="1080120" cy="54006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5778000" y="4581128"/>
              <a:ext cx="72008" cy="72008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7163213" y="4579436"/>
              <a:ext cx="1253014" cy="276999"/>
            </a:xfrm>
            <a:prstGeom prst="rect">
              <a:avLst/>
            </a:prstGeom>
            <a:solidFill>
              <a:srgbClr val="CC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D-correlation</a:t>
              </a:r>
            </a:p>
          </p:txBody>
        </p:sp>
        <p:sp>
          <p:nvSpPr>
            <p:cNvPr id="17" name="Ellipse 16"/>
            <p:cNvSpPr/>
            <p:nvPr/>
          </p:nvSpPr>
          <p:spPr bwMode="auto">
            <a:xfrm>
              <a:off x="6913334" y="3789040"/>
              <a:ext cx="1223061" cy="72008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050318" y="5613200"/>
              <a:ext cx="3344756" cy="416868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Arial" charset="0"/>
                  <a:cs typeface="Arial" charset="0"/>
                </a:rPr>
                <a:t>Jackson, </a:t>
              </a:r>
              <a:r>
                <a:rPr lang="en-US" sz="1600" dirty="0" err="1">
                  <a:latin typeface="Arial" charset="0"/>
                  <a:cs typeface="Arial" charset="0"/>
                </a:rPr>
                <a:t>Treiman</a:t>
              </a:r>
              <a:r>
                <a:rPr lang="en-US" sz="1600" dirty="0">
                  <a:latin typeface="Arial" charset="0"/>
                  <a:cs typeface="Arial" charset="0"/>
                </a:rPr>
                <a:t> and </a:t>
              </a:r>
              <a:r>
                <a:rPr lang="en-US" sz="1600" dirty="0" err="1">
                  <a:latin typeface="Arial" charset="0"/>
                  <a:cs typeface="Arial" charset="0"/>
                </a:rPr>
                <a:t>Wyld</a:t>
              </a:r>
              <a:r>
                <a:rPr lang="en-US" sz="1600" dirty="0">
                  <a:latin typeface="Arial" charset="0"/>
                  <a:cs typeface="Arial" charset="0"/>
                </a:rPr>
                <a:t>,   </a:t>
              </a:r>
              <a:r>
                <a:rPr lang="en-US" sz="1600" dirty="0" err="1">
                  <a:latin typeface="Arial" charset="0"/>
                  <a:cs typeface="Arial" charset="0"/>
                </a:rPr>
                <a:t>Nucl</a:t>
              </a:r>
              <a:r>
                <a:rPr lang="en-US" sz="1600" dirty="0">
                  <a:latin typeface="Arial" charset="0"/>
                  <a:cs typeface="Arial" charset="0"/>
                </a:rPr>
                <a:t>. Phys. 4 (1957)</a:t>
              </a:r>
            </a:p>
          </p:txBody>
        </p:sp>
      </p:grpSp>
      <p:sp>
        <p:nvSpPr>
          <p:cNvPr id="21" name="ZoneTexte 20"/>
          <p:cNvSpPr txBox="1"/>
          <p:nvPr/>
        </p:nvSpPr>
        <p:spPr>
          <a:xfrm>
            <a:off x="2054276" y="6025074"/>
            <a:ext cx="172932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0000CC"/>
                </a:solidFill>
              </a:rPr>
              <a:t>© N. </a:t>
            </a:r>
            <a:r>
              <a:rPr lang="fr-FR" sz="1200" dirty="0" err="1">
                <a:solidFill>
                  <a:srgbClr val="0000CC"/>
                </a:solidFill>
              </a:rPr>
              <a:t>Severijns</a:t>
            </a:r>
            <a:r>
              <a:rPr lang="fr-FR" sz="1200" dirty="0">
                <a:solidFill>
                  <a:srgbClr val="0000CC"/>
                </a:solidFill>
              </a:rPr>
              <a:t>, PSI, 2007</a:t>
            </a:r>
            <a:endParaRPr lang="en-GB" sz="1200" dirty="0">
              <a:solidFill>
                <a:srgbClr val="0000CC"/>
              </a:solidFill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4916" y="5016962"/>
            <a:ext cx="1152128" cy="46659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2988" y="3792826"/>
            <a:ext cx="1152128" cy="466599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ZoneTexte 28"/>
          <p:cNvSpPr txBox="1"/>
          <p:nvPr/>
        </p:nvSpPr>
        <p:spPr>
          <a:xfrm>
            <a:off x="2606887" y="1173902"/>
            <a:ext cx="7437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00FF"/>
                </a:solidFill>
              </a:rPr>
              <a:t>Access to the </a:t>
            </a:r>
            <a:r>
              <a:rPr lang="fr-FR" b="1" dirty="0" err="1">
                <a:solidFill>
                  <a:srgbClr val="0000FF"/>
                </a:solidFill>
              </a:rPr>
              <a:t>coupling</a:t>
            </a:r>
            <a:r>
              <a:rPr lang="fr-FR" b="1" dirty="0">
                <a:solidFill>
                  <a:srgbClr val="0000FF"/>
                </a:solidFill>
              </a:rPr>
              <a:t> constants via </a:t>
            </a:r>
            <a:r>
              <a:rPr lang="fr-FR" b="1" dirty="0" err="1">
                <a:solidFill>
                  <a:srgbClr val="0000FF"/>
                </a:solidFill>
              </a:rPr>
              <a:t>correlations</a:t>
            </a:r>
            <a:r>
              <a:rPr lang="fr-FR" b="1" dirty="0">
                <a:solidFill>
                  <a:srgbClr val="0000FF"/>
                </a:solidFill>
              </a:rPr>
              <a:t> in the beta </a:t>
            </a:r>
            <a:r>
              <a:rPr lang="fr-FR" b="1" dirty="0" err="1">
                <a:solidFill>
                  <a:srgbClr val="0000FF"/>
                </a:solidFill>
              </a:rPr>
              <a:t>decay</a:t>
            </a:r>
            <a:r>
              <a:rPr lang="fr-FR" b="1" dirty="0">
                <a:solidFill>
                  <a:srgbClr val="0000FF"/>
                </a:solidFill>
              </a:rPr>
              <a:t> </a:t>
            </a:r>
            <a:r>
              <a:rPr lang="fr-FR" b="1" dirty="0" err="1">
                <a:solidFill>
                  <a:srgbClr val="0000FF"/>
                </a:solidFill>
              </a:rPr>
              <a:t>spectrum</a:t>
            </a:r>
            <a:endParaRPr lang="fr-FR" b="1" dirty="0">
              <a:solidFill>
                <a:srgbClr val="0000FF"/>
              </a:solidFill>
            </a:endParaRPr>
          </a:p>
        </p:txBody>
      </p:sp>
      <p:sp>
        <p:nvSpPr>
          <p:cNvPr id="30" name="Titre 1"/>
          <p:cNvSpPr>
            <a:spLocks noGrp="1"/>
          </p:cNvSpPr>
          <p:nvPr>
            <p:ph type="title"/>
          </p:nvPr>
        </p:nvSpPr>
        <p:spPr>
          <a:xfrm>
            <a:off x="2606887" y="143726"/>
            <a:ext cx="7886700" cy="994172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fr-FR" sz="2800" dirty="0" err="1" smtClean="0">
                <a:latin typeface="Tw Cen MT Condensed Extra Bold" panose="020B0803020202020204" pitchFamily="34" charset="0"/>
              </a:rPr>
              <a:t>Correlations</a:t>
            </a:r>
            <a:r>
              <a:rPr lang="fr-FR" sz="2800" dirty="0" smtClean="0">
                <a:latin typeface="Tw Cen MT Condensed Extra Bold" panose="020B0803020202020204" pitchFamily="34" charset="0"/>
              </a:rPr>
              <a:t> in beta </a:t>
            </a:r>
            <a:r>
              <a:rPr lang="fr-FR" sz="2800" dirty="0" err="1" smtClean="0">
                <a:latin typeface="Tw Cen MT Condensed Extra Bold" panose="020B0803020202020204" pitchFamily="34" charset="0"/>
              </a:rPr>
              <a:t>decay</a:t>
            </a:r>
            <a:r>
              <a:rPr lang="fr-FR" sz="2800" dirty="0" smtClean="0">
                <a:latin typeface="Tw Cen MT Condensed Extra Bold" panose="020B0803020202020204" pitchFamily="34" charset="0"/>
              </a:rPr>
              <a:t> of </a:t>
            </a:r>
            <a:r>
              <a:rPr lang="fr-FR" sz="2800" dirty="0" err="1" smtClean="0">
                <a:latin typeface="Tw Cen MT Condensed Extra Bold" panose="020B0803020202020204" pitchFamily="34" charset="0"/>
              </a:rPr>
              <a:t>oriented</a:t>
            </a:r>
            <a:r>
              <a:rPr lang="fr-FR" sz="2800" dirty="0" smtClean="0">
                <a:latin typeface="Tw Cen MT Condensed Extra Bold" panose="020B0803020202020204" pitchFamily="34" charset="0"/>
              </a:rPr>
              <a:t> </a:t>
            </a:r>
            <a:r>
              <a:rPr lang="fr-FR" sz="2800" dirty="0" err="1" smtClean="0">
                <a:latin typeface="Tw Cen MT Condensed Extra Bold" panose="020B0803020202020204" pitchFamily="34" charset="0"/>
              </a:rPr>
              <a:t>nuclei</a:t>
            </a:r>
            <a:endParaRPr lang="fr-FR" sz="2800" b="1" dirty="0">
              <a:latin typeface="Tw Cen MT Condensed Extra Bold" panose="020B08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0135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20319" y="1204953"/>
            <a:ext cx="8429506" cy="4185398"/>
          </a:xfrm>
        </p:spPr>
        <p:txBody>
          <a:bodyPr>
            <a:normAutofit/>
          </a:bodyPr>
          <a:lstStyle/>
          <a:p>
            <a:r>
              <a:rPr lang="fr-FR" sz="1600" b="1" dirty="0" err="1" smtClean="0"/>
              <a:t>Latest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review</a:t>
            </a:r>
            <a:r>
              <a:rPr lang="fr-FR" sz="1600" b="1" dirty="0" smtClean="0"/>
              <a:t>: JHEP04(2021)126</a:t>
            </a:r>
            <a:r>
              <a:rPr lang="fr-FR" sz="1600" b="1" dirty="0"/>
              <a:t>, A. Falkowski, M. </a:t>
            </a:r>
            <a:r>
              <a:rPr lang="fr-FR" sz="1600" b="1" dirty="0" err="1"/>
              <a:t>Gonzalez-Alonso</a:t>
            </a:r>
            <a:r>
              <a:rPr lang="fr-FR" sz="1600" b="1" dirty="0"/>
              <a:t>, O. </a:t>
            </a:r>
            <a:r>
              <a:rPr lang="fr-FR" sz="1600" b="1" dirty="0" err="1"/>
              <a:t>Naviliat-Cuncic</a:t>
            </a:r>
            <a:endParaRPr lang="fr-FR" sz="1600" b="1" dirty="0" smtClean="0"/>
          </a:p>
          <a:p>
            <a:pPr lvl="1"/>
            <a:r>
              <a:rPr lang="fr-FR" sz="1600" dirty="0" smtClean="0"/>
              <a:t>EFT </a:t>
            </a:r>
            <a:r>
              <a:rPr lang="fr-FR" sz="1600" dirty="0" err="1"/>
              <a:t>analysis</a:t>
            </a:r>
            <a:r>
              <a:rPr lang="fr-FR" sz="1600" dirty="0"/>
              <a:t> </a:t>
            </a:r>
            <a:r>
              <a:rPr lang="fr-FR" sz="1600" dirty="0" err="1"/>
              <a:t>gives</a:t>
            </a:r>
            <a:r>
              <a:rPr lang="fr-FR" sz="1600" dirty="0"/>
              <a:t> direct </a:t>
            </a:r>
            <a:r>
              <a:rPr lang="fr-FR" sz="1600" dirty="0" err="1"/>
              <a:t>comparison</a:t>
            </a:r>
            <a:r>
              <a:rPr lang="fr-FR" sz="1600" dirty="0"/>
              <a:t> </a:t>
            </a:r>
            <a:r>
              <a:rPr lang="fr-FR" sz="1600" dirty="0" err="1"/>
              <a:t>between</a:t>
            </a:r>
            <a:r>
              <a:rPr lang="fr-FR" sz="1600" dirty="0"/>
              <a:t> high </a:t>
            </a:r>
            <a:r>
              <a:rPr lang="fr-FR" sz="1600" dirty="0" err="1"/>
              <a:t>energy</a:t>
            </a:r>
            <a:r>
              <a:rPr lang="fr-FR" sz="1600" dirty="0"/>
              <a:t> </a:t>
            </a:r>
            <a:r>
              <a:rPr lang="fr-FR" sz="1600" dirty="0" err="1"/>
              <a:t>searches</a:t>
            </a:r>
            <a:r>
              <a:rPr lang="fr-FR" sz="1600" dirty="0"/>
              <a:t> and beta </a:t>
            </a:r>
            <a:r>
              <a:rPr lang="fr-FR" sz="1600" dirty="0" err="1"/>
              <a:t>decay</a:t>
            </a:r>
            <a:endParaRPr lang="fr-FR" sz="1600" dirty="0"/>
          </a:p>
          <a:p>
            <a:pPr lvl="1"/>
            <a:r>
              <a:rPr lang="fr-FR" sz="1600" dirty="0" err="1" smtClean="0"/>
              <a:t>Sensitivity</a:t>
            </a:r>
            <a:r>
              <a:rPr lang="fr-FR" sz="1600" dirty="0" smtClean="0"/>
              <a:t> </a:t>
            </a:r>
            <a:r>
              <a:rPr lang="fr-FR" sz="1600" dirty="0"/>
              <a:t>to NP: </a:t>
            </a:r>
            <a:r>
              <a:rPr lang="fr-FR" sz="1600" b="1" dirty="0" err="1"/>
              <a:t>Scalar</a:t>
            </a:r>
            <a:r>
              <a:rPr lang="fr-FR" sz="1600" b="1" dirty="0"/>
              <a:t> </a:t>
            </a:r>
            <a:r>
              <a:rPr lang="fr-FR" sz="1600" dirty="0"/>
              <a:t>and </a:t>
            </a:r>
            <a:r>
              <a:rPr lang="fr-FR" sz="1600" b="1" dirty="0" err="1"/>
              <a:t>Tensor</a:t>
            </a:r>
            <a:r>
              <a:rPr lang="fr-FR" sz="1600" dirty="0"/>
              <a:t> </a:t>
            </a:r>
            <a:r>
              <a:rPr lang="fr-FR" sz="1600" dirty="0" err="1"/>
              <a:t>current</a:t>
            </a:r>
            <a:r>
              <a:rPr lang="fr-FR" sz="1600" dirty="0"/>
              <a:t> </a:t>
            </a:r>
            <a:r>
              <a:rPr lang="fr-FR" sz="1600" dirty="0" err="1"/>
              <a:t>limits</a:t>
            </a:r>
            <a:r>
              <a:rPr lang="fr-FR" sz="1600" dirty="0"/>
              <a:t> from LHC and beta </a:t>
            </a:r>
            <a:r>
              <a:rPr lang="fr-FR" sz="1600" dirty="0" err="1"/>
              <a:t>decays</a:t>
            </a:r>
            <a:endParaRPr lang="fr-FR" sz="16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4557811" y="2418424"/>
            <a:ext cx="2186368" cy="650155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fr-FR" sz="1600" b="1" dirty="0">
                <a:solidFill>
                  <a:srgbClr val="0000CC"/>
                </a:solidFill>
                <a:latin typeface="Symbol" pitchFamily="18" charset="2"/>
                <a:ea typeface="+mj-ea"/>
                <a:cs typeface="+mj-cs"/>
              </a:rPr>
              <a:t>b</a:t>
            </a:r>
            <a:r>
              <a:rPr lang="fr-FR" sz="1600" b="1" dirty="0">
                <a:solidFill>
                  <a:srgbClr val="0000CC"/>
                </a:solidFill>
                <a:latin typeface="+mj-lt"/>
                <a:ea typeface="+mj-ea"/>
                <a:cs typeface="+mj-cs"/>
              </a:rPr>
              <a:t>-</a:t>
            </a:r>
            <a:r>
              <a:rPr lang="fr-FR" sz="1600" b="1" dirty="0" err="1">
                <a:solidFill>
                  <a:srgbClr val="0000CC"/>
                </a:solidFill>
                <a:ea typeface="+mj-ea"/>
                <a:cs typeface="+mj-cs"/>
              </a:rPr>
              <a:t>decay</a:t>
            </a:r>
            <a:r>
              <a:rPr lang="fr-FR" sz="1600" b="1" dirty="0">
                <a:solidFill>
                  <a:srgbClr val="0000CC"/>
                </a:solidFill>
                <a:ea typeface="+mj-ea"/>
                <a:cs typeface="+mj-cs"/>
              </a:rPr>
              <a:t> as a </a:t>
            </a:r>
            <a:r>
              <a:rPr lang="fr-FR" sz="1600" b="1" dirty="0" err="1">
                <a:solidFill>
                  <a:srgbClr val="0000CC"/>
                </a:solidFill>
                <a:ea typeface="+mj-ea"/>
                <a:cs typeface="+mj-cs"/>
              </a:rPr>
              <a:t>laboratory</a:t>
            </a:r>
            <a:r>
              <a:rPr lang="fr-FR" sz="1600" b="1" dirty="0">
                <a:solidFill>
                  <a:srgbClr val="0000CC"/>
                </a:solidFill>
                <a:ea typeface="+mj-ea"/>
                <a:cs typeface="+mj-cs"/>
              </a:rPr>
              <a:t> for </a:t>
            </a:r>
            <a:r>
              <a:rPr lang="fr-FR" sz="1600" b="1" dirty="0" err="1">
                <a:solidFill>
                  <a:srgbClr val="0000CC"/>
                </a:solidFill>
                <a:ea typeface="+mj-ea"/>
                <a:cs typeface="+mj-cs"/>
              </a:rPr>
              <a:t>weak</a:t>
            </a:r>
            <a:r>
              <a:rPr lang="fr-FR" sz="1600" b="1" dirty="0">
                <a:solidFill>
                  <a:srgbClr val="0000CC"/>
                </a:solidFill>
                <a:ea typeface="+mj-ea"/>
                <a:cs typeface="+mj-cs"/>
              </a:rPr>
              <a:t> interaction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1200736" y="5194316"/>
            <a:ext cx="484482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dirty="0" err="1">
                <a:latin typeface="Symbol" panose="05050102010706020507" pitchFamily="18" charset="2"/>
              </a:rPr>
              <a:t>e</a:t>
            </a:r>
            <a:r>
              <a:rPr lang="fr-FR" sz="1600" baseline="-25000" dirty="0" err="1"/>
              <a:t>S</a:t>
            </a:r>
            <a:r>
              <a:rPr lang="fr-FR" sz="1600" dirty="0"/>
              <a:t> and </a:t>
            </a:r>
            <a:r>
              <a:rPr lang="fr-FR" sz="1600" dirty="0" err="1">
                <a:latin typeface="Symbol" panose="05050102010706020507" pitchFamily="18" charset="2"/>
              </a:rPr>
              <a:t>e</a:t>
            </a:r>
            <a:r>
              <a:rPr lang="fr-FR" sz="1600" baseline="-25000" dirty="0" err="1"/>
              <a:t>T</a:t>
            </a:r>
            <a:r>
              <a:rPr lang="fr-FR" sz="1600" dirty="0"/>
              <a:t> : Wilson coefficients / </a:t>
            </a:r>
            <a:r>
              <a:rPr lang="fr-FR" sz="1600" dirty="0" err="1"/>
              <a:t>linear</a:t>
            </a:r>
            <a:r>
              <a:rPr lang="fr-FR" sz="1600" dirty="0"/>
              <a:t> </a:t>
            </a:r>
            <a:r>
              <a:rPr lang="fr-FR" sz="1600" dirty="0" err="1"/>
              <a:t>combination</a:t>
            </a:r>
            <a:r>
              <a:rPr lang="fr-FR" sz="1600" dirty="0"/>
              <a:t> of </a:t>
            </a:r>
            <a:r>
              <a:rPr lang="fr-FR" sz="1600" dirty="0" err="1"/>
              <a:t>couplings</a:t>
            </a:r>
            <a:r>
              <a:rPr lang="fr-FR" sz="1600" dirty="0"/>
              <a:t> of </a:t>
            </a:r>
            <a:r>
              <a:rPr lang="fr-FR" sz="1600" dirty="0" err="1"/>
              <a:t>scalar</a:t>
            </a:r>
            <a:r>
              <a:rPr lang="fr-FR" sz="1600" dirty="0"/>
              <a:t> and </a:t>
            </a:r>
            <a:r>
              <a:rPr lang="fr-FR" sz="1600" dirty="0" err="1"/>
              <a:t>tensor</a:t>
            </a:r>
            <a:r>
              <a:rPr lang="fr-FR" sz="1600" dirty="0"/>
              <a:t> </a:t>
            </a:r>
            <a:r>
              <a:rPr lang="fr-FR" sz="1600" dirty="0" err="1"/>
              <a:t>currents</a:t>
            </a:r>
            <a:r>
              <a:rPr lang="fr-FR" sz="1600" dirty="0"/>
              <a:t> </a:t>
            </a:r>
            <a:endParaRPr lang="fr-FR" sz="1600" baseline="-25000" dirty="0"/>
          </a:p>
        </p:txBody>
      </p:sp>
      <p:sp>
        <p:nvSpPr>
          <p:cNvPr id="18" name="ZoneTexte 17"/>
          <p:cNvSpPr txBox="1"/>
          <p:nvPr/>
        </p:nvSpPr>
        <p:spPr>
          <a:xfrm>
            <a:off x="4627050" y="4003411"/>
            <a:ext cx="206887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CC"/>
                </a:solidFill>
              </a:rPr>
              <a:t>Competition beyond the </a:t>
            </a:r>
            <a:r>
              <a:rPr lang="en-US" sz="1600" b="1" dirty="0" err="1">
                <a:solidFill>
                  <a:srgbClr val="0000CC"/>
                </a:solidFill>
              </a:rPr>
              <a:t>TeV</a:t>
            </a:r>
            <a:r>
              <a:rPr lang="en-US" sz="1600" b="1" dirty="0">
                <a:solidFill>
                  <a:srgbClr val="0000CC"/>
                </a:solidFill>
              </a:rPr>
              <a:t> scale!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0304" y="5891014"/>
            <a:ext cx="1727892" cy="238330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6384" y="6183421"/>
            <a:ext cx="1855748" cy="2861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/>
              <p:cNvSpPr txBox="1"/>
              <p:nvPr/>
            </p:nvSpPr>
            <p:spPr>
              <a:xfrm>
                <a:off x="4755664" y="3093454"/>
                <a:ext cx="1811650" cy="75565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fr-FR" sz="1600" dirty="0" err="1">
                    <a:solidFill>
                      <a:srgbClr val="0000FF"/>
                    </a:solidFill>
                    <a:latin typeface="Symbol" panose="05050102010706020507" pitchFamily="18" charset="2"/>
                  </a:rPr>
                  <a:t>e</a:t>
                </a:r>
                <a:r>
                  <a:rPr lang="fr-FR" sz="1600" baseline="-25000" dirty="0" err="1">
                    <a:solidFill>
                      <a:srgbClr val="0000FF"/>
                    </a:solidFill>
                  </a:rPr>
                  <a:t>S,T</a:t>
                </a:r>
                <a:r>
                  <a:rPr lang="fr-FR" sz="1600" dirty="0">
                    <a:solidFill>
                      <a:srgbClr val="0000FF"/>
                    </a:solidFill>
                  </a:rPr>
                  <a:t>~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sz="1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sz="16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fr-FR" sz="16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6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fr-FR" sz="16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fr-FR" sz="16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𝛬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fr-FR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fr-FR" sz="1600" dirty="0">
                  <a:solidFill>
                    <a:srgbClr val="0000FF"/>
                  </a:solidFill>
                </a:endParaRPr>
              </a:p>
              <a:p>
                <a:r>
                  <a:rPr lang="fr-FR" sz="1600" dirty="0">
                    <a:solidFill>
                      <a:srgbClr val="0000FF"/>
                    </a:solidFill>
                    <a:latin typeface="Symbol" panose="05050102010706020507" pitchFamily="18" charset="2"/>
                  </a:rPr>
                  <a:t>e</a:t>
                </a:r>
                <a:r>
                  <a:rPr lang="fr-FR" sz="1600" baseline="-25000" dirty="0">
                    <a:solidFill>
                      <a:srgbClr val="0000FF"/>
                    </a:solidFill>
                  </a:rPr>
                  <a:t>S,T</a:t>
                </a:r>
                <a:r>
                  <a:rPr lang="fr-FR" sz="1600" dirty="0">
                    <a:solidFill>
                      <a:srgbClr val="0000FF"/>
                    </a:solidFill>
                  </a:rPr>
                  <a:t>~10</a:t>
                </a:r>
                <a:r>
                  <a:rPr lang="fr-FR" sz="1600" baseline="30000" dirty="0">
                    <a:solidFill>
                      <a:srgbClr val="0000FF"/>
                    </a:solidFill>
                  </a:rPr>
                  <a:t>-3</a:t>
                </a:r>
                <a:r>
                  <a:rPr lang="fr-FR" sz="1600" dirty="0">
                    <a:solidFill>
                      <a:srgbClr val="0000FF"/>
                    </a:solidFill>
                  </a:rPr>
                  <a:t> </a:t>
                </a:r>
                <a:r>
                  <a:rPr lang="fr-FR" sz="1600" dirty="0">
                    <a:solidFill>
                      <a:srgbClr val="0000FF"/>
                    </a:solidFill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fr-FR" sz="1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𝛬</m:t>
                    </m:r>
                    <m:r>
                      <a:rPr lang="fr-FR" sz="16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a:rPr lang="fr-FR" sz="16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sz="16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TeV</m:t>
                    </m:r>
                  </m:oMath>
                </a14:m>
                <a:endParaRPr lang="fr-FR" sz="1200" baseline="30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7" name="ZoneText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5664" y="3093454"/>
                <a:ext cx="1811650" cy="755656"/>
              </a:xfrm>
              <a:prstGeom prst="rect">
                <a:avLst/>
              </a:prstGeom>
              <a:blipFill>
                <a:blip r:embed="rId11"/>
                <a:stretch>
                  <a:fillRect l="-1684" b="-967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ccolade ouvrante 21"/>
          <p:cNvSpPr/>
          <p:nvPr/>
        </p:nvSpPr>
        <p:spPr>
          <a:xfrm>
            <a:off x="2056320" y="5952827"/>
            <a:ext cx="205695" cy="393269"/>
          </a:xfrm>
          <a:prstGeom prst="leftBrace">
            <a:avLst>
              <a:gd name="adj1" fmla="val 42149"/>
              <a:gd name="adj2" fmla="val 5590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891722" y="281431"/>
            <a:ext cx="7886700" cy="994172"/>
          </a:xfrm>
        </p:spPr>
        <p:txBody>
          <a:bodyPr>
            <a:normAutofit/>
          </a:bodyPr>
          <a:lstStyle/>
          <a:p>
            <a:r>
              <a:rPr lang="fr-FR" sz="2800" dirty="0" err="1">
                <a:latin typeface="Tw Cen MT Condensed Extra Bold" panose="020B0803020202020204" pitchFamily="34" charset="0"/>
              </a:rPr>
              <a:t>Review</a:t>
            </a:r>
            <a:r>
              <a:rPr lang="fr-FR" sz="2800" dirty="0">
                <a:latin typeface="Tw Cen MT Condensed Extra Bold" panose="020B0803020202020204" pitchFamily="34" charset="0"/>
              </a:rPr>
              <a:t> of </a:t>
            </a:r>
            <a:r>
              <a:rPr lang="fr-FR" sz="2800" dirty="0" err="1" smtClean="0">
                <a:latin typeface="Tw Cen MT Condensed Extra Bold" panose="020B0803020202020204" pitchFamily="34" charset="0"/>
              </a:rPr>
              <a:t>constraints</a:t>
            </a:r>
            <a:r>
              <a:rPr lang="fr-FR" sz="2800" dirty="0" smtClean="0">
                <a:latin typeface="Tw Cen MT Condensed Extra Bold" panose="020B0803020202020204" pitchFamily="34" charset="0"/>
              </a:rPr>
              <a:t> on </a:t>
            </a:r>
            <a:r>
              <a:rPr lang="fr-FR" sz="2800" dirty="0" err="1" smtClean="0">
                <a:latin typeface="Tw Cen MT Condensed Extra Bold" panose="020B0803020202020204" pitchFamily="34" charset="0"/>
              </a:rPr>
              <a:t>exotic</a:t>
            </a:r>
            <a:r>
              <a:rPr lang="fr-FR" sz="2800" dirty="0" smtClean="0">
                <a:latin typeface="Tw Cen MT Condensed Extra Bold" panose="020B0803020202020204" pitchFamily="34" charset="0"/>
              </a:rPr>
              <a:t> </a:t>
            </a:r>
            <a:r>
              <a:rPr lang="fr-FR" sz="2800" dirty="0" err="1" smtClean="0">
                <a:latin typeface="Tw Cen MT Condensed Extra Bold" panose="020B0803020202020204" pitchFamily="34" charset="0"/>
              </a:rPr>
              <a:t>currents</a:t>
            </a:r>
            <a:r>
              <a:rPr lang="fr-FR" sz="2800" dirty="0" smtClean="0">
                <a:latin typeface="Tw Cen MT Condensed Extra Bold" panose="020B0803020202020204" pitchFamily="34" charset="0"/>
              </a:rPr>
              <a:t> </a:t>
            </a:r>
            <a:r>
              <a:rPr lang="fr-FR" sz="2800" dirty="0">
                <a:latin typeface="Tw Cen MT Condensed Extra Bold" panose="020B0803020202020204" pitchFamily="34" charset="0"/>
              </a:rPr>
              <a:t>from beta </a:t>
            </a:r>
            <a:r>
              <a:rPr lang="fr-FR" sz="2800" dirty="0" err="1">
                <a:latin typeface="Tw Cen MT Condensed Extra Bold" panose="020B0803020202020204" pitchFamily="34" charset="0"/>
              </a:rPr>
              <a:t>decay</a:t>
            </a:r>
            <a:endParaRPr lang="fr-FR" sz="2800" dirty="0">
              <a:latin typeface="Tw Cen MT Condensed Extra Bold" panose="020B0803020202020204" pitchFamily="34" charset="0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2/25/2022</a:t>
            </a:r>
            <a:endParaRPr lang="fr-FR"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0051" y="2199125"/>
            <a:ext cx="3246525" cy="3004247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1347076" y="2020780"/>
            <a:ext cx="2545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No right </a:t>
            </a:r>
            <a:r>
              <a:rPr lang="fr-FR" dirty="0" err="1" smtClean="0"/>
              <a:t>handed</a:t>
            </a:r>
            <a:r>
              <a:rPr lang="fr-FR" dirty="0" smtClean="0"/>
              <a:t> </a:t>
            </a:r>
            <a:r>
              <a:rPr lang="fr-FR" dirty="0" err="1" smtClean="0"/>
              <a:t>currents</a:t>
            </a:r>
            <a:endParaRPr lang="fr-FR" dirty="0"/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2448" y="2390112"/>
            <a:ext cx="3787172" cy="3175443"/>
          </a:xfrm>
          <a:prstGeom prst="rect">
            <a:avLst/>
          </a:prstGeom>
        </p:spPr>
      </p:pic>
      <p:sp>
        <p:nvSpPr>
          <p:cNvPr id="27" name="ZoneTexte 26"/>
          <p:cNvSpPr txBox="1"/>
          <p:nvPr/>
        </p:nvSpPr>
        <p:spPr>
          <a:xfrm>
            <a:off x="7756841" y="2020780"/>
            <a:ext cx="2545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No right </a:t>
            </a:r>
            <a:r>
              <a:rPr lang="fr-FR" dirty="0" err="1" smtClean="0"/>
              <a:t>handed</a:t>
            </a:r>
            <a:r>
              <a:rPr lang="fr-FR" dirty="0" smtClean="0"/>
              <a:t> </a:t>
            </a:r>
            <a:r>
              <a:rPr lang="fr-FR" dirty="0" err="1" smtClean="0"/>
              <a:t>currents</a:t>
            </a:r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7756841" y="5473222"/>
            <a:ext cx="29197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So far best </a:t>
            </a:r>
            <a:r>
              <a:rPr lang="fr-FR" dirty="0" err="1" smtClean="0"/>
              <a:t>constraints</a:t>
            </a:r>
            <a:r>
              <a:rPr lang="fr-FR" dirty="0" smtClean="0"/>
              <a:t> from: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0+-&gt;0+ </a:t>
            </a:r>
            <a:r>
              <a:rPr lang="fr-FR" dirty="0" err="1" smtClean="0"/>
              <a:t>corrected</a:t>
            </a:r>
            <a:r>
              <a:rPr lang="fr-FR" dirty="0" smtClean="0"/>
              <a:t> </a:t>
            </a:r>
            <a:r>
              <a:rPr lang="fr-FR" dirty="0" err="1" smtClean="0"/>
              <a:t>Ft</a:t>
            </a:r>
            <a:r>
              <a:rPr lang="fr-FR" dirty="0" smtClean="0"/>
              <a:t> value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neutron A</a:t>
            </a:r>
            <a:r>
              <a:rPr lang="fr-FR" baseline="-25000" dirty="0" smtClean="0"/>
              <a:t>GT</a:t>
            </a:r>
            <a:endParaRPr lang="fr-FR" dirty="0"/>
          </a:p>
        </p:txBody>
      </p:sp>
      <p:sp>
        <p:nvSpPr>
          <p:cNvPr id="30" name="ZoneTexte 29"/>
          <p:cNvSpPr txBox="1"/>
          <p:nvPr/>
        </p:nvSpPr>
        <p:spPr>
          <a:xfrm flipH="1">
            <a:off x="4557811" y="6027220"/>
            <a:ext cx="3002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</a:rPr>
              <a:t>b, a, A, B to the 10</a:t>
            </a:r>
            <a:r>
              <a:rPr lang="fr-FR" sz="2000" b="1" baseline="30000" dirty="0" smtClean="0">
                <a:solidFill>
                  <a:srgbClr val="FF0000"/>
                </a:solidFill>
              </a:rPr>
              <a:t>-3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</a:rPr>
              <a:t>level</a:t>
            </a:r>
            <a:r>
              <a:rPr lang="fr-FR" sz="2000" b="1" dirty="0">
                <a:solidFill>
                  <a:srgbClr val="FF0000"/>
                </a:solidFill>
              </a:rPr>
              <a:t>!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4293096" y="4708486"/>
            <a:ext cx="2693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LQ </a:t>
            </a:r>
            <a:r>
              <a:rPr lang="fr-FR" b="1" dirty="0" err="1" smtClean="0"/>
              <a:t>models</a:t>
            </a:r>
            <a:r>
              <a:rPr lang="fr-FR" b="1" dirty="0" smtClean="0"/>
              <a:t> </a:t>
            </a:r>
            <a:r>
              <a:rPr lang="fr-FR" b="1" dirty="0" err="1" smtClean="0"/>
              <a:t>under</a:t>
            </a:r>
            <a:r>
              <a:rPr lang="fr-FR" b="1" dirty="0" smtClean="0"/>
              <a:t> </a:t>
            </a:r>
            <a:r>
              <a:rPr lang="fr-FR" b="1" dirty="0" err="1" smtClean="0"/>
              <a:t>scrutiny</a:t>
            </a:r>
            <a:r>
              <a:rPr lang="fr-FR" b="1" dirty="0" smtClean="0"/>
              <a:t>!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24514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63552" y="1382043"/>
            <a:ext cx="74676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Probing intrinsic symmetries</a:t>
            </a:r>
          </a:p>
        </p:txBody>
      </p:sp>
      <p:pic>
        <p:nvPicPr>
          <p:cNvPr id="735234" name="Picture 2" descr="http://universe-review.ca/I15-31-parit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1624" y="2132856"/>
            <a:ext cx="2592288" cy="3240360"/>
          </a:xfrm>
          <a:prstGeom prst="rect">
            <a:avLst/>
          </a:prstGeom>
          <a:noFill/>
        </p:spPr>
      </p:pic>
      <p:sp>
        <p:nvSpPr>
          <p:cNvPr id="10" name="ZoneTexte 9"/>
          <p:cNvSpPr txBox="1"/>
          <p:nvPr/>
        </p:nvSpPr>
        <p:spPr>
          <a:xfrm>
            <a:off x="2331647" y="5661248"/>
            <a:ext cx="2982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/>
              <a:t>Parity</a:t>
            </a:r>
            <a:r>
              <a:rPr lang="fr-FR" b="1" dirty="0"/>
              <a:t> violation in  </a:t>
            </a:r>
            <a:r>
              <a:rPr lang="fr-FR" b="1" baseline="30000" dirty="0"/>
              <a:t>60</a:t>
            </a:r>
            <a:r>
              <a:rPr lang="fr-FR" b="1" dirty="0"/>
              <a:t>Co </a:t>
            </a:r>
            <a:r>
              <a:rPr lang="fr-FR" b="1" dirty="0" err="1"/>
              <a:t>decay</a:t>
            </a:r>
            <a:endParaRPr lang="fr-FR" b="1" dirty="0"/>
          </a:p>
        </p:txBody>
      </p:sp>
      <p:pic>
        <p:nvPicPr>
          <p:cNvPr id="735236" name="Picture 4" descr="Miss Wu's experimen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4056" y="2240869"/>
            <a:ext cx="2664296" cy="3161633"/>
          </a:xfrm>
          <a:prstGeom prst="rect">
            <a:avLst/>
          </a:prstGeom>
          <a:noFill/>
        </p:spPr>
      </p:pic>
      <p:cxnSp>
        <p:nvCxnSpPr>
          <p:cNvPr id="17" name="Connecteur droit 16"/>
          <p:cNvCxnSpPr/>
          <p:nvPr/>
        </p:nvCxnSpPr>
        <p:spPr>
          <a:xfrm>
            <a:off x="4419878" y="2780928"/>
            <a:ext cx="584448" cy="1736576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H="1">
            <a:off x="4419878" y="2780928"/>
            <a:ext cx="584448" cy="1728192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572007" y="1844824"/>
            <a:ext cx="3885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C. S. Wu et al., Phys Rev 105(1957)1413</a:t>
            </a:r>
          </a:p>
        </p:txBody>
      </p:sp>
      <p:sp>
        <p:nvSpPr>
          <p:cNvPr id="1063939" name="Rectangle 3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169412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17043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5718526" y="5657000"/>
            <a:ext cx="46259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Parity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maximally</a:t>
            </a:r>
            <a:r>
              <a:rPr lang="fr-FR" dirty="0"/>
              <a:t> </a:t>
            </a:r>
            <a:r>
              <a:rPr lang="fr-FR" dirty="0" err="1"/>
              <a:t>violated</a:t>
            </a:r>
            <a:r>
              <a:rPr lang="fr-FR" dirty="0"/>
              <a:t>  in </a:t>
            </a:r>
            <a:r>
              <a:rPr lang="fr-FR" dirty="0" err="1"/>
              <a:t>weak</a:t>
            </a:r>
            <a:r>
              <a:rPr lang="fr-FR" dirty="0"/>
              <a:t> interaction</a:t>
            </a:r>
          </a:p>
          <a:p>
            <a:r>
              <a:rPr lang="fr-FR" dirty="0"/>
              <a:t>	Building block of the V-A </a:t>
            </a:r>
            <a:r>
              <a:rPr lang="fr-FR" dirty="0" err="1"/>
              <a:t>theory</a:t>
            </a:r>
            <a:endParaRPr lang="fr-FR" dirty="0"/>
          </a:p>
        </p:txBody>
      </p:sp>
      <p:sp>
        <p:nvSpPr>
          <p:cNvPr id="20" name="Titre 1"/>
          <p:cNvSpPr>
            <a:spLocks noGrp="1"/>
          </p:cNvSpPr>
          <p:nvPr>
            <p:ph type="title"/>
          </p:nvPr>
        </p:nvSpPr>
        <p:spPr>
          <a:xfrm>
            <a:off x="1980354" y="99839"/>
            <a:ext cx="7886700" cy="994172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fr-FR" sz="2800" dirty="0" smtClean="0">
                <a:latin typeface="Tw Cen MT Condensed Extra Bold" panose="020B0803020202020204" pitchFamily="34" charset="0"/>
              </a:rPr>
              <a:t>A </a:t>
            </a:r>
            <a:r>
              <a:rPr lang="fr-FR" sz="2800" dirty="0" err="1" smtClean="0">
                <a:latin typeface="Tw Cen MT Condensed Extra Bold" panose="020B0803020202020204" pitchFamily="34" charset="0"/>
              </a:rPr>
              <a:t>famous</a:t>
            </a:r>
            <a:r>
              <a:rPr lang="fr-FR" sz="2800" dirty="0" smtClean="0">
                <a:latin typeface="Tw Cen MT Condensed Extra Bold" panose="020B0803020202020204" pitchFamily="34" charset="0"/>
              </a:rPr>
              <a:t> </a:t>
            </a:r>
            <a:r>
              <a:rPr lang="fr-FR" sz="2800" dirty="0" err="1" smtClean="0">
                <a:latin typeface="Tw Cen MT Condensed Extra Bold" panose="020B0803020202020204" pitchFamily="34" charset="0"/>
              </a:rPr>
              <a:t>correlation</a:t>
            </a:r>
            <a:r>
              <a:rPr lang="fr-FR" sz="2800" dirty="0" smtClean="0">
                <a:latin typeface="Tw Cen MT Condensed Extra Bold" panose="020B0803020202020204" pitchFamily="34" charset="0"/>
              </a:rPr>
              <a:t> </a:t>
            </a:r>
            <a:r>
              <a:rPr lang="fr-FR" sz="2800" dirty="0" err="1" smtClean="0">
                <a:latin typeface="Tw Cen MT Condensed Extra Bold" panose="020B0803020202020204" pitchFamily="34" charset="0"/>
              </a:rPr>
              <a:t>example</a:t>
            </a:r>
            <a:r>
              <a:rPr lang="fr-FR" sz="2800" dirty="0" smtClean="0">
                <a:latin typeface="Tw Cen MT Condensed Extra Bold" panose="020B0803020202020204" pitchFamily="34" charset="0"/>
              </a:rPr>
              <a:t>!</a:t>
            </a:r>
            <a:endParaRPr lang="fr-FR" sz="2800" b="1" dirty="0">
              <a:latin typeface="Tw Cen MT Condensed Extra Bold" panose="020B080302020202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226853" y="6371412"/>
            <a:ext cx="8340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0000FF"/>
                </a:solidFill>
              </a:rPr>
              <a:t>See</a:t>
            </a:r>
            <a:r>
              <a:rPr lang="fr-FR" dirty="0" smtClean="0">
                <a:solidFill>
                  <a:srgbClr val="0000FF"/>
                </a:solidFill>
              </a:rPr>
              <a:t> </a:t>
            </a:r>
            <a:r>
              <a:rPr lang="fr-FR" dirty="0" err="1" smtClean="0">
                <a:solidFill>
                  <a:srgbClr val="0000FF"/>
                </a:solidFill>
              </a:rPr>
              <a:t>previous</a:t>
            </a:r>
            <a:r>
              <a:rPr lang="fr-FR" dirty="0" smtClean="0">
                <a:solidFill>
                  <a:srgbClr val="0000FF"/>
                </a:solidFill>
              </a:rPr>
              <a:t> </a:t>
            </a:r>
            <a:r>
              <a:rPr lang="fr-FR" dirty="0" err="1" smtClean="0">
                <a:solidFill>
                  <a:srgbClr val="0000FF"/>
                </a:solidFill>
              </a:rPr>
              <a:t>presentations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 smtClean="0">
                <a:solidFill>
                  <a:srgbClr val="0000FF"/>
                </a:solidFill>
              </a:rPr>
              <a:t>for</a:t>
            </a:r>
            <a:r>
              <a:rPr lang="fr-FR" i="1" dirty="0" smtClean="0">
                <a:solidFill>
                  <a:srgbClr val="0000FF"/>
                </a:solidFill>
              </a:rPr>
              <a:t> </a:t>
            </a:r>
            <a:r>
              <a:rPr lang="fr-FR" i="1" dirty="0" err="1" smtClean="0">
                <a:solidFill>
                  <a:srgbClr val="0000FF"/>
                </a:solidFill>
              </a:rPr>
              <a:t>V</a:t>
            </a:r>
            <a:r>
              <a:rPr lang="fr-FR" i="1" baseline="-25000" dirty="0" err="1" smtClean="0">
                <a:solidFill>
                  <a:srgbClr val="0000FF"/>
                </a:solidFill>
              </a:rPr>
              <a:t>ud</a:t>
            </a:r>
            <a:r>
              <a:rPr lang="fr-FR" i="1" dirty="0" smtClean="0">
                <a:solidFill>
                  <a:srgbClr val="0000FF"/>
                </a:solidFill>
              </a:rPr>
              <a:t> </a:t>
            </a:r>
            <a:r>
              <a:rPr lang="fr-FR" dirty="0" smtClean="0">
                <a:solidFill>
                  <a:srgbClr val="0000FF"/>
                </a:solidFill>
              </a:rPr>
              <a:t>and the </a:t>
            </a:r>
            <a:r>
              <a:rPr lang="fr-FR" dirty="0" err="1" smtClean="0">
                <a:solidFill>
                  <a:srgbClr val="0000FF"/>
                </a:solidFill>
              </a:rPr>
              <a:t>search</a:t>
            </a:r>
            <a:r>
              <a:rPr lang="fr-FR" dirty="0" smtClean="0">
                <a:solidFill>
                  <a:srgbClr val="0000FF"/>
                </a:solidFill>
              </a:rPr>
              <a:t> of </a:t>
            </a:r>
            <a:r>
              <a:rPr lang="fr-FR" dirty="0" err="1" smtClean="0">
                <a:solidFill>
                  <a:srgbClr val="0000FF"/>
                </a:solidFill>
              </a:rPr>
              <a:t>exotic</a:t>
            </a:r>
            <a:r>
              <a:rPr lang="fr-FR" dirty="0" smtClean="0">
                <a:solidFill>
                  <a:srgbClr val="0000FF"/>
                </a:solidFill>
              </a:rPr>
              <a:t> </a:t>
            </a:r>
            <a:r>
              <a:rPr lang="fr-FR" dirty="0" err="1" smtClean="0">
                <a:solidFill>
                  <a:srgbClr val="0000FF"/>
                </a:solidFill>
              </a:rPr>
              <a:t>currents</a:t>
            </a:r>
            <a:r>
              <a:rPr lang="fr-FR" dirty="0" smtClean="0">
                <a:solidFill>
                  <a:srgbClr val="0000FF"/>
                </a:solidFill>
              </a:rPr>
              <a:t> via </a:t>
            </a:r>
            <a:r>
              <a:rPr lang="fr-FR" dirty="0" err="1" smtClean="0">
                <a:solidFill>
                  <a:srgbClr val="0000FF"/>
                </a:solidFill>
              </a:rPr>
              <a:t>nuclear</a:t>
            </a:r>
            <a:r>
              <a:rPr lang="fr-FR" dirty="0" smtClean="0">
                <a:solidFill>
                  <a:srgbClr val="0000FF"/>
                </a:solidFill>
              </a:rPr>
              <a:t> </a:t>
            </a:r>
            <a:r>
              <a:rPr lang="fr-FR" dirty="0" smtClean="0">
                <a:solidFill>
                  <a:srgbClr val="0000FF"/>
                </a:solidFill>
                <a:latin typeface="Symbol" panose="05050102010706020507" pitchFamily="18" charset="2"/>
              </a:rPr>
              <a:t>b</a:t>
            </a:r>
            <a:r>
              <a:rPr lang="fr-FR" dirty="0" smtClean="0">
                <a:solidFill>
                  <a:srgbClr val="0000FF"/>
                </a:solidFill>
              </a:rPr>
              <a:t> </a:t>
            </a:r>
            <a:r>
              <a:rPr lang="fr-FR" dirty="0" err="1" smtClean="0">
                <a:solidFill>
                  <a:srgbClr val="0000FF"/>
                </a:solidFill>
              </a:rPr>
              <a:t>decay</a:t>
            </a:r>
            <a:endParaRPr lang="fr-FR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4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2165226" y="398429"/>
            <a:ext cx="7886700" cy="994172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fr-FR" sz="2800" dirty="0" err="1">
                <a:latin typeface="Tw Cen MT Condensed Extra Bold" panose="020B0803020202020204" pitchFamily="34" charset="0"/>
              </a:rPr>
              <a:t>Matter-antimatter</a:t>
            </a:r>
            <a:r>
              <a:rPr lang="fr-FR" sz="2800" dirty="0">
                <a:latin typeface="Tw Cen MT Condensed Extra Bold" panose="020B0803020202020204" pitchFamily="34" charset="0"/>
              </a:rPr>
              <a:t> </a:t>
            </a:r>
            <a:r>
              <a:rPr lang="fr-FR" sz="2800" dirty="0" err="1">
                <a:latin typeface="Tw Cen MT Condensed Extra Bold" panose="020B0803020202020204" pitchFamily="34" charset="0"/>
              </a:rPr>
              <a:t>imbalance</a:t>
            </a:r>
            <a:r>
              <a:rPr lang="fr-FR" sz="2800" dirty="0">
                <a:latin typeface="Tw Cen MT Condensed Extra Bold" panose="020B0803020202020204" pitchFamily="34" charset="0"/>
              </a:rPr>
              <a:t> in the </a:t>
            </a:r>
            <a:r>
              <a:rPr lang="fr-FR" sz="2800" dirty="0" err="1">
                <a:latin typeface="Tw Cen MT Condensed Extra Bold" panose="020B0803020202020204" pitchFamily="34" charset="0"/>
              </a:rPr>
              <a:t>Universe</a:t>
            </a:r>
            <a:endParaRPr lang="fr-FR" sz="2800" b="1" dirty="0">
              <a:latin typeface="Tw Cen MT Condensed Extra Bold" panose="020B0803020202020204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3732" y="1651232"/>
            <a:ext cx="4824536" cy="186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2165226" y="1207935"/>
            <a:ext cx="7747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The </a:t>
            </a:r>
            <a:r>
              <a:rPr lang="fr-FR" dirty="0" err="1"/>
              <a:t>big</a:t>
            </a:r>
            <a:r>
              <a:rPr lang="fr-FR" dirty="0"/>
              <a:t> bang </a:t>
            </a:r>
            <a:r>
              <a:rPr lang="fr-FR" dirty="0" err="1"/>
              <a:t>should</a:t>
            </a:r>
            <a:r>
              <a:rPr lang="fr-FR" dirty="0"/>
              <a:t> have </a:t>
            </a:r>
            <a:r>
              <a:rPr lang="fr-FR" dirty="0" err="1"/>
              <a:t>produced</a:t>
            </a:r>
            <a:r>
              <a:rPr lang="fr-FR" dirty="0"/>
              <a:t> </a:t>
            </a:r>
            <a:r>
              <a:rPr lang="fr-FR" dirty="0" err="1"/>
              <a:t>equal</a:t>
            </a:r>
            <a:r>
              <a:rPr lang="fr-FR" dirty="0"/>
              <a:t> </a:t>
            </a:r>
            <a:r>
              <a:rPr lang="fr-FR" dirty="0" err="1"/>
              <a:t>amounts</a:t>
            </a:r>
            <a:r>
              <a:rPr lang="fr-FR" dirty="0"/>
              <a:t> of </a:t>
            </a:r>
            <a:r>
              <a:rPr lang="fr-FR" dirty="0" err="1"/>
              <a:t>matter</a:t>
            </a:r>
            <a:r>
              <a:rPr lang="fr-FR" dirty="0"/>
              <a:t> and </a:t>
            </a:r>
            <a:r>
              <a:rPr lang="fr-FR" dirty="0" err="1"/>
              <a:t>antimatter</a:t>
            </a:r>
            <a:endParaRPr lang="fr-FR" dirty="0"/>
          </a:p>
        </p:txBody>
      </p:sp>
      <p:sp>
        <p:nvSpPr>
          <p:cNvPr id="11" name="Espace réservé du contenu 19"/>
          <p:cNvSpPr txBox="1">
            <a:spLocks/>
          </p:cNvSpPr>
          <p:nvPr/>
        </p:nvSpPr>
        <p:spPr>
          <a:xfrm>
            <a:off x="1981200" y="3481026"/>
            <a:ext cx="8507288" cy="28282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650" dirty="0"/>
              <a:t>In 1967, Sakharov</a:t>
            </a:r>
            <a:r>
              <a:rPr lang="fr-FR" sz="1650" dirty="0">
                <a:solidFill>
                  <a:srgbClr val="3333FF"/>
                </a:solidFill>
              </a:rPr>
              <a:t> </a:t>
            </a:r>
            <a:r>
              <a:rPr lang="fr-FR" sz="1650" dirty="0"/>
              <a:t>expresses the 3 conditions for </a:t>
            </a:r>
            <a:r>
              <a:rPr lang="fr-FR" sz="1650" dirty="0" err="1"/>
              <a:t>Baryogenesis</a:t>
            </a:r>
            <a:r>
              <a:rPr lang="fr-FR" sz="1650" dirty="0"/>
              <a:t>, the processus </a:t>
            </a:r>
            <a:r>
              <a:rPr lang="fr-FR" sz="1650" dirty="0" err="1"/>
              <a:t>responsible</a:t>
            </a:r>
            <a:r>
              <a:rPr lang="fr-FR" sz="1650" dirty="0"/>
              <a:t> for the </a:t>
            </a:r>
            <a:r>
              <a:rPr lang="fr-FR" sz="1650" dirty="0" err="1"/>
              <a:t>matter</a:t>
            </a:r>
            <a:r>
              <a:rPr lang="fr-FR" sz="1650" dirty="0"/>
              <a:t> </a:t>
            </a:r>
            <a:r>
              <a:rPr lang="fr-FR" sz="1650" dirty="0" err="1"/>
              <a:t>antimatter</a:t>
            </a:r>
            <a:r>
              <a:rPr lang="fr-FR" sz="1650" dirty="0"/>
              <a:t> </a:t>
            </a:r>
            <a:r>
              <a:rPr lang="fr-FR" sz="1650" dirty="0" err="1"/>
              <a:t>assymetry</a:t>
            </a:r>
            <a:r>
              <a:rPr lang="fr-FR" sz="1650" dirty="0"/>
              <a:t> </a:t>
            </a:r>
            <a:r>
              <a:rPr lang="fr-FR" sz="1650" dirty="0" err="1"/>
              <a:t>observed</a:t>
            </a:r>
            <a:r>
              <a:rPr lang="fr-FR" sz="1650" dirty="0"/>
              <a:t> in the </a:t>
            </a:r>
            <a:r>
              <a:rPr lang="fr-FR" sz="1650" dirty="0" err="1"/>
              <a:t>universe</a:t>
            </a:r>
            <a:r>
              <a:rPr lang="fr-FR" sz="1650" dirty="0"/>
              <a:t>:</a:t>
            </a:r>
          </a:p>
          <a:p>
            <a:pPr lvl="1"/>
            <a:r>
              <a:rPr lang="en-GB" sz="1600" dirty="0"/>
              <a:t>(</a:t>
            </a:r>
            <a:r>
              <a:rPr lang="en-GB" sz="1600" dirty="0" err="1"/>
              <a:t>i</a:t>
            </a:r>
            <a:r>
              <a:rPr lang="en-GB" sz="1600" dirty="0"/>
              <a:t>) a large C and </a:t>
            </a:r>
            <a:r>
              <a:rPr lang="en-GB" sz="1600" b="1" dirty="0"/>
              <a:t>CP violation</a:t>
            </a:r>
          </a:p>
          <a:p>
            <a:pPr lvl="1"/>
            <a:r>
              <a:rPr lang="en-GB" sz="1600" dirty="0"/>
              <a:t>(ii) a violation of the baryonic number, </a:t>
            </a:r>
          </a:p>
          <a:p>
            <a:pPr lvl="1"/>
            <a:r>
              <a:rPr lang="en-GB" sz="1600" dirty="0"/>
              <a:t>(iii) a process out of thermal equilibrium.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rgbClr val="3333FF"/>
                </a:solidFill>
              </a:rPr>
              <a:t>A. D. Sakharov, «Violation of CP invariance, C asymmetry, and baryon </a:t>
            </a:r>
            <a:r>
              <a:rPr lang="en-US" sz="1600" dirty="0" err="1">
                <a:solidFill>
                  <a:srgbClr val="3333FF"/>
                </a:solidFill>
              </a:rPr>
              <a:t>asymetry</a:t>
            </a:r>
            <a:r>
              <a:rPr lang="en-US" sz="1600" dirty="0">
                <a:solidFill>
                  <a:srgbClr val="3333FF"/>
                </a:solidFill>
              </a:rPr>
              <a:t> of the universe,» </a:t>
            </a:r>
            <a:r>
              <a:rPr lang="en-US" sz="1600" i="1" dirty="0">
                <a:solidFill>
                  <a:srgbClr val="3333FF"/>
                </a:solidFill>
              </a:rPr>
              <a:t>JETP Letters, </a:t>
            </a:r>
            <a:r>
              <a:rPr lang="en-US" sz="1600" dirty="0">
                <a:solidFill>
                  <a:srgbClr val="3333FF"/>
                </a:solidFill>
              </a:rPr>
              <a:t>vol. 5, p. 24, 1967. </a:t>
            </a:r>
            <a:endParaRPr lang="en-GB" sz="1100" dirty="0">
              <a:solidFill>
                <a:srgbClr val="3333FF"/>
              </a:solidFill>
            </a:endParaRP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2053210" y="5416425"/>
            <a:ext cx="8435279" cy="93992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1">
              <a:lnSpc>
                <a:spcPts val="2000"/>
              </a:lnSpc>
              <a:buSzPct val="90000"/>
              <a:defRPr/>
            </a:pPr>
            <a:r>
              <a:rPr lang="fr-FR" sz="1600" dirty="0" smtClean="0"/>
              <a:t>CP </a:t>
            </a:r>
            <a:r>
              <a:rPr lang="fr-FR" sz="1600" dirty="0"/>
              <a:t>violation </a:t>
            </a:r>
            <a:r>
              <a:rPr lang="fr-FR" sz="1600" dirty="0" err="1"/>
              <a:t>observed</a:t>
            </a:r>
            <a:r>
              <a:rPr lang="fr-FR" sz="1600" dirty="0"/>
              <a:t> in the K, B and D - </a:t>
            </a:r>
            <a:r>
              <a:rPr lang="fr-FR" sz="1600" dirty="0" err="1"/>
              <a:t>meson</a:t>
            </a:r>
            <a:r>
              <a:rPr lang="fr-FR" sz="1600" dirty="0"/>
              <a:t> </a:t>
            </a:r>
            <a:r>
              <a:rPr lang="fr-FR" sz="1600" dirty="0" err="1"/>
              <a:t>decays</a:t>
            </a:r>
            <a:r>
              <a:rPr lang="fr-FR" sz="1600" dirty="0"/>
              <a:t> </a:t>
            </a:r>
            <a:r>
              <a:rPr lang="fr-FR" sz="1600" dirty="0" err="1"/>
              <a:t>is</a:t>
            </a:r>
            <a:r>
              <a:rPr lang="fr-FR" sz="1600" dirty="0"/>
              <a:t> not </a:t>
            </a:r>
            <a:r>
              <a:rPr lang="fr-FR" sz="1600" dirty="0" err="1"/>
              <a:t>enough</a:t>
            </a:r>
            <a:r>
              <a:rPr lang="fr-FR" sz="1600" dirty="0"/>
              <a:t> to </a:t>
            </a:r>
            <a:r>
              <a:rPr lang="fr-FR" sz="1600" dirty="0" err="1"/>
              <a:t>account</a:t>
            </a:r>
            <a:r>
              <a:rPr lang="fr-FR" sz="1600" dirty="0"/>
              <a:t> for the large </a:t>
            </a:r>
            <a:r>
              <a:rPr lang="fr-FR" sz="1600" dirty="0" err="1"/>
              <a:t>matter</a:t>
            </a:r>
            <a:r>
              <a:rPr lang="fr-FR" sz="1600" dirty="0"/>
              <a:t> – </a:t>
            </a:r>
            <a:r>
              <a:rPr lang="fr-FR" sz="1600" dirty="0" err="1"/>
              <a:t>antimatter</a:t>
            </a:r>
            <a:r>
              <a:rPr lang="fr-FR" sz="1600" dirty="0"/>
              <a:t> </a:t>
            </a:r>
            <a:r>
              <a:rPr lang="fr-FR" sz="1600" dirty="0" err="1"/>
              <a:t>asymmetry</a:t>
            </a:r>
            <a:r>
              <a:rPr lang="fr-FR" sz="1600" dirty="0"/>
              <a:t> </a:t>
            </a:r>
          </a:p>
          <a:p>
            <a:pPr marL="457200" lvl="2">
              <a:lnSpc>
                <a:spcPts val="2000"/>
              </a:lnSpc>
              <a:buSzPct val="90000"/>
              <a:defRPr/>
            </a:pPr>
            <a:r>
              <a:rPr lang="fr-FR" sz="1600" dirty="0"/>
              <a:t>		</a:t>
            </a:r>
            <a:r>
              <a:rPr lang="fr-FR" sz="1600" b="1" dirty="0">
                <a:solidFill>
                  <a:srgbClr val="3333FF"/>
                </a:solidFill>
              </a:rPr>
              <a:t>Physics </a:t>
            </a:r>
            <a:r>
              <a:rPr lang="fr-FR" sz="1600" b="1" dirty="0" err="1">
                <a:solidFill>
                  <a:srgbClr val="3333FF"/>
                </a:solidFill>
              </a:rPr>
              <a:t>beyon</a:t>
            </a:r>
            <a:r>
              <a:rPr lang="fr-FR" sz="1600" b="1" dirty="0">
                <a:solidFill>
                  <a:srgbClr val="3333FF"/>
                </a:solidFill>
              </a:rPr>
              <a:t>d the Standard Model !</a:t>
            </a:r>
          </a:p>
        </p:txBody>
      </p:sp>
    </p:spTree>
    <p:extLst>
      <p:ext uri="{BB962C8B-B14F-4D97-AF65-F5344CB8AC3E}">
        <p14:creationId xmlns:p14="http://schemas.microsoft.com/office/powerpoint/2010/main" val="310872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39.7|74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39.7|74.6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3510</TotalTime>
  <Words>6781</Words>
  <Application>Microsoft Office PowerPoint</Application>
  <PresentationFormat>Grand écran</PresentationFormat>
  <Paragraphs>1005</Paragraphs>
  <Slides>51</Slides>
  <Notes>17</Notes>
  <HiddenSlides>8</HiddenSlides>
  <MMClips>0</MMClips>
  <ScaleCrop>false</ScaleCrop>
  <HeadingPairs>
    <vt:vector size="8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51</vt:i4>
      </vt:variant>
    </vt:vector>
  </HeadingPairs>
  <TitlesOfParts>
    <vt:vector size="67" baseType="lpstr">
      <vt:lpstr>72 Condensed</vt:lpstr>
      <vt:lpstr>Arial</vt:lpstr>
      <vt:lpstr>Arial Narrow</vt:lpstr>
      <vt:lpstr>Bahnschrift Condensed</vt:lpstr>
      <vt:lpstr>Calibri</vt:lpstr>
      <vt:lpstr>Calibri Light</vt:lpstr>
      <vt:lpstr>Cambria Math</vt:lpstr>
      <vt:lpstr>Comic Sans MS</vt:lpstr>
      <vt:lpstr>Garamond</vt:lpstr>
      <vt:lpstr>Symbol</vt:lpstr>
      <vt:lpstr>Times New Roman</vt:lpstr>
      <vt:lpstr>Tw Cen MT Condensed Extra Bold</vt:lpstr>
      <vt:lpstr>Wingdings</vt:lpstr>
      <vt:lpstr>Thème Office</vt:lpstr>
      <vt:lpstr>1_Thème Office</vt:lpstr>
      <vt:lpstr>Équation</vt:lpstr>
      <vt:lpstr> Matter’s Origin from RadioActivity </vt:lpstr>
      <vt:lpstr>The MORA experiment: Radioactive nuclei to look for BSM Physics</vt:lpstr>
      <vt:lpstr>Nuclear b-decay as a laboratory for weak interaction</vt:lpstr>
      <vt:lpstr>Nuclear b-decay as a laboratory for weak interaction</vt:lpstr>
      <vt:lpstr>Nuclear b-decay as a laboratory for weak interaction</vt:lpstr>
      <vt:lpstr>Correlations in beta decay of oriented nuclei</vt:lpstr>
      <vt:lpstr>Review of constraints on exotic currents from beta decay</vt:lpstr>
      <vt:lpstr>A famous correlation example!</vt:lpstr>
      <vt:lpstr>Matter-antimatter imbalance in the Universe</vt:lpstr>
      <vt:lpstr>Présentation PowerPoint</vt:lpstr>
      <vt:lpstr>Présentation PowerPoint</vt:lpstr>
      <vt:lpstr>Searching for CP violation in Nuclear b-decay</vt:lpstr>
      <vt:lpstr>Searching for CP violation in nuclear beta decay</vt:lpstr>
      <vt:lpstr>Search for new physics via the D correlation measurement</vt:lpstr>
      <vt:lpstr>Search for new physics via the D correlation measurement</vt:lpstr>
      <vt:lpstr>Search for new physics via the D correlation measurement</vt:lpstr>
      <vt:lpstr>Search for new physics via the D correlation measurement</vt:lpstr>
      <vt:lpstr>Search for new physics via the D correlation measurement</vt:lpstr>
      <vt:lpstr>MORA in a nutshell</vt:lpstr>
      <vt:lpstr>MORA in a nutshell</vt:lpstr>
      <vt:lpstr>MORA: Best candidates for D measurement</vt:lpstr>
      <vt:lpstr>MORA: Best candidates for D measurement</vt:lpstr>
      <vt:lpstr>Precision measurement of the D correlation</vt:lpstr>
      <vt:lpstr>In-trap laser polarization</vt:lpstr>
      <vt:lpstr>D measurement</vt:lpstr>
      <vt:lpstr>D measurement</vt:lpstr>
      <vt:lpstr>D measurement</vt:lpstr>
      <vt:lpstr>Sensitivity challenges</vt:lpstr>
      <vt:lpstr>Sensitivity challenges</vt:lpstr>
      <vt:lpstr>Présentation PowerPoint</vt:lpstr>
      <vt:lpstr>Présentation PowerPoint</vt:lpstr>
      <vt:lpstr>Présentation PowerPoint</vt:lpstr>
      <vt:lpstr>First results: polarization proof-of-principle</vt:lpstr>
      <vt:lpstr>First results: polarization proof-of-principle</vt:lpstr>
      <vt:lpstr>Présentation PowerPoint</vt:lpstr>
      <vt:lpstr>Tackling beam contamination issue</vt:lpstr>
      <vt:lpstr>Tackling beam contamination issue</vt:lpstr>
      <vt:lpstr>Tackling beam contamination issue</vt:lpstr>
      <vt:lpstr>Tackling beam contamination issue</vt:lpstr>
      <vt:lpstr>Présentation PowerPoint</vt:lpstr>
      <vt:lpstr>Présentation PowerPoint</vt:lpstr>
      <vt:lpstr>Tackling beam contamination issue</vt:lpstr>
      <vt:lpstr>Tackling beam contamination issue</vt:lpstr>
      <vt:lpstr>Summary: status of MORA</vt:lpstr>
      <vt:lpstr>Perspectives for MORA</vt:lpstr>
      <vt:lpstr>MORA collaboration</vt:lpstr>
      <vt:lpstr>Backup </vt:lpstr>
      <vt:lpstr>Présentation PowerPoint</vt:lpstr>
      <vt:lpstr>ENTRETIEN ANNUEL PROJET MORA</vt:lpstr>
      <vt:lpstr>Projet MORA - ANR Équipes concernées 2020 - 2024</vt:lpstr>
      <vt:lpstr>PUBLICATIONS</vt:lpstr>
    </vt:vector>
  </TitlesOfParts>
  <Company>Ganil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Delahaye Pierre</dc:creator>
  <cp:lastModifiedBy>Delahaye Pierre</cp:lastModifiedBy>
  <cp:revision>107</cp:revision>
  <dcterms:created xsi:type="dcterms:W3CDTF">2023-12-07T14:30:58Z</dcterms:created>
  <dcterms:modified xsi:type="dcterms:W3CDTF">2024-06-20T16:26:40Z</dcterms:modified>
</cp:coreProperties>
</file>