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396" r:id="rId2"/>
    <p:sldId id="1483" r:id="rId3"/>
    <p:sldId id="1484" r:id="rId4"/>
    <p:sldId id="1485" r:id="rId5"/>
    <p:sldId id="1432" r:id="rId6"/>
    <p:sldId id="1433" r:id="rId7"/>
    <p:sldId id="1452" r:id="rId8"/>
    <p:sldId id="1453" r:id="rId9"/>
    <p:sldId id="1454" r:id="rId10"/>
    <p:sldId id="1491" r:id="rId11"/>
    <p:sldId id="1422" r:id="rId12"/>
    <p:sldId id="1482" r:id="rId13"/>
    <p:sldId id="1473" r:id="rId14"/>
    <p:sldId id="1474" r:id="rId15"/>
    <p:sldId id="1475" r:id="rId16"/>
    <p:sldId id="1479" r:id="rId17"/>
    <p:sldId id="1480" r:id="rId18"/>
    <p:sldId id="1481" r:id="rId19"/>
    <p:sldId id="1492" r:id="rId20"/>
    <p:sldId id="1486" r:id="rId21"/>
    <p:sldId id="1493" r:id="rId22"/>
    <p:sldId id="1471" r:id="rId23"/>
  </p:sldIdLst>
  <p:sldSz cx="12192000" cy="6858000"/>
  <p:notesSz cx="9866313" cy="67357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renne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00E668"/>
    <a:srgbClr val="FFC819"/>
    <a:srgbClr val="CC9B00"/>
    <a:srgbClr val="0000FF"/>
    <a:srgbClr val="FF0000"/>
    <a:srgbClr val="FFFFFF"/>
    <a:srgbClr val="00FF00"/>
    <a:srgbClr val="FF99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5867" autoAdjust="0"/>
  </p:normalViewPr>
  <p:slideViewPr>
    <p:cSldViewPr>
      <p:cViewPr varScale="1">
        <p:scale>
          <a:sx n="71" d="100"/>
          <a:sy n="71" d="100"/>
        </p:scale>
        <p:origin x="653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9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1190" y="53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275400" cy="336788"/>
          </a:xfrm>
          <a:prstGeom prst="rect">
            <a:avLst/>
          </a:prstGeom>
        </p:spPr>
        <p:txBody>
          <a:bodyPr vert="horz" lIns="94826" tIns="47414" rIns="94826" bIns="4741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44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4275400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4" rIns="94826" bIns="474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8630" y="2"/>
            <a:ext cx="4275400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4" rIns="94826" bIns="474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87638" y="506413"/>
            <a:ext cx="4491037" cy="252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632" y="3199489"/>
            <a:ext cx="7893050" cy="303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4" rIns="94826" bIns="47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397807"/>
            <a:ext cx="4275400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4" rIns="94826" bIns="474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8630" y="6397807"/>
            <a:ext cx="4275400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4" rIns="94826" bIns="474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81CB82F-0CFF-4FB9-BD73-9559BA8996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691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7030A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noProof="0" smtClean="0"/>
              <a:t>Cliquez pour modifier le style des sous-titres du masque</a:t>
            </a:r>
            <a:endParaRPr lang="fr-FR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  <a:lvl2pPr>
              <a:defRPr>
                <a:solidFill>
                  <a:srgbClr val="7030A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  <a:lvl4pPr>
              <a:defRPr>
                <a:solidFill>
                  <a:srgbClr val="7030A0"/>
                </a:solidFill>
              </a:defRPr>
            </a:lvl4pPr>
            <a:lvl5pPr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456373" cy="404664"/>
          </a:xfrm>
          <a:prstGeom prst="rect">
            <a:avLst/>
          </a:prstGeom>
        </p:spPr>
        <p:txBody>
          <a:bodyPr/>
          <a:lstStyle>
            <a:lvl1pPr algn="r">
              <a:defRPr sz="2400" baseline="0">
                <a:solidFill>
                  <a:srgbClr val="7030A0"/>
                </a:solidFill>
              </a:defRPr>
            </a:lvl1pPr>
          </a:lstStyle>
          <a:p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456373" cy="404664"/>
          </a:xfrm>
          <a:prstGeom prst="rect">
            <a:avLst/>
          </a:prstGeom>
        </p:spPr>
        <p:txBody>
          <a:bodyPr/>
          <a:lstStyle>
            <a:lvl1pPr algn="r">
              <a:defRPr sz="2400" baseline="0">
                <a:solidFill>
                  <a:srgbClr val="7030A0"/>
                </a:solidFill>
              </a:defRPr>
            </a:lvl1pPr>
          </a:lstStyle>
          <a:p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74454" cy="548680"/>
          </a:xfrm>
          <a:prstGeom prst="rect">
            <a:avLst/>
          </a:prstGeom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6597352"/>
            <a:ext cx="12192000" cy="0"/>
          </a:xfrm>
          <a:prstGeom prst="line">
            <a:avLst/>
          </a:prstGeom>
          <a:noFill/>
          <a:ln w="317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pitchFamily="34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 flipV="1">
            <a:off x="1631504" y="476672"/>
            <a:ext cx="10560497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jpeg"/><Relationship Id="rId7" Type="http://schemas.openxmlformats.org/officeDocument/2006/relationships/image" Target="../media/image6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45966" y="997217"/>
            <a:ext cx="7772400" cy="1711703"/>
          </a:xfrm>
        </p:spPr>
        <p:txBody>
          <a:bodyPr/>
          <a:lstStyle/>
          <a:p>
            <a:r>
              <a:rPr lang="en-US" sz="4000" b="1" dirty="0" smtClean="0"/>
              <a:t>Status of DESIR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2800" b="1" dirty="0" smtClean="0"/>
              <a:t>Bertram Blank, LP2i Bordeaux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8272" y="5229199"/>
            <a:ext cx="9289032" cy="598229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2400" b="1" i="1" dirty="0" smtClean="0"/>
              <a:t>CSI of IN2P3, Strasbourg, June 24, 2024</a:t>
            </a:r>
          </a:p>
          <a:p>
            <a:pPr>
              <a:spcBef>
                <a:spcPts val="0"/>
              </a:spcBef>
              <a:defRPr/>
            </a:pPr>
            <a:endParaRPr lang="en-US" b="1" i="1" dirty="0" smtClean="0"/>
          </a:p>
          <a:p>
            <a:pPr>
              <a:spcBef>
                <a:spcPts val="0"/>
              </a:spcBef>
              <a:defRPr/>
            </a:pPr>
            <a:endParaRPr lang="en-US" b="1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32" y="997217"/>
            <a:ext cx="353636" cy="3536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17812" y="6165304"/>
            <a:ext cx="7738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i="1" kern="0" dirty="0">
                <a:solidFill>
                  <a:srgbClr val="7030A0"/>
                </a:solidFill>
              </a:rPr>
              <a:t>DESIR</a:t>
            </a:r>
            <a:r>
              <a:rPr lang="fr-FR" sz="1400" b="1" i="1" kern="0" dirty="0">
                <a:solidFill>
                  <a:srgbClr val="7030A0"/>
                </a:solidFill>
              </a:rPr>
              <a:t> : Désintégration, Excitation et Stockage d’Ions Radioactifs - EQUIPEX (</a:t>
            </a:r>
            <a:r>
              <a:rPr lang="fr-FR" sz="1400" b="1" i="1" kern="0" dirty="0" smtClean="0">
                <a:solidFill>
                  <a:srgbClr val="7030A0"/>
                </a:solidFill>
              </a:rPr>
              <a:t>2012-2024)</a:t>
            </a:r>
            <a:endParaRPr lang="fr-FR" sz="14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2708920"/>
            <a:ext cx="6480720" cy="2018474"/>
          </a:xfrm>
          <a:prstGeom prst="rect">
            <a:avLst/>
          </a:prstGeom>
        </p:spPr>
      </p:pic>
      <p:pic>
        <p:nvPicPr>
          <p:cNvPr id="13" name="Picture 3" descr="C:\Users\thomasjc\Desktop\DESIR\EQUIPEX2\Logo\Institutionnels\logo_CE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4123" y="15748"/>
            <a:ext cx="504056" cy="411690"/>
          </a:xfrm>
          <a:prstGeom prst="rect">
            <a:avLst/>
          </a:prstGeom>
          <a:noFill/>
        </p:spPr>
      </p:pic>
      <p:pic>
        <p:nvPicPr>
          <p:cNvPr id="14" name="Picture 4" descr="C:\Users\thomasjc\Desktop\DESIR\EQUIPEX2\Logo\Institutionnels\logo_CNRS-IN2P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379" y="15748"/>
            <a:ext cx="648072" cy="360144"/>
          </a:xfrm>
          <a:prstGeom prst="rect">
            <a:avLst/>
          </a:prstGeom>
          <a:noFill/>
        </p:spPr>
      </p:pic>
      <p:sp>
        <p:nvSpPr>
          <p:cNvPr id="11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"/>
          <p:cNvSpPr/>
          <p:nvPr/>
        </p:nvSpPr>
        <p:spPr>
          <a:xfrm rot="10800000">
            <a:off x="11796464" y="476671"/>
            <a:ext cx="395536" cy="612468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994" y="6157763"/>
            <a:ext cx="176818" cy="176818"/>
          </a:xfrm>
          <a:prstGeom prst="rect">
            <a:avLst/>
          </a:prstGeom>
        </p:spPr>
      </p:pic>
      <p:pic>
        <p:nvPicPr>
          <p:cNvPr id="17" name="Afbeelding 2">
            <a:extLst>
              <a:ext uri="{FF2B5EF4-FFF2-40B4-BE49-F238E27FC236}">
                <a16:creationId xmlns:a16="http://schemas.microsoft.com/office/drawing/2014/main" id="{E0177B34-A9AE-4623-8C12-49763A81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461" y="1963406"/>
            <a:ext cx="1791961" cy="9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204"/>
            <a:ext cx="12192000" cy="51181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4400" y="2823071"/>
            <a:ext cx="10363200" cy="821953"/>
          </a:xfrm>
        </p:spPr>
        <p:txBody>
          <a:bodyPr/>
          <a:lstStyle/>
          <a:p>
            <a:r>
              <a:rPr lang="en-GB" dirty="0" smtClean="0">
                <a:solidFill>
                  <a:srgbClr val="FFCCFF"/>
                </a:solidFill>
              </a:rPr>
              <a:t>DESIR beam lines</a:t>
            </a:r>
            <a:endParaRPr lang="en-GB" dirty="0">
              <a:solidFill>
                <a:srgbClr val="FFCC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" y="57722"/>
            <a:ext cx="1471623" cy="4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3143672" y="1484784"/>
            <a:ext cx="7172049" cy="4671784"/>
            <a:chOff x="2218035" y="847358"/>
            <a:chExt cx="7172049" cy="467178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53D676-1F06-4459-8365-563B33227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6274" y="1414453"/>
              <a:ext cx="4138277" cy="3888000"/>
            </a:xfrm>
            <a:prstGeom prst="rect">
              <a:avLst/>
            </a:prstGeom>
          </p:spPr>
        </p:pic>
        <p:cxnSp>
          <p:nvCxnSpPr>
            <p:cNvPr id="9" name="Connecteur droit avec flèche 8"/>
            <p:cNvCxnSpPr>
              <a:cxnSpLocks/>
            </p:cNvCxnSpPr>
            <p:nvPr/>
          </p:nvCxnSpPr>
          <p:spPr>
            <a:xfrm>
              <a:off x="3586187" y="1637854"/>
              <a:ext cx="694987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2446230" y="1475352"/>
              <a:ext cx="1232617" cy="37617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4D4D4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Junction S3-LEB / DESIR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4018235" y="4989160"/>
              <a:ext cx="936104" cy="31329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3082131" y="5225492"/>
              <a:ext cx="879464" cy="29365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fr-FR" sz="1200" kern="0" dirty="0" smtClean="0">
                  <a:solidFill>
                    <a:srgbClr val="4D4D4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SPIRAL1</a:t>
              </a:r>
              <a:endParaRPr lang="fr-FR" sz="1200" kern="0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cxnSp>
          <p:nvCxnSpPr>
            <p:cNvPr id="15" name="Connecteur droit avec flèche 14"/>
            <p:cNvCxnSpPr>
              <a:cxnSpLocks/>
            </p:cNvCxnSpPr>
            <p:nvPr/>
          </p:nvCxnSpPr>
          <p:spPr>
            <a:xfrm flipH="1" flipV="1">
              <a:off x="7834660" y="2814987"/>
              <a:ext cx="612412" cy="858598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7681081" y="3760188"/>
              <a:ext cx="1709003" cy="26982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F392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Distribution </a:t>
              </a:r>
              <a:r>
                <a:rPr lang="fr-FR" sz="1200" b="1" kern="0" dirty="0" err="1" smtClean="0">
                  <a:solidFill>
                    <a:srgbClr val="F392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lines</a:t>
              </a:r>
              <a:endParaRPr lang="fr-FR" sz="1200" b="1" kern="0" dirty="0">
                <a:solidFill>
                  <a:srgbClr val="F39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cxnSp>
          <p:nvCxnSpPr>
            <p:cNvPr id="17" name="Connecteur droit avec flèche 16"/>
            <p:cNvCxnSpPr>
              <a:cxnSpLocks/>
            </p:cNvCxnSpPr>
            <p:nvPr/>
          </p:nvCxnSpPr>
          <p:spPr>
            <a:xfrm>
              <a:off x="5819435" y="1982007"/>
              <a:ext cx="312881" cy="403379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5500062" y="1543668"/>
              <a:ext cx="638746" cy="405956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GPIB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(LP2IB)</a:t>
              </a:r>
            </a:p>
          </p:txBody>
        </p:sp>
        <p:cxnSp>
          <p:nvCxnSpPr>
            <p:cNvPr id="19" name="Connecteur droit avec flèche 18"/>
            <p:cNvCxnSpPr>
              <a:cxnSpLocks/>
            </p:cNvCxnSpPr>
            <p:nvPr/>
          </p:nvCxnSpPr>
          <p:spPr>
            <a:xfrm flipV="1">
              <a:off x="6491847" y="2691247"/>
              <a:ext cx="0" cy="766313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6115659" y="3504046"/>
              <a:ext cx="928953" cy="39968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PIPERADE (LP2IB)</a:t>
              </a:r>
            </a:p>
          </p:txBody>
        </p: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>
              <a:off x="5221677" y="1394535"/>
              <a:ext cx="1" cy="426652"/>
            </a:xfrm>
            <a:prstGeom prst="straightConnector1">
              <a:avLst/>
            </a:prstGeom>
            <a:ln w="22225">
              <a:solidFill>
                <a:schemeClr val="accent1">
                  <a:lumMod val="75000"/>
                </a:schemeClr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4486288" y="941512"/>
              <a:ext cx="1378906" cy="59301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RFQ1P (LPC)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HRS (LP2IB)</a:t>
              </a:r>
            </a:p>
          </p:txBody>
        </p:sp>
        <p:cxnSp>
          <p:nvCxnSpPr>
            <p:cNvPr id="23" name="Connecteur droit avec flèche 22"/>
            <p:cNvCxnSpPr>
              <a:cxnSpLocks/>
              <a:stCxn id="24" idx="2"/>
            </p:cNvCxnSpPr>
            <p:nvPr/>
          </p:nvCxnSpPr>
          <p:spPr>
            <a:xfrm>
              <a:off x="6313853" y="1370149"/>
              <a:ext cx="5753" cy="481375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5890443" y="941512"/>
              <a:ext cx="846820" cy="42863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F392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MLLTRAP (</a:t>
              </a:r>
              <a:r>
                <a:rPr lang="fr-FR" sz="1200" b="1" kern="0" dirty="0" err="1">
                  <a:solidFill>
                    <a:srgbClr val="F392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IJCLab</a:t>
              </a:r>
              <a:r>
                <a:rPr lang="fr-FR" sz="1200" b="1" kern="0" dirty="0">
                  <a:solidFill>
                    <a:srgbClr val="F392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)</a:t>
              </a:r>
            </a:p>
          </p:txBody>
        </p:sp>
        <p:cxnSp>
          <p:nvCxnSpPr>
            <p:cNvPr id="25" name="Connecteur droit avec flèche 24"/>
            <p:cNvCxnSpPr>
              <a:cxnSpLocks/>
            </p:cNvCxnSpPr>
            <p:nvPr/>
          </p:nvCxnSpPr>
          <p:spPr>
            <a:xfrm flipH="1">
              <a:off x="6733699" y="1259725"/>
              <a:ext cx="92848" cy="706766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6757868" y="847358"/>
              <a:ext cx="648227" cy="39537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F392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MORA (LPC)</a:t>
              </a:r>
            </a:p>
          </p:txBody>
        </p:sp>
        <p:sp>
          <p:nvSpPr>
            <p:cNvPr id="27" name="Forme libre : forme 15">
              <a:extLst>
                <a:ext uri="{FF2B5EF4-FFF2-40B4-BE49-F238E27FC236}">
                  <a16:creationId xmlns:a16="http://schemas.microsoft.com/office/drawing/2014/main" id="{DABD1373-1024-469E-ACA9-FF0BA23B1DE7}"/>
                </a:ext>
              </a:extLst>
            </p:cNvPr>
            <p:cNvSpPr/>
            <p:nvPr/>
          </p:nvSpPr>
          <p:spPr>
            <a:xfrm>
              <a:off x="4200525" y="1733550"/>
              <a:ext cx="1852613" cy="2943225"/>
            </a:xfrm>
            <a:custGeom>
              <a:avLst/>
              <a:gdLst>
                <a:gd name="connsiteX0" fmla="*/ 0 w 1852613"/>
                <a:gd name="connsiteY0" fmla="*/ 0 h 2943225"/>
                <a:gd name="connsiteX1" fmla="*/ 209550 w 1852613"/>
                <a:gd name="connsiteY1" fmla="*/ 0 h 2943225"/>
                <a:gd name="connsiteX2" fmla="*/ 257175 w 1852613"/>
                <a:gd name="connsiteY2" fmla="*/ 595313 h 2943225"/>
                <a:gd name="connsiteX3" fmla="*/ 1852613 w 1852613"/>
                <a:gd name="connsiteY3" fmla="*/ 614363 h 2943225"/>
                <a:gd name="connsiteX4" fmla="*/ 1838325 w 1852613"/>
                <a:gd name="connsiteY4" fmla="*/ 947738 h 2943225"/>
                <a:gd name="connsiteX5" fmla="*/ 1062038 w 1852613"/>
                <a:gd name="connsiteY5" fmla="*/ 947738 h 2943225"/>
                <a:gd name="connsiteX6" fmla="*/ 990600 w 1852613"/>
                <a:gd name="connsiteY6" fmla="*/ 2943225 h 2943225"/>
                <a:gd name="connsiteX7" fmla="*/ 671513 w 1852613"/>
                <a:gd name="connsiteY7" fmla="*/ 2933700 h 2943225"/>
                <a:gd name="connsiteX8" fmla="*/ 714375 w 1852613"/>
                <a:gd name="connsiteY8" fmla="*/ 876300 h 2943225"/>
                <a:gd name="connsiteX9" fmla="*/ 33338 w 1852613"/>
                <a:gd name="connsiteY9" fmla="*/ 857250 h 2943225"/>
                <a:gd name="connsiteX10" fmla="*/ 0 w 1852613"/>
                <a:gd name="connsiteY10" fmla="*/ 0 h 294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613" h="2943225">
                  <a:moveTo>
                    <a:pt x="0" y="0"/>
                  </a:moveTo>
                  <a:lnTo>
                    <a:pt x="209550" y="0"/>
                  </a:lnTo>
                  <a:lnTo>
                    <a:pt x="257175" y="595313"/>
                  </a:lnTo>
                  <a:lnTo>
                    <a:pt x="1852613" y="614363"/>
                  </a:lnTo>
                  <a:lnTo>
                    <a:pt x="1838325" y="947738"/>
                  </a:lnTo>
                  <a:lnTo>
                    <a:pt x="1062038" y="947738"/>
                  </a:lnTo>
                  <a:lnTo>
                    <a:pt x="990600" y="2943225"/>
                  </a:lnTo>
                  <a:lnTo>
                    <a:pt x="671513" y="2933700"/>
                  </a:lnTo>
                  <a:lnTo>
                    <a:pt x="714375" y="876300"/>
                  </a:lnTo>
                  <a:lnTo>
                    <a:pt x="33338" y="85725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DE4C063C-BCA8-473E-B961-676493C8D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2411" y="2614581"/>
              <a:ext cx="221582" cy="559179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26EC92-CC2A-4348-BB44-004B40B424DB}"/>
                </a:ext>
              </a:extLst>
            </p:cNvPr>
            <p:cNvSpPr/>
            <p:nvPr/>
          </p:nvSpPr>
          <p:spPr>
            <a:xfrm>
              <a:off x="5158989" y="3241536"/>
              <a:ext cx="907610" cy="43204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Stable source</a:t>
              </a:r>
            </a:p>
          </p:txBody>
        </p:sp>
        <p:sp>
          <p:nvSpPr>
            <p:cNvPr id="30" name="Rectangle : coins arrondis 70">
              <a:extLst>
                <a:ext uri="{FF2B5EF4-FFF2-40B4-BE49-F238E27FC236}">
                  <a16:creationId xmlns:a16="http://schemas.microsoft.com/office/drawing/2014/main" id="{F3D21415-CD37-40ED-9AEC-4CC4C849AF64}"/>
                </a:ext>
              </a:extLst>
            </p:cNvPr>
            <p:cNvSpPr/>
            <p:nvPr/>
          </p:nvSpPr>
          <p:spPr>
            <a:xfrm>
              <a:off x="6780123" y="2119028"/>
              <a:ext cx="1641051" cy="70710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 : coins arrondis 71">
              <a:extLst>
                <a:ext uri="{FF2B5EF4-FFF2-40B4-BE49-F238E27FC236}">
                  <a16:creationId xmlns:a16="http://schemas.microsoft.com/office/drawing/2014/main" id="{225DE430-7607-4B51-81D8-2C7D76190C7F}"/>
                </a:ext>
              </a:extLst>
            </p:cNvPr>
            <p:cNvSpPr/>
            <p:nvPr/>
          </p:nvSpPr>
          <p:spPr>
            <a:xfrm>
              <a:off x="6840597" y="1301552"/>
              <a:ext cx="706030" cy="619099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72E49E24-4676-45AA-AA30-4E1756B50B89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H="1">
              <a:off x="7546627" y="1546935"/>
              <a:ext cx="1087082" cy="64167"/>
            </a:xfrm>
            <a:prstGeom prst="straightConnector1">
              <a:avLst/>
            </a:prstGeom>
            <a:ln w="22225">
              <a:solidFill>
                <a:schemeClr val="accent1">
                  <a:lumMod val="75000"/>
                </a:schemeClr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CBF9782-DCEF-4F91-9999-51C1BBEEB543}"/>
                </a:ext>
              </a:extLst>
            </p:cNvPr>
            <p:cNvSpPr/>
            <p:nvPr/>
          </p:nvSpPr>
          <p:spPr>
            <a:xfrm>
              <a:off x="8659123" y="1414255"/>
              <a:ext cx="543031" cy="18360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Laser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F8D61F70-EC30-492D-B55A-1CB7C2B0C1E6}"/>
                </a:ext>
              </a:extLst>
            </p:cNvPr>
            <p:cNvCxnSpPr/>
            <p:nvPr/>
          </p:nvCxnSpPr>
          <p:spPr>
            <a:xfrm flipV="1">
              <a:off x="4049601" y="4218098"/>
              <a:ext cx="936104" cy="31329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DAE05D2-F69E-4666-A1F0-D05B38296139}"/>
                </a:ext>
              </a:extLst>
            </p:cNvPr>
            <p:cNvSpPr/>
            <p:nvPr/>
          </p:nvSpPr>
          <p:spPr>
            <a:xfrm>
              <a:off x="2218035" y="4422581"/>
              <a:ext cx="1994515" cy="34989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LT section 2 </a:t>
              </a:r>
              <a:endParaRPr lang="fr-FR" sz="1200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</a:pPr>
              <a:r>
                <a:rPr lang="fr-FR" sz="1200" b="1" kern="0" dirty="0" err="1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current</a:t>
              </a:r>
              <a:r>
                <a:rPr lang="fr-FR" sz="1200" b="1" kern="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 </a:t>
              </a:r>
              <a:r>
                <a:rPr lang="fr-FR" sz="1200" b="1" kern="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installation</a:t>
              </a: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1AA1B454-D27A-4E84-B4F4-329BAFFA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28" y="530587"/>
            <a:ext cx="2290588" cy="171794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26FE371-A87D-4A00-8FCF-ECA93867B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85" y="5005821"/>
            <a:ext cx="2034364" cy="152577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2048D06-872D-4AAE-B716-5958FA23C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899" y="4855524"/>
            <a:ext cx="2260431" cy="169532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AF848AD-074E-4F97-A627-E1A9B7DFD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537227" y="825702"/>
            <a:ext cx="1780994" cy="133574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B0FA824-DC23-4487-98EC-4ED348F04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5016" y="2612348"/>
            <a:ext cx="2040307" cy="153023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AA1B454-D27A-4E84-B4F4-329BAFFA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936" y="626766"/>
            <a:ext cx="1769652" cy="132723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98ABE9A-6215-43DF-96AA-B081B4C12F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67" t="36122" r="24153" b="369"/>
          <a:stretch/>
        </p:blipFill>
        <p:spPr>
          <a:xfrm>
            <a:off x="9686524" y="4818234"/>
            <a:ext cx="2284796" cy="171981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86162" y="16318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DESIR beam lines (IJC Lab)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9833439" y="331813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180 m of beam lines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869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204"/>
            <a:ext cx="12192000" cy="51181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4400" y="2823071"/>
            <a:ext cx="10363200" cy="965969"/>
          </a:xfrm>
        </p:spPr>
        <p:txBody>
          <a:bodyPr/>
          <a:lstStyle/>
          <a:p>
            <a:r>
              <a:rPr lang="en-GB" dirty="0" smtClean="0">
                <a:solidFill>
                  <a:srgbClr val="FFCCFF"/>
                </a:solidFill>
              </a:rPr>
              <a:t>DESIR beam purification and sampling</a:t>
            </a:r>
            <a:endParaRPr lang="en-GB" dirty="0">
              <a:solidFill>
                <a:srgbClr val="FFCC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" y="57722"/>
            <a:ext cx="1471623" cy="4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2686162" y="16318"/>
            <a:ext cx="6372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DESIR beam purification: </a:t>
            </a:r>
            <a:r>
              <a:rPr lang="en-US" b="1" dirty="0" err="1" smtClean="0">
                <a:solidFill>
                  <a:srgbClr val="7030A0"/>
                </a:solidFill>
              </a:rPr>
              <a:t>SHIRaC</a:t>
            </a:r>
            <a:r>
              <a:rPr lang="en-US" b="1" dirty="0" smtClean="0">
                <a:solidFill>
                  <a:srgbClr val="7030A0"/>
                </a:solidFill>
              </a:rPr>
              <a:t>  +  HRS (LPCC, LP2iB)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49469" y="1707848"/>
            <a:ext cx="4371324" cy="161582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HRS</a:t>
            </a:r>
          </a:p>
          <a:p>
            <a:pPr algn="ctr"/>
            <a:r>
              <a:rPr lang="en-US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Conception: </a:t>
            </a:r>
            <a:r>
              <a:rPr lang="fr-FR" sz="1400" b="1" dirty="0">
                <a:solidFill>
                  <a:srgbClr val="7030A0"/>
                </a:solidFill>
                <a:latin typeface="Arial"/>
                <a:cs typeface="Arial" pitchFamily="34" charset="0"/>
              </a:rPr>
              <a:t>QQSQD-M-DQSQQ</a:t>
            </a:r>
          </a:p>
          <a:p>
            <a:r>
              <a:rPr lang="en-US" sz="1400" b="1" dirty="0" smtClean="0">
                <a:solidFill>
                  <a:srgbClr val="7030A0"/>
                </a:solidFill>
                <a:latin typeface="Arial"/>
                <a:cs typeface="Arial" pitchFamily="34" charset="0"/>
              </a:rPr>
              <a:t>Specification:</a:t>
            </a:r>
          </a:p>
          <a:p>
            <a:pPr algn="ctr"/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M/ΔM </a:t>
            </a:r>
            <a:r>
              <a:rPr 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=20,000 @ 3π </a:t>
            </a:r>
            <a:r>
              <a:rPr lang="en-US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@ 60keV</a:t>
            </a:r>
            <a:endParaRPr lang="en-US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Achievement;</a:t>
            </a:r>
            <a:endParaRPr lang="en-US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M/ΔM =25,000 @ 1-2π </a:t>
            </a:r>
            <a:r>
              <a:rPr lang="en-US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@ 25 </a:t>
            </a:r>
            <a:r>
              <a:rPr lang="en-US" sz="1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endParaRPr lang="en-US" sz="1600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19736" y="4751378"/>
            <a:ext cx="3703190" cy="90794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SHIRaC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fr-FR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reduction</a:t>
            </a:r>
            <a:r>
              <a:rPr lang="fr-FR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of high </a:t>
            </a:r>
            <a:r>
              <a:rPr lang="fr-FR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  <a:r>
              <a:rPr lang="fr-FR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beams</a:t>
            </a:r>
            <a:endParaRPr lang="fr-FR" sz="1400" b="1" dirty="0">
              <a:solidFill>
                <a:srgbClr val="7030A0"/>
              </a:solidFill>
              <a:latin typeface="Arial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Transmission ~70 % </a:t>
            </a:r>
            <a:r>
              <a:rPr lang="fr-FR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@ </a:t>
            </a:r>
            <a:r>
              <a:rPr lang="fr-FR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1µA</a:t>
            </a:r>
            <a:endParaRPr lang="en-US" sz="1600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65378" y="3790931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/>
              </a:rPr>
              <a:t>SHIRaC</a:t>
            </a:r>
            <a:r>
              <a:rPr lang="en-US" sz="24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Arial"/>
              </a:rPr>
              <a:t>RFQ</a:t>
            </a:r>
            <a:endParaRPr lang="en-US" sz="2400" b="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" t="5586" r="464" b="10240"/>
          <a:stretch>
            <a:fillRect/>
          </a:stretch>
        </p:blipFill>
        <p:spPr>
          <a:xfrm>
            <a:off x="1591231" y="1268761"/>
            <a:ext cx="5460598" cy="234706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527257" y="764705"/>
            <a:ext cx="92044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Arial"/>
              </a:rPr>
              <a:t>HRS </a:t>
            </a:r>
            <a:endParaRPr lang="en-US" sz="2400" b="1" dirty="0">
              <a:solidFill>
                <a:srgbClr val="7030A0"/>
              </a:solidFill>
              <a:latin typeface="Arial"/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H="1" flipV="1">
            <a:off x="1708385" y="2700672"/>
            <a:ext cx="3074715" cy="108836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2550852" y="321297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/>
              </a:rPr>
              <a:t>~8 m</a:t>
            </a:r>
          </a:p>
        </p:txBody>
      </p:sp>
      <p:cxnSp>
        <p:nvCxnSpPr>
          <p:cNvPr id="52" name="Connecteur droit avec flèche 51"/>
          <p:cNvCxnSpPr/>
          <p:nvPr/>
        </p:nvCxnSpPr>
        <p:spPr>
          <a:xfrm flipV="1">
            <a:off x="5380740" y="3068960"/>
            <a:ext cx="1574200" cy="50405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316845" y="3212976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/>
              </a:rPr>
              <a:t>~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</a:rPr>
              <a:t>3.5m</a:t>
            </a:r>
            <a:endParaRPr lang="fr-FR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 rot="840000">
            <a:off x="6053935" y="2115854"/>
            <a:ext cx="468000" cy="108000"/>
          </a:xfrm>
          <a:prstGeom prst="notched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AutoShape 24"/>
          <p:cNvSpPr>
            <a:spLocks noChangeArrowheads="1"/>
          </p:cNvSpPr>
          <p:nvPr/>
        </p:nvSpPr>
        <p:spPr bwMode="auto">
          <a:xfrm rot="11880000">
            <a:off x="5406741" y="2819284"/>
            <a:ext cx="468000" cy="108000"/>
          </a:xfrm>
          <a:prstGeom prst="notched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V="1">
            <a:off x="2949426" y="2564904"/>
            <a:ext cx="1562398" cy="1915015"/>
          </a:xfrm>
          <a:prstGeom prst="line">
            <a:avLst/>
          </a:prstGeom>
          <a:ln w="381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089814" y="1048899"/>
            <a:ext cx="5088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Michaud et al., NIM B 541 (2023) 161</a:t>
            </a:r>
          </a:p>
          <a:p>
            <a:pPr>
              <a:buClr>
                <a:srgbClr val="3333FF"/>
              </a:buClr>
            </a:pPr>
            <a:r>
              <a:rPr lang="en-GB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</a:t>
            </a:r>
            <a:r>
              <a:rPr lang="en-GB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DESIR high-resolution mass separator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94" y="4262836"/>
            <a:ext cx="1584176" cy="2112234"/>
          </a:xfrm>
          <a:prstGeom prst="rect">
            <a:avLst/>
          </a:prstGeom>
        </p:spPr>
      </p:pic>
      <p:pic>
        <p:nvPicPr>
          <p:cNvPr id="59" name="Picture 3" descr="C:\Users\thomasjc\Desktop\DESIR\EQUIPEX2\Logo\logo_lp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79" y="4871050"/>
            <a:ext cx="784603" cy="432048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4481272" y="5786100"/>
            <a:ext cx="6295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333FF"/>
              </a:buClr>
            </a:pP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Boussaid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JINST 9 (2014)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P07009</a:t>
            </a:r>
          </a:p>
          <a:p>
            <a:pPr>
              <a:buClr>
                <a:srgbClr val="3333FF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“Simulations 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high intensity ion beam RFQ cooler for DESIR/SPIRAL 2: </a:t>
            </a:r>
            <a:r>
              <a:rPr lang="en-US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SHIRaC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360950" y="3408411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</a:t>
            </a:r>
            <a:r>
              <a:rPr 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P2iB</a:t>
            </a:r>
            <a:endParaRPr lang="en-US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16" y="701422"/>
            <a:ext cx="768176" cy="41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7906630" y="5044466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LPC Caen</a:t>
            </a:r>
            <a:endParaRPr lang="en-US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80" y="1409983"/>
            <a:ext cx="9144000" cy="2696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07144" y="4746277"/>
            <a:ext cx="312136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 algn="just">
              <a:buFont typeface="Arial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10</a:t>
            </a:r>
            <a:r>
              <a:rPr lang="en-US" sz="1600" b="1" baseline="30000" dirty="0">
                <a:solidFill>
                  <a:srgbClr val="7030A0"/>
                </a:solidFill>
                <a:latin typeface="Arial"/>
              </a:rPr>
              <a:t>5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7030A0"/>
                </a:solidFill>
                <a:latin typeface="Arial"/>
              </a:rPr>
              <a:t>ions/bunch, 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2-20 Hz 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Arial"/>
                <a:cs typeface="Times New Roman" pitchFamily="18" charset="0"/>
              </a:rPr>
              <a:t> M/ΔM = 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10</a:t>
            </a:r>
            <a:r>
              <a:rPr lang="en-US" sz="1600" b="1" baseline="30000" dirty="0">
                <a:solidFill>
                  <a:srgbClr val="7030A0"/>
                </a:solidFill>
                <a:latin typeface="Arial"/>
              </a:rPr>
              <a:t>5</a:t>
            </a:r>
            <a:r>
              <a:rPr lang="en-US" sz="1600" b="1" dirty="0">
                <a:solidFill>
                  <a:srgbClr val="7030A0"/>
                </a:solidFill>
                <a:latin typeface="Arial"/>
                <a:cs typeface="Times New Roman" pitchFamily="18" charset="0"/>
              </a:rPr>
              <a:t>  </a:t>
            </a:r>
            <a:endParaRPr lang="en-US" sz="1600" b="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10" name="Picture 4" descr="Humboldt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721614" y="4416433"/>
            <a:ext cx="1051004" cy="576536"/>
          </a:xfrm>
          <a:prstGeom prst="rect">
            <a:avLst/>
          </a:prstGeom>
        </p:spPr>
      </p:pic>
      <p:pic>
        <p:nvPicPr>
          <p:cNvPr id="11" name="Picture 3" descr="http://www.csnsm.in2p3.fr/IMG/siteon0.png?13904863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2708" y="4416434"/>
            <a:ext cx="656638" cy="372706"/>
          </a:xfrm>
          <a:prstGeom prst="rect">
            <a:avLst/>
          </a:prstGeom>
          <a:noFill/>
        </p:spPr>
      </p:pic>
      <p:pic>
        <p:nvPicPr>
          <p:cNvPr id="12" name="Picture 5" descr="Max-Planck-Institut für Kernphys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7710" y="4344425"/>
            <a:ext cx="399180" cy="360040"/>
          </a:xfrm>
          <a:prstGeom prst="rect">
            <a:avLst/>
          </a:prstGeom>
          <a:noFill/>
        </p:spPr>
      </p:pic>
      <p:pic>
        <p:nvPicPr>
          <p:cNvPr id="13" name="Image 12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40692" y="5424545"/>
            <a:ext cx="1242751" cy="2880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0631" y="5022233"/>
            <a:ext cx="623096" cy="360000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4330668" y="862948"/>
            <a:ext cx="936104" cy="475027"/>
          </a:xfrm>
          <a:prstGeom prst="line">
            <a:avLst/>
          </a:prstGeom>
          <a:ln w="381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397170" y="4385655"/>
            <a:ext cx="219566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altLang="fr-FR" b="1" dirty="0" smtClean="0">
                <a:solidFill>
                  <a:srgbClr val="7030A0"/>
                </a:solidFill>
                <a:latin typeface="Calibri" pitchFamily="34" charset="0"/>
              </a:rPr>
              <a:t>Double </a:t>
            </a:r>
            <a:r>
              <a:rPr lang="fr-FR" altLang="fr-FR" b="1" dirty="0" err="1" smtClean="0">
                <a:solidFill>
                  <a:srgbClr val="7030A0"/>
                </a:solidFill>
                <a:latin typeface="Calibri" pitchFamily="34" charset="0"/>
              </a:rPr>
              <a:t>Penning</a:t>
            </a:r>
            <a:r>
              <a:rPr lang="fr-FR" altLang="fr-FR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fr-FR" altLang="fr-FR" b="1" dirty="0" err="1" smtClean="0">
                <a:solidFill>
                  <a:srgbClr val="7030A0"/>
                </a:solidFill>
                <a:latin typeface="Calibri" pitchFamily="34" charset="0"/>
              </a:rPr>
              <a:t>trap</a:t>
            </a:r>
            <a:r>
              <a:rPr lang="fr-FR" altLang="fr-FR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endParaRPr lang="en-US" dirty="0">
              <a:solidFill>
                <a:srgbClr val="7030A0"/>
              </a:solidFill>
              <a:latin typeface="Arial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962516" y="3602860"/>
            <a:ext cx="744087" cy="504055"/>
          </a:xfrm>
          <a:prstGeom prst="line">
            <a:avLst/>
          </a:prstGeom>
          <a:ln w="381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15" y="1171251"/>
            <a:ext cx="144139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45762" y="862948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 algn="just">
              <a:buFont typeface="Arial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Arial"/>
              </a:rPr>
              <a:t> 10</a:t>
            </a:r>
            <a:r>
              <a:rPr lang="en-US" sz="1600" b="1" baseline="30000" dirty="0">
                <a:solidFill>
                  <a:srgbClr val="7030A0"/>
                </a:solidFill>
                <a:latin typeface="Arial"/>
              </a:rPr>
              <a:t>6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-10</a:t>
            </a:r>
            <a:r>
              <a:rPr lang="en-US" sz="1600" b="1" baseline="30000" dirty="0">
                <a:solidFill>
                  <a:srgbClr val="7030A0"/>
                </a:solidFill>
                <a:latin typeface="Arial"/>
              </a:rPr>
              <a:t>7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7030A0"/>
                </a:solidFill>
                <a:latin typeface="Arial"/>
              </a:rPr>
              <a:t>ions/bunch, &lt; 100 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Hz</a:t>
            </a:r>
          </a:p>
          <a:p>
            <a:pPr marL="90488" lvl="1" indent="-90488" algn="just">
              <a:buFont typeface="Arial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7030A0"/>
                </a:solidFill>
                <a:latin typeface="Arial"/>
              </a:rPr>
              <a:t>emittance reduction</a:t>
            </a:r>
            <a:endParaRPr lang="en-US" sz="1600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010" y="533223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7030A0"/>
                </a:solidFill>
                <a:latin typeface="Arial"/>
              </a:rPr>
              <a:t>General Purpose Ion </a:t>
            </a:r>
            <a:r>
              <a:rPr lang="en-US" sz="1600" b="1" dirty="0" err="1">
                <a:solidFill>
                  <a:srgbClr val="7030A0"/>
                </a:solidFill>
                <a:latin typeface="Arial"/>
              </a:rPr>
              <a:t>Buncher</a:t>
            </a:r>
            <a:r>
              <a:rPr lang="en-US" sz="1600" b="1" dirty="0">
                <a:solidFill>
                  <a:srgbClr val="7030A0"/>
                </a:solidFill>
                <a:latin typeface="Arial"/>
              </a:rPr>
              <a:t> and cooler (GPIB)</a:t>
            </a:r>
            <a:endParaRPr lang="en-US" sz="1600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29938" y="4061642"/>
            <a:ext cx="164570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rgbClr val="7030A0"/>
                </a:solidFill>
                <a:latin typeface="Calibri" pitchFamily="34" charset="0"/>
              </a:rPr>
              <a:t>Injection </a:t>
            </a:r>
            <a:r>
              <a:rPr lang="fr-FR" b="1" dirty="0" err="1" smtClean="0">
                <a:solidFill>
                  <a:srgbClr val="7030A0"/>
                </a:solidFill>
                <a:latin typeface="Calibri" pitchFamily="34" charset="0"/>
              </a:rPr>
              <a:t>optics</a:t>
            </a:r>
            <a:endParaRPr lang="en-US" dirty="0">
              <a:solidFill>
                <a:srgbClr val="7030A0"/>
              </a:solidFill>
              <a:latin typeface="Arial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7663752" y="2603131"/>
            <a:ext cx="959269" cy="1741294"/>
          </a:xfrm>
          <a:prstGeom prst="line">
            <a:avLst/>
          </a:prstGeom>
          <a:ln w="381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5634413" y="3962899"/>
            <a:ext cx="875778" cy="276077"/>
          </a:xfrm>
          <a:prstGeom prst="line">
            <a:avLst/>
          </a:prstGeom>
          <a:ln w="381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055680" y="3939492"/>
            <a:ext cx="155940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rgbClr val="7030A0"/>
                </a:solidFill>
                <a:latin typeface="Calibri" pitchFamily="34" charset="0"/>
              </a:rPr>
              <a:t>90° </a:t>
            </a:r>
            <a:r>
              <a:rPr lang="fr-FR" b="1" dirty="0" err="1" smtClean="0">
                <a:solidFill>
                  <a:srgbClr val="7030A0"/>
                </a:solidFill>
                <a:latin typeface="Calibri" pitchFamily="34" charset="0"/>
              </a:rPr>
              <a:t>deflector</a:t>
            </a:r>
            <a:endParaRPr lang="fr-FR" b="1" dirty="0">
              <a:solidFill>
                <a:srgbClr val="7030A0"/>
              </a:solidFill>
              <a:latin typeface="Calibri" pitchFamily="34" charset="0"/>
            </a:endParaRPr>
          </a:p>
          <a:p>
            <a:pPr algn="ctr"/>
            <a:r>
              <a:rPr lang="fr-FR" altLang="fr-FR" b="1" dirty="0">
                <a:solidFill>
                  <a:srgbClr val="7030A0"/>
                </a:solidFill>
                <a:latin typeface="Calibri" pitchFamily="34" charset="0"/>
              </a:rPr>
              <a:t>S</a:t>
            </a:r>
            <a:r>
              <a:rPr lang="fr-FR" altLang="fr-FR" b="1" baseline="30000" dirty="0">
                <a:solidFill>
                  <a:srgbClr val="7030A0"/>
                </a:solidFill>
                <a:latin typeface="Calibri" pitchFamily="34" charset="0"/>
              </a:rPr>
              <a:t>3</a:t>
            </a:r>
            <a:r>
              <a:rPr lang="fr-FR" altLang="fr-FR" b="1" dirty="0">
                <a:solidFill>
                  <a:srgbClr val="7030A0"/>
                </a:solidFill>
                <a:latin typeface="Calibri" pitchFamily="34" charset="0"/>
              </a:rPr>
              <a:t>-LEB – DESIR</a:t>
            </a:r>
          </a:p>
        </p:txBody>
      </p:sp>
      <p:cxnSp>
        <p:nvCxnSpPr>
          <p:cNvPr id="25" name="Connecteur droit 24"/>
          <p:cNvCxnSpPr>
            <a:endCxn id="7" idx="1"/>
          </p:cNvCxnSpPr>
          <p:nvPr/>
        </p:nvCxnSpPr>
        <p:spPr>
          <a:xfrm flipV="1">
            <a:off x="1306332" y="2758449"/>
            <a:ext cx="432048" cy="209279"/>
          </a:xfrm>
          <a:prstGeom prst="line">
            <a:avLst/>
          </a:prstGeom>
          <a:ln w="381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405" y="2589356"/>
            <a:ext cx="146078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fr-FR" altLang="fr-FR" b="1" dirty="0" smtClean="0">
                <a:solidFill>
                  <a:srgbClr val="7030A0"/>
                </a:solidFill>
                <a:latin typeface="Calibri" pitchFamily="34" charset="0"/>
              </a:rPr>
              <a:t>Stable ion source</a:t>
            </a:r>
            <a:endParaRPr lang="en-US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6212" y="583746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Clr>
                <a:srgbClr val="3333FF"/>
              </a:buClr>
            </a:pP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Ascher et al., NIM A 1019 (2021) 165857</a:t>
            </a:r>
          </a:p>
          <a:p>
            <a:pPr>
              <a:buClr>
                <a:srgbClr val="3333FF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“PIPERADE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double Penning trap for mass separation and mass spectrometry at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DESIR/SPIRAL2”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6879" y="5013983"/>
            <a:ext cx="708123" cy="3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464" y="497320"/>
            <a:ext cx="956214" cy="51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224236" y="5928219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</a:t>
            </a:r>
            <a:r>
              <a:rPr 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LP2iB</a:t>
            </a:r>
            <a:endParaRPr lang="en-US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2616" y="5314240"/>
            <a:ext cx="802100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Clr>
                <a:srgbClr val="3333FF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Gerbaux et al., NIM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1046 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167631</a:t>
            </a:r>
          </a:p>
          <a:p>
            <a:pPr>
              <a:buClr>
                <a:srgbClr val="3333FF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General Purpose Ion </a:t>
            </a:r>
            <a:r>
              <a:rPr lang="en-GB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Buncher</a:t>
            </a:r>
            <a:r>
              <a:rPr lang="en-GB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radiofrequency </a:t>
            </a:r>
            <a:r>
              <a:rPr lang="en-GB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 cooler-</a:t>
            </a:r>
            <a:r>
              <a:rPr lang="en-GB" sz="1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buncher</a:t>
            </a:r>
            <a:r>
              <a:rPr lang="en-GB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DESIR at </a:t>
            </a:r>
            <a:r>
              <a:rPr lang="en-GB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SPIRAL2”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44624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DESIR beam purification: </a:t>
            </a:r>
            <a:r>
              <a:rPr lang="en-US" b="1" dirty="0" smtClean="0">
                <a:solidFill>
                  <a:srgbClr val="7030A0"/>
                </a:solidFill>
              </a:rPr>
              <a:t>GPIB  +  PIPERADE (LP2iB</a:t>
            </a:r>
            <a:r>
              <a:rPr lang="en-US" b="1" dirty="0">
                <a:solidFill>
                  <a:srgbClr val="7030A0"/>
                </a:solidFill>
              </a:rPr>
              <a:t>)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2" name="Rectangle 1"/>
          <p:cNvSpPr/>
          <p:nvPr/>
        </p:nvSpPr>
        <p:spPr>
          <a:xfrm>
            <a:off x="0" y="4890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204"/>
            <a:ext cx="12192000" cy="51181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4400" y="2823071"/>
            <a:ext cx="10363200" cy="965969"/>
          </a:xfrm>
        </p:spPr>
        <p:txBody>
          <a:bodyPr/>
          <a:lstStyle/>
          <a:p>
            <a:r>
              <a:rPr lang="en-GB" dirty="0" smtClean="0">
                <a:solidFill>
                  <a:srgbClr val="FFCCFF"/>
                </a:solidFill>
              </a:rPr>
              <a:t>DESIR experimental equipment</a:t>
            </a:r>
            <a:endParaRPr lang="en-GB" dirty="0">
              <a:solidFill>
                <a:srgbClr val="FFCC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" y="57722"/>
            <a:ext cx="1471623" cy="4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1"/>
          <p:cNvSpPr/>
          <p:nvPr/>
        </p:nvSpPr>
        <p:spPr>
          <a:xfrm>
            <a:off x="0" y="4890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7" y="2194872"/>
            <a:ext cx="2956560" cy="331012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433" y="2154644"/>
            <a:ext cx="4332377" cy="26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35"/>
          <p:cNvSpPr/>
          <p:nvPr/>
        </p:nvSpPr>
        <p:spPr>
          <a:xfrm>
            <a:off x="335361" y="1304038"/>
            <a:ext cx="475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RFQ-CB associated with a Paul trap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angular correlation coefficient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D correlation with laser polarized beams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7312397" y="1682225"/>
            <a:ext cx="168055" cy="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83" tIns="41591" rIns="83183" bIns="41591">
            <a:spAutoFit/>
          </a:bodyPr>
          <a:lstStyle/>
          <a:p>
            <a:pPr defTabSz="831850" eaLnBrk="0" fontAlgn="auto" hangingPunct="0">
              <a:spcBef>
                <a:spcPts val="0"/>
              </a:spcBef>
              <a:spcAft>
                <a:spcPts val="0"/>
              </a:spcAft>
            </a:pPr>
            <a:endParaRPr lang="en-GB" sz="220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7104112" y="620688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Calibri"/>
              </a:rPr>
              <a:t>MLLTrap</a:t>
            </a:r>
            <a:endParaRPr lang="en-US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22" descr="l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4217" y="2154644"/>
            <a:ext cx="88225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50"/>
          <p:cNvSpPr txBox="1">
            <a:spLocks noChangeArrowheads="1"/>
          </p:cNvSpPr>
          <p:nvPr/>
        </p:nvSpPr>
        <p:spPr bwMode="auto">
          <a:xfrm>
            <a:off x="5969433" y="4895415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fi-FI" sz="1200" b="1" i="1" dirty="0" smtClean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. Minaya-Ramires et al., NIM B 463 (2020) 315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 smtClean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P. Chauveau et </a:t>
            </a:r>
            <a:r>
              <a:rPr lang="fi-FI" sz="1200" b="1" i="1" dirty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al., </a:t>
            </a:r>
            <a:r>
              <a:rPr lang="fi-FI" sz="1200" b="1" i="1" dirty="0" smtClean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NIMB 463 (2020) 371 </a:t>
            </a:r>
            <a:endParaRPr lang="en-US" sz="1200" b="1" i="1" dirty="0">
              <a:solidFill>
                <a:srgbClr val="7030A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8706180" y="4345906"/>
            <a:ext cx="1943772" cy="545042"/>
            <a:chOff x="6236568" y="4507706"/>
            <a:chExt cx="2022157" cy="545042"/>
          </a:xfrm>
          <a:solidFill>
            <a:schemeClr val="bg1">
              <a:lumMod val="85000"/>
            </a:schemeClr>
          </a:solidFill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-2198" b="38287"/>
            <a:stretch/>
          </p:blipFill>
          <p:spPr bwMode="auto">
            <a:xfrm>
              <a:off x="6236568" y="4507706"/>
              <a:ext cx="1260466" cy="5450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feld 14"/>
            <p:cNvSpPr txBox="1"/>
            <p:nvPr/>
          </p:nvSpPr>
          <p:spPr>
            <a:xfrm>
              <a:off x="7504148" y="4550097"/>
              <a:ext cx="7545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7030A0"/>
                  </a:solidFill>
                  <a:latin typeface="Calibri"/>
                </a:rPr>
                <a:t>e</a:t>
              </a:r>
              <a:r>
                <a:rPr lang="en-US" sz="1200" b="1" baseline="30000" dirty="0">
                  <a:solidFill>
                    <a:srgbClr val="7030A0"/>
                  </a:solidFill>
                  <a:latin typeface="Calibri"/>
                </a:rPr>
                <a:t>-</a:t>
              </a:r>
              <a:r>
                <a:rPr lang="en-US" sz="1200" b="1" dirty="0">
                  <a:solidFill>
                    <a:srgbClr val="7030A0"/>
                  </a:solidFill>
                  <a:latin typeface="Calibri"/>
                </a:rPr>
                <a:t> pixel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7030A0"/>
                  </a:solidFill>
                  <a:latin typeface="Calibri"/>
                </a:rPr>
                <a:t>detector</a:t>
              </a:r>
              <a:endParaRPr lang="de-DE" sz="1200" b="1" dirty="0">
                <a:solidFill>
                  <a:srgbClr val="7030A0"/>
                </a:solidFill>
                <a:latin typeface="Calibri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879976" y="1286833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7T double Penning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mass measurements (</a:t>
            </a:r>
            <a:r>
              <a:rPr lang="en-US" sz="1600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D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M/M~10</a:t>
            </a:r>
            <a:r>
              <a:rPr lang="en-US" sz="1600" b="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-8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pure samples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in-trap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 and </a:t>
            </a:r>
            <a:r>
              <a:rPr lang="en-US" sz="1600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spectroscopy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992011" y="5357080"/>
            <a:ext cx="55763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Þ"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structure &amp; </a:t>
            </a:r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shell evolution, deformation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(super-) heavy nuclei decay </a:t>
            </a:r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ALTO (IJCLab)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998747" y="63731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/>
              </a:rPr>
              <a:t>MORA</a:t>
            </a:r>
            <a:endParaRPr lang="en-US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8491" y="2430190"/>
            <a:ext cx="861415" cy="497691"/>
          </a:xfrm>
          <a:prstGeom prst="rect">
            <a:avLst/>
          </a:prstGeom>
        </p:spPr>
      </p:pic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1206660" y="997353"/>
            <a:ext cx="30958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7030A0"/>
                </a:solidFill>
                <a:latin typeface="Calibri"/>
                <a:cs typeface="Arial" pitchFamily="34" charset="0"/>
              </a:rPr>
              <a:t>P. Delahaye, GANIL, L. Hayen, LPC Caen</a:t>
            </a: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5879977" y="980729"/>
            <a:ext cx="3989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7030A0"/>
                </a:solidFill>
                <a:latin typeface="Calibri"/>
                <a:cs typeface="Arial" pitchFamily="34" charset="0"/>
              </a:rPr>
              <a:t>P. </a:t>
            </a:r>
            <a:r>
              <a:rPr lang="en-US" sz="1400" b="1" i="1" dirty="0" err="1" smtClean="0">
                <a:solidFill>
                  <a:srgbClr val="7030A0"/>
                </a:solidFill>
                <a:latin typeface="Calibri"/>
                <a:cs typeface="Arial" pitchFamily="34" charset="0"/>
              </a:rPr>
              <a:t>Thirolf</a:t>
            </a:r>
            <a:r>
              <a:rPr lang="en-US" sz="1400" b="1" i="1" dirty="0" smtClean="0">
                <a:solidFill>
                  <a:srgbClr val="7030A0"/>
                </a:solidFill>
                <a:latin typeface="Calibri"/>
                <a:cs typeface="Arial" pitchFamily="34" charset="0"/>
              </a:rPr>
              <a:t>, </a:t>
            </a:r>
            <a:r>
              <a:rPr lang="en-US" sz="1400" b="1" i="1" dirty="0">
                <a:solidFill>
                  <a:srgbClr val="7030A0"/>
                </a:solidFill>
                <a:latin typeface="Calibri"/>
                <a:cs typeface="Arial" pitchFamily="34" charset="0"/>
              </a:rPr>
              <a:t>LMU Munich – E. </a:t>
            </a:r>
            <a:r>
              <a:rPr lang="en-US" sz="1400" b="1" i="1" dirty="0" err="1">
                <a:solidFill>
                  <a:srgbClr val="7030A0"/>
                </a:solidFill>
                <a:latin typeface="Calibri"/>
                <a:cs typeface="Arial" pitchFamily="34" charset="0"/>
              </a:rPr>
              <a:t>Minaya</a:t>
            </a:r>
            <a:r>
              <a:rPr lang="en-US" sz="1400" b="1" i="1" dirty="0">
                <a:solidFill>
                  <a:srgbClr val="7030A0"/>
                </a:solidFill>
                <a:latin typeface="Calibri"/>
                <a:cs typeface="Arial" pitchFamily="34" charset="0"/>
              </a:rPr>
              <a:t> </a:t>
            </a:r>
            <a:r>
              <a:rPr lang="en-US" sz="1400" b="1" i="1" dirty="0" err="1" smtClean="0">
                <a:solidFill>
                  <a:srgbClr val="7030A0"/>
                </a:solidFill>
                <a:latin typeface="Calibri"/>
                <a:cs typeface="Arial" pitchFamily="34" charset="0"/>
              </a:rPr>
              <a:t>Ramires</a:t>
            </a:r>
            <a:r>
              <a:rPr lang="en-US" sz="1400" b="1" i="1" dirty="0" smtClean="0">
                <a:solidFill>
                  <a:srgbClr val="7030A0"/>
                </a:solidFill>
                <a:latin typeface="Calibri"/>
                <a:cs typeface="Arial" pitchFamily="34" charset="0"/>
              </a:rPr>
              <a:t>, </a:t>
            </a:r>
            <a:r>
              <a:rPr lang="en-US" sz="1400" b="1" i="1" dirty="0" err="1" smtClean="0">
                <a:solidFill>
                  <a:srgbClr val="7030A0"/>
                </a:solidFill>
                <a:latin typeface="Calibri"/>
                <a:cs typeface="Arial" pitchFamily="34" charset="0"/>
              </a:rPr>
              <a:t>IJClab</a:t>
            </a:r>
            <a:endParaRPr lang="en-US" sz="1400" b="1" i="1" dirty="0">
              <a:solidFill>
                <a:srgbClr val="7030A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50" name="Image 49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6527" y="3051571"/>
            <a:ext cx="1242751" cy="2880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216" y="2661745"/>
            <a:ext cx="967096" cy="4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0"/>
          <p:cNvSpPr txBox="1">
            <a:spLocks noChangeArrowheads="1"/>
          </p:cNvSpPr>
          <p:nvPr/>
        </p:nvSpPr>
        <p:spPr bwMode="auto">
          <a:xfrm>
            <a:off x="335360" y="5505000"/>
            <a:ext cx="4104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P. Delahaye et al., </a:t>
            </a:r>
            <a:r>
              <a:rPr lang="fr-FR" sz="1200" b="1" i="1" dirty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Hyperfine Interaction 240 (2019) </a:t>
            </a:r>
            <a:r>
              <a:rPr lang="fr-FR" sz="1200" b="1" i="1" dirty="0" smtClean="0">
                <a:solidFill>
                  <a:srgbClr val="7030A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63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b="1" i="1" dirty="0">
              <a:solidFill>
                <a:srgbClr val="7030A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</a:t>
            </a:r>
            <a:r>
              <a:rPr lang="en-US" sz="16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JYFL</a:t>
            </a:r>
            <a:endParaRPr lang="en-US" sz="1600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b="1" i="1" dirty="0">
              <a:solidFill>
                <a:srgbClr val="7030A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007768" y="87016"/>
            <a:ext cx="436254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  <a:latin typeface="Arial Black" pitchFamily="34" charset="0"/>
                <a:cs typeface="Mongolian Baiti" pitchFamily="66" charset="0"/>
              </a:rPr>
              <a:t>DE</a:t>
            </a:r>
            <a:r>
              <a:rPr lang="en-US" sz="1400" b="1" dirty="0" err="1" smtClean="0">
                <a:solidFill>
                  <a:srgbClr val="FF0000"/>
                </a:solidFill>
                <a:latin typeface="Arial Black" pitchFamily="34" charset="0"/>
                <a:cs typeface="Mongolian Baiti" pitchFamily="66" charset="0"/>
              </a:rPr>
              <a:t>sir</a:t>
            </a:r>
            <a:r>
              <a:rPr lang="en-US" sz="2400" b="1" dirty="0" err="1" smtClean="0">
                <a:solidFill>
                  <a:srgbClr val="FF0000"/>
                </a:solidFill>
                <a:latin typeface="Arial Black" pitchFamily="34" charset="0"/>
                <a:cs typeface="Mongolian Baiti" pitchFamily="66" charset="0"/>
              </a:rPr>
              <a:t>TRAP</a:t>
            </a:r>
            <a:r>
              <a:rPr lang="en-US" sz="1400" b="1" dirty="0" err="1" smtClean="0">
                <a:solidFill>
                  <a:srgbClr val="FF0000"/>
                </a:solidFill>
                <a:latin typeface="Arial Black" pitchFamily="34" charset="0"/>
                <a:cs typeface="Mongolian Baiti" pitchFamily="66" charset="0"/>
              </a:rPr>
              <a:t>ping</a:t>
            </a:r>
            <a:r>
              <a:rPr lang="en-US" sz="2400" b="1" dirty="0" smtClean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 </a:t>
            </a:r>
            <a:r>
              <a:rPr lang="en-US" sz="2400" b="1" dirty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facility</a:t>
            </a:r>
          </a:p>
        </p:txBody>
      </p:sp>
    </p:spTree>
    <p:extLst>
      <p:ext uri="{BB962C8B-B14F-4D97-AF65-F5344CB8AC3E}">
        <p14:creationId xmlns:p14="http://schemas.microsoft.com/office/powerpoint/2010/main" val="14074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1"/>
          <p:cNvSpPr/>
          <p:nvPr/>
        </p:nvSpPr>
        <p:spPr>
          <a:xfrm>
            <a:off x="0" y="4890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423592" y="620689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Laser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Utilization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for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Measurement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and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Ionization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of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Exotic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Radioactive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Elements</a:t>
            </a:r>
            <a:endParaRPr lang="fr-FR" sz="1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1384" y="980729"/>
            <a:ext cx="11354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Collinear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spectroscopy (CRIS like,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ISOLDE)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9275" lvl="1" indent="-6350" algn="just" fontAlgn="auto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 hyperfine structure (magnetic and quadrupole moments, mean square charge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radii, spins)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-256" y="1844824"/>
            <a:ext cx="12160577" cy="4464496"/>
            <a:chOff x="-256" y="790500"/>
            <a:chExt cx="12160577" cy="4464496"/>
          </a:xfrm>
        </p:grpSpPr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id="{911EE7F0-0803-877B-C07A-D41F949D28B2}"/>
                </a:ext>
              </a:extLst>
            </p:cNvPr>
            <p:cNvCxnSpPr>
              <a:cxnSpLocks/>
            </p:cNvCxnSpPr>
            <p:nvPr/>
          </p:nvCxnSpPr>
          <p:spPr>
            <a:xfrm>
              <a:off x="2868149" y="1699768"/>
              <a:ext cx="68839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6">
              <a:extLst>
                <a:ext uri="{FF2B5EF4-FFF2-40B4-BE49-F238E27FC236}">
                  <a16:creationId xmlns:a16="http://schemas.microsoft.com/office/drawing/2014/main" id="{50C93050-8A9F-546D-7585-AD795B2B0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8149" y="2426969"/>
              <a:ext cx="6883908" cy="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7">
              <a:extLst>
                <a:ext uri="{FF2B5EF4-FFF2-40B4-BE49-F238E27FC236}">
                  <a16:creationId xmlns:a16="http://schemas.microsoft.com/office/drawing/2014/main" id="{19BF911A-63A3-9C11-84EB-F98AFFFCCAF5}"/>
                </a:ext>
              </a:extLst>
            </p:cNvPr>
            <p:cNvSpPr/>
            <p:nvPr/>
          </p:nvSpPr>
          <p:spPr>
            <a:xfrm>
              <a:off x="1939017" y="1536193"/>
              <a:ext cx="1072896" cy="107289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Straight Connector 8">
              <a:extLst>
                <a:ext uri="{FF2B5EF4-FFF2-40B4-BE49-F238E27FC236}">
                  <a16:creationId xmlns:a16="http://schemas.microsoft.com/office/drawing/2014/main" id="{7FDA4502-5838-BE51-7523-0BE7463F11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376" y="2581148"/>
              <a:ext cx="1528073" cy="16146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1">
              <a:extLst>
                <a:ext uri="{FF2B5EF4-FFF2-40B4-BE49-F238E27FC236}">
                  <a16:creationId xmlns:a16="http://schemas.microsoft.com/office/drawing/2014/main" id="{7A91A6DF-6C24-5365-933B-435BF6D6BC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668" y="2136267"/>
              <a:ext cx="1742349" cy="19195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061D02-DA2F-2AA9-1D2B-94E3B1C7D292}"/>
                </a:ext>
              </a:extLst>
            </p:cNvPr>
            <p:cNvSpPr/>
            <p:nvPr/>
          </p:nvSpPr>
          <p:spPr>
            <a:xfrm>
              <a:off x="1615929" y="1917192"/>
              <a:ext cx="401320" cy="219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8C0D181-82F2-CDD3-983A-D7B1AC4106F8}"/>
                </a:ext>
              </a:extLst>
            </p:cNvPr>
            <p:cNvSpPr/>
            <p:nvPr/>
          </p:nvSpPr>
          <p:spPr>
            <a:xfrm>
              <a:off x="2652249" y="1722120"/>
              <a:ext cx="896112" cy="678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2" name="Straight Connector 14">
              <a:extLst>
                <a:ext uri="{FF2B5EF4-FFF2-40B4-BE49-F238E27FC236}">
                  <a16:creationId xmlns:a16="http://schemas.microsoft.com/office/drawing/2014/main" id="{C9CCC328-1DC6-6A3B-1FAA-742A5D1834E4}"/>
                </a:ext>
              </a:extLst>
            </p:cNvPr>
            <p:cNvCxnSpPr>
              <a:cxnSpLocks/>
            </p:cNvCxnSpPr>
            <p:nvPr/>
          </p:nvCxnSpPr>
          <p:spPr>
            <a:xfrm>
              <a:off x="1677397" y="1921764"/>
              <a:ext cx="29565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6">
              <a:extLst>
                <a:ext uri="{FF2B5EF4-FFF2-40B4-BE49-F238E27FC236}">
                  <a16:creationId xmlns:a16="http://schemas.microsoft.com/office/drawing/2014/main" id="{ECBDE65A-5314-9AEE-CEB8-BA13711CFDEF}"/>
                </a:ext>
              </a:extLst>
            </p:cNvPr>
            <p:cNvCxnSpPr>
              <a:cxnSpLocks/>
            </p:cNvCxnSpPr>
            <p:nvPr/>
          </p:nvCxnSpPr>
          <p:spPr>
            <a:xfrm>
              <a:off x="1677397" y="2127631"/>
              <a:ext cx="280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AF84A7B-2A22-9D0A-B3BA-3EBF1FD05A15}"/>
                </a:ext>
              </a:extLst>
            </p:cNvPr>
            <p:cNvSpPr/>
            <p:nvPr/>
          </p:nvSpPr>
          <p:spPr>
            <a:xfrm rot="18724643">
              <a:off x="1886606" y="2115999"/>
              <a:ext cx="526095" cy="737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5" name="Straight Connector 25">
              <a:extLst>
                <a:ext uri="{FF2B5EF4-FFF2-40B4-BE49-F238E27FC236}">
                  <a16:creationId xmlns:a16="http://schemas.microsoft.com/office/drawing/2014/main" id="{691D5007-617D-DE83-E62C-FB8AAFF188AB}"/>
                </a:ext>
              </a:extLst>
            </p:cNvPr>
            <p:cNvCxnSpPr>
              <a:cxnSpLocks/>
            </p:cNvCxnSpPr>
            <p:nvPr/>
          </p:nvCxnSpPr>
          <p:spPr>
            <a:xfrm>
              <a:off x="1695773" y="1885950"/>
              <a:ext cx="0" cy="280797"/>
            </a:xfrm>
            <a:prstGeom prst="line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43">
              <a:extLst>
                <a:ext uri="{FF2B5EF4-FFF2-40B4-BE49-F238E27FC236}">
                  <a16:creationId xmlns:a16="http://schemas.microsoft.com/office/drawing/2014/main" id="{128AA081-CA4B-410D-D347-1E42C7AB46E5}"/>
                </a:ext>
              </a:extLst>
            </p:cNvPr>
            <p:cNvGrpSpPr/>
            <p:nvPr/>
          </p:nvGrpSpPr>
          <p:grpSpPr>
            <a:xfrm>
              <a:off x="9596101" y="1536193"/>
              <a:ext cx="2468880" cy="2593339"/>
              <a:chOff x="4136136" y="4005073"/>
              <a:chExt cx="2468880" cy="2593339"/>
            </a:xfrm>
            <a:scene3d>
              <a:camera prst="orthographicFront">
                <a:rot lat="0" lon="10799977" rev="0"/>
              </a:camera>
              <a:lightRig rig="threePt" dir="t"/>
            </a:scene3d>
          </p:grpSpPr>
          <p:sp>
            <p:nvSpPr>
              <p:cNvPr id="390" name="Oval 32">
                <a:extLst>
                  <a:ext uri="{FF2B5EF4-FFF2-40B4-BE49-F238E27FC236}">
                    <a16:creationId xmlns:a16="http://schemas.microsoft.com/office/drawing/2014/main" id="{81A20475-8176-69F7-87C5-C9E3CA26BD80}"/>
                  </a:ext>
                </a:extLst>
              </p:cNvPr>
              <p:cNvSpPr/>
              <p:nvPr/>
            </p:nvSpPr>
            <p:spPr>
              <a:xfrm>
                <a:off x="5532120" y="4005073"/>
                <a:ext cx="1072896" cy="107289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1" name="Straight Connector 34">
                <a:extLst>
                  <a:ext uri="{FF2B5EF4-FFF2-40B4-BE49-F238E27FC236}">
                    <a16:creationId xmlns:a16="http://schemas.microsoft.com/office/drawing/2014/main" id="{5B618A59-883F-3448-9E10-587A91E4A7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98568" y="5050028"/>
                <a:ext cx="1395984" cy="1548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5">
                <a:extLst>
                  <a:ext uri="{FF2B5EF4-FFF2-40B4-BE49-F238E27FC236}">
                    <a16:creationId xmlns:a16="http://schemas.microsoft.com/office/drawing/2014/main" id="{5B25A206-693D-5CD7-2196-7E50CF3CE2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36136" y="4605147"/>
                <a:ext cx="1395984" cy="1548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8">
                <a:extLst>
                  <a:ext uri="{FF2B5EF4-FFF2-40B4-BE49-F238E27FC236}">
                    <a16:creationId xmlns:a16="http://schemas.microsoft.com/office/drawing/2014/main" id="{75168C40-55B8-23C7-0E58-3395870D5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0500" y="4390644"/>
                <a:ext cx="29565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">
                <a:extLst>
                  <a:ext uri="{FF2B5EF4-FFF2-40B4-BE49-F238E27FC236}">
                    <a16:creationId xmlns:a16="http://schemas.microsoft.com/office/drawing/2014/main" id="{66A09529-D794-543A-EC92-0CAD2D4AA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0500" y="4596511"/>
                <a:ext cx="2804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41">
                <a:extLst>
                  <a:ext uri="{FF2B5EF4-FFF2-40B4-BE49-F238E27FC236}">
                    <a16:creationId xmlns:a16="http://schemas.microsoft.com/office/drawing/2014/main" id="{7D709748-1358-9CFB-FEDA-9AAE70100D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8876" y="4354830"/>
                <a:ext cx="0" cy="280797"/>
              </a:xfrm>
              <a:prstGeom prst="line">
                <a:avLst/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AE4DC41-9F27-3DC9-5C5E-C871FB2365A5}"/>
                </a:ext>
              </a:extLst>
            </p:cNvPr>
            <p:cNvSpPr/>
            <p:nvPr/>
          </p:nvSpPr>
          <p:spPr>
            <a:xfrm>
              <a:off x="9067072" y="1721739"/>
              <a:ext cx="896112" cy="678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911201-B41F-76D7-55C2-94AC0C607B92}"/>
                </a:ext>
              </a:extLst>
            </p:cNvPr>
            <p:cNvSpPr/>
            <p:nvPr/>
          </p:nvSpPr>
          <p:spPr>
            <a:xfrm>
              <a:off x="9955765" y="1943735"/>
              <a:ext cx="896112" cy="156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7D0D80C-E198-F1EF-9A13-AEA88FBDB305}"/>
                </a:ext>
              </a:extLst>
            </p:cNvPr>
            <p:cNvSpPr/>
            <p:nvPr/>
          </p:nvSpPr>
          <p:spPr>
            <a:xfrm rot="2881987">
              <a:off x="10068249" y="2185374"/>
              <a:ext cx="896112" cy="742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0" name="Group 51">
              <a:extLst>
                <a:ext uri="{FF2B5EF4-FFF2-40B4-BE49-F238E27FC236}">
                  <a16:creationId xmlns:a16="http://schemas.microsoft.com/office/drawing/2014/main" id="{8A5967C9-493F-6697-C14F-F27DAED62E85}"/>
                </a:ext>
              </a:extLst>
            </p:cNvPr>
            <p:cNvGrpSpPr/>
            <p:nvPr/>
          </p:nvGrpSpPr>
          <p:grpSpPr>
            <a:xfrm rot="5400000">
              <a:off x="8408514" y="1687766"/>
              <a:ext cx="896112" cy="280797"/>
              <a:chOff x="4507992" y="1478215"/>
              <a:chExt cx="896112" cy="280797"/>
            </a:xfrm>
          </p:grpSpPr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83FC8ECB-DE6F-4F33-9D36-F045F3CCDB72}"/>
                  </a:ext>
                </a:extLst>
              </p:cNvPr>
              <p:cNvSpPr/>
              <p:nvPr/>
            </p:nvSpPr>
            <p:spPr>
              <a:xfrm>
                <a:off x="4507992" y="1509457"/>
                <a:ext cx="896112" cy="21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87" name="Straight Connector 48">
                <a:extLst>
                  <a:ext uri="{FF2B5EF4-FFF2-40B4-BE49-F238E27FC236}">
                    <a16:creationId xmlns:a16="http://schemas.microsoft.com/office/drawing/2014/main" id="{D0CAE7DC-7D68-957A-AB04-7EA80BE702F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698556" y="1384933"/>
                <a:ext cx="0" cy="25819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49">
                <a:extLst>
                  <a:ext uri="{FF2B5EF4-FFF2-40B4-BE49-F238E27FC236}">
                    <a16:creationId xmlns:a16="http://schemas.microsoft.com/office/drawing/2014/main" id="{B3062EF6-D31E-F4CA-F27C-80F16EC409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9460" y="1719896"/>
                <a:ext cx="2804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50">
                <a:extLst>
                  <a:ext uri="{FF2B5EF4-FFF2-40B4-BE49-F238E27FC236}">
                    <a16:creationId xmlns:a16="http://schemas.microsoft.com/office/drawing/2014/main" id="{68C93A6A-C069-B1FE-716D-C7E79AA767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7836" y="1478215"/>
                <a:ext cx="0" cy="280797"/>
              </a:xfrm>
              <a:prstGeom prst="line">
                <a:avLst/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53">
              <a:extLst>
                <a:ext uri="{FF2B5EF4-FFF2-40B4-BE49-F238E27FC236}">
                  <a16:creationId xmlns:a16="http://schemas.microsoft.com/office/drawing/2014/main" id="{75B6A31F-AF21-CCD2-1368-1A47FAF08001}"/>
                </a:ext>
              </a:extLst>
            </p:cNvPr>
            <p:cNvGrpSpPr/>
            <p:nvPr/>
          </p:nvGrpSpPr>
          <p:grpSpPr>
            <a:xfrm rot="16200000">
              <a:off x="8424522" y="2164142"/>
              <a:ext cx="896112" cy="280797"/>
              <a:chOff x="4507992" y="1478215"/>
              <a:chExt cx="896112" cy="280797"/>
            </a:xfrm>
          </p:grpSpPr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9AE92DEF-E560-5CF8-1562-548F53CA214D}"/>
                  </a:ext>
                </a:extLst>
              </p:cNvPr>
              <p:cNvSpPr/>
              <p:nvPr/>
            </p:nvSpPr>
            <p:spPr>
              <a:xfrm>
                <a:off x="4507992" y="1509457"/>
                <a:ext cx="896112" cy="21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83" name="Straight Connector 55">
                <a:extLst>
                  <a:ext uri="{FF2B5EF4-FFF2-40B4-BE49-F238E27FC236}">
                    <a16:creationId xmlns:a16="http://schemas.microsoft.com/office/drawing/2014/main" id="{1A9492B6-A30D-2742-97B8-8D4E4D3B902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698556" y="1384933"/>
                <a:ext cx="0" cy="25819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56">
                <a:extLst>
                  <a:ext uri="{FF2B5EF4-FFF2-40B4-BE49-F238E27FC236}">
                    <a16:creationId xmlns:a16="http://schemas.microsoft.com/office/drawing/2014/main" id="{0CF03EE1-2774-02C9-6310-0DE62EC13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9460" y="1719896"/>
                <a:ext cx="2804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57">
                <a:extLst>
                  <a:ext uri="{FF2B5EF4-FFF2-40B4-BE49-F238E27FC236}">
                    <a16:creationId xmlns:a16="http://schemas.microsoft.com/office/drawing/2014/main" id="{CC56FB4C-2702-A417-576A-3459B8D53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7836" y="1478215"/>
                <a:ext cx="0" cy="280797"/>
              </a:xfrm>
              <a:prstGeom prst="line">
                <a:avLst/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136">
              <a:extLst>
                <a:ext uri="{FF2B5EF4-FFF2-40B4-BE49-F238E27FC236}">
                  <a16:creationId xmlns:a16="http://schemas.microsoft.com/office/drawing/2014/main" id="{6AF5B61E-49CA-C669-51CE-38F3CA4DA0DE}"/>
                </a:ext>
              </a:extLst>
            </p:cNvPr>
            <p:cNvGrpSpPr/>
            <p:nvPr/>
          </p:nvGrpSpPr>
          <p:grpSpPr>
            <a:xfrm>
              <a:off x="2949578" y="1817283"/>
              <a:ext cx="673942" cy="486162"/>
              <a:chOff x="2839361" y="2548803"/>
              <a:chExt cx="673942" cy="486162"/>
            </a:xfrm>
          </p:grpSpPr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1DBFDD21-6491-4302-FF3A-6C29FB7F3D7B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6B1848EE-798A-92C3-ECC1-22B9996201FB}"/>
                  </a:ext>
                </a:extLst>
              </p:cNvPr>
              <p:cNvSpPr/>
              <p:nvPr/>
            </p:nvSpPr>
            <p:spPr>
              <a:xfrm>
                <a:off x="3067968" y="2550485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26075EFE-8F45-DB2C-5685-0796B9E47175}"/>
                  </a:ext>
                </a:extLst>
              </p:cNvPr>
              <p:cNvSpPr/>
              <p:nvPr/>
            </p:nvSpPr>
            <p:spPr>
              <a:xfrm>
                <a:off x="3303627" y="255514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ACB77A9E-DA9D-9F63-B04E-C46457AF61DB}"/>
                  </a:ext>
                </a:extLst>
              </p:cNvPr>
              <p:cNvSpPr/>
              <p:nvPr/>
            </p:nvSpPr>
            <p:spPr>
              <a:xfrm>
                <a:off x="3322401" y="295470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8BA6B178-8673-8A85-550A-5A6541E46EFB}"/>
                  </a:ext>
                </a:extLst>
              </p:cNvPr>
              <p:cNvSpPr/>
              <p:nvPr/>
            </p:nvSpPr>
            <p:spPr>
              <a:xfrm>
                <a:off x="3071517" y="295230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C173DEB0-D6F7-87EA-A3D4-6C16A6458D50}"/>
                  </a:ext>
                </a:extLst>
              </p:cNvPr>
              <p:cNvSpPr/>
              <p:nvPr/>
            </p:nvSpPr>
            <p:spPr>
              <a:xfrm>
                <a:off x="2839361" y="2948430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3" name="Group 137">
              <a:extLst>
                <a:ext uri="{FF2B5EF4-FFF2-40B4-BE49-F238E27FC236}">
                  <a16:creationId xmlns:a16="http://schemas.microsoft.com/office/drawing/2014/main" id="{ACC6BA58-EB39-CB3B-F597-B4749F8A8068}"/>
                </a:ext>
              </a:extLst>
            </p:cNvPr>
            <p:cNvGrpSpPr/>
            <p:nvPr/>
          </p:nvGrpSpPr>
          <p:grpSpPr>
            <a:xfrm rot="18720664">
              <a:off x="1618711" y="2460300"/>
              <a:ext cx="617754" cy="443038"/>
              <a:chOff x="2839361" y="2548803"/>
              <a:chExt cx="673942" cy="486162"/>
            </a:xfrm>
          </p:grpSpPr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13E02524-56BF-3637-58EA-27C5BEBD4C57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34D7771F-0CE4-4BC5-ECD4-CD3C147817CB}"/>
                  </a:ext>
                </a:extLst>
              </p:cNvPr>
              <p:cNvSpPr/>
              <p:nvPr/>
            </p:nvSpPr>
            <p:spPr>
              <a:xfrm>
                <a:off x="3067968" y="2550485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6B1E2952-C755-01DE-A4CC-BCA19A41B4D4}"/>
                  </a:ext>
                </a:extLst>
              </p:cNvPr>
              <p:cNvSpPr/>
              <p:nvPr/>
            </p:nvSpPr>
            <p:spPr>
              <a:xfrm>
                <a:off x="3303627" y="255514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B59EA138-AA62-0318-DDBD-3A88E0422FC5}"/>
                  </a:ext>
                </a:extLst>
              </p:cNvPr>
              <p:cNvSpPr/>
              <p:nvPr/>
            </p:nvSpPr>
            <p:spPr>
              <a:xfrm>
                <a:off x="3322401" y="295470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63D8790-6A17-FD02-A1D1-97B0DF9A4F40}"/>
                  </a:ext>
                </a:extLst>
              </p:cNvPr>
              <p:cNvSpPr/>
              <p:nvPr/>
            </p:nvSpPr>
            <p:spPr>
              <a:xfrm>
                <a:off x="3071517" y="295230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2FB8692-F17A-FAFF-5AFD-EE32F0B501A8}"/>
                  </a:ext>
                </a:extLst>
              </p:cNvPr>
              <p:cNvSpPr/>
              <p:nvPr/>
            </p:nvSpPr>
            <p:spPr>
              <a:xfrm>
                <a:off x="2839361" y="2948430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4530E5BF-D2E4-540C-822B-62FD12B3BC83}"/>
                </a:ext>
              </a:extLst>
            </p:cNvPr>
            <p:cNvSpPr/>
            <p:nvPr/>
          </p:nvSpPr>
          <p:spPr>
            <a:xfrm rot="16931073">
              <a:off x="2332154" y="2327409"/>
              <a:ext cx="726948" cy="636012"/>
            </a:xfrm>
            <a:prstGeom prst="arc">
              <a:avLst>
                <a:gd name="adj1" fmla="val 17707346"/>
                <a:gd name="adj2" fmla="val 0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A73DD1C2-941A-BDF8-610E-BFD6CAB70D87}"/>
                </a:ext>
              </a:extLst>
            </p:cNvPr>
            <p:cNvSpPr/>
            <p:nvPr/>
          </p:nvSpPr>
          <p:spPr>
            <a:xfrm rot="16931073">
              <a:off x="1928227" y="1920348"/>
              <a:ext cx="1375954" cy="1232069"/>
            </a:xfrm>
            <a:prstGeom prst="arc">
              <a:avLst>
                <a:gd name="adj1" fmla="val 17707346"/>
                <a:gd name="adj2" fmla="val 0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4DBDE66-96D1-01C6-8177-AA24C33F9BB2}"/>
                </a:ext>
              </a:extLst>
            </p:cNvPr>
            <p:cNvSpPr/>
            <p:nvPr/>
          </p:nvSpPr>
          <p:spPr>
            <a:xfrm>
              <a:off x="2084813" y="1988874"/>
              <a:ext cx="401320" cy="78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3E685548-EB65-4DD1-B350-F6E00DA85C8E}"/>
                </a:ext>
              </a:extLst>
            </p:cNvPr>
            <p:cNvSpPr/>
            <p:nvPr/>
          </p:nvSpPr>
          <p:spPr>
            <a:xfrm rot="20413244">
              <a:off x="9420584" y="2238732"/>
              <a:ext cx="726948" cy="636012"/>
            </a:xfrm>
            <a:prstGeom prst="arc">
              <a:avLst>
                <a:gd name="adj1" fmla="val 17707346"/>
                <a:gd name="adj2" fmla="val 0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B8531C33-EAEF-4F63-747D-E6514E1CC55E}"/>
                </a:ext>
              </a:extLst>
            </p:cNvPr>
            <p:cNvSpPr/>
            <p:nvPr/>
          </p:nvSpPr>
          <p:spPr>
            <a:xfrm rot="20511705">
              <a:off x="9124275" y="1794677"/>
              <a:ext cx="1375954" cy="1232069"/>
            </a:xfrm>
            <a:prstGeom prst="arc">
              <a:avLst>
                <a:gd name="adj1" fmla="val 17707346"/>
                <a:gd name="adj2" fmla="val 21363931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 151">
              <a:extLst>
                <a:ext uri="{FF2B5EF4-FFF2-40B4-BE49-F238E27FC236}">
                  <a16:creationId xmlns:a16="http://schemas.microsoft.com/office/drawing/2014/main" id="{0A184070-FABD-4A61-B270-C12E22B3110A}"/>
                </a:ext>
              </a:extLst>
            </p:cNvPr>
            <p:cNvGrpSpPr/>
            <p:nvPr/>
          </p:nvGrpSpPr>
          <p:grpSpPr>
            <a:xfrm rot="2880207">
              <a:off x="10435312" y="2566821"/>
              <a:ext cx="673942" cy="486162"/>
              <a:chOff x="2839361" y="2548803"/>
              <a:chExt cx="673942" cy="486162"/>
            </a:xfrm>
          </p:grpSpPr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2DA809D3-FB6E-307E-2C27-DEA8CFC89F9B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95169AB0-2352-BEB0-BED4-CC3641B75C27}"/>
                  </a:ext>
                </a:extLst>
              </p:cNvPr>
              <p:cNvSpPr/>
              <p:nvPr/>
            </p:nvSpPr>
            <p:spPr>
              <a:xfrm>
                <a:off x="3067968" y="2550485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E3BCD9CB-5684-8F03-B8D5-2C66DBB8140F}"/>
                  </a:ext>
                </a:extLst>
              </p:cNvPr>
              <p:cNvSpPr/>
              <p:nvPr/>
            </p:nvSpPr>
            <p:spPr>
              <a:xfrm>
                <a:off x="3303627" y="255514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824FFD00-E6AD-8EA8-A5D1-6639DAD52657}"/>
                  </a:ext>
                </a:extLst>
              </p:cNvPr>
              <p:cNvSpPr/>
              <p:nvPr/>
            </p:nvSpPr>
            <p:spPr>
              <a:xfrm>
                <a:off x="3322401" y="295470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13ACC6CE-1108-6F13-7AB1-B7629AF710F0}"/>
                  </a:ext>
                </a:extLst>
              </p:cNvPr>
              <p:cNvSpPr/>
              <p:nvPr/>
            </p:nvSpPr>
            <p:spPr>
              <a:xfrm>
                <a:off x="3071517" y="2952301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49A3EA4F-6CE5-B017-539D-558C8B45B529}"/>
                  </a:ext>
                </a:extLst>
              </p:cNvPr>
              <p:cNvSpPr/>
              <p:nvPr/>
            </p:nvSpPr>
            <p:spPr>
              <a:xfrm>
                <a:off x="2839361" y="2948430"/>
                <a:ext cx="190902" cy="8026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80" name="Straight Connector 194">
              <a:extLst>
                <a:ext uri="{FF2B5EF4-FFF2-40B4-BE49-F238E27FC236}">
                  <a16:creationId xmlns:a16="http://schemas.microsoft.com/office/drawing/2014/main" id="{D2A52C29-613B-3BEB-66DA-54C27721F0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581" y="2166747"/>
              <a:ext cx="0" cy="2626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98">
              <a:extLst>
                <a:ext uri="{FF2B5EF4-FFF2-40B4-BE49-F238E27FC236}">
                  <a16:creationId xmlns:a16="http://schemas.microsoft.com/office/drawing/2014/main" id="{FF626CEE-6DA0-12DA-7AE0-22CEE227F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581" y="1717809"/>
              <a:ext cx="0" cy="2626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99">
              <a:extLst>
                <a:ext uri="{FF2B5EF4-FFF2-40B4-BE49-F238E27FC236}">
                  <a16:creationId xmlns:a16="http://schemas.microsoft.com/office/drawing/2014/main" id="{0CD6BF75-27C9-5E6E-BF09-48842FB3E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4081" y="1717809"/>
              <a:ext cx="0" cy="2626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00">
              <a:extLst>
                <a:ext uri="{FF2B5EF4-FFF2-40B4-BE49-F238E27FC236}">
                  <a16:creationId xmlns:a16="http://schemas.microsoft.com/office/drawing/2014/main" id="{66936C17-67A9-CE38-A284-B0FFF656D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4335" y="2148079"/>
              <a:ext cx="0" cy="2626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201">
              <a:extLst>
                <a:ext uri="{FF2B5EF4-FFF2-40B4-BE49-F238E27FC236}">
                  <a16:creationId xmlns:a16="http://schemas.microsoft.com/office/drawing/2014/main" id="{00B5A4D2-E836-7F78-D0B7-8F4CF20F2227}"/>
                </a:ext>
              </a:extLst>
            </p:cNvPr>
            <p:cNvSpPr/>
            <p:nvPr/>
          </p:nvSpPr>
          <p:spPr>
            <a:xfrm>
              <a:off x="5703297" y="1636514"/>
              <a:ext cx="268399" cy="12276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Oval 202">
              <a:extLst>
                <a:ext uri="{FF2B5EF4-FFF2-40B4-BE49-F238E27FC236}">
                  <a16:creationId xmlns:a16="http://schemas.microsoft.com/office/drawing/2014/main" id="{EDB78905-556B-6C53-6750-952B05E85B6D}"/>
                </a:ext>
              </a:extLst>
            </p:cNvPr>
            <p:cNvSpPr/>
            <p:nvPr/>
          </p:nvSpPr>
          <p:spPr>
            <a:xfrm>
              <a:off x="5729618" y="2365587"/>
              <a:ext cx="268399" cy="12276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86" name="Straight Connector 203">
              <a:extLst>
                <a:ext uri="{FF2B5EF4-FFF2-40B4-BE49-F238E27FC236}">
                  <a16:creationId xmlns:a16="http://schemas.microsoft.com/office/drawing/2014/main" id="{7CD22D16-88D6-D1FF-F070-74FE4E55D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3297" y="1264793"/>
              <a:ext cx="0" cy="4464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206">
              <a:extLst>
                <a:ext uri="{FF2B5EF4-FFF2-40B4-BE49-F238E27FC236}">
                  <a16:creationId xmlns:a16="http://schemas.microsoft.com/office/drawing/2014/main" id="{BB4216D1-BA71-6BBB-8C6A-4C0E83A897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9790" y="1243965"/>
              <a:ext cx="955" cy="4710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207">
              <a:extLst>
                <a:ext uri="{FF2B5EF4-FFF2-40B4-BE49-F238E27FC236}">
                  <a16:creationId xmlns:a16="http://schemas.microsoft.com/office/drawing/2014/main" id="{7A04B23C-3447-AD5C-D35A-B7B7EB0A62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246" y="1264793"/>
              <a:ext cx="39650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215">
              <a:extLst>
                <a:ext uri="{FF2B5EF4-FFF2-40B4-BE49-F238E27FC236}">
                  <a16:creationId xmlns:a16="http://schemas.microsoft.com/office/drawing/2014/main" id="{023EA6D8-EF76-76CC-330E-1DFA5EFF852F}"/>
                </a:ext>
              </a:extLst>
            </p:cNvPr>
            <p:cNvGrpSpPr/>
            <p:nvPr/>
          </p:nvGrpSpPr>
          <p:grpSpPr>
            <a:xfrm rot="10800000">
              <a:off x="5665188" y="2404194"/>
              <a:ext cx="383319" cy="471011"/>
              <a:chOff x="5318480" y="3529365"/>
              <a:chExt cx="383319" cy="471011"/>
            </a:xfrm>
          </p:grpSpPr>
          <p:cxnSp>
            <p:nvCxnSpPr>
              <p:cNvPr id="361" name="Straight Connector 212">
                <a:extLst>
                  <a:ext uri="{FF2B5EF4-FFF2-40B4-BE49-F238E27FC236}">
                    <a16:creationId xmlns:a16="http://schemas.microsoft.com/office/drawing/2014/main" id="{49963B18-6888-4F8D-6072-2D62FBF508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65614" y="3550193"/>
                <a:ext cx="0" cy="4464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213">
                <a:extLst>
                  <a:ext uri="{FF2B5EF4-FFF2-40B4-BE49-F238E27FC236}">
                    <a16:creationId xmlns:a16="http://schemas.microsoft.com/office/drawing/2014/main" id="{7D4F2EC9-EC31-3FD2-5A9C-8AA7C32665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42107" y="3529365"/>
                <a:ext cx="955" cy="4710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214">
                <a:extLst>
                  <a:ext uri="{FF2B5EF4-FFF2-40B4-BE49-F238E27FC236}">
                    <a16:creationId xmlns:a16="http://schemas.microsoft.com/office/drawing/2014/main" id="{D6218D24-5251-A339-E525-F38B0E18364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318480" y="3550192"/>
                <a:ext cx="383319" cy="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244">
              <a:extLst>
                <a:ext uri="{FF2B5EF4-FFF2-40B4-BE49-F238E27FC236}">
                  <a16:creationId xmlns:a16="http://schemas.microsoft.com/office/drawing/2014/main" id="{51DBC8D2-0CA8-E717-227F-98187E301E73}"/>
                </a:ext>
              </a:extLst>
            </p:cNvPr>
            <p:cNvGrpSpPr/>
            <p:nvPr/>
          </p:nvGrpSpPr>
          <p:grpSpPr>
            <a:xfrm rot="18634345">
              <a:off x="834108" y="3175311"/>
              <a:ext cx="911904" cy="415392"/>
              <a:chOff x="3151454" y="5698005"/>
              <a:chExt cx="911904" cy="415392"/>
            </a:xfrm>
            <a:solidFill>
              <a:srgbClr val="800080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88CEB095-8EF3-2673-A6F6-0DEED79BF0EB}"/>
                  </a:ext>
                </a:extLst>
              </p:cNvPr>
              <p:cNvSpPr/>
              <p:nvPr/>
            </p:nvSpPr>
            <p:spPr>
              <a:xfrm>
                <a:off x="3265524" y="5702039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29AF761F-F448-0E36-8F99-5B083ED0EA3F}"/>
                  </a:ext>
                </a:extLst>
              </p:cNvPr>
              <p:cNvSpPr/>
              <p:nvPr/>
            </p:nvSpPr>
            <p:spPr>
              <a:xfrm>
                <a:off x="3391250" y="5703408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3555415A-DF50-879F-3B8F-7D445F6C6A7E}"/>
                  </a:ext>
                </a:extLst>
              </p:cNvPr>
              <p:cNvSpPr/>
              <p:nvPr/>
            </p:nvSpPr>
            <p:spPr>
              <a:xfrm>
                <a:off x="3507370" y="5707199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CEC49D12-9553-1938-8986-599BFDA7F18A}"/>
                  </a:ext>
                </a:extLst>
              </p:cNvPr>
              <p:cNvSpPr/>
              <p:nvPr/>
            </p:nvSpPr>
            <p:spPr>
              <a:xfrm>
                <a:off x="3515609" y="6032502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C12459B3-0415-C274-F236-007DC429DB70}"/>
                  </a:ext>
                </a:extLst>
              </p:cNvPr>
              <p:cNvSpPr/>
              <p:nvPr/>
            </p:nvSpPr>
            <p:spPr>
              <a:xfrm>
                <a:off x="3392807" y="6030548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20AE5EBC-A69A-FD60-179B-2852DDF7D401}"/>
                  </a:ext>
                </a:extLst>
              </p:cNvPr>
              <p:cNvSpPr/>
              <p:nvPr/>
            </p:nvSpPr>
            <p:spPr>
              <a:xfrm>
                <a:off x="3265526" y="6027396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6AD3BE90-B68A-D58F-9829-58FCCBCC3892}"/>
                  </a:ext>
                </a:extLst>
              </p:cNvPr>
              <p:cNvSpPr/>
              <p:nvPr/>
            </p:nvSpPr>
            <p:spPr>
              <a:xfrm>
                <a:off x="3623664" y="5709659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EBD0C2FD-99DD-9042-5276-178332C42D6C}"/>
                  </a:ext>
                </a:extLst>
              </p:cNvPr>
              <p:cNvSpPr/>
              <p:nvPr/>
            </p:nvSpPr>
            <p:spPr>
              <a:xfrm>
                <a:off x="3749390" y="5711028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46C44C9-C41C-1EAD-8537-86C4732629C2}"/>
                  </a:ext>
                </a:extLst>
              </p:cNvPr>
              <p:cNvSpPr/>
              <p:nvPr/>
            </p:nvSpPr>
            <p:spPr>
              <a:xfrm>
                <a:off x="3865510" y="5714819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B64AD0EC-45DB-216B-C2B2-046EA568C95B}"/>
                  </a:ext>
                </a:extLst>
              </p:cNvPr>
              <p:cNvSpPr/>
              <p:nvPr/>
            </p:nvSpPr>
            <p:spPr>
              <a:xfrm>
                <a:off x="3873749" y="6040122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0B332A9-54DE-180F-765A-1A623976C749}"/>
                  </a:ext>
                </a:extLst>
              </p:cNvPr>
              <p:cNvSpPr/>
              <p:nvPr/>
            </p:nvSpPr>
            <p:spPr>
              <a:xfrm>
                <a:off x="3750947" y="6038168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0A089A61-0EB3-F5A2-FCEC-393096D6571C}"/>
                  </a:ext>
                </a:extLst>
              </p:cNvPr>
              <p:cNvSpPr/>
              <p:nvPr/>
            </p:nvSpPr>
            <p:spPr>
              <a:xfrm>
                <a:off x="3623666" y="6035016"/>
                <a:ext cx="83778" cy="6534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62737133-E43C-7EE3-16E4-CF9D33612F5C}"/>
                  </a:ext>
                </a:extLst>
              </p:cNvPr>
              <p:cNvSpPr/>
              <p:nvPr/>
            </p:nvSpPr>
            <p:spPr>
              <a:xfrm>
                <a:off x="3156453" y="5935980"/>
                <a:ext cx="83778" cy="15676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CF89AC6F-DCD3-3DDF-15D4-DE096EF1EF0D}"/>
                  </a:ext>
                </a:extLst>
              </p:cNvPr>
              <p:cNvSpPr/>
              <p:nvPr/>
            </p:nvSpPr>
            <p:spPr>
              <a:xfrm>
                <a:off x="3151454" y="5698005"/>
                <a:ext cx="83778" cy="15676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63622645-2A82-4E6E-1861-BD67F5C63552}"/>
                  </a:ext>
                </a:extLst>
              </p:cNvPr>
              <p:cNvSpPr/>
              <p:nvPr/>
            </p:nvSpPr>
            <p:spPr>
              <a:xfrm>
                <a:off x="3979580" y="5707199"/>
                <a:ext cx="83778" cy="15676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B7184B3B-2E50-04F6-7E0F-63E6B18F8603}"/>
                  </a:ext>
                </a:extLst>
              </p:cNvPr>
              <p:cNvSpPr/>
              <p:nvPr/>
            </p:nvSpPr>
            <p:spPr>
              <a:xfrm>
                <a:off x="3979580" y="5956634"/>
                <a:ext cx="83778" cy="15676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91" name="Straight Connector 247">
              <a:extLst>
                <a:ext uri="{FF2B5EF4-FFF2-40B4-BE49-F238E27FC236}">
                  <a16:creationId xmlns:a16="http://schemas.microsoft.com/office/drawing/2014/main" id="{CB217902-0E16-BCC4-007B-9D71AB1400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2509" y="4175089"/>
              <a:ext cx="274155" cy="2193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250">
              <a:extLst>
                <a:ext uri="{FF2B5EF4-FFF2-40B4-BE49-F238E27FC236}">
                  <a16:creationId xmlns:a16="http://schemas.microsoft.com/office/drawing/2014/main" id="{D4A94780-01A2-86B8-4B71-820AE912EC63}"/>
                </a:ext>
              </a:extLst>
            </p:cNvPr>
            <p:cNvSpPr/>
            <p:nvPr/>
          </p:nvSpPr>
          <p:spPr>
            <a:xfrm>
              <a:off x="1068577" y="4374124"/>
              <a:ext cx="884155" cy="88087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3" name="Straight Connector 251">
              <a:extLst>
                <a:ext uri="{FF2B5EF4-FFF2-40B4-BE49-F238E27FC236}">
                  <a16:creationId xmlns:a16="http://schemas.microsoft.com/office/drawing/2014/main" id="{DBF27444-0551-0D2A-B3E7-C4B3A0D905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548" y="4444223"/>
              <a:ext cx="274155" cy="2193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252">
              <a:extLst>
                <a:ext uri="{FF2B5EF4-FFF2-40B4-BE49-F238E27FC236}">
                  <a16:creationId xmlns:a16="http://schemas.microsoft.com/office/drawing/2014/main" id="{657657D5-F3FD-1DE1-DC1B-4C4DFF578D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667" y="4444223"/>
              <a:ext cx="520094" cy="5491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E289423-B061-F0EA-8D89-2A2964CBFF48}"/>
                </a:ext>
              </a:extLst>
            </p:cNvPr>
            <p:cNvSpPr/>
            <p:nvPr/>
          </p:nvSpPr>
          <p:spPr>
            <a:xfrm rot="18566472">
              <a:off x="935350" y="4120933"/>
              <a:ext cx="325006" cy="615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6" name="Group 256">
              <a:extLst>
                <a:ext uri="{FF2B5EF4-FFF2-40B4-BE49-F238E27FC236}">
                  <a16:creationId xmlns:a16="http://schemas.microsoft.com/office/drawing/2014/main" id="{D0B73D78-2305-0683-2AA5-605C8238F02F}"/>
                </a:ext>
              </a:extLst>
            </p:cNvPr>
            <p:cNvGrpSpPr/>
            <p:nvPr/>
          </p:nvGrpSpPr>
          <p:grpSpPr>
            <a:xfrm>
              <a:off x="5240047" y="1840925"/>
              <a:ext cx="190902" cy="445346"/>
              <a:chOff x="2839361" y="2548803"/>
              <a:chExt cx="190902" cy="445346"/>
            </a:xfrm>
          </p:grpSpPr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53367634-1E6F-9427-8F09-EAEEE27F8139}"/>
                  </a:ext>
                </a:extLst>
              </p:cNvPr>
              <p:cNvSpPr/>
              <p:nvPr/>
            </p:nvSpPr>
            <p:spPr>
              <a:xfrm>
                <a:off x="2839361" y="2548803"/>
                <a:ext cx="190902" cy="457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991A315C-3F30-A3EB-D943-634AC3C5DFC9}"/>
                  </a:ext>
                </a:extLst>
              </p:cNvPr>
              <p:cNvSpPr/>
              <p:nvPr/>
            </p:nvSpPr>
            <p:spPr>
              <a:xfrm>
                <a:off x="2839361" y="2948430"/>
                <a:ext cx="190902" cy="457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7" name="Arrow: Right 263">
              <a:extLst>
                <a:ext uri="{FF2B5EF4-FFF2-40B4-BE49-F238E27FC236}">
                  <a16:creationId xmlns:a16="http://schemas.microsoft.com/office/drawing/2014/main" id="{FBAE628B-08EE-07E6-13D8-DAAC208C9C14}"/>
                </a:ext>
              </a:extLst>
            </p:cNvPr>
            <p:cNvSpPr/>
            <p:nvPr/>
          </p:nvSpPr>
          <p:spPr>
            <a:xfrm>
              <a:off x="974927" y="1964089"/>
              <a:ext cx="10363196" cy="45719"/>
            </a:xfrm>
            <a:prstGeom prst="rightArrow">
              <a:avLst/>
            </a:prstGeom>
            <a:solidFill>
              <a:schemeClr val="accent2">
                <a:alpha val="46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Arrow: Right 265">
              <a:extLst>
                <a:ext uri="{FF2B5EF4-FFF2-40B4-BE49-F238E27FC236}">
                  <a16:creationId xmlns:a16="http://schemas.microsoft.com/office/drawing/2014/main" id="{86CAE9D0-A598-4471-9BC8-F8E6D9BF1074}"/>
                </a:ext>
              </a:extLst>
            </p:cNvPr>
            <p:cNvSpPr/>
            <p:nvPr/>
          </p:nvSpPr>
          <p:spPr>
            <a:xfrm>
              <a:off x="976638" y="2029933"/>
              <a:ext cx="10363196" cy="45719"/>
            </a:xfrm>
            <a:prstGeom prst="rightArrow">
              <a:avLst/>
            </a:prstGeom>
            <a:solidFill>
              <a:srgbClr val="FF0000">
                <a:alpha val="46000"/>
              </a:srgbClr>
            </a:solidFill>
            <a:ln>
              <a:noFill/>
            </a:ln>
            <a:effectLst>
              <a:glow rad="635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Arrow: Right 266">
              <a:extLst>
                <a:ext uri="{FF2B5EF4-FFF2-40B4-BE49-F238E27FC236}">
                  <a16:creationId xmlns:a16="http://schemas.microsoft.com/office/drawing/2014/main" id="{7B72A27E-F498-2050-33FE-854095B26F87}"/>
                </a:ext>
              </a:extLst>
            </p:cNvPr>
            <p:cNvSpPr/>
            <p:nvPr/>
          </p:nvSpPr>
          <p:spPr>
            <a:xfrm rot="10800000">
              <a:off x="952483" y="2080984"/>
              <a:ext cx="10363196" cy="45719"/>
            </a:xfrm>
            <a:prstGeom prst="rightArrow">
              <a:avLst/>
            </a:prstGeom>
            <a:solidFill>
              <a:schemeClr val="accent2">
                <a:alpha val="46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00" name="Group 264">
              <a:extLst>
                <a:ext uri="{FF2B5EF4-FFF2-40B4-BE49-F238E27FC236}">
                  <a16:creationId xmlns:a16="http://schemas.microsoft.com/office/drawing/2014/main" id="{C261285C-D214-1370-512F-D00E476898AE}"/>
                </a:ext>
              </a:extLst>
            </p:cNvPr>
            <p:cNvGrpSpPr/>
            <p:nvPr/>
          </p:nvGrpSpPr>
          <p:grpSpPr>
            <a:xfrm>
              <a:off x="8189377" y="1907667"/>
              <a:ext cx="1102949" cy="313686"/>
              <a:chOff x="8079160" y="2684907"/>
              <a:chExt cx="1102949" cy="313686"/>
            </a:xfrm>
          </p:grpSpPr>
          <p:grpSp>
            <p:nvGrpSpPr>
              <p:cNvPr id="330" name="Group 175">
                <a:extLst>
                  <a:ext uri="{FF2B5EF4-FFF2-40B4-BE49-F238E27FC236}">
                    <a16:creationId xmlns:a16="http://schemas.microsoft.com/office/drawing/2014/main" id="{CEE1BD0B-CD8F-EE37-4411-C128B5E20859}"/>
                  </a:ext>
                </a:extLst>
              </p:cNvPr>
              <p:cNvGrpSpPr/>
              <p:nvPr/>
            </p:nvGrpSpPr>
            <p:grpSpPr>
              <a:xfrm>
                <a:off x="8079160" y="2701415"/>
                <a:ext cx="451077" cy="224291"/>
                <a:chOff x="2839361" y="2548803"/>
                <a:chExt cx="673942" cy="486161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3AA73650-45F7-DF8B-0FBD-6AA2C7B8C4CB}"/>
                    </a:ext>
                  </a:extLst>
                </p:cNvPr>
                <p:cNvSpPr/>
                <p:nvPr/>
              </p:nvSpPr>
              <p:spPr>
                <a:xfrm>
                  <a:off x="2839361" y="2548803"/>
                  <a:ext cx="190902" cy="45719"/>
                </a:xfrm>
                <a:prstGeom prst="rect">
                  <a:avLst/>
                </a:prstGeom>
                <a:grpFill/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337D118F-09B8-744D-E4C3-5DDD811B4BAD}"/>
                    </a:ext>
                  </a:extLst>
                </p:cNvPr>
                <p:cNvSpPr/>
                <p:nvPr/>
              </p:nvSpPr>
              <p:spPr>
                <a:xfrm>
                  <a:off x="3067968" y="2550485"/>
                  <a:ext cx="190902" cy="45719"/>
                </a:xfrm>
                <a:prstGeom prst="rect">
                  <a:avLst/>
                </a:prstGeom>
                <a:grpFill/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E9DF948A-3BB9-60A1-AA55-68BA0BE423B7}"/>
                    </a:ext>
                  </a:extLst>
                </p:cNvPr>
                <p:cNvSpPr/>
                <p:nvPr/>
              </p:nvSpPr>
              <p:spPr>
                <a:xfrm>
                  <a:off x="3303627" y="2555141"/>
                  <a:ext cx="190902" cy="45719"/>
                </a:xfrm>
                <a:prstGeom prst="rect">
                  <a:avLst/>
                </a:prstGeom>
                <a:grpFill/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A7E8A43D-D4D0-FD2D-C763-9765D7E0667F}"/>
                    </a:ext>
                  </a:extLst>
                </p:cNvPr>
                <p:cNvSpPr/>
                <p:nvPr/>
              </p:nvSpPr>
              <p:spPr>
                <a:xfrm>
                  <a:off x="3322401" y="2989245"/>
                  <a:ext cx="190902" cy="45719"/>
                </a:xfrm>
                <a:prstGeom prst="rect">
                  <a:avLst/>
                </a:prstGeom>
                <a:grpFill/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9B5A750D-1D0E-7998-2C76-9AF49F009CED}"/>
                    </a:ext>
                  </a:extLst>
                </p:cNvPr>
                <p:cNvSpPr/>
                <p:nvPr/>
              </p:nvSpPr>
              <p:spPr>
                <a:xfrm>
                  <a:off x="3071517" y="2986845"/>
                  <a:ext cx="190902" cy="45719"/>
                </a:xfrm>
                <a:prstGeom prst="rect">
                  <a:avLst/>
                </a:prstGeom>
                <a:grpFill/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D0375DB2-A82D-1A87-C73D-78E1B86D8BD8}"/>
                    </a:ext>
                  </a:extLst>
                </p:cNvPr>
                <p:cNvSpPr/>
                <p:nvPr/>
              </p:nvSpPr>
              <p:spPr>
                <a:xfrm>
                  <a:off x="2839361" y="2982974"/>
                  <a:ext cx="190902" cy="45719"/>
                </a:xfrm>
                <a:prstGeom prst="rect">
                  <a:avLst/>
                </a:prstGeom>
                <a:grpFill/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31" name="Oval 182">
                <a:extLst>
                  <a:ext uri="{FF2B5EF4-FFF2-40B4-BE49-F238E27FC236}">
                    <a16:creationId xmlns:a16="http://schemas.microsoft.com/office/drawing/2014/main" id="{56989D52-9188-02BD-7C9B-D30A8F8A9E2E}"/>
                  </a:ext>
                </a:extLst>
              </p:cNvPr>
              <p:cNvSpPr/>
              <p:nvPr/>
            </p:nvSpPr>
            <p:spPr>
              <a:xfrm>
                <a:off x="8914855" y="2684907"/>
                <a:ext cx="45719" cy="30806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2" name="Oval 183">
                <a:extLst>
                  <a:ext uri="{FF2B5EF4-FFF2-40B4-BE49-F238E27FC236}">
                    <a16:creationId xmlns:a16="http://schemas.microsoft.com/office/drawing/2014/main" id="{0D49D92A-CE3E-6165-00ED-50B0D2086BFA}"/>
                  </a:ext>
                </a:extLst>
              </p:cNvPr>
              <p:cNvSpPr/>
              <p:nvPr/>
            </p:nvSpPr>
            <p:spPr>
              <a:xfrm>
                <a:off x="9023381" y="2688643"/>
                <a:ext cx="45719" cy="30806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3" name="Oval 184">
                <a:extLst>
                  <a:ext uri="{FF2B5EF4-FFF2-40B4-BE49-F238E27FC236}">
                    <a16:creationId xmlns:a16="http://schemas.microsoft.com/office/drawing/2014/main" id="{B63BA311-EEE8-163C-77FE-49AC1A1EE119}"/>
                  </a:ext>
                </a:extLst>
              </p:cNvPr>
              <p:cNvSpPr/>
              <p:nvPr/>
            </p:nvSpPr>
            <p:spPr>
              <a:xfrm>
                <a:off x="9136390" y="2690528"/>
                <a:ext cx="45719" cy="30806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4" name="Straight Connector 189">
                <a:extLst>
                  <a:ext uri="{FF2B5EF4-FFF2-40B4-BE49-F238E27FC236}">
                    <a16:creationId xmlns:a16="http://schemas.microsoft.com/office/drawing/2014/main" id="{FC5E04DA-7D94-40F1-54FF-66CEF94729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7320" y="2693543"/>
                <a:ext cx="0" cy="282253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192">
                <a:extLst>
                  <a:ext uri="{FF2B5EF4-FFF2-40B4-BE49-F238E27FC236}">
                    <a16:creationId xmlns:a16="http://schemas.microsoft.com/office/drawing/2014/main" id="{393E0C74-5B3A-73F5-7D18-184975043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0820" y="2693543"/>
                <a:ext cx="0" cy="282253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193">
                <a:extLst>
                  <a:ext uri="{FF2B5EF4-FFF2-40B4-BE49-F238E27FC236}">
                    <a16:creationId xmlns:a16="http://schemas.microsoft.com/office/drawing/2014/main" id="{C746B2EC-65C4-7AC9-CEF4-B99C04995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7851" y="2693543"/>
                <a:ext cx="0" cy="282253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1" name="Picture 58">
              <a:extLst>
                <a:ext uri="{FF2B5EF4-FFF2-40B4-BE49-F238E27FC236}">
                  <a16:creationId xmlns:a16="http://schemas.microsoft.com/office/drawing/2014/main" id="{CE23B83F-6509-6387-26EB-71B2C1ACD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8674" t="50168" r="68233" b="34146"/>
            <a:stretch/>
          </p:blipFill>
          <p:spPr>
            <a:xfrm>
              <a:off x="4356787" y="1804640"/>
              <a:ext cx="861557" cy="495960"/>
            </a:xfrm>
            <a:prstGeom prst="rect">
              <a:avLst/>
            </a:prstGeom>
          </p:spPr>
        </p:pic>
        <p:grpSp>
          <p:nvGrpSpPr>
            <p:cNvPr id="102" name="Group 129">
              <a:extLst>
                <a:ext uri="{FF2B5EF4-FFF2-40B4-BE49-F238E27FC236}">
                  <a16:creationId xmlns:a16="http://schemas.microsoft.com/office/drawing/2014/main" id="{C3E17901-7431-0D17-C5B8-119F8D9E1E0F}"/>
                </a:ext>
              </a:extLst>
            </p:cNvPr>
            <p:cNvGrpSpPr/>
            <p:nvPr/>
          </p:nvGrpSpPr>
          <p:grpSpPr>
            <a:xfrm rot="16200000">
              <a:off x="3795999" y="1707610"/>
              <a:ext cx="338753" cy="641832"/>
              <a:chOff x="2616454" y="4545332"/>
              <a:chExt cx="606806" cy="727708"/>
            </a:xfrm>
          </p:grpSpPr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D76097E7-1E06-ECAC-73FF-0F67EF9ECD0E}"/>
                  </a:ext>
                </a:extLst>
              </p:cNvPr>
              <p:cNvSpPr/>
              <p:nvPr/>
            </p:nvSpPr>
            <p:spPr>
              <a:xfrm>
                <a:off x="2616454" y="4545332"/>
                <a:ext cx="606806" cy="727708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7" name="Isosceles Triangle 60">
                <a:extLst>
                  <a:ext uri="{FF2B5EF4-FFF2-40B4-BE49-F238E27FC236}">
                    <a16:creationId xmlns:a16="http://schemas.microsoft.com/office/drawing/2014/main" id="{46C16C1C-C50F-D7C4-3901-3F63FC801765}"/>
                  </a:ext>
                </a:extLst>
              </p:cNvPr>
              <p:cNvSpPr/>
              <p:nvPr/>
            </p:nvSpPr>
            <p:spPr>
              <a:xfrm>
                <a:off x="2809197" y="4625340"/>
                <a:ext cx="220302" cy="64770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8" name="Isosceles Triangle 61">
                <a:extLst>
                  <a:ext uri="{FF2B5EF4-FFF2-40B4-BE49-F238E27FC236}">
                    <a16:creationId xmlns:a16="http://schemas.microsoft.com/office/drawing/2014/main" id="{FD9484C3-12A9-5559-EE98-08D940854FDC}"/>
                  </a:ext>
                </a:extLst>
              </p:cNvPr>
              <p:cNvSpPr/>
              <p:nvPr/>
            </p:nvSpPr>
            <p:spPr>
              <a:xfrm>
                <a:off x="3037013" y="4625340"/>
                <a:ext cx="168972" cy="64770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9" name="Isosceles Triangle 128">
                <a:extLst>
                  <a:ext uri="{FF2B5EF4-FFF2-40B4-BE49-F238E27FC236}">
                    <a16:creationId xmlns:a16="http://schemas.microsoft.com/office/drawing/2014/main" id="{5812C87D-2EDE-20B7-409F-FB2B629D31C5}"/>
                  </a:ext>
                </a:extLst>
              </p:cNvPr>
              <p:cNvSpPr/>
              <p:nvPr/>
            </p:nvSpPr>
            <p:spPr>
              <a:xfrm>
                <a:off x="2632711" y="4625340"/>
                <a:ext cx="168972" cy="64770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886000D-E592-DA1F-80C1-070CE0FE5250}"/>
                </a:ext>
              </a:extLst>
            </p:cNvPr>
            <p:cNvSpPr/>
            <p:nvPr/>
          </p:nvSpPr>
          <p:spPr>
            <a:xfrm>
              <a:off x="7091633" y="1988874"/>
              <a:ext cx="737930" cy="1138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Partial Circle 275">
              <a:extLst>
                <a:ext uri="{FF2B5EF4-FFF2-40B4-BE49-F238E27FC236}">
                  <a16:creationId xmlns:a16="http://schemas.microsoft.com/office/drawing/2014/main" id="{01319F5A-6E10-0298-7BA6-7689DB7D074A}"/>
                </a:ext>
              </a:extLst>
            </p:cNvPr>
            <p:cNvSpPr/>
            <p:nvPr/>
          </p:nvSpPr>
          <p:spPr>
            <a:xfrm rot="13237216">
              <a:off x="561550" y="4349587"/>
              <a:ext cx="304776" cy="285445"/>
            </a:xfrm>
            <a:prstGeom prst="pie">
              <a:avLst>
                <a:gd name="adj1" fmla="val 0"/>
                <a:gd name="adj2" fmla="val 54688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5" name="Partial Circle 276">
              <a:extLst>
                <a:ext uri="{FF2B5EF4-FFF2-40B4-BE49-F238E27FC236}">
                  <a16:creationId xmlns:a16="http://schemas.microsoft.com/office/drawing/2014/main" id="{9068CD1B-407B-CC65-5EDC-1B47792EE38E}"/>
                </a:ext>
              </a:extLst>
            </p:cNvPr>
            <p:cNvSpPr/>
            <p:nvPr/>
          </p:nvSpPr>
          <p:spPr>
            <a:xfrm rot="7935357">
              <a:off x="994745" y="3889582"/>
              <a:ext cx="304776" cy="285445"/>
            </a:xfrm>
            <a:prstGeom prst="pie">
              <a:avLst>
                <a:gd name="adj1" fmla="val 0"/>
                <a:gd name="adj2" fmla="val 54688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6" name="Partial Circle 277">
              <a:extLst>
                <a:ext uri="{FF2B5EF4-FFF2-40B4-BE49-F238E27FC236}">
                  <a16:creationId xmlns:a16="http://schemas.microsoft.com/office/drawing/2014/main" id="{3BAFD06A-8B34-96ED-BE9B-D0F0FB53B2A5}"/>
                </a:ext>
              </a:extLst>
            </p:cNvPr>
            <p:cNvSpPr/>
            <p:nvPr/>
          </p:nvSpPr>
          <p:spPr>
            <a:xfrm rot="2503708">
              <a:off x="523279" y="3455045"/>
              <a:ext cx="304776" cy="285445"/>
            </a:xfrm>
            <a:prstGeom prst="pie">
              <a:avLst>
                <a:gd name="adj1" fmla="val 0"/>
                <a:gd name="adj2" fmla="val 54688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7" name="Partial Circle 278">
              <a:extLst>
                <a:ext uri="{FF2B5EF4-FFF2-40B4-BE49-F238E27FC236}">
                  <a16:creationId xmlns:a16="http://schemas.microsoft.com/office/drawing/2014/main" id="{789C9543-59CA-CF05-BC4F-47F1FE7E1065}"/>
                </a:ext>
              </a:extLst>
            </p:cNvPr>
            <p:cNvSpPr/>
            <p:nvPr/>
          </p:nvSpPr>
          <p:spPr>
            <a:xfrm rot="18698911">
              <a:off x="115486" y="3891967"/>
              <a:ext cx="304776" cy="285445"/>
            </a:xfrm>
            <a:prstGeom prst="pie">
              <a:avLst>
                <a:gd name="adj1" fmla="val 0"/>
                <a:gd name="adj2" fmla="val 54688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108" name="Group 287">
              <a:extLst>
                <a:ext uri="{FF2B5EF4-FFF2-40B4-BE49-F238E27FC236}">
                  <a16:creationId xmlns:a16="http://schemas.microsoft.com/office/drawing/2014/main" id="{3A330BF8-E1E1-0ED4-F3D4-0C9FCC11E41D}"/>
                </a:ext>
              </a:extLst>
            </p:cNvPr>
            <p:cNvGrpSpPr/>
            <p:nvPr/>
          </p:nvGrpSpPr>
          <p:grpSpPr>
            <a:xfrm>
              <a:off x="693276" y="3768573"/>
              <a:ext cx="230577" cy="222233"/>
              <a:chOff x="2445766" y="5309799"/>
              <a:chExt cx="230577" cy="222233"/>
            </a:xfrm>
          </p:grpSpPr>
          <p:sp>
            <p:nvSpPr>
              <p:cNvPr id="319" name="Oval 288">
                <a:extLst>
                  <a:ext uri="{FF2B5EF4-FFF2-40B4-BE49-F238E27FC236}">
                    <a16:creationId xmlns:a16="http://schemas.microsoft.com/office/drawing/2014/main" id="{1F1B68C1-B8C3-1153-EA86-639B4324B289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0" name="Oval 289">
                <a:extLst>
                  <a:ext uri="{FF2B5EF4-FFF2-40B4-BE49-F238E27FC236}">
                    <a16:creationId xmlns:a16="http://schemas.microsoft.com/office/drawing/2014/main" id="{C8E06608-F983-9876-F2E0-9D6B9BD6FA76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1" name="Oval 290">
                <a:extLst>
                  <a:ext uri="{FF2B5EF4-FFF2-40B4-BE49-F238E27FC236}">
                    <a16:creationId xmlns:a16="http://schemas.microsoft.com/office/drawing/2014/main" id="{586EE962-863D-184C-5C9D-AB871446BEA3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2" name="Oval 291">
                <a:extLst>
                  <a:ext uri="{FF2B5EF4-FFF2-40B4-BE49-F238E27FC236}">
                    <a16:creationId xmlns:a16="http://schemas.microsoft.com/office/drawing/2014/main" id="{74F6D5CD-026C-0B91-B6A9-F152F591849A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3" name="Oval 292">
                <a:extLst>
                  <a:ext uri="{FF2B5EF4-FFF2-40B4-BE49-F238E27FC236}">
                    <a16:creationId xmlns:a16="http://schemas.microsoft.com/office/drawing/2014/main" id="{5AFBB9FE-5921-B762-12A6-1B47363035A5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4" name="Oval 293">
                <a:extLst>
                  <a:ext uri="{FF2B5EF4-FFF2-40B4-BE49-F238E27FC236}">
                    <a16:creationId xmlns:a16="http://schemas.microsoft.com/office/drawing/2014/main" id="{D5B37DFE-0599-C18D-1ABC-3B11F5C1FB32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5" name="Oval 294">
                <a:extLst>
                  <a:ext uri="{FF2B5EF4-FFF2-40B4-BE49-F238E27FC236}">
                    <a16:creationId xmlns:a16="http://schemas.microsoft.com/office/drawing/2014/main" id="{0790AE4E-FA3A-6296-A5D9-5AE84127DA35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9" name="Group 295">
              <a:extLst>
                <a:ext uri="{FF2B5EF4-FFF2-40B4-BE49-F238E27FC236}">
                  <a16:creationId xmlns:a16="http://schemas.microsoft.com/office/drawing/2014/main" id="{95101575-6EAE-F359-C4C7-CAFC940564D8}"/>
                </a:ext>
              </a:extLst>
            </p:cNvPr>
            <p:cNvGrpSpPr/>
            <p:nvPr/>
          </p:nvGrpSpPr>
          <p:grpSpPr>
            <a:xfrm>
              <a:off x="566472" y="3896397"/>
              <a:ext cx="230577" cy="222233"/>
              <a:chOff x="2445766" y="5309799"/>
              <a:chExt cx="230577" cy="222233"/>
            </a:xfrm>
          </p:grpSpPr>
          <p:sp>
            <p:nvSpPr>
              <p:cNvPr id="312" name="Oval 296">
                <a:extLst>
                  <a:ext uri="{FF2B5EF4-FFF2-40B4-BE49-F238E27FC236}">
                    <a16:creationId xmlns:a16="http://schemas.microsoft.com/office/drawing/2014/main" id="{197318F3-86E0-F367-5C89-2D0A8D4EEECF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3" name="Oval 297">
                <a:extLst>
                  <a:ext uri="{FF2B5EF4-FFF2-40B4-BE49-F238E27FC236}">
                    <a16:creationId xmlns:a16="http://schemas.microsoft.com/office/drawing/2014/main" id="{EF3854D4-5947-0617-FF11-F3C5B411D74A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4" name="Oval 298">
                <a:extLst>
                  <a:ext uri="{FF2B5EF4-FFF2-40B4-BE49-F238E27FC236}">
                    <a16:creationId xmlns:a16="http://schemas.microsoft.com/office/drawing/2014/main" id="{A1304847-DA51-4BC2-8B3B-883D781FFCEC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5" name="Oval 299">
                <a:extLst>
                  <a:ext uri="{FF2B5EF4-FFF2-40B4-BE49-F238E27FC236}">
                    <a16:creationId xmlns:a16="http://schemas.microsoft.com/office/drawing/2014/main" id="{2CE2B260-4729-C914-6330-CEA756755498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6" name="Oval 300">
                <a:extLst>
                  <a:ext uri="{FF2B5EF4-FFF2-40B4-BE49-F238E27FC236}">
                    <a16:creationId xmlns:a16="http://schemas.microsoft.com/office/drawing/2014/main" id="{5962326C-37FA-7B90-0657-F314FEDD621B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7" name="Oval 301">
                <a:extLst>
                  <a:ext uri="{FF2B5EF4-FFF2-40B4-BE49-F238E27FC236}">
                    <a16:creationId xmlns:a16="http://schemas.microsoft.com/office/drawing/2014/main" id="{A12F9CA6-7FB2-1CF5-9DC4-5A8D8166D3DE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8" name="Oval 302">
                <a:extLst>
                  <a:ext uri="{FF2B5EF4-FFF2-40B4-BE49-F238E27FC236}">
                    <a16:creationId xmlns:a16="http://schemas.microsoft.com/office/drawing/2014/main" id="{DDE44E38-3539-6D36-0C08-226962B7283F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0" name="Group 303">
              <a:extLst>
                <a:ext uri="{FF2B5EF4-FFF2-40B4-BE49-F238E27FC236}">
                  <a16:creationId xmlns:a16="http://schemas.microsoft.com/office/drawing/2014/main" id="{6BF05F4B-ECD8-4DAA-19FF-59528196F3E4}"/>
                </a:ext>
              </a:extLst>
            </p:cNvPr>
            <p:cNvGrpSpPr/>
            <p:nvPr/>
          </p:nvGrpSpPr>
          <p:grpSpPr>
            <a:xfrm>
              <a:off x="1272479" y="3123339"/>
              <a:ext cx="230577" cy="222233"/>
              <a:chOff x="2445766" y="5309799"/>
              <a:chExt cx="230577" cy="222233"/>
            </a:xfrm>
          </p:grpSpPr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EC5D50C8-B098-C454-B1D6-2146F65E8A27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FF8E4578-FDE5-F481-89E5-AC32B9C460E4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2C707D72-9558-8E4E-AC66-83909E36F2F9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7F53F89D-8557-FAA8-5178-CF03FCCB42B1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DCE74CF9-8446-A611-7369-D212469F8D92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AF944E37-7D77-262D-A86E-8BA2C2A29EFC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9C003D72-78BC-73E6-CB22-E4E18B77D4F0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1" name="Group 311">
              <a:extLst>
                <a:ext uri="{FF2B5EF4-FFF2-40B4-BE49-F238E27FC236}">
                  <a16:creationId xmlns:a16="http://schemas.microsoft.com/office/drawing/2014/main" id="{DF9F6A8F-C0C2-DF83-C951-6344161BC4F3}"/>
                </a:ext>
              </a:extLst>
            </p:cNvPr>
            <p:cNvGrpSpPr/>
            <p:nvPr/>
          </p:nvGrpSpPr>
          <p:grpSpPr>
            <a:xfrm>
              <a:off x="1354284" y="3057848"/>
              <a:ext cx="230577" cy="222233"/>
              <a:chOff x="2445766" y="5309799"/>
              <a:chExt cx="230577" cy="222233"/>
            </a:xfrm>
          </p:grpSpPr>
          <p:sp>
            <p:nvSpPr>
              <p:cNvPr id="298" name="Oval 312">
                <a:extLst>
                  <a:ext uri="{FF2B5EF4-FFF2-40B4-BE49-F238E27FC236}">
                    <a16:creationId xmlns:a16="http://schemas.microsoft.com/office/drawing/2014/main" id="{6A08EBD0-7542-1058-E44A-A4B6556F74B2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9" name="Oval 313">
                <a:extLst>
                  <a:ext uri="{FF2B5EF4-FFF2-40B4-BE49-F238E27FC236}">
                    <a16:creationId xmlns:a16="http://schemas.microsoft.com/office/drawing/2014/main" id="{FD477EC4-AFD1-B3B4-7AB3-1234E3B4C0CD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0" name="Oval 314">
                <a:extLst>
                  <a:ext uri="{FF2B5EF4-FFF2-40B4-BE49-F238E27FC236}">
                    <a16:creationId xmlns:a16="http://schemas.microsoft.com/office/drawing/2014/main" id="{18448472-91A5-0552-48DB-D01761652A43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1" name="Oval 315">
                <a:extLst>
                  <a:ext uri="{FF2B5EF4-FFF2-40B4-BE49-F238E27FC236}">
                    <a16:creationId xmlns:a16="http://schemas.microsoft.com/office/drawing/2014/main" id="{66B963AE-C976-D9ED-8DF6-A77F025746AC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2" name="Oval 316">
                <a:extLst>
                  <a:ext uri="{FF2B5EF4-FFF2-40B4-BE49-F238E27FC236}">
                    <a16:creationId xmlns:a16="http://schemas.microsoft.com/office/drawing/2014/main" id="{890D269B-DA94-5F5B-3936-950585DA9102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3" name="Oval 317">
                <a:extLst>
                  <a:ext uri="{FF2B5EF4-FFF2-40B4-BE49-F238E27FC236}">
                    <a16:creationId xmlns:a16="http://schemas.microsoft.com/office/drawing/2014/main" id="{0529EC11-FD67-76AF-AAAF-DC7B2F0700F7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4" name="Oval 318">
                <a:extLst>
                  <a:ext uri="{FF2B5EF4-FFF2-40B4-BE49-F238E27FC236}">
                    <a16:creationId xmlns:a16="http://schemas.microsoft.com/office/drawing/2014/main" id="{EE68B4F3-F481-9D25-32AB-60F832274670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2" name="Group 319">
              <a:extLst>
                <a:ext uri="{FF2B5EF4-FFF2-40B4-BE49-F238E27FC236}">
                  <a16:creationId xmlns:a16="http://schemas.microsoft.com/office/drawing/2014/main" id="{769DDEEE-41FC-6BCF-42ED-8739D3EA3CB0}"/>
                </a:ext>
              </a:extLst>
            </p:cNvPr>
            <p:cNvGrpSpPr/>
            <p:nvPr/>
          </p:nvGrpSpPr>
          <p:grpSpPr>
            <a:xfrm>
              <a:off x="1831680" y="2468242"/>
              <a:ext cx="230577" cy="222233"/>
              <a:chOff x="2445766" y="5309799"/>
              <a:chExt cx="230577" cy="222233"/>
            </a:xfrm>
          </p:grpSpPr>
          <p:sp>
            <p:nvSpPr>
              <p:cNvPr id="291" name="Oval 320">
                <a:extLst>
                  <a:ext uri="{FF2B5EF4-FFF2-40B4-BE49-F238E27FC236}">
                    <a16:creationId xmlns:a16="http://schemas.microsoft.com/office/drawing/2014/main" id="{EC7AF8A7-9CF0-CD56-7109-3C9B5F8CB1E4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2" name="Oval 321">
                <a:extLst>
                  <a:ext uri="{FF2B5EF4-FFF2-40B4-BE49-F238E27FC236}">
                    <a16:creationId xmlns:a16="http://schemas.microsoft.com/office/drawing/2014/main" id="{A674391D-A772-33ED-16CD-A62AC8AF8C3B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3" name="Oval 322">
                <a:extLst>
                  <a:ext uri="{FF2B5EF4-FFF2-40B4-BE49-F238E27FC236}">
                    <a16:creationId xmlns:a16="http://schemas.microsoft.com/office/drawing/2014/main" id="{CC3A5B5F-2E0E-3646-AB09-20FAA400944C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4" name="Oval 323">
                <a:extLst>
                  <a:ext uri="{FF2B5EF4-FFF2-40B4-BE49-F238E27FC236}">
                    <a16:creationId xmlns:a16="http://schemas.microsoft.com/office/drawing/2014/main" id="{0B08FA6E-ADAE-E138-C78F-43150CFB8B1E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5" name="Oval 324">
                <a:extLst>
                  <a:ext uri="{FF2B5EF4-FFF2-40B4-BE49-F238E27FC236}">
                    <a16:creationId xmlns:a16="http://schemas.microsoft.com/office/drawing/2014/main" id="{AA037C25-594A-B183-4BB0-983CDC6C47AA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6" name="Oval 325">
                <a:extLst>
                  <a:ext uri="{FF2B5EF4-FFF2-40B4-BE49-F238E27FC236}">
                    <a16:creationId xmlns:a16="http://schemas.microsoft.com/office/drawing/2014/main" id="{59AAE518-615E-857D-01FF-60E892CA1A89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7" name="Oval 326">
                <a:extLst>
                  <a:ext uri="{FF2B5EF4-FFF2-40B4-BE49-F238E27FC236}">
                    <a16:creationId xmlns:a16="http://schemas.microsoft.com/office/drawing/2014/main" id="{B50A4392-FFEE-0221-0435-0B3C0C525F1B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3" name="Group 327">
              <a:extLst>
                <a:ext uri="{FF2B5EF4-FFF2-40B4-BE49-F238E27FC236}">
                  <a16:creationId xmlns:a16="http://schemas.microsoft.com/office/drawing/2014/main" id="{2D18892B-C963-9904-786D-F2AEC0879D43}"/>
                </a:ext>
              </a:extLst>
            </p:cNvPr>
            <p:cNvGrpSpPr/>
            <p:nvPr/>
          </p:nvGrpSpPr>
          <p:grpSpPr>
            <a:xfrm>
              <a:off x="1913485" y="2402751"/>
              <a:ext cx="230577" cy="222233"/>
              <a:chOff x="2445766" y="5309799"/>
              <a:chExt cx="230577" cy="222233"/>
            </a:xfrm>
          </p:grpSpPr>
          <p:sp>
            <p:nvSpPr>
              <p:cNvPr id="284" name="Oval 328">
                <a:extLst>
                  <a:ext uri="{FF2B5EF4-FFF2-40B4-BE49-F238E27FC236}">
                    <a16:creationId xmlns:a16="http://schemas.microsoft.com/office/drawing/2014/main" id="{D084080A-6564-3473-5904-6A917BF18171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5" name="Oval 329">
                <a:extLst>
                  <a:ext uri="{FF2B5EF4-FFF2-40B4-BE49-F238E27FC236}">
                    <a16:creationId xmlns:a16="http://schemas.microsoft.com/office/drawing/2014/main" id="{A0627368-B04B-CA7B-DE95-26B77C64BC69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6" name="Oval 330">
                <a:extLst>
                  <a:ext uri="{FF2B5EF4-FFF2-40B4-BE49-F238E27FC236}">
                    <a16:creationId xmlns:a16="http://schemas.microsoft.com/office/drawing/2014/main" id="{F1C55109-39FF-69FE-2689-6116B0DD0063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7" name="Oval 331">
                <a:extLst>
                  <a:ext uri="{FF2B5EF4-FFF2-40B4-BE49-F238E27FC236}">
                    <a16:creationId xmlns:a16="http://schemas.microsoft.com/office/drawing/2014/main" id="{8113C754-F532-E647-E78D-ABC7D10324E7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8" name="Oval 332">
                <a:extLst>
                  <a:ext uri="{FF2B5EF4-FFF2-40B4-BE49-F238E27FC236}">
                    <a16:creationId xmlns:a16="http://schemas.microsoft.com/office/drawing/2014/main" id="{95D7D61C-0FB1-13F8-0953-F74026D3288B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9" name="Oval 333">
                <a:extLst>
                  <a:ext uri="{FF2B5EF4-FFF2-40B4-BE49-F238E27FC236}">
                    <a16:creationId xmlns:a16="http://schemas.microsoft.com/office/drawing/2014/main" id="{A2EB0EAB-4E4C-ACC4-08E6-C6295BC9EC25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Oval 334">
                <a:extLst>
                  <a:ext uri="{FF2B5EF4-FFF2-40B4-BE49-F238E27FC236}">
                    <a16:creationId xmlns:a16="http://schemas.microsoft.com/office/drawing/2014/main" id="{09CCC9E7-4237-74DE-4FF4-AF2FF6DAF955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4" name="Group 335">
              <a:extLst>
                <a:ext uri="{FF2B5EF4-FFF2-40B4-BE49-F238E27FC236}">
                  <a16:creationId xmlns:a16="http://schemas.microsoft.com/office/drawing/2014/main" id="{5D7F7C48-F619-4AF3-B853-95611F35B312}"/>
                </a:ext>
              </a:extLst>
            </p:cNvPr>
            <p:cNvGrpSpPr/>
            <p:nvPr/>
          </p:nvGrpSpPr>
          <p:grpSpPr>
            <a:xfrm>
              <a:off x="2562648" y="1951187"/>
              <a:ext cx="230577" cy="222233"/>
              <a:chOff x="2445766" y="5309799"/>
              <a:chExt cx="230577" cy="222233"/>
            </a:xfrm>
          </p:grpSpPr>
          <p:sp>
            <p:nvSpPr>
              <p:cNvPr id="277" name="Oval 336">
                <a:extLst>
                  <a:ext uri="{FF2B5EF4-FFF2-40B4-BE49-F238E27FC236}">
                    <a16:creationId xmlns:a16="http://schemas.microsoft.com/office/drawing/2014/main" id="{375B2705-72A1-2BC2-5624-316D2F47D10E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8" name="Oval 337">
                <a:extLst>
                  <a:ext uri="{FF2B5EF4-FFF2-40B4-BE49-F238E27FC236}">
                    <a16:creationId xmlns:a16="http://schemas.microsoft.com/office/drawing/2014/main" id="{73351271-515F-4B5F-81FB-A6109AE07863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9" name="Oval 338">
                <a:extLst>
                  <a:ext uri="{FF2B5EF4-FFF2-40B4-BE49-F238E27FC236}">
                    <a16:creationId xmlns:a16="http://schemas.microsoft.com/office/drawing/2014/main" id="{AA6F51EC-7ADB-5442-E15B-28C3E285D6FA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0" name="Oval 339">
                <a:extLst>
                  <a:ext uri="{FF2B5EF4-FFF2-40B4-BE49-F238E27FC236}">
                    <a16:creationId xmlns:a16="http://schemas.microsoft.com/office/drawing/2014/main" id="{45BE845D-2EB1-14CE-86C8-778CAFBB483B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1" name="Oval 340">
                <a:extLst>
                  <a:ext uri="{FF2B5EF4-FFF2-40B4-BE49-F238E27FC236}">
                    <a16:creationId xmlns:a16="http://schemas.microsoft.com/office/drawing/2014/main" id="{931AF4A0-69BC-0EA4-E004-7DC5A364D15C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2" name="Oval 341">
                <a:extLst>
                  <a:ext uri="{FF2B5EF4-FFF2-40B4-BE49-F238E27FC236}">
                    <a16:creationId xmlns:a16="http://schemas.microsoft.com/office/drawing/2014/main" id="{FFBE3BE2-821C-A139-FBC4-D11312103514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3" name="Oval 342">
                <a:extLst>
                  <a:ext uri="{FF2B5EF4-FFF2-40B4-BE49-F238E27FC236}">
                    <a16:creationId xmlns:a16="http://schemas.microsoft.com/office/drawing/2014/main" id="{F09C85AB-8818-897F-43CA-523CAF593FE8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5" name="Group 343">
              <a:extLst>
                <a:ext uri="{FF2B5EF4-FFF2-40B4-BE49-F238E27FC236}">
                  <a16:creationId xmlns:a16="http://schemas.microsoft.com/office/drawing/2014/main" id="{5724921C-6E8C-6699-E3C7-46823E22A1F0}"/>
                </a:ext>
              </a:extLst>
            </p:cNvPr>
            <p:cNvGrpSpPr/>
            <p:nvPr/>
          </p:nvGrpSpPr>
          <p:grpSpPr>
            <a:xfrm>
              <a:off x="2644453" y="1885696"/>
              <a:ext cx="230577" cy="222233"/>
              <a:chOff x="2445766" y="5309799"/>
              <a:chExt cx="230577" cy="222233"/>
            </a:xfrm>
          </p:grpSpPr>
          <p:sp>
            <p:nvSpPr>
              <p:cNvPr id="270" name="Oval 344">
                <a:extLst>
                  <a:ext uri="{FF2B5EF4-FFF2-40B4-BE49-F238E27FC236}">
                    <a16:creationId xmlns:a16="http://schemas.microsoft.com/office/drawing/2014/main" id="{0D656636-7767-F7CE-B804-005A4B38A206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1" name="Oval 345">
                <a:extLst>
                  <a:ext uri="{FF2B5EF4-FFF2-40B4-BE49-F238E27FC236}">
                    <a16:creationId xmlns:a16="http://schemas.microsoft.com/office/drawing/2014/main" id="{F1563431-B7D0-346F-A147-1F71637CF302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2" name="Oval 346">
                <a:extLst>
                  <a:ext uri="{FF2B5EF4-FFF2-40B4-BE49-F238E27FC236}">
                    <a16:creationId xmlns:a16="http://schemas.microsoft.com/office/drawing/2014/main" id="{92E99F38-CD31-3DF5-8896-9C72CD92D701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3" name="Oval 347">
                <a:extLst>
                  <a:ext uri="{FF2B5EF4-FFF2-40B4-BE49-F238E27FC236}">
                    <a16:creationId xmlns:a16="http://schemas.microsoft.com/office/drawing/2014/main" id="{24E95C48-CF7C-6816-A10A-9883B5C6D545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4" name="Oval 348">
                <a:extLst>
                  <a:ext uri="{FF2B5EF4-FFF2-40B4-BE49-F238E27FC236}">
                    <a16:creationId xmlns:a16="http://schemas.microsoft.com/office/drawing/2014/main" id="{8805FA13-F19E-9167-5E80-705CE2C58D97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5" name="Oval 349">
                <a:extLst>
                  <a:ext uri="{FF2B5EF4-FFF2-40B4-BE49-F238E27FC236}">
                    <a16:creationId xmlns:a16="http://schemas.microsoft.com/office/drawing/2014/main" id="{E5390FE4-D097-9DD4-3C00-C04E4AC0595E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6" name="Oval 350">
                <a:extLst>
                  <a:ext uri="{FF2B5EF4-FFF2-40B4-BE49-F238E27FC236}">
                    <a16:creationId xmlns:a16="http://schemas.microsoft.com/office/drawing/2014/main" id="{D90344AD-2F82-BF0C-7E67-3EEFF045DA3F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6" name="Group 351">
              <a:extLst>
                <a:ext uri="{FF2B5EF4-FFF2-40B4-BE49-F238E27FC236}">
                  <a16:creationId xmlns:a16="http://schemas.microsoft.com/office/drawing/2014/main" id="{A34229A7-6CF7-9A2B-9C3E-CA52C8E17DFF}"/>
                </a:ext>
              </a:extLst>
            </p:cNvPr>
            <p:cNvGrpSpPr/>
            <p:nvPr/>
          </p:nvGrpSpPr>
          <p:grpSpPr>
            <a:xfrm>
              <a:off x="3575298" y="1932546"/>
              <a:ext cx="230577" cy="222233"/>
              <a:chOff x="2445766" y="5309799"/>
              <a:chExt cx="230577" cy="222233"/>
            </a:xfrm>
          </p:grpSpPr>
          <p:sp>
            <p:nvSpPr>
              <p:cNvPr id="263" name="Oval 352">
                <a:extLst>
                  <a:ext uri="{FF2B5EF4-FFF2-40B4-BE49-F238E27FC236}">
                    <a16:creationId xmlns:a16="http://schemas.microsoft.com/office/drawing/2014/main" id="{2600C809-428F-9E68-813F-E1072889ED0A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4" name="Oval 353">
                <a:extLst>
                  <a:ext uri="{FF2B5EF4-FFF2-40B4-BE49-F238E27FC236}">
                    <a16:creationId xmlns:a16="http://schemas.microsoft.com/office/drawing/2014/main" id="{20CC36C9-50B4-C543-74FE-A4AB36131D18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5" name="Oval 354">
                <a:extLst>
                  <a:ext uri="{FF2B5EF4-FFF2-40B4-BE49-F238E27FC236}">
                    <a16:creationId xmlns:a16="http://schemas.microsoft.com/office/drawing/2014/main" id="{5B4659C2-4763-162A-7FFB-BECE5C9ADB71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6" name="Oval 355">
                <a:extLst>
                  <a:ext uri="{FF2B5EF4-FFF2-40B4-BE49-F238E27FC236}">
                    <a16:creationId xmlns:a16="http://schemas.microsoft.com/office/drawing/2014/main" id="{76FDE2A7-BC9B-7F54-9113-3C7EF65A9146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7" name="Oval 356">
                <a:extLst>
                  <a:ext uri="{FF2B5EF4-FFF2-40B4-BE49-F238E27FC236}">
                    <a16:creationId xmlns:a16="http://schemas.microsoft.com/office/drawing/2014/main" id="{63D81B47-0E97-82E1-80B0-4434F9D49944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8" name="Oval 357">
                <a:extLst>
                  <a:ext uri="{FF2B5EF4-FFF2-40B4-BE49-F238E27FC236}">
                    <a16:creationId xmlns:a16="http://schemas.microsoft.com/office/drawing/2014/main" id="{33B10E67-6672-0F7E-D639-60C8E57622F7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9" name="Oval 358">
                <a:extLst>
                  <a:ext uri="{FF2B5EF4-FFF2-40B4-BE49-F238E27FC236}">
                    <a16:creationId xmlns:a16="http://schemas.microsoft.com/office/drawing/2014/main" id="{4EDA5A76-722B-F914-6A58-50BAA9DEB3AE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7" name="Group 359">
              <a:extLst>
                <a:ext uri="{FF2B5EF4-FFF2-40B4-BE49-F238E27FC236}">
                  <a16:creationId xmlns:a16="http://schemas.microsoft.com/office/drawing/2014/main" id="{F905183B-CA5D-7C93-94E6-16E15ECF926E}"/>
                </a:ext>
              </a:extLst>
            </p:cNvPr>
            <p:cNvGrpSpPr/>
            <p:nvPr/>
          </p:nvGrpSpPr>
          <p:grpSpPr>
            <a:xfrm>
              <a:off x="3657103" y="1867055"/>
              <a:ext cx="230577" cy="222233"/>
              <a:chOff x="2445766" y="5309799"/>
              <a:chExt cx="230577" cy="222233"/>
            </a:xfrm>
          </p:grpSpPr>
          <p:sp>
            <p:nvSpPr>
              <p:cNvPr id="256" name="Oval 360">
                <a:extLst>
                  <a:ext uri="{FF2B5EF4-FFF2-40B4-BE49-F238E27FC236}">
                    <a16:creationId xmlns:a16="http://schemas.microsoft.com/office/drawing/2014/main" id="{8D5B7F7B-E99B-9F93-A3CF-A31A950DD2D6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7" name="Oval 361">
                <a:extLst>
                  <a:ext uri="{FF2B5EF4-FFF2-40B4-BE49-F238E27FC236}">
                    <a16:creationId xmlns:a16="http://schemas.microsoft.com/office/drawing/2014/main" id="{FCDB8DA8-2967-8A2B-92CC-28B1C30727F1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8" name="Oval 362">
                <a:extLst>
                  <a:ext uri="{FF2B5EF4-FFF2-40B4-BE49-F238E27FC236}">
                    <a16:creationId xmlns:a16="http://schemas.microsoft.com/office/drawing/2014/main" id="{8CA97C51-9E27-E657-A7FA-193C15DD3714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9" name="Oval 363">
                <a:extLst>
                  <a:ext uri="{FF2B5EF4-FFF2-40B4-BE49-F238E27FC236}">
                    <a16:creationId xmlns:a16="http://schemas.microsoft.com/office/drawing/2014/main" id="{66FB900B-D1CE-2C8B-CF3B-4A9B0CBBF67D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0" name="Oval 364">
                <a:extLst>
                  <a:ext uri="{FF2B5EF4-FFF2-40B4-BE49-F238E27FC236}">
                    <a16:creationId xmlns:a16="http://schemas.microsoft.com/office/drawing/2014/main" id="{EC01F745-D841-AEFA-DCA9-4A3EC6E5A216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1" name="Oval 365">
                <a:extLst>
                  <a:ext uri="{FF2B5EF4-FFF2-40B4-BE49-F238E27FC236}">
                    <a16:creationId xmlns:a16="http://schemas.microsoft.com/office/drawing/2014/main" id="{1F8A3CC8-1A11-DFAF-1800-91A64DD58CC9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2" name="Oval 366">
                <a:extLst>
                  <a:ext uri="{FF2B5EF4-FFF2-40B4-BE49-F238E27FC236}">
                    <a16:creationId xmlns:a16="http://schemas.microsoft.com/office/drawing/2014/main" id="{FB54BF88-BF6C-1086-9FFA-9E2FDC3F7276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8" name="Group 367">
              <a:extLst>
                <a:ext uri="{FF2B5EF4-FFF2-40B4-BE49-F238E27FC236}">
                  <a16:creationId xmlns:a16="http://schemas.microsoft.com/office/drawing/2014/main" id="{38097CEE-2F04-9601-96F4-7A91A5DCB84C}"/>
                </a:ext>
              </a:extLst>
            </p:cNvPr>
            <p:cNvGrpSpPr/>
            <p:nvPr/>
          </p:nvGrpSpPr>
          <p:grpSpPr>
            <a:xfrm>
              <a:off x="4625876" y="1942371"/>
              <a:ext cx="230577" cy="222233"/>
              <a:chOff x="2445766" y="5309799"/>
              <a:chExt cx="230577" cy="222233"/>
            </a:xfrm>
          </p:grpSpPr>
          <p:sp>
            <p:nvSpPr>
              <p:cNvPr id="249" name="Oval 368">
                <a:extLst>
                  <a:ext uri="{FF2B5EF4-FFF2-40B4-BE49-F238E27FC236}">
                    <a16:creationId xmlns:a16="http://schemas.microsoft.com/office/drawing/2014/main" id="{7955F607-7A49-3C04-52D3-2FC68DFC9481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0" name="Oval 369">
                <a:extLst>
                  <a:ext uri="{FF2B5EF4-FFF2-40B4-BE49-F238E27FC236}">
                    <a16:creationId xmlns:a16="http://schemas.microsoft.com/office/drawing/2014/main" id="{5621B9AB-838C-D07B-8697-0809A9B7E406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1" name="Oval 370">
                <a:extLst>
                  <a:ext uri="{FF2B5EF4-FFF2-40B4-BE49-F238E27FC236}">
                    <a16:creationId xmlns:a16="http://schemas.microsoft.com/office/drawing/2014/main" id="{FF8ECAC2-662D-7D0D-FF63-3829CC6CBBBB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2" name="Oval 371">
                <a:extLst>
                  <a:ext uri="{FF2B5EF4-FFF2-40B4-BE49-F238E27FC236}">
                    <a16:creationId xmlns:a16="http://schemas.microsoft.com/office/drawing/2014/main" id="{DF4EA803-855F-9549-B857-3DF4B6A8241F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3" name="Oval 372">
                <a:extLst>
                  <a:ext uri="{FF2B5EF4-FFF2-40B4-BE49-F238E27FC236}">
                    <a16:creationId xmlns:a16="http://schemas.microsoft.com/office/drawing/2014/main" id="{4C2D3A32-4DC8-28CE-5B42-436FA4303CC2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4" name="Oval 373">
                <a:extLst>
                  <a:ext uri="{FF2B5EF4-FFF2-40B4-BE49-F238E27FC236}">
                    <a16:creationId xmlns:a16="http://schemas.microsoft.com/office/drawing/2014/main" id="{B416AED4-5EAA-FC29-FC8E-B27112F82C02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5" name="Oval 374">
                <a:extLst>
                  <a:ext uri="{FF2B5EF4-FFF2-40B4-BE49-F238E27FC236}">
                    <a16:creationId xmlns:a16="http://schemas.microsoft.com/office/drawing/2014/main" id="{481C3710-D7B7-FC40-EE60-9CD3D0C2CA01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9" name="Group 375">
              <a:extLst>
                <a:ext uri="{FF2B5EF4-FFF2-40B4-BE49-F238E27FC236}">
                  <a16:creationId xmlns:a16="http://schemas.microsoft.com/office/drawing/2014/main" id="{472B8065-4E52-9101-D52B-3A545B43B686}"/>
                </a:ext>
              </a:extLst>
            </p:cNvPr>
            <p:cNvGrpSpPr/>
            <p:nvPr/>
          </p:nvGrpSpPr>
          <p:grpSpPr>
            <a:xfrm>
              <a:off x="4707681" y="1876880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42" name="Oval 376">
                <a:extLst>
                  <a:ext uri="{FF2B5EF4-FFF2-40B4-BE49-F238E27FC236}">
                    <a16:creationId xmlns:a16="http://schemas.microsoft.com/office/drawing/2014/main" id="{7F43D4C1-AE3C-87B2-E38D-A36A42E4374A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3" name="Oval 377">
                <a:extLst>
                  <a:ext uri="{FF2B5EF4-FFF2-40B4-BE49-F238E27FC236}">
                    <a16:creationId xmlns:a16="http://schemas.microsoft.com/office/drawing/2014/main" id="{64C130A9-3E73-399E-3C7B-783897032C2C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4" name="Oval 378">
                <a:extLst>
                  <a:ext uri="{FF2B5EF4-FFF2-40B4-BE49-F238E27FC236}">
                    <a16:creationId xmlns:a16="http://schemas.microsoft.com/office/drawing/2014/main" id="{612A93BA-360D-05E8-16F6-08BB33A6D7E7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5" name="Oval 379">
                <a:extLst>
                  <a:ext uri="{FF2B5EF4-FFF2-40B4-BE49-F238E27FC236}">
                    <a16:creationId xmlns:a16="http://schemas.microsoft.com/office/drawing/2014/main" id="{136A7C48-B549-200C-51E2-2F1BC12A55E2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6" name="Oval 380">
                <a:extLst>
                  <a:ext uri="{FF2B5EF4-FFF2-40B4-BE49-F238E27FC236}">
                    <a16:creationId xmlns:a16="http://schemas.microsoft.com/office/drawing/2014/main" id="{8C91A687-3546-EA8E-516D-A2BED0672C36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7" name="Oval 381">
                <a:extLst>
                  <a:ext uri="{FF2B5EF4-FFF2-40B4-BE49-F238E27FC236}">
                    <a16:creationId xmlns:a16="http://schemas.microsoft.com/office/drawing/2014/main" id="{7334D1A8-988D-2D05-83C1-93C08E905155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8" name="Oval 382">
                <a:extLst>
                  <a:ext uri="{FF2B5EF4-FFF2-40B4-BE49-F238E27FC236}">
                    <a16:creationId xmlns:a16="http://schemas.microsoft.com/office/drawing/2014/main" id="{E905C041-CC24-76F5-67F7-A31A3742C2A9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0" name="Group 383">
              <a:extLst>
                <a:ext uri="{FF2B5EF4-FFF2-40B4-BE49-F238E27FC236}">
                  <a16:creationId xmlns:a16="http://schemas.microsoft.com/office/drawing/2014/main" id="{5A0D8F85-4228-3CF1-BEF2-8D97217AC161}"/>
                </a:ext>
              </a:extLst>
            </p:cNvPr>
            <p:cNvGrpSpPr/>
            <p:nvPr/>
          </p:nvGrpSpPr>
          <p:grpSpPr>
            <a:xfrm>
              <a:off x="5761717" y="1919967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35" name="Oval 384">
                <a:extLst>
                  <a:ext uri="{FF2B5EF4-FFF2-40B4-BE49-F238E27FC236}">
                    <a16:creationId xmlns:a16="http://schemas.microsoft.com/office/drawing/2014/main" id="{345CED06-70B0-BA65-CAD9-606F8569407F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6" name="Oval 385">
                <a:extLst>
                  <a:ext uri="{FF2B5EF4-FFF2-40B4-BE49-F238E27FC236}">
                    <a16:creationId xmlns:a16="http://schemas.microsoft.com/office/drawing/2014/main" id="{64DEF916-7492-B560-24C1-330A8B7569F8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7" name="Oval 386">
                <a:extLst>
                  <a:ext uri="{FF2B5EF4-FFF2-40B4-BE49-F238E27FC236}">
                    <a16:creationId xmlns:a16="http://schemas.microsoft.com/office/drawing/2014/main" id="{B6DF622A-4EC7-409E-B4F9-570B57D7E8A2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8" name="Oval 387">
                <a:extLst>
                  <a:ext uri="{FF2B5EF4-FFF2-40B4-BE49-F238E27FC236}">
                    <a16:creationId xmlns:a16="http://schemas.microsoft.com/office/drawing/2014/main" id="{CED40598-1EBB-EE2C-AC7F-421978C47F69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9" name="Oval 388">
                <a:extLst>
                  <a:ext uri="{FF2B5EF4-FFF2-40B4-BE49-F238E27FC236}">
                    <a16:creationId xmlns:a16="http://schemas.microsoft.com/office/drawing/2014/main" id="{1EBE0325-290F-BAB6-449E-3999E559E9A3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0" name="Oval 389">
                <a:extLst>
                  <a:ext uri="{FF2B5EF4-FFF2-40B4-BE49-F238E27FC236}">
                    <a16:creationId xmlns:a16="http://schemas.microsoft.com/office/drawing/2014/main" id="{EB38C58E-5E43-6933-9141-89B88E7AAA7F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1" name="Oval 390">
                <a:extLst>
                  <a:ext uri="{FF2B5EF4-FFF2-40B4-BE49-F238E27FC236}">
                    <a16:creationId xmlns:a16="http://schemas.microsoft.com/office/drawing/2014/main" id="{C236AEC7-215E-5CAF-5DA0-5E4FA911FFB5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1" name="Group 391">
              <a:extLst>
                <a:ext uri="{FF2B5EF4-FFF2-40B4-BE49-F238E27FC236}">
                  <a16:creationId xmlns:a16="http://schemas.microsoft.com/office/drawing/2014/main" id="{D202BCFB-C3AC-1ACB-93AD-B4D8636D7A26}"/>
                </a:ext>
              </a:extLst>
            </p:cNvPr>
            <p:cNvGrpSpPr/>
            <p:nvPr/>
          </p:nvGrpSpPr>
          <p:grpSpPr>
            <a:xfrm>
              <a:off x="6710501" y="1927099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28" name="Oval 392">
                <a:extLst>
                  <a:ext uri="{FF2B5EF4-FFF2-40B4-BE49-F238E27FC236}">
                    <a16:creationId xmlns:a16="http://schemas.microsoft.com/office/drawing/2014/main" id="{39E229B1-64EB-A4FD-B915-6A53EBC56868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9" name="Oval 393">
                <a:extLst>
                  <a:ext uri="{FF2B5EF4-FFF2-40B4-BE49-F238E27FC236}">
                    <a16:creationId xmlns:a16="http://schemas.microsoft.com/office/drawing/2014/main" id="{7BCDF297-929E-E065-5886-B5FAFA339D6B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0" name="Oval 394">
                <a:extLst>
                  <a:ext uri="{FF2B5EF4-FFF2-40B4-BE49-F238E27FC236}">
                    <a16:creationId xmlns:a16="http://schemas.microsoft.com/office/drawing/2014/main" id="{31962536-26B5-9F3D-46CC-6984944B797A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1" name="Oval 395">
                <a:extLst>
                  <a:ext uri="{FF2B5EF4-FFF2-40B4-BE49-F238E27FC236}">
                    <a16:creationId xmlns:a16="http://schemas.microsoft.com/office/drawing/2014/main" id="{52D77600-C814-B3E8-C161-238530B72756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2" name="Oval 396">
                <a:extLst>
                  <a:ext uri="{FF2B5EF4-FFF2-40B4-BE49-F238E27FC236}">
                    <a16:creationId xmlns:a16="http://schemas.microsoft.com/office/drawing/2014/main" id="{78419D2B-3701-DF2C-7702-3A70D5D66E8F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3" name="Oval 397">
                <a:extLst>
                  <a:ext uri="{FF2B5EF4-FFF2-40B4-BE49-F238E27FC236}">
                    <a16:creationId xmlns:a16="http://schemas.microsoft.com/office/drawing/2014/main" id="{95FDD4B1-84A6-88FA-AC66-672E40600C6E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4" name="Oval 398">
                <a:extLst>
                  <a:ext uri="{FF2B5EF4-FFF2-40B4-BE49-F238E27FC236}">
                    <a16:creationId xmlns:a16="http://schemas.microsoft.com/office/drawing/2014/main" id="{6175B568-6556-0C97-93D3-FCD545CF319D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2" name="Group 399">
              <a:extLst>
                <a:ext uri="{FF2B5EF4-FFF2-40B4-BE49-F238E27FC236}">
                  <a16:creationId xmlns:a16="http://schemas.microsoft.com/office/drawing/2014/main" id="{80623215-14FF-B046-A6D0-FD075271242B}"/>
                </a:ext>
              </a:extLst>
            </p:cNvPr>
            <p:cNvGrpSpPr/>
            <p:nvPr/>
          </p:nvGrpSpPr>
          <p:grpSpPr>
            <a:xfrm>
              <a:off x="5609130" y="1920021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21" name="Oval 400">
                <a:extLst>
                  <a:ext uri="{FF2B5EF4-FFF2-40B4-BE49-F238E27FC236}">
                    <a16:creationId xmlns:a16="http://schemas.microsoft.com/office/drawing/2014/main" id="{0880F267-4F48-C814-21C9-49159580214C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2" name="Oval 401">
                <a:extLst>
                  <a:ext uri="{FF2B5EF4-FFF2-40B4-BE49-F238E27FC236}">
                    <a16:creationId xmlns:a16="http://schemas.microsoft.com/office/drawing/2014/main" id="{0BA7E5E6-B33D-832E-184E-BB394923F8BD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3" name="Oval 402">
                <a:extLst>
                  <a:ext uri="{FF2B5EF4-FFF2-40B4-BE49-F238E27FC236}">
                    <a16:creationId xmlns:a16="http://schemas.microsoft.com/office/drawing/2014/main" id="{2BCC137E-5173-B97A-7EA2-A2F7B5D11E1A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4" name="Oval 403">
                <a:extLst>
                  <a:ext uri="{FF2B5EF4-FFF2-40B4-BE49-F238E27FC236}">
                    <a16:creationId xmlns:a16="http://schemas.microsoft.com/office/drawing/2014/main" id="{0DED7A88-66B5-B658-C0EA-B125502A31EA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5" name="Oval 404">
                <a:extLst>
                  <a:ext uri="{FF2B5EF4-FFF2-40B4-BE49-F238E27FC236}">
                    <a16:creationId xmlns:a16="http://schemas.microsoft.com/office/drawing/2014/main" id="{335BD70E-65EF-365E-EA8B-6AB4353F9B53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6" name="Oval 405">
                <a:extLst>
                  <a:ext uri="{FF2B5EF4-FFF2-40B4-BE49-F238E27FC236}">
                    <a16:creationId xmlns:a16="http://schemas.microsoft.com/office/drawing/2014/main" id="{D5FE6A99-ED5E-167C-2E97-E6DF0E1840CE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7" name="Oval 406">
                <a:extLst>
                  <a:ext uri="{FF2B5EF4-FFF2-40B4-BE49-F238E27FC236}">
                    <a16:creationId xmlns:a16="http://schemas.microsoft.com/office/drawing/2014/main" id="{B1D58B78-06CF-4B5C-5B46-67CBF896D3D3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3" name="Group 407">
              <a:extLst>
                <a:ext uri="{FF2B5EF4-FFF2-40B4-BE49-F238E27FC236}">
                  <a16:creationId xmlns:a16="http://schemas.microsoft.com/office/drawing/2014/main" id="{A88950C0-E0D8-7E22-A946-2D9B27E64916}"/>
                </a:ext>
              </a:extLst>
            </p:cNvPr>
            <p:cNvGrpSpPr/>
            <p:nvPr/>
          </p:nvGrpSpPr>
          <p:grpSpPr>
            <a:xfrm>
              <a:off x="8469345" y="1904048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14" name="Oval 408">
                <a:extLst>
                  <a:ext uri="{FF2B5EF4-FFF2-40B4-BE49-F238E27FC236}">
                    <a16:creationId xmlns:a16="http://schemas.microsoft.com/office/drawing/2014/main" id="{3681542D-1C7B-C753-1B0C-FAC529861D3A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5" name="Oval 409">
                <a:extLst>
                  <a:ext uri="{FF2B5EF4-FFF2-40B4-BE49-F238E27FC236}">
                    <a16:creationId xmlns:a16="http://schemas.microsoft.com/office/drawing/2014/main" id="{3B57B03B-3A0F-310F-6054-EE463E271A17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Oval 410">
                <a:extLst>
                  <a:ext uri="{FF2B5EF4-FFF2-40B4-BE49-F238E27FC236}">
                    <a16:creationId xmlns:a16="http://schemas.microsoft.com/office/drawing/2014/main" id="{420F2531-C2D7-D89B-670A-23EF05AD99C5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7" name="Oval 411">
                <a:extLst>
                  <a:ext uri="{FF2B5EF4-FFF2-40B4-BE49-F238E27FC236}">
                    <a16:creationId xmlns:a16="http://schemas.microsoft.com/office/drawing/2014/main" id="{AE7C1D10-1577-F873-53AC-07E74DE91E24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8" name="Oval 412">
                <a:extLst>
                  <a:ext uri="{FF2B5EF4-FFF2-40B4-BE49-F238E27FC236}">
                    <a16:creationId xmlns:a16="http://schemas.microsoft.com/office/drawing/2014/main" id="{4C5AE8C0-A1D3-26E0-C7FA-A4F160E25047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9" name="Oval 413">
                <a:extLst>
                  <a:ext uri="{FF2B5EF4-FFF2-40B4-BE49-F238E27FC236}">
                    <a16:creationId xmlns:a16="http://schemas.microsoft.com/office/drawing/2014/main" id="{5780BF8B-8414-DC51-28B6-7754CDBA21A8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0" name="Oval 414">
                <a:extLst>
                  <a:ext uri="{FF2B5EF4-FFF2-40B4-BE49-F238E27FC236}">
                    <a16:creationId xmlns:a16="http://schemas.microsoft.com/office/drawing/2014/main" id="{1CF4BA6D-A9BA-08AD-3256-2D83216AD735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4" name="Group 415">
              <a:extLst>
                <a:ext uri="{FF2B5EF4-FFF2-40B4-BE49-F238E27FC236}">
                  <a16:creationId xmlns:a16="http://schemas.microsoft.com/office/drawing/2014/main" id="{135F69BF-C797-6024-44FF-03DEAC7A00B5}"/>
                </a:ext>
              </a:extLst>
            </p:cNvPr>
            <p:cNvGrpSpPr/>
            <p:nvPr/>
          </p:nvGrpSpPr>
          <p:grpSpPr>
            <a:xfrm>
              <a:off x="8316758" y="1904102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07" name="Oval 416">
                <a:extLst>
                  <a:ext uri="{FF2B5EF4-FFF2-40B4-BE49-F238E27FC236}">
                    <a16:creationId xmlns:a16="http://schemas.microsoft.com/office/drawing/2014/main" id="{52D276EF-3A39-5D70-9C75-E1D348C41AD9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Oval 417">
                <a:extLst>
                  <a:ext uri="{FF2B5EF4-FFF2-40B4-BE49-F238E27FC236}">
                    <a16:creationId xmlns:a16="http://schemas.microsoft.com/office/drawing/2014/main" id="{724A0EC8-2EC1-5C2B-6768-F3663E5DC066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9" name="Oval 418">
                <a:extLst>
                  <a:ext uri="{FF2B5EF4-FFF2-40B4-BE49-F238E27FC236}">
                    <a16:creationId xmlns:a16="http://schemas.microsoft.com/office/drawing/2014/main" id="{7FA164EF-E438-124D-43A8-5658AA53A09A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0" name="Oval 419">
                <a:extLst>
                  <a:ext uri="{FF2B5EF4-FFF2-40B4-BE49-F238E27FC236}">
                    <a16:creationId xmlns:a16="http://schemas.microsoft.com/office/drawing/2014/main" id="{C5F99C9E-C0FA-4FFC-0BF4-D472EBAEF258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Oval 420">
                <a:extLst>
                  <a:ext uri="{FF2B5EF4-FFF2-40B4-BE49-F238E27FC236}">
                    <a16:creationId xmlns:a16="http://schemas.microsoft.com/office/drawing/2014/main" id="{7E69664B-FA32-2581-1D6A-C0913D860BDB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Oval 421">
                <a:extLst>
                  <a:ext uri="{FF2B5EF4-FFF2-40B4-BE49-F238E27FC236}">
                    <a16:creationId xmlns:a16="http://schemas.microsoft.com/office/drawing/2014/main" id="{AEEA3C15-0CAD-E121-30DA-99EB31B89369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Oval 422">
                <a:extLst>
                  <a:ext uri="{FF2B5EF4-FFF2-40B4-BE49-F238E27FC236}">
                    <a16:creationId xmlns:a16="http://schemas.microsoft.com/office/drawing/2014/main" id="{64D3EF28-610E-6822-637F-FC2838E55190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5" name="Group 423">
              <a:extLst>
                <a:ext uri="{FF2B5EF4-FFF2-40B4-BE49-F238E27FC236}">
                  <a16:creationId xmlns:a16="http://schemas.microsoft.com/office/drawing/2014/main" id="{9BC229F6-77C1-77CC-9337-E5B24ED18D26}"/>
                </a:ext>
              </a:extLst>
            </p:cNvPr>
            <p:cNvGrpSpPr/>
            <p:nvPr/>
          </p:nvGrpSpPr>
          <p:grpSpPr>
            <a:xfrm>
              <a:off x="9489299" y="1942423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200" name="Oval 424">
                <a:extLst>
                  <a:ext uri="{FF2B5EF4-FFF2-40B4-BE49-F238E27FC236}">
                    <a16:creationId xmlns:a16="http://schemas.microsoft.com/office/drawing/2014/main" id="{054C319C-F842-A149-1E22-CEAA42A7637E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Oval 425">
                <a:extLst>
                  <a:ext uri="{FF2B5EF4-FFF2-40B4-BE49-F238E27FC236}">
                    <a16:creationId xmlns:a16="http://schemas.microsoft.com/office/drawing/2014/main" id="{07BE5CD8-535A-1CCD-CD21-DFBFB04C9674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Oval 426">
                <a:extLst>
                  <a:ext uri="{FF2B5EF4-FFF2-40B4-BE49-F238E27FC236}">
                    <a16:creationId xmlns:a16="http://schemas.microsoft.com/office/drawing/2014/main" id="{8B47D17B-9BE0-1D77-57B9-F5DFE1DD6D40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Oval 427">
                <a:extLst>
                  <a:ext uri="{FF2B5EF4-FFF2-40B4-BE49-F238E27FC236}">
                    <a16:creationId xmlns:a16="http://schemas.microsoft.com/office/drawing/2014/main" id="{15BEF02F-F405-E580-0E8B-9C8ACA9340A8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Oval 428">
                <a:extLst>
                  <a:ext uri="{FF2B5EF4-FFF2-40B4-BE49-F238E27FC236}">
                    <a16:creationId xmlns:a16="http://schemas.microsoft.com/office/drawing/2014/main" id="{9F15F7B3-73DC-B8E3-2E20-671CB49183EE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5" name="Oval 429">
                <a:extLst>
                  <a:ext uri="{FF2B5EF4-FFF2-40B4-BE49-F238E27FC236}">
                    <a16:creationId xmlns:a16="http://schemas.microsoft.com/office/drawing/2014/main" id="{A0CFCB31-2320-B47D-3E12-0497C77D0F63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6" name="Oval 430">
                <a:extLst>
                  <a:ext uri="{FF2B5EF4-FFF2-40B4-BE49-F238E27FC236}">
                    <a16:creationId xmlns:a16="http://schemas.microsoft.com/office/drawing/2014/main" id="{11E74DFA-6D40-3EA3-FA72-EFE1E54CA674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6" name="Group 431">
              <a:extLst>
                <a:ext uri="{FF2B5EF4-FFF2-40B4-BE49-F238E27FC236}">
                  <a16:creationId xmlns:a16="http://schemas.microsoft.com/office/drawing/2014/main" id="{89BB9612-367A-D4E7-EDA3-47915F42B1BC}"/>
                </a:ext>
              </a:extLst>
            </p:cNvPr>
            <p:cNvGrpSpPr/>
            <p:nvPr/>
          </p:nvGrpSpPr>
          <p:grpSpPr>
            <a:xfrm>
              <a:off x="10520322" y="1896954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193" name="Oval 432">
                <a:extLst>
                  <a:ext uri="{FF2B5EF4-FFF2-40B4-BE49-F238E27FC236}">
                    <a16:creationId xmlns:a16="http://schemas.microsoft.com/office/drawing/2014/main" id="{31907748-C833-B207-5592-24B27510A485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4" name="Oval 433">
                <a:extLst>
                  <a:ext uri="{FF2B5EF4-FFF2-40B4-BE49-F238E27FC236}">
                    <a16:creationId xmlns:a16="http://schemas.microsoft.com/office/drawing/2014/main" id="{04D55B5E-8C27-7E82-8A2C-4D7F08B34413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5" name="Oval 434">
                <a:extLst>
                  <a:ext uri="{FF2B5EF4-FFF2-40B4-BE49-F238E27FC236}">
                    <a16:creationId xmlns:a16="http://schemas.microsoft.com/office/drawing/2014/main" id="{EE861B4A-B39B-E651-4AE2-34DB0C3BE79B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6" name="Oval 435">
                <a:extLst>
                  <a:ext uri="{FF2B5EF4-FFF2-40B4-BE49-F238E27FC236}">
                    <a16:creationId xmlns:a16="http://schemas.microsoft.com/office/drawing/2014/main" id="{DD7E0937-81C4-04E1-4723-541F14C2BCD5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7" name="Oval 436">
                <a:extLst>
                  <a:ext uri="{FF2B5EF4-FFF2-40B4-BE49-F238E27FC236}">
                    <a16:creationId xmlns:a16="http://schemas.microsoft.com/office/drawing/2014/main" id="{56E3C4B8-09EB-B158-0D17-CE87B3EC0A82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Oval 437">
                <a:extLst>
                  <a:ext uri="{FF2B5EF4-FFF2-40B4-BE49-F238E27FC236}">
                    <a16:creationId xmlns:a16="http://schemas.microsoft.com/office/drawing/2014/main" id="{B6404325-81B3-818E-0E60-BC79A8A44B11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9" name="Oval 438">
                <a:extLst>
                  <a:ext uri="{FF2B5EF4-FFF2-40B4-BE49-F238E27FC236}">
                    <a16:creationId xmlns:a16="http://schemas.microsoft.com/office/drawing/2014/main" id="{CC8CDEA8-E34A-E00C-ED72-11907DA2E0C5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7" name="Group 439">
              <a:extLst>
                <a:ext uri="{FF2B5EF4-FFF2-40B4-BE49-F238E27FC236}">
                  <a16:creationId xmlns:a16="http://schemas.microsoft.com/office/drawing/2014/main" id="{3C06C678-A6E1-6B0D-9805-2C850B68E94C}"/>
                </a:ext>
              </a:extLst>
            </p:cNvPr>
            <p:cNvGrpSpPr/>
            <p:nvPr/>
          </p:nvGrpSpPr>
          <p:grpSpPr>
            <a:xfrm>
              <a:off x="6559595" y="1930345"/>
              <a:ext cx="230577" cy="222233"/>
              <a:chOff x="2445766" y="5309799"/>
              <a:chExt cx="230577" cy="222233"/>
            </a:xfrm>
            <a:solidFill>
              <a:schemeClr val="accent1"/>
            </a:solidFill>
          </p:grpSpPr>
          <p:sp>
            <p:nvSpPr>
              <p:cNvPr id="186" name="Oval 440">
                <a:extLst>
                  <a:ext uri="{FF2B5EF4-FFF2-40B4-BE49-F238E27FC236}">
                    <a16:creationId xmlns:a16="http://schemas.microsoft.com/office/drawing/2014/main" id="{B5633EC1-78F1-7E87-3DED-31CBD7935197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Oval 441">
                <a:extLst>
                  <a:ext uri="{FF2B5EF4-FFF2-40B4-BE49-F238E27FC236}">
                    <a16:creationId xmlns:a16="http://schemas.microsoft.com/office/drawing/2014/main" id="{7C5F2EC6-F8C5-AF94-6051-97830201E85B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8" name="Oval 442">
                <a:extLst>
                  <a:ext uri="{FF2B5EF4-FFF2-40B4-BE49-F238E27FC236}">
                    <a16:creationId xmlns:a16="http://schemas.microsoft.com/office/drawing/2014/main" id="{D3ADBF15-62DE-B80F-A61B-9010F93D31A0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Oval 443">
                <a:extLst>
                  <a:ext uri="{FF2B5EF4-FFF2-40B4-BE49-F238E27FC236}">
                    <a16:creationId xmlns:a16="http://schemas.microsoft.com/office/drawing/2014/main" id="{F19C25F1-8FFF-9B16-0BFE-5655B974C4B9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Oval 444">
                <a:extLst>
                  <a:ext uri="{FF2B5EF4-FFF2-40B4-BE49-F238E27FC236}">
                    <a16:creationId xmlns:a16="http://schemas.microsoft.com/office/drawing/2014/main" id="{03CC4387-8C48-3BAC-BD60-22602FAD1282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Oval 445">
                <a:extLst>
                  <a:ext uri="{FF2B5EF4-FFF2-40B4-BE49-F238E27FC236}">
                    <a16:creationId xmlns:a16="http://schemas.microsoft.com/office/drawing/2014/main" id="{450DF860-D219-C7B4-EB22-8913B328A016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2" name="Oval 446">
                <a:extLst>
                  <a:ext uri="{FF2B5EF4-FFF2-40B4-BE49-F238E27FC236}">
                    <a16:creationId xmlns:a16="http://schemas.microsoft.com/office/drawing/2014/main" id="{8F5DE620-8A4A-56E5-DE61-D2EC542D3956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8" name="Group 447">
              <a:extLst>
                <a:ext uri="{FF2B5EF4-FFF2-40B4-BE49-F238E27FC236}">
                  <a16:creationId xmlns:a16="http://schemas.microsoft.com/office/drawing/2014/main" id="{BC91C730-18DE-697D-EE82-BA07FC13BA35}"/>
                </a:ext>
              </a:extLst>
            </p:cNvPr>
            <p:cNvGrpSpPr/>
            <p:nvPr/>
          </p:nvGrpSpPr>
          <p:grpSpPr>
            <a:xfrm>
              <a:off x="9361152" y="1934721"/>
              <a:ext cx="230577" cy="222233"/>
              <a:chOff x="2445766" y="5309799"/>
              <a:chExt cx="230577" cy="222233"/>
            </a:xfrm>
          </p:grpSpPr>
          <p:sp>
            <p:nvSpPr>
              <p:cNvPr id="179" name="Oval 448">
                <a:extLst>
                  <a:ext uri="{FF2B5EF4-FFF2-40B4-BE49-F238E27FC236}">
                    <a16:creationId xmlns:a16="http://schemas.microsoft.com/office/drawing/2014/main" id="{53DBFB1B-3958-5F17-C313-123BA9229B47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Oval 449">
                <a:extLst>
                  <a:ext uri="{FF2B5EF4-FFF2-40B4-BE49-F238E27FC236}">
                    <a16:creationId xmlns:a16="http://schemas.microsoft.com/office/drawing/2014/main" id="{B68BD4A2-5245-A5A3-DA10-2E0891C4013B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Oval 450">
                <a:extLst>
                  <a:ext uri="{FF2B5EF4-FFF2-40B4-BE49-F238E27FC236}">
                    <a16:creationId xmlns:a16="http://schemas.microsoft.com/office/drawing/2014/main" id="{CC595EDE-11FA-F233-EA60-79097ACA0E47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Oval 451">
                <a:extLst>
                  <a:ext uri="{FF2B5EF4-FFF2-40B4-BE49-F238E27FC236}">
                    <a16:creationId xmlns:a16="http://schemas.microsoft.com/office/drawing/2014/main" id="{8E7659C4-E101-6522-4240-63D01C989013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Oval 452">
                <a:extLst>
                  <a:ext uri="{FF2B5EF4-FFF2-40B4-BE49-F238E27FC236}">
                    <a16:creationId xmlns:a16="http://schemas.microsoft.com/office/drawing/2014/main" id="{E42B62FD-573A-E53F-7B3A-9FDEFDF79F3A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4" name="Oval 453">
                <a:extLst>
                  <a:ext uri="{FF2B5EF4-FFF2-40B4-BE49-F238E27FC236}">
                    <a16:creationId xmlns:a16="http://schemas.microsoft.com/office/drawing/2014/main" id="{4186A1FC-0128-AD0B-2D4E-66274D611DFB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Oval 454">
                <a:extLst>
                  <a:ext uri="{FF2B5EF4-FFF2-40B4-BE49-F238E27FC236}">
                    <a16:creationId xmlns:a16="http://schemas.microsoft.com/office/drawing/2014/main" id="{BA4F9106-B87C-133E-F269-F2137A53D962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9" name="Group 455">
              <a:extLst>
                <a:ext uri="{FF2B5EF4-FFF2-40B4-BE49-F238E27FC236}">
                  <a16:creationId xmlns:a16="http://schemas.microsoft.com/office/drawing/2014/main" id="{172AAEFD-191C-666E-E091-0971293CDFA3}"/>
                </a:ext>
              </a:extLst>
            </p:cNvPr>
            <p:cNvGrpSpPr/>
            <p:nvPr/>
          </p:nvGrpSpPr>
          <p:grpSpPr>
            <a:xfrm>
              <a:off x="10224870" y="2203492"/>
              <a:ext cx="230577" cy="222233"/>
              <a:chOff x="2445766" y="5309799"/>
              <a:chExt cx="230577" cy="222233"/>
            </a:xfrm>
          </p:grpSpPr>
          <p:sp>
            <p:nvSpPr>
              <p:cNvPr id="172" name="Oval 456">
                <a:extLst>
                  <a:ext uri="{FF2B5EF4-FFF2-40B4-BE49-F238E27FC236}">
                    <a16:creationId xmlns:a16="http://schemas.microsoft.com/office/drawing/2014/main" id="{8A67BCAB-C6E9-F951-A708-BD28BB756333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3" name="Oval 457">
                <a:extLst>
                  <a:ext uri="{FF2B5EF4-FFF2-40B4-BE49-F238E27FC236}">
                    <a16:creationId xmlns:a16="http://schemas.microsoft.com/office/drawing/2014/main" id="{D93304FE-5009-32CD-0F04-FF76C9EC8A27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Oval 458">
                <a:extLst>
                  <a:ext uri="{FF2B5EF4-FFF2-40B4-BE49-F238E27FC236}">
                    <a16:creationId xmlns:a16="http://schemas.microsoft.com/office/drawing/2014/main" id="{2A494A03-0793-E918-3C4A-B02DE3C543A4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Oval 459">
                <a:extLst>
                  <a:ext uri="{FF2B5EF4-FFF2-40B4-BE49-F238E27FC236}">
                    <a16:creationId xmlns:a16="http://schemas.microsoft.com/office/drawing/2014/main" id="{10F92693-362A-2796-60ED-995B895CF0DD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Oval 460">
                <a:extLst>
                  <a:ext uri="{FF2B5EF4-FFF2-40B4-BE49-F238E27FC236}">
                    <a16:creationId xmlns:a16="http://schemas.microsoft.com/office/drawing/2014/main" id="{9ACBE3D3-2748-32C8-278C-EA4660BD40ED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7" name="Oval 461">
                <a:extLst>
                  <a:ext uri="{FF2B5EF4-FFF2-40B4-BE49-F238E27FC236}">
                    <a16:creationId xmlns:a16="http://schemas.microsoft.com/office/drawing/2014/main" id="{54FC7617-86FE-DD3F-CCBD-26400E09A9AF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8" name="Oval 462">
                <a:extLst>
                  <a:ext uri="{FF2B5EF4-FFF2-40B4-BE49-F238E27FC236}">
                    <a16:creationId xmlns:a16="http://schemas.microsoft.com/office/drawing/2014/main" id="{3E4DF71E-B6DA-E10F-13ED-2027DC31D908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0" name="Group 463">
              <a:extLst>
                <a:ext uri="{FF2B5EF4-FFF2-40B4-BE49-F238E27FC236}">
                  <a16:creationId xmlns:a16="http://schemas.microsoft.com/office/drawing/2014/main" id="{7073B411-31AC-7D1E-5D50-A8EF3E7B0E3B}"/>
                </a:ext>
              </a:extLst>
            </p:cNvPr>
            <p:cNvGrpSpPr/>
            <p:nvPr/>
          </p:nvGrpSpPr>
          <p:grpSpPr>
            <a:xfrm>
              <a:off x="10952149" y="2990739"/>
              <a:ext cx="230577" cy="222233"/>
              <a:chOff x="2445766" y="5309799"/>
              <a:chExt cx="230577" cy="222233"/>
            </a:xfrm>
          </p:grpSpPr>
          <p:sp>
            <p:nvSpPr>
              <p:cNvPr id="165" name="Oval 464">
                <a:extLst>
                  <a:ext uri="{FF2B5EF4-FFF2-40B4-BE49-F238E27FC236}">
                    <a16:creationId xmlns:a16="http://schemas.microsoft.com/office/drawing/2014/main" id="{7E71B3C2-BA6C-EC82-A5E8-7B4467587282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6" name="Oval 465">
                <a:extLst>
                  <a:ext uri="{FF2B5EF4-FFF2-40B4-BE49-F238E27FC236}">
                    <a16:creationId xmlns:a16="http://schemas.microsoft.com/office/drawing/2014/main" id="{C778F93E-8E23-D7CD-1BE9-0F1D33F16D61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Oval 466">
                <a:extLst>
                  <a:ext uri="{FF2B5EF4-FFF2-40B4-BE49-F238E27FC236}">
                    <a16:creationId xmlns:a16="http://schemas.microsoft.com/office/drawing/2014/main" id="{03C2DE5A-6B43-5CF0-080B-0C81263A5BA1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Oval 467">
                <a:extLst>
                  <a:ext uri="{FF2B5EF4-FFF2-40B4-BE49-F238E27FC236}">
                    <a16:creationId xmlns:a16="http://schemas.microsoft.com/office/drawing/2014/main" id="{2BDBF5F4-EE5E-87F2-925B-A9CEFA27F922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9" name="Oval 468">
                <a:extLst>
                  <a:ext uri="{FF2B5EF4-FFF2-40B4-BE49-F238E27FC236}">
                    <a16:creationId xmlns:a16="http://schemas.microsoft.com/office/drawing/2014/main" id="{2AB2F1EF-2508-DE76-2B24-1EC3F99F353C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0" name="Oval 469">
                <a:extLst>
                  <a:ext uri="{FF2B5EF4-FFF2-40B4-BE49-F238E27FC236}">
                    <a16:creationId xmlns:a16="http://schemas.microsoft.com/office/drawing/2014/main" id="{C97C7CD4-68CA-8A2A-7BC0-89B0C87C87CD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Oval 470">
                <a:extLst>
                  <a:ext uri="{FF2B5EF4-FFF2-40B4-BE49-F238E27FC236}">
                    <a16:creationId xmlns:a16="http://schemas.microsoft.com/office/drawing/2014/main" id="{E64F48C8-7F8A-B4D7-6F22-A681625A2441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31" name="Straight Connector 472">
              <a:extLst>
                <a:ext uri="{FF2B5EF4-FFF2-40B4-BE49-F238E27FC236}">
                  <a16:creationId xmlns:a16="http://schemas.microsoft.com/office/drawing/2014/main" id="{BF2DBEB2-33DC-BA69-8669-6314BFF2B264}"/>
                </a:ext>
              </a:extLst>
            </p:cNvPr>
            <p:cNvCxnSpPr/>
            <p:nvPr/>
          </p:nvCxnSpPr>
          <p:spPr>
            <a:xfrm flipV="1">
              <a:off x="11103302" y="3613415"/>
              <a:ext cx="234821" cy="21012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DE57AA1-6BF3-6843-BF95-B8114839FF15}"/>
                </a:ext>
              </a:extLst>
            </p:cNvPr>
            <p:cNvSpPr/>
            <p:nvPr/>
          </p:nvSpPr>
          <p:spPr>
            <a:xfrm rot="2860555">
              <a:off x="11282487" y="3504062"/>
              <a:ext cx="241487" cy="1190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TextBox 475">
              <a:extLst>
                <a:ext uri="{FF2B5EF4-FFF2-40B4-BE49-F238E27FC236}">
                  <a16:creationId xmlns:a16="http://schemas.microsoft.com/office/drawing/2014/main" id="{3E5AB561-6FA5-D3C3-C949-097183BC8D32}"/>
                </a:ext>
              </a:extLst>
            </p:cNvPr>
            <p:cNvSpPr txBox="1"/>
            <p:nvPr/>
          </p:nvSpPr>
          <p:spPr>
            <a:xfrm>
              <a:off x="1017638" y="4463300"/>
              <a:ext cx="983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+mj-lt"/>
                </a:rPr>
                <a:t>Ion source</a:t>
              </a:r>
              <a:endParaRPr lang="fr-FR" dirty="0" err="1">
                <a:latin typeface="+mj-lt"/>
              </a:endParaRPr>
            </a:p>
          </p:txBody>
        </p:sp>
        <p:sp>
          <p:nvSpPr>
            <p:cNvPr id="134" name="TextBox 476">
              <a:extLst>
                <a:ext uri="{FF2B5EF4-FFF2-40B4-BE49-F238E27FC236}">
                  <a16:creationId xmlns:a16="http://schemas.microsoft.com/office/drawing/2014/main" id="{0756CC3B-5E20-5A52-EF98-46F34AE7EA79}"/>
                </a:ext>
              </a:extLst>
            </p:cNvPr>
            <p:cNvSpPr txBox="1"/>
            <p:nvPr/>
          </p:nvSpPr>
          <p:spPr>
            <a:xfrm>
              <a:off x="-256" y="2734716"/>
              <a:ext cx="983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90°</a:t>
              </a:r>
            </a:p>
            <a:p>
              <a:pPr algn="ctr"/>
              <a:r>
                <a:rPr lang="en-GB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bender</a:t>
              </a:r>
              <a:endParaRPr lang="fr-FR" dirty="0" err="1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35" name="TextBox 477">
              <a:extLst>
                <a:ext uri="{FF2B5EF4-FFF2-40B4-BE49-F238E27FC236}">
                  <a16:creationId xmlns:a16="http://schemas.microsoft.com/office/drawing/2014/main" id="{BF8B1D1C-9A87-B777-DDD3-8DF3B97AF0F9}"/>
                </a:ext>
              </a:extLst>
            </p:cNvPr>
            <p:cNvSpPr txBox="1"/>
            <p:nvPr/>
          </p:nvSpPr>
          <p:spPr>
            <a:xfrm>
              <a:off x="2161097" y="2880473"/>
              <a:ext cx="1414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Quadrupole triplet</a:t>
              </a:r>
              <a:endParaRPr lang="fr-FR" dirty="0" err="1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36" name="TextBox 478">
              <a:extLst>
                <a:ext uri="{FF2B5EF4-FFF2-40B4-BE49-F238E27FC236}">
                  <a16:creationId xmlns:a16="http://schemas.microsoft.com/office/drawing/2014/main" id="{28763827-D75B-5985-45D7-A84F2AF6BCE2}"/>
                </a:ext>
              </a:extLst>
            </p:cNvPr>
            <p:cNvSpPr txBox="1"/>
            <p:nvPr/>
          </p:nvSpPr>
          <p:spPr>
            <a:xfrm>
              <a:off x="1114249" y="3630098"/>
              <a:ext cx="1414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800080"/>
                  </a:solidFill>
                  <a:latin typeface="+mj-lt"/>
                </a:rPr>
                <a:t>RFQ</a:t>
              </a:r>
              <a:endParaRPr lang="fr-FR" dirty="0" err="1">
                <a:solidFill>
                  <a:srgbClr val="800080"/>
                </a:solidFill>
                <a:latin typeface="+mj-lt"/>
              </a:endParaRPr>
            </a:p>
          </p:txBody>
        </p:sp>
        <p:sp>
          <p:nvSpPr>
            <p:cNvPr id="137" name="TextBox 479">
              <a:extLst>
                <a:ext uri="{FF2B5EF4-FFF2-40B4-BE49-F238E27FC236}">
                  <a16:creationId xmlns:a16="http://schemas.microsoft.com/office/drawing/2014/main" id="{E42FABC0-0763-E790-CFCF-7C8ECFFA6FCF}"/>
                </a:ext>
              </a:extLst>
            </p:cNvPr>
            <p:cNvSpPr txBox="1"/>
            <p:nvPr/>
          </p:nvSpPr>
          <p:spPr>
            <a:xfrm>
              <a:off x="2560390" y="1091572"/>
              <a:ext cx="1414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Quadrupole triplet</a:t>
              </a:r>
              <a:endParaRPr lang="fr-FR" dirty="0" err="1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38" name="TextBox 480">
              <a:extLst>
                <a:ext uri="{FF2B5EF4-FFF2-40B4-BE49-F238E27FC236}">
                  <a16:creationId xmlns:a16="http://schemas.microsoft.com/office/drawing/2014/main" id="{347703CD-3368-B72B-8937-C2F203E4E054}"/>
                </a:ext>
              </a:extLst>
            </p:cNvPr>
            <p:cNvSpPr txBox="1"/>
            <p:nvPr/>
          </p:nvSpPr>
          <p:spPr>
            <a:xfrm>
              <a:off x="3293347" y="2540995"/>
              <a:ext cx="14146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Voltage scanning device</a:t>
              </a:r>
              <a:endParaRPr lang="fr-FR" dirty="0" err="1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39" name="TextBox 481">
              <a:extLst>
                <a:ext uri="{FF2B5EF4-FFF2-40B4-BE49-F238E27FC236}">
                  <a16:creationId xmlns:a16="http://schemas.microsoft.com/office/drawing/2014/main" id="{9ED74FB2-F546-FF68-2A90-A29E7AD2C24F}"/>
                </a:ext>
              </a:extLst>
            </p:cNvPr>
            <p:cNvSpPr txBox="1"/>
            <p:nvPr/>
          </p:nvSpPr>
          <p:spPr>
            <a:xfrm>
              <a:off x="4062346" y="790500"/>
              <a:ext cx="14146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E5634D"/>
                  </a:solidFill>
                  <a:latin typeface="+mj-lt"/>
                </a:rPr>
                <a:t>Charge exchange cell</a:t>
              </a:r>
              <a:endParaRPr lang="fr-FR" dirty="0" err="1">
                <a:solidFill>
                  <a:srgbClr val="E5634D"/>
                </a:solidFill>
                <a:latin typeface="+mj-lt"/>
              </a:endParaRPr>
            </a:p>
          </p:txBody>
        </p:sp>
        <p:sp>
          <p:nvSpPr>
            <p:cNvPr id="140" name="Oval 482">
              <a:extLst>
                <a:ext uri="{FF2B5EF4-FFF2-40B4-BE49-F238E27FC236}">
                  <a16:creationId xmlns:a16="http://schemas.microsoft.com/office/drawing/2014/main" id="{5CEE1FAE-E5EF-2BF5-A990-6FC9BCFA00C5}"/>
                </a:ext>
              </a:extLst>
            </p:cNvPr>
            <p:cNvSpPr/>
            <p:nvPr/>
          </p:nvSpPr>
          <p:spPr>
            <a:xfrm>
              <a:off x="5447550" y="1736427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Oval 483">
              <a:extLst>
                <a:ext uri="{FF2B5EF4-FFF2-40B4-BE49-F238E27FC236}">
                  <a16:creationId xmlns:a16="http://schemas.microsoft.com/office/drawing/2014/main" id="{5AD419AE-6E5C-1B25-C219-E1D47B8006B8}"/>
                </a:ext>
              </a:extLst>
            </p:cNvPr>
            <p:cNvSpPr/>
            <p:nvPr/>
          </p:nvSpPr>
          <p:spPr>
            <a:xfrm>
              <a:off x="5455421" y="1797319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Oval 484">
              <a:extLst>
                <a:ext uri="{FF2B5EF4-FFF2-40B4-BE49-F238E27FC236}">
                  <a16:creationId xmlns:a16="http://schemas.microsoft.com/office/drawing/2014/main" id="{9BC3E78A-3881-BA67-E5F3-C71E58E4F307}"/>
                </a:ext>
              </a:extLst>
            </p:cNvPr>
            <p:cNvSpPr/>
            <p:nvPr/>
          </p:nvSpPr>
          <p:spPr>
            <a:xfrm>
              <a:off x="5430838" y="1763023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Oval 485">
              <a:extLst>
                <a:ext uri="{FF2B5EF4-FFF2-40B4-BE49-F238E27FC236}">
                  <a16:creationId xmlns:a16="http://schemas.microsoft.com/office/drawing/2014/main" id="{EFBFD643-520F-96F1-C4E2-4C1024531265}"/>
                </a:ext>
              </a:extLst>
            </p:cNvPr>
            <p:cNvSpPr/>
            <p:nvPr/>
          </p:nvSpPr>
          <p:spPr>
            <a:xfrm>
              <a:off x="5460997" y="1848356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Oval 486">
              <a:extLst>
                <a:ext uri="{FF2B5EF4-FFF2-40B4-BE49-F238E27FC236}">
                  <a16:creationId xmlns:a16="http://schemas.microsoft.com/office/drawing/2014/main" id="{7DF0B67A-E939-86A1-43BB-43E6DD83160E}"/>
                </a:ext>
              </a:extLst>
            </p:cNvPr>
            <p:cNvSpPr/>
            <p:nvPr/>
          </p:nvSpPr>
          <p:spPr>
            <a:xfrm>
              <a:off x="5446078" y="1818140"/>
              <a:ext cx="90932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TextBox 487">
              <a:extLst>
                <a:ext uri="{FF2B5EF4-FFF2-40B4-BE49-F238E27FC236}">
                  <a16:creationId xmlns:a16="http://schemas.microsoft.com/office/drawing/2014/main" id="{1CF41D51-6C86-7988-3E9A-569269FAD037}"/>
                </a:ext>
              </a:extLst>
            </p:cNvPr>
            <p:cNvSpPr txBox="1"/>
            <p:nvPr/>
          </p:nvSpPr>
          <p:spPr>
            <a:xfrm>
              <a:off x="5187373" y="2890321"/>
              <a:ext cx="1414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3"/>
                  </a:solidFill>
                  <a:latin typeface="+mj-lt"/>
                </a:rPr>
                <a:t>Optical detection</a:t>
              </a:r>
              <a:endParaRPr lang="fr-FR" dirty="0" err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6" name="TextBox 488">
              <a:extLst>
                <a:ext uri="{FF2B5EF4-FFF2-40B4-BE49-F238E27FC236}">
                  <a16:creationId xmlns:a16="http://schemas.microsoft.com/office/drawing/2014/main" id="{3B161B93-F129-E81F-E797-451055F9CE60}"/>
                </a:ext>
              </a:extLst>
            </p:cNvPr>
            <p:cNvSpPr txBox="1"/>
            <p:nvPr/>
          </p:nvSpPr>
          <p:spPr>
            <a:xfrm>
              <a:off x="6721125" y="2426969"/>
              <a:ext cx="1488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  <a:latin typeface="+mj-lt"/>
                </a:rPr>
                <a:t>RF electrode</a:t>
              </a:r>
              <a:endParaRPr lang="fr-FR" dirty="0" err="1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47" name="TextBox 489">
              <a:extLst>
                <a:ext uri="{FF2B5EF4-FFF2-40B4-BE49-F238E27FC236}">
                  <a16:creationId xmlns:a16="http://schemas.microsoft.com/office/drawing/2014/main" id="{7A1BE407-54C3-C8EA-BFEE-3F6E836A0026}"/>
                </a:ext>
              </a:extLst>
            </p:cNvPr>
            <p:cNvSpPr txBox="1"/>
            <p:nvPr/>
          </p:nvSpPr>
          <p:spPr>
            <a:xfrm>
              <a:off x="8763421" y="836276"/>
              <a:ext cx="1488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Field ionization unit</a:t>
              </a:r>
              <a:endParaRPr lang="fr-FR" dirty="0" err="1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8" name="Arrow: Right 490">
              <a:extLst>
                <a:ext uri="{FF2B5EF4-FFF2-40B4-BE49-F238E27FC236}">
                  <a16:creationId xmlns:a16="http://schemas.microsoft.com/office/drawing/2014/main" id="{D086173E-E93B-0317-7182-16BA77DC4FFD}"/>
                </a:ext>
              </a:extLst>
            </p:cNvPr>
            <p:cNvSpPr/>
            <p:nvPr/>
          </p:nvSpPr>
          <p:spPr>
            <a:xfrm rot="5400000">
              <a:off x="7959503" y="1987309"/>
              <a:ext cx="1810014" cy="173336"/>
            </a:xfrm>
            <a:prstGeom prst="rightArrow">
              <a:avLst/>
            </a:prstGeom>
            <a:solidFill>
              <a:srgbClr val="00B050">
                <a:alpha val="46000"/>
              </a:srgbClr>
            </a:solidFill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9" name="TextBox 491">
              <a:extLst>
                <a:ext uri="{FF2B5EF4-FFF2-40B4-BE49-F238E27FC236}">
                  <a16:creationId xmlns:a16="http://schemas.microsoft.com/office/drawing/2014/main" id="{F433143F-78F2-F433-42A0-578D8F3B58C0}"/>
                </a:ext>
              </a:extLst>
            </p:cNvPr>
            <p:cNvSpPr txBox="1"/>
            <p:nvPr/>
          </p:nvSpPr>
          <p:spPr>
            <a:xfrm>
              <a:off x="10745698" y="2116367"/>
              <a:ext cx="1414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Quadrupole triplet</a:t>
              </a:r>
              <a:endParaRPr lang="fr-FR" dirty="0" err="1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50" name="TextBox 492">
              <a:extLst>
                <a:ext uri="{FF2B5EF4-FFF2-40B4-BE49-F238E27FC236}">
                  <a16:creationId xmlns:a16="http://schemas.microsoft.com/office/drawing/2014/main" id="{83AB78E0-04A6-6DFD-7364-311967E31B72}"/>
                </a:ext>
              </a:extLst>
            </p:cNvPr>
            <p:cNvSpPr txBox="1"/>
            <p:nvPr/>
          </p:nvSpPr>
          <p:spPr>
            <a:xfrm>
              <a:off x="9802695" y="3717479"/>
              <a:ext cx="1414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+mj-lt"/>
                </a:rPr>
                <a:t>Ion detector</a:t>
              </a:r>
              <a:endParaRPr lang="fr-FR" dirty="0" err="1">
                <a:latin typeface="+mj-lt"/>
              </a:endParaRPr>
            </a:p>
          </p:txBody>
        </p:sp>
        <p:sp>
          <p:nvSpPr>
            <p:cNvPr id="151" name="TextBox 493">
              <a:extLst>
                <a:ext uri="{FF2B5EF4-FFF2-40B4-BE49-F238E27FC236}">
                  <a16:creationId xmlns:a16="http://schemas.microsoft.com/office/drawing/2014/main" id="{C9066388-8368-72C6-A125-BF20555C891F}"/>
                </a:ext>
              </a:extLst>
            </p:cNvPr>
            <p:cNvSpPr txBox="1"/>
            <p:nvPr/>
          </p:nvSpPr>
          <p:spPr>
            <a:xfrm>
              <a:off x="5905513" y="1076900"/>
              <a:ext cx="1414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+mj-lt"/>
                </a:rPr>
                <a:t>Differential pumping</a:t>
              </a:r>
              <a:endParaRPr lang="fr-FR" dirty="0" err="1">
                <a:latin typeface="+mj-lt"/>
              </a:endParaRPr>
            </a:p>
          </p:txBody>
        </p:sp>
        <p:sp>
          <p:nvSpPr>
            <p:cNvPr id="152" name="TextBox 494">
              <a:extLst>
                <a:ext uri="{FF2B5EF4-FFF2-40B4-BE49-F238E27FC236}">
                  <a16:creationId xmlns:a16="http://schemas.microsoft.com/office/drawing/2014/main" id="{2FC88FAE-BD06-4B80-DC31-FF360563F638}"/>
                </a:ext>
              </a:extLst>
            </p:cNvPr>
            <p:cNvSpPr txBox="1"/>
            <p:nvPr/>
          </p:nvSpPr>
          <p:spPr>
            <a:xfrm rot="18721845">
              <a:off x="-334613" y="4207183"/>
              <a:ext cx="1414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  <a:latin typeface="+mj-lt"/>
                </a:rPr>
                <a:t>RIB </a:t>
              </a:r>
              <a:r>
                <a:rPr lang="en-GB" dirty="0">
                  <a:solidFill>
                    <a:srgbClr val="C00000"/>
                  </a:solidFill>
                  <a:latin typeface="+mj-lt"/>
                  <a:sym typeface="Wingdings" panose="05000000000000000000" pitchFamily="2" charset="2"/>
                </a:rPr>
                <a:t></a:t>
              </a:r>
              <a:endParaRPr lang="fr-FR" dirty="0" err="1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53" name="TextBox 495">
              <a:extLst>
                <a:ext uri="{FF2B5EF4-FFF2-40B4-BE49-F238E27FC236}">
                  <a16:creationId xmlns:a16="http://schemas.microsoft.com/office/drawing/2014/main" id="{009DD3D7-1436-D94D-8C5C-082BDF17BBAA}"/>
                </a:ext>
              </a:extLst>
            </p:cNvPr>
            <p:cNvSpPr txBox="1"/>
            <p:nvPr/>
          </p:nvSpPr>
          <p:spPr>
            <a:xfrm>
              <a:off x="10319525" y="4191472"/>
              <a:ext cx="15863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  <a:latin typeface="+mj-lt"/>
                </a:rPr>
                <a:t>Purified beam to </a:t>
              </a:r>
              <a:r>
                <a:rPr lang="en-GB" dirty="0" smtClean="0">
                  <a:solidFill>
                    <a:srgbClr val="C00000"/>
                  </a:solidFill>
                  <a:latin typeface="+mj-lt"/>
                </a:rPr>
                <a:t>decay/traps</a:t>
              </a:r>
              <a:endParaRPr lang="fr-FR" dirty="0" err="1">
                <a:solidFill>
                  <a:srgbClr val="C00000"/>
                </a:solidFill>
                <a:latin typeface="+mj-lt"/>
              </a:endParaRPr>
            </a:p>
          </p:txBody>
        </p:sp>
        <p:grpSp>
          <p:nvGrpSpPr>
            <p:cNvPr id="154" name="Group 496">
              <a:extLst>
                <a:ext uri="{FF2B5EF4-FFF2-40B4-BE49-F238E27FC236}">
                  <a16:creationId xmlns:a16="http://schemas.microsoft.com/office/drawing/2014/main" id="{8AABEB69-ACD2-8C2D-C94D-DD990DFA67AD}"/>
                </a:ext>
              </a:extLst>
            </p:cNvPr>
            <p:cNvGrpSpPr/>
            <p:nvPr/>
          </p:nvGrpSpPr>
          <p:grpSpPr>
            <a:xfrm>
              <a:off x="11513883" y="3653231"/>
              <a:ext cx="230577" cy="222233"/>
              <a:chOff x="2445766" y="5309799"/>
              <a:chExt cx="230577" cy="222233"/>
            </a:xfrm>
          </p:grpSpPr>
          <p:sp>
            <p:nvSpPr>
              <p:cNvPr id="158" name="Oval 497">
                <a:extLst>
                  <a:ext uri="{FF2B5EF4-FFF2-40B4-BE49-F238E27FC236}">
                    <a16:creationId xmlns:a16="http://schemas.microsoft.com/office/drawing/2014/main" id="{C07B9EF8-6E21-C07B-2384-890EB73C9766}"/>
                  </a:ext>
                </a:extLst>
              </p:cNvPr>
              <p:cNvSpPr/>
              <p:nvPr/>
            </p:nvSpPr>
            <p:spPr>
              <a:xfrm>
                <a:off x="2505987" y="53652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Oval 498">
                <a:extLst>
                  <a:ext uri="{FF2B5EF4-FFF2-40B4-BE49-F238E27FC236}">
                    <a16:creationId xmlns:a16="http://schemas.microsoft.com/office/drawing/2014/main" id="{03B31AA4-9450-9A5D-494D-B710E48CECF7}"/>
                  </a:ext>
                </a:extLst>
              </p:cNvPr>
              <p:cNvSpPr/>
              <p:nvPr/>
            </p:nvSpPr>
            <p:spPr>
              <a:xfrm>
                <a:off x="2551453" y="5433973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Oval 499">
                <a:extLst>
                  <a:ext uri="{FF2B5EF4-FFF2-40B4-BE49-F238E27FC236}">
                    <a16:creationId xmlns:a16="http://schemas.microsoft.com/office/drawing/2014/main" id="{788E1FD2-C5F1-B2E9-317F-CA5227ECC811}"/>
                  </a:ext>
                </a:extLst>
              </p:cNvPr>
              <p:cNvSpPr/>
              <p:nvPr/>
            </p:nvSpPr>
            <p:spPr>
              <a:xfrm>
                <a:off x="2585411" y="537414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1" name="Oval 500">
                <a:extLst>
                  <a:ext uri="{FF2B5EF4-FFF2-40B4-BE49-F238E27FC236}">
                    <a16:creationId xmlns:a16="http://schemas.microsoft.com/office/drawing/2014/main" id="{ABDC9ACE-0AC2-C62E-39A6-9A8C29830F51}"/>
                  </a:ext>
                </a:extLst>
              </p:cNvPr>
              <p:cNvSpPr/>
              <p:nvPr/>
            </p:nvSpPr>
            <p:spPr>
              <a:xfrm>
                <a:off x="2445766" y="54033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Oval 501">
                <a:extLst>
                  <a:ext uri="{FF2B5EF4-FFF2-40B4-BE49-F238E27FC236}">
                    <a16:creationId xmlns:a16="http://schemas.microsoft.com/office/drawing/2014/main" id="{3A20BF66-3CA9-ED25-ACFC-B61F1D2EDB0E}"/>
                  </a:ext>
                </a:extLst>
              </p:cNvPr>
              <p:cNvSpPr/>
              <p:nvPr/>
            </p:nvSpPr>
            <p:spPr>
              <a:xfrm>
                <a:off x="2498610" y="5455832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Oval 502">
                <a:extLst>
                  <a:ext uri="{FF2B5EF4-FFF2-40B4-BE49-F238E27FC236}">
                    <a16:creationId xmlns:a16="http://schemas.microsoft.com/office/drawing/2014/main" id="{1254743B-7590-AE25-D4B9-78F0461AA076}"/>
                  </a:ext>
                </a:extLst>
              </p:cNvPr>
              <p:cNvSpPr/>
              <p:nvPr/>
            </p:nvSpPr>
            <p:spPr>
              <a:xfrm>
                <a:off x="2544076" y="5309799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Oval 503">
                <a:extLst>
                  <a:ext uri="{FF2B5EF4-FFF2-40B4-BE49-F238E27FC236}">
                    <a16:creationId xmlns:a16="http://schemas.microsoft.com/office/drawing/2014/main" id="{4AC46B6E-5C3F-6BC3-5518-306F969E7957}"/>
                  </a:ext>
                </a:extLst>
              </p:cNvPr>
              <p:cNvSpPr/>
              <p:nvPr/>
            </p:nvSpPr>
            <p:spPr>
              <a:xfrm>
                <a:off x="2456390" y="5327150"/>
                <a:ext cx="90932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5" name="TextBox 504">
              <a:extLst>
                <a:ext uri="{FF2B5EF4-FFF2-40B4-BE49-F238E27FC236}">
                  <a16:creationId xmlns:a16="http://schemas.microsoft.com/office/drawing/2014/main" id="{E191409F-9A35-2B7D-7E5C-A58036D40CD9}"/>
                </a:ext>
              </a:extLst>
            </p:cNvPr>
            <p:cNvSpPr txBox="1"/>
            <p:nvPr/>
          </p:nvSpPr>
          <p:spPr>
            <a:xfrm rot="2706655">
              <a:off x="11427895" y="3835250"/>
              <a:ext cx="863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  <a:latin typeface="+mj-lt"/>
                  <a:sym typeface="Wingdings" panose="05000000000000000000" pitchFamily="2" charset="2"/>
                </a:rPr>
                <a:t></a:t>
              </a:r>
              <a:endParaRPr lang="fr-FR" dirty="0" err="1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56" name="Left Brace 509">
              <a:extLst>
                <a:ext uri="{FF2B5EF4-FFF2-40B4-BE49-F238E27FC236}">
                  <a16:creationId xmlns:a16="http://schemas.microsoft.com/office/drawing/2014/main" id="{1E04E834-A8C2-61DD-199F-AB3097EF6736}"/>
                </a:ext>
              </a:extLst>
            </p:cNvPr>
            <p:cNvSpPr/>
            <p:nvPr/>
          </p:nvSpPr>
          <p:spPr>
            <a:xfrm rot="16200000">
              <a:off x="8008805" y="1388132"/>
              <a:ext cx="240758" cy="3347022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TextBox 510">
              <a:extLst>
                <a:ext uri="{FF2B5EF4-FFF2-40B4-BE49-F238E27FC236}">
                  <a16:creationId xmlns:a16="http://schemas.microsoft.com/office/drawing/2014/main" id="{1C1BE0D6-2E34-48FB-50A8-3D06467D7F8C}"/>
                </a:ext>
              </a:extLst>
            </p:cNvPr>
            <p:cNvSpPr txBox="1"/>
            <p:nvPr/>
          </p:nvSpPr>
          <p:spPr>
            <a:xfrm>
              <a:off x="7169414" y="3159382"/>
              <a:ext cx="1861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+mj-lt"/>
                </a:rPr>
                <a:t>Interaction region 10</a:t>
              </a:r>
              <a:r>
                <a:rPr lang="en-GB" baseline="30000" dirty="0">
                  <a:latin typeface="+mj-lt"/>
                </a:rPr>
                <a:t>-10</a:t>
              </a:r>
              <a:r>
                <a:rPr lang="en-GB" dirty="0">
                  <a:latin typeface="+mj-lt"/>
                </a:rPr>
                <a:t> mbar</a:t>
              </a:r>
              <a:endParaRPr lang="fr-FR" dirty="0" err="1">
                <a:latin typeface="+mj-lt"/>
              </a:endParaRPr>
            </a:p>
          </p:txBody>
        </p:sp>
      </p:grpSp>
      <p:sp>
        <p:nvSpPr>
          <p:cNvPr id="396" name="ZoneTexte 395"/>
          <p:cNvSpPr txBox="1"/>
          <p:nvPr/>
        </p:nvSpPr>
        <p:spPr>
          <a:xfrm>
            <a:off x="3244370" y="5644423"/>
            <a:ext cx="507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LUMIERE Workshop: July 2, 2024</a:t>
            </a:r>
          </a:p>
        </p:txBody>
      </p:sp>
      <p:sp>
        <p:nvSpPr>
          <p:cNvPr id="397" name="ZoneTexte 396"/>
          <p:cNvSpPr txBox="1"/>
          <p:nvPr/>
        </p:nvSpPr>
        <p:spPr>
          <a:xfrm>
            <a:off x="4007769" y="87016"/>
            <a:ext cx="373903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The </a:t>
            </a:r>
            <a:r>
              <a:rPr lang="en-US" sz="2400" b="1" dirty="0">
                <a:solidFill>
                  <a:srgbClr val="00DA00"/>
                </a:solidFill>
                <a:latin typeface="Arial Black" pitchFamily="34" charset="0"/>
                <a:cs typeface="Mongolian Baiti" pitchFamily="66" charset="0"/>
              </a:rPr>
              <a:t>LUMIERE</a:t>
            </a:r>
            <a:r>
              <a:rPr lang="en-US" sz="2400" b="1" dirty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 facility</a:t>
            </a:r>
          </a:p>
        </p:txBody>
      </p:sp>
    </p:spTree>
    <p:extLst>
      <p:ext uri="{BB962C8B-B14F-4D97-AF65-F5344CB8AC3E}">
        <p14:creationId xmlns:p14="http://schemas.microsoft.com/office/powerpoint/2010/main" val="8289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1"/>
          <p:cNvSpPr/>
          <p:nvPr/>
        </p:nvSpPr>
        <p:spPr>
          <a:xfrm>
            <a:off x="0" y="4890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ZoneTexte 397"/>
          <p:cNvSpPr txBox="1"/>
          <p:nvPr/>
        </p:nvSpPr>
        <p:spPr>
          <a:xfrm>
            <a:off x="4007768" y="87016"/>
            <a:ext cx="367966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The </a:t>
            </a:r>
            <a:r>
              <a:rPr lang="en-US" sz="2400" b="1" dirty="0">
                <a:solidFill>
                  <a:srgbClr val="0000FF"/>
                </a:solidFill>
                <a:latin typeface="Arial Black" pitchFamily="34" charset="0"/>
                <a:cs typeface="Mongolian Baiti" pitchFamily="66" charset="0"/>
              </a:rPr>
              <a:t>BESTIOL</a:t>
            </a:r>
            <a:r>
              <a:rPr lang="en-US" sz="2400" b="1" dirty="0">
                <a:solidFill>
                  <a:srgbClr val="660066"/>
                </a:solidFill>
                <a:latin typeface="Arial Black" pitchFamily="34" charset="0"/>
                <a:cs typeface="Mongolian Baiti" pitchFamily="66" charset="0"/>
              </a:rPr>
              <a:t> facility</a:t>
            </a:r>
          </a:p>
        </p:txBody>
      </p:sp>
      <p:sp>
        <p:nvSpPr>
          <p:cNvPr id="399" name="Rectangle 398"/>
          <p:cNvSpPr/>
          <p:nvPr/>
        </p:nvSpPr>
        <p:spPr>
          <a:xfrm>
            <a:off x="3791744" y="69269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BEta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decay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STudies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at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the SPIRAL2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IsOL</a:t>
            </a:r>
            <a:r>
              <a:rPr lang="fr-FR" sz="14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7030A0"/>
                </a:solidFill>
                <a:latin typeface="Comic Sans MS" pitchFamily="66" charset="0"/>
              </a:rPr>
              <a:t>facilty</a:t>
            </a:r>
            <a:endParaRPr lang="en-US" sz="1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00" name="Rectangle 399"/>
          <p:cNvSpPr/>
          <p:nvPr/>
        </p:nvSpPr>
        <p:spPr>
          <a:xfrm>
            <a:off x="263352" y="1340768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cooling and purification using PIPERADE for (trap-assisted) decay spectroscopy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High-precision measurements with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ultra-pure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using: </a:t>
            </a: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stations (BEDO, …)</a:t>
            </a: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absorption spectrometers (DTAS)</a:t>
            </a: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neutron detection arrays (BELEN,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</p:txBody>
      </p:sp>
      <p:sp>
        <p:nvSpPr>
          <p:cNvPr id="401" name="Rectangle 400"/>
          <p:cNvSpPr/>
          <p:nvPr/>
        </p:nvSpPr>
        <p:spPr>
          <a:xfrm>
            <a:off x="263352" y="3252865"/>
            <a:ext cx="78917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Þ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Fundamental interaction, nuclear structure, 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CVC,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lifetimes, P</a:t>
            </a:r>
            <a:r>
              <a:rPr lang="en-US" b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exotic decays (</a:t>
            </a:r>
            <a:r>
              <a:rPr lang="en-US" b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-2p, cluster emission)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Gamow-Teller strength</a:t>
            </a:r>
          </a:p>
        </p:txBody>
      </p:sp>
      <p:pic>
        <p:nvPicPr>
          <p:cNvPr id="402" name="Picture 8" descr="setup_jyva_f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4453" y="1133571"/>
            <a:ext cx="1512168" cy="113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" name="Rectangle 402"/>
          <p:cNvSpPr/>
          <p:nvPr/>
        </p:nvSpPr>
        <p:spPr>
          <a:xfrm>
            <a:off x="3817953" y="6171391"/>
            <a:ext cx="61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/>
              </a:rPr>
              <a:t>DTAS</a:t>
            </a:r>
            <a:endParaRPr lang="en-US" sz="16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04" name="Picture 6" descr="p1010001"/>
          <p:cNvPicPr>
            <a:picLocks noChangeAspect="1" noChangeArrowheads="1"/>
          </p:cNvPicPr>
          <p:nvPr/>
        </p:nvPicPr>
        <p:blipFill>
          <a:blip r:embed="rId3" cstate="print"/>
          <a:srcRect l="6793" t="9055" r="13586" b="6036"/>
          <a:stretch>
            <a:fillRect/>
          </a:stretch>
        </p:blipFill>
        <p:spPr bwMode="auto">
          <a:xfrm>
            <a:off x="10437093" y="2501723"/>
            <a:ext cx="1369529" cy="109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" name="Rectangle 404"/>
          <p:cNvSpPr/>
          <p:nvPr/>
        </p:nvSpPr>
        <p:spPr>
          <a:xfrm>
            <a:off x="10797133" y="3581842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7030A0"/>
                </a:solidFill>
                <a:latin typeface="Calibri"/>
              </a:rPr>
              <a:t>SiCube</a:t>
            </a:r>
            <a:endParaRPr lang="en-US" sz="16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9439675" y="5404931"/>
            <a:ext cx="781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 smtClean="0">
                <a:solidFill>
                  <a:srgbClr val="7030A0"/>
                </a:solidFill>
                <a:latin typeface="Calibri"/>
              </a:rPr>
              <a:t>COeCO</a:t>
            </a:r>
            <a:endParaRPr lang="en-US" sz="16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07" name="Picture 3" descr="D:\users\guillem\Projects\Fair\DESIR\SAM_0274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37" y="2121734"/>
            <a:ext cx="153609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8" name="Rectangle 407"/>
          <p:cNvSpPr/>
          <p:nvPr/>
        </p:nvSpPr>
        <p:spPr>
          <a:xfrm>
            <a:off x="8875394" y="3273862"/>
            <a:ext cx="720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/>
              </a:rPr>
              <a:t>BELEN</a:t>
            </a:r>
            <a:endParaRPr lang="en-US" sz="16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09" name="Image 2" descr="D:\temporaire\DETECTEURS_TANDEM_ALTO\Radioactivité\BEDO\b-g\back b-g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7333" y="4484664"/>
            <a:ext cx="234670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" name="Rectangle 409"/>
          <p:cNvSpPr/>
          <p:nvPr/>
        </p:nvSpPr>
        <p:spPr>
          <a:xfrm>
            <a:off x="6603506" y="5708800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/>
              </a:rPr>
              <a:t>BEDO</a:t>
            </a:r>
            <a:endParaRPr lang="en-US" sz="16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11" name="Imagen 1" descr="DTAS16-assembl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85" y="4819498"/>
            <a:ext cx="1802524" cy="1351893"/>
          </a:xfrm>
          <a:prstGeom prst="rect">
            <a:avLst/>
          </a:prstGeom>
        </p:spPr>
      </p:pic>
      <p:pic>
        <p:nvPicPr>
          <p:cNvPr id="4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677" y="4908932"/>
            <a:ext cx="2016224" cy="12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" name="Rectangle 412"/>
          <p:cNvSpPr/>
          <p:nvPr/>
        </p:nvSpPr>
        <p:spPr>
          <a:xfrm>
            <a:off x="1091742" y="6133068"/>
            <a:ext cx="1049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/>
              </a:rPr>
              <a:t>MONSTER</a:t>
            </a:r>
            <a:endParaRPr lang="en-US" sz="16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18" name="Image 4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31" y="4100480"/>
            <a:ext cx="1794928" cy="12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204"/>
            <a:ext cx="12192000" cy="51181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4400" y="2823071"/>
            <a:ext cx="10363200" cy="965969"/>
          </a:xfrm>
        </p:spPr>
        <p:txBody>
          <a:bodyPr/>
          <a:lstStyle/>
          <a:p>
            <a:r>
              <a:rPr lang="en-GB" dirty="0" smtClean="0">
                <a:solidFill>
                  <a:srgbClr val="FFCCFF"/>
                </a:solidFill>
              </a:rPr>
              <a:t>DESIR time line</a:t>
            </a:r>
            <a:endParaRPr lang="en-GB" dirty="0">
              <a:solidFill>
                <a:srgbClr val="FFCC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" y="57722"/>
            <a:ext cx="1471623" cy="4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204"/>
            <a:ext cx="12192000" cy="51181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4400" y="2823071"/>
            <a:ext cx="10363200" cy="821953"/>
          </a:xfrm>
        </p:spPr>
        <p:txBody>
          <a:bodyPr/>
          <a:lstStyle/>
          <a:p>
            <a:r>
              <a:rPr lang="en-GB" dirty="0" smtClean="0">
                <a:solidFill>
                  <a:srgbClr val="FFCCFF"/>
                </a:solidFill>
              </a:rPr>
              <a:t>DESIR scientific objectives</a:t>
            </a:r>
            <a:endParaRPr lang="en-GB" dirty="0">
              <a:solidFill>
                <a:srgbClr val="FFCC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" y="57722"/>
            <a:ext cx="1471623" cy="4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7368" y="1124744"/>
            <a:ext cx="11665296" cy="4824536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Building delivery : September 2025</a:t>
            </a:r>
            <a:endParaRPr lang="en-US" sz="2800" b="1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spc="-100" dirty="0" smtClean="0"/>
              <a:t>October 2025 to September 2026 : Beam line &amp; experiment installation</a:t>
            </a:r>
            <a:endParaRPr lang="en-US" sz="2800" b="1" spc="-1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October 2026 to June 2027 : Technical commissioning</a:t>
            </a:r>
            <a:endParaRPr lang="en-US" sz="2800" b="1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March to October 2027 : Stable beam commissioning</a:t>
            </a:r>
            <a:endParaRPr lang="en-US" sz="2800" b="1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November 2027 : Facility ready for radioactive </a:t>
            </a:r>
            <a:r>
              <a:rPr lang="en-US" sz="2800" b="1" dirty="0" smtClean="0"/>
              <a:t>beams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735627" y="0"/>
            <a:ext cx="9337037" cy="404664"/>
          </a:xfrm>
        </p:spPr>
        <p:txBody>
          <a:bodyPr/>
          <a:lstStyle/>
          <a:p>
            <a:r>
              <a:rPr lang="en-US" dirty="0" smtClean="0"/>
              <a:t>DESIR time line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54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7368" y="1124744"/>
            <a:ext cx="11665296" cy="4824536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Building delivery : September 2025</a:t>
            </a:r>
            <a:endParaRPr lang="en-US" sz="2800" b="1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spc="-100" dirty="0" smtClean="0"/>
              <a:t>October 2025 to September 2026 : Beam line &amp; experiment installation</a:t>
            </a:r>
            <a:endParaRPr lang="en-US" sz="2800" b="1" spc="-1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October 2026 to June 2027 : Technical commissioning</a:t>
            </a:r>
            <a:endParaRPr lang="en-US" sz="2800" b="1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March to October 2027 : Stable beam commissioning</a:t>
            </a:r>
            <a:endParaRPr lang="en-US" sz="2800" b="1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b="1" dirty="0" smtClean="0"/>
              <a:t>November 2027 : Facility ready for radioactive </a:t>
            </a:r>
            <a:r>
              <a:rPr lang="en-US" sz="2800" b="1" dirty="0" smtClean="0"/>
              <a:t>beams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0" indent="0">
              <a:spcBef>
                <a:spcPts val="3000"/>
              </a:spcBef>
              <a:buNone/>
            </a:pPr>
            <a:r>
              <a:rPr lang="en-US" sz="2800" b="1" dirty="0" smtClean="0">
                <a:sym typeface="Wingdings" panose="05000000000000000000" pitchFamily="2" charset="2"/>
              </a:rPr>
              <a:t> but for all this we need wo/man power at GANIL…</a:t>
            </a:r>
            <a:endParaRPr lang="en-US" sz="2800" b="1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735627" y="0"/>
            <a:ext cx="9337037" cy="404664"/>
          </a:xfrm>
        </p:spPr>
        <p:txBody>
          <a:bodyPr/>
          <a:lstStyle/>
          <a:p>
            <a:r>
              <a:rPr lang="en-US" dirty="0" smtClean="0"/>
              <a:t>DESIR time line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2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872" y="692696"/>
            <a:ext cx="9178994" cy="285887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" r="3296"/>
          <a:stretch/>
        </p:blipFill>
        <p:spPr>
          <a:xfrm>
            <a:off x="5159897" y="3645024"/>
            <a:ext cx="5400983" cy="288032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 rot="976046">
            <a:off x="2957950" y="2615898"/>
            <a:ext cx="928082" cy="348991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fr-FR" sz="1400" b="1" kern="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DESIR</a:t>
            </a:r>
          </a:p>
          <a:p>
            <a:pPr eaLnBrk="0" hangingPunct="0">
              <a:defRPr/>
            </a:pPr>
            <a:endParaRPr lang="fr-FR" sz="1400" b="1" kern="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endParaRPr lang="fr-FR" sz="1400" b="1" kern="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fr-FR" sz="1400" b="1" kern="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lvl="0" algn="ctr" eaLnBrk="0" hangingPunct="0">
              <a:defRPr/>
            </a:pPr>
            <a:endParaRPr lang="fr-FR" sz="1400" b="1" kern="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533872" y="4384035"/>
            <a:ext cx="3312368" cy="10081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Thank you for your attention</a:t>
            </a:r>
          </a:p>
          <a:p>
            <a:pPr eaLnBrk="0" hangingPunct="0">
              <a:defRPr/>
            </a:pPr>
            <a:endParaRPr lang="en-US" sz="2800" b="1" kern="0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endParaRPr lang="en-US" sz="2800" b="1" kern="0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800" b="1" kern="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lvl="0" algn="ctr" eaLnBrk="0" hangingPunct="0">
              <a:defRPr/>
            </a:pPr>
            <a:endParaRPr lang="en-US" sz="2800" b="1" kern="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0" y="501782"/>
            <a:ext cx="395536" cy="6099575"/>
          </a:xfrm>
          <a:custGeom>
            <a:avLst/>
            <a:gdLst>
              <a:gd name="connsiteX0" fmla="*/ 0 w 1043608"/>
              <a:gd name="connsiteY0" fmla="*/ 0 h 6048672"/>
              <a:gd name="connsiteX1" fmla="*/ 1043608 w 1043608"/>
              <a:gd name="connsiteY1" fmla="*/ 0 h 6048672"/>
              <a:gd name="connsiteX2" fmla="*/ 1043608 w 1043608"/>
              <a:gd name="connsiteY2" fmla="*/ 6048672 h 6048672"/>
              <a:gd name="connsiteX3" fmla="*/ 0 w 1043608"/>
              <a:gd name="connsiteY3" fmla="*/ 6048672 h 6048672"/>
              <a:gd name="connsiteX4" fmla="*/ 0 w 1043608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76654"/>
              <a:gd name="connsiteY0" fmla="*/ 0 h 6048672"/>
              <a:gd name="connsiteX1" fmla="*/ 1676654 w 1676654"/>
              <a:gd name="connsiteY1" fmla="*/ 0 h 6048672"/>
              <a:gd name="connsiteX2" fmla="*/ 1043608 w 1676654"/>
              <a:gd name="connsiteY2" fmla="*/ 6048672 h 6048672"/>
              <a:gd name="connsiteX3" fmla="*/ 0 w 1676654"/>
              <a:gd name="connsiteY3" fmla="*/ 6048672 h 6048672"/>
              <a:gd name="connsiteX4" fmla="*/ 0 w 1676654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1043608 w 1694239"/>
              <a:gd name="connsiteY2" fmla="*/ 604867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7362"/>
              <a:gd name="connsiteX1" fmla="*/ 1694239 w 1694239"/>
              <a:gd name="connsiteY1" fmla="*/ 0 h 6057362"/>
              <a:gd name="connsiteX2" fmla="*/ 591675 w 1694239"/>
              <a:gd name="connsiteY2" fmla="*/ 6057362 h 6057362"/>
              <a:gd name="connsiteX3" fmla="*/ 0 w 1694239"/>
              <a:gd name="connsiteY3" fmla="*/ 6048672 h 6057362"/>
              <a:gd name="connsiteX4" fmla="*/ 0 w 1694239"/>
              <a:gd name="connsiteY4" fmla="*/ 0 h 605736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591675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634714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48672"/>
              <a:gd name="connsiteX1" fmla="*/ 1694239 w 1694239"/>
              <a:gd name="connsiteY1" fmla="*/ 0 h 6048672"/>
              <a:gd name="connsiteX2" fmla="*/ 438877 w 1694239"/>
              <a:gd name="connsiteY2" fmla="*/ 6047432 h 6048672"/>
              <a:gd name="connsiteX3" fmla="*/ 0 w 1694239"/>
              <a:gd name="connsiteY3" fmla="*/ 6048672 h 6048672"/>
              <a:gd name="connsiteX4" fmla="*/ 0 w 1694239"/>
              <a:gd name="connsiteY4" fmla="*/ 0 h 6048672"/>
              <a:gd name="connsiteX0" fmla="*/ 0 w 1694239"/>
              <a:gd name="connsiteY0" fmla="*/ 0 h 6051197"/>
              <a:gd name="connsiteX1" fmla="*/ 1694239 w 1694239"/>
              <a:gd name="connsiteY1" fmla="*/ 0 h 6051197"/>
              <a:gd name="connsiteX2" fmla="*/ 324639 w 1694239"/>
              <a:gd name="connsiteY2" fmla="*/ 6051197 h 6051197"/>
              <a:gd name="connsiteX3" fmla="*/ 0 w 1694239"/>
              <a:gd name="connsiteY3" fmla="*/ 6048672 h 6051197"/>
              <a:gd name="connsiteX4" fmla="*/ 0 w 1694239"/>
              <a:gd name="connsiteY4" fmla="*/ 0 h 605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39" h="6051197">
                <a:moveTo>
                  <a:pt x="0" y="0"/>
                </a:moveTo>
                <a:lnTo>
                  <a:pt x="1694239" y="0"/>
                </a:lnTo>
                <a:cubicBezTo>
                  <a:pt x="858971" y="2077771"/>
                  <a:pt x="386184" y="4052558"/>
                  <a:pt x="324639" y="6051197"/>
                </a:cubicBezTo>
                <a:lnTo>
                  <a:pt x="0" y="6048672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1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09600" y="620689"/>
            <a:ext cx="10972800" cy="208823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endParaRPr lang="fr-FR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fr-FR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fr-FR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fr-FR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fr-FR" sz="24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«</a:t>
            </a:r>
            <a:r>
              <a:rPr lang="fr-FR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 </a:t>
            </a:r>
            <a:r>
              <a:rPr lang="fr-FR" sz="2400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Decay</a:t>
            </a:r>
            <a:r>
              <a:rPr lang="fr-FR" sz="24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fr-FR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Excitation </a:t>
            </a:r>
            <a:r>
              <a:rPr lang="fr-FR" sz="24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and Storage</a:t>
            </a:r>
            <a:r>
              <a:rPr lang="fr-FR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 </a:t>
            </a:r>
            <a:r>
              <a:rPr lang="fr-FR" sz="24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Radioactive Ions</a:t>
            </a:r>
            <a:r>
              <a:rPr lang="fr-FR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 » </a:t>
            </a:r>
            <a:endParaRPr lang="en-GB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>
              <a:buNone/>
            </a:pPr>
            <a:endParaRPr lang="fr-FR" dirty="0" smtClean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fr-FR" sz="1400" i="1" kern="1200" dirty="0" smtClean="0"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fr-FR" sz="1400" i="1" kern="1200" dirty="0"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GB" sz="1400" i="1" kern="1200" dirty="0">
              <a:latin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endParaRPr lang="fr-FR" sz="1800" dirty="0"/>
          </a:p>
          <a:p>
            <a:pPr marL="285750" lvl="0" indent="-285750" algn="just" eaLnBrk="1" hangingPunct="1">
              <a:spcBef>
                <a:spcPct val="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endParaRPr lang="fr-FR" sz="1800" kern="1200" dirty="0" smtClean="0"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  <a:tabLst>
                <a:tab pos="266700" algn="l"/>
              </a:tabLst>
            </a:pPr>
            <a:endParaRPr lang="fr-FR" sz="1800" kern="1200" dirty="0" smtClean="0"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  <a:tabLst>
                <a:tab pos="266700" algn="l"/>
              </a:tabLst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89" y="518974"/>
            <a:ext cx="2357069" cy="941121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>
            <a:off x="2423592" y="2536205"/>
            <a:ext cx="713186" cy="39047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205632" y="1552012"/>
            <a:ext cx="560484" cy="483999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125923" y="1552012"/>
            <a:ext cx="0" cy="502402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4612665" y="1492804"/>
            <a:ext cx="635909" cy="442150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4434" y="2967335"/>
            <a:ext cx="3403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</a:rPr>
              <a:t>Exotic decay modes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High-precision </a:t>
            </a:r>
            <a:r>
              <a:rPr lang="en-GB" dirty="0" smtClean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dirty="0" smtClean="0">
                <a:solidFill>
                  <a:srgbClr val="7030A0"/>
                </a:solidFill>
              </a:rPr>
              <a:t>-decay studies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07323" y="2967335"/>
            <a:ext cx="38651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</a:rPr>
              <a:t>Magnetic and quadrupole moments 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Mean-square charge radii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Spins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1504" y="4563884"/>
            <a:ext cx="8668665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7030A0"/>
                </a:solidFill>
              </a:rPr>
              <a:t>F</a:t>
            </a:r>
            <a:r>
              <a:rPr lang="en-GB" dirty="0" smtClean="0">
                <a:solidFill>
                  <a:srgbClr val="7030A0"/>
                </a:solidFill>
              </a:rPr>
              <a:t>undamental properties of nuclei in their ground and long-lived isomeric states </a:t>
            </a:r>
          </a:p>
          <a:p>
            <a:pPr marL="285750" lvl="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7030A0"/>
                </a:solidFill>
              </a:rPr>
              <a:t>Ultra-pure samples for high-precision measurements</a:t>
            </a:r>
          </a:p>
          <a:p>
            <a:pPr marL="285750" lvl="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7030A0"/>
                </a:solidFill>
              </a:rPr>
              <a:t>Ion manipulation using traps and laser manipulation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7030A0"/>
                </a:solidFill>
              </a:rPr>
              <a:t>Complementarity with S</a:t>
            </a:r>
            <a:r>
              <a:rPr lang="en-GB" baseline="30000" dirty="0" smtClean="0">
                <a:solidFill>
                  <a:srgbClr val="7030A0"/>
                </a:solidFill>
              </a:rPr>
              <a:t>3</a:t>
            </a:r>
            <a:r>
              <a:rPr lang="en-GB" dirty="0" smtClean="0">
                <a:solidFill>
                  <a:srgbClr val="7030A0"/>
                </a:solidFill>
              </a:rPr>
              <a:t>-LEB and other GANIL/SPIRAL2 facilities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4439816" y="2536205"/>
            <a:ext cx="172849" cy="49395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6744072" y="2591151"/>
            <a:ext cx="1670298" cy="43900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830125" y="2780928"/>
            <a:ext cx="29973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</a:rPr>
              <a:t>Masses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Trap-assisted spectroscopy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Correlation measurements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323092" y="3745288"/>
            <a:ext cx="8651558" cy="465707"/>
            <a:chOff x="1323092" y="3745288"/>
            <a:chExt cx="8651558" cy="465707"/>
          </a:xfrm>
        </p:grpSpPr>
        <p:sp>
          <p:nvSpPr>
            <p:cNvPr id="14" name="Rectangle 13"/>
            <p:cNvSpPr/>
            <p:nvPr/>
          </p:nvSpPr>
          <p:spPr>
            <a:xfrm>
              <a:off x="8760296" y="3780632"/>
              <a:ext cx="1214354" cy="320330"/>
            </a:xfrm>
            <a:prstGeom prst="rect">
              <a:avLst/>
            </a:prstGeom>
            <a:solidFill>
              <a:srgbClr val="FFB7B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DETRAP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32726" y="3890665"/>
              <a:ext cx="1214353" cy="320330"/>
            </a:xfrm>
            <a:prstGeom prst="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LUMIERE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23092" y="3745288"/>
              <a:ext cx="1214353" cy="320330"/>
            </a:xfrm>
            <a:prstGeom prst="rect">
              <a:avLst/>
            </a:prstGeom>
            <a:solidFill>
              <a:srgbClr val="D9D9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BESTIOL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3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204"/>
            <a:ext cx="12192000" cy="51181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4400" y="2823071"/>
            <a:ext cx="10363200" cy="821953"/>
          </a:xfrm>
        </p:spPr>
        <p:txBody>
          <a:bodyPr/>
          <a:lstStyle/>
          <a:p>
            <a:r>
              <a:rPr lang="en-GB" dirty="0" smtClean="0">
                <a:solidFill>
                  <a:srgbClr val="FFCCFF"/>
                </a:solidFill>
              </a:rPr>
              <a:t>DESIR infrastructure</a:t>
            </a:r>
            <a:endParaRPr lang="en-GB" dirty="0">
              <a:solidFill>
                <a:srgbClr val="FFCC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" y="57722"/>
            <a:ext cx="1471623" cy="4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317592" y="934253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Operation: Construction of the DESIR facility within INB 113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389600" y="1425557"/>
            <a:ext cx="9361040" cy="4667739"/>
            <a:chOff x="1487488" y="1340768"/>
            <a:chExt cx="9217024" cy="4561198"/>
          </a:xfrm>
        </p:grpSpPr>
        <p:pic>
          <p:nvPicPr>
            <p:cNvPr id="138" name="Image 1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488" y="1340768"/>
              <a:ext cx="9217024" cy="4561198"/>
            </a:xfrm>
            <a:prstGeom prst="rect">
              <a:avLst/>
            </a:prstGeom>
            <a:effectLst>
              <a:glow>
                <a:schemeClr val="accent1">
                  <a:alpha val="49000"/>
                </a:schemeClr>
              </a:glow>
            </a:effectLst>
          </p:spPr>
        </p:pic>
        <p:sp>
          <p:nvSpPr>
            <p:cNvPr id="140" name="Pentagone régulier 28"/>
            <p:cNvSpPr/>
            <p:nvPr/>
          </p:nvSpPr>
          <p:spPr>
            <a:xfrm>
              <a:off x="1532626" y="3241327"/>
              <a:ext cx="9074988" cy="2433669"/>
            </a:xfrm>
            <a:custGeom>
              <a:avLst/>
              <a:gdLst>
                <a:gd name="connsiteX0" fmla="*/ 2 w 1944216"/>
                <a:gd name="connsiteY0" fmla="*/ 467577 h 1224136"/>
                <a:gd name="connsiteX1" fmla="*/ 972108 w 1944216"/>
                <a:gd name="connsiteY1" fmla="*/ 0 h 1224136"/>
                <a:gd name="connsiteX2" fmla="*/ 1944214 w 1944216"/>
                <a:gd name="connsiteY2" fmla="*/ 467577 h 1224136"/>
                <a:gd name="connsiteX3" fmla="*/ 1572903 w 1944216"/>
                <a:gd name="connsiteY3" fmla="*/ 1224133 h 1224136"/>
                <a:gd name="connsiteX4" fmla="*/ 371313 w 1944216"/>
                <a:gd name="connsiteY4" fmla="*/ 1224133 h 1224136"/>
                <a:gd name="connsiteX5" fmla="*/ 2 w 1944216"/>
                <a:gd name="connsiteY5" fmla="*/ 467577 h 1224136"/>
                <a:gd name="connsiteX0" fmla="*/ 1509247 w 3453459"/>
                <a:gd name="connsiteY0" fmla="*/ 467577 h 1508805"/>
                <a:gd name="connsiteX1" fmla="*/ 2481353 w 3453459"/>
                <a:gd name="connsiteY1" fmla="*/ 0 h 1508805"/>
                <a:gd name="connsiteX2" fmla="*/ 3453459 w 3453459"/>
                <a:gd name="connsiteY2" fmla="*/ 467577 h 1508805"/>
                <a:gd name="connsiteX3" fmla="*/ 3082148 w 3453459"/>
                <a:gd name="connsiteY3" fmla="*/ 1224133 h 1508805"/>
                <a:gd name="connsiteX4" fmla="*/ 0 w 3453459"/>
                <a:gd name="connsiteY4" fmla="*/ 1508805 h 1508805"/>
                <a:gd name="connsiteX5" fmla="*/ 1509247 w 3453459"/>
                <a:gd name="connsiteY5" fmla="*/ 467577 h 1508805"/>
                <a:gd name="connsiteX0" fmla="*/ 1630017 w 3453459"/>
                <a:gd name="connsiteY0" fmla="*/ 605599 h 1508805"/>
                <a:gd name="connsiteX1" fmla="*/ 2481353 w 3453459"/>
                <a:gd name="connsiteY1" fmla="*/ 0 h 1508805"/>
                <a:gd name="connsiteX2" fmla="*/ 3453459 w 3453459"/>
                <a:gd name="connsiteY2" fmla="*/ 467577 h 1508805"/>
                <a:gd name="connsiteX3" fmla="*/ 3082148 w 3453459"/>
                <a:gd name="connsiteY3" fmla="*/ 1224133 h 1508805"/>
                <a:gd name="connsiteX4" fmla="*/ 0 w 3453459"/>
                <a:gd name="connsiteY4" fmla="*/ 1508805 h 1508805"/>
                <a:gd name="connsiteX5" fmla="*/ 1630017 w 3453459"/>
                <a:gd name="connsiteY5" fmla="*/ 605599 h 1508805"/>
                <a:gd name="connsiteX0" fmla="*/ 1630017 w 3453459"/>
                <a:gd name="connsiteY0" fmla="*/ 605599 h 1638201"/>
                <a:gd name="connsiteX1" fmla="*/ 2481353 w 3453459"/>
                <a:gd name="connsiteY1" fmla="*/ 0 h 1638201"/>
                <a:gd name="connsiteX2" fmla="*/ 3453459 w 3453459"/>
                <a:gd name="connsiteY2" fmla="*/ 467577 h 1638201"/>
                <a:gd name="connsiteX3" fmla="*/ 425213 w 3453459"/>
                <a:gd name="connsiteY3" fmla="*/ 1638201 h 1638201"/>
                <a:gd name="connsiteX4" fmla="*/ 0 w 3453459"/>
                <a:gd name="connsiteY4" fmla="*/ 1508805 h 1638201"/>
                <a:gd name="connsiteX5" fmla="*/ 1630017 w 3453459"/>
                <a:gd name="connsiteY5" fmla="*/ 605599 h 1638201"/>
                <a:gd name="connsiteX0" fmla="*/ 1630017 w 3453459"/>
                <a:gd name="connsiteY0" fmla="*/ 605599 h 1638201"/>
                <a:gd name="connsiteX1" fmla="*/ 2481353 w 3453459"/>
                <a:gd name="connsiteY1" fmla="*/ 0 h 1638201"/>
                <a:gd name="connsiteX2" fmla="*/ 3453459 w 3453459"/>
                <a:gd name="connsiteY2" fmla="*/ 467577 h 1638201"/>
                <a:gd name="connsiteX3" fmla="*/ 2034191 w 3453459"/>
                <a:gd name="connsiteY3" fmla="*/ 1020688 h 1638201"/>
                <a:gd name="connsiteX4" fmla="*/ 425213 w 3453459"/>
                <a:gd name="connsiteY4" fmla="*/ 1638201 h 1638201"/>
                <a:gd name="connsiteX5" fmla="*/ 0 w 3453459"/>
                <a:gd name="connsiteY5" fmla="*/ 1508805 h 1638201"/>
                <a:gd name="connsiteX6" fmla="*/ 1630017 w 3453459"/>
                <a:gd name="connsiteY6" fmla="*/ 605599 h 1638201"/>
                <a:gd name="connsiteX0" fmla="*/ 2011222 w 3834664"/>
                <a:gd name="connsiteY0" fmla="*/ 605599 h 2090364"/>
                <a:gd name="connsiteX1" fmla="*/ 2862558 w 3834664"/>
                <a:gd name="connsiteY1" fmla="*/ 0 h 2090364"/>
                <a:gd name="connsiteX2" fmla="*/ 3834664 w 3834664"/>
                <a:gd name="connsiteY2" fmla="*/ 467577 h 2090364"/>
                <a:gd name="connsiteX3" fmla="*/ 0 w 3834664"/>
                <a:gd name="connsiteY3" fmla="*/ 2090364 h 2090364"/>
                <a:gd name="connsiteX4" fmla="*/ 806418 w 3834664"/>
                <a:gd name="connsiteY4" fmla="*/ 1638201 h 2090364"/>
                <a:gd name="connsiteX5" fmla="*/ 381205 w 3834664"/>
                <a:gd name="connsiteY5" fmla="*/ 1508805 h 2090364"/>
                <a:gd name="connsiteX6" fmla="*/ 2011222 w 3834664"/>
                <a:gd name="connsiteY6" fmla="*/ 605599 h 2090364"/>
                <a:gd name="connsiteX0" fmla="*/ 2011222 w 3834664"/>
                <a:gd name="connsiteY0" fmla="*/ 605599 h 2090364"/>
                <a:gd name="connsiteX1" fmla="*/ 2862558 w 3834664"/>
                <a:gd name="connsiteY1" fmla="*/ 0 h 2090364"/>
                <a:gd name="connsiteX2" fmla="*/ 3834664 w 3834664"/>
                <a:gd name="connsiteY2" fmla="*/ 467577 h 2090364"/>
                <a:gd name="connsiteX3" fmla="*/ 2027207 w 3834664"/>
                <a:gd name="connsiteY3" fmla="*/ 1236347 h 2090364"/>
                <a:gd name="connsiteX4" fmla="*/ 0 w 3834664"/>
                <a:gd name="connsiteY4" fmla="*/ 2090364 h 2090364"/>
                <a:gd name="connsiteX5" fmla="*/ 806418 w 3834664"/>
                <a:gd name="connsiteY5" fmla="*/ 1638201 h 2090364"/>
                <a:gd name="connsiteX6" fmla="*/ 381205 w 3834664"/>
                <a:gd name="connsiteY6" fmla="*/ 1508805 h 2090364"/>
                <a:gd name="connsiteX7" fmla="*/ 2011222 w 3834664"/>
                <a:gd name="connsiteY7" fmla="*/ 605599 h 2090364"/>
                <a:gd name="connsiteX0" fmla="*/ 2011222 w 4537494"/>
                <a:gd name="connsiteY0" fmla="*/ 605599 h 3065147"/>
                <a:gd name="connsiteX1" fmla="*/ 2862558 w 4537494"/>
                <a:gd name="connsiteY1" fmla="*/ 0 h 3065147"/>
                <a:gd name="connsiteX2" fmla="*/ 3834664 w 4537494"/>
                <a:gd name="connsiteY2" fmla="*/ 467577 h 3065147"/>
                <a:gd name="connsiteX3" fmla="*/ 4537494 w 4537494"/>
                <a:gd name="connsiteY3" fmla="*/ 3065147 h 3065147"/>
                <a:gd name="connsiteX4" fmla="*/ 0 w 4537494"/>
                <a:gd name="connsiteY4" fmla="*/ 2090364 h 3065147"/>
                <a:gd name="connsiteX5" fmla="*/ 806418 w 4537494"/>
                <a:gd name="connsiteY5" fmla="*/ 1638201 h 3065147"/>
                <a:gd name="connsiteX6" fmla="*/ 381205 w 4537494"/>
                <a:gd name="connsiteY6" fmla="*/ 1508805 h 3065147"/>
                <a:gd name="connsiteX7" fmla="*/ 2011222 w 4537494"/>
                <a:gd name="connsiteY7" fmla="*/ 605599 h 3065147"/>
                <a:gd name="connsiteX0" fmla="*/ 2011222 w 4537494"/>
                <a:gd name="connsiteY0" fmla="*/ 605599 h 3065147"/>
                <a:gd name="connsiteX1" fmla="*/ 2862558 w 4537494"/>
                <a:gd name="connsiteY1" fmla="*/ 0 h 3065147"/>
                <a:gd name="connsiteX2" fmla="*/ 3834664 w 4537494"/>
                <a:gd name="connsiteY2" fmla="*/ 467577 h 3065147"/>
                <a:gd name="connsiteX3" fmla="*/ 4140679 w 4537494"/>
                <a:gd name="connsiteY3" fmla="*/ 1572778 h 3065147"/>
                <a:gd name="connsiteX4" fmla="*/ 4537494 w 4537494"/>
                <a:gd name="connsiteY4" fmla="*/ 3065147 h 3065147"/>
                <a:gd name="connsiteX5" fmla="*/ 0 w 4537494"/>
                <a:gd name="connsiteY5" fmla="*/ 2090364 h 3065147"/>
                <a:gd name="connsiteX6" fmla="*/ 806418 w 4537494"/>
                <a:gd name="connsiteY6" fmla="*/ 1638201 h 3065147"/>
                <a:gd name="connsiteX7" fmla="*/ 381205 w 4537494"/>
                <a:gd name="connsiteY7" fmla="*/ 1508805 h 3065147"/>
                <a:gd name="connsiteX8" fmla="*/ 2011222 w 4537494"/>
                <a:gd name="connsiteY8" fmla="*/ 605599 h 3065147"/>
                <a:gd name="connsiteX0" fmla="*/ 2011222 w 5840082"/>
                <a:gd name="connsiteY0" fmla="*/ 605599 h 3065147"/>
                <a:gd name="connsiteX1" fmla="*/ 2862558 w 5840082"/>
                <a:gd name="connsiteY1" fmla="*/ 0 h 3065147"/>
                <a:gd name="connsiteX2" fmla="*/ 3834664 w 5840082"/>
                <a:gd name="connsiteY2" fmla="*/ 467577 h 3065147"/>
                <a:gd name="connsiteX3" fmla="*/ 5840082 w 5840082"/>
                <a:gd name="connsiteY3" fmla="*/ 1857449 h 3065147"/>
                <a:gd name="connsiteX4" fmla="*/ 4537494 w 5840082"/>
                <a:gd name="connsiteY4" fmla="*/ 3065147 h 3065147"/>
                <a:gd name="connsiteX5" fmla="*/ 0 w 5840082"/>
                <a:gd name="connsiteY5" fmla="*/ 2090364 h 3065147"/>
                <a:gd name="connsiteX6" fmla="*/ 806418 w 5840082"/>
                <a:gd name="connsiteY6" fmla="*/ 1638201 h 3065147"/>
                <a:gd name="connsiteX7" fmla="*/ 381205 w 5840082"/>
                <a:gd name="connsiteY7" fmla="*/ 1508805 h 3065147"/>
                <a:gd name="connsiteX8" fmla="*/ 2011222 w 5840082"/>
                <a:gd name="connsiteY8" fmla="*/ 605599 h 3065147"/>
                <a:gd name="connsiteX0" fmla="*/ 2011222 w 5840082"/>
                <a:gd name="connsiteY0" fmla="*/ 605599 h 3065147"/>
                <a:gd name="connsiteX1" fmla="*/ 2862558 w 5840082"/>
                <a:gd name="connsiteY1" fmla="*/ 0 h 3065147"/>
                <a:gd name="connsiteX2" fmla="*/ 3834664 w 5840082"/>
                <a:gd name="connsiteY2" fmla="*/ 467577 h 3065147"/>
                <a:gd name="connsiteX3" fmla="*/ 4813539 w 5840082"/>
                <a:gd name="connsiteY3" fmla="*/ 1158710 h 3065147"/>
                <a:gd name="connsiteX4" fmla="*/ 5840082 w 5840082"/>
                <a:gd name="connsiteY4" fmla="*/ 1857449 h 3065147"/>
                <a:gd name="connsiteX5" fmla="*/ 4537494 w 5840082"/>
                <a:gd name="connsiteY5" fmla="*/ 3065147 h 3065147"/>
                <a:gd name="connsiteX6" fmla="*/ 0 w 5840082"/>
                <a:gd name="connsiteY6" fmla="*/ 2090364 h 3065147"/>
                <a:gd name="connsiteX7" fmla="*/ 806418 w 5840082"/>
                <a:gd name="connsiteY7" fmla="*/ 1638201 h 3065147"/>
                <a:gd name="connsiteX8" fmla="*/ 381205 w 5840082"/>
                <a:gd name="connsiteY8" fmla="*/ 1508805 h 3065147"/>
                <a:gd name="connsiteX9" fmla="*/ 2011222 w 5840082"/>
                <a:gd name="connsiteY9" fmla="*/ 605599 h 3065147"/>
                <a:gd name="connsiteX0" fmla="*/ 2011222 w 6469810"/>
                <a:gd name="connsiteY0" fmla="*/ 605599 h 3065147"/>
                <a:gd name="connsiteX1" fmla="*/ 2862558 w 6469810"/>
                <a:gd name="connsiteY1" fmla="*/ 0 h 3065147"/>
                <a:gd name="connsiteX2" fmla="*/ 3834664 w 6469810"/>
                <a:gd name="connsiteY2" fmla="*/ 467577 h 3065147"/>
                <a:gd name="connsiteX3" fmla="*/ 6469810 w 6469810"/>
                <a:gd name="connsiteY3" fmla="*/ 597993 h 3065147"/>
                <a:gd name="connsiteX4" fmla="*/ 5840082 w 6469810"/>
                <a:gd name="connsiteY4" fmla="*/ 1857449 h 3065147"/>
                <a:gd name="connsiteX5" fmla="*/ 4537494 w 6469810"/>
                <a:gd name="connsiteY5" fmla="*/ 3065147 h 3065147"/>
                <a:gd name="connsiteX6" fmla="*/ 0 w 6469810"/>
                <a:gd name="connsiteY6" fmla="*/ 2090364 h 3065147"/>
                <a:gd name="connsiteX7" fmla="*/ 806418 w 6469810"/>
                <a:gd name="connsiteY7" fmla="*/ 1638201 h 3065147"/>
                <a:gd name="connsiteX8" fmla="*/ 381205 w 6469810"/>
                <a:gd name="connsiteY8" fmla="*/ 1508805 h 3065147"/>
                <a:gd name="connsiteX9" fmla="*/ 2011222 w 6469810"/>
                <a:gd name="connsiteY9" fmla="*/ 605599 h 3065147"/>
                <a:gd name="connsiteX0" fmla="*/ 2011222 w 6469810"/>
                <a:gd name="connsiteY0" fmla="*/ 605599 h 3065147"/>
                <a:gd name="connsiteX1" fmla="*/ 2862558 w 6469810"/>
                <a:gd name="connsiteY1" fmla="*/ 0 h 3065147"/>
                <a:gd name="connsiteX2" fmla="*/ 5283901 w 6469810"/>
                <a:gd name="connsiteY2" fmla="*/ 717743 h 3065147"/>
                <a:gd name="connsiteX3" fmla="*/ 6469810 w 6469810"/>
                <a:gd name="connsiteY3" fmla="*/ 597993 h 3065147"/>
                <a:gd name="connsiteX4" fmla="*/ 5840082 w 6469810"/>
                <a:gd name="connsiteY4" fmla="*/ 1857449 h 3065147"/>
                <a:gd name="connsiteX5" fmla="*/ 4537494 w 6469810"/>
                <a:gd name="connsiteY5" fmla="*/ 3065147 h 3065147"/>
                <a:gd name="connsiteX6" fmla="*/ 0 w 6469810"/>
                <a:gd name="connsiteY6" fmla="*/ 2090364 h 3065147"/>
                <a:gd name="connsiteX7" fmla="*/ 806418 w 6469810"/>
                <a:gd name="connsiteY7" fmla="*/ 1638201 h 3065147"/>
                <a:gd name="connsiteX8" fmla="*/ 381205 w 6469810"/>
                <a:gd name="connsiteY8" fmla="*/ 1508805 h 3065147"/>
                <a:gd name="connsiteX9" fmla="*/ 2011222 w 6469810"/>
                <a:gd name="connsiteY9" fmla="*/ 605599 h 3065147"/>
                <a:gd name="connsiteX0" fmla="*/ 2011222 w 6469810"/>
                <a:gd name="connsiteY0" fmla="*/ 7606 h 2467154"/>
                <a:gd name="connsiteX1" fmla="*/ 5208943 w 6469810"/>
                <a:gd name="connsiteY1" fmla="*/ 342286 h 2467154"/>
                <a:gd name="connsiteX2" fmla="*/ 5283901 w 6469810"/>
                <a:gd name="connsiteY2" fmla="*/ 119750 h 2467154"/>
                <a:gd name="connsiteX3" fmla="*/ 6469810 w 6469810"/>
                <a:gd name="connsiteY3" fmla="*/ 0 h 2467154"/>
                <a:gd name="connsiteX4" fmla="*/ 5840082 w 6469810"/>
                <a:gd name="connsiteY4" fmla="*/ 1259456 h 2467154"/>
                <a:gd name="connsiteX5" fmla="*/ 4537494 w 6469810"/>
                <a:gd name="connsiteY5" fmla="*/ 2467154 h 2467154"/>
                <a:gd name="connsiteX6" fmla="*/ 0 w 6469810"/>
                <a:gd name="connsiteY6" fmla="*/ 1492371 h 2467154"/>
                <a:gd name="connsiteX7" fmla="*/ 806418 w 6469810"/>
                <a:gd name="connsiteY7" fmla="*/ 1040208 h 2467154"/>
                <a:gd name="connsiteX8" fmla="*/ 381205 w 6469810"/>
                <a:gd name="connsiteY8" fmla="*/ 910812 h 2467154"/>
                <a:gd name="connsiteX9" fmla="*/ 2011222 w 6469810"/>
                <a:gd name="connsiteY9" fmla="*/ 7606 h 2467154"/>
                <a:gd name="connsiteX0" fmla="*/ 2011222 w 9066361"/>
                <a:gd name="connsiteY0" fmla="*/ 0 h 2459548"/>
                <a:gd name="connsiteX1" fmla="*/ 5208943 w 9066361"/>
                <a:gd name="connsiteY1" fmla="*/ 334680 h 2459548"/>
                <a:gd name="connsiteX2" fmla="*/ 5283901 w 9066361"/>
                <a:gd name="connsiteY2" fmla="*/ 112144 h 2459548"/>
                <a:gd name="connsiteX3" fmla="*/ 9066361 w 9066361"/>
                <a:gd name="connsiteY3" fmla="*/ 337450 h 2459548"/>
                <a:gd name="connsiteX4" fmla="*/ 5840082 w 9066361"/>
                <a:gd name="connsiteY4" fmla="*/ 1251850 h 2459548"/>
                <a:gd name="connsiteX5" fmla="*/ 4537494 w 9066361"/>
                <a:gd name="connsiteY5" fmla="*/ 2459548 h 2459548"/>
                <a:gd name="connsiteX6" fmla="*/ 0 w 9066361"/>
                <a:gd name="connsiteY6" fmla="*/ 1484765 h 2459548"/>
                <a:gd name="connsiteX7" fmla="*/ 806418 w 9066361"/>
                <a:gd name="connsiteY7" fmla="*/ 1032602 h 2459548"/>
                <a:gd name="connsiteX8" fmla="*/ 381205 w 9066361"/>
                <a:gd name="connsiteY8" fmla="*/ 903206 h 2459548"/>
                <a:gd name="connsiteX9" fmla="*/ 2011222 w 9066361"/>
                <a:gd name="connsiteY9" fmla="*/ 0 h 2459548"/>
                <a:gd name="connsiteX0" fmla="*/ 2011222 w 9066361"/>
                <a:gd name="connsiteY0" fmla="*/ 17252 h 2476800"/>
                <a:gd name="connsiteX1" fmla="*/ 5208943 w 9066361"/>
                <a:gd name="connsiteY1" fmla="*/ 351932 h 2476800"/>
                <a:gd name="connsiteX2" fmla="*/ 6258686 w 9066361"/>
                <a:gd name="connsiteY2" fmla="*/ 0 h 2476800"/>
                <a:gd name="connsiteX3" fmla="*/ 9066361 w 9066361"/>
                <a:gd name="connsiteY3" fmla="*/ 354702 h 2476800"/>
                <a:gd name="connsiteX4" fmla="*/ 5840082 w 9066361"/>
                <a:gd name="connsiteY4" fmla="*/ 1269102 h 2476800"/>
                <a:gd name="connsiteX5" fmla="*/ 4537494 w 9066361"/>
                <a:gd name="connsiteY5" fmla="*/ 2476800 h 2476800"/>
                <a:gd name="connsiteX6" fmla="*/ 0 w 9066361"/>
                <a:gd name="connsiteY6" fmla="*/ 1502017 h 2476800"/>
                <a:gd name="connsiteX7" fmla="*/ 806418 w 9066361"/>
                <a:gd name="connsiteY7" fmla="*/ 1049854 h 2476800"/>
                <a:gd name="connsiteX8" fmla="*/ 381205 w 9066361"/>
                <a:gd name="connsiteY8" fmla="*/ 920458 h 2476800"/>
                <a:gd name="connsiteX9" fmla="*/ 2011222 w 9066361"/>
                <a:gd name="connsiteY9" fmla="*/ 17252 h 2476800"/>
                <a:gd name="connsiteX0" fmla="*/ 2011222 w 9066361"/>
                <a:gd name="connsiteY0" fmla="*/ 17252 h 2476800"/>
                <a:gd name="connsiteX1" fmla="*/ 5208943 w 9066361"/>
                <a:gd name="connsiteY1" fmla="*/ 351932 h 2476800"/>
                <a:gd name="connsiteX2" fmla="*/ 6258686 w 9066361"/>
                <a:gd name="connsiteY2" fmla="*/ 0 h 2476800"/>
                <a:gd name="connsiteX3" fmla="*/ 9066361 w 9066361"/>
                <a:gd name="connsiteY3" fmla="*/ 354702 h 2476800"/>
                <a:gd name="connsiteX4" fmla="*/ 7530860 w 9066361"/>
                <a:gd name="connsiteY4" fmla="*/ 794648 h 2476800"/>
                <a:gd name="connsiteX5" fmla="*/ 5840082 w 9066361"/>
                <a:gd name="connsiteY5" fmla="*/ 1269102 h 2476800"/>
                <a:gd name="connsiteX6" fmla="*/ 4537494 w 9066361"/>
                <a:gd name="connsiteY6" fmla="*/ 2476800 h 2476800"/>
                <a:gd name="connsiteX7" fmla="*/ 0 w 9066361"/>
                <a:gd name="connsiteY7" fmla="*/ 1502017 h 2476800"/>
                <a:gd name="connsiteX8" fmla="*/ 806418 w 9066361"/>
                <a:gd name="connsiteY8" fmla="*/ 1049854 h 2476800"/>
                <a:gd name="connsiteX9" fmla="*/ 381205 w 9066361"/>
                <a:gd name="connsiteY9" fmla="*/ 920458 h 2476800"/>
                <a:gd name="connsiteX10" fmla="*/ 2011222 w 9066361"/>
                <a:gd name="connsiteY10" fmla="*/ 17252 h 2476800"/>
                <a:gd name="connsiteX0" fmla="*/ 2011222 w 9066361"/>
                <a:gd name="connsiteY0" fmla="*/ 17252 h 2476800"/>
                <a:gd name="connsiteX1" fmla="*/ 5208943 w 9066361"/>
                <a:gd name="connsiteY1" fmla="*/ 351932 h 2476800"/>
                <a:gd name="connsiteX2" fmla="*/ 6258686 w 9066361"/>
                <a:gd name="connsiteY2" fmla="*/ 0 h 2476800"/>
                <a:gd name="connsiteX3" fmla="*/ 9066361 w 9066361"/>
                <a:gd name="connsiteY3" fmla="*/ 354702 h 2476800"/>
                <a:gd name="connsiteX4" fmla="*/ 7858663 w 9066361"/>
                <a:gd name="connsiteY4" fmla="*/ 1510640 h 2476800"/>
                <a:gd name="connsiteX5" fmla="*/ 5840082 w 9066361"/>
                <a:gd name="connsiteY5" fmla="*/ 1269102 h 2476800"/>
                <a:gd name="connsiteX6" fmla="*/ 4537494 w 9066361"/>
                <a:gd name="connsiteY6" fmla="*/ 2476800 h 2476800"/>
                <a:gd name="connsiteX7" fmla="*/ 0 w 9066361"/>
                <a:gd name="connsiteY7" fmla="*/ 1502017 h 2476800"/>
                <a:gd name="connsiteX8" fmla="*/ 806418 w 9066361"/>
                <a:gd name="connsiteY8" fmla="*/ 1049854 h 2476800"/>
                <a:gd name="connsiteX9" fmla="*/ 381205 w 9066361"/>
                <a:gd name="connsiteY9" fmla="*/ 920458 h 2476800"/>
                <a:gd name="connsiteX10" fmla="*/ 2011222 w 9066361"/>
                <a:gd name="connsiteY10" fmla="*/ 17252 h 2476800"/>
                <a:gd name="connsiteX0" fmla="*/ 2011222 w 9066361"/>
                <a:gd name="connsiteY0" fmla="*/ 17252 h 2476800"/>
                <a:gd name="connsiteX1" fmla="*/ 5208943 w 9066361"/>
                <a:gd name="connsiteY1" fmla="*/ 351932 h 2476800"/>
                <a:gd name="connsiteX2" fmla="*/ 6258686 w 9066361"/>
                <a:gd name="connsiteY2" fmla="*/ 0 h 2476800"/>
                <a:gd name="connsiteX3" fmla="*/ 9066361 w 9066361"/>
                <a:gd name="connsiteY3" fmla="*/ 354702 h 2476800"/>
                <a:gd name="connsiteX4" fmla="*/ 7858663 w 9066361"/>
                <a:gd name="connsiteY4" fmla="*/ 1510640 h 2476800"/>
                <a:gd name="connsiteX5" fmla="*/ 5840082 w 9066361"/>
                <a:gd name="connsiteY5" fmla="*/ 1269102 h 2476800"/>
                <a:gd name="connsiteX6" fmla="*/ 4537494 w 9066361"/>
                <a:gd name="connsiteY6" fmla="*/ 2476800 h 2476800"/>
                <a:gd name="connsiteX7" fmla="*/ 0 w 9066361"/>
                <a:gd name="connsiteY7" fmla="*/ 1502017 h 2476800"/>
                <a:gd name="connsiteX8" fmla="*/ 685648 w 9066361"/>
                <a:gd name="connsiteY8" fmla="*/ 1032601 h 2476800"/>
                <a:gd name="connsiteX9" fmla="*/ 381205 w 9066361"/>
                <a:gd name="connsiteY9" fmla="*/ 920458 h 2476800"/>
                <a:gd name="connsiteX10" fmla="*/ 2011222 w 9066361"/>
                <a:gd name="connsiteY10" fmla="*/ 17252 h 2476800"/>
                <a:gd name="connsiteX0" fmla="*/ 2019849 w 9074988"/>
                <a:gd name="connsiteY0" fmla="*/ 17252 h 2476800"/>
                <a:gd name="connsiteX1" fmla="*/ 5217570 w 9074988"/>
                <a:gd name="connsiteY1" fmla="*/ 351932 h 2476800"/>
                <a:gd name="connsiteX2" fmla="*/ 6267313 w 9074988"/>
                <a:gd name="connsiteY2" fmla="*/ 0 h 2476800"/>
                <a:gd name="connsiteX3" fmla="*/ 9074988 w 9074988"/>
                <a:gd name="connsiteY3" fmla="*/ 354702 h 2476800"/>
                <a:gd name="connsiteX4" fmla="*/ 7867290 w 9074988"/>
                <a:gd name="connsiteY4" fmla="*/ 1510640 h 2476800"/>
                <a:gd name="connsiteX5" fmla="*/ 5848709 w 9074988"/>
                <a:gd name="connsiteY5" fmla="*/ 1269102 h 2476800"/>
                <a:gd name="connsiteX6" fmla="*/ 4546121 w 9074988"/>
                <a:gd name="connsiteY6" fmla="*/ 2476800 h 2476800"/>
                <a:gd name="connsiteX7" fmla="*/ 0 w 9074988"/>
                <a:gd name="connsiteY7" fmla="*/ 1493391 h 2476800"/>
                <a:gd name="connsiteX8" fmla="*/ 694275 w 9074988"/>
                <a:gd name="connsiteY8" fmla="*/ 1032601 h 2476800"/>
                <a:gd name="connsiteX9" fmla="*/ 389832 w 9074988"/>
                <a:gd name="connsiteY9" fmla="*/ 920458 h 2476800"/>
                <a:gd name="connsiteX10" fmla="*/ 2019849 w 9074988"/>
                <a:gd name="connsiteY10" fmla="*/ 17252 h 2476800"/>
                <a:gd name="connsiteX0" fmla="*/ 2019849 w 9074988"/>
                <a:gd name="connsiteY0" fmla="*/ 17252 h 2476800"/>
                <a:gd name="connsiteX1" fmla="*/ 5217570 w 9074988"/>
                <a:gd name="connsiteY1" fmla="*/ 351932 h 2476800"/>
                <a:gd name="connsiteX2" fmla="*/ 6267313 w 9074988"/>
                <a:gd name="connsiteY2" fmla="*/ 0 h 2476800"/>
                <a:gd name="connsiteX3" fmla="*/ 9074988 w 9074988"/>
                <a:gd name="connsiteY3" fmla="*/ 354702 h 2476800"/>
                <a:gd name="connsiteX4" fmla="*/ 7867290 w 9074988"/>
                <a:gd name="connsiteY4" fmla="*/ 1510640 h 2476800"/>
                <a:gd name="connsiteX5" fmla="*/ 5848709 w 9074988"/>
                <a:gd name="connsiteY5" fmla="*/ 1269102 h 2476800"/>
                <a:gd name="connsiteX6" fmla="*/ 4546121 w 9074988"/>
                <a:gd name="connsiteY6" fmla="*/ 2476800 h 2476800"/>
                <a:gd name="connsiteX7" fmla="*/ 0 w 9074988"/>
                <a:gd name="connsiteY7" fmla="*/ 1493391 h 2476800"/>
                <a:gd name="connsiteX8" fmla="*/ 771912 w 9074988"/>
                <a:gd name="connsiteY8" fmla="*/ 972216 h 2476800"/>
                <a:gd name="connsiteX9" fmla="*/ 389832 w 9074988"/>
                <a:gd name="connsiteY9" fmla="*/ 920458 h 2476800"/>
                <a:gd name="connsiteX10" fmla="*/ 2019849 w 9074988"/>
                <a:gd name="connsiteY10" fmla="*/ 17252 h 2476800"/>
                <a:gd name="connsiteX0" fmla="*/ 2019849 w 9074988"/>
                <a:gd name="connsiteY0" fmla="*/ 17252 h 2476800"/>
                <a:gd name="connsiteX1" fmla="*/ 5217570 w 9074988"/>
                <a:gd name="connsiteY1" fmla="*/ 351932 h 2476800"/>
                <a:gd name="connsiteX2" fmla="*/ 6267313 w 9074988"/>
                <a:gd name="connsiteY2" fmla="*/ 0 h 2476800"/>
                <a:gd name="connsiteX3" fmla="*/ 9074988 w 9074988"/>
                <a:gd name="connsiteY3" fmla="*/ 354702 h 2476800"/>
                <a:gd name="connsiteX4" fmla="*/ 7867290 w 9074988"/>
                <a:gd name="connsiteY4" fmla="*/ 1510640 h 2476800"/>
                <a:gd name="connsiteX5" fmla="*/ 5848709 w 9074988"/>
                <a:gd name="connsiteY5" fmla="*/ 1269102 h 2476800"/>
                <a:gd name="connsiteX6" fmla="*/ 4546121 w 9074988"/>
                <a:gd name="connsiteY6" fmla="*/ 2476800 h 2476800"/>
                <a:gd name="connsiteX7" fmla="*/ 0 w 9074988"/>
                <a:gd name="connsiteY7" fmla="*/ 1493391 h 2476800"/>
                <a:gd name="connsiteX8" fmla="*/ 754659 w 9074988"/>
                <a:gd name="connsiteY8" fmla="*/ 989469 h 2476800"/>
                <a:gd name="connsiteX9" fmla="*/ 389832 w 9074988"/>
                <a:gd name="connsiteY9" fmla="*/ 920458 h 2476800"/>
                <a:gd name="connsiteX10" fmla="*/ 2019849 w 9074988"/>
                <a:gd name="connsiteY10" fmla="*/ 17252 h 2476800"/>
                <a:gd name="connsiteX0" fmla="*/ 2019849 w 9074988"/>
                <a:gd name="connsiteY0" fmla="*/ 17252 h 2476800"/>
                <a:gd name="connsiteX1" fmla="*/ 5217570 w 9074988"/>
                <a:gd name="connsiteY1" fmla="*/ 351932 h 2476800"/>
                <a:gd name="connsiteX2" fmla="*/ 6267313 w 9074988"/>
                <a:gd name="connsiteY2" fmla="*/ 0 h 2476800"/>
                <a:gd name="connsiteX3" fmla="*/ 9074988 w 9074988"/>
                <a:gd name="connsiteY3" fmla="*/ 354702 h 2476800"/>
                <a:gd name="connsiteX4" fmla="*/ 7867290 w 9074988"/>
                <a:gd name="connsiteY4" fmla="*/ 1510640 h 2476800"/>
                <a:gd name="connsiteX5" fmla="*/ 5848709 w 9074988"/>
                <a:gd name="connsiteY5" fmla="*/ 1269102 h 2476800"/>
                <a:gd name="connsiteX6" fmla="*/ 4546121 w 9074988"/>
                <a:gd name="connsiteY6" fmla="*/ 2476800 h 2476800"/>
                <a:gd name="connsiteX7" fmla="*/ 0 w 9074988"/>
                <a:gd name="connsiteY7" fmla="*/ 1502017 h 2476800"/>
                <a:gd name="connsiteX8" fmla="*/ 754659 w 9074988"/>
                <a:gd name="connsiteY8" fmla="*/ 989469 h 2476800"/>
                <a:gd name="connsiteX9" fmla="*/ 389832 w 9074988"/>
                <a:gd name="connsiteY9" fmla="*/ 920458 h 2476800"/>
                <a:gd name="connsiteX10" fmla="*/ 2019849 w 9074988"/>
                <a:gd name="connsiteY10" fmla="*/ 17252 h 2476800"/>
                <a:gd name="connsiteX0" fmla="*/ 2019849 w 9074988"/>
                <a:gd name="connsiteY0" fmla="*/ 17252 h 2476800"/>
                <a:gd name="connsiteX1" fmla="*/ 5217570 w 9074988"/>
                <a:gd name="connsiteY1" fmla="*/ 351932 h 2476800"/>
                <a:gd name="connsiteX2" fmla="*/ 6267313 w 9074988"/>
                <a:gd name="connsiteY2" fmla="*/ 0 h 2476800"/>
                <a:gd name="connsiteX3" fmla="*/ 9074988 w 9074988"/>
                <a:gd name="connsiteY3" fmla="*/ 354702 h 2476800"/>
                <a:gd name="connsiteX4" fmla="*/ 7867290 w 9074988"/>
                <a:gd name="connsiteY4" fmla="*/ 1510640 h 2476800"/>
                <a:gd name="connsiteX5" fmla="*/ 5848709 w 9074988"/>
                <a:gd name="connsiteY5" fmla="*/ 1269102 h 2476800"/>
                <a:gd name="connsiteX6" fmla="*/ 4546121 w 9074988"/>
                <a:gd name="connsiteY6" fmla="*/ 2476800 h 2476800"/>
                <a:gd name="connsiteX7" fmla="*/ 0 w 9074988"/>
                <a:gd name="connsiteY7" fmla="*/ 1502017 h 2476800"/>
                <a:gd name="connsiteX8" fmla="*/ 746033 w 9074988"/>
                <a:gd name="connsiteY8" fmla="*/ 1049854 h 2476800"/>
                <a:gd name="connsiteX9" fmla="*/ 389832 w 9074988"/>
                <a:gd name="connsiteY9" fmla="*/ 920458 h 2476800"/>
                <a:gd name="connsiteX10" fmla="*/ 2019849 w 9074988"/>
                <a:gd name="connsiteY10" fmla="*/ 17252 h 2476800"/>
                <a:gd name="connsiteX0" fmla="*/ 2019849 w 9074988"/>
                <a:gd name="connsiteY0" fmla="*/ 17252 h 2476800"/>
                <a:gd name="connsiteX1" fmla="*/ 5217570 w 9074988"/>
                <a:gd name="connsiteY1" fmla="*/ 351932 h 2476800"/>
                <a:gd name="connsiteX2" fmla="*/ 6267313 w 9074988"/>
                <a:gd name="connsiteY2" fmla="*/ 0 h 2476800"/>
                <a:gd name="connsiteX3" fmla="*/ 9074988 w 9074988"/>
                <a:gd name="connsiteY3" fmla="*/ 354702 h 2476800"/>
                <a:gd name="connsiteX4" fmla="*/ 7867290 w 9074988"/>
                <a:gd name="connsiteY4" fmla="*/ 1510640 h 2476800"/>
                <a:gd name="connsiteX5" fmla="*/ 5848709 w 9074988"/>
                <a:gd name="connsiteY5" fmla="*/ 1269102 h 2476800"/>
                <a:gd name="connsiteX6" fmla="*/ 4546121 w 9074988"/>
                <a:gd name="connsiteY6" fmla="*/ 2476800 h 2476800"/>
                <a:gd name="connsiteX7" fmla="*/ 0 w 9074988"/>
                <a:gd name="connsiteY7" fmla="*/ 1502017 h 2476800"/>
                <a:gd name="connsiteX8" fmla="*/ 746033 w 9074988"/>
                <a:gd name="connsiteY8" fmla="*/ 1032601 h 2476800"/>
                <a:gd name="connsiteX9" fmla="*/ 389832 w 9074988"/>
                <a:gd name="connsiteY9" fmla="*/ 920458 h 2476800"/>
                <a:gd name="connsiteX10" fmla="*/ 2019849 w 9074988"/>
                <a:gd name="connsiteY10" fmla="*/ 17252 h 2476800"/>
                <a:gd name="connsiteX0" fmla="*/ 2019849 w 9074988"/>
                <a:gd name="connsiteY0" fmla="*/ 17252 h 2442295"/>
                <a:gd name="connsiteX1" fmla="*/ 5217570 w 9074988"/>
                <a:gd name="connsiteY1" fmla="*/ 351932 h 2442295"/>
                <a:gd name="connsiteX2" fmla="*/ 6267313 w 9074988"/>
                <a:gd name="connsiteY2" fmla="*/ 0 h 2442295"/>
                <a:gd name="connsiteX3" fmla="*/ 9074988 w 9074988"/>
                <a:gd name="connsiteY3" fmla="*/ 354702 h 2442295"/>
                <a:gd name="connsiteX4" fmla="*/ 7867290 w 9074988"/>
                <a:gd name="connsiteY4" fmla="*/ 1510640 h 2442295"/>
                <a:gd name="connsiteX5" fmla="*/ 5848709 w 9074988"/>
                <a:gd name="connsiteY5" fmla="*/ 1269102 h 2442295"/>
                <a:gd name="connsiteX6" fmla="*/ 4442604 w 9074988"/>
                <a:gd name="connsiteY6" fmla="*/ 2442295 h 2442295"/>
                <a:gd name="connsiteX7" fmla="*/ 0 w 9074988"/>
                <a:gd name="connsiteY7" fmla="*/ 1502017 h 2442295"/>
                <a:gd name="connsiteX8" fmla="*/ 746033 w 9074988"/>
                <a:gd name="connsiteY8" fmla="*/ 1032601 h 2442295"/>
                <a:gd name="connsiteX9" fmla="*/ 389832 w 9074988"/>
                <a:gd name="connsiteY9" fmla="*/ 920458 h 2442295"/>
                <a:gd name="connsiteX10" fmla="*/ 2019849 w 9074988"/>
                <a:gd name="connsiteY10" fmla="*/ 17252 h 2442295"/>
                <a:gd name="connsiteX0" fmla="*/ 2019849 w 9074988"/>
                <a:gd name="connsiteY0" fmla="*/ 17252 h 2442295"/>
                <a:gd name="connsiteX1" fmla="*/ 5217570 w 9074988"/>
                <a:gd name="connsiteY1" fmla="*/ 351932 h 2442295"/>
                <a:gd name="connsiteX2" fmla="*/ 6267313 w 9074988"/>
                <a:gd name="connsiteY2" fmla="*/ 0 h 2442295"/>
                <a:gd name="connsiteX3" fmla="*/ 9074988 w 9074988"/>
                <a:gd name="connsiteY3" fmla="*/ 354702 h 2442295"/>
                <a:gd name="connsiteX4" fmla="*/ 7548113 w 9074988"/>
                <a:gd name="connsiteY4" fmla="*/ 1864323 h 2442295"/>
                <a:gd name="connsiteX5" fmla="*/ 5848709 w 9074988"/>
                <a:gd name="connsiteY5" fmla="*/ 1269102 h 2442295"/>
                <a:gd name="connsiteX6" fmla="*/ 4442604 w 9074988"/>
                <a:gd name="connsiteY6" fmla="*/ 2442295 h 2442295"/>
                <a:gd name="connsiteX7" fmla="*/ 0 w 9074988"/>
                <a:gd name="connsiteY7" fmla="*/ 1502017 h 2442295"/>
                <a:gd name="connsiteX8" fmla="*/ 746033 w 9074988"/>
                <a:gd name="connsiteY8" fmla="*/ 1032601 h 2442295"/>
                <a:gd name="connsiteX9" fmla="*/ 389832 w 9074988"/>
                <a:gd name="connsiteY9" fmla="*/ 920458 h 2442295"/>
                <a:gd name="connsiteX10" fmla="*/ 2019849 w 9074988"/>
                <a:gd name="connsiteY10" fmla="*/ 17252 h 2442295"/>
                <a:gd name="connsiteX0" fmla="*/ 2019849 w 9074988"/>
                <a:gd name="connsiteY0" fmla="*/ 17252 h 2442295"/>
                <a:gd name="connsiteX1" fmla="*/ 5217570 w 9074988"/>
                <a:gd name="connsiteY1" fmla="*/ 351932 h 2442295"/>
                <a:gd name="connsiteX2" fmla="*/ 6267313 w 9074988"/>
                <a:gd name="connsiteY2" fmla="*/ 0 h 2442295"/>
                <a:gd name="connsiteX3" fmla="*/ 9074988 w 9074988"/>
                <a:gd name="connsiteY3" fmla="*/ 354702 h 2442295"/>
                <a:gd name="connsiteX4" fmla="*/ 7582619 w 9074988"/>
                <a:gd name="connsiteY4" fmla="*/ 1872949 h 2442295"/>
                <a:gd name="connsiteX5" fmla="*/ 5848709 w 9074988"/>
                <a:gd name="connsiteY5" fmla="*/ 1269102 h 2442295"/>
                <a:gd name="connsiteX6" fmla="*/ 4442604 w 9074988"/>
                <a:gd name="connsiteY6" fmla="*/ 2442295 h 2442295"/>
                <a:gd name="connsiteX7" fmla="*/ 0 w 9074988"/>
                <a:gd name="connsiteY7" fmla="*/ 1502017 h 2442295"/>
                <a:gd name="connsiteX8" fmla="*/ 746033 w 9074988"/>
                <a:gd name="connsiteY8" fmla="*/ 1032601 h 2442295"/>
                <a:gd name="connsiteX9" fmla="*/ 389832 w 9074988"/>
                <a:gd name="connsiteY9" fmla="*/ 920458 h 2442295"/>
                <a:gd name="connsiteX10" fmla="*/ 2019849 w 9074988"/>
                <a:gd name="connsiteY10" fmla="*/ 17252 h 2442295"/>
                <a:gd name="connsiteX0" fmla="*/ 2019849 w 9074988"/>
                <a:gd name="connsiteY0" fmla="*/ 17252 h 2442295"/>
                <a:gd name="connsiteX1" fmla="*/ 5217570 w 9074988"/>
                <a:gd name="connsiteY1" fmla="*/ 351932 h 2442295"/>
                <a:gd name="connsiteX2" fmla="*/ 6267313 w 9074988"/>
                <a:gd name="connsiteY2" fmla="*/ 0 h 2442295"/>
                <a:gd name="connsiteX3" fmla="*/ 9074988 w 9074988"/>
                <a:gd name="connsiteY3" fmla="*/ 354702 h 2442295"/>
                <a:gd name="connsiteX4" fmla="*/ 7582619 w 9074988"/>
                <a:gd name="connsiteY4" fmla="*/ 1872949 h 2442295"/>
                <a:gd name="connsiteX5" fmla="*/ 5460520 w 9074988"/>
                <a:gd name="connsiteY5" fmla="*/ 1407124 h 2442295"/>
                <a:gd name="connsiteX6" fmla="*/ 4442604 w 9074988"/>
                <a:gd name="connsiteY6" fmla="*/ 2442295 h 2442295"/>
                <a:gd name="connsiteX7" fmla="*/ 0 w 9074988"/>
                <a:gd name="connsiteY7" fmla="*/ 1502017 h 2442295"/>
                <a:gd name="connsiteX8" fmla="*/ 746033 w 9074988"/>
                <a:gd name="connsiteY8" fmla="*/ 1032601 h 2442295"/>
                <a:gd name="connsiteX9" fmla="*/ 389832 w 9074988"/>
                <a:gd name="connsiteY9" fmla="*/ 920458 h 2442295"/>
                <a:gd name="connsiteX10" fmla="*/ 2019849 w 9074988"/>
                <a:gd name="connsiteY10" fmla="*/ 17252 h 2442295"/>
                <a:gd name="connsiteX0" fmla="*/ 2019849 w 9074988"/>
                <a:gd name="connsiteY0" fmla="*/ 17252 h 2442295"/>
                <a:gd name="connsiteX1" fmla="*/ 5217570 w 9074988"/>
                <a:gd name="connsiteY1" fmla="*/ 351932 h 2442295"/>
                <a:gd name="connsiteX2" fmla="*/ 6267313 w 9074988"/>
                <a:gd name="connsiteY2" fmla="*/ 0 h 2442295"/>
                <a:gd name="connsiteX3" fmla="*/ 9074988 w 9074988"/>
                <a:gd name="connsiteY3" fmla="*/ 354702 h 2442295"/>
                <a:gd name="connsiteX4" fmla="*/ 7582619 w 9074988"/>
                <a:gd name="connsiteY4" fmla="*/ 1872949 h 2442295"/>
                <a:gd name="connsiteX5" fmla="*/ 5460520 w 9074988"/>
                <a:gd name="connsiteY5" fmla="*/ 1407124 h 2442295"/>
                <a:gd name="connsiteX6" fmla="*/ 4373593 w 9074988"/>
                <a:gd name="connsiteY6" fmla="*/ 2442295 h 2442295"/>
                <a:gd name="connsiteX7" fmla="*/ 0 w 9074988"/>
                <a:gd name="connsiteY7" fmla="*/ 1502017 h 2442295"/>
                <a:gd name="connsiteX8" fmla="*/ 746033 w 9074988"/>
                <a:gd name="connsiteY8" fmla="*/ 1032601 h 2442295"/>
                <a:gd name="connsiteX9" fmla="*/ 389832 w 9074988"/>
                <a:gd name="connsiteY9" fmla="*/ 920458 h 2442295"/>
                <a:gd name="connsiteX10" fmla="*/ 2019849 w 9074988"/>
                <a:gd name="connsiteY10" fmla="*/ 17252 h 2442295"/>
                <a:gd name="connsiteX0" fmla="*/ 2019849 w 9074988"/>
                <a:gd name="connsiteY0" fmla="*/ 17252 h 2425042"/>
                <a:gd name="connsiteX1" fmla="*/ 5217570 w 9074988"/>
                <a:gd name="connsiteY1" fmla="*/ 351932 h 2425042"/>
                <a:gd name="connsiteX2" fmla="*/ 6267313 w 9074988"/>
                <a:gd name="connsiteY2" fmla="*/ 0 h 2425042"/>
                <a:gd name="connsiteX3" fmla="*/ 9074988 w 9074988"/>
                <a:gd name="connsiteY3" fmla="*/ 354702 h 2425042"/>
                <a:gd name="connsiteX4" fmla="*/ 7582619 w 9074988"/>
                <a:gd name="connsiteY4" fmla="*/ 1872949 h 2425042"/>
                <a:gd name="connsiteX5" fmla="*/ 5460520 w 9074988"/>
                <a:gd name="connsiteY5" fmla="*/ 1407124 h 2425042"/>
                <a:gd name="connsiteX6" fmla="*/ 4278702 w 9074988"/>
                <a:gd name="connsiteY6" fmla="*/ 2425042 h 2425042"/>
                <a:gd name="connsiteX7" fmla="*/ 0 w 9074988"/>
                <a:gd name="connsiteY7" fmla="*/ 1502017 h 2425042"/>
                <a:gd name="connsiteX8" fmla="*/ 746033 w 9074988"/>
                <a:gd name="connsiteY8" fmla="*/ 1032601 h 2425042"/>
                <a:gd name="connsiteX9" fmla="*/ 389832 w 9074988"/>
                <a:gd name="connsiteY9" fmla="*/ 920458 h 2425042"/>
                <a:gd name="connsiteX10" fmla="*/ 2019849 w 9074988"/>
                <a:gd name="connsiteY10" fmla="*/ 17252 h 2425042"/>
                <a:gd name="connsiteX0" fmla="*/ 2019849 w 9074988"/>
                <a:gd name="connsiteY0" fmla="*/ 17252 h 2425042"/>
                <a:gd name="connsiteX1" fmla="*/ 5217570 w 9074988"/>
                <a:gd name="connsiteY1" fmla="*/ 351932 h 2425042"/>
                <a:gd name="connsiteX2" fmla="*/ 6267313 w 9074988"/>
                <a:gd name="connsiteY2" fmla="*/ 0 h 2425042"/>
                <a:gd name="connsiteX3" fmla="*/ 9074988 w 9074988"/>
                <a:gd name="connsiteY3" fmla="*/ 354702 h 2425042"/>
                <a:gd name="connsiteX4" fmla="*/ 7582619 w 9074988"/>
                <a:gd name="connsiteY4" fmla="*/ 1872949 h 2425042"/>
                <a:gd name="connsiteX5" fmla="*/ 5486399 w 9074988"/>
                <a:gd name="connsiteY5" fmla="*/ 1433003 h 2425042"/>
                <a:gd name="connsiteX6" fmla="*/ 4278702 w 9074988"/>
                <a:gd name="connsiteY6" fmla="*/ 2425042 h 2425042"/>
                <a:gd name="connsiteX7" fmla="*/ 0 w 9074988"/>
                <a:gd name="connsiteY7" fmla="*/ 1502017 h 2425042"/>
                <a:gd name="connsiteX8" fmla="*/ 746033 w 9074988"/>
                <a:gd name="connsiteY8" fmla="*/ 1032601 h 2425042"/>
                <a:gd name="connsiteX9" fmla="*/ 389832 w 9074988"/>
                <a:gd name="connsiteY9" fmla="*/ 920458 h 2425042"/>
                <a:gd name="connsiteX10" fmla="*/ 2019849 w 9074988"/>
                <a:gd name="connsiteY10" fmla="*/ 17252 h 2425042"/>
                <a:gd name="connsiteX0" fmla="*/ 2019849 w 9074988"/>
                <a:gd name="connsiteY0" fmla="*/ 17252 h 2425042"/>
                <a:gd name="connsiteX1" fmla="*/ 5217570 w 9074988"/>
                <a:gd name="connsiteY1" fmla="*/ 351932 h 2425042"/>
                <a:gd name="connsiteX2" fmla="*/ 6267313 w 9074988"/>
                <a:gd name="connsiteY2" fmla="*/ 0 h 2425042"/>
                <a:gd name="connsiteX3" fmla="*/ 9074988 w 9074988"/>
                <a:gd name="connsiteY3" fmla="*/ 354702 h 2425042"/>
                <a:gd name="connsiteX4" fmla="*/ 7582619 w 9074988"/>
                <a:gd name="connsiteY4" fmla="*/ 1872949 h 2425042"/>
                <a:gd name="connsiteX5" fmla="*/ 5486399 w 9074988"/>
                <a:gd name="connsiteY5" fmla="*/ 1433003 h 2425042"/>
                <a:gd name="connsiteX6" fmla="*/ 4278702 w 9074988"/>
                <a:gd name="connsiteY6" fmla="*/ 2425042 h 2425042"/>
                <a:gd name="connsiteX7" fmla="*/ 0 w 9074988"/>
                <a:gd name="connsiteY7" fmla="*/ 1502017 h 2425042"/>
                <a:gd name="connsiteX8" fmla="*/ 746033 w 9074988"/>
                <a:gd name="connsiteY8" fmla="*/ 1032601 h 2425042"/>
                <a:gd name="connsiteX9" fmla="*/ 338073 w 9074988"/>
                <a:gd name="connsiteY9" fmla="*/ 972216 h 2425042"/>
                <a:gd name="connsiteX10" fmla="*/ 2019849 w 9074988"/>
                <a:gd name="connsiteY10" fmla="*/ 17252 h 2425042"/>
                <a:gd name="connsiteX0" fmla="*/ 2019849 w 9074988"/>
                <a:gd name="connsiteY0" fmla="*/ 17252 h 2425042"/>
                <a:gd name="connsiteX1" fmla="*/ 5165812 w 9074988"/>
                <a:gd name="connsiteY1" fmla="*/ 412317 h 2425042"/>
                <a:gd name="connsiteX2" fmla="*/ 6267313 w 9074988"/>
                <a:gd name="connsiteY2" fmla="*/ 0 h 2425042"/>
                <a:gd name="connsiteX3" fmla="*/ 9074988 w 9074988"/>
                <a:gd name="connsiteY3" fmla="*/ 354702 h 2425042"/>
                <a:gd name="connsiteX4" fmla="*/ 7582619 w 9074988"/>
                <a:gd name="connsiteY4" fmla="*/ 1872949 h 2425042"/>
                <a:gd name="connsiteX5" fmla="*/ 5486399 w 9074988"/>
                <a:gd name="connsiteY5" fmla="*/ 1433003 h 2425042"/>
                <a:gd name="connsiteX6" fmla="*/ 4278702 w 9074988"/>
                <a:gd name="connsiteY6" fmla="*/ 2425042 h 2425042"/>
                <a:gd name="connsiteX7" fmla="*/ 0 w 9074988"/>
                <a:gd name="connsiteY7" fmla="*/ 1502017 h 2425042"/>
                <a:gd name="connsiteX8" fmla="*/ 746033 w 9074988"/>
                <a:gd name="connsiteY8" fmla="*/ 1032601 h 2425042"/>
                <a:gd name="connsiteX9" fmla="*/ 338073 w 9074988"/>
                <a:gd name="connsiteY9" fmla="*/ 972216 h 2425042"/>
                <a:gd name="connsiteX10" fmla="*/ 2019849 w 9074988"/>
                <a:gd name="connsiteY10" fmla="*/ 17252 h 2425042"/>
                <a:gd name="connsiteX0" fmla="*/ 2019849 w 9074988"/>
                <a:gd name="connsiteY0" fmla="*/ 17252 h 2425042"/>
                <a:gd name="connsiteX1" fmla="*/ 5165812 w 9074988"/>
                <a:gd name="connsiteY1" fmla="*/ 420943 h 2425042"/>
                <a:gd name="connsiteX2" fmla="*/ 6267313 w 9074988"/>
                <a:gd name="connsiteY2" fmla="*/ 0 h 2425042"/>
                <a:gd name="connsiteX3" fmla="*/ 9074988 w 9074988"/>
                <a:gd name="connsiteY3" fmla="*/ 354702 h 2425042"/>
                <a:gd name="connsiteX4" fmla="*/ 7582619 w 9074988"/>
                <a:gd name="connsiteY4" fmla="*/ 1872949 h 2425042"/>
                <a:gd name="connsiteX5" fmla="*/ 5486399 w 9074988"/>
                <a:gd name="connsiteY5" fmla="*/ 1433003 h 2425042"/>
                <a:gd name="connsiteX6" fmla="*/ 4278702 w 9074988"/>
                <a:gd name="connsiteY6" fmla="*/ 2425042 h 2425042"/>
                <a:gd name="connsiteX7" fmla="*/ 0 w 9074988"/>
                <a:gd name="connsiteY7" fmla="*/ 1502017 h 2425042"/>
                <a:gd name="connsiteX8" fmla="*/ 746033 w 9074988"/>
                <a:gd name="connsiteY8" fmla="*/ 1032601 h 2425042"/>
                <a:gd name="connsiteX9" fmla="*/ 338073 w 9074988"/>
                <a:gd name="connsiteY9" fmla="*/ 972216 h 2425042"/>
                <a:gd name="connsiteX10" fmla="*/ 2019849 w 9074988"/>
                <a:gd name="connsiteY10" fmla="*/ 17252 h 2425042"/>
                <a:gd name="connsiteX0" fmla="*/ 2088860 w 9074988"/>
                <a:gd name="connsiteY0" fmla="*/ 0 h 2433669"/>
                <a:gd name="connsiteX1" fmla="*/ 5165812 w 9074988"/>
                <a:gd name="connsiteY1" fmla="*/ 429570 h 2433669"/>
                <a:gd name="connsiteX2" fmla="*/ 6267313 w 9074988"/>
                <a:gd name="connsiteY2" fmla="*/ 8627 h 2433669"/>
                <a:gd name="connsiteX3" fmla="*/ 9074988 w 9074988"/>
                <a:gd name="connsiteY3" fmla="*/ 363329 h 2433669"/>
                <a:gd name="connsiteX4" fmla="*/ 7582619 w 9074988"/>
                <a:gd name="connsiteY4" fmla="*/ 1881576 h 2433669"/>
                <a:gd name="connsiteX5" fmla="*/ 5486399 w 9074988"/>
                <a:gd name="connsiteY5" fmla="*/ 1441630 h 2433669"/>
                <a:gd name="connsiteX6" fmla="*/ 4278702 w 9074988"/>
                <a:gd name="connsiteY6" fmla="*/ 2433669 h 2433669"/>
                <a:gd name="connsiteX7" fmla="*/ 0 w 9074988"/>
                <a:gd name="connsiteY7" fmla="*/ 1510644 h 2433669"/>
                <a:gd name="connsiteX8" fmla="*/ 746033 w 9074988"/>
                <a:gd name="connsiteY8" fmla="*/ 1041228 h 2433669"/>
                <a:gd name="connsiteX9" fmla="*/ 338073 w 9074988"/>
                <a:gd name="connsiteY9" fmla="*/ 980843 h 2433669"/>
                <a:gd name="connsiteX10" fmla="*/ 2088860 w 9074988"/>
                <a:gd name="connsiteY10" fmla="*/ 0 h 2433669"/>
                <a:gd name="connsiteX0" fmla="*/ 2037101 w 9074988"/>
                <a:gd name="connsiteY0" fmla="*/ 0 h 2433669"/>
                <a:gd name="connsiteX1" fmla="*/ 5165812 w 9074988"/>
                <a:gd name="connsiteY1" fmla="*/ 429570 h 2433669"/>
                <a:gd name="connsiteX2" fmla="*/ 6267313 w 9074988"/>
                <a:gd name="connsiteY2" fmla="*/ 8627 h 2433669"/>
                <a:gd name="connsiteX3" fmla="*/ 9074988 w 9074988"/>
                <a:gd name="connsiteY3" fmla="*/ 363329 h 2433669"/>
                <a:gd name="connsiteX4" fmla="*/ 7582619 w 9074988"/>
                <a:gd name="connsiteY4" fmla="*/ 1881576 h 2433669"/>
                <a:gd name="connsiteX5" fmla="*/ 5486399 w 9074988"/>
                <a:gd name="connsiteY5" fmla="*/ 1441630 h 2433669"/>
                <a:gd name="connsiteX6" fmla="*/ 4278702 w 9074988"/>
                <a:gd name="connsiteY6" fmla="*/ 2433669 h 2433669"/>
                <a:gd name="connsiteX7" fmla="*/ 0 w 9074988"/>
                <a:gd name="connsiteY7" fmla="*/ 1510644 h 2433669"/>
                <a:gd name="connsiteX8" fmla="*/ 746033 w 9074988"/>
                <a:gd name="connsiteY8" fmla="*/ 1041228 h 2433669"/>
                <a:gd name="connsiteX9" fmla="*/ 338073 w 9074988"/>
                <a:gd name="connsiteY9" fmla="*/ 980843 h 2433669"/>
                <a:gd name="connsiteX10" fmla="*/ 2037101 w 9074988"/>
                <a:gd name="connsiteY10" fmla="*/ 0 h 243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74988" h="2433669">
                  <a:moveTo>
                    <a:pt x="2037101" y="0"/>
                  </a:moveTo>
                  <a:lnTo>
                    <a:pt x="5165812" y="429570"/>
                  </a:lnTo>
                  <a:lnTo>
                    <a:pt x="6267313" y="8627"/>
                  </a:lnTo>
                  <a:lnTo>
                    <a:pt x="9074988" y="363329"/>
                  </a:lnTo>
                  <a:lnTo>
                    <a:pt x="7582619" y="1881576"/>
                  </a:lnTo>
                  <a:lnTo>
                    <a:pt x="5486399" y="1441630"/>
                  </a:lnTo>
                  <a:lnTo>
                    <a:pt x="4278702" y="2433669"/>
                  </a:lnTo>
                  <a:lnTo>
                    <a:pt x="0" y="1510644"/>
                  </a:lnTo>
                  <a:lnTo>
                    <a:pt x="746033" y="1041228"/>
                  </a:lnTo>
                  <a:lnTo>
                    <a:pt x="338073" y="980843"/>
                  </a:lnTo>
                  <a:lnTo>
                    <a:pt x="2037101" y="0"/>
                  </a:lnTo>
                  <a:close/>
                </a:path>
              </a:pathLst>
            </a:custGeom>
            <a:noFill/>
            <a:ln>
              <a:solidFill>
                <a:srgbClr val="FFBD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1" name="Groupe 120"/>
            <p:cNvGrpSpPr/>
            <p:nvPr/>
          </p:nvGrpSpPr>
          <p:grpSpPr>
            <a:xfrm>
              <a:off x="6456040" y="3938412"/>
              <a:ext cx="1081360" cy="835814"/>
              <a:chOff x="4894204" y="3959995"/>
              <a:chExt cx="1081360" cy="765149"/>
            </a:xfrm>
          </p:grpSpPr>
          <p:cxnSp>
            <p:nvCxnSpPr>
              <p:cNvPr id="5" name="Connecteur droit 4"/>
              <p:cNvCxnSpPr/>
              <p:nvPr/>
            </p:nvCxnSpPr>
            <p:spPr>
              <a:xfrm flipH="1">
                <a:off x="5435504" y="4325735"/>
                <a:ext cx="540060" cy="399409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flipH="1" flipV="1">
                <a:off x="5438360" y="4246381"/>
                <a:ext cx="537204" cy="79355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flipH="1">
                <a:off x="4894204" y="4246381"/>
                <a:ext cx="533696" cy="39635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flipH="1" flipV="1">
                <a:off x="4894204" y="4648637"/>
                <a:ext cx="540680" cy="72519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>
                <a:off x="4897198" y="4316929"/>
                <a:ext cx="2856" cy="32580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>
                <a:off x="5431032" y="4402727"/>
                <a:ext cx="7704" cy="31651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 flipV="1">
                <a:off x="4894204" y="4321695"/>
                <a:ext cx="535074" cy="8260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H="1">
                <a:off x="5427900" y="3959995"/>
                <a:ext cx="7604" cy="28638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flipH="1">
                <a:off x="4897198" y="3959995"/>
                <a:ext cx="538306" cy="365739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 flipH="1">
                <a:off x="5969575" y="4032645"/>
                <a:ext cx="1618" cy="300724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>
                <a:off x="5430894" y="3959995"/>
                <a:ext cx="538681" cy="7856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>
              <a:xfrm flipH="1">
                <a:off x="5431702" y="4038558"/>
                <a:ext cx="540868" cy="361262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6240016" y="2433365"/>
              <a:ext cx="1656184" cy="276999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DESIR </a:t>
              </a:r>
              <a:r>
                <a:rPr lang="en-US" sz="1200" b="1" dirty="0" err="1" smtClean="0">
                  <a:solidFill>
                    <a:srgbClr val="FFFF00"/>
                  </a:solidFill>
                </a:rPr>
                <a:t>faciliy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46" name="Connecteur droit avec flèche 45"/>
            <p:cNvCxnSpPr>
              <a:stCxn id="35" idx="2"/>
            </p:cNvCxnSpPr>
            <p:nvPr/>
          </p:nvCxnSpPr>
          <p:spPr>
            <a:xfrm>
              <a:off x="7068109" y="2710364"/>
              <a:ext cx="2677" cy="1006437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1999235" y="1971700"/>
              <a:ext cx="2412268" cy="461665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BDBD"/>
                  </a:solidFill>
                </a:rPr>
                <a:t>Basic Nuclear Installation</a:t>
              </a:r>
            </a:p>
            <a:p>
              <a:pPr algn="ctr"/>
              <a:r>
                <a:rPr lang="en-US" sz="1200" b="1" dirty="0" smtClean="0">
                  <a:solidFill>
                    <a:srgbClr val="FFBDBD"/>
                  </a:solidFill>
                </a:rPr>
                <a:t>INB 113</a:t>
              </a:r>
              <a:endParaRPr lang="en-US" sz="1200" b="1" dirty="0">
                <a:solidFill>
                  <a:srgbClr val="FFBDBD"/>
                </a:solidFill>
              </a:endParaRPr>
            </a:p>
          </p:txBody>
        </p:sp>
        <p:cxnSp>
          <p:nvCxnSpPr>
            <p:cNvPr id="24" name="Connecteur droit avec flèche 23"/>
            <p:cNvCxnSpPr>
              <a:stCxn id="23" idx="2"/>
              <a:endCxn id="140" idx="0"/>
            </p:cNvCxnSpPr>
            <p:nvPr/>
          </p:nvCxnSpPr>
          <p:spPr>
            <a:xfrm>
              <a:off x="3205369" y="2433364"/>
              <a:ext cx="364358" cy="807962"/>
            </a:xfrm>
            <a:prstGeom prst="straightConnector1">
              <a:avLst/>
            </a:prstGeom>
            <a:ln w="28575">
              <a:solidFill>
                <a:srgbClr val="FFBD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7855303" y="5230538"/>
              <a:ext cx="1172256" cy="40601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7030A0"/>
                  </a:solidFill>
                </a:rPr>
                <a:t>SPIRAL2 facility</a:t>
              </a:r>
              <a:endParaRPr lang="en-US" sz="1050" b="1" dirty="0">
                <a:solidFill>
                  <a:srgbClr val="7030A0"/>
                </a:solidFill>
              </a:endParaRP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808933" y="4690654"/>
              <a:ext cx="1758384" cy="876116"/>
              <a:chOff x="284933" y="4690653"/>
              <a:chExt cx="1758384" cy="876116"/>
            </a:xfrm>
          </p:grpSpPr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284933" y="5160755"/>
                <a:ext cx="1003873" cy="406014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rgbClr val="7030A0"/>
                    </a:solidFill>
                  </a:rPr>
                  <a:t>GANIL facility</a:t>
                </a:r>
                <a:endParaRPr lang="en-US" sz="105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38" name="Connecteur droit avec flèche 37"/>
              <p:cNvCxnSpPr/>
              <p:nvPr/>
            </p:nvCxnSpPr>
            <p:spPr>
              <a:xfrm flipV="1">
                <a:off x="1457189" y="4690653"/>
                <a:ext cx="586128" cy="470102"/>
              </a:xfrm>
              <a:prstGeom prst="straightConnector1">
                <a:avLst/>
              </a:prstGeom>
              <a:ln>
                <a:solidFill>
                  <a:srgbClr val="8B7A9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Connecteur droit avec flèche 39"/>
            <p:cNvCxnSpPr>
              <a:stCxn id="32" idx="0"/>
            </p:cNvCxnSpPr>
            <p:nvPr/>
          </p:nvCxnSpPr>
          <p:spPr>
            <a:xfrm flipV="1">
              <a:off x="8441431" y="4317310"/>
              <a:ext cx="133952" cy="913228"/>
            </a:xfrm>
            <a:prstGeom prst="straightConnector1">
              <a:avLst/>
            </a:prstGeom>
            <a:ln>
              <a:solidFill>
                <a:srgbClr val="C59EE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 @ GANIL</a:t>
            </a:r>
          </a:p>
        </p:txBody>
      </p:sp>
    </p:spTree>
    <p:extLst>
      <p:ext uri="{BB962C8B-B14F-4D97-AF65-F5344CB8AC3E}">
        <p14:creationId xmlns:p14="http://schemas.microsoft.com/office/powerpoint/2010/main" val="36938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8544949" cy="404664"/>
          </a:xfrm>
        </p:spPr>
        <p:txBody>
          <a:bodyPr/>
          <a:lstStyle/>
          <a:p>
            <a:r>
              <a:rPr lang="fr-FR" dirty="0" smtClean="0"/>
              <a:t>…..the projet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44" b="8318"/>
          <a:stretch/>
        </p:blipFill>
        <p:spPr>
          <a:xfrm>
            <a:off x="335360" y="620689"/>
            <a:ext cx="11449272" cy="59470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360" y="620689"/>
            <a:ext cx="11449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Projected investment cost: €33M (2/3 building and infrastructure - 1/3 scientific process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>
              <a:lnSpc>
                <a:spcPct val="120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FTE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8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INB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authorization process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delivery: T3-2025</a:t>
            </a:r>
          </a:p>
          <a:p>
            <a:pPr lvl="0">
              <a:lnSpc>
                <a:spcPct val="120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Experiments: 1. half of 2027 (stable) / end of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(radioactive)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36160" y="4370908"/>
            <a:ext cx="432048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: </a:t>
            </a:r>
            <a:endParaRPr lang="en-US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198438">
              <a:buFontTx/>
              <a:buChar char="-"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4500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6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concrete / 2700 m² of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 space</a:t>
            </a:r>
          </a:p>
          <a:p>
            <a:pPr marL="285750" lvl="0" indent="-198438">
              <a:buFontTx/>
              <a:buChar char="-"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nuclear ventilation</a:t>
            </a:r>
          </a:p>
          <a:p>
            <a:pPr lvl="0"/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:</a:t>
            </a:r>
          </a:p>
          <a:p>
            <a:pPr marL="285750" indent="-198438">
              <a:buFontTx/>
              <a:buChar char="-"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 m of beam lines</a:t>
            </a:r>
          </a:p>
          <a:p>
            <a:pPr marL="285750" indent="-198438">
              <a:buFontTx/>
              <a:buChar char="-"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preparation devices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198438">
              <a:buFontTx/>
              <a:buChar char="-"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18 experimental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spots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198438">
              <a:buFontTx/>
              <a:buChar char="-"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classified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endParaRPr lang="fr-F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15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</a:t>
            </a:r>
            <a:r>
              <a:rPr lang="fr-FR" dirty="0"/>
              <a:t>administrative </a:t>
            </a:r>
            <a:r>
              <a:rPr lang="fr-FR" dirty="0" err="1"/>
              <a:t>requirements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669" y="5009711"/>
            <a:ext cx="1054793" cy="7357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989" y="4560857"/>
            <a:ext cx="909941" cy="12956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52" y="1292053"/>
            <a:ext cx="1403301" cy="170678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492" y="1443286"/>
            <a:ext cx="838232" cy="11227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442" y="1329402"/>
            <a:ext cx="2026900" cy="92447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743" y="1480790"/>
            <a:ext cx="1166224" cy="129201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904" y="1469950"/>
            <a:ext cx="1462152" cy="77399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76" y="2645478"/>
            <a:ext cx="1500320" cy="78806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815" y="5076634"/>
            <a:ext cx="1057707" cy="94465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90" y="4057022"/>
            <a:ext cx="1065527" cy="93163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832" y="4098494"/>
            <a:ext cx="1316645" cy="1110179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25" name="Groupe 24"/>
          <p:cNvGrpSpPr/>
          <p:nvPr/>
        </p:nvGrpSpPr>
        <p:grpSpPr>
          <a:xfrm>
            <a:off x="6026438" y="4775806"/>
            <a:ext cx="1107349" cy="464339"/>
            <a:chOff x="5937069" y="5272289"/>
            <a:chExt cx="1476465" cy="619119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7069" y="5272289"/>
              <a:ext cx="1476465" cy="38895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7069" y="5657257"/>
              <a:ext cx="1476465" cy="23415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51" y="4045054"/>
            <a:ext cx="1786973" cy="167059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3" name="Forme libre 32"/>
          <p:cNvSpPr/>
          <p:nvPr/>
        </p:nvSpPr>
        <p:spPr>
          <a:xfrm>
            <a:off x="3240368" y="2845304"/>
            <a:ext cx="5541567" cy="932984"/>
          </a:xfrm>
          <a:custGeom>
            <a:avLst/>
            <a:gdLst>
              <a:gd name="connsiteX0" fmla="*/ 0 w 6766306"/>
              <a:gd name="connsiteY0" fmla="*/ 0 h 1239252"/>
              <a:gd name="connsiteX1" fmla="*/ 6761748 w 6766306"/>
              <a:gd name="connsiteY1" fmla="*/ 541421 h 1239252"/>
              <a:gd name="connsiteX2" fmla="*/ 830179 w 6766306"/>
              <a:gd name="connsiteY2" fmla="*/ 1239252 h 123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6306" h="1239252">
                <a:moveTo>
                  <a:pt x="0" y="0"/>
                </a:moveTo>
                <a:cubicBezTo>
                  <a:pt x="3311692" y="167439"/>
                  <a:pt x="6623385" y="334879"/>
                  <a:pt x="6761748" y="541421"/>
                </a:cubicBezTo>
                <a:cubicBezTo>
                  <a:pt x="6900111" y="747963"/>
                  <a:pt x="3865145" y="993607"/>
                  <a:pt x="830179" y="1239252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189" y="5610540"/>
            <a:ext cx="680973" cy="51291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393" y="5610541"/>
            <a:ext cx="653729" cy="48934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340" y="5635400"/>
            <a:ext cx="739679" cy="432056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572204" y="719382"/>
            <a:ext cx="3352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7030A0"/>
                </a:solidFill>
              </a:rPr>
              <a:t>March 2022: construction licence submission </a:t>
            </a:r>
            <a:r>
              <a:rPr lang="en-GB" sz="1100" b="1" dirty="0">
                <a:solidFill>
                  <a:srgbClr val="7030A0"/>
                </a:solidFill>
              </a:rPr>
              <a:t>to the Ministry of Ecological Transition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935694" y="2355200"/>
            <a:ext cx="2622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7030A0"/>
                </a:solidFill>
              </a:rPr>
              <a:t>Instruction </a:t>
            </a:r>
          </a:p>
          <a:p>
            <a:pPr algn="ctr"/>
            <a:r>
              <a:rPr lang="en-GB" sz="1000" dirty="0" smtClean="0">
                <a:solidFill>
                  <a:srgbClr val="7030A0"/>
                </a:solidFill>
              </a:rPr>
              <a:t>(many Q/A with the safety authority) </a:t>
            </a:r>
            <a:endParaRPr lang="en-GB" sz="1000" dirty="0">
              <a:solidFill>
                <a:srgbClr val="7030A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233832" y="731985"/>
            <a:ext cx="28063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7030A0"/>
                </a:solidFill>
              </a:rPr>
              <a:t>Sept. / Nov. </a:t>
            </a:r>
            <a:r>
              <a:rPr lang="en-GB" sz="1100" b="1" dirty="0" smtClean="0">
                <a:solidFill>
                  <a:srgbClr val="7030A0"/>
                </a:solidFill>
              </a:rPr>
              <a:t>2022: green light from the safety authority -&gt; Ministry of Ecological Transition </a:t>
            </a:r>
            <a:endParaRPr lang="en-GB" sz="1100" b="1" dirty="0">
              <a:solidFill>
                <a:srgbClr val="7030A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877430" y="933701"/>
            <a:ext cx="2622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7030A0"/>
                </a:solidFill>
              </a:rPr>
              <a:t>Discussion with </a:t>
            </a:r>
            <a:r>
              <a:rPr lang="en-GB" sz="1000" dirty="0">
                <a:solidFill>
                  <a:srgbClr val="7030A0"/>
                </a:solidFill>
              </a:rPr>
              <a:t>local </a:t>
            </a:r>
            <a:r>
              <a:rPr lang="en-GB" sz="1000" dirty="0" smtClean="0">
                <a:solidFill>
                  <a:srgbClr val="7030A0"/>
                </a:solidFill>
              </a:rPr>
              <a:t>government representatives</a:t>
            </a:r>
            <a:endParaRPr lang="en-GB" sz="1000" dirty="0">
              <a:solidFill>
                <a:srgbClr val="7030A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8328248" y="2355311"/>
            <a:ext cx="2622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7030A0"/>
                </a:solidFill>
              </a:rPr>
              <a:t>…with the Environmental authority</a:t>
            </a:r>
            <a:endParaRPr lang="en-GB" sz="1000" dirty="0">
              <a:solidFill>
                <a:srgbClr val="7030A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721395" y="3683223"/>
            <a:ext cx="2622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7030A0"/>
                </a:solidFill>
              </a:rPr>
              <a:t>March 2023: Green light -&gt;</a:t>
            </a:r>
            <a:r>
              <a:rPr lang="en-GB" sz="1100" b="1" dirty="0">
                <a:solidFill>
                  <a:srgbClr val="7030A0"/>
                </a:solidFill>
              </a:rPr>
              <a:t> Ministry of Ecological Transition</a:t>
            </a:r>
            <a:r>
              <a:rPr lang="en-GB" sz="1100" b="1" dirty="0" smtClean="0">
                <a:solidFill>
                  <a:srgbClr val="7030A0"/>
                </a:solidFill>
              </a:rPr>
              <a:t> </a:t>
            </a:r>
            <a:endParaRPr lang="en-GB" sz="1100" b="1" dirty="0">
              <a:solidFill>
                <a:srgbClr val="7030A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3742669" y="3129294"/>
            <a:ext cx="262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7030A0"/>
                </a:solidFill>
              </a:rPr>
              <a:t>Next: same procedure for the operation licencing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1365394" y="3670008"/>
            <a:ext cx="2622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7030A0"/>
                </a:solidFill>
              </a:rPr>
              <a:t>June 2023: Construction permit</a:t>
            </a:r>
            <a:endParaRPr lang="en-GB" sz="1100" b="1" dirty="0">
              <a:solidFill>
                <a:srgbClr val="7030A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344161" y="5364319"/>
            <a:ext cx="2622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7030A0"/>
                </a:solidFill>
              </a:rPr>
              <a:t>… numerous comments</a:t>
            </a:r>
            <a:endParaRPr lang="en-GB" sz="1000" dirty="0">
              <a:solidFill>
                <a:srgbClr val="7030A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933115" y="4160731"/>
            <a:ext cx="2622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7030A0"/>
                </a:solidFill>
              </a:rPr>
              <a:t>April-May 2023: Public Enquiry</a:t>
            </a:r>
            <a:endParaRPr lang="en-GB" sz="1100" b="1" dirty="0">
              <a:solidFill>
                <a:srgbClr val="7030A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883158" y="5339669"/>
            <a:ext cx="2622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7030A0"/>
                </a:solidFill>
              </a:rPr>
              <a:t>Public Enquiry preparation</a:t>
            </a:r>
            <a:endParaRPr lang="en-GB" sz="1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</a:t>
            </a:r>
            <a:r>
              <a:rPr lang="fr-FR" dirty="0" err="1"/>
              <a:t>then</a:t>
            </a:r>
            <a:r>
              <a:rPr lang="fr-FR" dirty="0"/>
              <a:t> the real </a:t>
            </a:r>
            <a:r>
              <a:rPr lang="fr-FR" dirty="0" err="1"/>
              <a:t>thing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81" y="3111364"/>
            <a:ext cx="2448273" cy="15592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832" y="683809"/>
            <a:ext cx="1706013" cy="10834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88738" y="1794950"/>
            <a:ext cx="19934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October 2022: Clearing/releasing of construction areas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82200" y="2113933"/>
            <a:ext cx="2162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April 2023 : surface levelling</a:t>
            </a:r>
            <a:endParaRPr lang="en-US" sz="1100" b="1" dirty="0">
              <a:solidFill>
                <a:srgbClr val="7030A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698" y="887374"/>
            <a:ext cx="2039070" cy="11857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869086" y="2361219"/>
            <a:ext cx="1957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June 2023 : reorganization of site utilities</a:t>
            </a:r>
            <a:endParaRPr lang="en-US" sz="1100" b="1" dirty="0">
              <a:solidFill>
                <a:srgbClr val="7030A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755" y="1030883"/>
            <a:ext cx="1822182" cy="131658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776901" y="2766120"/>
            <a:ext cx="2567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July 2023 : general earthworks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48539" y="4684946"/>
            <a:ext cx="2622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September 2023 : site preparation</a:t>
            </a:r>
            <a:endParaRPr lang="en-US" sz="1100" b="1" dirty="0">
              <a:solidFill>
                <a:srgbClr val="7030A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154656" y="2382487"/>
            <a:ext cx="5671501" cy="1702433"/>
            <a:chOff x="540820" y="2921957"/>
            <a:chExt cx="5671501" cy="874427"/>
          </a:xfrm>
        </p:grpSpPr>
        <p:sp>
          <p:nvSpPr>
            <p:cNvPr id="21" name="Forme libre 20"/>
            <p:cNvSpPr/>
            <p:nvPr/>
          </p:nvSpPr>
          <p:spPr>
            <a:xfrm>
              <a:off x="1331640" y="2960561"/>
              <a:ext cx="4880681" cy="835823"/>
            </a:xfrm>
            <a:custGeom>
              <a:avLst/>
              <a:gdLst>
                <a:gd name="connsiteX0" fmla="*/ 0 w 7154429"/>
                <a:gd name="connsiteY0" fmla="*/ 0 h 1503948"/>
                <a:gd name="connsiteX1" fmla="*/ 4728411 w 7154429"/>
                <a:gd name="connsiteY1" fmla="*/ 324853 h 1503948"/>
                <a:gd name="connsiteX2" fmla="*/ 6906126 w 7154429"/>
                <a:gd name="connsiteY2" fmla="*/ 770021 h 1503948"/>
                <a:gd name="connsiteX3" fmla="*/ 6737684 w 7154429"/>
                <a:gd name="connsiteY3" fmla="*/ 1239253 h 1503948"/>
                <a:gd name="connsiteX4" fmla="*/ 3621505 w 7154429"/>
                <a:gd name="connsiteY4" fmla="*/ 1503948 h 150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4429" h="1503948">
                  <a:moveTo>
                    <a:pt x="0" y="0"/>
                  </a:moveTo>
                  <a:cubicBezTo>
                    <a:pt x="1788695" y="98258"/>
                    <a:pt x="3577390" y="196516"/>
                    <a:pt x="4728411" y="324853"/>
                  </a:cubicBezTo>
                  <a:cubicBezTo>
                    <a:pt x="5879432" y="453190"/>
                    <a:pt x="6571247" y="617621"/>
                    <a:pt x="6906126" y="770021"/>
                  </a:cubicBezTo>
                  <a:cubicBezTo>
                    <a:pt x="7241005" y="922421"/>
                    <a:pt x="7285121" y="1116932"/>
                    <a:pt x="6737684" y="1239253"/>
                  </a:cubicBezTo>
                  <a:cubicBezTo>
                    <a:pt x="6190247" y="1361574"/>
                    <a:pt x="4905876" y="1432761"/>
                    <a:pt x="3621505" y="1503948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 flipV="1">
              <a:off x="540820" y="2921957"/>
              <a:ext cx="745100" cy="36887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376" y="1323269"/>
            <a:ext cx="2341088" cy="14157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092" y="4988363"/>
            <a:ext cx="3005908" cy="135213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48" y="4895761"/>
            <a:ext cx="2553511" cy="1336823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7853663" y="6340502"/>
            <a:ext cx="2622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October 2023 : surface preparation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439816" y="6270305"/>
            <a:ext cx="3089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October 2023 : steel reinforcement level -3</a:t>
            </a:r>
            <a:endParaRPr lang="en-US" sz="1100" b="1" dirty="0">
              <a:solidFill>
                <a:srgbClr val="7030A0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4142572"/>
            <a:ext cx="3194009" cy="2046837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271464" y="6191726"/>
            <a:ext cx="3089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31 October 2023 : first concrete!</a:t>
            </a:r>
            <a:endParaRPr lang="en-US" sz="11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few </a:t>
            </a:r>
            <a:r>
              <a:rPr lang="fr-FR" dirty="0" err="1" smtClean="0"/>
              <a:t>pictures</a:t>
            </a:r>
            <a:endParaRPr lang="fr-FR" dirty="0"/>
          </a:p>
        </p:txBody>
      </p:sp>
      <p:sp>
        <p:nvSpPr>
          <p:cNvPr id="21" name="Forme libre 20"/>
          <p:cNvSpPr/>
          <p:nvPr/>
        </p:nvSpPr>
        <p:spPr>
          <a:xfrm>
            <a:off x="2963600" y="2919215"/>
            <a:ext cx="5248253" cy="930985"/>
          </a:xfrm>
          <a:custGeom>
            <a:avLst/>
            <a:gdLst>
              <a:gd name="connsiteX0" fmla="*/ 0 w 7154429"/>
              <a:gd name="connsiteY0" fmla="*/ 0 h 1503948"/>
              <a:gd name="connsiteX1" fmla="*/ 4728411 w 7154429"/>
              <a:gd name="connsiteY1" fmla="*/ 324853 h 1503948"/>
              <a:gd name="connsiteX2" fmla="*/ 6906126 w 7154429"/>
              <a:gd name="connsiteY2" fmla="*/ 770021 h 1503948"/>
              <a:gd name="connsiteX3" fmla="*/ 6737684 w 7154429"/>
              <a:gd name="connsiteY3" fmla="*/ 1239253 h 1503948"/>
              <a:gd name="connsiteX4" fmla="*/ 3621505 w 7154429"/>
              <a:gd name="connsiteY4" fmla="*/ 1503948 h 150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4429" h="1503948">
                <a:moveTo>
                  <a:pt x="0" y="0"/>
                </a:moveTo>
                <a:cubicBezTo>
                  <a:pt x="1788695" y="98258"/>
                  <a:pt x="3577390" y="196516"/>
                  <a:pt x="4728411" y="324853"/>
                </a:cubicBezTo>
                <a:cubicBezTo>
                  <a:pt x="5879432" y="453190"/>
                  <a:pt x="6571247" y="617621"/>
                  <a:pt x="6906126" y="770021"/>
                </a:cubicBezTo>
                <a:cubicBezTo>
                  <a:pt x="7241005" y="922421"/>
                  <a:pt x="7285121" y="1116932"/>
                  <a:pt x="6737684" y="1239253"/>
                </a:cubicBezTo>
                <a:cubicBezTo>
                  <a:pt x="6190247" y="1361574"/>
                  <a:pt x="4905876" y="1432761"/>
                  <a:pt x="3621505" y="1503948"/>
                </a:cubicBezTo>
              </a:path>
            </a:pathLst>
          </a:custGeom>
          <a:noFill/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7198925" y="2566102"/>
            <a:ext cx="2434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Drilling of existing walls, elevation of walls to level -3 and preparation of hall floor slab</a:t>
            </a:r>
            <a:endParaRPr lang="fr-FR" sz="1100" b="1" dirty="0">
              <a:solidFill>
                <a:srgbClr val="7030A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734448"/>
            <a:ext cx="2105358" cy="11823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16" y="610503"/>
            <a:ext cx="1307324" cy="17263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936" y="610503"/>
            <a:ext cx="2256388" cy="152235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9" y="616743"/>
            <a:ext cx="1388705" cy="189949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025" y="2519691"/>
            <a:ext cx="1472207" cy="177340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416" y="4464023"/>
            <a:ext cx="3338203" cy="197118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347" y="4167541"/>
            <a:ext cx="3324976" cy="1684498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4886437" y="5976772"/>
            <a:ext cx="3611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January</a:t>
            </a:r>
            <a:r>
              <a:rPr lang="fr-FR" sz="1100" b="1" dirty="0" smtClean="0">
                <a:solidFill>
                  <a:srgbClr val="7030A0"/>
                </a:solidFill>
              </a:rPr>
              <a:t> 2024: </a:t>
            </a:r>
            <a:r>
              <a:rPr lang="en-US" sz="1100" b="1" dirty="0" smtClean="0">
                <a:solidFill>
                  <a:srgbClr val="7030A0"/>
                </a:solidFill>
              </a:rPr>
              <a:t>Finishing </a:t>
            </a:r>
            <a:r>
              <a:rPr lang="en-US" sz="1100" b="1" dirty="0">
                <a:solidFill>
                  <a:srgbClr val="7030A0"/>
                </a:solidFill>
              </a:rPr>
              <a:t>of level -3 </a:t>
            </a:r>
            <a:r>
              <a:rPr lang="en-US" sz="1100" b="1" dirty="0" smtClean="0">
                <a:solidFill>
                  <a:srgbClr val="7030A0"/>
                </a:solidFill>
              </a:rPr>
              <a:t>wall</a:t>
            </a:r>
            <a:endParaRPr lang="fr-FR" sz="1100" b="1" dirty="0">
              <a:solidFill>
                <a:srgbClr val="7030A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830293" y="2084387"/>
            <a:ext cx="2622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7030A0"/>
                </a:solidFill>
              </a:rPr>
              <a:t>Dec. 2023… A number of questions!</a:t>
            </a:r>
            <a:endParaRPr lang="en-GB" sz="1100" b="1" dirty="0">
              <a:solidFill>
                <a:srgbClr val="7030A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928282" y="2123816"/>
            <a:ext cx="2622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7030A0"/>
                </a:solidFill>
              </a:rPr>
              <a:t>Actually nothing to worry about</a:t>
            </a:r>
            <a:endParaRPr lang="en-GB" sz="1100" b="1" dirty="0">
              <a:solidFill>
                <a:srgbClr val="7030A0"/>
              </a:solidFill>
            </a:endParaRPr>
          </a:p>
        </p:txBody>
      </p:sp>
      <p:pic>
        <p:nvPicPr>
          <p:cNvPr id="19" name="Image 18" descr="D:\Chantier DESIR - Photo\Photo chantier 2024 05 - mai\IMG2024051717360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4" y="3707585"/>
            <a:ext cx="4652463" cy="239999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551384" y="6107577"/>
            <a:ext cx="3611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7030A0"/>
                </a:solidFill>
              </a:rPr>
              <a:t>May 2024: </a:t>
            </a:r>
            <a:r>
              <a:rPr lang="en-US" sz="1100" b="1" dirty="0" smtClean="0">
                <a:solidFill>
                  <a:srgbClr val="7030A0"/>
                </a:solidFill>
              </a:rPr>
              <a:t>DESIR has its four walls</a:t>
            </a:r>
            <a:endParaRPr lang="fr-FR" sz="11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57853</TotalTime>
  <Words>1125</Words>
  <Application>Microsoft Office PowerPoint</Application>
  <PresentationFormat>Grand écran</PresentationFormat>
  <Paragraphs>222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Arial</vt:lpstr>
      <vt:lpstr>Arial Black</vt:lpstr>
      <vt:lpstr>Arial Unicode MS</vt:lpstr>
      <vt:lpstr>Calibri</vt:lpstr>
      <vt:lpstr>Comic Sans MS</vt:lpstr>
      <vt:lpstr>Mongolian Baiti</vt:lpstr>
      <vt:lpstr>Symbol</vt:lpstr>
      <vt:lpstr>Times New Roman</vt:lpstr>
      <vt:lpstr>Verdana</vt:lpstr>
      <vt:lpstr>Wingdings</vt:lpstr>
      <vt:lpstr>Modèle par défaut</vt:lpstr>
      <vt:lpstr>Status of DESIR  Bertram Blank, LP2i Bordeaux </vt:lpstr>
      <vt:lpstr>DESIR scientific objectives</vt:lpstr>
      <vt:lpstr>Présentation PowerPoint</vt:lpstr>
      <vt:lpstr>DESIR infrastructure</vt:lpstr>
      <vt:lpstr>DESIR @ GANIL</vt:lpstr>
      <vt:lpstr>…..the projet</vt:lpstr>
      <vt:lpstr>… administrative requirements</vt:lpstr>
      <vt:lpstr>… then the real thing</vt:lpstr>
      <vt:lpstr>… few pictures</vt:lpstr>
      <vt:lpstr>DESIR beam lines</vt:lpstr>
      <vt:lpstr>Présentation PowerPoint</vt:lpstr>
      <vt:lpstr>DESIR beam purification and sampling</vt:lpstr>
      <vt:lpstr>Présentation PowerPoint</vt:lpstr>
      <vt:lpstr>Présentation PowerPoint</vt:lpstr>
      <vt:lpstr>DESIR experimental equipment</vt:lpstr>
      <vt:lpstr>Présentation PowerPoint</vt:lpstr>
      <vt:lpstr>Présentation PowerPoint</vt:lpstr>
      <vt:lpstr>Présentation PowerPoint</vt:lpstr>
      <vt:lpstr>DESIR time line</vt:lpstr>
      <vt:lpstr>DESIR time line </vt:lpstr>
      <vt:lpstr>DESIR time line </vt:lpstr>
      <vt:lpstr>Présentation PowerPoint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varenne</dc:creator>
  <cp:lastModifiedBy>bertram blank</cp:lastModifiedBy>
  <cp:revision>3296</cp:revision>
  <cp:lastPrinted>2024-06-23T17:06:38Z</cp:lastPrinted>
  <dcterms:created xsi:type="dcterms:W3CDTF">2006-11-13T16:07:28Z</dcterms:created>
  <dcterms:modified xsi:type="dcterms:W3CDTF">2024-06-24T07:42:57Z</dcterms:modified>
</cp:coreProperties>
</file>