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272" r:id="rId2"/>
    <p:sldId id="1401" r:id="rId3"/>
    <p:sldId id="1387" r:id="rId4"/>
    <p:sldId id="1388" r:id="rId5"/>
    <p:sldId id="1389" r:id="rId6"/>
    <p:sldId id="1390" r:id="rId7"/>
    <p:sldId id="1398" r:id="rId8"/>
    <p:sldId id="1402" r:id="rId9"/>
    <p:sldId id="1392" r:id="rId10"/>
    <p:sldId id="1397" r:id="rId11"/>
    <p:sldId id="1404" r:id="rId12"/>
    <p:sldId id="1405" r:id="rId13"/>
    <p:sldId id="1406" r:id="rId14"/>
    <p:sldId id="1407" r:id="rId15"/>
    <p:sldId id="1408" r:id="rId16"/>
    <p:sldId id="1394" r:id="rId17"/>
    <p:sldId id="1395" r:id="rId18"/>
    <p:sldId id="1412" r:id="rId19"/>
    <p:sldId id="1414" r:id="rId20"/>
    <p:sldId id="1415" r:id="rId21"/>
    <p:sldId id="1419" r:id="rId22"/>
    <p:sldId id="1416" r:id="rId23"/>
    <p:sldId id="1417" r:id="rId24"/>
    <p:sldId id="1422" r:id="rId25"/>
    <p:sldId id="1423" r:id="rId26"/>
    <p:sldId id="1424" r:id="rId27"/>
    <p:sldId id="1425" r:id="rId28"/>
    <p:sldId id="1440" r:id="rId29"/>
    <p:sldId id="1439" r:id="rId30"/>
    <p:sldId id="1429" r:id="rId31"/>
    <p:sldId id="1430" r:id="rId32"/>
    <p:sldId id="1431" r:id="rId33"/>
    <p:sldId id="1432" r:id="rId34"/>
    <p:sldId id="1433" r:id="rId35"/>
    <p:sldId id="1434" r:id="rId36"/>
    <p:sldId id="1435" r:id="rId37"/>
    <p:sldId id="1436" r:id="rId38"/>
    <p:sldId id="1437" r:id="rId39"/>
    <p:sldId id="1438" r:id="rId40"/>
    <p:sldId id="1403" r:id="rId41"/>
    <p:sldId id="1426" r:id="rId42"/>
    <p:sldId id="1427" r:id="rId43"/>
    <p:sldId id="1428" r:id="rId44"/>
    <p:sldId id="1411" r:id="rId45"/>
    <p:sldId id="1386" r:id="rId4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37B7B"/>
    <a:srgbClr val="F8F8F8"/>
    <a:srgbClr val="FFCCCC"/>
    <a:srgbClr val="777777"/>
    <a:srgbClr val="F9EEE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89529" autoAdjust="0"/>
  </p:normalViewPr>
  <p:slideViewPr>
    <p:cSldViewPr>
      <p:cViewPr varScale="1">
        <p:scale>
          <a:sx n="89" d="100"/>
          <a:sy n="89" d="100"/>
        </p:scale>
        <p:origin x="11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D7EC1E-4895-4685-A569-815372DF50EF}" type="datetimeFigureOut">
              <a:rPr lang="ja-JP" altLang="en-US"/>
              <a:pPr>
                <a:defRPr/>
              </a:pPr>
              <a:t>2024/10/29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C9D734-0F4E-4806-812A-8ECF8D47938C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4200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87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Pk </a:t>
            </a:r>
            <a:r>
              <a:rPr kumimoji="1" lang="ja-JP" altLang="en-US" dirty="0"/>
              <a:t>ルジャンドル多項式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40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09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825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676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749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39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平衡からのずれとしての熱揺らぎ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13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955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625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738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baseline="0" dirty="0"/>
              <a:t>Hydrodynamic fluctuations are one of the various fluctuations in relativistic nuclear collisions.</a:t>
            </a:r>
          </a:p>
          <a:p>
            <a:r>
              <a:rPr kumimoji="1" lang="en-US" altLang="ja-JP" baseline="0" dirty="0"/>
              <a:t>The event by event fluctuations are observed in experimental observables such as flow coefficients, and other correlations.</a:t>
            </a:r>
          </a:p>
          <a:p>
            <a:r>
              <a:rPr kumimoji="1" lang="en-US" altLang="ja-JP" baseline="0" dirty="0"/>
              <a:t>The major origin of the fluctuations come from the initial distribution of wounded nucleons.</a:t>
            </a:r>
          </a:p>
          <a:p>
            <a:r>
              <a:rPr kumimoji="1" lang="en-US" altLang="ja-JP" baseline="0" dirty="0"/>
              <a:t>This initial spatial anisotropy is converted to final momentum anisotropy by the response of matter.</a:t>
            </a:r>
          </a:p>
          <a:p>
            <a:r>
              <a:rPr kumimoji="1" lang="en-US" altLang="ja-JP" baseline="0" dirty="0"/>
              <a:t>So by comparing these fluctuations using dynamical models,</a:t>
            </a:r>
          </a:p>
          <a:p>
            <a:r>
              <a:rPr kumimoji="1" lang="en-US" altLang="ja-JP" baseline="0" dirty="0"/>
              <a:t>we can extract the properties of matter such as </a:t>
            </a:r>
            <a:r>
              <a:rPr kumimoji="1" lang="en-US" altLang="ja-JP" baseline="0" dirty="0" err="1"/>
              <a:t>EoS</a:t>
            </a:r>
            <a:r>
              <a:rPr kumimoji="1" lang="en-US" altLang="ja-JP" baseline="0" dirty="0"/>
              <a:t>, shear viscosity, bulk viscosity, and so on.</a:t>
            </a:r>
          </a:p>
          <a:p>
            <a:r>
              <a:rPr kumimoji="1" lang="en-US" altLang="ja-JP" baseline="0" dirty="0"/>
              <a:t>However there are other sources of fluctuations.</a:t>
            </a:r>
          </a:p>
          <a:p>
            <a:r>
              <a:rPr kumimoji="1" lang="en-US" altLang="ja-JP" baseline="0" dirty="0"/>
              <a:t>For example there are fluctuations from sub-nucleonic structures.</a:t>
            </a:r>
          </a:p>
          <a:p>
            <a:r>
              <a:rPr kumimoji="1" lang="en-US" altLang="ja-JP" baseline="0" dirty="0"/>
              <a:t>And also the interaction of the matter with jets and minijets,</a:t>
            </a:r>
          </a:p>
          <a:p>
            <a:r>
              <a:rPr kumimoji="1" lang="en-US" altLang="ja-JP" baseline="0" dirty="0"/>
              <a:t>and hydrodynamic fluctuations.</a:t>
            </a:r>
          </a:p>
          <a:p>
            <a:r>
              <a:rPr kumimoji="1" lang="en-US" altLang="ja-JP" baseline="0" dirty="0"/>
              <a:t>Hydrodynamic fluctuations are the thermal fluctuations</a:t>
            </a:r>
          </a:p>
          <a:p>
            <a:r>
              <a:rPr kumimoji="1" lang="en-US" altLang="ja-JP" baseline="0" dirty="0"/>
              <a:t>in the hydrodynamic stage of the collision reaction.</a:t>
            </a:r>
          </a:p>
          <a:p>
            <a:r>
              <a:rPr kumimoji="1" lang="en-US" altLang="ja-JP" baseline="0" dirty="0"/>
              <a:t>In order to precisely determine the properties of the matter,</a:t>
            </a:r>
          </a:p>
          <a:p>
            <a:r>
              <a:rPr kumimoji="1" lang="en-US" altLang="ja-JP" baseline="0" dirty="0"/>
              <a:t>we need to quantify the effects from such additional fluctuations.</a:t>
            </a:r>
          </a:p>
          <a:p>
            <a:r>
              <a:rPr kumimoji="1" lang="en-US" altLang="ja-JP" baseline="0" dirty="0"/>
              <a:t>And in this talk we focus on HF.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662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Finally I would like to mention the cutoff length scale of the hydrodynamic fluctuations.</a:t>
            </a:r>
          </a:p>
          <a:p>
            <a:r>
              <a:rPr kumimoji="1" lang="en-US" altLang="ja-JP" dirty="0"/>
              <a:t>In order to calculate</a:t>
            </a:r>
            <a:r>
              <a:rPr kumimoji="1" lang="en-US" altLang="ja-JP" baseline="0" dirty="0"/>
              <a:t> the non-linear dynamics of the hydrodynamic fluctuations,</a:t>
            </a:r>
          </a:p>
          <a:p>
            <a:r>
              <a:rPr kumimoji="1" lang="en-US" altLang="ja-JP" baseline="0" dirty="0"/>
              <a:t>we have to introduce the cutoff length scale or the coarse-graining scale of the hydrodynamic fluctuations</a:t>
            </a:r>
          </a:p>
          <a:p>
            <a:r>
              <a:rPr kumimoji="1" lang="en-US" altLang="ja-JP" baseline="0" dirty="0"/>
              <a:t>where shorter wavelength of the fluctuations are not considered.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At the same time, we have to consider the modification</a:t>
            </a:r>
          </a:p>
          <a:p>
            <a:r>
              <a:rPr kumimoji="1" lang="en-US" altLang="ja-JP" baseline="0" dirty="0"/>
              <a:t>of the </a:t>
            </a:r>
            <a:r>
              <a:rPr kumimoji="1" lang="en-US" altLang="ja-JP" baseline="0" dirty="0" err="1"/>
              <a:t>EoS</a:t>
            </a:r>
            <a:r>
              <a:rPr kumimoji="1" lang="en-US" altLang="ja-JP" baseline="0" dirty="0"/>
              <a:t> and transport coefficients by the hydrodynamic fluctuations.</a:t>
            </a:r>
          </a:p>
          <a:p>
            <a:r>
              <a:rPr kumimoji="1" lang="en-US" altLang="ja-JP" baseline="0" dirty="0"/>
              <a:t>As an example. let’s consider the decomposition of energy density in global equilibrium.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For the case of the global equilibrium, the solution of the conventional hydrodynamics becomes constant static one.</a:t>
            </a:r>
          </a:p>
          <a:p>
            <a:r>
              <a:rPr kumimoji="1" lang="en-US" altLang="ja-JP" baseline="0" dirty="0"/>
              <a:t>However, in the actual system, there are locally thermal fluctuations as in the fluctuating hydrodynamics.</a:t>
            </a:r>
          </a:p>
          <a:p>
            <a:r>
              <a:rPr kumimoji="1" lang="en-US" altLang="ja-JP" baseline="0" dirty="0"/>
              <a:t>In two cases the energy density T00 are decomposed differently.</a:t>
            </a:r>
          </a:p>
          <a:p>
            <a:r>
              <a:rPr kumimoji="1" lang="en-US" altLang="ja-JP" baseline="0" dirty="0"/>
              <a:t>The energy density in the conventional calculations</a:t>
            </a:r>
          </a:p>
          <a:p>
            <a:r>
              <a:rPr kumimoji="1" lang="en-US" altLang="ja-JP" baseline="0" dirty="0"/>
              <a:t>are </a:t>
            </a:r>
            <a:r>
              <a:rPr kumimoji="1" lang="en-US" altLang="ja-JP" baseline="0" dirty="0" err="1"/>
              <a:t>seperated</a:t>
            </a:r>
            <a:r>
              <a:rPr kumimoji="1" lang="en-US" altLang="ja-JP" baseline="0" dirty="0"/>
              <a:t> into two different parts: apparent internal energy and apparent kinetic energy.</a:t>
            </a:r>
          </a:p>
          <a:p>
            <a:r>
              <a:rPr kumimoji="1" lang="en-US" altLang="ja-JP" baseline="0" dirty="0"/>
              <a:t>This means that in fluctuating hydrodynamics, some part of</a:t>
            </a:r>
          </a:p>
          <a:p>
            <a:r>
              <a:rPr kumimoji="1" lang="en-US" altLang="ja-JP" baseline="0" dirty="0"/>
              <a:t>the internal degrees of freedom are </a:t>
            </a:r>
            <a:r>
              <a:rPr kumimoji="1" lang="en-US" altLang="ja-JP" baseline="0" dirty="0" err="1"/>
              <a:t>desribed</a:t>
            </a:r>
            <a:r>
              <a:rPr kumimoji="1" lang="en-US" altLang="ja-JP" baseline="0" dirty="0"/>
              <a:t> dynamically,</a:t>
            </a:r>
          </a:p>
          <a:p>
            <a:r>
              <a:rPr kumimoji="1" lang="en-US" altLang="ja-JP" baseline="0" dirty="0"/>
              <a:t>so a part of the internal energy is changed to kinetic energy.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3145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Finally I would like to mention the cutoff length scale of the hydrodynamic fluctuations.</a:t>
            </a:r>
          </a:p>
          <a:p>
            <a:r>
              <a:rPr kumimoji="1" lang="en-US" altLang="ja-JP" dirty="0"/>
              <a:t>In order to calculate</a:t>
            </a:r>
            <a:r>
              <a:rPr kumimoji="1" lang="en-US" altLang="ja-JP" baseline="0" dirty="0"/>
              <a:t> the non-linear dynamics of the hydrodynamic fluctuations,</a:t>
            </a:r>
          </a:p>
          <a:p>
            <a:r>
              <a:rPr kumimoji="1" lang="en-US" altLang="ja-JP" baseline="0" dirty="0"/>
              <a:t>we have to introduce the cutoff length scale or the coarse-graining scale of the hydrodynamic fluctuations</a:t>
            </a:r>
          </a:p>
          <a:p>
            <a:r>
              <a:rPr kumimoji="1" lang="en-US" altLang="ja-JP" baseline="0" dirty="0"/>
              <a:t>where shorter wavelength of the fluctuations are not considered.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At the same time, we have to consider the modification</a:t>
            </a:r>
          </a:p>
          <a:p>
            <a:r>
              <a:rPr kumimoji="1" lang="en-US" altLang="ja-JP" baseline="0" dirty="0"/>
              <a:t>of the </a:t>
            </a:r>
            <a:r>
              <a:rPr kumimoji="1" lang="en-US" altLang="ja-JP" baseline="0" dirty="0" err="1"/>
              <a:t>EoS</a:t>
            </a:r>
            <a:r>
              <a:rPr kumimoji="1" lang="en-US" altLang="ja-JP" baseline="0" dirty="0"/>
              <a:t> and transport coefficients by the hydrodynamic fluctuations.</a:t>
            </a:r>
          </a:p>
          <a:p>
            <a:r>
              <a:rPr kumimoji="1" lang="en-US" altLang="ja-JP" baseline="0" dirty="0"/>
              <a:t>As an example. let’s consider the decomposition of energy density in global equilibrium.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For the case of the global equilibrium, the solution of the conventional hydrodynamics becomes constant static one.</a:t>
            </a:r>
          </a:p>
          <a:p>
            <a:r>
              <a:rPr kumimoji="1" lang="en-US" altLang="ja-JP" baseline="0" dirty="0"/>
              <a:t>However, in the actual system, there are locally thermal fluctuations as in the fluctuating hydrodynamics.</a:t>
            </a:r>
          </a:p>
          <a:p>
            <a:r>
              <a:rPr kumimoji="1" lang="en-US" altLang="ja-JP" baseline="0" dirty="0"/>
              <a:t>In two cases the energy density T00 are decomposed differently.</a:t>
            </a:r>
          </a:p>
          <a:p>
            <a:r>
              <a:rPr kumimoji="1" lang="en-US" altLang="ja-JP" baseline="0" dirty="0"/>
              <a:t>The energy density in the conventional calculations</a:t>
            </a:r>
          </a:p>
          <a:p>
            <a:r>
              <a:rPr kumimoji="1" lang="en-US" altLang="ja-JP" baseline="0" dirty="0"/>
              <a:t>are </a:t>
            </a:r>
            <a:r>
              <a:rPr kumimoji="1" lang="en-US" altLang="ja-JP" baseline="0" dirty="0" err="1"/>
              <a:t>seperated</a:t>
            </a:r>
            <a:r>
              <a:rPr kumimoji="1" lang="en-US" altLang="ja-JP" baseline="0" dirty="0"/>
              <a:t> into two different parts: apparent internal energy and apparent kinetic energy.</a:t>
            </a:r>
          </a:p>
          <a:p>
            <a:r>
              <a:rPr kumimoji="1" lang="en-US" altLang="ja-JP" baseline="0" dirty="0"/>
              <a:t>This means that in fluctuating hydrodynamics, some part of</a:t>
            </a:r>
          </a:p>
          <a:p>
            <a:r>
              <a:rPr kumimoji="1" lang="en-US" altLang="ja-JP" baseline="0" dirty="0"/>
              <a:t>the internal degrees of freedom are </a:t>
            </a:r>
            <a:r>
              <a:rPr kumimoji="1" lang="en-US" altLang="ja-JP" baseline="0" dirty="0" err="1"/>
              <a:t>desribed</a:t>
            </a:r>
            <a:r>
              <a:rPr kumimoji="1" lang="en-US" altLang="ja-JP" baseline="0" dirty="0"/>
              <a:t> dynamically,</a:t>
            </a:r>
          </a:p>
          <a:p>
            <a:r>
              <a:rPr kumimoji="1" lang="en-US" altLang="ja-JP" baseline="0" dirty="0"/>
              <a:t>so a part of the internal energy is changed to kinetic energy.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0449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397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0494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33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291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i="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2056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i="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3380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i="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8135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773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Hydrodynamic fluctuations are also becoming important in the era of the search of QCD </a:t>
            </a:r>
            <a:r>
              <a:rPr kumimoji="1" lang="en-US" altLang="ja-JP" dirty="0" err="1"/>
              <a:t>crit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pt</a:t>
            </a:r>
            <a:r>
              <a:rPr kumimoji="1" lang="en-US" altLang="ja-JP" dirty="0"/>
              <a:t> and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order phase transition.</a:t>
            </a:r>
          </a:p>
          <a:p>
            <a:r>
              <a:rPr kumimoji="1" lang="en-US" altLang="ja-JP" dirty="0"/>
              <a:t>Existing dynamical models based on </a:t>
            </a:r>
            <a:r>
              <a:rPr kumimoji="1" lang="en-US" altLang="ja-JP" dirty="0" err="1"/>
              <a:t>hydorynamics</a:t>
            </a:r>
            <a:r>
              <a:rPr kumimoji="1" lang="en-US" altLang="ja-JP" dirty="0"/>
              <a:t> combined with hadronic transport model and sophisticated IC</a:t>
            </a:r>
          </a:p>
          <a:p>
            <a:r>
              <a:rPr kumimoji="1" lang="en-US" altLang="ja-JP" dirty="0"/>
              <a:t>have been developed for the high-energy collisions corresponding to this region of phase diagram.</a:t>
            </a:r>
          </a:p>
          <a:p>
            <a:r>
              <a:rPr kumimoji="1" lang="en-US" altLang="ja-JP" dirty="0"/>
              <a:t>While, recently to explore the high baryon density region here RHIC BES program</a:t>
            </a:r>
          </a:p>
          <a:p>
            <a:r>
              <a:rPr kumimoji="1" lang="en-US" altLang="ja-JP" dirty="0"/>
              <a:t>are on going and also many other experiments are planned.</a:t>
            </a:r>
          </a:p>
          <a:p>
            <a:r>
              <a:rPr kumimoji="1" lang="en-US" altLang="ja-JP" dirty="0"/>
              <a:t>But existing models cannot be simply applied to this region.</a:t>
            </a:r>
          </a:p>
          <a:p>
            <a:r>
              <a:rPr kumimoji="1" lang="en-US" altLang="ja-JP" dirty="0"/>
              <a:t>We need additional modeling to describe the dynamics in this region.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example, the equation of state. Th </a:t>
            </a:r>
            <a:r>
              <a:rPr kumimoji="1" lang="en-US" altLang="ja-JP" dirty="0" err="1"/>
              <a:t>eos</a:t>
            </a:r>
            <a:r>
              <a:rPr kumimoji="1" lang="en-US" altLang="ja-JP" dirty="0"/>
              <a:t> on the temperature axis is already known from the 1stprinciples calculation, lattice QCD. But we don’t know the QCD </a:t>
            </a:r>
            <a:r>
              <a:rPr kumimoji="1" lang="en-US" altLang="ja-JP" dirty="0" err="1"/>
              <a:t>EoS</a:t>
            </a:r>
            <a:r>
              <a:rPr kumimoji="1" lang="en-US" altLang="ja-JP" dirty="0"/>
              <a:t> for high density due to the sign problem. We need to model phenomenological </a:t>
            </a:r>
            <a:r>
              <a:rPr kumimoji="1" lang="en-US" altLang="ja-JP" dirty="0" err="1"/>
              <a:t>EoS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Also in the lower energy collisions the Lorentz contraction of colliding nuclei is not enough so that</a:t>
            </a:r>
          </a:p>
          <a:p>
            <a:r>
              <a:rPr kumimoji="1" lang="en-US" altLang="ja-JP" dirty="0"/>
              <a:t>the initial interaction is no longer instantaneous. We need to explicitly describe the dynamics of initial states.</a:t>
            </a:r>
          </a:p>
          <a:p>
            <a:r>
              <a:rPr kumimoji="1" lang="en-US" altLang="ja-JP" dirty="0"/>
              <a:t>Another thing is core-corona separation. In lower energy collisions, the fraction of thermalized part</a:t>
            </a:r>
          </a:p>
          <a:p>
            <a:r>
              <a:rPr kumimoji="1" lang="en-US" altLang="ja-JP" dirty="0"/>
              <a:t>is smaller compared to the higher energy collisions,</a:t>
            </a:r>
          </a:p>
          <a:p>
            <a:r>
              <a:rPr kumimoji="1" lang="en-US" altLang="ja-JP" dirty="0"/>
              <a:t>and we should describe both of thermalized part and non-thermalized part dynamically</a:t>
            </a:r>
          </a:p>
          <a:p>
            <a:r>
              <a:rPr kumimoji="1" lang="en-US" altLang="ja-JP" dirty="0"/>
              <a:t>by hydrodynamics and transport models dynamically coupled to each other.</a:t>
            </a:r>
          </a:p>
          <a:p>
            <a:r>
              <a:rPr kumimoji="1" lang="en-US" altLang="ja-JP" dirty="0"/>
              <a:t>And the most important physics is the critical </a:t>
            </a:r>
            <a:r>
              <a:rPr kumimoji="1" lang="en-US" altLang="ja-JP" dirty="0" err="1"/>
              <a:t>fluctutuations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To describe the phase transition we have to consider appropriate slow hydrodynamic modes and its thermal fluctuations.</a:t>
            </a:r>
          </a:p>
          <a:p>
            <a:r>
              <a:rPr kumimoji="1" lang="en-US" altLang="ja-JP" dirty="0"/>
              <a:t>In this sense hydrodynamic fluctuations are now more and more important.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843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089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As already mentioned, hydrodynamic fluctuations are </a:t>
            </a:r>
            <a:r>
              <a:rPr kumimoji="1" lang="en-US" altLang="ja-JP" dirty="0" err="1"/>
              <a:t>th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fluc</a:t>
            </a:r>
            <a:r>
              <a:rPr kumimoji="1" lang="en-US" altLang="ja-JP" dirty="0"/>
              <a:t> of hydrodynamics.</a:t>
            </a:r>
          </a:p>
          <a:p>
            <a:r>
              <a:rPr kumimoji="1" lang="en-US" altLang="ja-JP" dirty="0"/>
              <a:t>It is the spontaneous field fluctuations of </a:t>
            </a:r>
            <a:r>
              <a:rPr kumimoji="1" lang="en-US" altLang="ja-JP" dirty="0" err="1"/>
              <a:t>fliud</a:t>
            </a:r>
            <a:r>
              <a:rPr kumimoji="1" lang="en-US" altLang="ja-JP" dirty="0"/>
              <a:t> fields such as shear stress, bulk pressure and so on.</a:t>
            </a:r>
          </a:p>
          <a:p>
            <a:r>
              <a:rPr kumimoji="1" lang="en-US" altLang="ja-JP" dirty="0"/>
              <a:t>They arise independently at each time t, and each space position x, and fields becomes inhomogeneous like this.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statistics of HF is determined by FDR. This is an example for the shear stress. By this relation</a:t>
            </a:r>
          </a:p>
          <a:p>
            <a:r>
              <a:rPr kumimoji="1" lang="en-US" altLang="ja-JP" dirty="0"/>
              <a:t>the mag of fluctuations such as delta pi is related to the dissipation such as shear viscosity.</a:t>
            </a:r>
          </a:p>
          <a:p>
            <a:r>
              <a:rPr kumimoji="1" lang="en-US" altLang="ja-JP" dirty="0"/>
              <a:t>This means that if there are non-zero viscosity, the thermal fluctuations always comes with it with non-zero magnitude.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But usually we do not care about the thermal fluctuations in our daily life.</a:t>
            </a:r>
          </a:p>
          <a:p>
            <a:r>
              <a:rPr kumimoji="1" lang="en-US" altLang="ja-JP" dirty="0"/>
              <a:t>For example the water has non-zero viscosity but looking at we cannot see any fluctuations of water.</a:t>
            </a:r>
          </a:p>
          <a:p>
            <a:r>
              <a:rPr kumimoji="1" lang="en-US" altLang="ja-JP" dirty="0"/>
              <a:t>Why do they important in heavy ion collisions. Here let us make an easy order estimation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12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FDR can be simply written in this form.</a:t>
            </a:r>
          </a:p>
          <a:p>
            <a:r>
              <a:rPr kumimoji="1" lang="en-US" altLang="ja-JP" dirty="0"/>
              <a:t>Here delta t and delta x are </a:t>
            </a:r>
            <a:r>
              <a:rPr kumimoji="1" lang="en-US" altLang="ja-JP" dirty="0" err="1"/>
              <a:t>typi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len</a:t>
            </a:r>
            <a:r>
              <a:rPr kumimoji="1" lang="en-US" altLang="ja-JP" dirty="0"/>
              <a:t>/time scales of our interest respectively.</a:t>
            </a:r>
          </a:p>
          <a:p>
            <a:r>
              <a:rPr kumimoji="1" lang="en-US" altLang="ja-JP" dirty="0"/>
              <a:t>So let’s evaluate this for water, and QGP.</a:t>
            </a:r>
          </a:p>
          <a:p>
            <a:r>
              <a:rPr kumimoji="1" lang="en-US" altLang="ja-JP" dirty="0"/>
              <a:t>First water. the viscosity of water is around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908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864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76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125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674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E9E623-5895-4BF4-8562-05B8877673D2}" type="slidenum">
              <a:rPr lang="ja-JP" altLang="en-US" smtClean="0"/>
              <a:pPr>
                <a:defRPr/>
              </a:pPr>
              <a:t>‹N°›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7010-487B-441A-BCB6-2A10896B724E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D6F-8330-4BC5-ABC2-5AA083BCF84F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1071562"/>
            <a:ext cx="8161736" cy="534869"/>
          </a:xfrm>
          <a:prstGeom prst="rect">
            <a:avLst/>
          </a:prstGeom>
        </p:spPr>
        <p:txBody>
          <a:bodyPr anchor="ctr"/>
          <a:lstStyle>
            <a:lvl1pPr marL="0" indent="0" defTabSz="412735">
              <a:lnSpc>
                <a:spcPct val="100000"/>
              </a:lnSpc>
              <a:buSzTx/>
              <a:buNone/>
              <a:defRPr sz="2461"/>
            </a:lvl1pPr>
          </a:lstStyle>
          <a:p>
            <a:r>
              <a:t>スライドのサブタイトル</a:t>
            </a:r>
          </a:p>
        </p:txBody>
      </p:sp>
      <p:sp>
        <p:nvSpPr>
          <p:cNvPr id="24" name="スライドのタイトル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4455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6"/>
          <p:cNvSpPr txBox="1"/>
          <p:nvPr userDrawn="1"/>
        </p:nvSpPr>
        <p:spPr>
          <a:xfrm>
            <a:off x="0" y="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err="1">
                <a:solidFill>
                  <a:schemeClr val="bg1"/>
                </a:solidFill>
                <a:latin typeface="+mn-lt"/>
                <a:ea typeface="+mn-ea"/>
              </a:rPr>
              <a:t>PartX</a:t>
            </a:r>
            <a:r>
              <a:rPr lang="en-US" altLang="ja-JP" dirty="0">
                <a:solidFill>
                  <a:schemeClr val="bg1"/>
                </a:solidFill>
                <a:latin typeface="+mn-lt"/>
                <a:ea typeface="+mn-ea"/>
              </a:rPr>
              <a:t> (1/1)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noFill/>
          <a:ln>
            <a:noFill/>
          </a:ln>
        </p:spPr>
        <p:txBody>
          <a:bodyPr/>
          <a:lstStyle>
            <a:lvl1pPr algn="l">
              <a:defRPr sz="4000" u="sng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544616"/>
          </a:xfr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38F1-5EB5-4818-BED8-4E231B02A641}" type="slidenum">
              <a:rPr lang="ja-JP" altLang="en-US"/>
              <a:pPr>
                <a:defRPr/>
              </a:pPr>
              <a:t>‹N°›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80728"/>
            <a:ext cx="7772400" cy="4788247"/>
          </a:xfrm>
        </p:spPr>
        <p:txBody>
          <a:bodyPr anchor="ctr"/>
          <a:lstStyle>
            <a:lvl1pPr algn="ctr">
              <a:defRPr sz="4000" b="1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5AF8B9-742E-4784-9408-EE87F79B5732}" type="slidenum">
              <a:rPr lang="ja-JP" altLang="en-US" smtClean="0"/>
              <a:pPr>
                <a:defRPr/>
              </a:pPr>
              <a:t>‹N°›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F770-E02F-4996-9F26-E74F4712BAF1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7C8E-B8CC-4681-910C-4019E01AC81C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noFill/>
          <a:ln>
            <a:noFill/>
          </a:ln>
        </p:spPr>
        <p:txBody>
          <a:bodyPr/>
          <a:lstStyle>
            <a:lvl1pPr algn="l">
              <a:defRPr sz="4000" u="sng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BFF3-A749-40A8-94A0-D424D7170632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03CD-245F-4614-A1F9-FCCEFC9B14DC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8334-73F9-45B3-9614-6B92848BA714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5C10-6814-4716-978F-948AC4148409}" type="slidenum">
              <a:rPr lang="ja-JP" altLang="en-US"/>
              <a:pPr>
                <a:defRPr/>
              </a:pPr>
              <a:t>‹N°›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63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32138" y="6527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60AD3F-B18F-45DC-9F67-3AB522921C6C}" type="slidenum">
              <a:rPr lang="ja-JP" altLang="en-US"/>
              <a:pPr>
                <a:defRPr/>
              </a:pPr>
              <a:t>‹N°›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6">
            <a:extLst>
              <a:ext uri="{FF2B5EF4-FFF2-40B4-BE49-F238E27FC236}">
                <a16:creationId xmlns:a16="http://schemas.microsoft.com/office/drawing/2014/main" id="{4977DA01-C4FA-69C2-6AAD-1654417CA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8829400" cy="1368152"/>
          </a:xfrm>
        </p:spPr>
        <p:txBody>
          <a:bodyPr/>
          <a:lstStyle/>
          <a:p>
            <a:endParaRPr lang="en-US" altLang="ja-JP" sz="2400" b="1" dirty="0" smtClean="0">
              <a:latin typeface="+mj-lt"/>
            </a:endParaRPr>
          </a:p>
          <a:p>
            <a:r>
              <a:rPr lang="en-US" altLang="ja-JP" sz="2400" b="1" dirty="0" smtClean="0">
                <a:latin typeface="+mj-lt"/>
              </a:rPr>
              <a:t>Koichi </a:t>
            </a:r>
            <a:r>
              <a:rPr lang="en-US" altLang="ja-JP" sz="2400" b="1" dirty="0" err="1" smtClean="0">
                <a:latin typeface="+mj-lt"/>
              </a:rPr>
              <a:t>Murase</a:t>
            </a:r>
            <a:r>
              <a:rPr lang="en-US" altLang="ja-JP" sz="2400" b="1" baseline="30000" dirty="0">
                <a:latin typeface="+mj-lt"/>
              </a:rPr>
              <a:t/>
            </a:r>
            <a:br>
              <a:rPr lang="en-US" altLang="ja-JP" sz="2400" b="1" baseline="30000" dirty="0">
                <a:latin typeface="+mj-lt"/>
              </a:rPr>
            </a:br>
            <a:r>
              <a:rPr lang="en-US" altLang="ja-JP" sz="1800" dirty="0">
                <a:latin typeface="+mj-lt"/>
              </a:rPr>
              <a:t>Tokyo Metropolitan Univ.</a:t>
            </a:r>
            <a:endParaRPr lang="ja-JP" altLang="en-US" sz="2400" dirty="0">
              <a:latin typeface="+mj-lt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BD3B677-4E7D-75A1-F450-27B5C6F1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160240"/>
          </a:xfrm>
        </p:spPr>
        <p:txBody>
          <a:bodyPr/>
          <a:lstStyle/>
          <a:p>
            <a:r>
              <a:rPr lang="en-US" altLang="ja-JP" sz="4000" b="1" dirty="0" smtClean="0"/>
              <a:t>Hydrodynamic fluctuations and </a:t>
            </a:r>
            <a:r>
              <a:rPr lang="en-US" altLang="ja-JP" sz="4000" b="1" smtClean="0"/>
              <a:t>related </a:t>
            </a:r>
            <a:r>
              <a:rPr lang="en-US" altLang="ja-JP" sz="4000" b="1" smtClean="0"/>
              <a:t>observables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en-US" altLang="ja-JP" sz="4000" b="1" dirty="0" smtClean="0"/>
              <a:t>in dynamical models</a:t>
            </a:r>
            <a:endParaRPr lang="ja-JP" altLang="en-US" sz="6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F70E7B-089D-F0DA-751D-520DC680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BA5BF6-E571-1251-8822-3402EEAE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2" name="サブタイトル 1">
            <a:extLst>
              <a:ext uri="{FF2B5EF4-FFF2-40B4-BE49-F238E27FC236}">
                <a16:creationId xmlns:a16="http://schemas.microsoft.com/office/drawing/2014/main" id="{8C498311-A97B-A2F5-B74E-9FCD70F0425D}"/>
              </a:ext>
            </a:extLst>
          </p:cNvPr>
          <p:cNvSpPr txBox="1">
            <a:spLocks/>
          </p:cNvSpPr>
          <p:nvPr/>
        </p:nvSpPr>
        <p:spPr bwMode="auto">
          <a:xfrm>
            <a:off x="1331640" y="5949280"/>
            <a:ext cx="63367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Hydrodynamics and related observables in heavy-ion collisions,</a:t>
            </a:r>
          </a:p>
          <a:p>
            <a:r>
              <a:rPr lang="en-US" altLang="ja-JP" sz="1800" dirty="0" smtClean="0"/>
              <a:t> 2024/10/29, </a:t>
            </a:r>
            <a:r>
              <a:rPr lang="en-US" altLang="ja-JP" sz="1800" dirty="0" err="1" smtClean="0"/>
              <a:t>Subatech</a:t>
            </a:r>
            <a:r>
              <a:rPr lang="en-US" altLang="ja-JP" sz="1800" dirty="0" smtClean="0"/>
              <a:t>, Nantes, France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9407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6" name="Picture 3" descr="C:\cygwin\home\murase\tmp\20140805.athic\rfh_xy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38264" y="3135908"/>
            <a:ext cx="3888432" cy="3888432"/>
          </a:xfrm>
          <a:prstGeom prst="rect">
            <a:avLst/>
          </a:prstGeom>
          <a:noFill/>
        </p:spPr>
      </p:pic>
      <p:pic>
        <p:nvPicPr>
          <p:cNvPr id="7" name="Picture 4" descr="C:\cygwin\home\murase\tmp\20140805.athic\rfh_hx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44704" y="3126780"/>
            <a:ext cx="2950368" cy="3933824"/>
          </a:xfrm>
          <a:prstGeom prst="rect">
            <a:avLst/>
          </a:prstGeom>
          <a:noFill/>
        </p:spPr>
      </p:pic>
      <p:pic>
        <p:nvPicPr>
          <p:cNvPr id="8" name="Picture 6" descr="C:\cygwin\home\murase\tmp\20140805.athic\rdh_xy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6932" y="129828"/>
            <a:ext cx="3888432" cy="3888432"/>
          </a:xfrm>
          <a:prstGeom prst="rect">
            <a:avLst/>
          </a:prstGeom>
          <a:noFill/>
        </p:spPr>
      </p:pic>
      <p:pic>
        <p:nvPicPr>
          <p:cNvPr id="9" name="Picture 5" descr="C:\cygwin\home\murase\tmp\20140805.athic\rdh_hx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29300" y="129828"/>
            <a:ext cx="2916324" cy="3888432"/>
          </a:xfrm>
          <a:prstGeom prst="rect">
            <a:avLst/>
          </a:prstGeom>
          <a:noFill/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6624712" y="3251200"/>
            <a:ext cx="1457052" cy="393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1" lang="en-US" altLang="ja-JP" sz="32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 rot="16200000">
            <a:off x="5519031" y="1927363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6625839" y="6334986"/>
            <a:ext cx="1457052" cy="393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1" lang="en-US" altLang="ja-JP" sz="32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 rot="16200000">
            <a:off x="5512550" y="4843325"/>
            <a:ext cx="1393428" cy="5382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 rot="16200000">
            <a:off x="2358265" y="1819962"/>
            <a:ext cx="1457052" cy="52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y 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 rot="16200000">
            <a:off x="2403398" y="4844850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3779912" y="3284984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3776531" y="6314796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168202" y="1198035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HF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140602" y="4077072"/>
            <a:ext cx="2592288" cy="7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HF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正方形/長方形 24"/>
          <p:cNvSpPr/>
          <p:nvPr/>
        </p:nvSpPr>
        <p:spPr>
          <a:xfrm>
            <a:off x="223251" y="1918115"/>
            <a:ext cx="23839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conventional</a:t>
            </a:r>
            <a:br>
              <a:rPr lang="en-US" altLang="ja-JP" sz="2800" dirty="0"/>
            </a:br>
            <a:r>
              <a:rPr lang="en-US" altLang="ja-JP" sz="2800" dirty="0"/>
              <a:t>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-order</a:t>
            </a:r>
          </a:p>
          <a:p>
            <a:pPr algn="ctr"/>
            <a:r>
              <a:rPr lang="en-US" altLang="ja-JP" sz="2800" dirty="0"/>
              <a:t>viscous hydro</a:t>
            </a:r>
            <a:endParaRPr lang="ja-JP" altLang="en-US" sz="2800" dirty="0"/>
          </a:p>
        </p:txBody>
      </p:sp>
      <p:sp>
        <p:nvSpPr>
          <p:cNvPr id="21" name="正方形/長方形 28"/>
          <p:cNvSpPr/>
          <p:nvPr/>
        </p:nvSpPr>
        <p:spPr>
          <a:xfrm>
            <a:off x="9720" y="4807974"/>
            <a:ext cx="2824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-order</a:t>
            </a:r>
            <a:br>
              <a:rPr lang="en-US" altLang="ja-JP" sz="2800" dirty="0"/>
            </a:br>
            <a:r>
              <a:rPr lang="en-US" altLang="ja-JP" sz="2800" dirty="0"/>
              <a:t>fluctuating hydro</a:t>
            </a:r>
            <a:endParaRPr lang="ja-JP" altLang="en-US" sz="2800" dirty="0"/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3419872" y="1124744"/>
            <a:ext cx="1296144" cy="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τT</a:t>
            </a:r>
            <a:r>
              <a:rPr kumimoji="1" lang="en-US" altLang="ja-JP" sz="3600" b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600" b="1" i="1" u="none" strike="noStrike" kern="1200" cap="none" spc="0" normalizeH="0" baseline="30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ττ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Hydrodynamic evolutions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i="1" baseline="-25000" dirty="0" err="1"/>
              <a:t>T</a:t>
            </a:r>
            <a:r>
              <a:rPr kumimoji="1" lang="en-US" altLang="ja-JP" dirty="0"/>
              <a:t>-spectra (</a:t>
            </a:r>
            <a:r>
              <a:rPr kumimoji="1" lang="en-US" altLang="ja-JP" dirty="0" err="1"/>
              <a:t>pions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7321" y="5538618"/>
            <a:ext cx="8784976" cy="47482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dirty="0"/>
              <a:t>High-pt particles increase with </a:t>
            </a:r>
            <a:r>
              <a:rPr kumimoji="1" lang="en-US" altLang="ja-JP" sz="2400" dirty="0" smtClean="0"/>
              <a:t>HF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lang="en-US" altLang="ja-JP" sz="2400" dirty="0">
                <a:sym typeface="Wingdings" pitchFamily="2" charset="2"/>
              </a:rPr>
              <a:t>accelerated by local flows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392488" cy="43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20"/>
          <p:cNvGrpSpPr/>
          <p:nvPr/>
        </p:nvGrpSpPr>
        <p:grpSpPr>
          <a:xfrm>
            <a:off x="6262261" y="1114586"/>
            <a:ext cx="1829003" cy="2880320"/>
            <a:chOff x="6444208" y="1628800"/>
            <a:chExt cx="1829003" cy="2880320"/>
          </a:xfrm>
        </p:grpSpPr>
        <p:sp>
          <p:nvSpPr>
            <p:cNvPr id="8" name="円/楕円 7"/>
            <p:cNvSpPr/>
            <p:nvPr/>
          </p:nvSpPr>
          <p:spPr>
            <a:xfrm>
              <a:off x="6444208" y="1628800"/>
              <a:ext cx="1829003" cy="2880320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左矢印 9"/>
            <p:cNvSpPr/>
            <p:nvPr/>
          </p:nvSpPr>
          <p:spPr bwMode="auto">
            <a:xfrm rot="2037579">
              <a:off x="6853990" y="2064836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左矢印 10"/>
            <p:cNvSpPr/>
            <p:nvPr/>
          </p:nvSpPr>
          <p:spPr bwMode="auto">
            <a:xfrm rot="8190494">
              <a:off x="6781938" y="365737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左矢印 11"/>
            <p:cNvSpPr/>
            <p:nvPr/>
          </p:nvSpPr>
          <p:spPr bwMode="auto">
            <a:xfrm rot="17195338">
              <a:off x="6597623" y="2634532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左矢印 12"/>
            <p:cNvSpPr/>
            <p:nvPr/>
          </p:nvSpPr>
          <p:spPr bwMode="auto">
            <a:xfrm rot="12944766">
              <a:off x="7430531" y="1922860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左矢印 13"/>
            <p:cNvSpPr/>
            <p:nvPr/>
          </p:nvSpPr>
          <p:spPr bwMode="auto">
            <a:xfrm rot="764915">
              <a:off x="7479663" y="2529072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左矢印 14"/>
            <p:cNvSpPr/>
            <p:nvPr/>
          </p:nvSpPr>
          <p:spPr bwMode="auto">
            <a:xfrm rot="14602210">
              <a:off x="7121688" y="2934396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左矢印 15"/>
            <p:cNvSpPr/>
            <p:nvPr/>
          </p:nvSpPr>
          <p:spPr bwMode="auto">
            <a:xfrm rot="18795540">
              <a:off x="6780467" y="322674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左矢印 16"/>
            <p:cNvSpPr/>
            <p:nvPr/>
          </p:nvSpPr>
          <p:spPr bwMode="auto">
            <a:xfrm rot="4564719">
              <a:off x="7239373" y="3998421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左矢印 17"/>
            <p:cNvSpPr/>
            <p:nvPr/>
          </p:nvSpPr>
          <p:spPr bwMode="auto">
            <a:xfrm rot="11716154">
              <a:off x="7411884" y="3543333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左矢印 18"/>
            <p:cNvSpPr/>
            <p:nvPr/>
          </p:nvSpPr>
          <p:spPr bwMode="auto">
            <a:xfrm rot="20675158">
              <a:off x="7700148" y="311162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1" name="タイトル 1"/>
          <p:cNvSpPr txBox="1">
            <a:spLocks/>
          </p:cNvSpPr>
          <p:nvPr/>
        </p:nvSpPr>
        <p:spPr bwMode="auto">
          <a:xfrm>
            <a:off x="5412566" y="4100247"/>
            <a:ext cx="3528392" cy="10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flows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hydro fluctuations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コンテンツ プレースホルダ 2">
            <a:extLst>
              <a:ext uri="{FF2B5EF4-FFF2-40B4-BE49-F238E27FC236}">
                <a16:creationId xmlns:a16="http://schemas.microsoft.com/office/drawing/2014/main" id="{2CE933CB-BE15-42EF-B921-705C9346D5C7}"/>
              </a:ext>
            </a:extLst>
          </p:cNvPr>
          <p:cNvSpPr txBox="1">
            <a:spLocks/>
          </p:cNvSpPr>
          <p:nvPr/>
        </p:nvSpPr>
        <p:spPr bwMode="auto">
          <a:xfrm>
            <a:off x="1708324" y="4354163"/>
            <a:ext cx="1584176" cy="3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 </a:t>
            </a:r>
          </a:p>
        </p:txBody>
      </p:sp>
      <p:sp>
        <p:nvSpPr>
          <p:cNvPr id="23" name="コンテンツ プレースホルダ 2">
            <a:extLst>
              <a:ext uri="{FF2B5EF4-FFF2-40B4-BE49-F238E27FC236}">
                <a16:creationId xmlns:a16="http://schemas.microsoft.com/office/drawing/2014/main" id="{786120F3-5372-41C5-9F93-3E8F1A51122A}"/>
              </a:ext>
            </a:extLst>
          </p:cNvPr>
          <p:cNvSpPr txBox="1">
            <a:spLocks/>
          </p:cNvSpPr>
          <p:nvPr/>
        </p:nvSpPr>
        <p:spPr bwMode="auto">
          <a:xfrm>
            <a:off x="3276129" y="4345683"/>
            <a:ext cx="1279500" cy="3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fixed I.C.</a:t>
            </a: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 bwMode="auto">
          <a:xfrm>
            <a:off x="237321" y="6027134"/>
            <a:ext cx="8784976" cy="4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ja-JP" sz="2400" dirty="0" smtClean="0">
                <a:solidFill>
                  <a:srgbClr val="C00000"/>
                </a:solidFill>
              </a:rPr>
              <a:t>Need renormalization of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f</a:t>
            </a:r>
            <a:r>
              <a:rPr lang="en-US" altLang="ja-JP" sz="2400" dirty="0" smtClean="0">
                <a:solidFill>
                  <a:srgbClr val="C00000"/>
                </a:solidFill>
              </a:rPr>
              <a:t>(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x</a:t>
            </a:r>
            <a:r>
              <a:rPr lang="en-US" altLang="ja-JP" sz="2400" dirty="0" smtClean="0">
                <a:solidFill>
                  <a:srgbClr val="C00000"/>
                </a:solidFill>
              </a:rPr>
              <a:t>,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p</a:t>
            </a:r>
            <a:r>
              <a:rPr lang="en-US" altLang="ja-JP" sz="2400" dirty="0" smtClean="0">
                <a:solidFill>
                  <a:srgbClr val="C00000"/>
                </a:solidFill>
              </a:rPr>
              <a:t>) in Cooper-Frye formula?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5324" y="109928"/>
            <a:ext cx="3934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, T. Hirano, 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QM 2015 NPA 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956, 276 (2016)</a:t>
            </a:r>
          </a:p>
        </p:txBody>
      </p:sp>
    </p:spTree>
    <p:extLst>
      <p:ext uri="{BB962C8B-B14F-4D97-AF65-F5344CB8AC3E}">
        <p14:creationId xmlns:p14="http://schemas.microsoft.com/office/powerpoint/2010/main" val="14163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v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{EP}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p</a:t>
            </a:r>
            <a:r>
              <a:rPr kumimoji="1" lang="en-US" altLang="ja-JP" baseline="-25000" dirty="0" err="1"/>
              <a:t>T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29" y="631469"/>
            <a:ext cx="6585055" cy="52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12938" y="1120877"/>
            <a:ext cx="2448272" cy="1372019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/>
              <a:t>EP: </a:t>
            </a:r>
            <a:r>
              <a:rPr kumimoji="1" lang="en-US" altLang="ja-JP" i="1" dirty="0"/>
              <a:t>η</a:t>
            </a:r>
            <a:r>
              <a:rPr kumimoji="1" lang="en-US" altLang="ja-JP" dirty="0"/>
              <a:t>-sub,</a:t>
            </a:r>
          </a:p>
          <a:p>
            <a:pPr>
              <a:buNone/>
            </a:pPr>
            <a:r>
              <a:rPr kumimoji="1" lang="en-US" altLang="ja-JP" dirty="0"/>
              <a:t>|</a:t>
            </a:r>
            <a:r>
              <a:rPr lang="en-US" altLang="ja-JP" i="1" dirty="0"/>
              <a:t>η</a:t>
            </a:r>
            <a:r>
              <a:rPr kumimoji="1" lang="en-US" altLang="ja-JP" dirty="0"/>
              <a:t>| = 1.0-2.8</a:t>
            </a:r>
          </a:p>
        </p:txBody>
      </p:sp>
      <p:grpSp>
        <p:nvGrpSpPr>
          <p:cNvPr id="6" name="グループ化 9"/>
          <p:cNvGrpSpPr/>
          <p:nvPr/>
        </p:nvGrpSpPr>
        <p:grpSpPr>
          <a:xfrm>
            <a:off x="6948264" y="3212976"/>
            <a:ext cx="1296144" cy="864096"/>
            <a:chOff x="1547664" y="4149080"/>
            <a:chExt cx="2880320" cy="1944216"/>
          </a:xfrm>
        </p:grpSpPr>
        <p:sp>
          <p:nvSpPr>
            <p:cNvPr id="13" name="円/楕円 12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左矢印 15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7" name="コンテンツ プレースホルダ 2"/>
          <p:cNvSpPr txBox="1">
            <a:spLocks/>
          </p:cNvSpPr>
          <p:nvPr/>
        </p:nvSpPr>
        <p:spPr bwMode="auto">
          <a:xfrm>
            <a:off x="539552" y="5661248"/>
            <a:ext cx="6984776" cy="109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i="1" u="sng" dirty="0">
                <a:latin typeface="+mj-lt"/>
              </a:rPr>
              <a:t>v</a:t>
            </a:r>
            <a:r>
              <a:rPr lang="en-US" altLang="ja-JP" sz="2800" u="sng" baseline="-25000" dirty="0">
                <a:latin typeface="+mj-lt"/>
              </a:rPr>
              <a:t>2</a:t>
            </a:r>
            <a:r>
              <a:rPr lang="en-US" altLang="ja-JP" sz="2800" u="sng" dirty="0">
                <a:latin typeface="+mj-lt"/>
              </a:rPr>
              <a:t>: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(IS </a:t>
            </a:r>
            <a:r>
              <a:rPr lang="en-US" altLang="ja-JP" sz="2800" u="sng" dirty="0" err="1">
                <a:solidFill>
                  <a:srgbClr val="7030A0"/>
                </a:solidFill>
                <a:latin typeface="+mj-lt"/>
              </a:rPr>
              <a:t>Fluct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.)</a:t>
            </a:r>
            <a:r>
              <a:rPr lang="ja-JP" altLang="en-US" sz="2800" u="sng" dirty="0">
                <a:latin typeface="+mj-lt"/>
              </a:rPr>
              <a:t> </a:t>
            </a:r>
            <a:r>
              <a:rPr lang="en-US" altLang="ja-JP" sz="2800" u="sng" dirty="0">
                <a:latin typeface="+mj-lt"/>
              </a:rPr>
              <a:t>+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(HF)</a:t>
            </a:r>
            <a:r>
              <a:rPr lang="ja-JP" altLang="en-US" sz="2800" u="sng" dirty="0">
                <a:latin typeface="+mj-lt"/>
              </a:rPr>
              <a:t> </a:t>
            </a:r>
            <a:r>
              <a:rPr lang="en-US" altLang="ja-JP" sz="2800" u="sng" dirty="0">
                <a:latin typeface="+mj-lt"/>
              </a:rPr>
              <a:t>+ </a:t>
            </a:r>
            <a:r>
              <a:rPr lang="en-US" altLang="ja-JP" sz="2800" b="1" u="sng" dirty="0">
                <a:solidFill>
                  <a:srgbClr val="7030A0"/>
                </a:solidFill>
                <a:latin typeface="+mj-lt"/>
              </a:rPr>
              <a:t>(Collision geometry)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i="1" u="sng" dirty="0">
                <a:latin typeface="+mj-lt"/>
              </a:rPr>
              <a:t>v</a:t>
            </a:r>
            <a:r>
              <a:rPr lang="en-US" altLang="ja-JP" sz="2800" u="sng" baseline="-25000" dirty="0">
                <a:latin typeface="+mj-lt"/>
              </a:rPr>
              <a:t>3</a:t>
            </a:r>
            <a:r>
              <a:rPr lang="en-US" altLang="ja-JP" sz="2800" u="sng" dirty="0">
                <a:latin typeface="+mj-lt"/>
              </a:rPr>
              <a:t>, </a:t>
            </a:r>
            <a:r>
              <a:rPr lang="en-US" altLang="ja-JP" sz="2800" i="1" u="sng" dirty="0">
                <a:latin typeface="+mj-lt"/>
              </a:rPr>
              <a:t>v</a:t>
            </a:r>
            <a:r>
              <a:rPr lang="en-US" altLang="ja-JP" sz="2800" u="sng" baseline="-25000" dirty="0">
                <a:latin typeface="+mj-lt"/>
              </a:rPr>
              <a:t>4</a:t>
            </a:r>
            <a:r>
              <a:rPr lang="en-US" altLang="ja-JP" sz="2800" u="sng" dirty="0">
                <a:latin typeface="+mj-lt"/>
              </a:rPr>
              <a:t>:</a:t>
            </a:r>
            <a:r>
              <a:rPr lang="ja-JP" altLang="en-US" sz="2800" u="sng" dirty="0">
                <a:latin typeface="+mj-lt"/>
              </a:rPr>
              <a:t>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(IS </a:t>
            </a:r>
            <a:r>
              <a:rPr lang="en-US" altLang="ja-JP" sz="2800" u="sng" dirty="0" err="1">
                <a:solidFill>
                  <a:srgbClr val="7030A0"/>
                </a:solidFill>
                <a:latin typeface="+mj-lt"/>
              </a:rPr>
              <a:t>Fluct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.)</a:t>
            </a:r>
            <a:r>
              <a:rPr lang="en-US" altLang="ja-JP" sz="2800" u="sng" dirty="0">
                <a:latin typeface="+mj-lt"/>
              </a:rPr>
              <a:t> +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(HF)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1" lang="en-US" altLang="ja-JP" sz="2800" b="1" i="0" u="sng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 bwMode="auto">
          <a:xfrm>
            <a:off x="6444208" y="4293096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11841049-CB36-4256-9604-49E8C51E2D25}"/>
              </a:ext>
            </a:extLst>
          </p:cNvPr>
          <p:cNvSpPr txBox="1">
            <a:spLocks/>
          </p:cNvSpPr>
          <p:nvPr/>
        </p:nvSpPr>
        <p:spPr bwMode="auto">
          <a:xfrm>
            <a:off x="1691680" y="2742997"/>
            <a:ext cx="3127946" cy="4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15324" y="109928"/>
            <a:ext cx="3934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, T. Hirano, 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QM 2015 NPA 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956, 276 (2016)</a:t>
            </a:r>
          </a:p>
        </p:txBody>
      </p:sp>
    </p:spTree>
    <p:extLst>
      <p:ext uri="{BB962C8B-B14F-4D97-AF65-F5344CB8AC3E}">
        <p14:creationId xmlns:p14="http://schemas.microsoft.com/office/powerpoint/2010/main" val="101552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v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{2m}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p</a:t>
            </a:r>
            <a:r>
              <a:rPr kumimoji="1" lang="en-US" altLang="ja-JP" baseline="-25000" dirty="0" err="1"/>
              <a:t>T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6565724" cy="525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1259632" y="5661248"/>
            <a:ext cx="716318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v{4}</a:t>
            </a:r>
            <a:r>
              <a:rPr kumimoji="1" lang="en-US" altLang="ja-JP" sz="3200" b="1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lang="ja-JP" altLang="en-US" sz="3200" b="1" u="sng" dirty="0">
                <a:latin typeface="+mj-lt"/>
                <a:ea typeface="+mn-ea"/>
              </a:rPr>
              <a:t>＝</a:t>
            </a: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v{6}</a:t>
            </a:r>
            <a:r>
              <a:rPr kumimoji="1" lang="en-US" altLang="ja-JP" sz="3200" b="1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lang="en-US" altLang="ja-JP" sz="3200" b="1" u="sng" baseline="30000" dirty="0">
                <a:latin typeface="+mj-lt"/>
              </a:rPr>
              <a:t> </a:t>
            </a:r>
            <a:r>
              <a:rPr lang="ja-JP" altLang="en-US" sz="3200" b="1" u="sng" dirty="0">
                <a:latin typeface="+mj-lt"/>
              </a:rPr>
              <a:t>＜</a:t>
            </a:r>
            <a:r>
              <a:rPr lang="ja-JP" altLang="en-US" sz="3200" b="1" u="sng" baseline="30000" dirty="0">
                <a:latin typeface="+mj-lt"/>
              </a:rPr>
              <a:t> </a:t>
            </a:r>
            <a:r>
              <a:rPr lang="en-US" altLang="ja-JP" sz="3200" b="1" u="sng" dirty="0">
                <a:latin typeface="+mj-lt"/>
              </a:rPr>
              <a:t>v{2}</a:t>
            </a:r>
            <a:r>
              <a:rPr lang="en-US" altLang="ja-JP" sz="3200" b="1" u="sng" baseline="30000" dirty="0">
                <a:latin typeface="+mj-lt"/>
              </a:rPr>
              <a:t>2</a:t>
            </a:r>
            <a:endParaRPr kumimoji="1" lang="en-US" altLang="ja-JP" sz="3200" b="1" i="0" u="sng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3200" b="1" u="sng" dirty="0">
                <a:latin typeface="+mj-lt"/>
              </a:rPr>
              <a:t>flow fluctuations σ: larger with HF</a:t>
            </a:r>
            <a:endParaRPr kumimoji="1" lang="en-US" altLang="ja-JP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上下矢印 9"/>
          <p:cNvSpPr/>
          <p:nvPr/>
        </p:nvSpPr>
        <p:spPr>
          <a:xfrm>
            <a:off x="4644008" y="2348880"/>
            <a:ext cx="216024" cy="288032"/>
          </a:xfrm>
          <a:prstGeom prst="up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下矢印 10"/>
          <p:cNvSpPr/>
          <p:nvPr/>
        </p:nvSpPr>
        <p:spPr>
          <a:xfrm>
            <a:off x="4860032" y="2171699"/>
            <a:ext cx="216024" cy="478631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4644008" y="2676525"/>
            <a:ext cx="94681" cy="60845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788024" y="2705100"/>
            <a:ext cx="184026" cy="5798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3921076" y="3314700"/>
            <a:ext cx="1584176" cy="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ja-JP" altLang="en-US" sz="2000" dirty="0">
                <a:latin typeface="+mn-lt"/>
                <a:ea typeface="+mn-ea"/>
              </a:rPr>
              <a:t>～ </a:t>
            </a:r>
            <a:r>
              <a:rPr lang="en-US" altLang="ja-JP" sz="2000" dirty="0">
                <a:latin typeface="+mn-lt"/>
                <a:ea typeface="+mn-ea"/>
              </a:rPr>
              <a:t>flow </a:t>
            </a:r>
            <a:r>
              <a:rPr lang="en-US" altLang="ja-JP" sz="2000" dirty="0" err="1">
                <a:latin typeface="+mn-lt"/>
                <a:ea typeface="+mn-ea"/>
              </a:rPr>
              <a:t>fluct</a:t>
            </a:r>
            <a:r>
              <a:rPr lang="en-US" altLang="ja-JP" sz="2000" dirty="0">
                <a:latin typeface="+mn-lt"/>
                <a:ea typeface="+mn-ea"/>
              </a:rPr>
              <a:t>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 bwMode="auto">
          <a:xfrm>
            <a:off x="6205583" y="908720"/>
            <a:ext cx="2736304" cy="3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v{2}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＝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＋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v{4}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v{6}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b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～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－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σ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" name="グループ化 9"/>
          <p:cNvGrpSpPr/>
          <p:nvPr/>
        </p:nvGrpSpPr>
        <p:grpSpPr>
          <a:xfrm>
            <a:off x="6876256" y="3429000"/>
            <a:ext cx="1296144" cy="864096"/>
            <a:chOff x="1547664" y="4149080"/>
            <a:chExt cx="2880320" cy="1944216"/>
          </a:xfrm>
        </p:grpSpPr>
        <p:sp>
          <p:nvSpPr>
            <p:cNvPr id="19" name="円/楕円 18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右矢印 23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左矢印 24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6" name="コンテンツ プレースホルダ 2"/>
          <p:cNvSpPr txBox="1">
            <a:spLocks/>
          </p:cNvSpPr>
          <p:nvPr/>
        </p:nvSpPr>
        <p:spPr bwMode="auto">
          <a:xfrm>
            <a:off x="6349599" y="4509120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27" name="円/楕円 26"/>
          <p:cNvSpPr/>
          <p:nvPr/>
        </p:nvSpPr>
        <p:spPr>
          <a:xfrm>
            <a:off x="7524328" y="2431774"/>
            <a:ext cx="864096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7524328" y="1340768"/>
            <a:ext cx="898489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 2">
            <a:extLst>
              <a:ext uri="{FF2B5EF4-FFF2-40B4-BE49-F238E27FC236}">
                <a16:creationId xmlns:a16="http://schemas.microsoft.com/office/drawing/2014/main" id="{6CCF8B3D-FF69-4CB9-B06D-330C4C012C4D}"/>
              </a:ext>
            </a:extLst>
          </p:cNvPr>
          <p:cNvSpPr txBox="1">
            <a:spLocks/>
          </p:cNvSpPr>
          <p:nvPr/>
        </p:nvSpPr>
        <p:spPr bwMode="auto">
          <a:xfrm>
            <a:off x="2809216" y="4206739"/>
            <a:ext cx="3127946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15324" y="109928"/>
            <a:ext cx="3934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, T. Hirano, 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QM 2015 NPA 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956, 276 (2016)</a:t>
            </a:r>
          </a:p>
        </p:txBody>
      </p:sp>
    </p:spTree>
    <p:extLst>
      <p:ext uri="{BB962C8B-B14F-4D97-AF65-F5344CB8AC3E}">
        <p14:creationId xmlns:p14="http://schemas.microsoft.com/office/powerpoint/2010/main" val="398649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51125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E-by-E distribution of </a:t>
            </a:r>
            <a:r>
              <a:rPr kumimoji="1" lang="en-US" altLang="ja-JP" i="1" dirty="0"/>
              <a:t>v</a:t>
            </a:r>
            <a:r>
              <a:rPr kumimoji="1"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205583" y="908720"/>
            <a:ext cx="2736304" cy="3147126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/>
              <a:t>v{2}</a:t>
            </a:r>
            <a:r>
              <a:rPr lang="en-US" altLang="ja-JP" baseline="30000" dirty="0"/>
              <a:t>2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＝ </a:t>
            </a:r>
            <a:r>
              <a:rPr lang="en-US" altLang="ja-JP" dirty="0"/>
              <a:t>v</a:t>
            </a:r>
            <a:r>
              <a:rPr lang="en-US" altLang="ja-JP" baseline="30000" dirty="0"/>
              <a:t>2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 dirty="0">
                <a:latin typeface="+mj-lt"/>
              </a:rPr>
              <a:t>＋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dirty="0"/>
              <a:t>σ</a:t>
            </a:r>
            <a:r>
              <a:rPr lang="en-US" altLang="ja-JP" baseline="30000" dirty="0"/>
              <a:t>2</a:t>
            </a:r>
            <a:r>
              <a:rPr lang="en-US" altLang="ja-JP" dirty="0"/>
              <a:t>,</a:t>
            </a:r>
          </a:p>
          <a:p>
            <a:pPr>
              <a:buNone/>
            </a:pPr>
            <a:r>
              <a:rPr lang="en-US" altLang="ja-JP" dirty="0">
                <a:latin typeface="+mj-lt"/>
              </a:rPr>
              <a:t>v{4}</a:t>
            </a:r>
            <a:r>
              <a:rPr lang="en-US" altLang="ja-JP" baseline="30000" dirty="0">
                <a:latin typeface="+mj-lt"/>
              </a:rPr>
              <a:t>2 </a:t>
            </a:r>
            <a:r>
              <a:rPr lang="en-US" altLang="ja-JP" dirty="0">
                <a:latin typeface="+mj-lt"/>
              </a:rPr>
              <a:t>,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v{6}</a:t>
            </a:r>
            <a:r>
              <a:rPr lang="en-US" altLang="ja-JP" baseline="30000" dirty="0">
                <a:latin typeface="+mj-lt"/>
              </a:rPr>
              <a:t>2</a:t>
            </a:r>
            <a:br>
              <a:rPr lang="en-US" altLang="ja-JP" baseline="30000" dirty="0">
                <a:latin typeface="+mj-lt"/>
              </a:rPr>
            </a:br>
            <a:r>
              <a:rPr lang="ja-JP" altLang="en-US" dirty="0">
                <a:latin typeface="+mj-lt"/>
              </a:rPr>
              <a:t>～ </a:t>
            </a:r>
            <a:r>
              <a:rPr lang="en-US" altLang="ja-JP" dirty="0">
                <a:latin typeface="+mj-lt"/>
              </a:rPr>
              <a:t>v</a:t>
            </a:r>
            <a:r>
              <a:rPr lang="en-US" altLang="ja-JP" baseline="30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 dirty="0">
                <a:latin typeface="+mj-lt"/>
              </a:rPr>
              <a:t>－</a:t>
            </a:r>
            <a:r>
              <a:rPr lang="en-US" altLang="ja-JP" dirty="0">
                <a:latin typeface="+mj-lt"/>
              </a:rPr>
              <a:t> σ</a:t>
            </a:r>
            <a:r>
              <a:rPr lang="en-US" altLang="ja-JP" baseline="30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,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1259632" y="5661248"/>
            <a:ext cx="6768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Broader distribution of v</a:t>
            </a:r>
            <a:r>
              <a:rPr kumimoji="1" lang="en-US" altLang="ja-JP" sz="3200" b="1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0" name="上下矢印 9"/>
          <p:cNvSpPr/>
          <p:nvPr/>
        </p:nvSpPr>
        <p:spPr>
          <a:xfrm rot="5400000">
            <a:off x="2825806" y="1142746"/>
            <a:ext cx="216024" cy="612068"/>
          </a:xfrm>
          <a:prstGeom prst="up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下矢印 10"/>
          <p:cNvSpPr/>
          <p:nvPr/>
        </p:nvSpPr>
        <p:spPr>
          <a:xfrm rot="5400000">
            <a:off x="2951820" y="1520788"/>
            <a:ext cx="216024" cy="1296144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524328" y="2431774"/>
            <a:ext cx="864096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524328" y="1340768"/>
            <a:ext cx="898489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9"/>
          <p:cNvGrpSpPr/>
          <p:nvPr/>
        </p:nvGrpSpPr>
        <p:grpSpPr>
          <a:xfrm>
            <a:off x="6876256" y="3429000"/>
            <a:ext cx="1296144" cy="864096"/>
            <a:chOff x="1547664" y="4149080"/>
            <a:chExt cx="2880320" cy="1944216"/>
          </a:xfrm>
        </p:grpSpPr>
        <p:sp>
          <p:nvSpPr>
            <p:cNvPr id="18" name="円/楕円 17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右矢印 19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左矢印 23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5" name="コンテンツ プレースホルダ 2"/>
          <p:cNvSpPr txBox="1">
            <a:spLocks/>
          </p:cNvSpPr>
          <p:nvPr/>
        </p:nvSpPr>
        <p:spPr bwMode="auto">
          <a:xfrm>
            <a:off x="6444208" y="4509120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21" name="コンテンツ プレースホルダ 2">
            <a:extLst>
              <a:ext uri="{FF2B5EF4-FFF2-40B4-BE49-F238E27FC236}">
                <a16:creationId xmlns:a16="http://schemas.microsoft.com/office/drawing/2014/main" id="{A17EF92C-47A6-4CB5-B19C-66E29D31AEFA}"/>
              </a:ext>
            </a:extLst>
          </p:cNvPr>
          <p:cNvSpPr txBox="1">
            <a:spLocks/>
          </p:cNvSpPr>
          <p:nvPr/>
        </p:nvSpPr>
        <p:spPr bwMode="auto">
          <a:xfrm>
            <a:off x="1516062" y="4465064"/>
            <a:ext cx="3127946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15324" y="109928"/>
            <a:ext cx="3934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, T. Hirano, 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QM 2015 NPA 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956, 276 (2016)</a:t>
            </a:r>
          </a:p>
        </p:txBody>
      </p:sp>
    </p:spTree>
    <p:extLst>
      <p:ext uri="{BB962C8B-B14F-4D97-AF65-F5344CB8AC3E}">
        <p14:creationId xmlns:p14="http://schemas.microsoft.com/office/powerpoint/2010/main" val="24717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20C1FDBB-3F48-479A-B77D-DDCB6F07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Longitudinal decorrelation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6C0A5A-0314-4F73-BF24-B8E19B10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013B68-925C-442D-A490-E83708D8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AF8B9-742E-4784-9408-EE87F79B5732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171CFD-4983-44E2-8EBE-B3194EF6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86" y="1902437"/>
            <a:ext cx="3171154" cy="75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FB3E3E3-7C1F-4A1A-B78B-A550D322BB08}"/>
              </a:ext>
            </a:extLst>
          </p:cNvPr>
          <p:cNvSpPr/>
          <p:nvPr/>
        </p:nvSpPr>
        <p:spPr>
          <a:xfrm>
            <a:off x="898467" y="3186002"/>
            <a:ext cx="2783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CMS, Phys. Rev. C92, 034911 </a:t>
            </a:r>
            <a:r>
              <a:rPr lang="en-US" altLang="ja-JP" sz="1400" dirty="0">
                <a:solidFill>
                  <a:srgbClr val="0070C0"/>
                </a:solidFill>
                <a:latin typeface="Calibri"/>
              </a:rPr>
              <a:t>(2015)</a:t>
            </a:r>
            <a:endParaRPr lang="ja-JP" altLang="en-US" sz="1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6DF7712-8E45-4702-BF13-F0FD935F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941" y="1736605"/>
            <a:ext cx="2425452" cy="15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EFFA9C-BF10-4A47-9D9A-03854BA4A037}"/>
              </a:ext>
            </a:extLst>
          </p:cNvPr>
          <p:cNvSpPr/>
          <p:nvPr/>
        </p:nvSpPr>
        <p:spPr>
          <a:xfrm>
            <a:off x="6516216" y="2506686"/>
            <a:ext cx="24482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dirty="0">
                <a:solidFill>
                  <a:srgbClr val="0070C0"/>
                </a:solidFill>
                <a:latin typeface="+mj-lt"/>
              </a:rPr>
              <a:t>J. </a:t>
            </a:r>
            <a:r>
              <a:rPr lang="en-US" altLang="ja-JP" sz="1200" dirty="0" err="1">
                <a:solidFill>
                  <a:srgbClr val="0070C0"/>
                </a:solidFill>
                <a:latin typeface="+mj-lt"/>
              </a:rPr>
              <a:t>Jia</a:t>
            </a:r>
            <a:r>
              <a:rPr lang="en-US" altLang="ja-JP" sz="1200" dirty="0">
                <a:solidFill>
                  <a:srgbClr val="0070C0"/>
                </a:solidFill>
                <a:latin typeface="+mj-lt"/>
              </a:rPr>
              <a:t>, and P. </a:t>
            </a:r>
            <a:r>
              <a:rPr lang="en-US" altLang="ja-JP" sz="1200" dirty="0" err="1">
                <a:solidFill>
                  <a:srgbClr val="0070C0"/>
                </a:solidFill>
                <a:latin typeface="+mj-lt"/>
              </a:rPr>
              <a:t>Huo</a:t>
            </a:r>
            <a:r>
              <a:rPr lang="en-US" altLang="ja-JP" sz="1200" dirty="0">
                <a:solidFill>
                  <a:srgbClr val="0070C0"/>
                </a:solidFill>
                <a:latin typeface="+mj-lt"/>
              </a:rPr>
              <a:t>,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altLang="ja-JP" sz="1200" dirty="0">
                <a:solidFill>
                  <a:srgbClr val="0070C0"/>
                </a:solidFill>
                <a:latin typeface="+mj-lt"/>
              </a:rPr>
              <a:t>Phys. Rev. C 90, 034905 (2014),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E5E7FC6-C0AE-4D60-B631-F9F326136B9B}"/>
              </a:ext>
            </a:extLst>
          </p:cNvPr>
          <p:cNvSpPr/>
          <p:nvPr/>
        </p:nvSpPr>
        <p:spPr>
          <a:xfrm>
            <a:off x="251520" y="958267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7030A0"/>
                </a:solidFill>
                <a:latin typeface="+mj-lt"/>
              </a:rPr>
              <a:t>Flow decorrelations in rapidity direction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DAB54B-2154-4058-A22F-CCB8C2DE6E23}"/>
              </a:ext>
            </a:extLst>
          </p:cNvPr>
          <p:cNvSpPr/>
          <p:nvPr/>
        </p:nvSpPr>
        <p:spPr>
          <a:xfrm>
            <a:off x="602180" y="4708135"/>
            <a:ext cx="750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j-lt"/>
              </a:rPr>
              <a:t>Longitudinal fluctuations</a:t>
            </a:r>
            <a:endParaRPr lang="en-US" altLang="ja-JP" sz="2400" dirty="0">
              <a:latin typeface="+mj-lt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j-lt"/>
              </a:rPr>
              <a:t>Event-plane decorrelation (</a:t>
            </a:r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twist</a:t>
            </a:r>
            <a:r>
              <a:rPr lang="en-US" altLang="ja-JP" sz="2400" dirty="0">
                <a:latin typeface="+mj-lt"/>
              </a:rPr>
              <a:t>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Flow magnitude decorrelation (</a:t>
            </a:r>
            <a:r>
              <a:rPr lang="en-US" altLang="ja-JP" sz="2400" b="1" dirty="0">
                <a:solidFill>
                  <a:srgbClr val="C00000"/>
                </a:solidFill>
                <a:latin typeface="Calibri"/>
              </a:rPr>
              <a:t>asymmetric flow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)</a:t>
            </a:r>
            <a:endParaRPr lang="en-US" altLang="ja-JP" sz="2400" dirty="0">
              <a:latin typeface="+mj-lt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1B5B857-91A0-4906-A75B-532C0D99FA66}"/>
              </a:ext>
            </a:extLst>
          </p:cNvPr>
          <p:cNvSpPr/>
          <p:nvPr/>
        </p:nvSpPr>
        <p:spPr>
          <a:xfrm>
            <a:off x="602180" y="5908464"/>
            <a:ext cx="246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r</a:t>
            </a:r>
            <a:r>
              <a:rPr lang="en-US" altLang="ja-JP" sz="2400" i="1" baseline="-25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n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η</a:t>
            </a:r>
            <a:r>
              <a:rPr lang="en-US" altLang="ja-JP" sz="2400" i="1" baseline="30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a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η</a:t>
            </a:r>
            <a:r>
              <a:rPr lang="en-US" altLang="ja-JP" sz="2400" i="1" baseline="30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b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) &lt; 1</a:t>
            </a:r>
            <a:endParaRPr lang="en-US" altLang="ja-JP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645C312-42F2-40A8-B0CC-D4F1EC0027D1}"/>
              </a:ext>
            </a:extLst>
          </p:cNvPr>
          <p:cNvSpPr/>
          <p:nvPr/>
        </p:nvSpPr>
        <p:spPr>
          <a:xfrm>
            <a:off x="578070" y="3632096"/>
            <a:ext cx="565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If there is no rapidity dependence of flow</a:t>
            </a:r>
            <a:br>
              <a:rPr lang="en-US" altLang="ja-JP" sz="2400" dirty="0">
                <a:latin typeface="+mj-lt"/>
                <a:sym typeface="Wingdings" panose="05000000000000000000" pitchFamily="2" charset="2"/>
              </a:rPr>
            </a:br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r</a:t>
            </a:r>
            <a:r>
              <a:rPr lang="en-US" altLang="ja-JP" sz="2400" i="1" baseline="-25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n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η</a:t>
            </a:r>
            <a:r>
              <a:rPr lang="en-US" altLang="ja-JP" sz="2400" i="1" baseline="30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a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η</a:t>
            </a:r>
            <a:r>
              <a:rPr lang="en-US" altLang="ja-JP" sz="2400" i="1" baseline="30000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b</a:t>
            </a:r>
            <a:r>
              <a:rPr lang="en-US" altLang="ja-JP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) = 1</a:t>
            </a:r>
            <a:endParaRPr lang="en-US" altLang="ja-JP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6503" y="2724710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fr-FR" altLang="ja-JP" sz="2000" dirty="0"/>
              <a:t>〜 </a:t>
            </a:r>
            <a:r>
              <a:rPr lang="en-US" altLang="ja-JP" sz="2000" dirty="0"/>
              <a:t>cos[</a:t>
            </a:r>
            <a:r>
              <a:rPr lang="en-US" altLang="ja-JP" sz="2000" i="1" dirty="0"/>
              <a:t>n</a:t>
            </a:r>
            <a:r>
              <a:rPr lang="en-US" altLang="ja-JP" sz="2000" dirty="0"/>
              <a:t>(</a:t>
            </a:r>
            <a:r>
              <a:rPr lang="el-GR" sz="2000" dirty="0"/>
              <a:t>Φ</a:t>
            </a:r>
            <a:r>
              <a:rPr lang="en-US" sz="2000" i="1" baseline="-25000" dirty="0"/>
              <a:t>a</a:t>
            </a:r>
            <a:r>
              <a:rPr lang="en-US" sz="2000" dirty="0"/>
              <a:t>-</a:t>
            </a:r>
            <a:r>
              <a:rPr lang="el-GR" sz="2000" dirty="0"/>
              <a:t>Φ</a:t>
            </a:r>
            <a:r>
              <a:rPr lang="en-US" sz="2000" i="1" baseline="-25000" dirty="0"/>
              <a:t>b</a:t>
            </a:r>
            <a:r>
              <a:rPr lang="en-US" altLang="ja-JP" sz="2000" dirty="0"/>
              <a:t>)]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594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Factorization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495F7-7AF3-4D7D-9987-EBB194D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A76FB8-FE72-467D-8884-2437889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24F02F4-CAEB-456D-8CE2-2F4CC8B15744}"/>
              </a:ext>
            </a:extLst>
          </p:cNvPr>
          <p:cNvGrpSpPr/>
          <p:nvPr/>
        </p:nvGrpSpPr>
        <p:grpSpPr>
          <a:xfrm>
            <a:off x="3815119" y="1269723"/>
            <a:ext cx="5075748" cy="4194509"/>
            <a:chOff x="3151269" y="1336007"/>
            <a:chExt cx="5632383" cy="462066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6EF7DCC-C75C-4551-BD02-8CEE6E3C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269" y="1336007"/>
              <a:ext cx="5565937" cy="41744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6F73373-C791-447E-8667-610B5AEF640E}"/>
                    </a:ext>
                  </a:extLst>
                </p:cNvPr>
                <p:cNvSpPr txBox="1"/>
                <p:nvPr/>
              </p:nvSpPr>
              <p:spPr>
                <a:xfrm>
                  <a:off x="4033841" y="5510460"/>
                  <a:ext cx="4427984" cy="446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2.0&lt;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kumimoji="1" lang="en-US" altLang="ja-JP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3.0&lt;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&lt;4.0</m:t>
                      </m:r>
                    </m:oMath>
                  </a14:m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6F73373-C791-447E-8667-610B5AEF6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841" y="5510460"/>
                  <a:ext cx="4427984" cy="446212"/>
                </a:xfrm>
                <a:prstGeom prst="rect">
                  <a:avLst/>
                </a:prstGeom>
                <a:blipFill>
                  <a:blip r:embed="rId4"/>
                  <a:stretch>
                    <a:fillRect t="-2985" b="-283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円/楕円 10">
              <a:extLst>
                <a:ext uri="{FF2B5EF4-FFF2-40B4-BE49-F238E27FC236}">
                  <a16:creationId xmlns:a16="http://schemas.microsoft.com/office/drawing/2014/main" id="{42185322-0DCC-42C8-977E-8028F1743623}"/>
                </a:ext>
              </a:extLst>
            </p:cNvPr>
            <p:cNvSpPr/>
            <p:nvPr/>
          </p:nvSpPr>
          <p:spPr>
            <a:xfrm>
              <a:off x="3819257" y="5072521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円/楕円 15">
              <a:extLst>
                <a:ext uri="{FF2B5EF4-FFF2-40B4-BE49-F238E27FC236}">
                  <a16:creationId xmlns:a16="http://schemas.microsoft.com/office/drawing/2014/main" id="{4A2D8BF1-1874-42D1-99A9-32124AEA1C4B}"/>
                </a:ext>
              </a:extLst>
            </p:cNvPr>
            <p:cNvSpPr/>
            <p:nvPr/>
          </p:nvSpPr>
          <p:spPr>
            <a:xfrm>
              <a:off x="8202748" y="5073885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16">
              <a:extLst>
                <a:ext uri="{FF2B5EF4-FFF2-40B4-BE49-F238E27FC236}">
                  <a16:creationId xmlns:a16="http://schemas.microsoft.com/office/drawing/2014/main" id="{1EEABFD1-F7CE-422F-BF5E-D59F665D8797}"/>
                </a:ext>
              </a:extLst>
            </p:cNvPr>
            <p:cNvSpPr/>
            <p:nvPr/>
          </p:nvSpPr>
          <p:spPr>
            <a:xfrm>
              <a:off x="8354483" y="5072521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DA12F80-182C-4D19-A590-8AFE21BF3C71}"/>
                </a:ext>
              </a:extLst>
            </p:cNvPr>
            <p:cNvSpPr/>
            <p:nvPr/>
          </p:nvSpPr>
          <p:spPr>
            <a:xfrm>
              <a:off x="4670397" y="3227698"/>
              <a:ext cx="25276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latin typeface="+mj-lt"/>
                </a:rPr>
                <a:t>Pb+Pb 2.76 TeV MC-Glauber</a:t>
              </a: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995824-F89F-4FF9-A11C-2FA5FCDCF97D}"/>
              </a:ext>
            </a:extLst>
          </p:cNvPr>
          <p:cNvSpPr/>
          <p:nvPr/>
        </p:nvSpPr>
        <p:spPr>
          <a:xfrm>
            <a:off x="154482" y="2954959"/>
            <a:ext cx="3767354" cy="4392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Longitudinal</a:t>
            </a:r>
            <a:r>
              <a:rPr lang="ja-JP" altLang="en-US" sz="2400" b="1" dirty="0">
                <a:solidFill>
                  <a:srgbClr val="C00000"/>
                </a:solidFill>
                <a:latin typeface="+mj-lt"/>
              </a:rPr>
              <a:t> decorrelatio</a:t>
            </a:r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n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B5E5C8A-F3EE-4BB6-9AF9-39CE6AA5F4BB}"/>
              </a:ext>
            </a:extLst>
          </p:cNvPr>
          <p:cNvSpPr/>
          <p:nvPr/>
        </p:nvSpPr>
        <p:spPr>
          <a:xfrm>
            <a:off x="187342" y="863325"/>
            <a:ext cx="4288292" cy="307777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, A. Sakai, T. Hirano, PLB 829, 137053 (2022)</a:t>
            </a:r>
            <a:endParaRPr lang="ja-JP" altLang="en-US" sz="1400" b="1" dirty="0">
              <a:latin typeface="+mj-lt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88DF1FA-2115-4547-A866-5B8D6BB0311F}"/>
              </a:ext>
            </a:extLst>
          </p:cNvPr>
          <p:cNvSpPr/>
          <p:nvPr/>
        </p:nvSpPr>
        <p:spPr>
          <a:xfrm>
            <a:off x="195926" y="1350264"/>
            <a:ext cx="3725910" cy="523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Hydrodynamic fluctuations</a:t>
            </a:r>
          </a:p>
        </p:txBody>
      </p:sp>
      <p:sp>
        <p:nvSpPr>
          <p:cNvPr id="18" name="下矢印 16">
            <a:extLst>
              <a:ext uri="{FF2B5EF4-FFF2-40B4-BE49-F238E27FC236}">
                <a16:creationId xmlns:a16="http://schemas.microsoft.com/office/drawing/2014/main" id="{598EF3D3-9F1A-4ED0-9CC1-405ADC3E3B29}"/>
              </a:ext>
            </a:extLst>
          </p:cNvPr>
          <p:cNvSpPr/>
          <p:nvPr/>
        </p:nvSpPr>
        <p:spPr>
          <a:xfrm>
            <a:off x="1354977" y="2119883"/>
            <a:ext cx="1440160" cy="6061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306352F-00D6-487D-9F56-C2A8BCCEC3CF}"/>
              </a:ext>
            </a:extLst>
          </p:cNvPr>
          <p:cNvSpPr/>
          <p:nvPr/>
        </p:nvSpPr>
        <p:spPr>
          <a:xfrm>
            <a:off x="212102" y="4694823"/>
            <a:ext cx="3725910" cy="12602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latin typeface="+mj-lt"/>
              </a:rPr>
              <a:t>Centrality dependence cannot be reproduced</a:t>
            </a:r>
          </a:p>
          <a:p>
            <a:pPr algn="ctr"/>
            <a:r>
              <a:rPr lang="en-US" altLang="ja-JP" sz="2400" b="1" dirty="0">
                <a:latin typeface="+mj-lt"/>
              </a:rPr>
              <a:t>only by hydro fluctuations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11FDF2D-A3CB-4EF8-813B-ABAAFB3A9C81}"/>
              </a:ext>
            </a:extLst>
          </p:cNvPr>
          <p:cNvSpPr/>
          <p:nvPr/>
        </p:nvSpPr>
        <p:spPr>
          <a:xfrm>
            <a:off x="175204" y="3567123"/>
            <a:ext cx="3767354" cy="815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dirty="0">
                <a:latin typeface="+mj-lt"/>
              </a:rPr>
              <a:t>0-10%: cutoff </a:t>
            </a:r>
            <a:r>
              <a:rPr lang="en-US" altLang="ja-JP" sz="2400" i="1" dirty="0">
                <a:latin typeface="+mj-lt"/>
              </a:rPr>
              <a:t>λ</a:t>
            </a:r>
            <a:r>
              <a:rPr lang="en-US" altLang="ja-JP" sz="2400" dirty="0">
                <a:latin typeface="+mj-lt"/>
              </a:rPr>
              <a:t> = 1.0</a:t>
            </a:r>
          </a:p>
          <a:p>
            <a:pPr algn="ctr"/>
            <a:r>
              <a:rPr lang="en-US" altLang="ja-JP" sz="2400" dirty="0">
                <a:latin typeface="+mj-lt"/>
              </a:rPr>
              <a:t>10-50%: cutoff </a:t>
            </a:r>
            <a:r>
              <a:rPr lang="en-US" altLang="ja-JP" sz="2400" i="1" dirty="0">
                <a:latin typeface="+mj-lt"/>
              </a:rPr>
              <a:t>λ</a:t>
            </a:r>
            <a:r>
              <a:rPr lang="en-US" altLang="ja-JP" sz="2400" dirty="0">
                <a:latin typeface="+mj-lt"/>
              </a:rPr>
              <a:t> = 1.5</a:t>
            </a:r>
          </a:p>
          <a:p>
            <a:pPr algn="ctr"/>
            <a:endParaRPr lang="ja-JP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0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Factorization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495F7-7AF3-4D7D-9987-EBB194D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A76FB8-FE72-467D-8884-2437889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06762E-5686-4E8B-B6E1-88277E3EBC52}"/>
              </a:ext>
            </a:extLst>
          </p:cNvPr>
          <p:cNvGrpSpPr/>
          <p:nvPr/>
        </p:nvGrpSpPr>
        <p:grpSpPr>
          <a:xfrm>
            <a:off x="3854361" y="1269723"/>
            <a:ext cx="5087466" cy="4267082"/>
            <a:chOff x="276622" y="1307795"/>
            <a:chExt cx="5735538" cy="480292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E8A5F10-05EE-4712-AB77-810D2F11C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22" y="1307795"/>
              <a:ext cx="5735538" cy="43016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6F73373-C791-447E-8667-610B5AEF640E}"/>
                    </a:ext>
                  </a:extLst>
                </p:cNvPr>
                <p:cNvSpPr txBox="1"/>
                <p:nvPr/>
              </p:nvSpPr>
              <p:spPr>
                <a:xfrm>
                  <a:off x="1339346" y="5664503"/>
                  <a:ext cx="4427984" cy="446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2.0&lt;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kumimoji="1" lang="en-US" altLang="ja-JP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3.0&lt;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&lt;4.0</m:t>
                      </m:r>
                    </m:oMath>
                  </a14:m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6F73373-C791-447E-8667-610B5AEF6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346" y="5664503"/>
                  <a:ext cx="4427984" cy="446212"/>
                </a:xfrm>
                <a:prstGeom prst="rect">
                  <a:avLst/>
                </a:prstGeom>
                <a:blipFill>
                  <a:blip r:embed="rId4"/>
                  <a:stretch>
                    <a:fillRect t="-4615" b="-323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円/楕円 10">
              <a:extLst>
                <a:ext uri="{FF2B5EF4-FFF2-40B4-BE49-F238E27FC236}">
                  <a16:creationId xmlns:a16="http://schemas.microsoft.com/office/drawing/2014/main" id="{42185322-0DCC-42C8-977E-8028F1743623}"/>
                </a:ext>
              </a:extLst>
            </p:cNvPr>
            <p:cNvSpPr/>
            <p:nvPr/>
          </p:nvSpPr>
          <p:spPr>
            <a:xfrm>
              <a:off x="921001" y="5458439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円/楕円 15">
              <a:extLst>
                <a:ext uri="{FF2B5EF4-FFF2-40B4-BE49-F238E27FC236}">
                  <a16:creationId xmlns:a16="http://schemas.microsoft.com/office/drawing/2014/main" id="{4A2D8BF1-1874-42D1-99A9-32124AEA1C4B}"/>
                </a:ext>
              </a:extLst>
            </p:cNvPr>
            <p:cNvSpPr/>
            <p:nvPr/>
          </p:nvSpPr>
          <p:spPr>
            <a:xfrm>
              <a:off x="5401010" y="5459803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16">
              <a:extLst>
                <a:ext uri="{FF2B5EF4-FFF2-40B4-BE49-F238E27FC236}">
                  <a16:creationId xmlns:a16="http://schemas.microsoft.com/office/drawing/2014/main" id="{1EEABFD1-F7CE-422F-BF5E-D59F665D8797}"/>
                </a:ext>
              </a:extLst>
            </p:cNvPr>
            <p:cNvSpPr/>
            <p:nvPr/>
          </p:nvSpPr>
          <p:spPr>
            <a:xfrm>
              <a:off x="5552745" y="5458439"/>
              <a:ext cx="429169" cy="429170"/>
            </a:xfrm>
            <a:prstGeom prst="ellipse">
              <a:avLst/>
            </a:prstGeom>
            <a:solidFill>
              <a:schemeClr val="accent5">
                <a:lumMod val="75000"/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DA12F80-182C-4D19-A590-8AFE21BF3C71}"/>
                </a:ext>
              </a:extLst>
            </p:cNvPr>
            <p:cNvSpPr/>
            <p:nvPr/>
          </p:nvSpPr>
          <p:spPr>
            <a:xfrm>
              <a:off x="2133600" y="3372312"/>
              <a:ext cx="25276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latin typeface="+mj-lt"/>
                </a:rPr>
                <a:t>Pb+Pb 2.76 TeV MC-Glauber</a:t>
              </a: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B739EEB-C6D5-434C-8AFC-EA86803F4C49}"/>
              </a:ext>
            </a:extLst>
          </p:cNvPr>
          <p:cNvSpPr/>
          <p:nvPr/>
        </p:nvSpPr>
        <p:spPr>
          <a:xfrm>
            <a:off x="128451" y="1249606"/>
            <a:ext cx="3725910" cy="20516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Hydrodynamic fluctuations</a:t>
            </a:r>
          </a:p>
          <a:p>
            <a:pPr algn="ctr"/>
            <a:r>
              <a:rPr lang="en-US" altLang="ja-JP" sz="2400" b="1" dirty="0">
                <a:latin typeface="+mj-lt"/>
              </a:rPr>
              <a:t>+</a:t>
            </a:r>
          </a:p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Initial longitudinal</a:t>
            </a:r>
            <a:br>
              <a:rPr lang="en-US" altLang="ja-JP" sz="2400" b="1" dirty="0">
                <a:solidFill>
                  <a:srgbClr val="C00000"/>
                </a:solidFill>
                <a:latin typeface="+mj-lt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fluctuations</a:t>
            </a:r>
          </a:p>
          <a:p>
            <a:pPr algn="ctr"/>
            <a:r>
              <a:rPr lang="en-US" altLang="ja-JP" sz="2000" dirty="0">
                <a:latin typeface="+mj-lt"/>
              </a:rPr>
              <a:t>(</a:t>
            </a:r>
            <a:r>
              <a:rPr lang="en-US" altLang="ja-JP" sz="2000" dirty="0" err="1">
                <a:latin typeface="+mj-lt"/>
              </a:rPr>
              <a:t>PYTHIA×Modified</a:t>
            </a:r>
            <a:r>
              <a:rPr lang="en-US" altLang="ja-JP" sz="2000" dirty="0">
                <a:latin typeface="+mj-lt"/>
              </a:rPr>
              <a:t> BGK model)</a:t>
            </a:r>
            <a:endParaRPr lang="ja-JP" altLang="en-US" sz="2400" dirty="0">
              <a:latin typeface="+mj-lt"/>
            </a:endParaRPr>
          </a:p>
        </p:txBody>
      </p:sp>
      <p:sp>
        <p:nvSpPr>
          <p:cNvPr id="18" name="下矢印 16">
            <a:extLst>
              <a:ext uri="{FF2B5EF4-FFF2-40B4-BE49-F238E27FC236}">
                <a16:creationId xmlns:a16="http://schemas.microsoft.com/office/drawing/2014/main" id="{F2096DB2-4FAC-4776-A748-7427320A9B81}"/>
              </a:ext>
            </a:extLst>
          </p:cNvPr>
          <p:cNvSpPr/>
          <p:nvPr/>
        </p:nvSpPr>
        <p:spPr>
          <a:xfrm>
            <a:off x="1271326" y="3386328"/>
            <a:ext cx="1440160" cy="6061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16F53E-A4FA-4394-B172-7F2B15B2D64D}"/>
              </a:ext>
            </a:extLst>
          </p:cNvPr>
          <p:cNvSpPr/>
          <p:nvPr/>
        </p:nvSpPr>
        <p:spPr>
          <a:xfrm>
            <a:off x="139757" y="4023946"/>
            <a:ext cx="3725910" cy="871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j-lt"/>
              </a:rPr>
              <a:t>Reproduce centrality dependence of data</a:t>
            </a:r>
            <a:endParaRPr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F457A2-9091-422E-937A-33F28D5F4B46}"/>
              </a:ext>
            </a:extLst>
          </p:cNvPr>
          <p:cNvSpPr/>
          <p:nvPr/>
        </p:nvSpPr>
        <p:spPr>
          <a:xfrm>
            <a:off x="101622" y="4958440"/>
            <a:ext cx="3725910" cy="1262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2400" b="1" dirty="0">
                <a:latin typeface="+mj-lt"/>
              </a:rPr>
              <a:t>Both fluctuations are important to understand</a:t>
            </a:r>
          </a:p>
          <a:p>
            <a:pPr algn="ctr"/>
            <a:r>
              <a:rPr lang="en-US" altLang="ja-JP" sz="2400" b="1" dirty="0">
                <a:latin typeface="+mj-lt"/>
              </a:rPr>
              <a:t>factorization ratio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21" name="正方形/長方形 13">
            <a:extLst>
              <a:ext uri="{FF2B5EF4-FFF2-40B4-BE49-F238E27FC236}">
                <a16:creationId xmlns:a16="http://schemas.microsoft.com/office/drawing/2014/main" id="{1B5E5C8A-F3EE-4BB6-9AF9-39CE6AA5F4BB}"/>
              </a:ext>
            </a:extLst>
          </p:cNvPr>
          <p:cNvSpPr/>
          <p:nvPr/>
        </p:nvSpPr>
        <p:spPr>
          <a:xfrm>
            <a:off x="187342" y="863325"/>
            <a:ext cx="4288292" cy="307777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. Sakai, 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K. </a:t>
            </a:r>
            <a:r>
              <a:rPr lang="en-US" altLang="ja-JP" sz="1400" dirty="0" err="1" smtClean="0">
                <a:solidFill>
                  <a:srgbClr val="0070C0"/>
                </a:solidFill>
                <a:latin typeface="+mj-lt"/>
              </a:rPr>
              <a:t>Murase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, T</a:t>
            </a:r>
            <a:r>
              <a:rPr lang="en-US" altLang="ja-JP" sz="1400" dirty="0">
                <a:solidFill>
                  <a:srgbClr val="0070C0"/>
                </a:solidFill>
                <a:latin typeface="+mj-lt"/>
              </a:rPr>
              <a:t>. Hirano, PLB 829, 137053 (2022)</a:t>
            </a:r>
            <a:endParaRPr lang="ja-JP" alt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altLang="ja-JP" sz="3600" u="sng" dirty="0" smtClean="0">
                <a:solidFill>
                  <a:schemeClr val="tx1"/>
                </a:solidFill>
              </a:rPr>
              <a:t>Legendre</a:t>
            </a:r>
            <a:r>
              <a:rPr lang="ja-JP" altLang="fr-FR" sz="3600" dirty="0"/>
              <a:t> </a:t>
            </a:r>
            <a:r>
              <a:rPr lang="en-US" altLang="ja-JP" sz="3600" dirty="0" smtClean="0"/>
              <a:t>coefficient of flow</a:t>
            </a:r>
            <a:endParaRPr kumimoji="1" lang="ja-JP" altLang="en-US" sz="36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4D2D60-42EE-4D90-B2A7-7D0BC3EC3E82}"/>
              </a:ext>
            </a:extLst>
          </p:cNvPr>
          <p:cNvSpPr txBox="1"/>
          <p:nvPr/>
        </p:nvSpPr>
        <p:spPr>
          <a:xfrm>
            <a:off x="5796136" y="848476"/>
            <a:ext cx="309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latin typeface="+mj-lt"/>
                <a:sym typeface="Wingdings" panose="05000000000000000000" pitchFamily="2" charset="2"/>
              </a:rPr>
              <a:t> Flow coefficients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DF99B7-5CA1-4724-8148-69075D828EA3}"/>
              </a:ext>
            </a:extLst>
          </p:cNvPr>
          <p:cNvSpPr txBox="1"/>
          <p:nvPr/>
        </p:nvSpPr>
        <p:spPr>
          <a:xfrm>
            <a:off x="251520" y="836712"/>
            <a:ext cx="5544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Fourier expansion for φ dependence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137B69-CF60-484E-A4D0-20715C6E8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84984"/>
            <a:ext cx="3584715" cy="1728192"/>
          </a:xfrm>
          <a:prstGeom prst="rect">
            <a:avLst/>
          </a:prstGeom>
        </p:spPr>
      </p:pic>
      <p:pic>
        <p:nvPicPr>
          <p:cNvPr id="28" name="図 21">
            <a:extLst>
              <a:ext uri="{FF2B5EF4-FFF2-40B4-BE49-F238E27FC236}">
                <a16:creationId xmlns:a16="http://schemas.microsoft.com/office/drawing/2014/main" id="{03B4015C-3811-41AE-8380-575328A76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57786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DFB221-1D35-460B-922B-B4E904952127}"/>
              </a:ext>
            </a:extLst>
          </p:cNvPr>
          <p:cNvSpPr txBox="1"/>
          <p:nvPr/>
        </p:nvSpPr>
        <p:spPr>
          <a:xfrm>
            <a:off x="251520" y="2636912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</a:rPr>
              <a:t>Expansion in </a:t>
            </a:r>
            <a:r>
              <a:rPr lang="en-US" altLang="ja-JP" sz="2400" b="1" i="1" dirty="0" err="1" smtClean="0">
                <a:solidFill>
                  <a:srgbClr val="C00000"/>
                </a:solidFill>
              </a:rPr>
              <a:t>η</a:t>
            </a:r>
            <a:r>
              <a:rPr lang="en-US" altLang="ja-JP" sz="2400" b="1" i="1" baseline="-25000" dirty="0" err="1" smtClean="0">
                <a:solidFill>
                  <a:srgbClr val="C00000"/>
                </a:solidFill>
              </a:rPr>
              <a:t>p</a:t>
            </a:r>
            <a:r>
              <a:rPr lang="ja-JP" altLang="fr-FR" sz="2400" b="1" dirty="0">
                <a:solidFill>
                  <a:srgbClr val="C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direction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EA44B14-B718-4E4A-87B0-16AB45A3B377}"/>
              </a:ext>
            </a:extLst>
          </p:cNvPr>
          <p:cNvCxnSpPr>
            <a:cxnSpLocks/>
          </p:cNvCxnSpPr>
          <p:nvPr/>
        </p:nvCxnSpPr>
        <p:spPr>
          <a:xfrm>
            <a:off x="3851920" y="2204864"/>
            <a:ext cx="3600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BA3C4B3-9BE2-4903-AE03-6A6F570E859F}"/>
              </a:ext>
            </a:extLst>
          </p:cNvPr>
          <p:cNvCxnSpPr>
            <a:cxnSpLocks/>
          </p:cNvCxnSpPr>
          <p:nvPr/>
        </p:nvCxnSpPr>
        <p:spPr>
          <a:xfrm>
            <a:off x="5436096" y="2204864"/>
            <a:ext cx="3600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2F3D08AB-5443-4F90-8195-930D2D620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229200"/>
            <a:ext cx="2376264" cy="5661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255D40-B4C4-48F8-A63F-C0D8B816D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5229200"/>
            <a:ext cx="2495550" cy="6858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C1C75A9-6415-4DD5-B1C3-DDF7DA85D23C}"/>
              </a:ext>
            </a:extLst>
          </p:cNvPr>
          <p:cNvSpPr txBox="1"/>
          <p:nvPr/>
        </p:nvSpPr>
        <p:spPr>
          <a:xfrm>
            <a:off x="179512" y="6021288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</a:rPr>
              <a:t>Mixed correlation in rapidity direction?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9859512-658E-448A-97B8-8ADC770187BE}"/>
              </a:ext>
            </a:extLst>
          </p:cNvPr>
          <p:cNvSpPr txBox="1"/>
          <p:nvPr/>
        </p:nvSpPr>
        <p:spPr>
          <a:xfrm>
            <a:off x="5436096" y="32459"/>
            <a:ext cx="3960440" cy="33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  <a:latin typeface="+mj-lt"/>
              </a:rPr>
              <a:t>Sakai, KM, Hirano, </a:t>
            </a:r>
            <a:r>
              <a:rPr kumimoji="1" lang="pl-PL" altLang="ja-JP" sz="1600" dirty="0">
                <a:solidFill>
                  <a:srgbClr val="0070C0"/>
                </a:solidFill>
                <a:latin typeface="+mj-lt"/>
              </a:rPr>
              <a:t>PRC102, 064903 (2020)</a:t>
            </a:r>
            <a:endParaRPr kumimoji="1" lang="ja-JP" altLang="en-US" sz="1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06FD886-51A6-4317-A0EA-07395B18B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3717032"/>
            <a:ext cx="2899809" cy="1937502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CC736C-045C-4A0F-B790-2C7B5614EB83}"/>
              </a:ext>
            </a:extLst>
          </p:cNvPr>
          <p:cNvSpPr txBox="1"/>
          <p:nvPr/>
        </p:nvSpPr>
        <p:spPr>
          <a:xfrm>
            <a:off x="4211960" y="3212976"/>
            <a:ext cx="3672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latin typeface="+mn-lt"/>
                <a:ea typeface="+mn-ea"/>
              </a:rPr>
              <a:t>P</a:t>
            </a:r>
            <a:r>
              <a:rPr kumimoji="1" lang="en-US" altLang="ja-JP" sz="2400" baseline="-25000" dirty="0">
                <a:latin typeface="+mn-lt"/>
                <a:ea typeface="+mn-ea"/>
              </a:rPr>
              <a:t>k</a:t>
            </a:r>
            <a:r>
              <a:rPr kumimoji="1" lang="en-US" altLang="ja-JP" sz="2400" dirty="0">
                <a:latin typeface="+mn-lt"/>
                <a:ea typeface="+mn-ea"/>
              </a:rPr>
              <a:t>: </a:t>
            </a:r>
            <a:r>
              <a:rPr kumimoji="1" lang="en-US" altLang="ja-JP" sz="2400" dirty="0" smtClean="0">
                <a:latin typeface="+mn-lt"/>
                <a:ea typeface="+mn-ea"/>
              </a:rPr>
              <a:t>Legendre polynomials</a:t>
            </a:r>
            <a:endParaRPr kumimoji="1" lang="ja-JP" altLang="en-US" sz="2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007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altLang="ja-JP" sz="3600" u="sng" dirty="0" smtClean="0">
                <a:solidFill>
                  <a:schemeClr val="tx1"/>
                </a:solidFill>
              </a:rPr>
              <a:t>Legendre</a:t>
            </a:r>
            <a:r>
              <a:rPr lang="ja-JP" altLang="fr-FR" sz="3600" dirty="0"/>
              <a:t> </a:t>
            </a:r>
            <a:r>
              <a:rPr lang="en-US" altLang="ja-JP" sz="3600" dirty="0" smtClean="0"/>
              <a:t>coefficients of flow</a:t>
            </a:r>
            <a:endParaRPr kumimoji="1" lang="ja-JP" altLang="en-US" sz="36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pic>
        <p:nvPicPr>
          <p:cNvPr id="18" name="図 5">
            <a:extLst>
              <a:ext uri="{FF2B5EF4-FFF2-40B4-BE49-F238E27FC236}">
                <a16:creationId xmlns:a16="http://schemas.microsoft.com/office/drawing/2014/main" id="{4C0FA1E8-784D-4442-8EBC-CFBAF85F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3907850" cy="3024336"/>
          </a:xfrm>
          <a:prstGeom prst="rect">
            <a:avLst/>
          </a:prstGeom>
        </p:spPr>
      </p:pic>
      <p:pic>
        <p:nvPicPr>
          <p:cNvPr id="19" name="図 9">
            <a:extLst>
              <a:ext uri="{FF2B5EF4-FFF2-40B4-BE49-F238E27FC236}">
                <a16:creationId xmlns:a16="http://schemas.microsoft.com/office/drawing/2014/main" id="{DA25DA35-B8CB-4044-BA5B-4C428845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764704"/>
            <a:ext cx="3816424" cy="3046502"/>
          </a:xfrm>
          <a:prstGeom prst="rect">
            <a:avLst/>
          </a:prstGeom>
        </p:spPr>
      </p:pic>
      <p:pic>
        <p:nvPicPr>
          <p:cNvPr id="20" name="図 12">
            <a:extLst>
              <a:ext uri="{FF2B5EF4-FFF2-40B4-BE49-F238E27FC236}">
                <a16:creationId xmlns:a16="http://schemas.microsoft.com/office/drawing/2014/main" id="{E6DA6BE9-6A4C-4376-ABDE-2D5559B2C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789040"/>
            <a:ext cx="3816424" cy="2995334"/>
          </a:xfrm>
          <a:prstGeom prst="rect">
            <a:avLst/>
          </a:prstGeom>
        </p:spPr>
      </p:pic>
      <p:pic>
        <p:nvPicPr>
          <p:cNvPr id="21" name="図 15">
            <a:extLst>
              <a:ext uri="{FF2B5EF4-FFF2-40B4-BE49-F238E27FC236}">
                <a16:creationId xmlns:a16="http://schemas.microsoft.com/office/drawing/2014/main" id="{11FAA17E-08D7-4782-829F-AC1A83FB5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912367"/>
            <a:ext cx="3744416" cy="2953070"/>
          </a:xfrm>
          <a:prstGeom prst="rect">
            <a:avLst/>
          </a:prstGeom>
        </p:spPr>
      </p:pic>
      <p:sp>
        <p:nvSpPr>
          <p:cNvPr id="22" name="テキスト ボックス 28">
            <a:extLst>
              <a:ext uri="{FF2B5EF4-FFF2-40B4-BE49-F238E27FC236}">
                <a16:creationId xmlns:a16="http://schemas.microsoft.com/office/drawing/2014/main" id="{23CABD8C-B6E1-4E52-BF70-24284F674AC0}"/>
              </a:ext>
            </a:extLst>
          </p:cNvPr>
          <p:cNvSpPr txBox="1"/>
          <p:nvPr/>
        </p:nvSpPr>
        <p:spPr>
          <a:xfrm>
            <a:off x="1400758" y="1556792"/>
            <a:ext cx="104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1" i="1" dirty="0">
                <a:solidFill>
                  <a:srgbClr val="C00000"/>
                </a:solidFill>
              </a:rPr>
              <a:t>A</a:t>
            </a:r>
            <a:r>
              <a:rPr kumimoji="1" lang="en-US" altLang="ja-JP" sz="2800" b="1" baseline="30000" dirty="0">
                <a:solidFill>
                  <a:srgbClr val="C00000"/>
                </a:solidFill>
              </a:rPr>
              <a:t>1</a:t>
            </a:r>
            <a:endParaRPr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30">
            <a:extLst>
              <a:ext uri="{FF2B5EF4-FFF2-40B4-BE49-F238E27FC236}">
                <a16:creationId xmlns:a16="http://schemas.microsoft.com/office/drawing/2014/main" id="{7F9C3A8C-E5B0-4BAC-AF39-9FF8E7CE2741}"/>
              </a:ext>
            </a:extLst>
          </p:cNvPr>
          <p:cNvSpPr txBox="1"/>
          <p:nvPr/>
        </p:nvSpPr>
        <p:spPr>
          <a:xfrm>
            <a:off x="5724128" y="1556792"/>
            <a:ext cx="104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1" i="1" dirty="0">
                <a:solidFill>
                  <a:srgbClr val="C00000"/>
                </a:solidFill>
              </a:rPr>
              <a:t>B</a:t>
            </a:r>
            <a:r>
              <a:rPr kumimoji="1" lang="en-US" altLang="ja-JP" sz="2800" b="1" baseline="30000" dirty="0">
                <a:solidFill>
                  <a:srgbClr val="C00000"/>
                </a:solidFill>
              </a:rPr>
              <a:t>1</a:t>
            </a:r>
            <a:endParaRPr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38">
            <a:extLst>
              <a:ext uri="{FF2B5EF4-FFF2-40B4-BE49-F238E27FC236}">
                <a16:creationId xmlns:a16="http://schemas.microsoft.com/office/drawing/2014/main" id="{F90FF561-A48B-4094-9769-224C5FA30F90}"/>
              </a:ext>
            </a:extLst>
          </p:cNvPr>
          <p:cNvSpPr txBox="1"/>
          <p:nvPr/>
        </p:nvSpPr>
        <p:spPr>
          <a:xfrm>
            <a:off x="1547664" y="4581128"/>
            <a:ext cx="104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1" i="1" dirty="0">
                <a:solidFill>
                  <a:srgbClr val="C00000"/>
                </a:solidFill>
              </a:rPr>
              <a:t>A</a:t>
            </a:r>
            <a:r>
              <a:rPr kumimoji="1" lang="en-US" altLang="ja-JP" sz="2800" b="1" baseline="30000" dirty="0">
                <a:solidFill>
                  <a:srgbClr val="C00000"/>
                </a:solidFill>
              </a:rPr>
              <a:t>2</a:t>
            </a:r>
            <a:endParaRPr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40">
            <a:extLst>
              <a:ext uri="{FF2B5EF4-FFF2-40B4-BE49-F238E27FC236}">
                <a16:creationId xmlns:a16="http://schemas.microsoft.com/office/drawing/2014/main" id="{B72D79FD-01FE-4CFA-8AD5-7FEF2631BE76}"/>
              </a:ext>
            </a:extLst>
          </p:cNvPr>
          <p:cNvSpPr txBox="1"/>
          <p:nvPr/>
        </p:nvSpPr>
        <p:spPr>
          <a:xfrm>
            <a:off x="5652120" y="4653136"/>
            <a:ext cx="936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1" i="1" dirty="0">
                <a:solidFill>
                  <a:srgbClr val="C00000"/>
                </a:solidFill>
              </a:rPr>
              <a:t>B</a:t>
            </a:r>
            <a:r>
              <a:rPr kumimoji="1" lang="en-US" altLang="ja-JP" sz="2800" b="1" baseline="30000" dirty="0">
                <a:solidFill>
                  <a:srgbClr val="C00000"/>
                </a:solidFill>
              </a:rPr>
              <a:t>2</a:t>
            </a:r>
            <a:endParaRPr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184" y="1587569"/>
            <a:ext cx="135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 smtClean="0">
                <a:latin typeface="+mj-lt"/>
              </a:rPr>
              <a:t>P</a:t>
            </a:r>
            <a:r>
              <a:rPr lang="en-US" altLang="ja-JP" sz="1200" baseline="-25000" dirty="0" smtClean="0">
                <a:latin typeface="+mj-lt"/>
              </a:rPr>
              <a:t>1</a:t>
            </a:r>
            <a:r>
              <a:rPr lang="en-US" altLang="ja-JP" sz="1200" dirty="0" smtClean="0">
                <a:latin typeface="+mj-lt"/>
              </a:rPr>
              <a:t>(z) Magnitude </a:t>
            </a:r>
            <a:r>
              <a:rPr lang="en-US" altLang="ja-JP" sz="1200" dirty="0">
                <a:latin typeface="+mj-lt"/>
              </a:rPr>
              <a:t>fluctuations</a:t>
            </a:r>
            <a:endParaRPr lang="ja-JP" altLang="en-US" sz="12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97569" y="4615912"/>
            <a:ext cx="135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 smtClean="0">
                <a:latin typeface="+mj-lt"/>
              </a:rPr>
              <a:t>P</a:t>
            </a:r>
            <a:r>
              <a:rPr lang="en-US" altLang="ja-JP" sz="1200" baseline="-25000" dirty="0" smtClean="0">
                <a:latin typeface="+mj-lt"/>
              </a:rPr>
              <a:t>2</a:t>
            </a:r>
            <a:r>
              <a:rPr lang="en-US" altLang="ja-JP" sz="1200" dirty="0" smtClean="0">
                <a:latin typeface="+mj-lt"/>
              </a:rPr>
              <a:t>(z) Magnitude </a:t>
            </a:r>
            <a:r>
              <a:rPr lang="en-US" altLang="ja-JP" sz="1200" dirty="0">
                <a:latin typeface="+mj-lt"/>
              </a:rPr>
              <a:t>fluctuations</a:t>
            </a:r>
            <a:endParaRPr lang="ja-JP" altLang="en-US" sz="12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4534" y="1622065"/>
            <a:ext cx="1352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i="1" dirty="0" smtClean="0">
                <a:latin typeface="+mj-lt"/>
              </a:rPr>
              <a:t>P</a:t>
            </a:r>
            <a:r>
              <a:rPr lang="en-US" altLang="ja-JP" sz="1400" baseline="-25000" dirty="0" smtClean="0">
                <a:latin typeface="+mj-lt"/>
              </a:rPr>
              <a:t>1</a:t>
            </a:r>
            <a:r>
              <a:rPr lang="en-US" altLang="ja-JP" sz="1400" dirty="0" smtClean="0">
                <a:latin typeface="+mj-lt"/>
              </a:rPr>
              <a:t>(z) Twist</a:t>
            </a:r>
            <a:endParaRPr lang="ja-JP" altLang="en-US" sz="14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4066" y="4769800"/>
            <a:ext cx="1352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i="1" dirty="0" smtClean="0">
                <a:latin typeface="+mj-lt"/>
              </a:rPr>
              <a:t>P</a:t>
            </a:r>
            <a:r>
              <a:rPr lang="en-US" altLang="ja-JP" sz="1400" baseline="-25000" dirty="0" smtClean="0">
                <a:latin typeface="+mj-lt"/>
              </a:rPr>
              <a:t>2</a:t>
            </a:r>
            <a:r>
              <a:rPr lang="en-US" altLang="ja-JP" sz="1400" dirty="0" smtClean="0">
                <a:latin typeface="+mj-lt"/>
              </a:rPr>
              <a:t>(z) Twist</a:t>
            </a:r>
            <a:endParaRPr lang="ja-JP" altLang="en-US" sz="1400" dirty="0">
              <a:latin typeface="+mj-lt"/>
            </a:endParaRPr>
          </a:p>
        </p:txBody>
      </p:sp>
      <p:sp>
        <p:nvSpPr>
          <p:cNvPr id="39" name="テキスト ボックス 36">
            <a:extLst>
              <a:ext uri="{FF2B5EF4-FFF2-40B4-BE49-F238E27FC236}">
                <a16:creationId xmlns:a16="http://schemas.microsoft.com/office/drawing/2014/main" id="{59859512-658E-448A-97B8-8ADC770187BE}"/>
              </a:ext>
            </a:extLst>
          </p:cNvPr>
          <p:cNvSpPr txBox="1"/>
          <p:nvPr/>
        </p:nvSpPr>
        <p:spPr>
          <a:xfrm>
            <a:off x="5406232" y="38822"/>
            <a:ext cx="3960440" cy="33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  <a:latin typeface="+mj-lt"/>
              </a:rPr>
              <a:t>Sakai, KM, Hirano, </a:t>
            </a:r>
            <a:r>
              <a:rPr kumimoji="1" lang="pl-PL" altLang="ja-JP" sz="1600" dirty="0">
                <a:solidFill>
                  <a:srgbClr val="0070C0"/>
                </a:solidFill>
                <a:latin typeface="+mj-lt"/>
              </a:rPr>
              <a:t>PRC102, 064903 (2020)</a:t>
            </a:r>
            <a:endParaRPr kumimoji="1" lang="ja-JP" alt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8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3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Dynamical model with hydro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65444"/>
            <a:chOff x="323528" y="1978122"/>
            <a:chExt cx="4508288" cy="4265444"/>
          </a:xfrm>
        </p:grpSpPr>
        <p:sp>
          <p:nvSpPr>
            <p:cNvPr id="23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28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29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1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2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5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72112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3103624" y="5789541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980728"/>
            <a:ext cx="6270335" cy="5544616"/>
            <a:chOff x="173272" y="2044788"/>
            <a:chExt cx="6615610" cy="415531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36436" y="3540360"/>
              <a:ext cx="4540679" cy="1683593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no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2. </a:t>
              </a:r>
              <a:r>
                <a:rPr lang="en-US" altLang="ja-JP" sz="2000" b="1" dirty="0">
                  <a:solidFill>
                    <a:srgbClr val="C00000"/>
                  </a:solidFill>
                  <a:latin typeface="+mn-lt"/>
                  <a:ea typeface="+mn-ea"/>
                </a:rPr>
                <a:t>(3+1)-dim. </a:t>
              </a:r>
              <a:r>
                <a:rPr lang="en-US" altLang="ja-JP" sz="20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relativistic fluctuating hydrodynamics (</a:t>
              </a:r>
              <a:r>
                <a:rPr lang="en-US" altLang="ja-JP" sz="2000" b="1" dirty="0" err="1" smtClean="0">
                  <a:solidFill>
                    <a:srgbClr val="C00000"/>
                  </a:solidFill>
                  <a:latin typeface="Consolas" panose="020B0609020204030204" pitchFamily="49" charset="0"/>
                  <a:ea typeface="+mn-ea"/>
                </a:rPr>
                <a:t>rfh</a:t>
              </a:r>
              <a:r>
                <a:rPr lang="en-US" altLang="ja-JP" sz="20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)</a:t>
              </a:r>
              <a:r>
                <a:rPr lang="en-US" altLang="ja-JP" sz="2400" dirty="0">
                  <a:latin typeface="+mn-lt"/>
                  <a:ea typeface="+mn-ea"/>
                </a:rPr>
                <a:t/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 err="1">
                  <a:latin typeface="+mn-lt"/>
                  <a:ea typeface="+mn-ea"/>
                </a:rPr>
                <a:t>EoS</a:t>
              </a:r>
              <a:r>
                <a:rPr lang="en-US" altLang="ja-JP" sz="2000" dirty="0">
                  <a:latin typeface="+mn-lt"/>
                  <a:ea typeface="+mn-ea"/>
                </a:rPr>
                <a:t>: </a:t>
              </a:r>
              <a:r>
                <a:rPr lang="en-US" altLang="ja-JP" sz="2000" dirty="0" smtClean="0">
                  <a:latin typeface="+mn-lt"/>
                  <a:ea typeface="+mn-ea"/>
                </a:rPr>
                <a:t/>
              </a:r>
              <a:br>
                <a:rPr lang="en-US" altLang="ja-JP" sz="2000" dirty="0" smtClean="0">
                  <a:latin typeface="+mn-lt"/>
                  <a:ea typeface="+mn-ea"/>
                </a:rPr>
              </a:br>
              <a:r>
                <a:rPr lang="en-US" altLang="ja-JP" sz="500" dirty="0" smtClean="0">
                  <a:latin typeface="+mn-lt"/>
                  <a:ea typeface="+mn-ea"/>
                </a:rPr>
                <a:t/>
              </a:r>
              <a:br>
                <a:rPr lang="en-US" altLang="ja-JP" sz="500" dirty="0" smtClean="0">
                  <a:latin typeface="+mn-lt"/>
                  <a:ea typeface="+mn-ea"/>
                </a:rPr>
              </a:br>
              <a:r>
                <a:rPr lang="en-US" altLang="ja-JP" sz="2000" i="1" dirty="0" smtClean="0">
                  <a:latin typeface="+mj-lt"/>
                </a:rPr>
                <a:t>η</a:t>
              </a:r>
              <a:r>
                <a:rPr lang="en-US" altLang="ja-JP" sz="2000" dirty="0" smtClean="0">
                  <a:latin typeface="+mj-lt"/>
                </a:rPr>
                <a:t>/</a:t>
              </a:r>
              <a:r>
                <a:rPr lang="en-US" altLang="ja-JP" sz="2000" i="1" dirty="0" smtClean="0">
                  <a:latin typeface="+mj-lt"/>
                </a:rPr>
                <a:t>s</a:t>
              </a:r>
              <a:r>
                <a:rPr lang="en-US" altLang="ja-JP" sz="2000" dirty="0" smtClean="0">
                  <a:latin typeface="+mj-lt"/>
                </a:rPr>
                <a:t>:</a:t>
              </a:r>
              <a:endParaRPr lang="en-US" altLang="ja-JP" sz="2400" dirty="0">
                <a:latin typeface="+mj-lt"/>
                <a:ea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36436" y="5449641"/>
              <a:ext cx="4489616" cy="576644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1. </a:t>
              </a:r>
              <a:r>
                <a:rPr lang="en-US" altLang="ja-JP" sz="2400" b="1" dirty="0">
                  <a:latin typeface="+mn-lt"/>
                  <a:ea typeface="+mn-ea"/>
                </a:rPr>
                <a:t>Initial </a:t>
              </a:r>
              <a:r>
                <a:rPr lang="en-US" altLang="ja-JP" sz="2400" b="1" dirty="0" smtClean="0">
                  <a:latin typeface="+mn-lt"/>
                  <a:ea typeface="+mn-ea"/>
                </a:rPr>
                <a:t>state model</a:t>
              </a:r>
              <a:r>
                <a:rPr lang="en-US" altLang="ja-JP" sz="2400" dirty="0">
                  <a:latin typeface="+mn-lt"/>
                  <a:ea typeface="+mn-ea"/>
                </a:rPr>
                <a:t/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 err="1" smtClean="0">
                  <a:latin typeface="+mn-lt"/>
                  <a:ea typeface="+mn-ea"/>
                </a:rPr>
                <a:t>TRENTo</a:t>
              </a:r>
              <a:r>
                <a:rPr lang="en-US" altLang="ja-JP" sz="2000" dirty="0" smtClean="0">
                  <a:latin typeface="+mn-lt"/>
                  <a:ea typeface="+mn-ea"/>
                </a:rPr>
                <a:t> (</a:t>
              </a:r>
              <a:r>
                <a:rPr lang="en-US" altLang="ja-JP" sz="2000" i="1" dirty="0" smtClean="0">
                  <a:latin typeface="+mn-lt"/>
                  <a:ea typeface="+mn-ea"/>
                </a:rPr>
                <a:t>p</a:t>
              </a:r>
              <a:r>
                <a:rPr lang="en-US" altLang="ja-JP" sz="2000" dirty="0" smtClean="0">
                  <a:latin typeface="+mn-lt"/>
                  <a:ea typeface="+mn-ea"/>
                </a:rPr>
                <a:t> = 0)</a:t>
              </a:r>
              <a:endParaRPr lang="ja-JP" altLang="en-US" sz="2400" dirty="0">
                <a:latin typeface="+mn-lt"/>
                <a:ea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2060" y="2735519"/>
              <a:ext cx="4494500" cy="52729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noAutofit/>
            </a:bodyPr>
            <a:lstStyle/>
            <a:p>
              <a:pPr marL="266700" indent="-266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3. </a:t>
              </a:r>
              <a:r>
                <a:rPr lang="en-US" altLang="ja-JP" sz="2400" b="1" dirty="0" err="1">
                  <a:latin typeface="+mn-lt"/>
                  <a:ea typeface="+mn-ea"/>
                </a:rPr>
                <a:t>Particlization</a:t>
              </a:r>
              <a:r>
                <a:rPr lang="en-US" altLang="ja-JP" sz="2000" dirty="0">
                  <a:latin typeface="+mn-lt"/>
                  <a:ea typeface="+mn-ea"/>
                </a:rPr>
                <a:t> </a:t>
              </a:r>
              <a:r>
                <a:rPr lang="en-US" altLang="ja-JP" sz="2000" dirty="0" smtClean="0">
                  <a:latin typeface="+mn-lt"/>
                  <a:ea typeface="+mn-ea"/>
                </a:rPr>
                <a:t>by  </a:t>
              </a:r>
              <a:r>
                <a:rPr lang="en-US" altLang="ja-JP" sz="2400" dirty="0" err="1" smtClean="0">
                  <a:latin typeface="Consolas" panose="020B0609020204030204" pitchFamily="49" charset="0"/>
                  <a:ea typeface="+mn-ea"/>
                </a:rPr>
                <a:t>frzout</a:t>
              </a:r>
              <a:endParaRPr lang="en-US" altLang="ja-JP" sz="2400" dirty="0">
                <a:solidFill>
                  <a:srgbClr val="C00000"/>
                </a:solidFill>
                <a:latin typeface="Consolas" panose="020B0609020204030204" pitchFamily="49" charset="0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03604" y="2156609"/>
              <a:ext cx="4552056" cy="34598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4. </a:t>
              </a:r>
              <a:r>
                <a:rPr lang="en-US" altLang="ja-JP" sz="2400" b="1" dirty="0">
                  <a:latin typeface="+mn-lt"/>
                  <a:ea typeface="+mn-ea"/>
                </a:rPr>
                <a:t>Hadronic </a:t>
              </a:r>
              <a:r>
                <a:rPr lang="en-US" altLang="ja-JP" sz="2400" b="1" dirty="0" smtClean="0">
                  <a:latin typeface="+mn-lt"/>
                  <a:ea typeface="+mn-ea"/>
                </a:rPr>
                <a:t>cascade</a:t>
              </a:r>
              <a:r>
                <a:rPr lang="en-US" altLang="ja-JP" sz="2400" dirty="0" smtClean="0">
                  <a:latin typeface="+mn-lt"/>
                  <a:ea typeface="+mn-ea"/>
                </a:rPr>
                <a:t> (</a:t>
              </a:r>
              <a:r>
                <a:rPr lang="en-US" altLang="ja-JP" sz="2400" dirty="0" err="1" smtClean="0">
                  <a:latin typeface="Consolas" panose="020B0609020204030204" pitchFamily="49" charset="0"/>
                  <a:ea typeface="+mn-ea"/>
                </a:rPr>
                <a:t>UrQMD</a:t>
              </a:r>
              <a:r>
                <a:rPr lang="en-US" altLang="ja-JP" sz="2400" dirty="0" smtClean="0">
                  <a:latin typeface="+mn-lt"/>
                  <a:ea typeface="+mn-ea"/>
                </a:rPr>
                <a:t>)</a:t>
              </a:r>
              <a:endParaRPr lang="en-US" altLang="ja-JP" sz="2400" dirty="0">
                <a:latin typeface="+mn-lt"/>
                <a:ea typeface="+mn-ea"/>
              </a:endParaRPr>
            </a:p>
          </p:txBody>
        </p:sp>
        <p:cxnSp>
          <p:nvCxnSpPr>
            <p:cNvPr id="12" name="直線矢印コネクタ 11"/>
            <p:cNvCxnSpPr>
              <a:stCxn id="8" idx="3"/>
              <a:endCxn id="27" idx="3"/>
            </p:cNvCxnSpPr>
            <p:nvPr/>
          </p:nvCxnSpPr>
          <p:spPr>
            <a:xfrm flipV="1">
              <a:off x="4864576" y="4512431"/>
              <a:ext cx="1924306" cy="122048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7" idx="3"/>
            </p:cNvCxnSpPr>
            <p:nvPr/>
          </p:nvCxnSpPr>
          <p:spPr>
            <a:xfrm flipV="1">
              <a:off x="4864575" y="4041498"/>
              <a:ext cx="1918358" cy="696542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10" idx="3"/>
            </p:cNvCxnSpPr>
            <p:nvPr/>
          </p:nvCxnSpPr>
          <p:spPr>
            <a:xfrm flipV="1">
              <a:off x="4864575" y="3465578"/>
              <a:ext cx="1731867" cy="200834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11" idx="3"/>
              <a:endCxn id="39" idx="0"/>
            </p:cNvCxnSpPr>
            <p:nvPr/>
          </p:nvCxnSpPr>
          <p:spPr>
            <a:xfrm>
              <a:off x="4877275" y="2865362"/>
              <a:ext cx="1743086" cy="196436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上矢印 15"/>
            <p:cNvSpPr/>
            <p:nvPr/>
          </p:nvSpPr>
          <p:spPr>
            <a:xfrm>
              <a:off x="2311738" y="5125850"/>
              <a:ext cx="574675" cy="322135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上矢印 16"/>
            <p:cNvSpPr/>
            <p:nvPr/>
          </p:nvSpPr>
          <p:spPr>
            <a:xfrm>
              <a:off x="2278946" y="3254611"/>
              <a:ext cx="574675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上矢印 17"/>
            <p:cNvSpPr/>
            <p:nvPr/>
          </p:nvSpPr>
          <p:spPr>
            <a:xfrm>
              <a:off x="2278946" y="2510691"/>
              <a:ext cx="576262" cy="237893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73272" y="2044788"/>
              <a:ext cx="4837010" cy="4155314"/>
            </a:xfrm>
            <a:prstGeom prst="roundRect">
              <a:avLst>
                <a:gd name="adj" fmla="val 486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BCA080C-7B8C-4956-97F0-D1F4121A3917}"/>
              </a:ext>
            </a:extLst>
          </p:cNvPr>
          <p:cNvSpPr/>
          <p:nvPr/>
        </p:nvSpPr>
        <p:spPr>
          <a:xfrm>
            <a:off x="-180528" y="678434"/>
            <a:ext cx="3514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70C0"/>
                </a:solidFill>
              </a:rPr>
              <a:t>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Oshima</a:t>
            </a:r>
            <a:r>
              <a:rPr lang="en-US" altLang="ja-JP" sz="1200" dirty="0" smtClean="0">
                <a:solidFill>
                  <a:srgbClr val="0070C0"/>
                </a:solidFill>
              </a:rPr>
              <a:t>, 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Murase</a:t>
            </a:r>
            <a:r>
              <a:rPr lang="en-US" altLang="ja-JP" sz="1200" dirty="0" smtClean="0">
                <a:solidFill>
                  <a:srgbClr val="0070C0"/>
                </a:solidFill>
              </a:rPr>
              <a:t>, A. Sakai, C.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Nonaka</a:t>
            </a:r>
            <a:endParaRPr lang="ja-JP" altLang="en-US" sz="1200" b="1" dirty="0"/>
          </a:p>
        </p:txBody>
      </p:sp>
      <p:sp>
        <p:nvSpPr>
          <p:cNvPr id="58" name="Rectangle 57"/>
          <p:cNvSpPr/>
          <p:nvPr/>
        </p:nvSpPr>
        <p:spPr>
          <a:xfrm>
            <a:off x="433172" y="2316258"/>
            <a:ext cx="2848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</a:rPr>
              <a:t>S. Pratt and G. Torrieri, PRC 82 044901 (2010)</a:t>
            </a:r>
            <a:endParaRPr lang="en-US" altLang="ja-JP" sz="1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621" y="3668693"/>
            <a:ext cx="32372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it-IT" sz="1100" dirty="0">
                <a:solidFill>
                  <a:srgbClr val="0070C0"/>
                </a:solidFill>
              </a:rPr>
              <a:t>M. Bluhm, P. Alba, W. Alberico, A. Beraudo </a:t>
            </a:r>
            <a:r>
              <a:rPr lang="it-IT" sz="1100" dirty="0" smtClean="0">
                <a:solidFill>
                  <a:srgbClr val="0070C0"/>
                </a:solidFill>
              </a:rPr>
              <a:t>and</a:t>
            </a:r>
            <a:br>
              <a:rPr lang="it-IT" sz="1100" dirty="0" smtClean="0">
                <a:solidFill>
                  <a:srgbClr val="0070C0"/>
                </a:solidFill>
              </a:rPr>
            </a:br>
            <a:r>
              <a:rPr lang="it-IT" sz="1100" dirty="0" smtClean="0">
                <a:solidFill>
                  <a:srgbClr val="0070C0"/>
                </a:solidFill>
              </a:rPr>
              <a:t>C</a:t>
            </a:r>
            <a:r>
              <a:rPr lang="it-IT" sz="1100" dirty="0">
                <a:solidFill>
                  <a:srgbClr val="0070C0"/>
                </a:solidFill>
              </a:rPr>
              <a:t>. Ratti, </a:t>
            </a:r>
            <a:r>
              <a:rPr lang="it-IT" sz="1100" dirty="0" smtClean="0">
                <a:solidFill>
                  <a:srgbClr val="0070C0"/>
                </a:solidFill>
              </a:rPr>
              <a:t>Nucl</a:t>
            </a:r>
            <a:r>
              <a:rPr lang="it-IT" sz="1100" dirty="0">
                <a:solidFill>
                  <a:srgbClr val="0070C0"/>
                </a:solidFill>
              </a:rPr>
              <a:t>. Phys. A 929 (2014) 157</a:t>
            </a:r>
          </a:p>
        </p:txBody>
      </p:sp>
      <p:pic>
        <p:nvPicPr>
          <p:cNvPr id="60" name="viscosity.png" descr="viscosity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33755"/>
          <a:stretch/>
        </p:blipFill>
        <p:spPr>
          <a:xfrm>
            <a:off x="1407818" y="4116778"/>
            <a:ext cx="2092519" cy="1039655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</p:spPr>
      </p:pic>
      <p:sp>
        <p:nvSpPr>
          <p:cNvPr id="19" name="Rectangle 18"/>
          <p:cNvSpPr/>
          <p:nvPr/>
        </p:nvSpPr>
        <p:spPr>
          <a:xfrm>
            <a:off x="1728854" y="4109738"/>
            <a:ext cx="2052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temperature-dependent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146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解析結果 :"/>
          <p:cNvSpPr txBox="1">
            <a:spLocks noGrp="1"/>
          </p:cNvSpPr>
          <p:nvPr>
            <p:ph type="title"/>
          </p:nvPr>
        </p:nvSpPr>
        <p:spPr>
          <a:xfrm>
            <a:off x="0" y="5591"/>
            <a:ext cx="8229600" cy="9969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u="sng" dirty="0" smtClean="0"/>
              <a:t>Mixed harmonic </a:t>
            </a:r>
            <a:r>
              <a:rPr lang="en-US" u="sng" dirty="0" err="1" smtClean="0"/>
              <a:t>cumulants</a:t>
            </a:r>
            <a:r>
              <a:rPr lang="en-US" u="sng" dirty="0" smtClean="0"/>
              <a:t> (MHC)</a:t>
            </a:r>
            <a:endParaRPr u="sng" dirty="0"/>
          </a:p>
        </p:txBody>
      </p:sp>
      <p:sp>
        <p:nvSpPr>
          <p:cNvPr id="19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790193" y="6475238"/>
            <a:ext cx="353807" cy="1608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粘性の違いによる差（本研究）"/>
              <p:cNvSpPr txBox="1"/>
              <p:nvPr/>
            </p:nvSpPr>
            <p:spPr>
              <a:xfrm>
                <a:off x="27359" y="1013539"/>
                <a:ext cx="4665402" cy="2047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 defTabSz="584200">
                  <a:defRPr sz="27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游ゴシック体 ボールド"/>
                  </a:defRPr>
                </a:lvl1pPr>
              </a:lstStyle>
              <a:p>
                <a:pPr lvl="1" algn="l">
                  <a:defRPr>
                    <a:latin typeface="+mn-lt"/>
                    <a:ea typeface="+mn-ea"/>
                    <a:cs typeface="+mn-cs"/>
                    <a:sym typeface="游ゴシック体 ボールド"/>
                  </a:defRPr>
                </a:pPr>
                <a:r>
                  <a:rPr lang="en-US" sz="2109" i="1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游ゴシック体 ボールド"/>
                  </a:rPr>
                  <a:t/>
                </a:r>
                <a:br>
                  <a:rPr lang="en-US" sz="2109" i="1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游ゴシック体 ボールド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𝑀𝐻𝐶</m:t>
                      </m:r>
                      <m:d>
                        <m:d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=⟨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⟩−⟨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</m:t>
                      </m:r>
                    </m:oMath>
                  </m:oMathPara>
                </a14:m>
                <a:endParaRPr lang="ar-AE" dirty="0">
                  <a:sym typeface="游ゴシック体 ボールド"/>
                </a:endParaRPr>
              </a:p>
              <a:p>
                <a:pPr lvl="1">
                  <a:defRPr>
                    <a:latin typeface="+mn-lt"/>
                    <a:ea typeface="+mn-ea"/>
                    <a:cs typeface="+mn-cs"/>
                    <a:sym typeface="游ゴシック体 ボールド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𝑀𝐻𝐶</m:t>
                      </m:r>
                      <m:d>
                        <m:d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游ゴシック体 ボールド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=⟨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4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⟩−⟨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4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游ゴシック体 ボールド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游ゴシック体 ボールド"/>
                        </a:rPr>
                        <m:t>⟩</m:t>
                      </m:r>
                    </m:oMath>
                  </m:oMathPara>
                </a14:m>
                <a:endParaRPr lang="ar-AE" dirty="0">
                  <a:sym typeface="游ゴシック体 ボールド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𝑀𝐻𝐶</m:t>
                      </m:r>
                      <m:d>
                        <m:d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⟩−</m:t>
                      </m:r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⟩−⟨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⟩+</m:t>
                      </m:r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sSubSup>
                            <m:sSubSupPr>
                              <m:ctrlP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210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ar-AE"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192" name="粘性の違いによる差（本研究）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" y="1013539"/>
                <a:ext cx="4665402" cy="2047805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3" name="alice_v22v42.png" descr="alice_v22v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2761" y="1428431"/>
            <a:ext cx="4115443" cy="446322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テキスト"/>
              <p:cNvSpPr txBox="1"/>
              <p:nvPr/>
            </p:nvSpPr>
            <p:spPr>
              <a:xfrm>
                <a:off x="7775169" y="3891737"/>
                <a:ext cx="966740" cy="288477"/>
              </a:xfrm>
              <a:prstGeom prst="rect">
                <a:avLst/>
              </a:prstGeom>
              <a:solidFill>
                <a:schemeClr val="accent1">
                  <a:lumOff val="-13575"/>
                </a:schemeClr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sz="1406"/>
              </a:p>
            </p:txBody>
          </p:sp>
        </mc:Choice>
        <mc:Fallback xmlns="">
          <p:sp>
            <p:nvSpPr>
              <p:cNvPr id="194" name="テキスト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169" y="3891737"/>
                <a:ext cx="966740" cy="28847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テキスト"/>
              <p:cNvSpPr txBox="1"/>
              <p:nvPr/>
            </p:nvSpPr>
            <p:spPr>
              <a:xfrm>
                <a:off x="7119520" y="2571993"/>
                <a:ext cx="966740" cy="288477"/>
              </a:xfrm>
              <a:prstGeom prst="rect">
                <a:avLst/>
              </a:prstGeom>
              <a:solidFill>
                <a:schemeClr val="accent1">
                  <a:lumOff val="16847"/>
                </a:schemeClr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1406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sz="1406"/>
              </a:p>
            </p:txBody>
          </p:sp>
        </mc:Choice>
        <mc:Fallback xmlns="">
          <p:sp>
            <p:nvSpPr>
              <p:cNvPr id="195" name="テキスト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20" y="2571993"/>
                <a:ext cx="966740" cy="2884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粘性の違いによる差は、…"/>
          <p:cNvSpPr/>
          <p:nvPr/>
        </p:nvSpPr>
        <p:spPr>
          <a:xfrm>
            <a:off x="160383" y="5316379"/>
            <a:ext cx="4665402" cy="1319714"/>
          </a:xfrm>
          <a:prstGeom prst="roundRect">
            <a:avLst>
              <a:gd name="adj" fmla="val 13762"/>
            </a:avLst>
          </a:prstGeom>
          <a:solidFill>
            <a:srgbClr val="FFFFFF"/>
          </a:solidFill>
          <a:ln w="63500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>
              <a:defRPr sz="2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en-US" sz="1969" dirty="0" smtClean="0"/>
              <a:t>MHC may be used for more detailed constraints of the models</a:t>
            </a:r>
            <a:endParaRPr sz="1969" dirty="0"/>
          </a:p>
        </p:txBody>
      </p:sp>
      <p:sp>
        <p:nvSpPr>
          <p:cNvPr id="197" name="粘性の違いによる差（先行研究）"/>
          <p:cNvSpPr txBox="1"/>
          <p:nvPr/>
        </p:nvSpPr>
        <p:spPr>
          <a:xfrm>
            <a:off x="5152370" y="1064228"/>
            <a:ext cx="4029245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584200"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游ゴシック体 ボールド"/>
              </a:defRPr>
            </a:lvl1pPr>
          </a:lstStyle>
          <a:p>
            <a:r>
              <a:rPr lang="en-US" sz="1898" dirty="0" smtClean="0"/>
              <a:t>Existing studies (w/o hydro fluctuations)</a:t>
            </a:r>
            <a:endParaRPr sz="1898" dirty="0"/>
          </a:p>
        </p:txBody>
      </p:sp>
      <p:sp>
        <p:nvSpPr>
          <p:cNvPr id="198" name="ALICE Collaboration, Phys. Lett. B 818, (2021) 136354"/>
          <p:cNvSpPr txBox="1"/>
          <p:nvPr/>
        </p:nvSpPr>
        <p:spPr>
          <a:xfrm>
            <a:off x="4954928" y="5817523"/>
            <a:ext cx="3939156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1400" dirty="0">
                <a:solidFill>
                  <a:srgbClr val="0070C0"/>
                </a:solidFill>
                <a:latin typeface="+mj-lt"/>
              </a:rPr>
              <a:t>ALICE Collaboration, Phys. Lett. B 818, (2021) 136354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"/>
              <p:cNvSpPr/>
              <p:nvPr/>
            </p:nvSpPr>
            <p:spPr>
              <a:xfrm>
                <a:off x="0" y="3713200"/>
                <a:ext cx="4100935" cy="1276830"/>
              </a:xfrm>
              <a:prstGeom prst="rect">
                <a:avLst/>
              </a:prstGeom>
              <a:ln w="254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defTabSz="584200">
                  <a:defRPr sz="2700">
                    <a:solidFill>
                      <a:srgbClr val="000000"/>
                    </a:solidFill>
                    <a:latin typeface="游ゴシック体 ミディアム"/>
                    <a:ea typeface="游ゴシック体 ミディアム"/>
                    <a:cs typeface="游ゴシック体 ミディアム"/>
                    <a:sym typeface="游ゴシック体 ミディアム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𝑛𝑀𝐻𝐶</m:t>
                      </m:r>
                      <m:d>
                        <m:d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𝑀𝐻𝐶</m:t>
                          </m:r>
                          <m:d>
                            <m:d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sSubSup>
                            <m:sSubSup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⟩⟨</m:t>
                          </m:r>
                          <m:sSubSup>
                            <m:sSubSup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8" name="四角形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3200"/>
                <a:ext cx="4100935" cy="1276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7544" y="318714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8910" y="3713200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Normalized MHC Examples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80860" y="90232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MHC Examples</a:t>
            </a:r>
            <a:endParaRPr lang="en-US" b="1" dirty="0"/>
          </a:p>
        </p:txBody>
      </p:sp>
      <p:sp>
        <p:nvSpPr>
          <p:cNvPr id="22" name="Ming Li, You Zhou, Wenbin Zhao, Baochi Fu, Yawen Mou, and Huichao Song, Pays. Rev. C 104, (2021) 024903"/>
          <p:cNvSpPr txBox="1"/>
          <p:nvPr/>
        </p:nvSpPr>
        <p:spPr>
          <a:xfrm>
            <a:off x="4954928" y="6140553"/>
            <a:ext cx="423500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200"/>
              </a:spcBef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1400" dirty="0">
                <a:solidFill>
                  <a:srgbClr val="0070C0"/>
                </a:solidFill>
                <a:latin typeface="+mj-lt"/>
              </a:rPr>
              <a:t>Ming Li, You Zhou, </a:t>
            </a:r>
            <a:r>
              <a:rPr sz="1400" dirty="0" err="1">
                <a:solidFill>
                  <a:srgbClr val="0070C0"/>
                </a:solidFill>
                <a:latin typeface="+mj-lt"/>
              </a:rPr>
              <a:t>Wenbin</a:t>
            </a:r>
            <a:r>
              <a:rPr sz="1400" dirty="0">
                <a:solidFill>
                  <a:srgbClr val="0070C0"/>
                </a:solidFill>
                <a:latin typeface="+mj-lt"/>
              </a:rPr>
              <a:t> Zhao, </a:t>
            </a:r>
            <a:r>
              <a:rPr sz="1400" dirty="0" err="1">
                <a:solidFill>
                  <a:srgbClr val="0070C0"/>
                </a:solidFill>
                <a:latin typeface="+mj-lt"/>
              </a:rPr>
              <a:t>Baochi</a:t>
            </a:r>
            <a:r>
              <a:rPr sz="1400" dirty="0">
                <a:solidFill>
                  <a:srgbClr val="0070C0"/>
                </a:solidFill>
                <a:latin typeface="+mj-lt"/>
              </a:rPr>
              <a:t> Fu, </a:t>
            </a:r>
            <a:r>
              <a:rPr sz="1400" dirty="0" err="1">
                <a:solidFill>
                  <a:srgbClr val="0070C0"/>
                </a:solidFill>
                <a:latin typeface="+mj-lt"/>
              </a:rPr>
              <a:t>Yawen</a:t>
            </a:r>
            <a:r>
              <a:rPr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sz="1400" dirty="0" err="1">
                <a:solidFill>
                  <a:srgbClr val="0070C0"/>
                </a:solidFill>
                <a:latin typeface="+mj-lt"/>
              </a:rPr>
              <a:t>Mou</a:t>
            </a:r>
            <a:r>
              <a:rPr sz="1400" dirty="0">
                <a:solidFill>
                  <a:srgbClr val="0070C0"/>
                </a:solidFill>
                <a:latin typeface="+mj-lt"/>
              </a:rPr>
              <a:t>, and </a:t>
            </a:r>
            <a:r>
              <a:rPr sz="1400" dirty="0" err="1">
                <a:solidFill>
                  <a:srgbClr val="0070C0"/>
                </a:solidFill>
                <a:latin typeface="+mj-lt"/>
              </a:rPr>
              <a:t>Huichao</a:t>
            </a:r>
            <a:r>
              <a:rPr sz="1400" dirty="0">
                <a:solidFill>
                  <a:srgbClr val="0070C0"/>
                </a:solidFill>
                <a:latin typeface="+mj-lt"/>
              </a:rPr>
              <a:t> Song, Pays. Rev. C 104, (2021) 024903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0191" y="473438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197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rdh100001rdh100002rdh100003rdh100004rdh100005_rdh100009_v22v32_100.png" descr="rdh100001rdh100002rdh100003rdh100004rdh100005_rdh100009_v22v32_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876" y="1829458"/>
            <a:ext cx="4530254" cy="3397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rfh100001rfh100002rfh100003rfh100004rfh100005_rdh100001rdh100002rdh100003rdh100004rdh100005_v22v32_100.png" descr="rfh100001rfh100002rfh100003rfh100004rfh100005_rdh100001rdh100002rdh100003rdh100004rdh100005_v22v32_1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3912" y="1833499"/>
            <a:ext cx="4519479" cy="338961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解析結果 :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69596"/>
                <a:ext cx="8229600" cy="908925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4324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𝑛𝑀𝐻𝐶</m:t>
                      </m:r>
                      <m:d>
                        <m:dPr>
                          <m:ctrlPr>
                            <a:rPr lang="ar-AE" sz="4324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 sz="4324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5" name="解析結果 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69596"/>
                <a:ext cx="8229600" cy="908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27" name="rfh：流体ゆらぎあり"/>
          <p:cNvSpPr txBox="1"/>
          <p:nvPr/>
        </p:nvSpPr>
        <p:spPr>
          <a:xfrm>
            <a:off x="5700346" y="2945708"/>
            <a:ext cx="2055051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sz="1547" dirty="0" err="1" smtClean="0">
                <a:solidFill>
                  <a:schemeClr val="accent1"/>
                </a:solidFill>
              </a:rPr>
              <a:t>rfh：</a:t>
            </a:r>
            <a:r>
              <a:rPr lang="en-US" sz="1547" dirty="0" err="1" smtClean="0">
                <a:solidFill>
                  <a:schemeClr val="accent1"/>
                </a:solidFill>
              </a:rPr>
              <a:t>hydro</a:t>
            </a:r>
            <a:r>
              <a:rPr lang="en-US" sz="1547" dirty="0" smtClean="0">
                <a:solidFill>
                  <a:schemeClr val="accent1"/>
                </a:solidFill>
              </a:rPr>
              <a:t> fluctuations</a:t>
            </a:r>
            <a:endParaRPr sz="1547" dirty="0"/>
          </a:p>
        </p:txBody>
      </p:sp>
      <p:sp>
        <p:nvSpPr>
          <p:cNvPr id="228" name="rdh：流体ゆらぎなし"/>
          <p:cNvSpPr txBox="1"/>
          <p:nvPr/>
        </p:nvSpPr>
        <p:spPr>
          <a:xfrm>
            <a:off x="5198784" y="3724533"/>
            <a:ext cx="183543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 smtClean="0">
                <a:solidFill>
                  <a:schemeClr val="accent6"/>
                </a:solidFill>
              </a:rPr>
              <a:t>rdh：</a:t>
            </a:r>
            <a:r>
              <a:rPr lang="en-US" sz="1547" dirty="0" err="1" smtClean="0">
                <a:solidFill>
                  <a:schemeClr val="accent6"/>
                </a:solidFill>
              </a:rPr>
              <a:t>no</a:t>
            </a:r>
            <a:r>
              <a:rPr lang="en-US" sz="1547" dirty="0" smtClean="0">
                <a:solidFill>
                  <a:schemeClr val="accent6"/>
                </a:solidFill>
              </a:rPr>
              <a:t> fluctuations</a:t>
            </a:r>
            <a:endParaRPr sz="1547" dirty="0">
              <a:solidFill>
                <a:schemeClr val="accent6"/>
              </a:solidFill>
            </a:endParaRPr>
          </a:p>
        </p:txBody>
      </p:sp>
      <p:sp>
        <p:nvSpPr>
          <p:cNvPr id="229" name="rdh：流体ゆらぎなし"/>
          <p:cNvSpPr txBox="1"/>
          <p:nvPr/>
        </p:nvSpPr>
        <p:spPr>
          <a:xfrm>
            <a:off x="970076" y="3885362"/>
            <a:ext cx="2753960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>
                <a:solidFill>
                  <a:srgbClr val="C00000"/>
                </a:solidFill>
              </a:rPr>
              <a:t>rdh</a:t>
            </a:r>
            <a:r>
              <a:rPr sz="1547" dirty="0" smtClean="0">
                <a:solidFill>
                  <a:srgbClr val="C00000"/>
                </a:solidFill>
              </a:rPr>
              <a:t>：</a:t>
            </a:r>
            <a:r>
              <a:rPr lang="en-US" altLang="ja-JP" sz="1400" i="1" dirty="0">
                <a:solidFill>
                  <a:srgbClr val="C00000"/>
                </a:solidFill>
              </a:rPr>
              <a:t> </a:t>
            </a:r>
            <a:r>
              <a:rPr lang="en-US" altLang="ja-JP" sz="1400" i="1" dirty="0" smtClean="0">
                <a:solidFill>
                  <a:srgbClr val="C00000"/>
                </a:solidFill>
              </a:rPr>
              <a:t>temperature dependent η</a:t>
            </a:r>
            <a:r>
              <a:rPr lang="en-US" altLang="ja-JP" sz="1400" dirty="0" smtClean="0">
                <a:solidFill>
                  <a:srgbClr val="C00000"/>
                </a:solidFill>
              </a:rPr>
              <a:t>/</a:t>
            </a:r>
            <a:r>
              <a:rPr lang="en-US" altLang="ja-JP" sz="1400" i="1" dirty="0" smtClean="0">
                <a:solidFill>
                  <a:srgbClr val="C00000"/>
                </a:solidFill>
              </a:rPr>
              <a:t>s</a:t>
            </a:r>
            <a:endParaRPr sz="1547" dirty="0">
              <a:solidFill>
                <a:srgbClr val="C00000"/>
              </a:solidFill>
            </a:endParaRPr>
          </a:p>
        </p:txBody>
      </p:sp>
      <p:sp>
        <p:nvSpPr>
          <p:cNvPr id="230" name="粘性の違いによる差"/>
          <p:cNvSpPr txBox="1"/>
          <p:nvPr/>
        </p:nvSpPr>
        <p:spPr>
          <a:xfrm>
            <a:off x="522058" y="1445128"/>
            <a:ext cx="1823384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584200"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游ゴシック体 ボールド"/>
              </a:defRPr>
            </a:lvl1pPr>
          </a:lstStyle>
          <a:p>
            <a:r>
              <a:rPr lang="en-US" sz="1898" b="1" dirty="0" smtClean="0"/>
              <a:t>Effect of viscosity</a:t>
            </a:r>
            <a:endParaRPr sz="1898" b="1" dirty="0"/>
          </a:p>
        </p:txBody>
      </p:sp>
      <p:sp>
        <p:nvSpPr>
          <p:cNvPr id="231" name="流体ゆらぎの有無による差"/>
          <p:cNvSpPr txBox="1"/>
          <p:nvPr/>
        </p:nvSpPr>
        <p:spPr>
          <a:xfrm>
            <a:off x="4904403" y="1426221"/>
            <a:ext cx="2802883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584200"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游ゴシック体 ボールド"/>
              </a:defRPr>
            </a:lvl1pPr>
          </a:lstStyle>
          <a:p>
            <a:r>
              <a:rPr lang="en-US" sz="1898" b="1" dirty="0" smtClean="0"/>
              <a:t>Effect of hydro fluctuations</a:t>
            </a:r>
            <a:endParaRPr sz="1898" b="1" dirty="0"/>
          </a:p>
        </p:txBody>
      </p:sp>
      <p:sp>
        <p:nvSpPr>
          <p:cNvPr id="232" name="粘性の違いでは見られなかった差が、…"/>
          <p:cNvSpPr/>
          <p:nvPr/>
        </p:nvSpPr>
        <p:spPr>
          <a:xfrm>
            <a:off x="513457" y="5425310"/>
            <a:ext cx="8117086" cy="1210783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2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en-US" sz="1969" dirty="0" smtClean="0">
                <a:solidFill>
                  <a:srgbClr val="C00000"/>
                </a:solidFill>
              </a:rPr>
              <a:t>No dependence on viscosity</a:t>
            </a:r>
            <a:br>
              <a:rPr lang="en-US" sz="1969" dirty="0" smtClean="0">
                <a:solidFill>
                  <a:srgbClr val="C00000"/>
                </a:solidFill>
              </a:rPr>
            </a:br>
            <a:r>
              <a:rPr lang="en-US" sz="1969" dirty="0" smtClean="0">
                <a:solidFill>
                  <a:srgbClr val="C00000"/>
                </a:solidFill>
              </a:rPr>
              <a:t>Sensitive to hydrodynamic fluctuations</a:t>
            </a:r>
          </a:p>
          <a:p>
            <a:pPr>
              <a:defRPr sz="2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*Note: does not reproduce data with the current parameter set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3" name="コールアウト"/>
          <p:cNvSpPr/>
          <p:nvPr/>
        </p:nvSpPr>
        <p:spPr>
          <a:xfrm>
            <a:off x="6381336" y="60086"/>
            <a:ext cx="2651900" cy="944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363"/>
                </a:moveTo>
                <a:lnTo>
                  <a:pt x="0" y="4237"/>
                </a:lnTo>
                <a:cubicBezTo>
                  <a:pt x="0" y="1897"/>
                  <a:pt x="675" y="0"/>
                  <a:pt x="1508" y="0"/>
                </a:cubicBezTo>
                <a:lnTo>
                  <a:pt x="20092" y="0"/>
                </a:lnTo>
                <a:cubicBezTo>
                  <a:pt x="20925" y="0"/>
                  <a:pt x="21600" y="1897"/>
                  <a:pt x="21600" y="4237"/>
                </a:cubicBezTo>
                <a:lnTo>
                  <a:pt x="21600" y="17363"/>
                </a:lnTo>
                <a:cubicBezTo>
                  <a:pt x="21600" y="19703"/>
                  <a:pt x="20925" y="21600"/>
                  <a:pt x="20092" y="21600"/>
                </a:cubicBezTo>
                <a:lnTo>
                  <a:pt x="1508" y="21600"/>
                </a:lnTo>
                <a:cubicBezTo>
                  <a:pt x="675" y="21600"/>
                  <a:pt x="0" y="19703"/>
                  <a:pt x="0" y="17363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64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endParaRPr sz="267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楕円"/>
              <p:cNvSpPr/>
              <p:nvPr/>
            </p:nvSpPr>
            <p:spPr>
              <a:xfrm>
                <a:off x="6766056" y="294335"/>
                <a:ext cx="892969" cy="469396"/>
              </a:xfrm>
              <a:prstGeom prst="ellipse">
                <a:avLst/>
              </a:prstGeom>
              <a:solidFill>
                <a:schemeClr val="accent6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/>
              <a:lstStyle>
                <a:lvl1pPr defTabSz="584200">
                  <a:defRPr sz="3000">
                    <a:solidFill>
                      <a:srgbClr val="000000"/>
                    </a:solidFill>
                    <a:latin typeface="游ゴシック体 ミディアム"/>
                    <a:ea typeface="游ゴシック体 ミディアム"/>
                    <a:cs typeface="游ゴシック体 ミディアム"/>
                    <a:sym typeface="游ゴシック体 ミディアム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2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1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2215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109" dirty="0"/>
              </a:p>
            </p:txBody>
          </p:sp>
        </mc:Choice>
        <mc:Fallback xmlns="">
          <p:sp>
            <p:nvSpPr>
              <p:cNvPr id="234" name="楕円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56" y="294335"/>
                <a:ext cx="892969" cy="46939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三角形"/>
              <p:cNvSpPr/>
              <p:nvPr/>
            </p:nvSpPr>
            <p:spPr>
              <a:xfrm>
                <a:off x="8022886" y="138221"/>
                <a:ext cx="763765" cy="76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/>
              <a:lstStyle>
                <a:lvl1pPr defTabSz="584200">
                  <a:defRPr sz="3000">
                    <a:solidFill>
                      <a:srgbClr val="000000"/>
                    </a:solidFill>
                    <a:latin typeface="游ゴシック体 ミディアム"/>
                    <a:ea typeface="游ゴシック体 ミディアム"/>
                    <a:cs typeface="游ゴシック体 ミディアム"/>
                    <a:sym typeface="游ゴシック体 ミディアム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28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8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2285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2109"/>
              </a:p>
            </p:txBody>
          </p:sp>
        </mc:Choice>
        <mc:Fallback xmlns="">
          <p:sp>
            <p:nvSpPr>
              <p:cNvPr id="235" name="三角形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886" y="138221"/>
                <a:ext cx="763765" cy="76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rdh：流体ゆらぎなし(KSS bound)"/>
          <p:cNvSpPr txBox="1"/>
          <p:nvPr/>
        </p:nvSpPr>
        <p:spPr>
          <a:xfrm>
            <a:off x="1164001" y="2659985"/>
            <a:ext cx="219771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 smtClean="0">
                <a:solidFill>
                  <a:schemeClr val="accent6"/>
                </a:solidFill>
              </a:rPr>
              <a:t>rdh</a:t>
            </a:r>
            <a:r>
              <a:rPr sz="1547" dirty="0" smtClean="0">
                <a:solidFill>
                  <a:schemeClr val="accent6"/>
                </a:solidFill>
              </a:rPr>
              <a:t>：</a:t>
            </a:r>
            <a:r>
              <a:rPr lang="en-US" altLang="ja-JP" sz="1600" i="1" dirty="0">
                <a:solidFill>
                  <a:schemeClr val="accent6"/>
                </a:solidFill>
              </a:rPr>
              <a:t> η</a:t>
            </a:r>
            <a:r>
              <a:rPr lang="en-US" altLang="ja-JP" sz="1600" dirty="0">
                <a:solidFill>
                  <a:schemeClr val="accent6"/>
                </a:solidFill>
              </a:rPr>
              <a:t>/</a:t>
            </a:r>
            <a:r>
              <a:rPr lang="en-US" altLang="ja-JP" sz="1600" i="1" dirty="0">
                <a:solidFill>
                  <a:schemeClr val="accent6"/>
                </a:solidFill>
              </a:rPr>
              <a:t>s </a:t>
            </a:r>
            <a:r>
              <a:rPr lang="en-US" altLang="ja-JP" sz="1600" i="1" dirty="0" smtClean="0">
                <a:solidFill>
                  <a:schemeClr val="accent6"/>
                </a:solidFill>
              </a:rPr>
              <a:t>= </a:t>
            </a:r>
            <a:r>
              <a:rPr sz="1547" dirty="0" smtClean="0">
                <a:solidFill>
                  <a:schemeClr val="accent6"/>
                </a:solidFill>
              </a:rPr>
              <a:t>KSS bound</a:t>
            </a:r>
            <a:endParaRPr sz="1547" dirty="0">
              <a:solidFill>
                <a:schemeClr val="accent6"/>
              </a:solidFill>
            </a:endParaRPr>
          </a:p>
        </p:txBody>
      </p:sp>
      <p:sp>
        <p:nvSpPr>
          <p:cNvPr id="16" name="正方形/長方形 21">
            <a:extLst>
              <a:ext uri="{FF2B5EF4-FFF2-40B4-BE49-F238E27FC236}">
                <a16:creationId xmlns:a16="http://schemas.microsoft.com/office/drawing/2014/main" id="{5BCA080C-7B8C-4956-97F0-D1F4121A3917}"/>
              </a:ext>
            </a:extLst>
          </p:cNvPr>
          <p:cNvSpPr/>
          <p:nvPr/>
        </p:nvSpPr>
        <p:spPr>
          <a:xfrm>
            <a:off x="-152766" y="1063871"/>
            <a:ext cx="4652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70C0"/>
                </a:solidFill>
              </a:rPr>
              <a:t>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Oshima</a:t>
            </a:r>
            <a:r>
              <a:rPr lang="en-US" altLang="ja-JP" sz="1200" dirty="0" smtClean="0">
                <a:solidFill>
                  <a:srgbClr val="0070C0"/>
                </a:solidFill>
              </a:rPr>
              <a:t>, 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Murase</a:t>
            </a:r>
            <a:r>
              <a:rPr lang="en-US" altLang="ja-JP" sz="1200" dirty="0" smtClean="0">
                <a:solidFill>
                  <a:srgbClr val="0070C0"/>
                </a:solidFill>
              </a:rPr>
              <a:t>, A. Sakai, C.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Nonaka</a:t>
            </a:r>
            <a:r>
              <a:rPr lang="en-US" altLang="ja-JP" sz="1200" dirty="0">
                <a:solidFill>
                  <a:srgbClr val="0070C0"/>
                </a:solidFill>
              </a:rPr>
              <a:t> </a:t>
            </a:r>
            <a:r>
              <a:rPr lang="en-US" altLang="ja-JP" sz="1200" dirty="0" smtClean="0">
                <a:solidFill>
                  <a:srgbClr val="0070C0"/>
                </a:solidFill>
              </a:rPr>
              <a:t>(Preliminary)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79919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rfh100001rfh100002rfh100003rfh100004rfh100005_rdh100001rdh100002rdh100003rdh100004rdh100005_v24v32_100.png" descr="rfh100001rfh100002rfh100003rfh100004rfh100005_rdh100001rdh100002rdh100003rdh100004rdh100005_v24v32_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7069" y="1916509"/>
            <a:ext cx="4524337" cy="339325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解析結果 :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-9128" y="0"/>
                <a:ext cx="8229600" cy="1004136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fr-FR" sz="4324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𝑛𝑀𝐻𝐶</m:t>
                      </m:r>
                      <m:d>
                        <m:dPr>
                          <m:ctrlPr>
                            <a:rPr lang="ar-AE" sz="4324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ar-AE" sz="4324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ar-AE" sz="4324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9" name="解析結果 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9128" y="0"/>
                <a:ext cx="8229600" cy="1004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43" name="rdh100001rdh100002rdh100003rdh100004rdh100005_rdh100009_v24v32_100.png" descr="rdh100001rdh100002rdh100003rdh100004rdh100005_rdh100009_v24v32_1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935" y="1917772"/>
            <a:ext cx="4520968" cy="3390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コールアウト"/>
          <p:cNvSpPr/>
          <p:nvPr/>
        </p:nvSpPr>
        <p:spPr>
          <a:xfrm>
            <a:off x="6381336" y="60086"/>
            <a:ext cx="2651900" cy="944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363"/>
                </a:moveTo>
                <a:lnTo>
                  <a:pt x="0" y="4237"/>
                </a:lnTo>
                <a:cubicBezTo>
                  <a:pt x="0" y="1897"/>
                  <a:pt x="675" y="0"/>
                  <a:pt x="1508" y="0"/>
                </a:cubicBezTo>
                <a:lnTo>
                  <a:pt x="20092" y="0"/>
                </a:lnTo>
                <a:cubicBezTo>
                  <a:pt x="20925" y="0"/>
                  <a:pt x="21600" y="1897"/>
                  <a:pt x="21600" y="4237"/>
                </a:cubicBezTo>
                <a:lnTo>
                  <a:pt x="21600" y="17363"/>
                </a:lnTo>
                <a:cubicBezTo>
                  <a:pt x="21600" y="19703"/>
                  <a:pt x="20925" y="21600"/>
                  <a:pt x="20092" y="21600"/>
                </a:cubicBezTo>
                <a:lnTo>
                  <a:pt x="1508" y="21600"/>
                </a:lnTo>
                <a:cubicBezTo>
                  <a:pt x="675" y="21600"/>
                  <a:pt x="0" y="19703"/>
                  <a:pt x="0" y="17363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64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endParaRPr sz="267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楕円"/>
              <p:cNvSpPr/>
              <p:nvPr/>
            </p:nvSpPr>
            <p:spPr>
              <a:xfrm>
                <a:off x="6766056" y="294335"/>
                <a:ext cx="892969" cy="469396"/>
              </a:xfrm>
              <a:prstGeom prst="ellipse">
                <a:avLst/>
              </a:prstGeom>
              <a:solidFill>
                <a:schemeClr val="accent6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/>
              <a:lstStyle>
                <a:lvl1pPr defTabSz="584200">
                  <a:defRPr sz="3000">
                    <a:solidFill>
                      <a:srgbClr val="000000"/>
                    </a:solidFill>
                    <a:latin typeface="游ゴシック体 ミディアム"/>
                    <a:ea typeface="游ゴシック体 ミディアム"/>
                    <a:cs typeface="游ゴシック体 ミディアム"/>
                    <a:sym typeface="游ゴシック体 ミディアム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2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1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2215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109" dirty="0"/>
              </a:p>
            </p:txBody>
          </p:sp>
        </mc:Choice>
        <mc:Fallback xmlns="">
          <p:sp>
            <p:nvSpPr>
              <p:cNvPr id="249" name="楕円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56" y="294335"/>
                <a:ext cx="892969" cy="46939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三角形"/>
              <p:cNvSpPr/>
              <p:nvPr/>
            </p:nvSpPr>
            <p:spPr>
              <a:xfrm>
                <a:off x="8022886" y="138221"/>
                <a:ext cx="763765" cy="76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/>
              <a:lstStyle>
                <a:lvl1pPr defTabSz="584200">
                  <a:defRPr sz="3000">
                    <a:solidFill>
                      <a:srgbClr val="000000"/>
                    </a:solidFill>
                    <a:latin typeface="游ゴシック体 ミディアム"/>
                    <a:ea typeface="游ゴシック体 ミディアム"/>
                    <a:cs typeface="游ゴシック体 ミディアム"/>
                    <a:sym typeface="游ゴシック体 ミディアム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28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8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2285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2109"/>
              </a:p>
            </p:txBody>
          </p:sp>
        </mc:Choice>
        <mc:Fallback xmlns="">
          <p:sp>
            <p:nvSpPr>
              <p:cNvPr id="250" name="三角形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886" y="138221"/>
                <a:ext cx="763765" cy="76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粘性の違いでは見られなかった差が、…"/>
          <p:cNvSpPr/>
          <p:nvPr/>
        </p:nvSpPr>
        <p:spPr>
          <a:xfrm>
            <a:off x="513457" y="5425310"/>
            <a:ext cx="8117086" cy="1210783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>
              <a:defRPr sz="2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en-US" sz="1969" dirty="0" smtClean="0">
                <a:solidFill>
                  <a:srgbClr val="C00000"/>
                </a:solidFill>
              </a:rPr>
              <a:t>No dependence on viscosity</a:t>
            </a:r>
            <a:br>
              <a:rPr lang="en-US" sz="1969" dirty="0" smtClean="0">
                <a:solidFill>
                  <a:srgbClr val="C00000"/>
                </a:solidFill>
              </a:rPr>
            </a:br>
            <a:r>
              <a:rPr lang="en-US" sz="1969" dirty="0" smtClean="0">
                <a:solidFill>
                  <a:srgbClr val="C00000"/>
                </a:solidFill>
              </a:rPr>
              <a:t>Sensitive to hydrodynamic fluctuations</a:t>
            </a:r>
          </a:p>
          <a:p>
            <a:pPr>
              <a:defRPr sz="2800">
                <a:solidFill>
                  <a:srgbClr val="000000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*Note: does not reproduce data with the current parameter set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fh：流体ゆらぎあり"/>
          <p:cNvSpPr txBox="1"/>
          <p:nvPr/>
        </p:nvSpPr>
        <p:spPr>
          <a:xfrm>
            <a:off x="5939434" y="4661202"/>
            <a:ext cx="2055051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  <a:r>
              <a:rPr sz="1547" dirty="0" err="1" smtClean="0">
                <a:solidFill>
                  <a:schemeClr val="accent1"/>
                </a:solidFill>
              </a:rPr>
              <a:t>rfh：</a:t>
            </a:r>
            <a:r>
              <a:rPr lang="en-US" sz="1547" dirty="0" err="1" smtClean="0">
                <a:solidFill>
                  <a:schemeClr val="accent1"/>
                </a:solidFill>
              </a:rPr>
              <a:t>hydro</a:t>
            </a:r>
            <a:r>
              <a:rPr lang="en-US" sz="1547" dirty="0" smtClean="0">
                <a:solidFill>
                  <a:schemeClr val="accent1"/>
                </a:solidFill>
              </a:rPr>
              <a:t> fluctuations</a:t>
            </a:r>
            <a:endParaRPr sz="1547" dirty="0"/>
          </a:p>
        </p:txBody>
      </p:sp>
      <p:sp>
        <p:nvSpPr>
          <p:cNvPr id="18" name="rdh：流体ゆらぎなし"/>
          <p:cNvSpPr txBox="1"/>
          <p:nvPr/>
        </p:nvSpPr>
        <p:spPr>
          <a:xfrm>
            <a:off x="5377101" y="3352242"/>
            <a:ext cx="183543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 smtClean="0">
                <a:solidFill>
                  <a:schemeClr val="accent6"/>
                </a:solidFill>
              </a:rPr>
              <a:t>rdh：</a:t>
            </a:r>
            <a:r>
              <a:rPr lang="en-US" sz="1547" dirty="0" err="1" smtClean="0">
                <a:solidFill>
                  <a:schemeClr val="accent6"/>
                </a:solidFill>
              </a:rPr>
              <a:t>no</a:t>
            </a:r>
            <a:r>
              <a:rPr lang="en-US" sz="1547" dirty="0" smtClean="0">
                <a:solidFill>
                  <a:schemeClr val="accent6"/>
                </a:solidFill>
              </a:rPr>
              <a:t> fluctuations</a:t>
            </a:r>
            <a:endParaRPr sz="1547" dirty="0">
              <a:solidFill>
                <a:schemeClr val="accent6"/>
              </a:solidFill>
            </a:endParaRPr>
          </a:p>
        </p:txBody>
      </p:sp>
      <p:sp>
        <p:nvSpPr>
          <p:cNvPr id="19" name="rdh：流体ゆらぎなし"/>
          <p:cNvSpPr txBox="1"/>
          <p:nvPr/>
        </p:nvSpPr>
        <p:spPr>
          <a:xfrm>
            <a:off x="1374278" y="4661202"/>
            <a:ext cx="2753960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>
                <a:solidFill>
                  <a:srgbClr val="C00000"/>
                </a:solidFill>
              </a:rPr>
              <a:t>rdh</a:t>
            </a:r>
            <a:r>
              <a:rPr sz="1547" dirty="0" smtClean="0">
                <a:solidFill>
                  <a:srgbClr val="C00000"/>
                </a:solidFill>
              </a:rPr>
              <a:t>：</a:t>
            </a:r>
            <a:r>
              <a:rPr lang="en-US" altLang="ja-JP" sz="1400" i="1" dirty="0">
                <a:solidFill>
                  <a:srgbClr val="C00000"/>
                </a:solidFill>
              </a:rPr>
              <a:t> </a:t>
            </a:r>
            <a:r>
              <a:rPr lang="en-US" altLang="ja-JP" sz="1400" i="1" dirty="0" smtClean="0">
                <a:solidFill>
                  <a:srgbClr val="C00000"/>
                </a:solidFill>
              </a:rPr>
              <a:t>temperature dependent η</a:t>
            </a:r>
            <a:r>
              <a:rPr lang="en-US" altLang="ja-JP" sz="1400" dirty="0" smtClean="0">
                <a:solidFill>
                  <a:srgbClr val="C00000"/>
                </a:solidFill>
              </a:rPr>
              <a:t>/</a:t>
            </a:r>
            <a:r>
              <a:rPr lang="en-US" altLang="ja-JP" sz="1400" i="1" dirty="0" smtClean="0">
                <a:solidFill>
                  <a:srgbClr val="C00000"/>
                </a:solidFill>
              </a:rPr>
              <a:t>s</a:t>
            </a:r>
            <a:endParaRPr sz="1547" dirty="0">
              <a:solidFill>
                <a:srgbClr val="C00000"/>
              </a:solidFill>
            </a:endParaRPr>
          </a:p>
        </p:txBody>
      </p:sp>
      <p:sp>
        <p:nvSpPr>
          <p:cNvPr id="20" name="rdh：流体ゆらぎなし(KSS bound)"/>
          <p:cNvSpPr txBox="1"/>
          <p:nvPr/>
        </p:nvSpPr>
        <p:spPr>
          <a:xfrm>
            <a:off x="1200684" y="2992946"/>
            <a:ext cx="219771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sz="1547" dirty="0" err="1" smtClean="0">
                <a:solidFill>
                  <a:schemeClr val="accent6"/>
                </a:solidFill>
              </a:rPr>
              <a:t>rdh</a:t>
            </a:r>
            <a:r>
              <a:rPr sz="1547" dirty="0" smtClean="0">
                <a:solidFill>
                  <a:schemeClr val="accent6"/>
                </a:solidFill>
              </a:rPr>
              <a:t>：</a:t>
            </a:r>
            <a:r>
              <a:rPr lang="en-US" altLang="ja-JP" sz="1600" i="1" dirty="0">
                <a:solidFill>
                  <a:schemeClr val="accent6"/>
                </a:solidFill>
              </a:rPr>
              <a:t> η</a:t>
            </a:r>
            <a:r>
              <a:rPr lang="en-US" altLang="ja-JP" sz="1600" dirty="0">
                <a:solidFill>
                  <a:schemeClr val="accent6"/>
                </a:solidFill>
              </a:rPr>
              <a:t>/</a:t>
            </a:r>
            <a:r>
              <a:rPr lang="en-US" altLang="ja-JP" sz="1600" i="1" dirty="0">
                <a:solidFill>
                  <a:schemeClr val="accent6"/>
                </a:solidFill>
              </a:rPr>
              <a:t>s </a:t>
            </a:r>
            <a:r>
              <a:rPr lang="en-US" altLang="ja-JP" sz="1600" i="1" dirty="0" smtClean="0">
                <a:solidFill>
                  <a:schemeClr val="accent6"/>
                </a:solidFill>
              </a:rPr>
              <a:t>= </a:t>
            </a:r>
            <a:r>
              <a:rPr sz="1547" dirty="0" smtClean="0">
                <a:solidFill>
                  <a:schemeClr val="accent6"/>
                </a:solidFill>
              </a:rPr>
              <a:t>KSS bound</a:t>
            </a:r>
            <a:endParaRPr sz="1547" dirty="0">
              <a:solidFill>
                <a:schemeClr val="accent6"/>
              </a:solidFill>
            </a:endParaRPr>
          </a:p>
        </p:txBody>
      </p:sp>
      <p:sp>
        <p:nvSpPr>
          <p:cNvPr id="21" name="粘性の違いによる差"/>
          <p:cNvSpPr txBox="1"/>
          <p:nvPr/>
        </p:nvSpPr>
        <p:spPr>
          <a:xfrm>
            <a:off x="522058" y="1445128"/>
            <a:ext cx="1823384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584200"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游ゴシック体 ボールド"/>
              </a:defRPr>
            </a:lvl1pPr>
          </a:lstStyle>
          <a:p>
            <a:r>
              <a:rPr lang="en-US" sz="1898" b="1" dirty="0" smtClean="0"/>
              <a:t>Effect of viscosity</a:t>
            </a:r>
            <a:endParaRPr sz="1898" b="1" dirty="0"/>
          </a:p>
        </p:txBody>
      </p:sp>
      <p:sp>
        <p:nvSpPr>
          <p:cNvPr id="22" name="流体ゆらぎの有無による差"/>
          <p:cNvSpPr txBox="1"/>
          <p:nvPr/>
        </p:nvSpPr>
        <p:spPr>
          <a:xfrm>
            <a:off x="4904403" y="1426221"/>
            <a:ext cx="2802883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584200"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游ゴシック体 ボールド"/>
              </a:defRPr>
            </a:lvl1pPr>
          </a:lstStyle>
          <a:p>
            <a:r>
              <a:rPr lang="en-US" sz="1898" b="1" dirty="0" smtClean="0"/>
              <a:t>Effect of hydro fluctuations</a:t>
            </a:r>
            <a:endParaRPr sz="1898" b="1" dirty="0"/>
          </a:p>
        </p:txBody>
      </p:sp>
      <p:sp>
        <p:nvSpPr>
          <p:cNvPr id="23" name="正方形/長方形 21">
            <a:extLst>
              <a:ext uri="{FF2B5EF4-FFF2-40B4-BE49-F238E27FC236}">
                <a16:creationId xmlns:a16="http://schemas.microsoft.com/office/drawing/2014/main" id="{5BCA080C-7B8C-4956-97F0-D1F4121A3917}"/>
              </a:ext>
            </a:extLst>
          </p:cNvPr>
          <p:cNvSpPr/>
          <p:nvPr/>
        </p:nvSpPr>
        <p:spPr>
          <a:xfrm>
            <a:off x="-152766" y="1063871"/>
            <a:ext cx="4652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0070C0"/>
                </a:solidFill>
              </a:rPr>
              <a:t>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Oshima</a:t>
            </a:r>
            <a:r>
              <a:rPr lang="en-US" altLang="ja-JP" sz="1200" dirty="0" smtClean="0">
                <a:solidFill>
                  <a:srgbClr val="0070C0"/>
                </a:solidFill>
              </a:rPr>
              <a:t>, K.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Murase</a:t>
            </a:r>
            <a:r>
              <a:rPr lang="en-US" altLang="ja-JP" sz="1200" dirty="0" smtClean="0">
                <a:solidFill>
                  <a:srgbClr val="0070C0"/>
                </a:solidFill>
              </a:rPr>
              <a:t>, A. Sakai, C. </a:t>
            </a:r>
            <a:r>
              <a:rPr lang="en-US" altLang="ja-JP" sz="1200" dirty="0" err="1" smtClean="0">
                <a:solidFill>
                  <a:srgbClr val="0070C0"/>
                </a:solidFill>
              </a:rPr>
              <a:t>Nonaka</a:t>
            </a:r>
            <a:r>
              <a:rPr lang="en-US" altLang="ja-JP" sz="1200" dirty="0" smtClean="0">
                <a:solidFill>
                  <a:srgbClr val="0070C0"/>
                </a:solidFill>
              </a:rPr>
              <a:t> (Preliminary)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759994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8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altLang="ja-JP" sz="3600" u="sng" dirty="0" smtClean="0">
                <a:solidFill>
                  <a:schemeClr val="tx1"/>
                </a:solidFill>
              </a:rPr>
              <a:t>Hydrodynamic fluctuations and observables</a:t>
            </a:r>
            <a:endParaRPr kumimoji="1" lang="ja-JP" altLang="en-US" sz="36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D2C094-17E9-440C-907F-965CF79659B7}"/>
              </a:ext>
            </a:extLst>
          </p:cNvPr>
          <p:cNvSpPr/>
          <p:nvPr/>
        </p:nvSpPr>
        <p:spPr>
          <a:xfrm>
            <a:off x="179512" y="980728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ea"/>
                <a:ea typeface="+mj-ea"/>
              </a:rPr>
              <a:t>Q. Any observables sensitive to only hydro fluctuations?</a:t>
            </a:r>
            <a:endParaRPr lang="ja-JP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D7C70E35-5E3D-4D21-A18C-85E3F63F101E}"/>
              </a:ext>
            </a:extLst>
          </p:cNvPr>
          <p:cNvSpPr txBox="1">
            <a:spLocks/>
          </p:cNvSpPr>
          <p:nvPr/>
        </p:nvSpPr>
        <p:spPr bwMode="auto">
          <a:xfrm>
            <a:off x="1105495" y="2803700"/>
            <a:ext cx="5328592" cy="12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Initial</a:t>
            </a:r>
            <a:r>
              <a:rPr lang="ja-JP" altLang="en-US" sz="2400" b="1" dirty="0"/>
              <a:t>　</a:t>
            </a:r>
            <a:r>
              <a:rPr lang="en-US" altLang="ja-JP" sz="2400" dirty="0" smtClean="0"/>
              <a:t>Impact </a:t>
            </a:r>
            <a:r>
              <a:rPr lang="en-US" altLang="ja-JP" sz="2400" dirty="0" err="1" smtClean="0"/>
              <a:t>param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centrality),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Nucleon </a:t>
            </a:r>
            <a:r>
              <a:rPr lang="en-US" altLang="ja-JP" sz="2400" dirty="0" err="1" smtClean="0"/>
              <a:t>dist</a:t>
            </a:r>
            <a:r>
              <a:rPr lang="en-US" altLang="ja-JP" sz="2400" dirty="0" smtClean="0"/>
              <a:t>, internal structure,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Many other random processes</a:t>
            </a:r>
            <a:endParaRPr lang="en-US" altLang="ja-JP" sz="2400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F1FED1DD-225B-4C6D-92ED-3A1D52882C9F}"/>
              </a:ext>
            </a:extLst>
          </p:cNvPr>
          <p:cNvSpPr txBox="1">
            <a:spLocks/>
          </p:cNvSpPr>
          <p:nvPr/>
        </p:nvSpPr>
        <p:spPr bwMode="auto">
          <a:xfrm>
            <a:off x="1105494" y="4097090"/>
            <a:ext cx="7434517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Hydro</a:t>
            </a:r>
            <a:r>
              <a:rPr lang="ja-JP" altLang="en-US" sz="2400" b="1" dirty="0"/>
              <a:t>　</a:t>
            </a:r>
            <a:r>
              <a:rPr lang="en-US" altLang="ja-JP" sz="2400" dirty="0" smtClean="0"/>
              <a:t>Hydrodynamic fluctuations,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hydro-jet interaction, etc.</a:t>
            </a:r>
            <a:endParaRPr lang="en-US" altLang="ja-JP" sz="2400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81B8E4C-4A84-4AAD-B3CD-F9B587EA4234}"/>
              </a:ext>
            </a:extLst>
          </p:cNvPr>
          <p:cNvSpPr txBox="1">
            <a:spLocks/>
          </p:cNvSpPr>
          <p:nvPr/>
        </p:nvSpPr>
        <p:spPr bwMode="auto">
          <a:xfrm>
            <a:off x="1049510" y="4878364"/>
            <a:ext cx="51845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Hadron gas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400" dirty="0" err="1" smtClean="0"/>
              <a:t>Particlization</a:t>
            </a:r>
            <a:r>
              <a:rPr lang="en-US" altLang="ja-JP" sz="2400" dirty="0" smtClean="0"/>
              <a:t> (MC sampling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based on Cooper-Frye formula),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decay, </a:t>
            </a:r>
            <a:r>
              <a:rPr lang="en-US" altLang="ja-JP" sz="2400" dirty="0" err="1" smtClean="0"/>
              <a:t>rescattering</a:t>
            </a:r>
            <a:r>
              <a:rPr lang="en-US" altLang="ja-JP" sz="2400" dirty="0" smtClean="0"/>
              <a:t>, etc.</a:t>
            </a:r>
            <a:endParaRPr lang="en-US" altLang="ja-JP" sz="24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C04F4A6-935B-4ACF-80E4-088AA2011DB7}"/>
              </a:ext>
            </a:extLst>
          </p:cNvPr>
          <p:cNvSpPr/>
          <p:nvPr/>
        </p:nvSpPr>
        <p:spPr>
          <a:xfrm>
            <a:off x="617462" y="2502099"/>
            <a:ext cx="376064" cy="39604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918483-B686-46F1-BA7D-7C18277B5732}"/>
              </a:ext>
            </a:extLst>
          </p:cNvPr>
          <p:cNvSpPr txBox="1"/>
          <p:nvPr/>
        </p:nvSpPr>
        <p:spPr>
          <a:xfrm rot="16200000">
            <a:off x="-622641" y="4102245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 smtClean="0"/>
              <a:t>Time evolution</a:t>
            </a:r>
            <a:endParaRPr kumimoji="1" lang="ja-JP" altLang="en-US" sz="2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0321B99-A64D-4CC2-9A23-B0B5B0FE92DB}"/>
              </a:ext>
            </a:extLst>
          </p:cNvPr>
          <p:cNvSpPr/>
          <p:nvPr/>
        </p:nvSpPr>
        <p:spPr>
          <a:xfrm>
            <a:off x="186904" y="1556792"/>
            <a:ext cx="812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ea"/>
                <a:ea typeface="+mj-ea"/>
              </a:rPr>
              <a:t>A. Currently, it is hard to find such observables</a:t>
            </a:r>
            <a:endParaRPr lang="ja-JP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3" name="左中かっこ 22">
            <a:extLst>
              <a:ext uri="{FF2B5EF4-FFF2-40B4-BE49-F238E27FC236}">
                <a16:creationId xmlns:a16="http://schemas.microsoft.com/office/drawing/2014/main" id="{901203F2-BF5E-44E2-BFBB-F7708A6FAEC5}"/>
              </a:ext>
            </a:extLst>
          </p:cNvPr>
          <p:cNvSpPr/>
          <p:nvPr/>
        </p:nvSpPr>
        <p:spPr>
          <a:xfrm rot="10800000">
            <a:off x="6058271" y="2790131"/>
            <a:ext cx="432048" cy="2880320"/>
          </a:xfrm>
          <a:prstGeom prst="leftBrace">
            <a:avLst>
              <a:gd name="adj1" fmla="val 90183"/>
              <a:gd name="adj2" fmla="val 508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16A2F0-5263-419C-BB61-DD814BBC3C09}"/>
              </a:ext>
            </a:extLst>
          </p:cNvPr>
          <p:cNvSpPr txBox="1"/>
          <p:nvPr/>
        </p:nvSpPr>
        <p:spPr>
          <a:xfrm>
            <a:off x="6434087" y="3445461"/>
            <a:ext cx="277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All the fluctuations are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+mj-lt"/>
              </a:rPr>
              <a:t>accumulated</a:t>
            </a:r>
            <a:r>
              <a:rPr kumimoji="1" lang="en-US" altLang="ja-JP" sz="2400" dirty="0" smtClean="0">
                <a:latin typeface="+mj-lt"/>
              </a:rPr>
              <a:t> in 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+mj-lt"/>
              </a:rPr>
              <a:t>the final-state hadron spectra</a:t>
            </a:r>
            <a:endParaRPr kumimoji="1" lang="ja-JP" altLang="en-US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494" y="2369369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j-lt"/>
              </a:rPr>
              <a:t>Randomness in the model</a:t>
            </a:r>
            <a:endParaRPr lang="ja-JP" alt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83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altLang="ja-JP" sz="3600" u="sng" dirty="0" smtClean="0">
                <a:solidFill>
                  <a:schemeClr val="tx1"/>
                </a:solidFill>
              </a:rPr>
              <a:t>Hydrodynamic fluctuations and observables</a:t>
            </a:r>
            <a:endParaRPr kumimoji="1" lang="ja-JP" altLang="en-US" sz="36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D2C094-17E9-440C-907F-965CF79659B7}"/>
              </a:ext>
            </a:extLst>
          </p:cNvPr>
          <p:cNvSpPr/>
          <p:nvPr/>
        </p:nvSpPr>
        <p:spPr>
          <a:xfrm>
            <a:off x="179512" y="980728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ea"/>
                <a:ea typeface="+mj-ea"/>
              </a:rPr>
              <a:t>Q. Any observables sensitive to only hydro fluctuations?</a:t>
            </a:r>
            <a:endParaRPr lang="ja-JP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D7C70E35-5E3D-4D21-A18C-85E3F63F101E}"/>
              </a:ext>
            </a:extLst>
          </p:cNvPr>
          <p:cNvSpPr txBox="1">
            <a:spLocks/>
          </p:cNvSpPr>
          <p:nvPr/>
        </p:nvSpPr>
        <p:spPr bwMode="auto">
          <a:xfrm>
            <a:off x="1105495" y="2803700"/>
            <a:ext cx="5328592" cy="12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Initial</a:t>
            </a:r>
            <a:r>
              <a:rPr lang="ja-JP" altLang="en-US" sz="2400" b="1" dirty="0"/>
              <a:t>　</a:t>
            </a:r>
            <a:r>
              <a:rPr lang="en-US" altLang="ja-JP" sz="2400" dirty="0" smtClean="0"/>
              <a:t>Impact </a:t>
            </a:r>
            <a:r>
              <a:rPr lang="en-US" altLang="ja-JP" sz="2400" dirty="0" err="1" smtClean="0"/>
              <a:t>param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centrality),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Nucleon </a:t>
            </a:r>
            <a:r>
              <a:rPr lang="en-US" altLang="ja-JP" sz="2400" dirty="0" err="1" smtClean="0"/>
              <a:t>dist</a:t>
            </a:r>
            <a:r>
              <a:rPr lang="en-US" altLang="ja-JP" sz="2400" dirty="0" smtClean="0"/>
              <a:t>, internal structure,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Many other random processes</a:t>
            </a:r>
            <a:endParaRPr lang="en-US" altLang="ja-JP" sz="2400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F1FED1DD-225B-4C6D-92ED-3A1D52882C9F}"/>
              </a:ext>
            </a:extLst>
          </p:cNvPr>
          <p:cNvSpPr txBox="1">
            <a:spLocks/>
          </p:cNvSpPr>
          <p:nvPr/>
        </p:nvSpPr>
        <p:spPr bwMode="auto">
          <a:xfrm>
            <a:off x="1105494" y="4097090"/>
            <a:ext cx="7434517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Hydro</a:t>
            </a:r>
            <a:r>
              <a:rPr lang="ja-JP" altLang="en-US" sz="2400" b="1" dirty="0"/>
              <a:t>　</a:t>
            </a:r>
            <a:r>
              <a:rPr lang="en-US" altLang="ja-JP" sz="2400" dirty="0" smtClean="0"/>
              <a:t>Hydrodynamic fluctuations,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</a:t>
            </a:r>
            <a:r>
              <a:rPr lang="en-US" altLang="ja-JP" sz="2400" dirty="0" smtClean="0"/>
              <a:t>hydro-jet interaction, etc.</a:t>
            </a:r>
            <a:endParaRPr lang="en-US" altLang="ja-JP" sz="2400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81B8E4C-4A84-4AAD-B3CD-F9B587EA4234}"/>
              </a:ext>
            </a:extLst>
          </p:cNvPr>
          <p:cNvSpPr txBox="1">
            <a:spLocks/>
          </p:cNvSpPr>
          <p:nvPr/>
        </p:nvSpPr>
        <p:spPr bwMode="auto">
          <a:xfrm>
            <a:off x="1049510" y="4878364"/>
            <a:ext cx="51845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Hadron gas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lang="en-US" altLang="ja-JP" sz="2400" dirty="0" err="1" smtClean="0"/>
              <a:t>Particlization</a:t>
            </a:r>
            <a:r>
              <a:rPr lang="en-US" altLang="ja-JP" sz="2400" dirty="0" smtClean="0"/>
              <a:t> (MC sampling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based on Cooper-Frye formula),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decay, </a:t>
            </a:r>
            <a:r>
              <a:rPr lang="en-US" altLang="ja-JP" sz="2400" dirty="0" err="1" smtClean="0"/>
              <a:t>rescattering</a:t>
            </a:r>
            <a:r>
              <a:rPr lang="en-US" altLang="ja-JP" sz="2400" dirty="0" smtClean="0"/>
              <a:t>, etc.</a:t>
            </a:r>
            <a:endParaRPr lang="en-US" altLang="ja-JP" sz="24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C04F4A6-935B-4ACF-80E4-088AA2011DB7}"/>
              </a:ext>
            </a:extLst>
          </p:cNvPr>
          <p:cNvSpPr/>
          <p:nvPr/>
        </p:nvSpPr>
        <p:spPr>
          <a:xfrm>
            <a:off x="617462" y="2502099"/>
            <a:ext cx="376064" cy="39604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918483-B686-46F1-BA7D-7C18277B5732}"/>
              </a:ext>
            </a:extLst>
          </p:cNvPr>
          <p:cNvSpPr txBox="1"/>
          <p:nvPr/>
        </p:nvSpPr>
        <p:spPr>
          <a:xfrm rot="16200000">
            <a:off x="-622641" y="4102245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 smtClean="0"/>
              <a:t>Time evolution</a:t>
            </a:r>
            <a:endParaRPr kumimoji="1" lang="ja-JP" altLang="en-US" sz="20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0321B99-A64D-4CC2-9A23-B0B5B0FE92DB}"/>
              </a:ext>
            </a:extLst>
          </p:cNvPr>
          <p:cNvSpPr/>
          <p:nvPr/>
        </p:nvSpPr>
        <p:spPr>
          <a:xfrm>
            <a:off x="186904" y="1556792"/>
            <a:ext cx="812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ea"/>
                <a:ea typeface="+mj-ea"/>
              </a:rPr>
              <a:t>A. Currently, it is hard to find such observables</a:t>
            </a:r>
            <a:endParaRPr lang="ja-JP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3" name="左中かっこ 22">
            <a:extLst>
              <a:ext uri="{FF2B5EF4-FFF2-40B4-BE49-F238E27FC236}">
                <a16:creationId xmlns:a16="http://schemas.microsoft.com/office/drawing/2014/main" id="{901203F2-BF5E-44E2-BFBB-F7708A6FAEC5}"/>
              </a:ext>
            </a:extLst>
          </p:cNvPr>
          <p:cNvSpPr/>
          <p:nvPr/>
        </p:nvSpPr>
        <p:spPr>
          <a:xfrm rot="10800000">
            <a:off x="6058271" y="2790131"/>
            <a:ext cx="432048" cy="2880320"/>
          </a:xfrm>
          <a:prstGeom prst="leftBrace">
            <a:avLst>
              <a:gd name="adj1" fmla="val 90183"/>
              <a:gd name="adj2" fmla="val 508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16A2F0-5263-419C-BB61-DD814BBC3C09}"/>
              </a:ext>
            </a:extLst>
          </p:cNvPr>
          <p:cNvSpPr txBox="1"/>
          <p:nvPr/>
        </p:nvSpPr>
        <p:spPr>
          <a:xfrm>
            <a:off x="6434087" y="3445461"/>
            <a:ext cx="277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All the fluctuations are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+mj-lt"/>
              </a:rPr>
              <a:t>accumulated</a:t>
            </a:r>
            <a:r>
              <a:rPr kumimoji="1" lang="en-US" altLang="ja-JP" sz="2400" dirty="0" smtClean="0">
                <a:latin typeface="+mj-lt"/>
              </a:rPr>
              <a:t> in 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+mj-lt"/>
              </a:rPr>
              <a:t>the final-state hadron spectra</a:t>
            </a:r>
            <a:endParaRPr kumimoji="1" lang="ja-JP" altLang="en-US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494" y="2369369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latin typeface="+mj-lt"/>
              </a:rPr>
              <a:t>Randomness in the model</a:t>
            </a:r>
            <a:endParaRPr lang="ja-JP" altLang="en-US" sz="2400" b="1" i="1" dirty="0">
              <a:latin typeface="+mj-lt"/>
            </a:endParaRPr>
          </a:p>
        </p:txBody>
      </p:sp>
      <p:sp>
        <p:nvSpPr>
          <p:cNvPr id="20" name="正方形/長方形 2">
            <a:extLst>
              <a:ext uri="{FF2B5EF4-FFF2-40B4-BE49-F238E27FC236}">
                <a16:creationId xmlns:a16="http://schemas.microsoft.com/office/drawing/2014/main" id="{6190CF52-4175-4FAE-B091-D3F2929D648E}"/>
              </a:ext>
            </a:extLst>
          </p:cNvPr>
          <p:cNvSpPr/>
          <p:nvPr/>
        </p:nvSpPr>
        <p:spPr>
          <a:xfrm>
            <a:off x="2069083" y="3294188"/>
            <a:ext cx="3989186" cy="3181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正方形/長方形 19">
            <a:extLst>
              <a:ext uri="{FF2B5EF4-FFF2-40B4-BE49-F238E27FC236}">
                <a16:creationId xmlns:a16="http://schemas.microsoft.com/office/drawing/2014/main" id="{DA52E04E-78EC-4A1F-823B-57A0893E8BD6}"/>
              </a:ext>
            </a:extLst>
          </p:cNvPr>
          <p:cNvSpPr/>
          <p:nvPr/>
        </p:nvSpPr>
        <p:spPr>
          <a:xfrm>
            <a:off x="2139875" y="4192510"/>
            <a:ext cx="3628336" cy="30353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正方形/長方形 20">
            <a:extLst>
              <a:ext uri="{FF2B5EF4-FFF2-40B4-BE49-F238E27FC236}">
                <a16:creationId xmlns:a16="http://schemas.microsoft.com/office/drawing/2014/main" id="{2C784DEC-A26B-4459-9774-6BD1DA347092}"/>
              </a:ext>
            </a:extLst>
          </p:cNvPr>
          <p:cNvSpPr/>
          <p:nvPr/>
        </p:nvSpPr>
        <p:spPr>
          <a:xfrm>
            <a:off x="2053842" y="5242204"/>
            <a:ext cx="4004427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正方形/長方形 27">
            <a:extLst>
              <a:ext uri="{FF2B5EF4-FFF2-40B4-BE49-F238E27FC236}">
                <a16:creationId xmlns:a16="http://schemas.microsoft.com/office/drawing/2014/main" id="{A5C9AFBC-7059-4ACD-8B0D-A849C5EA88C2}"/>
              </a:ext>
            </a:extLst>
          </p:cNvPr>
          <p:cNvSpPr/>
          <p:nvPr/>
        </p:nvSpPr>
        <p:spPr>
          <a:xfrm>
            <a:off x="1860823" y="6543372"/>
            <a:ext cx="560934" cy="2890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テキスト ボックス 28">
            <a:extLst>
              <a:ext uri="{FF2B5EF4-FFF2-40B4-BE49-F238E27FC236}">
                <a16:creationId xmlns:a16="http://schemas.microsoft.com/office/drawing/2014/main" id="{44CB0B2F-3A4E-49B9-9338-B42AC9A46704}"/>
              </a:ext>
            </a:extLst>
          </p:cNvPr>
          <p:cNvSpPr txBox="1"/>
          <p:nvPr/>
        </p:nvSpPr>
        <p:spPr>
          <a:xfrm>
            <a:off x="2421756" y="6462539"/>
            <a:ext cx="3996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</a:rPr>
              <a:t>～</a:t>
            </a:r>
            <a:r>
              <a:rPr kumimoji="1" lang="en-US" altLang="ja-JP" sz="2000" dirty="0">
                <a:solidFill>
                  <a:srgbClr val="C0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related to thermal fluctuations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5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kumimoji="1" lang="en-US" altLang="ja-JP" sz="3600" u="sng" dirty="0" smtClean="0">
                <a:solidFill>
                  <a:schemeClr val="tx1"/>
                </a:solidFill>
              </a:rPr>
              <a:t>Thermal fluctuations</a:t>
            </a:r>
            <a:endParaRPr kumimoji="1" lang="ja-JP" altLang="en-US" sz="36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1B678F-07FB-4EC1-9FDE-5E5EEC161E6E}"/>
              </a:ext>
            </a:extLst>
          </p:cNvPr>
          <p:cNvSpPr txBox="1"/>
          <p:nvPr/>
        </p:nvSpPr>
        <p:spPr>
          <a:xfrm>
            <a:off x="251520" y="4130287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Thermal fluctuations depend on the </a:t>
            </a:r>
            <a:r>
              <a:rPr kumimoji="1" lang="en-US" altLang="ja-JP" sz="2400" dirty="0" err="1" smtClean="0">
                <a:latin typeface="+mj-lt"/>
              </a:rPr>
              <a:t>dof</a:t>
            </a:r>
            <a:r>
              <a:rPr kumimoji="1" lang="en-US" altLang="ja-JP" sz="2400" dirty="0" smtClean="0">
                <a:latin typeface="+mj-lt"/>
              </a:rPr>
              <a:t> that we explicitly consider in the description … “cutoff” dependence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28" name="角丸四角形 8">
            <a:extLst>
              <a:ext uri="{FF2B5EF4-FFF2-40B4-BE49-F238E27FC236}">
                <a16:creationId xmlns:a16="http://schemas.microsoft.com/office/drawing/2014/main" id="{667DA91A-213D-4740-949F-22D263E75AA5}"/>
              </a:ext>
            </a:extLst>
          </p:cNvPr>
          <p:cNvSpPr/>
          <p:nvPr/>
        </p:nvSpPr>
        <p:spPr>
          <a:xfrm>
            <a:off x="683568" y="1556792"/>
            <a:ext cx="3456384" cy="19442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System</a:t>
            </a:r>
            <a:br>
              <a:rPr lang="en-US" altLang="ja-JP" sz="2800" dirty="0" smtClean="0"/>
            </a:br>
            <a:r>
              <a:rPr lang="en-US" altLang="ja-JP" sz="2000" dirty="0" smtClean="0"/>
              <a:t>that we are interested in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000" dirty="0" smtClean="0"/>
              <a:t>(macroscopic </a:t>
            </a:r>
            <a:r>
              <a:rPr lang="en-US" altLang="ja-JP" sz="2000" dirty="0" err="1" smtClean="0"/>
              <a:t>dof</a:t>
            </a:r>
            <a:r>
              <a:rPr lang="en-US" altLang="ja-JP" sz="2000" dirty="0" smtClean="0"/>
              <a:t>)</a:t>
            </a:r>
            <a:endParaRPr lang="en-US" altLang="ja-JP" sz="2800" dirty="0"/>
          </a:p>
        </p:txBody>
      </p:sp>
      <p:sp>
        <p:nvSpPr>
          <p:cNvPr id="29" name="角丸四角形 7">
            <a:extLst>
              <a:ext uri="{FF2B5EF4-FFF2-40B4-BE49-F238E27FC236}">
                <a16:creationId xmlns:a16="http://schemas.microsoft.com/office/drawing/2014/main" id="{B46C8E2D-7949-4C1C-86B4-B606357C5898}"/>
              </a:ext>
            </a:extLst>
          </p:cNvPr>
          <p:cNvSpPr/>
          <p:nvPr/>
        </p:nvSpPr>
        <p:spPr>
          <a:xfrm>
            <a:off x="4788024" y="1556792"/>
            <a:ext cx="3168352" cy="19442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Thermal bath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000" dirty="0" smtClean="0"/>
              <a:t>(the rest microscopic </a:t>
            </a:r>
            <a:r>
              <a:rPr lang="en-US" altLang="ja-JP" sz="2000" dirty="0" err="1" smtClean="0"/>
              <a:t>dof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87B8253-D676-4A53-8D6A-782F406128D3}"/>
              </a:ext>
            </a:extLst>
          </p:cNvPr>
          <p:cNvSpPr txBox="1"/>
          <p:nvPr/>
        </p:nvSpPr>
        <p:spPr>
          <a:xfrm>
            <a:off x="323528" y="836712"/>
            <a:ext cx="8568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=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Uncertainty due to reduction of degrees of freedom (</a:t>
            </a:r>
            <a:r>
              <a:rPr kumimoji="1" lang="en-US" altLang="ja-JP" sz="2400" dirty="0" err="1" smtClean="0">
                <a:solidFill>
                  <a:srgbClr val="C00000"/>
                </a:solidFill>
              </a:rPr>
              <a:t>dof</a:t>
            </a:r>
            <a:r>
              <a:rPr lang="en-US" altLang="ja-JP" sz="2400" dirty="0">
                <a:solidFill>
                  <a:srgbClr val="C00000"/>
                </a:solidFill>
              </a:rPr>
              <a:t>)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9736076-E39F-4B53-8EED-4BD5BDF70477}"/>
              </a:ext>
            </a:extLst>
          </p:cNvPr>
          <p:cNvGrpSpPr/>
          <p:nvPr/>
        </p:nvGrpSpPr>
        <p:grpSpPr>
          <a:xfrm>
            <a:off x="4488822" y="1868134"/>
            <a:ext cx="277112" cy="91882"/>
            <a:chOff x="3275857" y="3545917"/>
            <a:chExt cx="566094" cy="243124"/>
          </a:xfrm>
        </p:grpSpPr>
        <p:sp>
          <p:nvSpPr>
            <p:cNvPr id="107" name="フリーフォーム 18">
              <a:extLst>
                <a:ext uri="{FF2B5EF4-FFF2-40B4-BE49-F238E27FC236}">
                  <a16:creationId xmlns:a16="http://schemas.microsoft.com/office/drawing/2014/main" id="{01C0555E-1D50-4D33-A5D9-B003965211DD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9">
              <a:extLst>
                <a:ext uri="{FF2B5EF4-FFF2-40B4-BE49-F238E27FC236}">
                  <a16:creationId xmlns:a16="http://schemas.microsoft.com/office/drawing/2014/main" id="{BDE5BBCB-5A15-4D94-A4E1-ADAE0FAF2397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21">
              <a:extLst>
                <a:ext uri="{FF2B5EF4-FFF2-40B4-BE49-F238E27FC236}">
                  <a16:creationId xmlns:a16="http://schemas.microsoft.com/office/drawing/2014/main" id="{B800CA4C-63AE-4AAC-8B87-55D194BCA1A1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22">
              <a:extLst>
                <a:ext uri="{FF2B5EF4-FFF2-40B4-BE49-F238E27FC236}">
                  <a16:creationId xmlns:a16="http://schemas.microsoft.com/office/drawing/2014/main" id="{E093AA0F-5EF4-4A56-A35A-A1A18B5E4E59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23">
              <a:extLst>
                <a:ext uri="{FF2B5EF4-FFF2-40B4-BE49-F238E27FC236}">
                  <a16:creationId xmlns:a16="http://schemas.microsoft.com/office/drawing/2014/main" id="{5F9201D1-2CA4-469E-B06C-303B0295AD49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24">
              <a:extLst>
                <a:ext uri="{FF2B5EF4-FFF2-40B4-BE49-F238E27FC236}">
                  <a16:creationId xmlns:a16="http://schemas.microsoft.com/office/drawing/2014/main" id="{F1BB1D87-7126-4858-91B5-F4568949174E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25">
              <a:extLst>
                <a:ext uri="{FF2B5EF4-FFF2-40B4-BE49-F238E27FC236}">
                  <a16:creationId xmlns:a16="http://schemas.microsoft.com/office/drawing/2014/main" id="{AFC690ED-10EF-4AC2-8AC0-1CFAB92F734C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26">
              <a:extLst>
                <a:ext uri="{FF2B5EF4-FFF2-40B4-BE49-F238E27FC236}">
                  <a16:creationId xmlns:a16="http://schemas.microsoft.com/office/drawing/2014/main" id="{BFE31F5E-77A9-4B31-8F57-FF60D74480AF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404AB97-59C4-4E92-9DA4-9D079AA1E0B7}"/>
              </a:ext>
            </a:extLst>
          </p:cNvPr>
          <p:cNvGrpSpPr/>
          <p:nvPr/>
        </p:nvGrpSpPr>
        <p:grpSpPr>
          <a:xfrm>
            <a:off x="4481503" y="2129976"/>
            <a:ext cx="277112" cy="91882"/>
            <a:chOff x="3275857" y="3545917"/>
            <a:chExt cx="566094" cy="243124"/>
          </a:xfrm>
        </p:grpSpPr>
        <p:sp>
          <p:nvSpPr>
            <p:cNvPr id="99" name="フリーフォーム 29">
              <a:extLst>
                <a:ext uri="{FF2B5EF4-FFF2-40B4-BE49-F238E27FC236}">
                  <a16:creationId xmlns:a16="http://schemas.microsoft.com/office/drawing/2014/main" id="{14F99AB2-A6D6-4909-A26C-72D74886CEC0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30">
              <a:extLst>
                <a:ext uri="{FF2B5EF4-FFF2-40B4-BE49-F238E27FC236}">
                  <a16:creationId xmlns:a16="http://schemas.microsoft.com/office/drawing/2014/main" id="{EF302375-FFCC-4C41-8C6C-F6833678CC41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31">
              <a:extLst>
                <a:ext uri="{FF2B5EF4-FFF2-40B4-BE49-F238E27FC236}">
                  <a16:creationId xmlns:a16="http://schemas.microsoft.com/office/drawing/2014/main" id="{2CEDB8B6-9FC7-45A0-91E1-0664FE21451E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32">
              <a:extLst>
                <a:ext uri="{FF2B5EF4-FFF2-40B4-BE49-F238E27FC236}">
                  <a16:creationId xmlns:a16="http://schemas.microsoft.com/office/drawing/2014/main" id="{2D538930-CBD4-4F06-AAD5-C83930ECA52A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33">
              <a:extLst>
                <a:ext uri="{FF2B5EF4-FFF2-40B4-BE49-F238E27FC236}">
                  <a16:creationId xmlns:a16="http://schemas.microsoft.com/office/drawing/2014/main" id="{21958FC9-E50F-4F9F-BD58-B5900586753C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34">
              <a:extLst>
                <a:ext uri="{FF2B5EF4-FFF2-40B4-BE49-F238E27FC236}">
                  <a16:creationId xmlns:a16="http://schemas.microsoft.com/office/drawing/2014/main" id="{2F30A5A2-BBA9-40B6-8C7F-8BC7796DFE6B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35">
              <a:extLst>
                <a:ext uri="{FF2B5EF4-FFF2-40B4-BE49-F238E27FC236}">
                  <a16:creationId xmlns:a16="http://schemas.microsoft.com/office/drawing/2014/main" id="{9F4BD78B-F682-4DEF-997B-FDF92194187E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36">
              <a:extLst>
                <a:ext uri="{FF2B5EF4-FFF2-40B4-BE49-F238E27FC236}">
                  <a16:creationId xmlns:a16="http://schemas.microsoft.com/office/drawing/2014/main" id="{E24B47DF-ECD2-4857-9E42-BED122025A1C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AA41421-CB81-49C3-AA85-2EDC9FC34301}"/>
              </a:ext>
            </a:extLst>
          </p:cNvPr>
          <p:cNvGrpSpPr/>
          <p:nvPr/>
        </p:nvGrpSpPr>
        <p:grpSpPr>
          <a:xfrm>
            <a:off x="4481465" y="3105530"/>
            <a:ext cx="277112" cy="91882"/>
            <a:chOff x="3275857" y="3545917"/>
            <a:chExt cx="566094" cy="243124"/>
          </a:xfrm>
        </p:grpSpPr>
        <p:sp>
          <p:nvSpPr>
            <p:cNvPr id="91" name="フリーフォーム 38">
              <a:extLst>
                <a:ext uri="{FF2B5EF4-FFF2-40B4-BE49-F238E27FC236}">
                  <a16:creationId xmlns:a16="http://schemas.microsoft.com/office/drawing/2014/main" id="{02A4494D-0B47-4AAD-BB09-23FAACFDB976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39">
              <a:extLst>
                <a:ext uri="{FF2B5EF4-FFF2-40B4-BE49-F238E27FC236}">
                  <a16:creationId xmlns:a16="http://schemas.microsoft.com/office/drawing/2014/main" id="{4A1117E0-0C21-4C7F-A553-4E620D210E3B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40">
              <a:extLst>
                <a:ext uri="{FF2B5EF4-FFF2-40B4-BE49-F238E27FC236}">
                  <a16:creationId xmlns:a16="http://schemas.microsoft.com/office/drawing/2014/main" id="{91A5F270-04A9-44A8-8A53-72F35EC7FB16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41">
              <a:extLst>
                <a:ext uri="{FF2B5EF4-FFF2-40B4-BE49-F238E27FC236}">
                  <a16:creationId xmlns:a16="http://schemas.microsoft.com/office/drawing/2014/main" id="{D916E442-190F-4587-B383-931DB07CC768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42">
              <a:extLst>
                <a:ext uri="{FF2B5EF4-FFF2-40B4-BE49-F238E27FC236}">
                  <a16:creationId xmlns:a16="http://schemas.microsoft.com/office/drawing/2014/main" id="{ACA4DB2B-302F-4CFA-B623-36308A888E7D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43">
              <a:extLst>
                <a:ext uri="{FF2B5EF4-FFF2-40B4-BE49-F238E27FC236}">
                  <a16:creationId xmlns:a16="http://schemas.microsoft.com/office/drawing/2014/main" id="{E7208FE6-449E-4A11-A597-7E75D4FD97EB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44">
              <a:extLst>
                <a:ext uri="{FF2B5EF4-FFF2-40B4-BE49-F238E27FC236}">
                  <a16:creationId xmlns:a16="http://schemas.microsoft.com/office/drawing/2014/main" id="{A75C2064-AE4C-4F1C-8F8C-967F92B3850B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45">
              <a:extLst>
                <a:ext uri="{FF2B5EF4-FFF2-40B4-BE49-F238E27FC236}">
                  <a16:creationId xmlns:a16="http://schemas.microsoft.com/office/drawing/2014/main" id="{5C442349-2991-49D8-BEC9-121426176DE2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D55D168-FE61-4918-B78C-294BEAA90F94}"/>
              </a:ext>
            </a:extLst>
          </p:cNvPr>
          <p:cNvGrpSpPr/>
          <p:nvPr/>
        </p:nvGrpSpPr>
        <p:grpSpPr>
          <a:xfrm>
            <a:off x="4488333" y="2366416"/>
            <a:ext cx="277112" cy="91882"/>
            <a:chOff x="3275857" y="3545917"/>
            <a:chExt cx="566094" cy="243124"/>
          </a:xfrm>
        </p:grpSpPr>
        <p:sp>
          <p:nvSpPr>
            <p:cNvPr id="83" name="フリーフォーム 47">
              <a:extLst>
                <a:ext uri="{FF2B5EF4-FFF2-40B4-BE49-F238E27FC236}">
                  <a16:creationId xmlns:a16="http://schemas.microsoft.com/office/drawing/2014/main" id="{332E2AEF-D158-488A-B7AB-2FE35A6D27A8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48">
              <a:extLst>
                <a:ext uri="{FF2B5EF4-FFF2-40B4-BE49-F238E27FC236}">
                  <a16:creationId xmlns:a16="http://schemas.microsoft.com/office/drawing/2014/main" id="{93401EAD-9995-4705-8ACB-F53450F9D0A8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49">
              <a:extLst>
                <a:ext uri="{FF2B5EF4-FFF2-40B4-BE49-F238E27FC236}">
                  <a16:creationId xmlns:a16="http://schemas.microsoft.com/office/drawing/2014/main" id="{3E8FE730-3E22-445C-BBEB-F19064A9FD2A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50">
              <a:extLst>
                <a:ext uri="{FF2B5EF4-FFF2-40B4-BE49-F238E27FC236}">
                  <a16:creationId xmlns:a16="http://schemas.microsoft.com/office/drawing/2014/main" id="{7C446A15-C784-42CF-9961-761851821966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51">
              <a:extLst>
                <a:ext uri="{FF2B5EF4-FFF2-40B4-BE49-F238E27FC236}">
                  <a16:creationId xmlns:a16="http://schemas.microsoft.com/office/drawing/2014/main" id="{C5C8C162-301D-4939-8EB4-CBCE9DE2B4CE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52">
              <a:extLst>
                <a:ext uri="{FF2B5EF4-FFF2-40B4-BE49-F238E27FC236}">
                  <a16:creationId xmlns:a16="http://schemas.microsoft.com/office/drawing/2014/main" id="{D6540BF8-138E-4CB3-8CC3-71DE27B2720C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53">
              <a:extLst>
                <a:ext uri="{FF2B5EF4-FFF2-40B4-BE49-F238E27FC236}">
                  <a16:creationId xmlns:a16="http://schemas.microsoft.com/office/drawing/2014/main" id="{786729DE-5792-4B77-9709-45C47A664873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54">
              <a:extLst>
                <a:ext uri="{FF2B5EF4-FFF2-40B4-BE49-F238E27FC236}">
                  <a16:creationId xmlns:a16="http://schemas.microsoft.com/office/drawing/2014/main" id="{337EE46D-55AF-46F3-AB81-8E637EF72504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A612F4A-2581-4E28-84B1-A13DD8DE43CC}"/>
              </a:ext>
            </a:extLst>
          </p:cNvPr>
          <p:cNvGrpSpPr/>
          <p:nvPr/>
        </p:nvGrpSpPr>
        <p:grpSpPr>
          <a:xfrm>
            <a:off x="4481465" y="2602856"/>
            <a:ext cx="277112" cy="91882"/>
            <a:chOff x="3275857" y="3545917"/>
            <a:chExt cx="566094" cy="243124"/>
          </a:xfrm>
        </p:grpSpPr>
        <p:sp>
          <p:nvSpPr>
            <p:cNvPr id="75" name="フリーフォーム 56">
              <a:extLst>
                <a:ext uri="{FF2B5EF4-FFF2-40B4-BE49-F238E27FC236}">
                  <a16:creationId xmlns:a16="http://schemas.microsoft.com/office/drawing/2014/main" id="{82895489-7178-4099-91B2-5EBBEEFA39D7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57">
              <a:extLst>
                <a:ext uri="{FF2B5EF4-FFF2-40B4-BE49-F238E27FC236}">
                  <a16:creationId xmlns:a16="http://schemas.microsoft.com/office/drawing/2014/main" id="{11E12D3F-24A7-4C6D-9DAC-E996734EC33F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58">
              <a:extLst>
                <a:ext uri="{FF2B5EF4-FFF2-40B4-BE49-F238E27FC236}">
                  <a16:creationId xmlns:a16="http://schemas.microsoft.com/office/drawing/2014/main" id="{7557B20B-EDB6-4CE3-BCE1-C7A2CF8DC6DE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59">
              <a:extLst>
                <a:ext uri="{FF2B5EF4-FFF2-40B4-BE49-F238E27FC236}">
                  <a16:creationId xmlns:a16="http://schemas.microsoft.com/office/drawing/2014/main" id="{E6F82B00-CE8F-4E7D-8463-884E98E898F5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60">
              <a:extLst>
                <a:ext uri="{FF2B5EF4-FFF2-40B4-BE49-F238E27FC236}">
                  <a16:creationId xmlns:a16="http://schemas.microsoft.com/office/drawing/2014/main" id="{6242639A-FBD5-4ABC-A190-D6F96EA29B0C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61">
              <a:extLst>
                <a:ext uri="{FF2B5EF4-FFF2-40B4-BE49-F238E27FC236}">
                  <a16:creationId xmlns:a16="http://schemas.microsoft.com/office/drawing/2014/main" id="{E0350A6F-A91F-402B-9622-46B88F5E4210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62">
              <a:extLst>
                <a:ext uri="{FF2B5EF4-FFF2-40B4-BE49-F238E27FC236}">
                  <a16:creationId xmlns:a16="http://schemas.microsoft.com/office/drawing/2014/main" id="{364B999F-7DC2-472C-9179-0B31CDEE086C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63">
              <a:extLst>
                <a:ext uri="{FF2B5EF4-FFF2-40B4-BE49-F238E27FC236}">
                  <a16:creationId xmlns:a16="http://schemas.microsoft.com/office/drawing/2014/main" id="{009EF223-DF7D-4449-B268-4874915510C2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419B331-6886-4E78-9F6E-352D08D854DE}"/>
              </a:ext>
            </a:extLst>
          </p:cNvPr>
          <p:cNvGrpSpPr/>
          <p:nvPr/>
        </p:nvGrpSpPr>
        <p:grpSpPr>
          <a:xfrm>
            <a:off x="4488333" y="2867639"/>
            <a:ext cx="277112" cy="91882"/>
            <a:chOff x="3275857" y="3545917"/>
            <a:chExt cx="566094" cy="243124"/>
          </a:xfrm>
        </p:grpSpPr>
        <p:sp>
          <p:nvSpPr>
            <p:cNvPr id="67" name="フリーフォーム 65">
              <a:extLst>
                <a:ext uri="{FF2B5EF4-FFF2-40B4-BE49-F238E27FC236}">
                  <a16:creationId xmlns:a16="http://schemas.microsoft.com/office/drawing/2014/main" id="{EB60CE56-4CA5-4178-8C5D-DD4A47C6EE77}"/>
                </a:ext>
              </a:extLst>
            </p:cNvPr>
            <p:cNvSpPr/>
            <p:nvPr/>
          </p:nvSpPr>
          <p:spPr>
            <a:xfrm>
              <a:off x="327585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6">
              <a:extLst>
                <a:ext uri="{FF2B5EF4-FFF2-40B4-BE49-F238E27FC236}">
                  <a16:creationId xmlns:a16="http://schemas.microsoft.com/office/drawing/2014/main" id="{E21B5B5B-C791-453D-BC75-029C7081E2B8}"/>
                </a:ext>
              </a:extLst>
            </p:cNvPr>
            <p:cNvSpPr/>
            <p:nvPr/>
          </p:nvSpPr>
          <p:spPr>
            <a:xfrm flipV="1">
              <a:off x="334686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7">
              <a:extLst>
                <a:ext uri="{FF2B5EF4-FFF2-40B4-BE49-F238E27FC236}">
                  <a16:creationId xmlns:a16="http://schemas.microsoft.com/office/drawing/2014/main" id="{3C9EA8F7-A347-4B24-ADBB-1EA0C61A8D46}"/>
                </a:ext>
              </a:extLst>
            </p:cNvPr>
            <p:cNvSpPr/>
            <p:nvPr/>
          </p:nvSpPr>
          <p:spPr>
            <a:xfrm>
              <a:off x="3417879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8">
              <a:extLst>
                <a:ext uri="{FF2B5EF4-FFF2-40B4-BE49-F238E27FC236}">
                  <a16:creationId xmlns:a16="http://schemas.microsoft.com/office/drawing/2014/main" id="{3B8E4861-0FD2-42DC-AF7A-01D7D3C5CF80}"/>
                </a:ext>
              </a:extLst>
            </p:cNvPr>
            <p:cNvSpPr/>
            <p:nvPr/>
          </p:nvSpPr>
          <p:spPr>
            <a:xfrm flipV="1">
              <a:off x="3488890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69">
              <a:extLst>
                <a:ext uri="{FF2B5EF4-FFF2-40B4-BE49-F238E27FC236}">
                  <a16:creationId xmlns:a16="http://schemas.microsoft.com/office/drawing/2014/main" id="{D15FA1AA-05F4-4C08-8EB0-93E9BE8930DF}"/>
                </a:ext>
              </a:extLst>
            </p:cNvPr>
            <p:cNvSpPr/>
            <p:nvPr/>
          </p:nvSpPr>
          <p:spPr>
            <a:xfrm>
              <a:off x="3557907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0">
              <a:extLst>
                <a:ext uri="{FF2B5EF4-FFF2-40B4-BE49-F238E27FC236}">
                  <a16:creationId xmlns:a16="http://schemas.microsoft.com/office/drawing/2014/main" id="{07BBD543-E2A4-49E0-BE2D-863C2697A87B}"/>
                </a:ext>
              </a:extLst>
            </p:cNvPr>
            <p:cNvSpPr/>
            <p:nvPr/>
          </p:nvSpPr>
          <p:spPr>
            <a:xfrm flipV="1">
              <a:off x="3628918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1">
              <a:extLst>
                <a:ext uri="{FF2B5EF4-FFF2-40B4-BE49-F238E27FC236}">
                  <a16:creationId xmlns:a16="http://schemas.microsoft.com/office/drawing/2014/main" id="{B1228C0C-F820-4574-A312-11C2EF9A5316}"/>
                </a:ext>
              </a:extLst>
            </p:cNvPr>
            <p:cNvSpPr/>
            <p:nvPr/>
          </p:nvSpPr>
          <p:spPr>
            <a:xfrm>
              <a:off x="3697935" y="3545917"/>
              <a:ext cx="73005" cy="125400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2">
              <a:extLst>
                <a:ext uri="{FF2B5EF4-FFF2-40B4-BE49-F238E27FC236}">
                  <a16:creationId xmlns:a16="http://schemas.microsoft.com/office/drawing/2014/main" id="{F174A8B6-B203-426C-B413-CEED6BE2EBEE}"/>
                </a:ext>
              </a:extLst>
            </p:cNvPr>
            <p:cNvSpPr/>
            <p:nvPr/>
          </p:nvSpPr>
          <p:spPr>
            <a:xfrm flipV="1">
              <a:off x="3768946" y="3657757"/>
              <a:ext cx="73005" cy="131284"/>
            </a:xfrm>
            <a:custGeom>
              <a:avLst/>
              <a:gdLst>
                <a:gd name="connsiteX0" fmla="*/ 0 w 958850"/>
                <a:gd name="connsiteY0" fmla="*/ 673122 h 692172"/>
                <a:gd name="connsiteX1" fmla="*/ 514350 w 958850"/>
                <a:gd name="connsiteY1" fmla="*/ 22 h 692172"/>
                <a:gd name="connsiteX2" fmla="*/ 958850 w 958850"/>
                <a:gd name="connsiteY2" fmla="*/ 692172 h 692172"/>
                <a:gd name="connsiteX0" fmla="*/ 0 w 958850"/>
                <a:gd name="connsiteY0" fmla="*/ 679414 h 698464"/>
                <a:gd name="connsiteX1" fmla="*/ 482600 w 958850"/>
                <a:gd name="connsiteY1" fmla="*/ 21 h 698464"/>
                <a:gd name="connsiteX2" fmla="*/ 958850 w 958850"/>
                <a:gd name="connsiteY2" fmla="*/ 698464 h 69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850" h="698464">
                  <a:moveTo>
                    <a:pt x="0" y="679414"/>
                  </a:moveTo>
                  <a:cubicBezTo>
                    <a:pt x="177271" y="341276"/>
                    <a:pt x="322792" y="-3154"/>
                    <a:pt x="482600" y="21"/>
                  </a:cubicBezTo>
                  <a:cubicBezTo>
                    <a:pt x="642408" y="3196"/>
                    <a:pt x="816504" y="353976"/>
                    <a:pt x="958850" y="69846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円/楕円 140">
            <a:extLst>
              <a:ext uri="{FF2B5EF4-FFF2-40B4-BE49-F238E27FC236}">
                <a16:creationId xmlns:a16="http://schemas.microsoft.com/office/drawing/2014/main" id="{62EC91A5-F0F9-43CC-8E0E-BFAC11D66002}"/>
              </a:ext>
            </a:extLst>
          </p:cNvPr>
          <p:cNvSpPr/>
          <p:nvPr/>
        </p:nvSpPr>
        <p:spPr>
          <a:xfrm>
            <a:off x="4441536" y="1897262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141">
            <a:extLst>
              <a:ext uri="{FF2B5EF4-FFF2-40B4-BE49-F238E27FC236}">
                <a16:creationId xmlns:a16="http://schemas.microsoft.com/office/drawing/2014/main" id="{4D50EDB5-E127-4394-8C66-65A2F73E59D7}"/>
              </a:ext>
            </a:extLst>
          </p:cNvPr>
          <p:cNvSpPr/>
          <p:nvPr/>
        </p:nvSpPr>
        <p:spPr>
          <a:xfrm>
            <a:off x="4770778" y="1897117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142">
            <a:extLst>
              <a:ext uri="{FF2B5EF4-FFF2-40B4-BE49-F238E27FC236}">
                <a16:creationId xmlns:a16="http://schemas.microsoft.com/office/drawing/2014/main" id="{013E8E59-917A-495A-A716-89CFA3F9657D}"/>
              </a:ext>
            </a:extLst>
          </p:cNvPr>
          <p:cNvSpPr/>
          <p:nvPr/>
        </p:nvSpPr>
        <p:spPr>
          <a:xfrm>
            <a:off x="4443045" y="2154497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143">
            <a:extLst>
              <a:ext uri="{FF2B5EF4-FFF2-40B4-BE49-F238E27FC236}">
                <a16:creationId xmlns:a16="http://schemas.microsoft.com/office/drawing/2014/main" id="{3498CF8B-1084-452C-A123-1EC857EA4AD1}"/>
              </a:ext>
            </a:extLst>
          </p:cNvPr>
          <p:cNvSpPr/>
          <p:nvPr/>
        </p:nvSpPr>
        <p:spPr>
          <a:xfrm>
            <a:off x="4772286" y="2154353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144">
            <a:extLst>
              <a:ext uri="{FF2B5EF4-FFF2-40B4-BE49-F238E27FC236}">
                <a16:creationId xmlns:a16="http://schemas.microsoft.com/office/drawing/2014/main" id="{14F2D833-1329-418E-8ADF-92FBA9B64034}"/>
              </a:ext>
            </a:extLst>
          </p:cNvPr>
          <p:cNvSpPr/>
          <p:nvPr/>
        </p:nvSpPr>
        <p:spPr>
          <a:xfrm>
            <a:off x="4441536" y="2391763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145">
            <a:extLst>
              <a:ext uri="{FF2B5EF4-FFF2-40B4-BE49-F238E27FC236}">
                <a16:creationId xmlns:a16="http://schemas.microsoft.com/office/drawing/2014/main" id="{6D123B7A-0359-4EE0-8CAC-0C7DDF551553}"/>
              </a:ext>
            </a:extLst>
          </p:cNvPr>
          <p:cNvSpPr/>
          <p:nvPr/>
        </p:nvSpPr>
        <p:spPr>
          <a:xfrm>
            <a:off x="4770778" y="2391618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146">
            <a:extLst>
              <a:ext uri="{FF2B5EF4-FFF2-40B4-BE49-F238E27FC236}">
                <a16:creationId xmlns:a16="http://schemas.microsoft.com/office/drawing/2014/main" id="{96E8F72F-C256-424D-8F10-2D8CF0A68CB5}"/>
              </a:ext>
            </a:extLst>
          </p:cNvPr>
          <p:cNvSpPr/>
          <p:nvPr/>
        </p:nvSpPr>
        <p:spPr>
          <a:xfrm>
            <a:off x="4437204" y="2630347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147">
            <a:extLst>
              <a:ext uri="{FF2B5EF4-FFF2-40B4-BE49-F238E27FC236}">
                <a16:creationId xmlns:a16="http://schemas.microsoft.com/office/drawing/2014/main" id="{D9E151F8-2F00-4DD6-A2C2-DED0E5D087F0}"/>
              </a:ext>
            </a:extLst>
          </p:cNvPr>
          <p:cNvSpPr/>
          <p:nvPr/>
        </p:nvSpPr>
        <p:spPr>
          <a:xfrm>
            <a:off x="4766445" y="2630203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148">
            <a:extLst>
              <a:ext uri="{FF2B5EF4-FFF2-40B4-BE49-F238E27FC236}">
                <a16:creationId xmlns:a16="http://schemas.microsoft.com/office/drawing/2014/main" id="{CA03C1F3-CC2E-4BFF-BD75-A73BB043A20B}"/>
              </a:ext>
            </a:extLst>
          </p:cNvPr>
          <p:cNvSpPr/>
          <p:nvPr/>
        </p:nvSpPr>
        <p:spPr>
          <a:xfrm>
            <a:off x="4441536" y="2901886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149">
            <a:extLst>
              <a:ext uri="{FF2B5EF4-FFF2-40B4-BE49-F238E27FC236}">
                <a16:creationId xmlns:a16="http://schemas.microsoft.com/office/drawing/2014/main" id="{9144AB74-F6C6-4AA8-9A8A-41A133270543}"/>
              </a:ext>
            </a:extLst>
          </p:cNvPr>
          <p:cNvSpPr/>
          <p:nvPr/>
        </p:nvSpPr>
        <p:spPr>
          <a:xfrm>
            <a:off x="4770778" y="2901741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150">
            <a:extLst>
              <a:ext uri="{FF2B5EF4-FFF2-40B4-BE49-F238E27FC236}">
                <a16:creationId xmlns:a16="http://schemas.microsoft.com/office/drawing/2014/main" id="{75BFD92C-1BBB-491C-8D4D-13219FE18132}"/>
              </a:ext>
            </a:extLst>
          </p:cNvPr>
          <p:cNvSpPr/>
          <p:nvPr/>
        </p:nvSpPr>
        <p:spPr>
          <a:xfrm>
            <a:off x="4437204" y="3136106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151">
            <a:extLst>
              <a:ext uri="{FF2B5EF4-FFF2-40B4-BE49-F238E27FC236}">
                <a16:creationId xmlns:a16="http://schemas.microsoft.com/office/drawing/2014/main" id="{1A8B5C4C-8B61-4EFC-852A-D669ECD80127}"/>
              </a:ext>
            </a:extLst>
          </p:cNvPr>
          <p:cNvSpPr/>
          <p:nvPr/>
        </p:nvSpPr>
        <p:spPr>
          <a:xfrm>
            <a:off x="4766445" y="3135962"/>
            <a:ext cx="35189" cy="399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171">
            <a:extLst>
              <a:ext uri="{FF2B5EF4-FFF2-40B4-BE49-F238E27FC236}">
                <a16:creationId xmlns:a16="http://schemas.microsoft.com/office/drawing/2014/main" id="{EFEFCE73-56C2-41E4-9C70-A1F8A7EDFEDD}"/>
              </a:ext>
            </a:extLst>
          </p:cNvPr>
          <p:cNvSpPr/>
          <p:nvPr/>
        </p:nvSpPr>
        <p:spPr>
          <a:xfrm flipH="1">
            <a:off x="4211960" y="1628800"/>
            <a:ext cx="247170" cy="2471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122" name="右矢印 171">
            <a:extLst>
              <a:ext uri="{FF2B5EF4-FFF2-40B4-BE49-F238E27FC236}">
                <a16:creationId xmlns:a16="http://schemas.microsoft.com/office/drawing/2014/main" id="{539047A0-AA04-4FF4-8D30-265E895DB0D8}"/>
              </a:ext>
            </a:extLst>
          </p:cNvPr>
          <p:cNvSpPr/>
          <p:nvPr/>
        </p:nvSpPr>
        <p:spPr>
          <a:xfrm flipH="1">
            <a:off x="4211960" y="2420888"/>
            <a:ext cx="247170" cy="2471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123" name="右矢印 171">
            <a:extLst>
              <a:ext uri="{FF2B5EF4-FFF2-40B4-BE49-F238E27FC236}">
                <a16:creationId xmlns:a16="http://schemas.microsoft.com/office/drawing/2014/main" id="{4F5F56E2-8216-41CD-BE84-1C8F4477D2CC}"/>
              </a:ext>
            </a:extLst>
          </p:cNvPr>
          <p:cNvSpPr/>
          <p:nvPr/>
        </p:nvSpPr>
        <p:spPr>
          <a:xfrm flipH="1">
            <a:off x="4211960" y="3284984"/>
            <a:ext cx="247170" cy="2471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378E91E-D5DD-4582-BEE2-61D9BDF31B67}"/>
              </a:ext>
            </a:extLst>
          </p:cNvPr>
          <p:cNvSpPr txBox="1"/>
          <p:nvPr/>
        </p:nvSpPr>
        <p:spPr>
          <a:xfrm>
            <a:off x="4572000" y="3573016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smtClean="0"/>
              <a:t>Integrated </a:t>
            </a:r>
            <a:r>
              <a:rPr lang="en-US" altLang="ja-JP" dirty="0" err="1" smtClean="0"/>
              <a:t>dof</a:t>
            </a:r>
            <a:r>
              <a:rPr lang="en-US" altLang="ja-JP" dirty="0" smtClean="0"/>
              <a:t>, fast, short wavelength</a:t>
            </a:r>
            <a:endParaRPr kumimoji="1" lang="ja-JP" altLang="en-US" dirty="0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32FAD1E-CE7D-4A6E-B244-FAB89E34C8EA}"/>
              </a:ext>
            </a:extLst>
          </p:cNvPr>
          <p:cNvSpPr txBox="1"/>
          <p:nvPr/>
        </p:nvSpPr>
        <p:spPr>
          <a:xfrm>
            <a:off x="539552" y="3573016"/>
            <a:ext cx="38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smtClean="0"/>
              <a:t>Relevant </a:t>
            </a:r>
            <a:r>
              <a:rPr lang="en-US" altLang="ja-JP" dirty="0" err="1" smtClean="0"/>
              <a:t>dof</a:t>
            </a:r>
            <a:r>
              <a:rPr lang="en-US" altLang="ja-JP" dirty="0" smtClean="0"/>
              <a:t>, slow, long wavelength</a:t>
            </a:r>
            <a:endParaRPr kumimoji="1" lang="ja-JP" altLang="en-US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A0AD943-58E8-4396-B270-04A455FC0346}"/>
              </a:ext>
            </a:extLst>
          </p:cNvPr>
          <p:cNvSpPr txBox="1"/>
          <p:nvPr/>
        </p:nvSpPr>
        <p:spPr>
          <a:xfrm>
            <a:off x="251520" y="495348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+mj-lt"/>
              </a:rPr>
              <a:t>Hydrodynamic fluctuations</a:t>
            </a:r>
            <a:br>
              <a:rPr kumimoji="1" lang="en-US" altLang="ja-JP" sz="2400" dirty="0" smtClean="0">
                <a:solidFill>
                  <a:srgbClr val="7030A0"/>
                </a:solidFill>
                <a:latin typeface="+mj-lt"/>
              </a:rPr>
            </a:br>
            <a:r>
              <a:rPr lang="en-US" altLang="ja-JP" sz="2400" dirty="0" smtClean="0">
                <a:latin typeface="+mj-lt"/>
              </a:rPr>
              <a:t>… error associated with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+mj-lt"/>
              </a:rPr>
              <a:t>“hydro description”</a:t>
            </a:r>
            <a:r>
              <a:rPr kumimoji="1" lang="en-US" altLang="ja-JP" sz="2400" dirty="0" smtClean="0">
                <a:latin typeface="+mj-lt"/>
              </a:rPr>
              <a:t> of a real system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D3B3E07-E9B2-4D0A-AD96-1DE3B67DEAA4}"/>
              </a:ext>
            </a:extLst>
          </p:cNvPr>
          <p:cNvSpPr txBox="1"/>
          <p:nvPr/>
        </p:nvSpPr>
        <p:spPr>
          <a:xfrm>
            <a:off x="251520" y="5748482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+mj-lt"/>
              </a:rPr>
              <a:t>Are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+mj-lt"/>
              </a:rPr>
              <a:t> hydrodynamic fluctuations “observable quantity</a:t>
            </a:r>
            <a:r>
              <a:rPr lang="en-US" altLang="ja-JP" sz="2400" dirty="0" smtClean="0">
                <a:solidFill>
                  <a:srgbClr val="C00000"/>
                </a:solidFill>
              </a:rPr>
              <a:t>”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altLang="ja-JP" sz="2400" dirty="0">
                <a:solidFill>
                  <a:srgbClr val="C00000"/>
                </a:solidFill>
                <a:latin typeface="+mj-lt"/>
              </a:rPr>
            </a:br>
            <a:r>
              <a:rPr kumimoji="1" lang="en-US" altLang="ja-JP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in the sense that it is model-independently well-defined?</a:t>
            </a:r>
            <a:br>
              <a:rPr kumimoji="1" lang="en-US" altLang="ja-JP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</a:br>
            <a:r>
              <a:rPr kumimoji="1" lang="en-US" altLang="ja-JP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          … (No, but still important within the model descriptions)</a:t>
            </a:r>
            <a:endParaRPr kumimoji="1" lang="ja-JP" alt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592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9073008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Observables with stochastic hydrodynamics for HIC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Hydrodynamic fluctuations </a:t>
            </a:r>
            <a:r>
              <a:rPr lang="en-US" sz="2400" dirty="0" smtClean="0"/>
              <a:t>(HF) affect various observables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Longitudinal factorization ratio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mixed harmonic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cumulants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/>
              <a:t>may be important observables for HF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Hard to find observables that is sensitive to only HF?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Is HF well-defined independently of the model?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Future modeling</a:t>
            </a:r>
          </a:p>
          <a:p>
            <a:pPr marL="0" indent="0">
              <a:buNone/>
            </a:pPr>
            <a:r>
              <a:rPr lang="en-US" sz="2400" dirty="0" smtClean="0"/>
              <a:t>There are still many parts to improve/fix dynamical modeling with HF</a:t>
            </a:r>
          </a:p>
          <a:p>
            <a:r>
              <a:rPr lang="en-US" sz="2400" dirty="0" smtClean="0"/>
              <a:t>Renormalization of transport coefficients/</a:t>
            </a:r>
            <a:r>
              <a:rPr lang="en-US" sz="2400" dirty="0" err="1" smtClean="0"/>
              <a:t>EoS</a:t>
            </a:r>
            <a:endParaRPr lang="en-US" sz="2400" dirty="0" smtClean="0"/>
          </a:p>
          <a:p>
            <a:r>
              <a:rPr lang="en-US" sz="2400" dirty="0" smtClean="0"/>
              <a:t>Renormalization of distribution </a:t>
            </a:r>
            <a:r>
              <a:rPr lang="en-US" sz="2400" dirty="0" err="1" smtClean="0"/>
              <a:t>func</a:t>
            </a:r>
            <a:r>
              <a:rPr lang="en-US" sz="2400" dirty="0" smtClean="0"/>
              <a:t>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p</a:t>
            </a:r>
            <a:r>
              <a:rPr lang="en-US" sz="2400" dirty="0" smtClean="0"/>
              <a:t>) in Cooper-Frye formula</a:t>
            </a:r>
          </a:p>
          <a:p>
            <a:r>
              <a:rPr lang="en-US" sz="2400" dirty="0" smtClean="0"/>
              <a:t>Renormalization of initial condition</a:t>
            </a:r>
          </a:p>
          <a:p>
            <a:r>
              <a:rPr lang="en-US" sz="2400" dirty="0" smtClean="0"/>
              <a:t>Stable, efficient, and accurate numerical scheme</a:t>
            </a:r>
          </a:p>
          <a:p>
            <a:r>
              <a:rPr lang="en-US" sz="2400" dirty="0" smtClean="0"/>
              <a:t>…</a:t>
            </a:r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680985" y="5775297"/>
            <a:ext cx="2345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[talk by </a:t>
            </a:r>
            <a:r>
              <a:rPr lang="en-US" sz="1400" b="1" dirty="0" smtClean="0">
                <a:solidFill>
                  <a:srgbClr val="00B050"/>
                </a:solidFill>
              </a:rPr>
              <a:t>N. </a:t>
            </a:r>
            <a:r>
              <a:rPr lang="en-US" sz="1400" b="1" dirty="0" err="1" smtClean="0">
                <a:solidFill>
                  <a:srgbClr val="00B050"/>
                </a:solidFill>
              </a:rPr>
              <a:t>Touroux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(Thu)]</a:t>
            </a:r>
          </a:p>
        </p:txBody>
      </p:sp>
    </p:spTree>
    <p:extLst>
      <p:ext uri="{BB962C8B-B14F-4D97-AF65-F5344CB8AC3E}">
        <p14:creationId xmlns:p14="http://schemas.microsoft.com/office/powerpoint/2010/main" val="337260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コンテンツ プレースホルダ 2"/>
          <p:cNvSpPr txBox="1">
            <a:spLocks/>
          </p:cNvSpPr>
          <p:nvPr/>
        </p:nvSpPr>
        <p:spPr bwMode="auto">
          <a:xfrm>
            <a:off x="179512" y="836712"/>
            <a:ext cx="580422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observables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coefficients 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1" lang="en-US" altLang="ja-JP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state fluctuation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nucleon distribution,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gluon/color fluctuations, etc.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Fluctuations in heavy-ion collisions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22" name="下矢印 21"/>
          <p:cNvSpPr/>
          <p:nvPr/>
        </p:nvSpPr>
        <p:spPr>
          <a:xfrm flipV="1">
            <a:off x="1763688" y="1916832"/>
            <a:ext cx="1008112" cy="3180012"/>
          </a:xfrm>
          <a:prstGeom prst="downArrow">
            <a:avLst>
              <a:gd name="adj1" fmla="val 50000"/>
              <a:gd name="adj2" fmla="val 371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084" y="2420887"/>
            <a:ext cx="3934151" cy="2334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269875" indent="-269875"/>
            <a:r>
              <a:rPr kumimoji="1" lang="en-US" altLang="ja-JP" sz="2800" b="1" dirty="0">
                <a:latin typeface="+mj-lt"/>
              </a:rPr>
              <a:t>Matter response</a:t>
            </a:r>
          </a:p>
          <a:p>
            <a:pPr marL="269875" indent="-269875"/>
            <a:r>
              <a:rPr lang="ja-JP" altLang="en-US" sz="2800" dirty="0">
                <a:latin typeface="+mj-lt"/>
              </a:rPr>
              <a:t>　</a:t>
            </a:r>
            <a:r>
              <a:rPr lang="en-US" altLang="ja-JP" sz="2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+mj-lt"/>
              </a:rPr>
              <a:t>EoS</a:t>
            </a:r>
            <a:r>
              <a:rPr lang="en-US" altLang="ja-JP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altLang="ja-JP" sz="2800" i="1" dirty="0">
                <a:solidFill>
                  <a:srgbClr val="C00000"/>
                </a:solidFill>
                <a:latin typeface="+mj-lt"/>
              </a:rPr>
              <a:t>η</a:t>
            </a:r>
            <a:r>
              <a:rPr lang="en-US" altLang="ja-JP" sz="2800" dirty="0">
                <a:latin typeface="+mj-lt"/>
              </a:rPr>
              <a:t>, </a:t>
            </a:r>
            <a:r>
              <a:rPr lang="en-US" altLang="ja-JP" sz="2800" i="1" dirty="0">
                <a:solidFill>
                  <a:srgbClr val="C00000"/>
                </a:solidFill>
                <a:latin typeface="+mj-lt"/>
              </a:rPr>
              <a:t>ζ</a:t>
            </a:r>
            <a:r>
              <a:rPr lang="en-US" altLang="ja-JP" sz="2800" dirty="0">
                <a:latin typeface="+mj-lt"/>
              </a:rPr>
              <a:t>, </a:t>
            </a:r>
            <a:r>
              <a:rPr lang="en-US" altLang="ja-JP" sz="2800" i="1" dirty="0" err="1">
                <a:solidFill>
                  <a:srgbClr val="C00000"/>
                </a:solidFill>
                <a:latin typeface="+mj-lt"/>
              </a:rPr>
              <a:t>τ</a:t>
            </a:r>
            <a:r>
              <a:rPr lang="en-US" altLang="ja-JP" sz="2800" i="1" baseline="-25000" dirty="0" err="1">
                <a:solidFill>
                  <a:srgbClr val="C00000"/>
                </a:solidFill>
                <a:latin typeface="+mj-lt"/>
              </a:rPr>
              <a:t>R</a:t>
            </a:r>
            <a:r>
              <a:rPr lang="en-US" altLang="ja-JP" sz="2800" dirty="0">
                <a:latin typeface="+mj-lt"/>
              </a:rPr>
              <a:t>, etc.</a:t>
            </a:r>
            <a:endParaRPr kumimoji="1" lang="en-US" altLang="ja-JP" sz="2800" i="1" dirty="0">
              <a:latin typeface="+mj-lt"/>
            </a:endParaRPr>
          </a:p>
          <a:p>
            <a:pPr marL="269875" indent="-269875"/>
            <a:r>
              <a:rPr kumimoji="1" lang="en-US" altLang="ja-JP" sz="2800" b="1" dirty="0">
                <a:latin typeface="+mj-lt"/>
              </a:rPr>
              <a:t>Additional fluctuations</a:t>
            </a:r>
          </a:p>
          <a:p>
            <a:pPr marL="269875" indent="-269875"/>
            <a:r>
              <a:rPr lang="en-US" altLang="ja-JP" sz="2800" b="1" dirty="0">
                <a:solidFill>
                  <a:srgbClr val="C00000"/>
                </a:solidFill>
                <a:latin typeface="+mj-lt"/>
              </a:rPr>
              <a:t>+ hydro fluctuations</a:t>
            </a:r>
          </a:p>
          <a:p>
            <a:pPr marL="269875" indent="-269875"/>
            <a:r>
              <a:rPr lang="en-US" altLang="ja-JP" sz="2800" dirty="0">
                <a:latin typeface="+mj-lt"/>
              </a:rPr>
              <a:t>+ jets/mini-jets, </a:t>
            </a:r>
            <a:r>
              <a:rPr lang="en-US" altLang="ja-JP" sz="2800" dirty="0" err="1">
                <a:latin typeface="+mj-lt"/>
              </a:rPr>
              <a:t>etc</a:t>
            </a:r>
            <a:endParaRPr lang="en-US" altLang="ja-JP" sz="2800" dirty="0">
              <a:latin typeface="+mj-lt"/>
            </a:endParaRPr>
          </a:p>
        </p:txBody>
      </p: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65444"/>
            <a:chOff x="323528" y="1978122"/>
            <a:chExt cx="4508288" cy="4265444"/>
          </a:xfrm>
        </p:grpSpPr>
        <p:sp>
          <p:nvSpPr>
            <p:cNvPr id="25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30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31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4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7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72112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Oval 34"/>
            <p:cNvSpPr>
              <a:spLocks noChangeAspect="1" noChangeArrowheads="1"/>
            </p:cNvSpPr>
            <p:nvPr/>
          </p:nvSpPr>
          <p:spPr bwMode="auto">
            <a:xfrm>
              <a:off x="3103624" y="5789541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5796136" y="2924944"/>
            <a:ext cx="1872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Relativistic hydrodynamics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(</a:t>
            </a:r>
            <a:r>
              <a:rPr lang="ja-JP" altLang="en-US" b="1" dirty="0">
                <a:solidFill>
                  <a:schemeClr val="bg1"/>
                </a:solidFill>
              </a:rPr>
              <a:t>～</a:t>
            </a:r>
            <a:r>
              <a:rPr lang="en-US" altLang="ja-JP" b="1" dirty="0">
                <a:solidFill>
                  <a:schemeClr val="bg1"/>
                </a:solidFill>
              </a:rPr>
              <a:t>QGP)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63" name="直線矢印コネクタ 62"/>
          <p:cNvCxnSpPr>
            <a:cxnSpLocks/>
            <a:endCxn id="60" idx="1"/>
          </p:cNvCxnSpPr>
          <p:nvPr/>
        </p:nvCxnSpPr>
        <p:spPr>
          <a:xfrm flipV="1">
            <a:off x="3635896" y="3386609"/>
            <a:ext cx="2160240" cy="6278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Modeling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3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E635A-99E3-4F68-8CA6-01031AC4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Ito/</a:t>
            </a:r>
            <a:r>
              <a:rPr lang="en-US" altLang="ja-JP" dirty="0" err="1" smtClean="0"/>
              <a:t>Stratonovich</a:t>
            </a:r>
            <a:r>
              <a:rPr lang="en-US" altLang="ja-JP" dirty="0" smtClean="0"/>
              <a:t> integral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5567FE-DB0B-4170-BEDA-ED03448D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C261B6-825B-4DA3-AC8D-24A89D0F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2C0A206C-6C13-4724-BA49-4E6C9449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9166"/>
          </a:xfrm>
        </p:spPr>
        <p:txBody>
          <a:bodyPr/>
          <a:lstStyle/>
          <a:p>
            <a:pPr>
              <a:buNone/>
            </a:pPr>
            <a:r>
              <a:rPr lang="en-US" altLang="ja-JP" b="1" dirty="0" smtClean="0"/>
              <a:t>Structure of </a:t>
            </a:r>
            <a:r>
              <a:rPr lang="en-US" altLang="ja-JP" b="1" dirty="0" smtClean="0">
                <a:solidFill>
                  <a:srgbClr val="C00000"/>
                </a:solidFill>
              </a:rPr>
              <a:t>2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nd</a:t>
            </a:r>
            <a:r>
              <a:rPr lang="en-US" altLang="ja-JP" b="1" dirty="0" smtClean="0">
                <a:solidFill>
                  <a:srgbClr val="C00000"/>
                </a:solidFill>
              </a:rPr>
              <a:t> order </a:t>
            </a:r>
            <a:r>
              <a:rPr lang="en-US" altLang="ja-JP" b="1" dirty="0" smtClean="0"/>
              <a:t>hydro:</a:t>
            </a:r>
            <a:endParaRPr lang="en-US" altLang="ja-JP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D21CD9-3514-4684-BFC1-32125E44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35" y="3244349"/>
            <a:ext cx="1939769" cy="3693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2C34170-2CD8-4424-BC4C-0BE401F6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62" y="3291974"/>
            <a:ext cx="2141508" cy="357857"/>
          </a:xfrm>
          <a:prstGeom prst="rect">
            <a:avLst/>
          </a:prstGeom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6C91E509-C541-480B-A49E-40524DC50C30}"/>
              </a:ext>
            </a:extLst>
          </p:cNvPr>
          <p:cNvSpPr txBox="1">
            <a:spLocks/>
          </p:cNvSpPr>
          <p:nvPr/>
        </p:nvSpPr>
        <p:spPr bwMode="auto">
          <a:xfrm>
            <a:off x="179512" y="3824996"/>
            <a:ext cx="8280920" cy="9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8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No difference between Ito/</a:t>
            </a:r>
            <a:r>
              <a:rPr lang="en-US" altLang="ja-JP" sz="2800" b="1" u="sng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Stratonovich</a:t>
            </a:r>
            <a:r>
              <a:rPr lang="en-US" altLang="ja-JP" sz="28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 integral</a:t>
            </a:r>
            <a:endParaRPr lang="en-US" altLang="ja-JP" sz="2800" b="1" u="sng" dirty="0">
              <a:solidFill>
                <a:srgbClr val="C0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A3635FD-59EA-436E-8A9F-4D5677E2100B}"/>
              </a:ext>
            </a:extLst>
          </p:cNvPr>
          <p:cNvGrpSpPr/>
          <p:nvPr/>
        </p:nvGrpSpPr>
        <p:grpSpPr>
          <a:xfrm>
            <a:off x="827584" y="1551733"/>
            <a:ext cx="6552728" cy="1481271"/>
            <a:chOff x="827584" y="1551733"/>
            <a:chExt cx="7433600" cy="179199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6EA8A42-3DAD-46D6-B4AB-60289CF9D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9632" y="1551733"/>
              <a:ext cx="6912768" cy="1385072"/>
            </a:xfrm>
            <a:prstGeom prst="rect">
              <a:avLst/>
            </a:prstGeom>
          </p:spPr>
        </p:pic>
        <p:sp>
          <p:nvSpPr>
            <p:cNvPr id="8" name="左中かっこ 7">
              <a:extLst>
                <a:ext uri="{FF2B5EF4-FFF2-40B4-BE49-F238E27FC236}">
                  <a16:creationId xmlns:a16="http://schemas.microsoft.com/office/drawing/2014/main" id="{DE37279B-DD8B-4B06-8E7E-02033C3688F9}"/>
                </a:ext>
              </a:extLst>
            </p:cNvPr>
            <p:cNvSpPr/>
            <p:nvPr/>
          </p:nvSpPr>
          <p:spPr>
            <a:xfrm>
              <a:off x="827584" y="1603610"/>
              <a:ext cx="301072" cy="1271345"/>
            </a:xfrm>
            <a:prstGeom prst="leftBrace">
              <a:avLst>
                <a:gd name="adj1" fmla="val 75066"/>
                <a:gd name="adj2" fmla="val 5084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7DF2323-B360-4085-8DF5-599CCC78D5E9}"/>
                </a:ext>
              </a:extLst>
            </p:cNvPr>
            <p:cNvCxnSpPr>
              <a:cxnSpLocks/>
            </p:cNvCxnSpPr>
            <p:nvPr/>
          </p:nvCxnSpPr>
          <p:spPr>
            <a:xfrm>
              <a:off x="7303478" y="2904338"/>
              <a:ext cx="773722" cy="583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DF014B-D60D-435C-A07E-9C45CC5FD68A}"/>
                </a:ext>
              </a:extLst>
            </p:cNvPr>
            <p:cNvSpPr txBox="1"/>
            <p:nvPr/>
          </p:nvSpPr>
          <p:spPr>
            <a:xfrm>
              <a:off x="7152185" y="2943613"/>
              <a:ext cx="1108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accent6">
                      <a:lumMod val="75000"/>
                    </a:schemeClr>
                  </a:solidFill>
                </a:rPr>
                <a:t>noise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301967-6CCF-409A-94B3-1E6E65C9A309}"/>
              </a:ext>
            </a:extLst>
          </p:cNvPr>
          <p:cNvSpPr/>
          <p:nvPr/>
        </p:nvSpPr>
        <p:spPr>
          <a:xfrm>
            <a:off x="6168333" y="3203282"/>
            <a:ext cx="1944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i="1" dirty="0">
                <a:latin typeface="+mj-lt"/>
              </a:rPr>
              <a:t>τ</a:t>
            </a:r>
            <a:r>
              <a:rPr lang="ja-JP" altLang="en-US" sz="2400" dirty="0">
                <a:latin typeface="+mj-lt"/>
              </a:rPr>
              <a:t>: </a:t>
            </a:r>
            <a:r>
              <a:rPr lang="en-US" altLang="ja-JP" sz="2400" dirty="0">
                <a:latin typeface="+mj-lt"/>
              </a:rPr>
              <a:t>proper </a:t>
            </a:r>
            <a:r>
              <a:rPr lang="ja-JP" altLang="en-US" sz="2400" dirty="0">
                <a:latin typeface="+mj-lt"/>
              </a:rPr>
              <a:t>time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5D79B60-01B5-49A5-960B-098C97BAE437}"/>
              </a:ext>
            </a:extLst>
          </p:cNvPr>
          <p:cNvGrpSpPr/>
          <p:nvPr/>
        </p:nvGrpSpPr>
        <p:grpSpPr>
          <a:xfrm>
            <a:off x="487974" y="4255340"/>
            <a:ext cx="8283709" cy="1810119"/>
            <a:chOff x="487974" y="4255340"/>
            <a:chExt cx="8283709" cy="181011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20A815B-B704-400B-9501-BA3150C0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349" y="4255340"/>
              <a:ext cx="8111334" cy="1502342"/>
            </a:xfrm>
            <a:prstGeom prst="rect">
              <a:avLst/>
            </a:prstGeom>
          </p:spPr>
        </p:pic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270C15E-EC9F-43E0-A4F2-20589059636C}"/>
                </a:ext>
              </a:extLst>
            </p:cNvPr>
            <p:cNvCxnSpPr>
              <a:cxnSpLocks/>
            </p:cNvCxnSpPr>
            <p:nvPr/>
          </p:nvCxnSpPr>
          <p:spPr>
            <a:xfrm>
              <a:off x="6877111" y="5217910"/>
              <a:ext cx="682037" cy="482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16CEBD4-D343-408C-BF3F-D2BEFE7A8149}"/>
                </a:ext>
              </a:extLst>
            </p:cNvPr>
            <p:cNvSpPr txBox="1"/>
            <p:nvPr/>
          </p:nvSpPr>
          <p:spPr>
            <a:xfrm>
              <a:off x="6877110" y="5290152"/>
              <a:ext cx="68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D629AD7-80E1-49AB-9945-EAB3C7583204}"/>
                </a:ext>
              </a:extLst>
            </p:cNvPr>
            <p:cNvCxnSpPr>
              <a:cxnSpLocks/>
            </p:cNvCxnSpPr>
            <p:nvPr/>
          </p:nvCxnSpPr>
          <p:spPr>
            <a:xfrm>
              <a:off x="5993428" y="5216197"/>
              <a:ext cx="54266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A5E3AA1-094E-4659-B412-EEF029018A97}"/>
                </a:ext>
              </a:extLst>
            </p:cNvPr>
            <p:cNvSpPr txBox="1"/>
            <p:nvPr/>
          </p:nvSpPr>
          <p:spPr>
            <a:xfrm>
              <a:off x="5923741" y="5286885"/>
              <a:ext cx="68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err="1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kumimoji="1" lang="en-US" altLang="ja-JP" sz="2000" b="1" i="1" dirty="0" err="1">
                  <a:solidFill>
                    <a:schemeClr val="accent6">
                      <a:lumMod val="75000"/>
                    </a:schemeClr>
                  </a:solidFill>
                </a:rPr>
                <a:t>τ</a:t>
              </a:r>
              <a:endParaRPr kumimoji="1" lang="ja-JP" altLang="en-US" sz="20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84A8394-F77E-41B6-BAAB-DB4FE72757F5}"/>
                </a:ext>
              </a:extLst>
            </p:cNvPr>
            <p:cNvSpPr txBox="1"/>
            <p:nvPr/>
          </p:nvSpPr>
          <p:spPr>
            <a:xfrm>
              <a:off x="487974" y="4959768"/>
              <a:ext cx="2193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err="1">
                  <a:solidFill>
                    <a:schemeClr val="accent6">
                      <a:lumMod val="75000"/>
                    </a:schemeClr>
                  </a:solidFill>
                </a:rPr>
                <a:t>Stratonovich</a:t>
              </a:r>
              <a:r>
                <a:rPr lang="en-US" altLang="ja-JP" sz="1400" b="1" dirty="0">
                  <a:solidFill>
                    <a:schemeClr val="accent6">
                      <a:lumMod val="75000"/>
                    </a:schemeClr>
                  </a:solidFill>
                </a:rPr>
                <a:t> product</a:t>
              </a:r>
              <a:endParaRPr kumimoji="1" lang="ja-JP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B599F00-5DD3-4FB0-B14D-435F056F6277}"/>
                </a:ext>
              </a:extLst>
            </p:cNvPr>
            <p:cNvSpPr txBox="1"/>
            <p:nvPr/>
          </p:nvSpPr>
          <p:spPr>
            <a:xfrm>
              <a:off x="2918752" y="5757682"/>
              <a:ext cx="176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6">
                      <a:lumMod val="75000"/>
                    </a:schemeClr>
                  </a:solidFill>
                </a:rPr>
                <a:t>Ito product</a:t>
              </a:r>
              <a:endParaRPr kumimoji="1" lang="ja-JP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85F5B0-89E5-4EFB-AB0D-3D59BF7D8A41}"/>
              </a:ext>
            </a:extLst>
          </p:cNvPr>
          <p:cNvSpPr/>
          <p:nvPr/>
        </p:nvSpPr>
        <p:spPr>
          <a:xfrm>
            <a:off x="3115464" y="6506160"/>
            <a:ext cx="5656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+mj-lt"/>
              </a:rPr>
              <a:t>K. Murase, Ph.D. Thesis (The University of Tokyo)</a:t>
            </a:r>
            <a:r>
              <a:rPr lang="en-US" altLang="ja-JP" sz="1600" dirty="0">
                <a:latin typeface="+mj-lt"/>
              </a:rPr>
              <a:t>, Sec. 6.4</a:t>
            </a:r>
            <a:r>
              <a:rPr lang="ja-JP" altLang="en-US" sz="1600" dirty="0">
                <a:latin typeface="+mj-lt"/>
              </a:rPr>
              <a:t> (2015)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9641D32-8342-4D18-8D2D-302B24CFCF13}"/>
              </a:ext>
            </a:extLst>
          </p:cNvPr>
          <p:cNvSpPr/>
          <p:nvPr/>
        </p:nvSpPr>
        <p:spPr>
          <a:xfrm>
            <a:off x="660349" y="6065459"/>
            <a:ext cx="801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 smtClean="0"/>
              <a:t>With </a:t>
            </a:r>
            <a:r>
              <a:rPr lang="en-US" altLang="ja-JP" sz="2400" b="1" u="sng" dirty="0" smtClean="0">
                <a:solidFill>
                  <a:srgbClr val="C00000"/>
                </a:solidFill>
              </a:rPr>
              <a:t>relaxation time</a:t>
            </a:r>
            <a:r>
              <a:rPr lang="en-US" altLang="ja-JP" sz="2400" b="1" u="sng" dirty="0" smtClean="0"/>
              <a:t>, the noise is essentially</a:t>
            </a:r>
            <a:r>
              <a:rPr lang="ja-JP" altLang="en-US" sz="2400" b="1" u="sng" dirty="0" smtClean="0"/>
              <a:t> </a:t>
            </a:r>
            <a:r>
              <a:rPr lang="en-US" altLang="ja-JP" sz="2400" b="1" u="sng" dirty="0" smtClean="0"/>
              <a:t>colored</a:t>
            </a:r>
            <a:endParaRPr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064458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E2AEF-A7C7-4D7B-BDC4-179F8BD7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Cutoff of fluctuating hydrodynamics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4B1730-9EA9-4372-B213-1C6358A0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3163D7-5F14-4581-BE64-72B30647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E442D2C6-C263-4B86-A63C-6154B521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19166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Noise autocorrelation </a:t>
            </a:r>
            <a:r>
              <a:rPr lang="ja-JP" altLang="en-US" dirty="0" smtClean="0"/>
              <a:t>～ </a:t>
            </a:r>
            <a:r>
              <a:rPr lang="en-US" altLang="ja-JP" dirty="0"/>
              <a:t>δ</a:t>
            </a:r>
            <a:r>
              <a:rPr lang="en-US" altLang="ja-JP" baseline="30000" dirty="0"/>
              <a:t>(4)</a:t>
            </a:r>
            <a:r>
              <a:rPr lang="en-US" altLang="ja-JP" dirty="0"/>
              <a:t>(x-x’)</a:t>
            </a: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2DD2F3F1-A42A-46F2-84CD-B4E56BA24C13}"/>
              </a:ext>
            </a:extLst>
          </p:cNvPr>
          <p:cNvSpPr txBox="1">
            <a:spLocks/>
          </p:cNvSpPr>
          <p:nvPr/>
        </p:nvSpPr>
        <p:spPr bwMode="auto">
          <a:xfrm>
            <a:off x="539552" y="1556792"/>
            <a:ext cx="8064896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dirty="0" smtClean="0"/>
              <a:t>Hydrodynamics is non-linear </a:t>
            </a:r>
            <a:r>
              <a:rPr lang="en-US" altLang="ja-JP" dirty="0" err="1" smtClean="0"/>
              <a:t>eq</a:t>
            </a:r>
            <a:r>
              <a:rPr lang="en-US" altLang="ja-JP" dirty="0" smtClean="0"/>
              <a:t> system</a:t>
            </a:r>
            <a:endParaRPr lang="en-US" altLang="ja-JP" dirty="0"/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AC64E81F-B910-4070-AD35-159551D0DE93}"/>
              </a:ext>
            </a:extLst>
          </p:cNvPr>
          <p:cNvSpPr/>
          <p:nvPr/>
        </p:nvSpPr>
        <p:spPr>
          <a:xfrm>
            <a:off x="259349" y="1025056"/>
            <a:ext cx="265395" cy="1050902"/>
          </a:xfrm>
          <a:prstGeom prst="leftBrace">
            <a:avLst>
              <a:gd name="adj1" fmla="val 75066"/>
              <a:gd name="adj2" fmla="val 508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D1EAEB1A-DA75-473C-997C-4845E786644E}"/>
              </a:ext>
            </a:extLst>
          </p:cNvPr>
          <p:cNvSpPr txBox="1">
            <a:spLocks/>
          </p:cNvSpPr>
          <p:nvPr/>
        </p:nvSpPr>
        <p:spPr bwMode="auto">
          <a:xfrm>
            <a:off x="240298" y="2204864"/>
            <a:ext cx="8364149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ym typeface="Wingdings" panose="05000000000000000000" pitchFamily="2" charset="2"/>
              </a:rPr>
              <a:t>Non-trivial continuum limit of </a:t>
            </a:r>
            <a:r>
              <a:rPr lang="en-US" altLang="ja-JP" dirty="0" err="1" smtClean="0">
                <a:sym typeface="Wingdings" panose="05000000000000000000" pitchFamily="2" charset="2"/>
              </a:rPr>
              <a:t>fluct</a:t>
            </a:r>
            <a:r>
              <a:rPr lang="en-US" altLang="ja-JP" dirty="0" smtClean="0">
                <a:sym typeface="Wingdings" panose="05000000000000000000" pitchFamily="2" charset="2"/>
              </a:rPr>
              <a:t> hydro</a:t>
            </a:r>
            <a:endParaRPr lang="en-US" altLang="ja-JP" dirty="0"/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64626BF5-B528-4367-8303-50883A7B0FCB}"/>
              </a:ext>
            </a:extLst>
          </p:cNvPr>
          <p:cNvSpPr txBox="1">
            <a:spLocks/>
          </p:cNvSpPr>
          <p:nvPr/>
        </p:nvSpPr>
        <p:spPr bwMode="auto">
          <a:xfrm>
            <a:off x="116958" y="2848346"/>
            <a:ext cx="9144000" cy="6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Regularization</a:t>
            </a:r>
            <a:r>
              <a:rPr lang="en-US" altLang="ja-JP" u="sng" dirty="0" smtClean="0">
                <a:sym typeface="Wingdings" panose="05000000000000000000" pitchFamily="2" charset="2"/>
              </a:rPr>
              <a:t>: </a:t>
            </a:r>
            <a:r>
              <a:rPr lang="en-US" altLang="ja-JP" b="1" u="sng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cutoff length </a:t>
            </a:r>
            <a:r>
              <a:rPr lang="en-US" altLang="ja-JP" b="1" i="1" u="sng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λ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(or 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cutoff momentum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Λ</a:t>
            </a:r>
            <a:r>
              <a:rPr lang="en-US" altLang="ja-JP" sz="2400" dirty="0">
                <a:sym typeface="Wingdings" panose="05000000000000000000" pitchFamily="2" charset="2"/>
              </a:rPr>
              <a:t>=1/λ)</a:t>
            </a:r>
            <a:endParaRPr lang="en-US" altLang="ja-JP" dirty="0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A87EDF9C-7898-4C03-B04C-67FB7546E335}"/>
              </a:ext>
            </a:extLst>
          </p:cNvPr>
          <p:cNvSpPr txBox="1">
            <a:spLocks/>
          </p:cNvSpPr>
          <p:nvPr/>
        </p:nvSpPr>
        <p:spPr bwMode="auto">
          <a:xfrm>
            <a:off x="401177" y="3344093"/>
            <a:ext cx="8677042" cy="6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dirty="0">
                <a:sym typeface="Wingdings" panose="05000000000000000000" pitchFamily="2" charset="2"/>
              </a:rPr>
              <a:t>～ </a:t>
            </a:r>
            <a:r>
              <a:rPr lang="en-US" altLang="ja-JP" dirty="0" smtClean="0">
                <a:sym typeface="Wingdings" panose="05000000000000000000" pitchFamily="2" charset="2"/>
              </a:rPr>
              <a:t>coarse graining scale &gt; microscopic scale</a:t>
            </a:r>
            <a:endParaRPr lang="en-US" altLang="ja-JP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88EB7D0-0374-40F4-84ED-BCEA17DFE428}"/>
              </a:ext>
            </a:extLst>
          </p:cNvPr>
          <p:cNvGrpSpPr/>
          <p:nvPr/>
        </p:nvGrpSpPr>
        <p:grpSpPr>
          <a:xfrm>
            <a:off x="223284" y="3987064"/>
            <a:ext cx="8920716" cy="1973276"/>
            <a:chOff x="116958" y="4348716"/>
            <a:chExt cx="8920716" cy="211587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50ABB13-A5DB-4EB9-BAC9-5D974B19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14" y="5636678"/>
              <a:ext cx="4502282" cy="561408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6E390B7-B0A1-4116-B526-284D4F98431A}"/>
                </a:ext>
              </a:extLst>
            </p:cNvPr>
            <p:cNvSpPr/>
            <p:nvPr/>
          </p:nvSpPr>
          <p:spPr>
            <a:xfrm>
              <a:off x="174108" y="4518580"/>
              <a:ext cx="45655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+mj-lt"/>
                </a:rPr>
                <a:t>Noise term</a:t>
              </a:r>
              <a:r>
                <a:rPr lang="ja-JP" altLang="en-US" sz="2400" dirty="0" smtClean="0">
                  <a:latin typeface="+mj-lt"/>
                </a:rPr>
                <a:t> </a:t>
              </a:r>
              <a:r>
                <a:rPr lang="en-US" altLang="ja-JP" sz="2400" i="1" dirty="0">
                  <a:latin typeface="+mj-lt"/>
                </a:rPr>
                <a:t>w</a:t>
              </a:r>
              <a:r>
                <a:rPr lang="en-US" altLang="ja-JP" sz="2400" dirty="0">
                  <a:latin typeface="+mj-lt"/>
                </a:rPr>
                <a:t>(</a:t>
              </a:r>
              <a:r>
                <a:rPr lang="en-US" altLang="ja-JP" sz="2400" i="1" dirty="0">
                  <a:latin typeface="+mj-lt"/>
                </a:rPr>
                <a:t>x</a:t>
              </a:r>
              <a:r>
                <a:rPr lang="en-US" altLang="ja-JP" sz="2400" dirty="0">
                  <a:latin typeface="+mj-lt"/>
                </a:rPr>
                <a:t>) </a:t>
              </a:r>
              <a:r>
                <a:rPr lang="en-US" altLang="ja-JP" sz="2400" dirty="0" smtClean="0">
                  <a:latin typeface="+mj-lt"/>
                </a:rPr>
                <a:t>is smeared by Gaussian distr. with finite width</a:t>
              </a:r>
              <a:endParaRPr lang="ja-JP" altLang="en-US" sz="2400" dirty="0">
                <a:latin typeface="+mj-lt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AFC16FD-CFBF-43AB-8898-ECDED857D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454" y="4468690"/>
              <a:ext cx="4176464" cy="1846663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011C5FD-5608-4D9A-B5AE-FB772ACEA069}"/>
                </a:ext>
              </a:extLst>
            </p:cNvPr>
            <p:cNvSpPr/>
            <p:nvPr/>
          </p:nvSpPr>
          <p:spPr>
            <a:xfrm>
              <a:off x="116958" y="4348716"/>
              <a:ext cx="8920716" cy="211587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コンテンツ プレースホルダ 2">
            <a:extLst>
              <a:ext uri="{FF2B5EF4-FFF2-40B4-BE49-F238E27FC236}">
                <a16:creationId xmlns:a16="http://schemas.microsoft.com/office/drawing/2014/main" id="{D1EAEB1A-DA75-473C-997C-4845E786644E}"/>
              </a:ext>
            </a:extLst>
          </p:cNvPr>
          <p:cNvSpPr txBox="1">
            <a:spLocks/>
          </p:cNvSpPr>
          <p:nvPr/>
        </p:nvSpPr>
        <p:spPr bwMode="auto">
          <a:xfrm>
            <a:off x="827584" y="5937982"/>
            <a:ext cx="8064896" cy="92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Renormalization of transport </a:t>
            </a:r>
            <a:r>
              <a:rPr lang="en-US" altLang="ja-JP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coeff</a:t>
            </a:r>
            <a:r>
              <a:rPr lang="en-US" altLang="ja-JP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 </a:t>
            </a:r>
            <a:r>
              <a:rPr lang="en-US" altLang="ja-JP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EoS</a:t>
            </a:r>
            <a:r>
              <a:rPr lang="en-US" altLang="ja-JP" sz="2800" dirty="0">
                <a:sym typeface="Wingdings" panose="05000000000000000000" pitchFamily="2" charset="2"/>
              </a:rPr>
              <a:t/>
            </a:r>
            <a:br>
              <a:rPr lang="en-US" altLang="ja-JP" sz="2800" dirty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to cancel the cutoff dependence of the bulk property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28010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Renormalization of </a:t>
            </a:r>
            <a:r>
              <a:rPr lang="en-US" altLang="ja-JP" sz="4000" dirty="0" err="1"/>
              <a:t>EoS</a:t>
            </a:r>
            <a:r>
              <a:rPr lang="en-US" altLang="ja-JP" sz="4000" dirty="0"/>
              <a:t>/viscosity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λ</a:t>
            </a:r>
            <a:r>
              <a:rPr lang="en-US" altLang="ja-JP" b="1" dirty="0"/>
              <a:t>-dependence of </a:t>
            </a:r>
            <a:r>
              <a:rPr lang="en-US" altLang="ja-JP" b="1" dirty="0" err="1"/>
              <a:t>EoS</a:t>
            </a:r>
            <a:r>
              <a:rPr lang="en-US" altLang="ja-JP" b="1" dirty="0"/>
              <a:t> and transport coefficients</a:t>
            </a:r>
            <a:r>
              <a:rPr lang="ja-JP" altLang="en-US" dirty="0"/>
              <a:t>　</a:t>
            </a:r>
            <a:endParaRPr lang="en-US" altLang="ja-JP" sz="2800" dirty="0">
              <a:sym typeface="Wingdings" pitchFamily="2" charset="2"/>
            </a:endParaRPr>
          </a:p>
          <a:p>
            <a:r>
              <a:rPr lang="en-US" altLang="ja-JP" sz="2800" dirty="0">
                <a:sym typeface="Wingdings" pitchFamily="2" charset="2"/>
              </a:rPr>
              <a:t>e.g. Decomposition of e</a:t>
            </a:r>
            <a:r>
              <a:rPr lang="en-US" altLang="ja-JP" sz="2800" dirty="0"/>
              <a:t>nergy density in equilibrium</a:t>
            </a:r>
            <a:r>
              <a:rPr lang="en-US" altLang="ja-JP" sz="2800" dirty="0">
                <a:sym typeface="Wingdings" pitchFamily="2" charset="2"/>
              </a:rPr>
              <a:t/>
            </a:r>
            <a:br>
              <a:rPr lang="en-US" altLang="ja-JP" sz="2800" dirty="0">
                <a:sym typeface="Wingdings" pitchFamily="2" charset="2"/>
              </a:rPr>
            </a:br>
            <a:r>
              <a:rPr lang="en-US" altLang="ja-JP" sz="2800" dirty="0">
                <a:sym typeface="Wingdings" pitchFamily="2" charset="2"/>
              </a:rPr>
              <a:t/>
            </a:r>
            <a:br>
              <a:rPr lang="en-US" altLang="ja-JP" sz="2800" dirty="0">
                <a:sym typeface="Wingdings" pitchFamily="2" charset="2"/>
              </a:rPr>
            </a:br>
            <a:r>
              <a:rPr lang="ja-JP" altLang="en-US" sz="2800" dirty="0">
                <a:sym typeface="Wingdings" pitchFamily="2" charset="2"/>
              </a:rPr>
              <a:t>　　　　　　</a:t>
            </a:r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pPr>
              <a:buNone/>
            </a:pPr>
            <a:endParaRPr lang="en-US" altLang="ja-JP" sz="2800" dirty="0">
              <a:sym typeface="Wingdings" pitchFamily="2" charset="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2090230"/>
            <a:ext cx="8741065" cy="1211942"/>
            <a:chOff x="539552" y="2852936"/>
            <a:chExt cx="8741065" cy="121194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39952" y="3356992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“internal”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56176" y="3384755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“kinetic”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9552" y="2852936"/>
              <a:ext cx="87410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T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=         </a:t>
              </a:r>
              <a:r>
                <a:rPr lang="en-US" altLang="ja-JP" sz="2800" dirty="0">
                  <a:sym typeface="Wingdings" pitchFamily="2" charset="2"/>
                </a:rPr>
                <a:t>    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e              = </a:t>
              </a:r>
              <a:r>
                <a:rPr lang="ja-JP" altLang="en-US" sz="2800" dirty="0"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+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〈(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 err="1">
                  <a:latin typeface="+mj-lt"/>
                  <a:sym typeface="Wingdings" pitchFamily="2" charset="2"/>
                </a:rPr>
                <a:t>+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P</a:t>
              </a:r>
              <a:r>
                <a:rPr lang="en-US" altLang="ja-JP" sz="2800" i="1" baseline="-25000" dirty="0" err="1">
                  <a:sym typeface="Wingdings" pitchFamily="2" charset="2"/>
                </a:rPr>
                <a:t>λ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)</a:t>
              </a:r>
              <a:r>
                <a:rPr lang="en-US" altLang="ja-JP" sz="2800" b="1" i="1" dirty="0">
                  <a:latin typeface="+mj-lt"/>
                  <a:sym typeface="Wingdings" pitchFamily="2" charset="2"/>
                </a:rPr>
                <a:t>u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2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+ 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π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endParaRPr lang="ja-JP" altLang="en-US" sz="2800" dirty="0">
                <a:latin typeface="+mj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63688" y="335699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internal energy</a:t>
              </a:r>
            </a:p>
            <a:p>
              <a:pPr algn="ctr"/>
              <a:r>
                <a:rPr lang="en-US" altLang="ja-JP" sz="2000" dirty="0">
                  <a:latin typeface="+mn-lt"/>
                </a:rPr>
                <a:t>in ordinary sense</a:t>
              </a:r>
              <a:endParaRPr kumimoji="1" lang="ja-JP" altLang="en-US" sz="1050" dirty="0">
                <a:latin typeface="+mn-lt"/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43" y="4191044"/>
            <a:ext cx="30007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95" y="4101871"/>
            <a:ext cx="3034249" cy="21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72039" y="359811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+mn-lt"/>
              </a:rPr>
              <a:t>Global equilibrium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in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Conventional hydrodynamics</a:t>
            </a:r>
            <a:endParaRPr kumimoji="1" lang="ja-JP" altLang="en-US" sz="105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48503" y="356862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+mn-lt"/>
              </a:rPr>
              <a:t>Global equilibrium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in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Fluctuating hydrodynamics</a:t>
            </a:r>
            <a:endParaRPr kumimoji="1" lang="ja-JP" altLang="en-US" sz="105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363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Renormalization of </a:t>
            </a:r>
            <a:r>
              <a:rPr lang="en-US" altLang="ja-JP" sz="4000" dirty="0" err="1"/>
              <a:t>EoS</a:t>
            </a:r>
            <a:r>
              <a:rPr lang="en-US" altLang="ja-JP" sz="4000" dirty="0"/>
              <a:t>/viscosity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118151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λ</a:t>
            </a:r>
            <a:r>
              <a:rPr lang="en-US" altLang="ja-JP" b="1" dirty="0"/>
              <a:t>-dependence of </a:t>
            </a:r>
            <a:r>
              <a:rPr lang="en-US" altLang="ja-JP" b="1" dirty="0" err="1"/>
              <a:t>EoS</a:t>
            </a:r>
            <a:r>
              <a:rPr lang="en-US" altLang="ja-JP" b="1" dirty="0"/>
              <a:t> and transport coefficients</a:t>
            </a:r>
            <a:r>
              <a:rPr lang="ja-JP" altLang="en-US" dirty="0"/>
              <a:t>　</a:t>
            </a:r>
            <a:endParaRPr lang="en-US" altLang="ja-JP" sz="2800" dirty="0">
              <a:sym typeface="Wingdings" pitchFamily="2" charset="2"/>
            </a:endParaRPr>
          </a:p>
          <a:p>
            <a:r>
              <a:rPr lang="en-US" altLang="ja-JP" sz="2800" dirty="0">
                <a:sym typeface="Wingdings" pitchFamily="2" charset="2"/>
              </a:rPr>
              <a:t>e.g. Decomposition of e</a:t>
            </a:r>
            <a:r>
              <a:rPr lang="en-US" altLang="ja-JP" sz="2800" dirty="0"/>
              <a:t>nergy density in equilibrium</a:t>
            </a:r>
            <a:r>
              <a:rPr lang="en-US" altLang="ja-JP" sz="2800" dirty="0">
                <a:sym typeface="Wingdings" pitchFamily="2" charset="2"/>
              </a:rPr>
              <a:t/>
            </a:r>
            <a:br>
              <a:rPr lang="en-US" altLang="ja-JP" sz="2800" dirty="0">
                <a:sym typeface="Wingdings" pitchFamily="2" charset="2"/>
              </a:rPr>
            </a:br>
            <a:r>
              <a:rPr lang="en-US" altLang="ja-JP" sz="2800" dirty="0">
                <a:sym typeface="Wingdings" pitchFamily="2" charset="2"/>
              </a:rPr>
              <a:t/>
            </a:r>
            <a:br>
              <a:rPr lang="en-US" altLang="ja-JP" sz="2800" dirty="0">
                <a:sym typeface="Wingdings" pitchFamily="2" charset="2"/>
              </a:rPr>
            </a:br>
            <a:r>
              <a:rPr lang="ja-JP" altLang="en-US" sz="2800" dirty="0">
                <a:sym typeface="Wingdings" pitchFamily="2" charset="2"/>
              </a:rPr>
              <a:t>　　　　　　</a:t>
            </a:r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pPr>
              <a:buNone/>
            </a:pPr>
            <a:endParaRPr lang="en-US" altLang="ja-JP" sz="2800" dirty="0">
              <a:sym typeface="Wingdings" pitchFamily="2" charset="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2090230"/>
            <a:ext cx="8741065" cy="1211942"/>
            <a:chOff x="539552" y="2852936"/>
            <a:chExt cx="8741065" cy="121194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39952" y="3356992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“internal”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56176" y="3384755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“kinetic”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9552" y="2852936"/>
              <a:ext cx="87410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T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=         </a:t>
              </a:r>
              <a:r>
                <a:rPr lang="en-US" altLang="ja-JP" sz="2800" dirty="0">
                  <a:sym typeface="Wingdings" pitchFamily="2" charset="2"/>
                </a:rPr>
                <a:t>    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e              = </a:t>
              </a:r>
              <a:r>
                <a:rPr lang="ja-JP" altLang="en-US" sz="2800" dirty="0"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+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〈(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 err="1">
                  <a:latin typeface="+mj-lt"/>
                  <a:sym typeface="Wingdings" pitchFamily="2" charset="2"/>
                </a:rPr>
                <a:t>+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P</a:t>
              </a:r>
              <a:r>
                <a:rPr lang="en-US" altLang="ja-JP" sz="2800" i="1" baseline="-25000" dirty="0" err="1">
                  <a:sym typeface="Wingdings" pitchFamily="2" charset="2"/>
                </a:rPr>
                <a:t>λ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)</a:t>
              </a:r>
              <a:r>
                <a:rPr lang="en-US" altLang="ja-JP" sz="2800" b="1" i="1" dirty="0">
                  <a:latin typeface="+mj-lt"/>
                  <a:sym typeface="Wingdings" pitchFamily="2" charset="2"/>
                </a:rPr>
                <a:t>u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2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+ 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π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endParaRPr lang="ja-JP" altLang="en-US" sz="2800" dirty="0">
                <a:latin typeface="+mj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63688" y="335699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internal energy</a:t>
              </a:r>
            </a:p>
            <a:p>
              <a:pPr algn="ctr"/>
              <a:r>
                <a:rPr lang="en-US" altLang="ja-JP" sz="2000" dirty="0">
                  <a:latin typeface="+mn-lt"/>
                </a:rPr>
                <a:t>in ordinary sense</a:t>
              </a:r>
              <a:endParaRPr kumimoji="1" lang="ja-JP" altLang="en-US" sz="1050" dirty="0">
                <a:latin typeface="+mn-lt"/>
              </a:endParaRPr>
            </a:p>
          </p:txBody>
        </p:sp>
      </p:grp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3AE452DD-F540-4000-8FB8-BA8A23BD9EF4}"/>
              </a:ext>
            </a:extLst>
          </p:cNvPr>
          <p:cNvSpPr txBox="1">
            <a:spLocks/>
          </p:cNvSpPr>
          <p:nvPr/>
        </p:nvSpPr>
        <p:spPr bwMode="auto">
          <a:xfrm>
            <a:off x="179512" y="3310772"/>
            <a:ext cx="8784976" cy="271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Every “macroscopic” quantities (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</a:t>
            </a:r>
            <a:r>
              <a:rPr lang="en-US" altLang="ja-JP" sz="2800" b="1" baseline="-25000" dirty="0" err="1">
                <a:solidFill>
                  <a:srgbClr val="C00000"/>
                </a:solidFill>
                <a:sym typeface="Wingdings" pitchFamily="2" charset="2"/>
              </a:rPr>
              <a:t>λ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u</a:t>
            </a:r>
            <a:r>
              <a:rPr lang="en-US" altLang="ja-JP" sz="2800" b="1" baseline="-25000" dirty="0" err="1">
                <a:solidFill>
                  <a:srgbClr val="C00000"/>
                </a:solidFill>
                <a:sym typeface="Wingdings" pitchFamily="2" charset="2"/>
              </a:rPr>
              <a:t>λ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etc.) are redefined for each cutoff λ</a:t>
            </a:r>
            <a:r>
              <a:rPr lang="en-US" altLang="ja-JP" sz="2800" b="1" dirty="0">
                <a:sym typeface="Wingdings" pitchFamily="2" charset="2"/>
              </a:rPr>
              <a:t>.</a:t>
            </a:r>
          </a:p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Macroscopic relations such as viscosity,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EoS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etc. should be renormalized not to change the bulk properties (k0, ω0)</a:t>
            </a:r>
          </a:p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Additional terms in hydrodynamic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eqs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: “long-time tail”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27C1AA-583F-47A2-A6D8-3FA2F71D9C73}"/>
              </a:ext>
            </a:extLst>
          </p:cNvPr>
          <p:cNvSpPr/>
          <p:nvPr/>
        </p:nvSpPr>
        <p:spPr>
          <a:xfrm>
            <a:off x="2133600" y="6047099"/>
            <a:ext cx="689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400" dirty="0"/>
              <a:t>P. Kovtun, et al., Phys. Rev. D68, 025007 (2003); P. Kovtun, et al., Phys. Rev. D84, 025006 (2011); </a:t>
            </a:r>
            <a:r>
              <a:rPr lang="en-US" altLang="ja-JP" sz="1400" dirty="0"/>
              <a:t>P. </a:t>
            </a:r>
            <a:r>
              <a:rPr lang="en-US" altLang="ja-JP" sz="1400" dirty="0" err="1"/>
              <a:t>Kovtun</a:t>
            </a:r>
            <a:r>
              <a:rPr lang="en-US" altLang="ja-JP" sz="1400" dirty="0"/>
              <a:t>, J. Phys. A45, 473001 (2012); Y. Akamatsu, et al., Phys. Rev. C95, 014909 (2017); Y. Akamatsu, et al., Phys. Rev. C97, 024902 (2018)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0703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86B3D63-2FCD-4F6D-A399-DC4D4964E792}"/>
              </a:ext>
            </a:extLst>
          </p:cNvPr>
          <p:cNvSpPr txBox="1">
            <a:spLocks/>
          </p:cNvSpPr>
          <p:nvPr/>
        </p:nvSpPr>
        <p:spPr bwMode="auto">
          <a:xfrm>
            <a:off x="179512" y="856531"/>
            <a:ext cx="8784976" cy="40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Cooper-Frye formula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How to sample hadrons from </a:t>
            </a:r>
            <a:r>
              <a:rPr lang="en-US" altLang="ja-JP" dirty="0">
                <a:solidFill>
                  <a:srgbClr val="C00000"/>
                </a:solidFill>
              </a:rPr>
              <a:t>(</a:t>
            </a:r>
            <a:r>
              <a:rPr lang="en-US" altLang="ja-JP" i="1" dirty="0" err="1">
                <a:solidFill>
                  <a:srgbClr val="C00000"/>
                </a:solidFill>
              </a:rPr>
              <a:t>e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i="1" dirty="0" err="1">
                <a:solidFill>
                  <a:srgbClr val="C00000"/>
                </a:solidFill>
              </a:rPr>
              <a:t>u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i="1" baseline="30000" dirty="0" err="1">
                <a:solidFill>
                  <a:srgbClr val="C00000"/>
                </a:solidFill>
              </a:rPr>
              <a:t>μ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i="1" dirty="0">
                <a:solidFill>
                  <a:srgbClr val="C00000"/>
                </a:solidFill>
              </a:rPr>
              <a:t>π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i="1" baseline="30000" dirty="0" err="1">
                <a:solidFill>
                  <a:srgbClr val="C00000"/>
                </a:solidFill>
              </a:rPr>
              <a:t>μν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dirty="0" err="1">
                <a:solidFill>
                  <a:srgbClr val="C00000"/>
                </a:solidFill>
              </a:rPr>
              <a:t>Π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dirty="0">
                <a:solidFill>
                  <a:srgbClr val="C00000"/>
                </a:solidFill>
              </a:rPr>
              <a:t>)</a:t>
            </a:r>
            <a:r>
              <a:rPr lang="en-US" altLang="ja-JP" dirty="0"/>
              <a:t>?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r>
              <a:rPr lang="en-US" altLang="ja-JP" b="1" dirty="0"/>
              <a:t>Initialization model (from </a:t>
            </a:r>
            <a:r>
              <a:rPr lang="en-US" altLang="ja-JP" b="1" dirty="0" err="1"/>
              <a:t>partons</a:t>
            </a:r>
            <a:r>
              <a:rPr lang="en-US" altLang="ja-JP" b="1" dirty="0"/>
              <a:t>, etc.)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>
                <a:solidFill>
                  <a:srgbClr val="C00000"/>
                </a:solidFill>
              </a:rPr>
              <a:t>Width and shape of smearing kernel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should match with those in fluctuating hydrodynamics?</a:t>
            </a: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0FFC3E2-3A40-4192-B1CF-4F963FE2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renormalization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437124-4CD1-4D99-94C0-B0108348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DAC2A6-FC1D-44C4-96F9-3EE5D280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89EB655-5A86-4E2A-9055-77A49664D7C3}"/>
              </a:ext>
            </a:extLst>
          </p:cNvPr>
          <p:cNvGrpSpPr/>
          <p:nvPr/>
        </p:nvGrpSpPr>
        <p:grpSpPr>
          <a:xfrm>
            <a:off x="6722007" y="5196502"/>
            <a:ext cx="1488530" cy="1049986"/>
            <a:chOff x="5632846" y="5206435"/>
            <a:chExt cx="1488530" cy="104998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DEE90AD-FD64-4D9B-B8AA-1BC5152F5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2846" y="5206436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1F0B9EEB-535A-4F04-BB08-CF1158E9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2927" y="5206436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E6E2F91-4451-44EF-AE36-BD79EEF54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84660" y="5208742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19C5A3C8-ADCA-4DFC-953E-B04FDEEB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13876" y="5206435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6D5D7BE-5361-45F5-A158-EE800A47B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7192" y="5206435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09EE702-9383-4F13-9819-45A4BAD79CE5}"/>
              </a:ext>
            </a:extLst>
          </p:cNvPr>
          <p:cNvGrpSpPr/>
          <p:nvPr/>
        </p:nvGrpSpPr>
        <p:grpSpPr>
          <a:xfrm>
            <a:off x="724831" y="5617870"/>
            <a:ext cx="2948545" cy="520035"/>
            <a:chOff x="1015236" y="5463919"/>
            <a:chExt cx="2948545" cy="520035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453A754-B3CC-4D53-AC39-1FE1D737A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5236" y="546391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2CD90C6-6203-41F4-BDF4-E046D087D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9655" y="5478095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FDF78C81-288B-4A16-8502-C01C66137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2688" y="548163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84D483E-06AC-4483-B8E3-CFB920829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9184" y="546391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856FF6D5-B75E-4710-8AA9-30BCE550D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7277" y="548872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E83113B-4C41-447C-B5F1-2F39D6C2D59D}"/>
              </a:ext>
            </a:extLst>
          </p:cNvPr>
          <p:cNvSpPr/>
          <p:nvPr/>
        </p:nvSpPr>
        <p:spPr>
          <a:xfrm>
            <a:off x="892020" y="6256201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</a:rPr>
              <a:t>larger </a:t>
            </a:r>
            <a:r>
              <a:rPr lang="en-US" altLang="ja-JP" sz="1600" dirty="0">
                <a:solidFill>
                  <a:srgbClr val="C00000"/>
                </a:solidFill>
              </a:rPr>
              <a:t>internal energy </a:t>
            </a:r>
            <a:r>
              <a:rPr lang="en-US" altLang="ja-JP" sz="1600" i="1" dirty="0" err="1">
                <a:solidFill>
                  <a:srgbClr val="C00000"/>
                </a:solidFill>
              </a:rPr>
              <a:t>e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  <a:p>
            <a:pPr algn="ctr"/>
            <a:r>
              <a:rPr lang="ja-JP" altLang="en-US" sz="1600" dirty="0">
                <a:solidFill>
                  <a:srgbClr val="C00000"/>
                </a:solidFill>
              </a:rPr>
              <a:t>smaller initial flow </a:t>
            </a:r>
            <a:r>
              <a:rPr lang="en-US" altLang="ja-JP" sz="1600" i="1" dirty="0" err="1">
                <a:solidFill>
                  <a:srgbClr val="C00000"/>
                </a:solidFill>
              </a:rPr>
              <a:t>u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DE82985-B395-40EB-86F5-85C7C1512B26}"/>
              </a:ext>
            </a:extLst>
          </p:cNvPr>
          <p:cNvSpPr/>
          <p:nvPr/>
        </p:nvSpPr>
        <p:spPr>
          <a:xfrm>
            <a:off x="5623495" y="6244837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rgbClr val="C00000"/>
                </a:solidFill>
              </a:rPr>
              <a:t>smaller</a:t>
            </a:r>
            <a:r>
              <a:rPr lang="ja-JP" altLang="en-US" sz="1600" dirty="0">
                <a:solidFill>
                  <a:srgbClr val="C00000"/>
                </a:solidFill>
              </a:rPr>
              <a:t> </a:t>
            </a:r>
            <a:r>
              <a:rPr lang="en-US" altLang="ja-JP" sz="1600" dirty="0">
                <a:solidFill>
                  <a:srgbClr val="C00000"/>
                </a:solidFill>
              </a:rPr>
              <a:t>internal </a:t>
            </a:r>
            <a:r>
              <a:rPr lang="ja-JP" altLang="en-US" sz="1600" dirty="0">
                <a:solidFill>
                  <a:srgbClr val="C00000"/>
                </a:solidFill>
              </a:rPr>
              <a:t>en</a:t>
            </a:r>
            <a:r>
              <a:rPr lang="en-US" altLang="ja-JP" sz="1600" dirty="0" err="1">
                <a:solidFill>
                  <a:srgbClr val="C00000"/>
                </a:solidFill>
              </a:rPr>
              <a:t>ergy</a:t>
            </a:r>
            <a:r>
              <a:rPr lang="ja-JP" altLang="en-US" sz="1600" dirty="0">
                <a:solidFill>
                  <a:srgbClr val="C00000"/>
                </a:solidFill>
              </a:rPr>
              <a:t> </a:t>
            </a:r>
            <a:r>
              <a:rPr lang="en-US" altLang="ja-JP" sz="1600" i="1" dirty="0" err="1">
                <a:solidFill>
                  <a:srgbClr val="C00000"/>
                </a:solidFill>
              </a:rPr>
              <a:t>e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  <a:p>
            <a:pPr algn="ctr"/>
            <a:r>
              <a:rPr lang="en-US" altLang="ja-JP" sz="1600" dirty="0">
                <a:solidFill>
                  <a:srgbClr val="C00000"/>
                </a:solidFill>
              </a:rPr>
              <a:t>larger</a:t>
            </a:r>
            <a:r>
              <a:rPr lang="ja-JP" altLang="en-US" sz="1600" dirty="0">
                <a:solidFill>
                  <a:srgbClr val="C00000"/>
                </a:solidFill>
              </a:rPr>
              <a:t> initial flow </a:t>
            </a:r>
            <a:r>
              <a:rPr lang="en-US" altLang="ja-JP" sz="1600" i="1" dirty="0" err="1">
                <a:solidFill>
                  <a:srgbClr val="C00000"/>
                </a:solidFill>
              </a:rPr>
              <a:t>u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AE52B7-BCF0-4051-9133-5DC35FD26A3A}"/>
              </a:ext>
            </a:extLst>
          </p:cNvPr>
          <p:cNvSpPr/>
          <p:nvPr/>
        </p:nvSpPr>
        <p:spPr>
          <a:xfrm>
            <a:off x="531192" y="5002825"/>
            <a:ext cx="1197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j-lt"/>
              </a:rPr>
              <a:t>Larger </a:t>
            </a:r>
            <a:r>
              <a:rPr lang="ja-JP" altLang="en-US" sz="2400" b="1" i="1" dirty="0">
                <a:latin typeface="+mj-lt"/>
              </a:rPr>
              <a:t>λ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89BEB9-60A2-49B9-A9B8-D5541F5A55FD}"/>
              </a:ext>
            </a:extLst>
          </p:cNvPr>
          <p:cNvSpPr/>
          <p:nvPr/>
        </p:nvSpPr>
        <p:spPr>
          <a:xfrm>
            <a:off x="5344712" y="5093686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+mj-lt"/>
              </a:rPr>
              <a:t>Smalle</a:t>
            </a:r>
            <a:r>
              <a:rPr lang="ja-JP" altLang="en-US" sz="2400" b="1" dirty="0">
                <a:latin typeface="+mj-lt"/>
              </a:rPr>
              <a:t>r </a:t>
            </a:r>
            <a:r>
              <a:rPr lang="ja-JP" altLang="en-US" sz="2400" b="1" i="1" dirty="0">
                <a:latin typeface="+mj-lt"/>
              </a:rPr>
              <a:t>λ</a:t>
            </a:r>
          </a:p>
        </p:txBody>
      </p:sp>
      <p:sp>
        <p:nvSpPr>
          <p:cNvPr id="22" name="矢印: 上下 21">
            <a:extLst>
              <a:ext uri="{FF2B5EF4-FFF2-40B4-BE49-F238E27FC236}">
                <a16:creationId xmlns:a16="http://schemas.microsoft.com/office/drawing/2014/main" id="{777177E2-C02D-4431-8250-0BFAD0F43C3A}"/>
              </a:ext>
            </a:extLst>
          </p:cNvPr>
          <p:cNvSpPr/>
          <p:nvPr/>
        </p:nvSpPr>
        <p:spPr>
          <a:xfrm rot="5400000">
            <a:off x="4263840" y="5765263"/>
            <a:ext cx="403560" cy="745285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7CEB7E-D077-4FD0-A5A0-9F53BC88737C}"/>
              </a:ext>
            </a:extLst>
          </p:cNvPr>
          <p:cNvSpPr/>
          <p:nvPr/>
        </p:nvSpPr>
        <p:spPr>
          <a:xfrm>
            <a:off x="3594199" y="5500217"/>
            <a:ext cx="1822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+mj-lt"/>
              </a:rPr>
              <a:t>R</a:t>
            </a:r>
            <a:r>
              <a:rPr lang="ja-JP" altLang="en-US" dirty="0">
                <a:solidFill>
                  <a:srgbClr val="C00000"/>
                </a:solidFill>
                <a:latin typeface="+mj-lt"/>
              </a:rPr>
              <a:t>enormalization?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4DAB51B-F63A-435F-B8CD-A19B200D608A}"/>
              </a:ext>
            </a:extLst>
          </p:cNvPr>
          <p:cNvGrpSpPr/>
          <p:nvPr/>
        </p:nvGrpSpPr>
        <p:grpSpPr>
          <a:xfrm>
            <a:off x="5355424" y="2088629"/>
            <a:ext cx="903262" cy="846613"/>
            <a:chOff x="6806902" y="2018217"/>
            <a:chExt cx="903262" cy="846613"/>
          </a:xfrm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9DF08D7F-ADFD-4BE4-9273-FD5DDDD878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37153" y="2580222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4DA7B464-AFA4-460A-9ECD-F18B116CE4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53720" y="2758467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4B9EDB99-A4D4-4D27-AFB6-46CEF25023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53720" y="2461103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E1101749-E1D1-49EC-8FEF-1CFB2E6B8C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1163" y="2519986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989F3EB8-FAE5-4327-8072-3AB6E3CF03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03802" y="2131395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27661D12-CC72-4B5E-A60F-BBA0BC47A2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03370" y="2249496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630B4DA0-FE23-4133-91BD-96CFD4E95F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43762" y="2071398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0CA0F8A6-4BD2-47A2-A4EE-09536F61B6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06902" y="2293306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28">
              <a:extLst>
                <a:ext uri="{FF2B5EF4-FFF2-40B4-BE49-F238E27FC236}">
                  <a16:creationId xmlns:a16="http://schemas.microsoft.com/office/drawing/2014/main" id="{883521B7-2C9B-4C2C-ABC8-6667BFA5E2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57727" y="2242506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AC6259CF-E71C-42D2-A6F3-7263D0E2F1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45138" y="201821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45" name="楕円 44">
            <a:extLst>
              <a:ext uri="{FF2B5EF4-FFF2-40B4-BE49-F238E27FC236}">
                <a16:creationId xmlns:a16="http://schemas.microsoft.com/office/drawing/2014/main" id="{E5CB3A7F-090B-4BE0-A8F5-45DCE4737CBD}"/>
              </a:ext>
            </a:extLst>
          </p:cNvPr>
          <p:cNvSpPr/>
          <p:nvPr/>
        </p:nvSpPr>
        <p:spPr>
          <a:xfrm>
            <a:off x="1624079" y="1888039"/>
            <a:ext cx="1224136" cy="1008112"/>
          </a:xfrm>
          <a:prstGeom prst="ellipse">
            <a:avLst/>
          </a:prstGeom>
          <a:solidFill>
            <a:srgbClr val="D3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91E037-423B-40AF-A416-B5BCA4EC1E41}"/>
              </a:ext>
            </a:extLst>
          </p:cNvPr>
          <p:cNvSpPr/>
          <p:nvPr/>
        </p:nvSpPr>
        <p:spPr>
          <a:xfrm>
            <a:off x="1675405" y="2088629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(</a:t>
            </a:r>
            <a:r>
              <a:rPr lang="ja-JP" altLang="en-US" sz="2800" i="1" dirty="0">
                <a:solidFill>
                  <a:schemeClr val="bg1"/>
                </a:solidFill>
                <a:latin typeface="+mj-lt"/>
              </a:rPr>
              <a:t>e</a:t>
            </a:r>
            <a:r>
              <a:rPr lang="ja-JP" altLang="en-US" sz="2800" i="1" baseline="-25000" dirty="0">
                <a:solidFill>
                  <a:schemeClr val="bg1"/>
                </a:solidFill>
                <a:latin typeface="+mj-lt"/>
              </a:rPr>
              <a:t>λ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ja-JP" altLang="en-US" sz="2800" i="1" dirty="0">
                <a:solidFill>
                  <a:schemeClr val="bg1"/>
                </a:solidFill>
                <a:latin typeface="+mj-lt"/>
              </a:rPr>
              <a:t>u</a:t>
            </a:r>
            <a:r>
              <a:rPr lang="ja-JP" altLang="en-US" sz="2800" i="1" baseline="-25000" dirty="0">
                <a:solidFill>
                  <a:schemeClr val="bg1"/>
                </a:solidFill>
                <a:latin typeface="+mj-lt"/>
              </a:rPr>
              <a:t>λ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FEE32A01-0F1E-4742-A4E8-A3B56163947F}"/>
              </a:ext>
            </a:extLst>
          </p:cNvPr>
          <p:cNvSpPr/>
          <p:nvPr/>
        </p:nvSpPr>
        <p:spPr>
          <a:xfrm>
            <a:off x="4076360" y="2294159"/>
            <a:ext cx="656527" cy="4651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803FDE5-1773-4627-B558-33E74B48E44C}"/>
              </a:ext>
            </a:extLst>
          </p:cNvPr>
          <p:cNvSpPr/>
          <p:nvPr/>
        </p:nvSpPr>
        <p:spPr>
          <a:xfrm>
            <a:off x="4217920" y="191097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?</a:t>
            </a:r>
            <a:endParaRPr lang="ja-JP" alt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463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Conservation in curved coordinate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544616"/>
          </a:xfrm>
        </p:spPr>
        <p:txBody>
          <a:bodyPr/>
          <a:lstStyle/>
          <a:p>
            <a:pPr>
              <a:buNone/>
            </a:pPr>
            <a:r>
              <a:rPr lang="en-US" altLang="ja-JP" sz="3600" u="sng" dirty="0"/>
              <a:t>Conservation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lang="en-US" altLang="ja-JP" sz="3600" dirty="0"/>
          </a:p>
          <a:p>
            <a:pPr>
              <a:buNone/>
            </a:pPr>
            <a:r>
              <a:rPr lang="en-US" altLang="ja-JP" sz="3600" u="sng" dirty="0"/>
              <a:t>Conservation in </a:t>
            </a:r>
            <a:r>
              <a:rPr lang="en-US" altLang="ja-JP" sz="3600" i="1" u="sng" dirty="0"/>
              <a:t>curved coordinate</a:t>
            </a:r>
            <a:r>
              <a:rPr lang="en-US" altLang="ja-JP" sz="3600" i="1" dirty="0"/>
              <a:t> </a:t>
            </a:r>
            <a:r>
              <a:rPr lang="en-US" altLang="ja-JP" i="1" dirty="0" err="1"/>
              <a:t>T</a:t>
            </a:r>
            <a:r>
              <a:rPr lang="en-US" altLang="ja-JP" i="1" baseline="30000" dirty="0" err="1">
                <a:solidFill>
                  <a:srgbClr val="FF0000"/>
                </a:solidFill>
              </a:rPr>
              <a:t>μν</a:t>
            </a:r>
            <a:r>
              <a:rPr lang="en-US" altLang="ja-JP" dirty="0"/>
              <a:t>=</a:t>
            </a:r>
            <a:r>
              <a:rPr lang="en-US" altLang="ja-JP" i="1" dirty="0" err="1"/>
              <a:t>A</a:t>
            </a:r>
            <a:r>
              <a:rPr lang="en-US" altLang="ja-JP" i="1" baseline="30000" dirty="0" err="1">
                <a:solidFill>
                  <a:srgbClr val="FF0000"/>
                </a:solidFill>
              </a:rPr>
              <a:t>μ</a:t>
            </a:r>
            <a:r>
              <a:rPr lang="en-US" altLang="ja-JP" i="1" baseline="-25000" dirty="0" err="1"/>
              <a:t>α</a:t>
            </a:r>
            <a:r>
              <a:rPr lang="en-US" altLang="ja-JP" i="1" dirty="0" err="1"/>
              <a:t>A</a:t>
            </a:r>
            <a:r>
              <a:rPr lang="en-US" altLang="ja-JP" i="1" baseline="30000" dirty="0" err="1">
                <a:solidFill>
                  <a:srgbClr val="FF0000"/>
                </a:solidFill>
              </a:rPr>
              <a:t>ν</a:t>
            </a:r>
            <a:r>
              <a:rPr lang="en-US" altLang="ja-JP" i="1" baseline="-25000" dirty="0" err="1"/>
              <a:t>β</a:t>
            </a:r>
            <a:r>
              <a:rPr lang="en-US" altLang="ja-JP" i="1" dirty="0" err="1"/>
              <a:t>T</a:t>
            </a:r>
            <a:r>
              <a:rPr lang="en-US" altLang="ja-JP" i="1" baseline="30000" dirty="0" err="1"/>
              <a:t>αβ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endParaRPr lang="en-US" altLang="ja-JP" sz="4400" dirty="0"/>
          </a:p>
          <a:p>
            <a:pPr>
              <a:buNone/>
            </a:pPr>
            <a:r>
              <a:rPr lang="en-US" altLang="ja-JP" sz="3600" u="sng" dirty="0"/>
              <a:t>Conservation for “</a:t>
            </a:r>
            <a:r>
              <a:rPr lang="en-US" altLang="ja-JP" sz="3600" i="1" u="sng" dirty="0"/>
              <a:t>mixed” </a:t>
            </a:r>
            <a:r>
              <a:rPr lang="en-US" altLang="ja-JP" sz="3600" u="sng" dirty="0"/>
              <a:t>tensor</a:t>
            </a:r>
            <a:r>
              <a:rPr lang="en-US" altLang="ja-JP" sz="3600" dirty="0"/>
              <a:t> </a:t>
            </a:r>
            <a:r>
              <a:rPr lang="en-US" altLang="ja-JP" sz="3600" i="1" dirty="0" err="1"/>
              <a:t>T</a:t>
            </a:r>
            <a:r>
              <a:rPr lang="en-US" altLang="ja-JP" sz="3600" i="1" baseline="30000" dirty="0" err="1">
                <a:solidFill>
                  <a:srgbClr val="FF0000"/>
                </a:solidFill>
              </a:rPr>
              <a:t>μ</a:t>
            </a:r>
            <a:r>
              <a:rPr lang="en-US" altLang="ja-JP" sz="3600" i="1" baseline="30000" dirty="0" err="1"/>
              <a:t>ν</a:t>
            </a:r>
            <a:r>
              <a:rPr lang="en-US" altLang="ja-JP" sz="3600" dirty="0"/>
              <a:t>=</a:t>
            </a:r>
            <a:r>
              <a:rPr lang="en-US" altLang="ja-JP" sz="3600" i="1" dirty="0" err="1"/>
              <a:t>A</a:t>
            </a:r>
            <a:r>
              <a:rPr lang="en-US" altLang="ja-JP" sz="3600" i="1" baseline="30000" dirty="0" err="1">
                <a:solidFill>
                  <a:srgbClr val="FF0000"/>
                </a:solidFill>
              </a:rPr>
              <a:t>μ</a:t>
            </a:r>
            <a:r>
              <a:rPr lang="en-US" altLang="ja-JP" sz="3600" i="1" baseline="-25000" dirty="0" err="1"/>
              <a:t>α</a:t>
            </a:r>
            <a:r>
              <a:rPr lang="en-US" altLang="ja-JP" sz="3600" i="1" dirty="0" err="1"/>
              <a:t>T</a:t>
            </a:r>
            <a:r>
              <a:rPr lang="en-US" altLang="ja-JP" sz="3600" i="1" baseline="30000" dirty="0" err="1"/>
              <a:t>αν</a:t>
            </a:r>
            <a:r>
              <a:rPr lang="en-US" altLang="ja-JP" sz="3600" i="1" baseline="30000" dirty="0"/>
              <a:t/>
            </a:r>
            <a:br>
              <a:rPr lang="en-US" altLang="ja-JP" sz="3600" i="1" baseline="30000" dirty="0"/>
            </a:br>
            <a:endParaRPr lang="en-US" altLang="ja-JP" sz="3600" dirty="0"/>
          </a:p>
          <a:p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948180" cy="4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5760640" cy="10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08920"/>
            <a:ext cx="1821866" cy="14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25144"/>
            <a:ext cx="3050678" cy="48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グループ化 14"/>
          <p:cNvGrpSpPr/>
          <p:nvPr/>
        </p:nvGrpSpPr>
        <p:grpSpPr>
          <a:xfrm>
            <a:off x="2195736" y="5661248"/>
            <a:ext cx="4439449" cy="646331"/>
            <a:chOff x="1979712" y="5445224"/>
            <a:chExt cx="4439449" cy="64633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5445224"/>
              <a:ext cx="1872208" cy="63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正方形/長方形 13"/>
            <p:cNvSpPr/>
            <p:nvPr/>
          </p:nvSpPr>
          <p:spPr>
            <a:xfrm>
              <a:off x="3915783" y="5445224"/>
              <a:ext cx="25033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3600" dirty="0">
                  <a:latin typeface="+mn-lt"/>
                </a:rPr>
                <a:t>is conserved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688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Conservation in curved coordinate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688632"/>
          </a:xfrm>
        </p:spPr>
        <p:txBody>
          <a:bodyPr/>
          <a:lstStyle/>
          <a:p>
            <a:pPr>
              <a:buNone/>
            </a:pPr>
            <a:r>
              <a:rPr lang="en-US" altLang="ja-JP" sz="3600" dirty="0"/>
              <a:t>time evolution with </a:t>
            </a:r>
            <a:r>
              <a:rPr lang="ja-JP" altLang="en-US" sz="3600" dirty="0"/>
              <a:t>√</a:t>
            </a:r>
            <a:r>
              <a:rPr lang="en-US" altLang="ja-JP" sz="3600" dirty="0"/>
              <a:t>(-</a:t>
            </a:r>
            <a:r>
              <a:rPr lang="en-US" altLang="ja-JP" sz="3600" i="1" dirty="0"/>
              <a:t>g</a:t>
            </a:r>
            <a:r>
              <a:rPr lang="en-US" altLang="ja-JP" sz="3600" dirty="0"/>
              <a:t>)</a:t>
            </a:r>
            <a:r>
              <a:rPr lang="en-US" altLang="ja-JP" sz="3600" i="1" dirty="0" err="1"/>
              <a:t>T</a:t>
            </a:r>
            <a:r>
              <a:rPr lang="en-US" altLang="ja-JP" sz="3600" i="1" baseline="30000" dirty="0" err="1">
                <a:solidFill>
                  <a:srgbClr val="FF0000"/>
                </a:solidFill>
              </a:rPr>
              <a:t>τ</a:t>
            </a:r>
            <a:r>
              <a:rPr lang="en-US" altLang="ja-JP" sz="3600" i="1" baseline="30000" dirty="0" err="1"/>
              <a:t>ν</a:t>
            </a:r>
            <a:endParaRPr lang="en-US" altLang="ja-JP" sz="3600" i="1" baseline="30000" dirty="0"/>
          </a:p>
          <a:p>
            <a:pPr>
              <a:buNone/>
            </a:pPr>
            <a:r>
              <a:rPr kumimoji="1" lang="ja-JP" altLang="en-US" sz="3600" dirty="0"/>
              <a:t>⇔ </a:t>
            </a:r>
            <a:r>
              <a:rPr kumimoji="1" lang="en-US" altLang="ja-JP" sz="3600" dirty="0"/>
              <a:t>time evolution with </a:t>
            </a:r>
            <a:r>
              <a:rPr lang="ja-JP" altLang="en-US" sz="3600" dirty="0"/>
              <a:t>√</a:t>
            </a:r>
            <a:r>
              <a:rPr lang="en-US" altLang="ja-JP" sz="3600" dirty="0"/>
              <a:t>(-</a:t>
            </a:r>
            <a:r>
              <a:rPr lang="en-US" altLang="ja-JP" sz="3600" i="1" dirty="0"/>
              <a:t>g</a:t>
            </a:r>
            <a:r>
              <a:rPr lang="en-US" altLang="ja-JP" sz="3600" dirty="0"/>
              <a:t>)</a:t>
            </a:r>
            <a:r>
              <a:rPr lang="en-US" altLang="ja-JP" sz="3600" i="1" dirty="0" err="1"/>
              <a:t>T</a:t>
            </a:r>
            <a:r>
              <a:rPr lang="en-US" altLang="ja-JP" sz="3600" i="1" baseline="30000" dirty="0" err="1">
                <a:solidFill>
                  <a:srgbClr val="FF0000"/>
                </a:solidFill>
              </a:rPr>
              <a:t>τν</a:t>
            </a:r>
            <a:r>
              <a:rPr lang="en-US" altLang="ja-JP" sz="3600" i="1" dirty="0">
                <a:solidFill>
                  <a:srgbClr val="FF0000"/>
                </a:solidFill>
              </a:rPr>
              <a:t/>
            </a:r>
            <a:br>
              <a:rPr lang="en-US" altLang="ja-JP" sz="3600" i="1" dirty="0">
                <a:solidFill>
                  <a:srgbClr val="FF0000"/>
                </a:solidFill>
              </a:rPr>
            </a:br>
            <a:r>
              <a:rPr lang="en-US" altLang="ja-JP" sz="3600" i="1" dirty="0">
                <a:solidFill>
                  <a:srgbClr val="FF0000"/>
                </a:solidFill>
              </a:rPr>
              <a:t>   </a:t>
            </a:r>
            <a:r>
              <a:rPr lang="en-US" altLang="ja-JP" sz="3600" dirty="0"/>
              <a:t>with </a:t>
            </a:r>
            <a:r>
              <a:rPr lang="en-US" altLang="ja-JP" sz="3600" i="1" dirty="0" err="1">
                <a:solidFill>
                  <a:srgbClr val="C00000"/>
                </a:solidFill>
              </a:rPr>
              <a:t>discretized</a:t>
            </a:r>
            <a:r>
              <a:rPr lang="en-US" altLang="ja-JP" sz="3600" dirty="0"/>
              <a:t> </a:t>
            </a:r>
            <a:r>
              <a:rPr lang="en-US" altLang="ja-JP" sz="3600" dirty="0" err="1"/>
              <a:t>Γ</a:t>
            </a:r>
            <a:r>
              <a:rPr lang="en-US" altLang="ja-JP" sz="3600" i="1" baseline="30000" dirty="0" err="1">
                <a:solidFill>
                  <a:srgbClr val="FF0000"/>
                </a:solidFill>
              </a:rPr>
              <a:t>μ</a:t>
            </a:r>
            <a:r>
              <a:rPr lang="en-US" altLang="ja-JP" sz="3600" i="1" baseline="-25000" dirty="0" err="1">
                <a:solidFill>
                  <a:srgbClr val="FF0000"/>
                </a:solidFill>
              </a:rPr>
              <a:t>αβ</a:t>
            </a:r>
            <a:endParaRPr lang="en-US" altLang="ja-JP" sz="3600" i="1" baseline="-25000" dirty="0">
              <a:solidFill>
                <a:srgbClr val="FF0000"/>
              </a:solidFill>
            </a:endParaRPr>
          </a:p>
          <a:p>
            <a:pPr>
              <a:buNone/>
            </a:pPr>
            <a:endParaRPr kumimoji="1" lang="en-US" altLang="ja-JP" sz="3600" dirty="0"/>
          </a:p>
          <a:p>
            <a:pPr>
              <a:buNone/>
            </a:pPr>
            <a:endParaRPr lang="en-US" altLang="ja-JP" sz="3600" dirty="0"/>
          </a:p>
          <a:p>
            <a:pPr>
              <a:buNone/>
            </a:pPr>
            <a:endParaRPr kumimoji="1" lang="en-US" altLang="ja-JP" sz="3600" dirty="0"/>
          </a:p>
          <a:p>
            <a:pPr>
              <a:buNone/>
            </a:pPr>
            <a:endParaRPr lang="en-US" altLang="ja-JP" sz="3600" dirty="0"/>
          </a:p>
          <a:p>
            <a:pPr>
              <a:buNone/>
            </a:pPr>
            <a:r>
              <a:rPr lang="en-US" altLang="ja-JP" dirty="0"/>
              <a:t>In a conservative scheme , </a:t>
            </a:r>
            <a:r>
              <a:rPr lang="en-US" altLang="ja-JP" dirty="0" err="1"/>
              <a:t>Γ</a:t>
            </a:r>
            <a:r>
              <a:rPr lang="en-US" altLang="ja-JP" i="1" baseline="30000" dirty="0" err="1">
                <a:solidFill>
                  <a:srgbClr val="FF0000"/>
                </a:solidFill>
              </a:rPr>
              <a:t>μ</a:t>
            </a:r>
            <a:r>
              <a:rPr lang="en-US" altLang="ja-JP" i="1" baseline="-25000" dirty="0" err="1">
                <a:solidFill>
                  <a:srgbClr val="FF0000"/>
                </a:solidFill>
              </a:rPr>
              <a:t>αβ</a:t>
            </a:r>
            <a:r>
              <a:rPr lang="en-US" altLang="ja-JP" dirty="0"/>
              <a:t> should be </a:t>
            </a:r>
            <a:r>
              <a:rPr lang="en-US" altLang="ja-JP" dirty="0" err="1"/>
              <a:t>discretized</a:t>
            </a:r>
            <a:r>
              <a:rPr lang="en-US" altLang="ja-JP" dirty="0"/>
              <a:t> along with other derivatives of fields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814144" y="2132856"/>
            <a:ext cx="4329856" cy="3249091"/>
            <a:chOff x="4572000" y="2132856"/>
            <a:chExt cx="4329856" cy="32490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72000" y="2132856"/>
              <a:ext cx="4329856" cy="324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6074586" y="3818965"/>
              <a:ext cx="2593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analytic expression of </a:t>
              </a:r>
              <a:r>
                <a:rPr lang="el-GR" altLang="ja-JP" dirty="0">
                  <a:solidFill>
                    <a:srgbClr val="C00000"/>
                  </a:solidFill>
                </a:rPr>
                <a:t>Γ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084168" y="3140968"/>
              <a:ext cx="2542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chemeClr val="accent3">
                      <a:lumMod val="50000"/>
                    </a:schemeClr>
                  </a:solidFill>
                </a:rPr>
                <a:t>discretized</a:t>
              </a:r>
              <a:r>
                <a:rPr lang="en-US" altLang="ja-JP" dirty="0">
                  <a:solidFill>
                    <a:schemeClr val="accent3">
                      <a:lumMod val="50000"/>
                    </a:schemeClr>
                  </a:solidFill>
                </a:rPr>
                <a:t> version of </a:t>
              </a:r>
              <a:r>
                <a:rPr lang="el-GR" altLang="ja-JP" dirty="0">
                  <a:solidFill>
                    <a:schemeClr val="accent3">
                      <a:lumMod val="50000"/>
                    </a:schemeClr>
                  </a:solidFill>
                </a:rPr>
                <a:t>Γ</a:t>
              </a:r>
              <a:endParaRPr lang="ja-JP" alt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436096" y="4437112"/>
              <a:ext cx="2446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0070C0"/>
                  </a:solidFill>
                </a:rPr>
                <a:t>Yasuki</a:t>
              </a:r>
              <a:r>
                <a:rPr lang="en-US" altLang="ja-JP" dirty="0">
                  <a:solidFill>
                    <a:srgbClr val="0070C0"/>
                  </a:solidFill>
                </a:rPr>
                <a:t> Tachibana, KM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298228" cy="6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/>
          <p:nvPr/>
        </p:nvCxnSpPr>
        <p:spPr>
          <a:xfrm>
            <a:off x="2771800" y="3501008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56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Conservation and dynamical variables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u="sng" dirty="0"/>
              <a:t>Conserved quantity</a:t>
            </a:r>
            <a:br>
              <a:rPr lang="en-US" altLang="ja-JP" sz="3600" u="sng" dirty="0"/>
            </a:br>
            <a:r>
              <a:rPr lang="en-US" altLang="ja-JP" sz="3600" u="sng" dirty="0"/>
              <a:t/>
            </a:r>
            <a:br>
              <a:rPr lang="en-US" altLang="ja-JP" sz="3600" u="sng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3600" u="sng" dirty="0"/>
              <a:t>Dynamical variables</a:t>
            </a:r>
            <a:r>
              <a:rPr lang="en-US" altLang="ja-JP" sz="3600" dirty="0"/>
              <a:t> (representation of fields)</a:t>
            </a:r>
            <a:endParaRPr kumimoji="1" lang="en-US" altLang="ja-JP" sz="3600" dirty="0"/>
          </a:p>
          <a:p>
            <a:pPr marL="363538" indent="-363538"/>
            <a:r>
              <a:rPr lang="en-US" altLang="ja-JP" sz="4400" dirty="0"/>
              <a:t>.</a:t>
            </a:r>
          </a:p>
          <a:p>
            <a:pPr marL="363538" indent="-363538"/>
            <a:r>
              <a:rPr lang="en-US" altLang="ja-JP" sz="4400" dirty="0"/>
              <a:t>.</a:t>
            </a:r>
            <a:endParaRPr kumimoji="1" lang="en-US" altLang="ja-JP" sz="4400" dirty="0"/>
          </a:p>
          <a:p>
            <a:pPr marL="363538" indent="-363538"/>
            <a:r>
              <a:rPr lang="en-US" altLang="ja-JP" sz="4400" dirty="0"/>
              <a:t>.</a:t>
            </a:r>
            <a:r>
              <a:rPr lang="ja-JP" altLang="en-US" sz="4400" dirty="0"/>
              <a:t>　　　　　　　　　　　　</a:t>
            </a:r>
            <a:r>
              <a:rPr lang="en-US" altLang="ja-JP" sz="4400" dirty="0">
                <a:sym typeface="Wingdings" panose="05000000000000000000" pitchFamily="2" charset="2"/>
              </a:rPr>
              <a:t> This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>LRF: dissipative currents in local rest frame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3240360" cy="12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46" y="3803554"/>
            <a:ext cx="2248296" cy="5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1" y="4502809"/>
            <a:ext cx="4388396" cy="6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306" y="2953775"/>
            <a:ext cx="3657330" cy="6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822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Constitutive equation in LRF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u="sng" dirty="0"/>
              <a:t>In ordinary coordinate</a:t>
            </a:r>
            <a:br>
              <a:rPr kumimoji="1" lang="en-US" altLang="ja-JP" u="sng" dirty="0"/>
            </a:br>
            <a:r>
              <a:rPr kumimoji="1" lang="en-US" altLang="ja-JP" u="sng" dirty="0"/>
              <a:t/>
            </a:r>
            <a:br>
              <a:rPr kumimoji="1" lang="en-US" altLang="ja-JP" u="sng" dirty="0"/>
            </a:br>
            <a:endParaRPr kumimoji="1" lang="en-US" altLang="ja-JP" u="sng" dirty="0"/>
          </a:p>
          <a:p>
            <a:pPr>
              <a:buNone/>
            </a:pPr>
            <a:r>
              <a:rPr lang="en-US" altLang="ja-JP" u="sng" dirty="0"/>
              <a:t>In the local rest frame</a:t>
            </a:r>
            <a:br>
              <a:rPr lang="en-US" altLang="ja-JP" u="sng" dirty="0"/>
            </a:b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en-US" altLang="ja-JP" u="sng" dirty="0"/>
              <a:t/>
            </a:r>
            <a:br>
              <a:rPr lang="en-US" altLang="ja-JP" u="sng" dirty="0"/>
            </a:br>
            <a:r>
              <a:rPr lang="en-US" altLang="ja-JP" dirty="0"/>
              <a:t>Rotation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25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グループ化 14"/>
          <p:cNvGrpSpPr/>
          <p:nvPr/>
        </p:nvGrpSpPr>
        <p:grpSpPr>
          <a:xfrm>
            <a:off x="683568" y="3284984"/>
            <a:ext cx="7943850" cy="1289489"/>
            <a:chOff x="698082" y="3068960"/>
            <a:chExt cx="7943850" cy="1289489"/>
          </a:xfrm>
        </p:grpSpPr>
        <p:sp>
          <p:nvSpPr>
            <p:cNvPr id="13" name="正方形/長方形 12"/>
            <p:cNvSpPr/>
            <p:nvPr/>
          </p:nvSpPr>
          <p:spPr>
            <a:xfrm>
              <a:off x="2339752" y="3068960"/>
              <a:ext cx="1944216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283880" y="3769274"/>
              <a:ext cx="4808399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8082" y="3082099"/>
              <a:ext cx="7943850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517232"/>
            <a:ext cx="630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69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D737E-9AC3-488E-AD33-C715EF4D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Fluctuations in critical point search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966203-8F0B-4D09-9521-FA32B843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778E5E-7BB2-4415-A7CF-7B30EB27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3F8442-F329-438E-A62C-DFE005ABF3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65969" y="2026490"/>
            <a:ext cx="3456384" cy="340121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C17FB6-0EF5-4F1B-B657-2B3FFBBCCE36}"/>
              </a:ext>
            </a:extLst>
          </p:cNvPr>
          <p:cNvSpPr/>
          <p:nvPr/>
        </p:nvSpPr>
        <p:spPr>
          <a:xfrm>
            <a:off x="35386" y="5683291"/>
            <a:ext cx="38717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+mj-lt"/>
              </a:rPr>
              <a:t>Schematic phase diagram of QCD</a:t>
            </a:r>
            <a:endParaRPr lang="en-US" altLang="ja-JP" dirty="0">
              <a:latin typeface="+mj-lt"/>
            </a:endParaRPr>
          </a:p>
          <a:p>
            <a:pPr algn="ctr"/>
            <a:r>
              <a:rPr lang="en-US" altLang="ja-JP" sz="1200" dirty="0">
                <a:latin typeface="+mj-lt"/>
              </a:rPr>
              <a:t>[taken from the 2007 NSAC Long Range Plan]</a:t>
            </a:r>
            <a:endParaRPr lang="ja-JP" altLang="en-US" sz="1200" dirty="0">
              <a:latin typeface="+mj-lt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0CDE3D-E879-4D68-B4F9-515C8ED618B7}"/>
              </a:ext>
            </a:extLst>
          </p:cNvPr>
          <p:cNvSpPr/>
          <p:nvPr/>
        </p:nvSpPr>
        <p:spPr>
          <a:xfrm>
            <a:off x="15801" y="987013"/>
            <a:ext cx="415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 of QCD critical point</a:t>
            </a:r>
          </a:p>
          <a:p>
            <a:pPr algn="ctr"/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1</a:t>
            </a:r>
            <a:r>
              <a:rPr lang="en-US" altLang="ja-JP" sz="24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order phase transition</a:t>
            </a:r>
            <a:endParaRPr lang="ja-JP" altLang="en-US" sz="1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D34CEC0-0B10-4320-8B98-4A81EFAD8AE2}"/>
              </a:ext>
            </a:extLst>
          </p:cNvPr>
          <p:cNvSpPr txBox="1">
            <a:spLocks/>
          </p:cNvSpPr>
          <p:nvPr/>
        </p:nvSpPr>
        <p:spPr bwMode="auto">
          <a:xfrm>
            <a:off x="5064662" y="2490567"/>
            <a:ext cx="3891475" cy="29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b="1" dirty="0"/>
              <a:t>Needed extensions</a:t>
            </a:r>
          </a:p>
          <a:p>
            <a:r>
              <a:rPr lang="en-US" altLang="ja-JP" sz="2800" dirty="0" err="1">
                <a:solidFill>
                  <a:srgbClr val="C00000"/>
                </a:solidFill>
              </a:rPr>
              <a:t>EoS</a:t>
            </a:r>
            <a:r>
              <a:rPr lang="en-US" altLang="ja-JP" sz="2800" dirty="0">
                <a:solidFill>
                  <a:srgbClr val="C00000"/>
                </a:solidFill>
              </a:rPr>
              <a:t> modeling</a:t>
            </a:r>
          </a:p>
          <a:p>
            <a:r>
              <a:rPr lang="en-US" altLang="ja-JP" sz="2800" u="sng" dirty="0">
                <a:solidFill>
                  <a:srgbClr val="C00000"/>
                </a:solidFill>
              </a:rPr>
              <a:t>critical fluctuations</a:t>
            </a:r>
          </a:p>
          <a:p>
            <a:r>
              <a:rPr lang="en-US" altLang="ja-JP" sz="2800" dirty="0">
                <a:solidFill>
                  <a:srgbClr val="C00000"/>
                </a:solidFill>
              </a:rPr>
              <a:t>dynamical initialization</a:t>
            </a:r>
          </a:p>
          <a:p>
            <a:r>
              <a:rPr lang="en-US" altLang="ja-JP" sz="2800" dirty="0">
                <a:solidFill>
                  <a:srgbClr val="C00000"/>
                </a:solidFill>
              </a:rPr>
              <a:t>dynamical core-corona separation</a:t>
            </a:r>
            <a:endParaRPr lang="en-US" altLang="ja-JP" sz="2800" i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6D396D1-0C65-4D04-8AAB-874FA8E0E248}"/>
              </a:ext>
            </a:extLst>
          </p:cNvPr>
          <p:cNvSpPr/>
          <p:nvPr/>
        </p:nvSpPr>
        <p:spPr>
          <a:xfrm>
            <a:off x="4280644" y="1010408"/>
            <a:ext cx="4494063" cy="1320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ja-JP" sz="2800" dirty="0">
                <a:solidFill>
                  <a:schemeClr val="tx1"/>
                </a:solidFill>
              </a:rPr>
              <a:t>Dynamical models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for </a:t>
            </a:r>
            <a:r>
              <a:rPr lang="en-US" altLang="ja-JP" sz="2800" i="1" dirty="0">
                <a:solidFill>
                  <a:schemeClr val="tx1"/>
                </a:solidFill>
              </a:rPr>
              <a:t>high-energy</a:t>
            </a:r>
            <a:r>
              <a:rPr lang="en-US" altLang="ja-JP" sz="2800" dirty="0">
                <a:solidFill>
                  <a:schemeClr val="tx1"/>
                </a:solidFill>
              </a:rPr>
              <a:t> collisions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chemeClr val="tx1"/>
                </a:solidFill>
              </a:rPr>
              <a:t>(Hydro + cascade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+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967558AD-F6AA-4F73-9F61-E82B2013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414" y="1062201"/>
            <a:ext cx="1921321" cy="2099496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D4B6BE4-3F5C-4534-903D-E79E90DA50F1}"/>
              </a:ext>
            </a:extLst>
          </p:cNvPr>
          <p:cNvSpPr/>
          <p:nvPr/>
        </p:nvSpPr>
        <p:spPr>
          <a:xfrm>
            <a:off x="4280644" y="5595317"/>
            <a:ext cx="4497387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ja-JP" sz="2800" dirty="0">
                <a:solidFill>
                  <a:schemeClr val="tx1"/>
                </a:solidFill>
              </a:rPr>
              <a:t>Dynamical models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for </a:t>
            </a:r>
            <a:r>
              <a:rPr lang="en-US" altLang="ja-JP" sz="2800" i="1" dirty="0">
                <a:solidFill>
                  <a:schemeClr val="tx1"/>
                </a:solidFill>
              </a:rPr>
              <a:t>lower-energy</a:t>
            </a:r>
            <a:r>
              <a:rPr lang="en-US" altLang="ja-JP" sz="2800" dirty="0">
                <a:solidFill>
                  <a:schemeClr val="tx1"/>
                </a:solidFill>
              </a:rPr>
              <a:t> collisions?</a:t>
            </a:r>
          </a:p>
        </p:txBody>
      </p:sp>
      <p:sp>
        <p:nvSpPr>
          <p:cNvPr id="16" name="下矢印 14">
            <a:extLst>
              <a:ext uri="{FF2B5EF4-FFF2-40B4-BE49-F238E27FC236}">
                <a16:creationId xmlns:a16="http://schemas.microsoft.com/office/drawing/2014/main" id="{13D6590B-71D7-4FCF-B7AE-54FCC9B08604}"/>
              </a:ext>
            </a:extLst>
          </p:cNvPr>
          <p:cNvSpPr/>
          <p:nvPr/>
        </p:nvSpPr>
        <p:spPr>
          <a:xfrm>
            <a:off x="4428387" y="2535390"/>
            <a:ext cx="515860" cy="298215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下矢印 14">
            <a:extLst>
              <a:ext uri="{FF2B5EF4-FFF2-40B4-BE49-F238E27FC236}">
                <a16:creationId xmlns:a16="http://schemas.microsoft.com/office/drawing/2014/main" id="{1181D214-126A-4783-9F0B-765B9AB488D6}"/>
              </a:ext>
            </a:extLst>
          </p:cNvPr>
          <p:cNvSpPr/>
          <p:nvPr/>
        </p:nvSpPr>
        <p:spPr>
          <a:xfrm rot="17306188">
            <a:off x="1028956" y="2169047"/>
            <a:ext cx="935270" cy="83421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FFFFDD9D-E15D-4396-AA84-855BFA2BA937}"/>
              </a:ext>
            </a:extLst>
          </p:cNvPr>
          <p:cNvSpPr/>
          <p:nvPr/>
        </p:nvSpPr>
        <p:spPr>
          <a:xfrm>
            <a:off x="577492" y="2401308"/>
            <a:ext cx="457484" cy="255959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4F9E17A-D407-4216-8AA4-07213FE561F9}"/>
              </a:ext>
            </a:extLst>
          </p:cNvPr>
          <p:cNvSpPr/>
          <p:nvPr/>
        </p:nvSpPr>
        <p:spPr>
          <a:xfrm>
            <a:off x="738385" y="2885045"/>
            <a:ext cx="2367880" cy="228284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observables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EE2BA-AC55-4331-9FAF-A494A6AE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i="1" dirty="0" err="1" smtClean="0"/>
              <a:t>r</a:t>
            </a:r>
            <a:r>
              <a:rPr kumimoji="1" lang="en-US" altLang="ja-JP" sz="3600" i="1" baseline="-25000" dirty="0" err="1" smtClean="0"/>
              <a:t>n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err="1" smtClean="0"/>
              <a:t>η</a:t>
            </a:r>
            <a:r>
              <a:rPr kumimoji="1" lang="en-US" altLang="ja-JP" sz="3600" i="1" baseline="-25000" dirty="0" err="1" smtClean="0"/>
              <a:t>p</a:t>
            </a:r>
            <a:r>
              <a:rPr kumimoji="1" lang="en-US" altLang="ja-JP" sz="3600" i="1" baseline="30000" dirty="0" err="1" smtClean="0"/>
              <a:t>a</a:t>
            </a:r>
            <a:r>
              <a:rPr kumimoji="1" lang="en-US" altLang="ja-JP" sz="3600" dirty="0" err="1" smtClean="0"/>
              <a:t>,</a:t>
            </a:r>
            <a:r>
              <a:rPr kumimoji="1" lang="en-US" altLang="ja-JP" sz="3600" i="1" dirty="0" err="1" smtClean="0"/>
              <a:t>η</a:t>
            </a:r>
            <a:r>
              <a:rPr kumimoji="1" lang="en-US" altLang="ja-JP" sz="3600" i="1" baseline="-25000" dirty="0" err="1" smtClean="0"/>
              <a:t>p</a:t>
            </a:r>
            <a:r>
              <a:rPr kumimoji="1" lang="en-US" altLang="ja-JP" sz="3600" i="1" baseline="30000" dirty="0" err="1" smtClean="0"/>
              <a:t>b</a:t>
            </a:r>
            <a:r>
              <a:rPr kumimoji="1" lang="en-US" altLang="ja-JP" sz="3600" dirty="0"/>
              <a:t>) for </a:t>
            </a:r>
            <a:r>
              <a:rPr kumimoji="1" lang="en-US" altLang="ja-JP" sz="3600" dirty="0">
                <a:solidFill>
                  <a:srgbClr val="C00000"/>
                </a:solidFill>
              </a:rPr>
              <a:t>deformed</a:t>
            </a:r>
            <a:r>
              <a:rPr kumimoji="1" lang="en-US" altLang="ja-JP" sz="3600" dirty="0"/>
              <a:t> vs </a:t>
            </a:r>
            <a:r>
              <a:rPr kumimoji="1" lang="en-US" altLang="ja-JP" sz="3600" dirty="0">
                <a:solidFill>
                  <a:srgbClr val="0070C0"/>
                </a:solidFill>
              </a:rPr>
              <a:t>spherical</a:t>
            </a:r>
            <a:r>
              <a:rPr kumimoji="1" lang="en-US" altLang="ja-JP" sz="3600" dirty="0"/>
              <a:t> Xe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7E72BF-09E9-4233-8D67-6FC514E6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D760A-FEFF-4179-9A05-894890DC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B36A9DB-EE54-43B2-9EA0-25342F951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"/>
          <a:stretch/>
        </p:blipFill>
        <p:spPr>
          <a:xfrm>
            <a:off x="5796136" y="836712"/>
            <a:ext cx="3160070" cy="241655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A93D453-917D-409B-8671-F0F2211712AE}"/>
              </a:ext>
            </a:extLst>
          </p:cNvPr>
          <p:cNvGrpSpPr/>
          <p:nvPr/>
        </p:nvGrpSpPr>
        <p:grpSpPr>
          <a:xfrm>
            <a:off x="3203848" y="980728"/>
            <a:ext cx="583255" cy="1091479"/>
            <a:chOff x="3556697" y="3633665"/>
            <a:chExt cx="936105" cy="1455274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072487C-904F-4278-B20F-0BDFC0C9BD20}"/>
                </a:ext>
              </a:extLst>
            </p:cNvPr>
            <p:cNvSpPr/>
            <p:nvPr/>
          </p:nvSpPr>
          <p:spPr>
            <a:xfrm>
              <a:off x="3556697" y="3633665"/>
              <a:ext cx="936104" cy="1455274"/>
            </a:xfrm>
            <a:prstGeom prst="ellipse">
              <a:avLst/>
            </a:prstGeom>
            <a:solidFill>
              <a:srgbClr val="D37B7B">
                <a:alpha val="5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9296825C-8577-4A76-A70B-BAE069CB35DA}"/>
                </a:ext>
              </a:extLst>
            </p:cNvPr>
            <p:cNvSpPr/>
            <p:nvPr/>
          </p:nvSpPr>
          <p:spPr>
            <a:xfrm rot="19269602">
              <a:off x="3556698" y="3633665"/>
              <a:ext cx="936104" cy="1455274"/>
            </a:xfrm>
            <a:prstGeom prst="ellipse">
              <a:avLst/>
            </a:prstGeom>
            <a:solidFill>
              <a:srgbClr val="D37B7B">
                <a:alpha val="5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89490D4-907D-4C2C-A99F-2285F7BAE9BE}"/>
              </a:ext>
            </a:extLst>
          </p:cNvPr>
          <p:cNvGrpSpPr/>
          <p:nvPr/>
        </p:nvGrpSpPr>
        <p:grpSpPr>
          <a:xfrm>
            <a:off x="4283968" y="1124744"/>
            <a:ext cx="846952" cy="837808"/>
            <a:chOff x="4644008" y="1556792"/>
            <a:chExt cx="1040630" cy="1027589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AA16396-5A80-448B-9AB1-8C63AEEEAEF6}"/>
                </a:ext>
              </a:extLst>
            </p:cNvPr>
            <p:cNvSpPr/>
            <p:nvPr/>
          </p:nvSpPr>
          <p:spPr>
            <a:xfrm>
              <a:off x="4644008" y="1556792"/>
              <a:ext cx="901212" cy="899505"/>
            </a:xfrm>
            <a:prstGeom prst="ellipse">
              <a:avLst/>
            </a:prstGeom>
            <a:solidFill>
              <a:srgbClr val="0000CC">
                <a:alpha val="3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B510915-C86C-4716-BAAB-FCB975B51873}"/>
                </a:ext>
              </a:extLst>
            </p:cNvPr>
            <p:cNvSpPr/>
            <p:nvPr/>
          </p:nvSpPr>
          <p:spPr>
            <a:xfrm>
              <a:off x="4783426" y="1684876"/>
              <a:ext cx="901212" cy="899505"/>
            </a:xfrm>
            <a:prstGeom prst="ellipse">
              <a:avLst/>
            </a:prstGeom>
            <a:solidFill>
              <a:srgbClr val="0000CC">
                <a:alpha val="3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32A2BB-65B1-4D5B-975E-47D0A7084494}"/>
              </a:ext>
            </a:extLst>
          </p:cNvPr>
          <p:cNvSpPr/>
          <p:nvPr/>
        </p:nvSpPr>
        <p:spPr>
          <a:xfrm>
            <a:off x="4716016" y="321297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latin typeface="+mj-lt"/>
              </a:rPr>
              <a:t>No clear difference in non-central collisions</a:t>
            </a:r>
            <a:endParaRPr lang="ja-JP" altLang="en-US" dirty="0">
              <a:latin typeface="+mj-lt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F92607-8104-4C37-9E75-30C8A1EA3BE9}"/>
              </a:ext>
            </a:extLst>
          </p:cNvPr>
          <p:cNvSpPr/>
          <p:nvPr/>
        </p:nvSpPr>
        <p:spPr>
          <a:xfrm>
            <a:off x="6372200" y="2060848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</a:rPr>
              <a:t>20-30%</a:t>
            </a:r>
            <a:endParaRPr lang="ja-JP" altLang="en-US" sz="2400" dirty="0">
              <a:latin typeface="+mj-lt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C018291-868C-42DD-9FAF-F6A2189164B7}"/>
              </a:ext>
            </a:extLst>
          </p:cNvPr>
          <p:cNvGrpSpPr/>
          <p:nvPr/>
        </p:nvGrpSpPr>
        <p:grpSpPr>
          <a:xfrm>
            <a:off x="166710" y="874233"/>
            <a:ext cx="2821113" cy="2338743"/>
            <a:chOff x="213445" y="1631464"/>
            <a:chExt cx="4357042" cy="331154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B0677A3-CDA2-42CE-9DCB-4C07E685C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086"/>
            <a:stretch/>
          </p:blipFill>
          <p:spPr>
            <a:xfrm>
              <a:off x="213445" y="1631464"/>
              <a:ext cx="4357042" cy="3311545"/>
            </a:xfrm>
            <a:prstGeom prst="rect">
              <a:avLst/>
            </a:prstGeom>
          </p:spPr>
        </p:pic>
        <p:sp>
          <p:nvSpPr>
            <p:cNvPr id="12" name="矢印: 上下 11">
              <a:extLst>
                <a:ext uri="{FF2B5EF4-FFF2-40B4-BE49-F238E27FC236}">
                  <a16:creationId xmlns:a16="http://schemas.microsoft.com/office/drawing/2014/main" id="{251CD437-66C5-4783-ADBF-432409519E30}"/>
                </a:ext>
              </a:extLst>
            </p:cNvPr>
            <p:cNvSpPr/>
            <p:nvPr/>
          </p:nvSpPr>
          <p:spPr>
            <a:xfrm>
              <a:off x="3466050" y="2932753"/>
              <a:ext cx="504056" cy="720080"/>
            </a:xfrm>
            <a:prstGeom prst="up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E23A759-F934-463B-8BB7-93E76B5E1045}"/>
                </a:ext>
              </a:extLst>
            </p:cNvPr>
            <p:cNvSpPr/>
            <p:nvPr/>
          </p:nvSpPr>
          <p:spPr>
            <a:xfrm>
              <a:off x="1011702" y="3209693"/>
              <a:ext cx="1250745" cy="653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+mj-lt"/>
                </a:rPr>
                <a:t>0-5%</a:t>
              </a:r>
              <a:endParaRPr lang="ja-JP" altLang="en-US" sz="2400" dirty="0">
                <a:latin typeface="+mj-lt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5AC7C94-0362-4A54-A1E4-5F5F4AD744CA}"/>
                </a:ext>
              </a:extLst>
            </p:cNvPr>
            <p:cNvSpPr/>
            <p:nvPr/>
          </p:nvSpPr>
          <p:spPr>
            <a:xfrm>
              <a:off x="900489" y="2597934"/>
              <a:ext cx="1225988" cy="653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i="1" dirty="0">
                  <a:solidFill>
                    <a:srgbClr val="7030A0"/>
                  </a:solidFill>
                  <a:latin typeface="+mj-lt"/>
                </a:rPr>
                <a:t>n </a:t>
              </a:r>
              <a:r>
                <a:rPr lang="en-US" altLang="ja-JP" sz="2400" b="1" dirty="0">
                  <a:solidFill>
                    <a:srgbClr val="7030A0"/>
                  </a:solidFill>
                  <a:latin typeface="+mj-lt"/>
                </a:rPr>
                <a:t>= 2</a:t>
              </a:r>
              <a:endParaRPr lang="ja-JP" altLang="en-US" sz="24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DBE793-CC5E-4962-87C9-FEF91DEF5B4F}"/>
              </a:ext>
            </a:extLst>
          </p:cNvPr>
          <p:cNvSpPr txBox="1"/>
          <p:nvPr/>
        </p:nvSpPr>
        <p:spPr>
          <a:xfrm>
            <a:off x="4067944" y="2132856"/>
            <a:ext cx="125839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0070C0"/>
                </a:solidFill>
                <a:latin typeface="+mj-lt"/>
              </a:rPr>
              <a:t>more decorrelate</a:t>
            </a:r>
            <a:endParaRPr kumimoji="1" lang="ja-JP" altLang="en-US" sz="1600" b="1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CEB91D-9592-4546-8D33-4EB9C92AB4F1}"/>
              </a:ext>
            </a:extLst>
          </p:cNvPr>
          <p:cNvSpPr txBox="1"/>
          <p:nvPr/>
        </p:nvSpPr>
        <p:spPr>
          <a:xfrm>
            <a:off x="2915816" y="2204864"/>
            <a:ext cx="1258394" cy="7754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srgbClr val="C00000"/>
                </a:solidFill>
                <a:latin typeface="+mj-lt"/>
              </a:rPr>
              <a:t>less</a:t>
            </a:r>
            <a:r>
              <a:rPr kumimoji="1" lang="en-US" altLang="ja-JP" sz="1600" b="1" dirty="0">
                <a:solidFill>
                  <a:srgbClr val="C00000"/>
                </a:solidFill>
                <a:latin typeface="+mj-lt"/>
              </a:rPr>
              <a:t> decorrelate</a:t>
            </a:r>
          </a:p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</a:t>
            </a:r>
            <a:r>
              <a:rPr lang="en-US" altLang="ja-JP" sz="1600" b="1" dirty="0">
                <a:solidFill>
                  <a:srgbClr val="C00000"/>
                </a:solidFill>
                <a:latin typeface="+mj-lt"/>
              </a:rPr>
              <a:t> stronger</a:t>
            </a:r>
          </a:p>
          <a:p>
            <a:pPr algn="ctr">
              <a:lnSpc>
                <a:spcPts val="1500"/>
              </a:lnSpc>
            </a:pPr>
            <a:r>
              <a:rPr kumimoji="1" lang="en-US" altLang="ja-JP" sz="1600" b="1" dirty="0">
                <a:solidFill>
                  <a:srgbClr val="C00000"/>
                </a:solidFill>
                <a:latin typeface="+mj-lt"/>
              </a:rPr>
              <a:t>geometry</a:t>
            </a:r>
            <a:endParaRPr kumimoji="1" lang="ja-JP" alt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E017B6A-41E8-4303-9783-9A4E79738691}"/>
              </a:ext>
            </a:extLst>
          </p:cNvPr>
          <p:cNvSpPr/>
          <p:nvPr/>
        </p:nvSpPr>
        <p:spPr>
          <a:xfrm>
            <a:off x="251520" y="306896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Decorrelation by HF is affected by the deformation in central collisions</a:t>
            </a:r>
            <a:endParaRPr lang="ja-JP" alt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8AB937A-2B98-4888-92C2-E89CBC53B7CC}"/>
              </a:ext>
            </a:extLst>
          </p:cNvPr>
          <p:cNvCxnSpPr/>
          <p:nvPr/>
        </p:nvCxnSpPr>
        <p:spPr>
          <a:xfrm>
            <a:off x="251520" y="3861048"/>
            <a:ext cx="85689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F6011E4-8C60-4ABA-9BE1-1FC726A00B64}"/>
              </a:ext>
            </a:extLst>
          </p:cNvPr>
          <p:cNvGrpSpPr/>
          <p:nvPr/>
        </p:nvGrpSpPr>
        <p:grpSpPr>
          <a:xfrm>
            <a:off x="2699792" y="4437112"/>
            <a:ext cx="3240360" cy="2232248"/>
            <a:chOff x="1619672" y="1507623"/>
            <a:chExt cx="5328592" cy="3924295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AFC270E-2BDF-4A15-883A-B6B38DDB9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0"/>
            <a:stretch/>
          </p:blipFill>
          <p:spPr>
            <a:xfrm>
              <a:off x="1619672" y="1507623"/>
              <a:ext cx="5328592" cy="3924295"/>
            </a:xfrm>
            <a:prstGeom prst="rect">
              <a:avLst/>
            </a:prstGeom>
          </p:spPr>
        </p:pic>
        <p:sp>
          <p:nvSpPr>
            <p:cNvPr id="29" name="矢印: 上下 28">
              <a:extLst>
                <a:ext uri="{FF2B5EF4-FFF2-40B4-BE49-F238E27FC236}">
                  <a16:creationId xmlns:a16="http://schemas.microsoft.com/office/drawing/2014/main" id="{95DAFF7B-2A89-4082-8CBC-EE598D1BB76B}"/>
                </a:ext>
              </a:extLst>
            </p:cNvPr>
            <p:cNvSpPr/>
            <p:nvPr/>
          </p:nvSpPr>
          <p:spPr>
            <a:xfrm>
              <a:off x="2915816" y="2924944"/>
              <a:ext cx="432048" cy="775853"/>
            </a:xfrm>
            <a:prstGeom prst="up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01239F4-5BA8-486C-A29E-1A44A5A97E74}"/>
                </a:ext>
              </a:extLst>
            </p:cNvPr>
            <p:cNvSpPr/>
            <p:nvPr/>
          </p:nvSpPr>
          <p:spPr>
            <a:xfrm>
              <a:off x="3707904" y="2420887"/>
              <a:ext cx="1305372" cy="811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i="1" dirty="0">
                  <a:solidFill>
                    <a:srgbClr val="7030A0"/>
                  </a:solidFill>
                  <a:latin typeface="+mj-lt"/>
                </a:rPr>
                <a:t>n </a:t>
              </a:r>
              <a:r>
                <a:rPr lang="en-US" altLang="ja-JP" sz="2400" b="1" dirty="0">
                  <a:solidFill>
                    <a:srgbClr val="7030A0"/>
                  </a:solidFill>
                  <a:latin typeface="+mj-lt"/>
                </a:rPr>
                <a:t>= 2</a:t>
              </a:r>
              <a:endParaRPr lang="ja-JP" altLang="en-US" sz="24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D7E2424-7940-4F2B-A995-C21F6D46F309}"/>
              </a:ext>
            </a:extLst>
          </p:cNvPr>
          <p:cNvGrpSpPr/>
          <p:nvPr/>
        </p:nvGrpSpPr>
        <p:grpSpPr>
          <a:xfrm>
            <a:off x="5940152" y="4437112"/>
            <a:ext cx="3096344" cy="2232248"/>
            <a:chOff x="304719" y="2350007"/>
            <a:chExt cx="4214082" cy="3077153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17390FE-4825-444D-AC87-17FBDA54C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7"/>
            <a:stretch/>
          </p:blipFill>
          <p:spPr>
            <a:xfrm>
              <a:off x="304719" y="2350007"/>
              <a:ext cx="4214082" cy="3077153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998D766-88C1-40FA-8592-C17C5035F468}"/>
                </a:ext>
              </a:extLst>
            </p:cNvPr>
            <p:cNvSpPr/>
            <p:nvPr/>
          </p:nvSpPr>
          <p:spPr>
            <a:xfrm>
              <a:off x="1331640" y="3284984"/>
              <a:ext cx="1080361" cy="636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i="1" dirty="0">
                  <a:solidFill>
                    <a:srgbClr val="7030A0"/>
                  </a:solidFill>
                  <a:latin typeface="+mj-lt"/>
                </a:rPr>
                <a:t>n </a:t>
              </a:r>
              <a:r>
                <a:rPr lang="en-US" altLang="ja-JP" sz="2400" b="1" dirty="0">
                  <a:solidFill>
                    <a:srgbClr val="7030A0"/>
                  </a:solidFill>
                  <a:latin typeface="+mj-lt"/>
                </a:rPr>
                <a:t>= 3</a:t>
              </a:r>
              <a:endParaRPr lang="ja-JP" altLang="en-US" sz="24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9300875-64AD-48FD-9975-6A6E434910CA}"/>
              </a:ext>
            </a:extLst>
          </p:cNvPr>
          <p:cNvSpPr txBox="1"/>
          <p:nvPr/>
        </p:nvSpPr>
        <p:spPr>
          <a:xfrm>
            <a:off x="251520" y="3933056"/>
            <a:ext cx="561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+mj-lt"/>
              </a:rPr>
              <a:t>Slope parameter </a:t>
            </a:r>
            <a:r>
              <a:rPr kumimoji="1" lang="en-US" altLang="ja-JP" sz="2400" b="1" i="1" dirty="0" err="1">
                <a:latin typeface="+mj-lt"/>
              </a:rPr>
              <a:t>F</a:t>
            </a:r>
            <a:r>
              <a:rPr kumimoji="1" lang="en-US" altLang="ja-JP" sz="2400" b="1" i="1" baseline="-25000" dirty="0" err="1">
                <a:latin typeface="+mj-lt"/>
              </a:rPr>
              <a:t>n</a:t>
            </a:r>
            <a:r>
              <a:rPr kumimoji="1" lang="en-US" altLang="ja-JP" sz="2400" b="1" dirty="0">
                <a:latin typeface="+mj-lt"/>
              </a:rPr>
              <a:t>:  </a:t>
            </a:r>
            <a:r>
              <a:rPr lang="en-US" altLang="ja-JP" sz="2400" i="1" dirty="0" err="1">
                <a:latin typeface="+mj-lt"/>
              </a:rPr>
              <a:t>r</a:t>
            </a:r>
            <a:r>
              <a:rPr lang="en-US" altLang="ja-JP" sz="2400" i="1" baseline="-25000" dirty="0" err="1">
                <a:latin typeface="+mj-lt"/>
              </a:rPr>
              <a:t>n</a:t>
            </a:r>
            <a:r>
              <a:rPr lang="en-US" altLang="ja-JP" sz="2400" dirty="0">
                <a:latin typeface="+mj-lt"/>
              </a:rPr>
              <a:t>(</a:t>
            </a:r>
            <a:r>
              <a:rPr lang="en-US" altLang="ja-JP" sz="2400" i="1" dirty="0" err="1">
                <a:latin typeface="+mj-lt"/>
              </a:rPr>
              <a:t>η</a:t>
            </a:r>
            <a:r>
              <a:rPr lang="en-US" altLang="ja-JP" sz="2400" i="1" baseline="-25000" dirty="0" err="1">
                <a:latin typeface="+mj-lt"/>
              </a:rPr>
              <a:t>a</a:t>
            </a:r>
            <a:r>
              <a:rPr lang="en-US" altLang="ja-JP" sz="2400" dirty="0">
                <a:latin typeface="+mj-lt"/>
              </a:rPr>
              <a:t>) = 1- 2 </a:t>
            </a:r>
            <a:r>
              <a:rPr lang="en-US" altLang="ja-JP" sz="2400" i="1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altLang="ja-JP" sz="2400" i="1" baseline="-25000" dirty="0" err="1">
                <a:solidFill>
                  <a:srgbClr val="C00000"/>
                </a:solidFill>
                <a:latin typeface="+mj-lt"/>
              </a:rPr>
              <a:t>n</a:t>
            </a:r>
            <a:r>
              <a:rPr lang="en-US" altLang="ja-JP" sz="2400" i="1" dirty="0">
                <a:latin typeface="+mj-lt"/>
              </a:rPr>
              <a:t> </a:t>
            </a:r>
            <a:r>
              <a:rPr lang="en-US" altLang="ja-JP" sz="2400" i="1" dirty="0" err="1">
                <a:latin typeface="+mj-lt"/>
              </a:rPr>
              <a:t>η</a:t>
            </a:r>
            <a:r>
              <a:rPr lang="en-US" altLang="ja-JP" sz="2400" i="1" baseline="-25000" dirty="0" err="1">
                <a:latin typeface="+mj-lt"/>
              </a:rPr>
              <a:t>a</a:t>
            </a:r>
            <a:endParaRPr lang="ja-JP" altLang="en-US" sz="2400" i="1" baseline="-25000" dirty="0">
              <a:latin typeface="+mj-lt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4C4A3D-CD79-45C7-9480-FA60B97BAAE9}"/>
              </a:ext>
            </a:extLst>
          </p:cNvPr>
          <p:cNvSpPr/>
          <p:nvPr/>
        </p:nvSpPr>
        <p:spPr>
          <a:xfrm>
            <a:off x="107504" y="4869160"/>
            <a:ext cx="266429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dirty="0">
                <a:latin typeface="+mj-lt"/>
              </a:rPr>
              <a:t>Elliptic-flow </a:t>
            </a:r>
            <a:r>
              <a:rPr lang="en-US" altLang="ja-JP" dirty="0" err="1">
                <a:latin typeface="+mj-lt"/>
              </a:rPr>
              <a:t>decorr</a:t>
            </a:r>
            <a:r>
              <a:rPr lang="en-US" altLang="ja-JP" dirty="0">
                <a:latin typeface="+mj-lt"/>
              </a:rPr>
              <a:t>. in central collision is suppressed</a:t>
            </a:r>
            <a:endParaRPr lang="ja-JP" altLang="en-US" dirty="0">
              <a:latin typeface="+mj-lt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FDFF885-C081-4001-B2CE-4C0893F1EF8B}"/>
              </a:ext>
            </a:extLst>
          </p:cNvPr>
          <p:cNvSpPr/>
          <p:nvPr/>
        </p:nvSpPr>
        <p:spPr>
          <a:xfrm>
            <a:off x="5220072" y="400506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… magnitude of decorrelation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C71DADB-3695-4F0F-9C74-27C959BF2C17}"/>
              </a:ext>
            </a:extLst>
          </p:cNvPr>
          <p:cNvSpPr/>
          <p:nvPr/>
        </p:nvSpPr>
        <p:spPr>
          <a:xfrm>
            <a:off x="107504" y="5805264"/>
            <a:ext cx="26642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dirty="0">
                <a:latin typeface="+mj-lt"/>
              </a:rPr>
              <a:t>Higher-order (</a:t>
            </a:r>
            <a:r>
              <a:rPr lang="en-US" altLang="ja-JP" i="1" dirty="0">
                <a:latin typeface="+mj-lt"/>
              </a:rPr>
              <a:t>n</a:t>
            </a:r>
            <a:r>
              <a:rPr lang="en-US" altLang="ja-JP" dirty="0">
                <a:latin typeface="+mj-lt"/>
              </a:rPr>
              <a:t>=4, 5) do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not receive clear effects</a:t>
            </a:r>
            <a:endParaRPr lang="ja-JP" altLang="en-US" dirty="0">
              <a:latin typeface="+mj-lt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5FB3C36-85DE-4D1F-AD87-F2DC0E41E772}"/>
              </a:ext>
            </a:extLst>
          </p:cNvPr>
          <p:cNvSpPr/>
          <p:nvPr/>
        </p:nvSpPr>
        <p:spPr>
          <a:xfrm>
            <a:off x="6372200" y="1628800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7030A0"/>
                </a:solidFill>
                <a:latin typeface="+mj-lt"/>
              </a:rPr>
              <a:t>n </a:t>
            </a:r>
            <a:r>
              <a:rPr lang="en-US" altLang="ja-JP" sz="2400" b="1" dirty="0">
                <a:solidFill>
                  <a:srgbClr val="7030A0"/>
                </a:solidFill>
                <a:latin typeface="+mj-lt"/>
              </a:rPr>
              <a:t>= 2</a:t>
            </a:r>
            <a:endParaRPr lang="ja-JP" alt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59EB5B9-BED1-48BE-945E-343F860351F4}"/>
              </a:ext>
            </a:extLst>
          </p:cNvPr>
          <p:cNvSpPr/>
          <p:nvPr/>
        </p:nvSpPr>
        <p:spPr>
          <a:xfrm>
            <a:off x="251520" y="4437112"/>
            <a:ext cx="234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  <a:latin typeface="+mj-lt"/>
              </a:rPr>
              <a:t>Centrality dependence</a:t>
            </a:r>
            <a:endParaRPr lang="ja-JP" alt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6" name="テキスト ボックス 36">
            <a:extLst>
              <a:ext uri="{FF2B5EF4-FFF2-40B4-BE49-F238E27FC236}">
                <a16:creationId xmlns:a16="http://schemas.microsoft.com/office/drawing/2014/main" id="{59859512-658E-448A-97B8-8ADC770187BE}"/>
              </a:ext>
            </a:extLst>
          </p:cNvPr>
          <p:cNvSpPr txBox="1"/>
          <p:nvPr/>
        </p:nvSpPr>
        <p:spPr>
          <a:xfrm>
            <a:off x="6901186" y="10337"/>
            <a:ext cx="2200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rgbClr val="0070C0"/>
                </a:solidFill>
                <a:latin typeface="+mj-lt"/>
              </a:rPr>
              <a:t>KM, Sakai</a:t>
            </a:r>
            <a:r>
              <a:rPr lang="en-US" altLang="ja-JP" sz="1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+mj-lt"/>
              </a:rPr>
              <a:t>(Preliminary)</a:t>
            </a:r>
            <a:endParaRPr kumimoji="1" lang="ja-JP" alt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正方形/長方形 51">
            <a:extLst>
              <a:ext uri="{FF2B5EF4-FFF2-40B4-BE49-F238E27FC236}">
                <a16:creationId xmlns:a16="http://schemas.microsoft.com/office/drawing/2014/main" id="{1FE25BFA-7FAB-40C9-992E-88AE9F8BF4BD}"/>
              </a:ext>
            </a:extLst>
          </p:cNvPr>
          <p:cNvSpPr/>
          <p:nvPr/>
        </p:nvSpPr>
        <p:spPr>
          <a:xfrm>
            <a:off x="3003489" y="913128"/>
            <a:ext cx="12305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i="1" dirty="0">
                <a:solidFill>
                  <a:srgbClr val="C00000"/>
                </a:solidFill>
                <a:latin typeface="+mj-ea"/>
                <a:ea typeface="+mj-ea"/>
              </a:rPr>
              <a:t>β</a:t>
            </a:r>
            <a:r>
              <a:rPr lang="ja-JP" altLang="en-US" sz="1100" baseline="-25000" dirty="0">
                <a:solidFill>
                  <a:srgbClr val="C00000"/>
                </a:solidFill>
                <a:latin typeface="+mj-ea"/>
                <a:ea typeface="+mj-ea"/>
              </a:rPr>
              <a:t>2</a:t>
            </a:r>
            <a:r>
              <a:rPr lang="ja-JP" altLang="en-US" sz="1100" dirty="0">
                <a:solidFill>
                  <a:srgbClr val="C00000"/>
                </a:solidFill>
                <a:latin typeface="+mj-ea"/>
                <a:ea typeface="+mj-ea"/>
              </a:rPr>
              <a:t> = 0.162</a:t>
            </a:r>
            <a:r>
              <a:rPr lang="en-US" altLang="ja-JP" sz="1100" dirty="0">
                <a:solidFill>
                  <a:srgbClr val="C00000"/>
                </a:solidFill>
                <a:latin typeface="+mj-ea"/>
                <a:ea typeface="+mj-ea"/>
              </a:rPr>
              <a:t>,</a:t>
            </a:r>
            <a:endParaRPr lang="ja-JP" altLang="en-US" sz="1100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1100" i="1" dirty="0">
                <a:solidFill>
                  <a:srgbClr val="C00000"/>
                </a:solidFill>
                <a:latin typeface="+mj-ea"/>
                <a:ea typeface="+mj-ea"/>
              </a:rPr>
              <a:t>β</a:t>
            </a:r>
            <a:r>
              <a:rPr lang="ja-JP" altLang="en-US" sz="1100" baseline="-25000" dirty="0">
                <a:solidFill>
                  <a:srgbClr val="C00000"/>
                </a:solidFill>
                <a:latin typeface="+mj-ea"/>
                <a:ea typeface="+mj-ea"/>
              </a:rPr>
              <a:t>4</a:t>
            </a:r>
            <a:r>
              <a:rPr lang="ja-JP" altLang="en-US" sz="1100" dirty="0">
                <a:solidFill>
                  <a:srgbClr val="C00000"/>
                </a:solidFill>
                <a:latin typeface="+mj-ea"/>
                <a:ea typeface="+mj-ea"/>
              </a:rPr>
              <a:t> = -0.003</a:t>
            </a:r>
            <a:r>
              <a:rPr lang="en-US" altLang="ja-JP" sz="1100" dirty="0">
                <a:solidFill>
                  <a:srgbClr val="C00000"/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374" y="919981"/>
            <a:ext cx="1139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>
                <a:latin typeface="+mj-lt"/>
              </a:rPr>
              <a:t>Xe+Xe</a:t>
            </a:r>
            <a:r>
              <a:rPr lang="en-US" altLang="ja-JP" sz="1200" dirty="0">
                <a:latin typeface="+mj-lt"/>
              </a:rPr>
              <a:t> 5.44 </a:t>
            </a:r>
            <a:r>
              <a:rPr lang="en-US" altLang="ja-JP" sz="1200" dirty="0" err="1">
                <a:latin typeface="+mj-lt"/>
              </a:rPr>
              <a:t>TeV</a:t>
            </a:r>
            <a:endParaRPr lang="ja-JP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682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EE2BA-AC55-4331-9FAF-A494A6AE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Effect of rapidity gap </a:t>
            </a:r>
            <a:r>
              <a:rPr lang="en-US" altLang="ja-JP" sz="3600" dirty="0" smtClean="0"/>
              <a:t>(ultra central </a:t>
            </a:r>
            <a:r>
              <a:rPr lang="en-US" altLang="ja-JP" sz="3600" dirty="0" err="1" smtClean="0"/>
              <a:t>PbPb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7E72BF-09E9-4233-8D67-6FC514E6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D760A-FEFF-4179-9A05-894890DC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  <p:sp>
        <p:nvSpPr>
          <p:cNvPr id="36" name="テキスト ボックス 36">
            <a:extLst>
              <a:ext uri="{FF2B5EF4-FFF2-40B4-BE49-F238E27FC236}">
                <a16:creationId xmlns:a16="http://schemas.microsoft.com/office/drawing/2014/main" id="{59859512-658E-448A-97B8-8ADC770187BE}"/>
              </a:ext>
            </a:extLst>
          </p:cNvPr>
          <p:cNvSpPr txBox="1"/>
          <p:nvPr/>
        </p:nvSpPr>
        <p:spPr>
          <a:xfrm>
            <a:off x="133780" y="802064"/>
            <a:ext cx="4673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+mj-lt"/>
              </a:rPr>
              <a:t>Kuroki, Sakai, KM, Hirano, PLB 842 137958 (2023)</a:t>
            </a:r>
            <a:endParaRPr kumimoji="1" lang="ja-JP" altLang="en-US" sz="1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32" y="4157575"/>
            <a:ext cx="5256584" cy="25149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480443"/>
            <a:ext cx="4926781" cy="24554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8706" y="2226363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/>
              <a:t>η</a:t>
            </a:r>
            <a:r>
              <a:rPr lang="en-US" altLang="ja-JP" dirty="0"/>
              <a:t>/</a:t>
            </a:r>
            <a:r>
              <a:rPr lang="en-US" altLang="ja-JP" i="1" dirty="0"/>
              <a:t>s</a:t>
            </a:r>
            <a:r>
              <a:rPr lang="en-US" altLang="ja-JP" dirty="0"/>
              <a:t> = 1/4</a:t>
            </a:r>
            <a:r>
              <a:rPr lang="en-US" altLang="ja-JP" i="1" dirty="0"/>
              <a:t>π</a:t>
            </a:r>
            <a:endParaRPr lang="en-US" altLang="ja-JP" sz="2000" i="1" dirty="0"/>
          </a:p>
        </p:txBody>
      </p:sp>
      <p:sp>
        <p:nvSpPr>
          <p:cNvPr id="43" name="Rectangle 42"/>
          <p:cNvSpPr/>
          <p:nvPr/>
        </p:nvSpPr>
        <p:spPr>
          <a:xfrm>
            <a:off x="920909" y="4806965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/>
              <a:t>η</a:t>
            </a:r>
            <a:r>
              <a:rPr lang="en-US" altLang="ja-JP" dirty="0"/>
              <a:t>/</a:t>
            </a:r>
            <a:r>
              <a:rPr lang="en-US" altLang="ja-JP" i="1" dirty="0"/>
              <a:t>s</a:t>
            </a:r>
            <a:r>
              <a:rPr lang="en-US" altLang="ja-JP" dirty="0"/>
              <a:t> = </a:t>
            </a:r>
            <a:r>
              <a:rPr lang="en-US" altLang="ja-JP" dirty="0" smtClean="0"/>
              <a:t>1/2</a:t>
            </a:r>
            <a:r>
              <a:rPr lang="en-US" altLang="ja-JP" i="1" dirty="0" smtClean="0"/>
              <a:t>π</a:t>
            </a:r>
            <a:endParaRPr lang="en-US" altLang="ja-JP" sz="2000" i="1" dirty="0"/>
          </a:p>
        </p:txBody>
      </p:sp>
    </p:spTree>
    <p:extLst>
      <p:ext uri="{BB962C8B-B14F-4D97-AF65-F5344CB8AC3E}">
        <p14:creationId xmlns:p14="http://schemas.microsoft.com/office/powerpoint/2010/main" val="49200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EE2BA-AC55-4331-9FAF-A494A6AE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v2{2}/v3{2} for of </a:t>
            </a:r>
            <a:r>
              <a:rPr lang="en-US" altLang="ja-JP" sz="3600" dirty="0" smtClean="0"/>
              <a:t>ultra-central flow puzzle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7E72BF-09E9-4233-8D67-6FC514E6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4D760A-FEFF-4179-9A05-894890DC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  <p:sp>
        <p:nvSpPr>
          <p:cNvPr id="36" name="テキスト ボックス 36">
            <a:extLst>
              <a:ext uri="{FF2B5EF4-FFF2-40B4-BE49-F238E27FC236}">
                <a16:creationId xmlns:a16="http://schemas.microsoft.com/office/drawing/2014/main" id="{59859512-658E-448A-97B8-8ADC770187BE}"/>
              </a:ext>
            </a:extLst>
          </p:cNvPr>
          <p:cNvSpPr txBox="1"/>
          <p:nvPr/>
        </p:nvSpPr>
        <p:spPr>
          <a:xfrm>
            <a:off x="133780" y="802064"/>
            <a:ext cx="4673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  <a:latin typeface="+mj-lt"/>
              </a:rPr>
              <a:t>Kuroki, Sakai, KM, Hirano, PLB 842 137958 (2023)</a:t>
            </a:r>
            <a:endParaRPr kumimoji="1" lang="ja-JP" alt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8706" y="2226363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/>
              <a:t>η</a:t>
            </a:r>
            <a:r>
              <a:rPr lang="en-US" altLang="ja-JP" dirty="0"/>
              <a:t>/</a:t>
            </a:r>
            <a:r>
              <a:rPr lang="en-US" altLang="ja-JP" i="1" dirty="0"/>
              <a:t>s</a:t>
            </a:r>
            <a:r>
              <a:rPr lang="en-US" altLang="ja-JP" dirty="0"/>
              <a:t> = 1/4</a:t>
            </a:r>
            <a:r>
              <a:rPr lang="en-US" altLang="ja-JP" i="1" dirty="0"/>
              <a:t>π</a:t>
            </a:r>
            <a:endParaRPr lang="en-US" altLang="ja-JP" sz="2000" i="1" dirty="0"/>
          </a:p>
        </p:txBody>
      </p:sp>
      <p:sp>
        <p:nvSpPr>
          <p:cNvPr id="43" name="Rectangle 42"/>
          <p:cNvSpPr/>
          <p:nvPr/>
        </p:nvSpPr>
        <p:spPr>
          <a:xfrm>
            <a:off x="920909" y="4806965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/>
              <a:t>η</a:t>
            </a:r>
            <a:r>
              <a:rPr lang="en-US" altLang="ja-JP" dirty="0"/>
              <a:t>/</a:t>
            </a:r>
            <a:r>
              <a:rPr lang="en-US" altLang="ja-JP" i="1" dirty="0"/>
              <a:t>s</a:t>
            </a:r>
            <a:r>
              <a:rPr lang="en-US" altLang="ja-JP" dirty="0"/>
              <a:t> = </a:t>
            </a:r>
            <a:r>
              <a:rPr lang="en-US" altLang="ja-JP" dirty="0" smtClean="0"/>
              <a:t>1/2</a:t>
            </a:r>
            <a:r>
              <a:rPr lang="en-US" altLang="ja-JP" i="1" dirty="0" smtClean="0"/>
              <a:t>π</a:t>
            </a:r>
            <a:endParaRPr lang="en-US" altLang="ja-JP" sz="2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13" y="1376347"/>
            <a:ext cx="61817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0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kumimoji="1" lang="en-US" altLang="ja-JP" sz="3200" u="sng" dirty="0" smtClean="0">
                <a:solidFill>
                  <a:schemeClr val="tx1"/>
                </a:solidFill>
              </a:rPr>
              <a:t>Longitudinal fluctuations</a:t>
            </a:r>
            <a:endParaRPr kumimoji="1" lang="ja-JP" altLang="en-US" sz="32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C99A6DD-355C-4198-AFBF-CCAF737E5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87855"/>
            <a:ext cx="3312368" cy="86917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C7DECA3-2E61-49E7-8BB7-2509EB41C9F4}"/>
              </a:ext>
            </a:extLst>
          </p:cNvPr>
          <p:cNvSpPr txBox="1"/>
          <p:nvPr/>
        </p:nvSpPr>
        <p:spPr>
          <a:xfrm>
            <a:off x="204129" y="3498068"/>
            <a:ext cx="6385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 smtClean="0">
                <a:latin typeface="+mj-lt"/>
              </a:rPr>
              <a:t>Flow correlation between different </a:t>
            </a:r>
            <a:r>
              <a:rPr kumimoji="1" lang="en-US" altLang="ja-JP" sz="2400" b="1" dirty="0" err="1" smtClean="0">
                <a:latin typeface="+mj-lt"/>
              </a:rPr>
              <a:t>rapidities</a:t>
            </a:r>
            <a:endParaRPr kumimoji="1" lang="ja-JP" altLang="en-US" sz="2400" b="1" dirty="0"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D43A025-81CD-4FCF-B065-E43DC54D2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590" y="3983665"/>
            <a:ext cx="2499172" cy="149500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2FD1FB-5C3C-41C7-BF4B-76FB73E97469}"/>
              </a:ext>
            </a:extLst>
          </p:cNvPr>
          <p:cNvSpPr txBox="1"/>
          <p:nvPr/>
        </p:nvSpPr>
        <p:spPr>
          <a:xfrm>
            <a:off x="6876256" y="4469555"/>
            <a:ext cx="18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rgbClr val="0070C0"/>
                </a:solidFill>
                <a:latin typeface="+mj-lt"/>
              </a:rPr>
              <a:t>Jia and </a:t>
            </a:r>
            <a:r>
              <a:rPr kumimoji="1" lang="en-US" altLang="ja-JP" sz="1400" dirty="0" err="1">
                <a:solidFill>
                  <a:srgbClr val="0070C0"/>
                </a:solidFill>
                <a:latin typeface="+mj-lt"/>
              </a:rPr>
              <a:t>Huo</a:t>
            </a:r>
            <a:r>
              <a:rPr kumimoji="1" lang="en-US" altLang="ja-JP" sz="1400" dirty="0">
                <a:solidFill>
                  <a:srgbClr val="0070C0"/>
                </a:solidFill>
                <a:latin typeface="+mj-lt"/>
              </a:rPr>
              <a:t>, PRC90 034905 (2014)</a:t>
            </a:r>
            <a:endParaRPr kumimoji="1" lang="ja-JP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テキスト ボックス 46">
            <a:extLst>
              <a:ext uri="{FF2B5EF4-FFF2-40B4-BE49-F238E27FC236}">
                <a16:creationId xmlns:a16="http://schemas.microsoft.com/office/drawing/2014/main" id="{1C7DECA3-2E61-49E7-8BB7-2509EB41C9F4}"/>
              </a:ext>
            </a:extLst>
          </p:cNvPr>
          <p:cNvSpPr txBox="1"/>
          <p:nvPr/>
        </p:nvSpPr>
        <p:spPr>
          <a:xfrm>
            <a:off x="395536" y="1622083"/>
            <a:ext cx="6907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u="sng" dirty="0" smtClean="0">
                <a:latin typeface="+mj-lt"/>
              </a:rPr>
              <a:t>Transverse dynamics </a:t>
            </a:r>
            <a:r>
              <a:rPr kumimoji="1" lang="en-US" altLang="ja-JP" sz="2400" dirty="0" smtClean="0">
                <a:latin typeface="+mj-lt"/>
              </a:rPr>
              <a:t>… event-by-event fluctuations</a:t>
            </a:r>
            <a:br>
              <a:rPr kumimoji="1" lang="en-US" altLang="ja-JP" sz="2400" dirty="0" smtClean="0">
                <a:latin typeface="+mj-lt"/>
              </a:rPr>
            </a:br>
            <a:r>
              <a:rPr kumimoji="1" lang="en-US" altLang="ja-JP" sz="2400" dirty="0" smtClean="0">
                <a:latin typeface="+mj-lt"/>
              </a:rPr>
              <a:t>coming from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the initial nucleon distribution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テキスト ボックス 46">
            <a:extLst>
              <a:ext uri="{FF2B5EF4-FFF2-40B4-BE49-F238E27FC236}">
                <a16:creationId xmlns:a16="http://schemas.microsoft.com/office/drawing/2014/main" id="{1C7DECA3-2E61-49E7-8BB7-2509EB41C9F4}"/>
              </a:ext>
            </a:extLst>
          </p:cNvPr>
          <p:cNvSpPr txBox="1"/>
          <p:nvPr/>
        </p:nvSpPr>
        <p:spPr>
          <a:xfrm>
            <a:off x="234961" y="2453080"/>
            <a:ext cx="5921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u="sng" dirty="0" smtClean="0">
                <a:latin typeface="+mj-lt"/>
              </a:rPr>
              <a:t>Longitudinal dynamics </a:t>
            </a:r>
            <a:r>
              <a:rPr kumimoji="1" lang="en-US" altLang="ja-JP" sz="2400" dirty="0" smtClean="0">
                <a:latin typeface="+mj-lt"/>
              </a:rPr>
              <a:t>… less fluctuations</a:t>
            </a:r>
            <a:br>
              <a:rPr kumimoji="1" lang="en-US" altLang="ja-JP" sz="2400" dirty="0" smtClean="0">
                <a:latin typeface="+mj-lt"/>
              </a:rPr>
            </a:br>
            <a:r>
              <a:rPr kumimoji="1" lang="en-US" altLang="ja-JP" sz="2400" dirty="0" smtClean="0">
                <a:latin typeface="+mj-lt"/>
              </a:rPr>
              <a:t>from the nucleon distribution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35" name="テキスト ボックス 46">
            <a:extLst>
              <a:ext uri="{FF2B5EF4-FFF2-40B4-BE49-F238E27FC236}">
                <a16:creationId xmlns:a16="http://schemas.microsoft.com/office/drawing/2014/main" id="{1C7DECA3-2E61-49E7-8BB7-2509EB41C9F4}"/>
              </a:ext>
            </a:extLst>
          </p:cNvPr>
          <p:cNvSpPr txBox="1"/>
          <p:nvPr/>
        </p:nvSpPr>
        <p:spPr>
          <a:xfrm>
            <a:off x="107504" y="842842"/>
            <a:ext cx="8208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Observables for hydrodynamic </a:t>
            </a:r>
            <a:r>
              <a:rPr lang="en-US" altLang="ja-JP" sz="2400" dirty="0" smtClean="0">
                <a:latin typeface="+mj-lt"/>
              </a:rPr>
              <a:t>fluctuations</a:t>
            </a:r>
          </a:p>
          <a:p>
            <a:r>
              <a:rPr lang="en-US" altLang="ja-JP" sz="2400" dirty="0" smtClean="0">
                <a:latin typeface="+mj-lt"/>
              </a:rPr>
              <a:t>= </a:t>
            </a:r>
            <a:r>
              <a:rPr kumimoji="1" lang="en-US" altLang="ja-JP" sz="2400" dirty="0" smtClean="0">
                <a:latin typeface="+mj-lt"/>
              </a:rPr>
              <a:t>Observables in which other fluctuations have less effect? 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255" y="5262495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fr-FR" altLang="ja-JP" sz="2000" dirty="0"/>
              <a:t>〜 </a:t>
            </a:r>
            <a:r>
              <a:rPr lang="en-US" altLang="ja-JP" sz="2000" dirty="0"/>
              <a:t>cos[</a:t>
            </a:r>
            <a:r>
              <a:rPr lang="en-US" altLang="ja-JP" sz="2000" i="1" dirty="0"/>
              <a:t>n</a:t>
            </a:r>
            <a:r>
              <a:rPr lang="en-US" altLang="ja-JP" sz="2000" dirty="0"/>
              <a:t>(</a:t>
            </a:r>
            <a:r>
              <a:rPr lang="el-GR" sz="2000" dirty="0"/>
              <a:t>Φ</a:t>
            </a:r>
            <a:r>
              <a:rPr lang="en-US" sz="2000" i="1" baseline="-25000" dirty="0"/>
              <a:t>a</a:t>
            </a:r>
            <a:r>
              <a:rPr lang="en-US" sz="2000" dirty="0"/>
              <a:t>-</a:t>
            </a:r>
            <a:r>
              <a:rPr lang="el-GR" sz="2000" dirty="0"/>
              <a:t>Φ</a:t>
            </a:r>
            <a:r>
              <a:rPr lang="en-US" sz="2000" i="1" baseline="-25000" dirty="0"/>
              <a:t>b</a:t>
            </a:r>
            <a:r>
              <a:rPr lang="en-US" altLang="ja-JP" sz="2000" dirty="0"/>
              <a:t>)]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3968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130D5-587C-4859-A400-77801171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/>
          <a:lstStyle/>
          <a:p>
            <a:r>
              <a:rPr kumimoji="1" lang="en-US" altLang="ja-JP" dirty="0" smtClean="0"/>
              <a:t>Hydrodynamic fluctuations in HIC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296AAE-5E0D-43BC-83C9-BB549448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36712" y="764704"/>
            <a:ext cx="1296144" cy="1008112"/>
          </a:xfrm>
        </p:spPr>
        <p:txBody>
          <a:bodyPr/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2DA85-63CD-4916-9B94-432C94D1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665D53-2B49-4671-8E2B-44D44A91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F0BEA9-96A6-4FF2-AB43-A468BDE717EA}"/>
              </a:ext>
            </a:extLst>
          </p:cNvPr>
          <p:cNvSpPr/>
          <p:nvPr/>
        </p:nvSpPr>
        <p:spPr>
          <a:xfrm>
            <a:off x="107504" y="72876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+mj-lt"/>
                <a:sym typeface="Wingdings" panose="05000000000000000000" pitchFamily="2" charset="2"/>
              </a:rPr>
              <a:t>Ideally</a:t>
            </a:r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ja-JP" sz="2400" i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S(r)</a:t>
            </a:r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 should be given by dynamical models</a:t>
            </a:r>
            <a:br>
              <a:rPr lang="en-US" altLang="ja-JP" sz="2400" dirty="0">
                <a:latin typeface="+mj-lt"/>
                <a:sym typeface="Wingdings" panose="05000000000000000000" pitchFamily="2" charset="2"/>
              </a:rPr>
            </a:br>
            <a:r>
              <a:rPr lang="en-US" altLang="ja-JP" sz="2400" dirty="0">
                <a:latin typeface="+mj-lt"/>
                <a:sym typeface="Wingdings" panose="05000000000000000000" pitchFamily="2" charset="2"/>
              </a:rPr>
              <a:t>of high-energy nuclear collision reactions</a:t>
            </a:r>
            <a:endParaRPr lang="en-US" altLang="ja-JP" sz="2400" i="1" dirty="0">
              <a:solidFill>
                <a:srgbClr val="7030A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70D5F2-0254-4C56-93F6-010641E32F00}"/>
              </a:ext>
            </a:extLst>
          </p:cNvPr>
          <p:cNvSpPr/>
          <p:nvPr/>
        </p:nvSpPr>
        <p:spPr>
          <a:xfrm>
            <a:off x="428844" y="2270674"/>
            <a:ext cx="7848387" cy="26388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B7D5517-4587-43E4-8325-B68232761093}"/>
              </a:ext>
            </a:extLst>
          </p:cNvPr>
          <p:cNvSpPr/>
          <p:nvPr/>
        </p:nvSpPr>
        <p:spPr>
          <a:xfrm>
            <a:off x="552351" y="1986310"/>
            <a:ext cx="46377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+mj-lt"/>
              </a:rPr>
              <a:t>Modern dynamical model for HIC ~</a:t>
            </a:r>
            <a:endParaRPr lang="ja-JP" altLang="en-US" sz="2400" dirty="0">
              <a:latin typeface="+mj-lt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3CDFAED-EE36-4574-B015-71C3A1E24A81}"/>
              </a:ext>
            </a:extLst>
          </p:cNvPr>
          <p:cNvGrpSpPr/>
          <p:nvPr/>
        </p:nvGrpSpPr>
        <p:grpSpPr>
          <a:xfrm>
            <a:off x="1355779" y="2781077"/>
            <a:ext cx="6921452" cy="2109311"/>
            <a:chOff x="1353027" y="2036042"/>
            <a:chExt cx="6921452" cy="2109311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199BAB9-144C-47C6-9CC2-DBCEC980802D}"/>
                </a:ext>
              </a:extLst>
            </p:cNvPr>
            <p:cNvSpPr/>
            <p:nvPr/>
          </p:nvSpPr>
          <p:spPr>
            <a:xfrm>
              <a:off x="7132435" y="3806799"/>
              <a:ext cx="11420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00000"/>
                  </a:solidFill>
                  <a:latin typeface="+mj-lt"/>
                </a:rPr>
                <a:t>Hadron gas</a:t>
              </a:r>
              <a:endParaRPr lang="ja-JP" altLang="en-US" sz="16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0" name="右矢印 13">
              <a:extLst>
                <a:ext uri="{FF2B5EF4-FFF2-40B4-BE49-F238E27FC236}">
                  <a16:creationId xmlns:a16="http://schemas.microsoft.com/office/drawing/2014/main" id="{C81A22EC-2C59-4DEE-8BFD-69459E349985}"/>
                </a:ext>
              </a:extLst>
            </p:cNvPr>
            <p:cNvSpPr/>
            <p:nvPr/>
          </p:nvSpPr>
          <p:spPr>
            <a:xfrm>
              <a:off x="2772176" y="2728597"/>
              <a:ext cx="296430" cy="753932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030A0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C39B55E-CCD1-403E-B033-43378390DD00}"/>
                </a:ext>
              </a:extLst>
            </p:cNvPr>
            <p:cNvGrpSpPr/>
            <p:nvPr/>
          </p:nvGrpSpPr>
          <p:grpSpPr>
            <a:xfrm>
              <a:off x="1353027" y="2085797"/>
              <a:ext cx="867157" cy="2038636"/>
              <a:chOff x="3128278" y="4331215"/>
              <a:chExt cx="808972" cy="2349516"/>
            </a:xfrm>
          </p:grpSpPr>
          <p:sp>
            <p:nvSpPr>
              <p:cNvPr id="79" name="円/楕円 22">
                <a:extLst>
                  <a:ext uri="{FF2B5EF4-FFF2-40B4-BE49-F238E27FC236}">
                    <a16:creationId xmlns:a16="http://schemas.microsoft.com/office/drawing/2014/main" id="{9FEDA716-52C6-48EA-A8AB-B90E0D096A2F}"/>
                  </a:ext>
                </a:extLst>
              </p:cNvPr>
              <p:cNvSpPr/>
              <p:nvPr/>
            </p:nvSpPr>
            <p:spPr>
              <a:xfrm flipH="1">
                <a:off x="3362752" y="4331215"/>
                <a:ext cx="45719" cy="1921758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23">
                <a:extLst>
                  <a:ext uri="{FF2B5EF4-FFF2-40B4-BE49-F238E27FC236}">
                    <a16:creationId xmlns:a16="http://schemas.microsoft.com/office/drawing/2014/main" id="{AEF9EADD-FE0B-40F4-B466-BCA8DE6338D8}"/>
                  </a:ext>
                </a:extLst>
              </p:cNvPr>
              <p:cNvSpPr/>
              <p:nvPr/>
            </p:nvSpPr>
            <p:spPr>
              <a:xfrm flipH="1">
                <a:off x="3683557" y="4721196"/>
                <a:ext cx="45719" cy="1959535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CBE9D8EA-0EDB-4954-BBBF-5FB1C7A3F1BE}"/>
                  </a:ext>
                </a:extLst>
              </p:cNvPr>
              <p:cNvGrpSpPr/>
              <p:nvPr/>
            </p:nvGrpSpPr>
            <p:grpSpPr>
              <a:xfrm>
                <a:off x="3405140" y="4816514"/>
                <a:ext cx="277112" cy="91882"/>
                <a:chOff x="3275857" y="3545917"/>
                <a:chExt cx="566094" cy="243124"/>
              </a:xfrm>
            </p:grpSpPr>
            <p:sp>
              <p:nvSpPr>
                <p:cNvPr id="141" name="フリーフォーム 25">
                  <a:extLst>
                    <a:ext uri="{FF2B5EF4-FFF2-40B4-BE49-F238E27FC236}">
                      <a16:creationId xmlns:a16="http://schemas.microsoft.com/office/drawing/2014/main" id="{84E4768A-7EE1-4B98-A5E6-C5119F4172AD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 26">
                  <a:extLst>
                    <a:ext uri="{FF2B5EF4-FFF2-40B4-BE49-F238E27FC236}">
                      <a16:creationId xmlns:a16="http://schemas.microsoft.com/office/drawing/2014/main" id="{BBE39CEC-18BB-4594-84FB-652786E19AAA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フリーフォーム 27">
                  <a:extLst>
                    <a:ext uri="{FF2B5EF4-FFF2-40B4-BE49-F238E27FC236}">
                      <a16:creationId xmlns:a16="http://schemas.microsoft.com/office/drawing/2014/main" id="{29F651B5-FB58-4A00-B401-04D783209A85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フリーフォーム 28">
                  <a:extLst>
                    <a:ext uri="{FF2B5EF4-FFF2-40B4-BE49-F238E27FC236}">
                      <a16:creationId xmlns:a16="http://schemas.microsoft.com/office/drawing/2014/main" id="{CF3D9B11-4E7E-4DBF-87C1-06A2E8F9F389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フリーフォーム 29">
                  <a:extLst>
                    <a:ext uri="{FF2B5EF4-FFF2-40B4-BE49-F238E27FC236}">
                      <a16:creationId xmlns:a16="http://schemas.microsoft.com/office/drawing/2014/main" id="{D8CC0788-7640-4067-840D-E94DADA9323C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フリーフォーム 30">
                  <a:extLst>
                    <a:ext uri="{FF2B5EF4-FFF2-40B4-BE49-F238E27FC236}">
                      <a16:creationId xmlns:a16="http://schemas.microsoft.com/office/drawing/2014/main" id="{99E89DF7-BC1A-41BF-B580-742E2AD2A33A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 31">
                  <a:extLst>
                    <a:ext uri="{FF2B5EF4-FFF2-40B4-BE49-F238E27FC236}">
                      <a16:creationId xmlns:a16="http://schemas.microsoft.com/office/drawing/2014/main" id="{E072FE83-B8D0-47A4-B9D5-1A74C36EDE04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フリーフォーム 32">
                  <a:extLst>
                    <a:ext uri="{FF2B5EF4-FFF2-40B4-BE49-F238E27FC236}">
                      <a16:creationId xmlns:a16="http://schemas.microsoft.com/office/drawing/2014/main" id="{C6E88F58-F63B-4D83-A0AF-E2C0611EEFF6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046EC0D7-8477-4D45-AE10-60596C308843}"/>
                  </a:ext>
                </a:extLst>
              </p:cNvPr>
              <p:cNvGrpSpPr/>
              <p:nvPr/>
            </p:nvGrpSpPr>
            <p:grpSpPr>
              <a:xfrm>
                <a:off x="3397821" y="5078356"/>
                <a:ext cx="277112" cy="91882"/>
                <a:chOff x="3275857" y="3545917"/>
                <a:chExt cx="566094" cy="243124"/>
              </a:xfrm>
            </p:grpSpPr>
            <p:sp>
              <p:nvSpPr>
                <p:cNvPr id="133" name="フリーフォーム 34">
                  <a:extLst>
                    <a:ext uri="{FF2B5EF4-FFF2-40B4-BE49-F238E27FC236}">
                      <a16:creationId xmlns:a16="http://schemas.microsoft.com/office/drawing/2014/main" id="{8DEC45D6-FB71-4BF2-9C57-8B30289FED6B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フリーフォーム 35">
                  <a:extLst>
                    <a:ext uri="{FF2B5EF4-FFF2-40B4-BE49-F238E27FC236}">
                      <a16:creationId xmlns:a16="http://schemas.microsoft.com/office/drawing/2014/main" id="{F0556D0C-4F49-4557-AFAC-A47A9DBE489F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 36">
                  <a:extLst>
                    <a:ext uri="{FF2B5EF4-FFF2-40B4-BE49-F238E27FC236}">
                      <a16:creationId xmlns:a16="http://schemas.microsoft.com/office/drawing/2014/main" id="{5797C09C-6967-4DA0-85CE-A387519B9083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フリーフォーム 37">
                  <a:extLst>
                    <a:ext uri="{FF2B5EF4-FFF2-40B4-BE49-F238E27FC236}">
                      <a16:creationId xmlns:a16="http://schemas.microsoft.com/office/drawing/2014/main" id="{9C5B00B3-3C67-47AF-BA7B-9F38ABB9CA5F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フリーフォーム 38">
                  <a:extLst>
                    <a:ext uri="{FF2B5EF4-FFF2-40B4-BE49-F238E27FC236}">
                      <a16:creationId xmlns:a16="http://schemas.microsoft.com/office/drawing/2014/main" id="{EAB6C184-0B36-4893-938A-D3DFD43AF7A1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フリーフォーム 39">
                  <a:extLst>
                    <a:ext uri="{FF2B5EF4-FFF2-40B4-BE49-F238E27FC236}">
                      <a16:creationId xmlns:a16="http://schemas.microsoft.com/office/drawing/2014/main" id="{843AAD4A-721F-4545-8F95-0B22F3E8DD5C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フリーフォーム 40">
                  <a:extLst>
                    <a:ext uri="{FF2B5EF4-FFF2-40B4-BE49-F238E27FC236}">
                      <a16:creationId xmlns:a16="http://schemas.microsoft.com/office/drawing/2014/main" id="{04C5478F-DAA0-4006-8090-F392AAA991CA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フリーフォーム 41">
                  <a:extLst>
                    <a:ext uri="{FF2B5EF4-FFF2-40B4-BE49-F238E27FC236}">
                      <a16:creationId xmlns:a16="http://schemas.microsoft.com/office/drawing/2014/main" id="{6136E26A-C76D-4C26-8EB6-FE3CD1692315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B5305861-9BF5-4926-8786-D31DE39CA4A5}"/>
                  </a:ext>
                </a:extLst>
              </p:cNvPr>
              <p:cNvGrpSpPr/>
              <p:nvPr/>
            </p:nvGrpSpPr>
            <p:grpSpPr>
              <a:xfrm>
                <a:off x="3397783" y="6053910"/>
                <a:ext cx="277112" cy="91882"/>
                <a:chOff x="3275857" y="3545917"/>
                <a:chExt cx="566094" cy="243124"/>
              </a:xfrm>
            </p:grpSpPr>
            <p:sp>
              <p:nvSpPr>
                <p:cNvPr id="125" name="フリーフォーム 43">
                  <a:extLst>
                    <a:ext uri="{FF2B5EF4-FFF2-40B4-BE49-F238E27FC236}">
                      <a16:creationId xmlns:a16="http://schemas.microsoft.com/office/drawing/2014/main" id="{B67CFC78-E373-4B50-B568-14C1444F6E26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 44">
                  <a:extLst>
                    <a:ext uri="{FF2B5EF4-FFF2-40B4-BE49-F238E27FC236}">
                      <a16:creationId xmlns:a16="http://schemas.microsoft.com/office/drawing/2014/main" id="{DD9AD839-937E-4A79-99ED-1D61A3CE864E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 45">
                  <a:extLst>
                    <a:ext uri="{FF2B5EF4-FFF2-40B4-BE49-F238E27FC236}">
                      <a16:creationId xmlns:a16="http://schemas.microsoft.com/office/drawing/2014/main" id="{50F894AC-3822-4AEA-9CC6-8CDA45FFB2A7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フリーフォーム 46">
                  <a:extLst>
                    <a:ext uri="{FF2B5EF4-FFF2-40B4-BE49-F238E27FC236}">
                      <a16:creationId xmlns:a16="http://schemas.microsoft.com/office/drawing/2014/main" id="{875CE4BF-3190-4811-8F81-39F4A1802CCD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 47">
                  <a:extLst>
                    <a:ext uri="{FF2B5EF4-FFF2-40B4-BE49-F238E27FC236}">
                      <a16:creationId xmlns:a16="http://schemas.microsoft.com/office/drawing/2014/main" id="{E7F4BA97-CCF5-462C-8397-C299F1A115E5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フリーフォーム 48">
                  <a:extLst>
                    <a:ext uri="{FF2B5EF4-FFF2-40B4-BE49-F238E27FC236}">
                      <a16:creationId xmlns:a16="http://schemas.microsoft.com/office/drawing/2014/main" id="{B5C86BFC-C853-4899-95AC-7A586EF96A68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 49">
                  <a:extLst>
                    <a:ext uri="{FF2B5EF4-FFF2-40B4-BE49-F238E27FC236}">
                      <a16:creationId xmlns:a16="http://schemas.microsoft.com/office/drawing/2014/main" id="{65F8E198-82EA-4133-86B1-52ED1DD32F42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フリーフォーム 50">
                  <a:extLst>
                    <a:ext uri="{FF2B5EF4-FFF2-40B4-BE49-F238E27FC236}">
                      <a16:creationId xmlns:a16="http://schemas.microsoft.com/office/drawing/2014/main" id="{F5E72622-E2CA-41B2-A751-D378BD6F87A3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347F57F0-517A-40D9-B23D-4CCE09A0709A}"/>
                  </a:ext>
                </a:extLst>
              </p:cNvPr>
              <p:cNvGrpSpPr/>
              <p:nvPr/>
            </p:nvGrpSpPr>
            <p:grpSpPr>
              <a:xfrm>
                <a:off x="3404651" y="5314796"/>
                <a:ext cx="277112" cy="91882"/>
                <a:chOff x="3275857" y="3545917"/>
                <a:chExt cx="566094" cy="243124"/>
              </a:xfrm>
            </p:grpSpPr>
            <p:sp>
              <p:nvSpPr>
                <p:cNvPr id="117" name="フリーフォーム 52">
                  <a:extLst>
                    <a:ext uri="{FF2B5EF4-FFF2-40B4-BE49-F238E27FC236}">
                      <a16:creationId xmlns:a16="http://schemas.microsoft.com/office/drawing/2014/main" id="{EF93FBE9-BAC0-431F-93C3-BC135B0302FE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 53">
                  <a:extLst>
                    <a:ext uri="{FF2B5EF4-FFF2-40B4-BE49-F238E27FC236}">
                      <a16:creationId xmlns:a16="http://schemas.microsoft.com/office/drawing/2014/main" id="{DB21D77F-4C87-4E63-B096-C2295EFB7A2F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 54">
                  <a:extLst>
                    <a:ext uri="{FF2B5EF4-FFF2-40B4-BE49-F238E27FC236}">
                      <a16:creationId xmlns:a16="http://schemas.microsoft.com/office/drawing/2014/main" id="{F2C639E6-B4C6-4E72-B06B-AE05CDABCC96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 55">
                  <a:extLst>
                    <a:ext uri="{FF2B5EF4-FFF2-40B4-BE49-F238E27FC236}">
                      <a16:creationId xmlns:a16="http://schemas.microsoft.com/office/drawing/2014/main" id="{99BABD7F-FFD7-443C-96F0-032105EAA507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 56">
                  <a:extLst>
                    <a:ext uri="{FF2B5EF4-FFF2-40B4-BE49-F238E27FC236}">
                      <a16:creationId xmlns:a16="http://schemas.microsoft.com/office/drawing/2014/main" id="{A7433BB0-D8AE-447A-93FE-7BAF5660A0B6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 57">
                  <a:extLst>
                    <a:ext uri="{FF2B5EF4-FFF2-40B4-BE49-F238E27FC236}">
                      <a16:creationId xmlns:a16="http://schemas.microsoft.com/office/drawing/2014/main" id="{568EFCA0-FAE4-4E87-9710-0C370FC31413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 58">
                  <a:extLst>
                    <a:ext uri="{FF2B5EF4-FFF2-40B4-BE49-F238E27FC236}">
                      <a16:creationId xmlns:a16="http://schemas.microsoft.com/office/drawing/2014/main" id="{C9801255-77FB-44EE-A70D-576CCB011D02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 59">
                  <a:extLst>
                    <a:ext uri="{FF2B5EF4-FFF2-40B4-BE49-F238E27FC236}">
                      <a16:creationId xmlns:a16="http://schemas.microsoft.com/office/drawing/2014/main" id="{84D938B8-E658-4620-8631-57ACB51E14BC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9BD67079-715A-402C-B75E-33CFCC43B19E}"/>
                  </a:ext>
                </a:extLst>
              </p:cNvPr>
              <p:cNvGrpSpPr/>
              <p:nvPr/>
            </p:nvGrpSpPr>
            <p:grpSpPr>
              <a:xfrm>
                <a:off x="3397783" y="5551236"/>
                <a:ext cx="277112" cy="91882"/>
                <a:chOff x="3275857" y="3545917"/>
                <a:chExt cx="566094" cy="243124"/>
              </a:xfrm>
            </p:grpSpPr>
            <p:sp>
              <p:nvSpPr>
                <p:cNvPr id="109" name="フリーフォーム 61">
                  <a:extLst>
                    <a:ext uri="{FF2B5EF4-FFF2-40B4-BE49-F238E27FC236}">
                      <a16:creationId xmlns:a16="http://schemas.microsoft.com/office/drawing/2014/main" id="{4FF59C2F-59B9-4DAE-AD79-3A9973029F13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 62">
                  <a:extLst>
                    <a:ext uri="{FF2B5EF4-FFF2-40B4-BE49-F238E27FC236}">
                      <a16:creationId xmlns:a16="http://schemas.microsoft.com/office/drawing/2014/main" id="{2EDBD54B-3495-404C-94EC-3B516C0F5485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 63">
                  <a:extLst>
                    <a:ext uri="{FF2B5EF4-FFF2-40B4-BE49-F238E27FC236}">
                      <a16:creationId xmlns:a16="http://schemas.microsoft.com/office/drawing/2014/main" id="{49AC68E9-1ED7-46A6-ABBE-4013FFBBCE6C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 64">
                  <a:extLst>
                    <a:ext uri="{FF2B5EF4-FFF2-40B4-BE49-F238E27FC236}">
                      <a16:creationId xmlns:a16="http://schemas.microsoft.com/office/drawing/2014/main" id="{D237450F-D34A-4C4D-B82A-3317404DE8EA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 65">
                  <a:extLst>
                    <a:ext uri="{FF2B5EF4-FFF2-40B4-BE49-F238E27FC236}">
                      <a16:creationId xmlns:a16="http://schemas.microsoft.com/office/drawing/2014/main" id="{BA20E115-2BC5-4EA4-9572-F7200232D223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 66">
                  <a:extLst>
                    <a:ext uri="{FF2B5EF4-FFF2-40B4-BE49-F238E27FC236}">
                      <a16:creationId xmlns:a16="http://schemas.microsoft.com/office/drawing/2014/main" id="{E49C84A4-FE83-48AD-83CA-FD0B29DFD4D2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 67">
                  <a:extLst>
                    <a:ext uri="{FF2B5EF4-FFF2-40B4-BE49-F238E27FC236}">
                      <a16:creationId xmlns:a16="http://schemas.microsoft.com/office/drawing/2014/main" id="{15B59ABC-6335-4FFD-944C-0BFD31ACC0FA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 68">
                  <a:extLst>
                    <a:ext uri="{FF2B5EF4-FFF2-40B4-BE49-F238E27FC236}">
                      <a16:creationId xmlns:a16="http://schemas.microsoft.com/office/drawing/2014/main" id="{98A7C2A5-1612-4B2E-9D91-B7FD64921AD6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E378A6B7-3D4D-43A3-84EF-5F0F978EA8D2}"/>
                  </a:ext>
                </a:extLst>
              </p:cNvPr>
              <p:cNvGrpSpPr/>
              <p:nvPr/>
            </p:nvGrpSpPr>
            <p:grpSpPr>
              <a:xfrm>
                <a:off x="3404651" y="5816019"/>
                <a:ext cx="277112" cy="91882"/>
                <a:chOff x="3275857" y="3545917"/>
                <a:chExt cx="566094" cy="243124"/>
              </a:xfrm>
            </p:grpSpPr>
            <p:sp>
              <p:nvSpPr>
                <p:cNvPr id="101" name="フリーフォーム 70">
                  <a:extLst>
                    <a:ext uri="{FF2B5EF4-FFF2-40B4-BE49-F238E27FC236}">
                      <a16:creationId xmlns:a16="http://schemas.microsoft.com/office/drawing/2014/main" id="{0060C18E-8BB8-420C-86CF-AAE60D4A5654}"/>
                    </a:ext>
                  </a:extLst>
                </p:cNvPr>
                <p:cNvSpPr/>
                <p:nvPr/>
              </p:nvSpPr>
              <p:spPr>
                <a:xfrm>
                  <a:off x="327585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71">
                  <a:extLst>
                    <a:ext uri="{FF2B5EF4-FFF2-40B4-BE49-F238E27FC236}">
                      <a16:creationId xmlns:a16="http://schemas.microsoft.com/office/drawing/2014/main" id="{F8C29BC9-9C8B-4F69-A12C-8C9E9CA21CF5}"/>
                    </a:ext>
                  </a:extLst>
                </p:cNvPr>
                <p:cNvSpPr/>
                <p:nvPr/>
              </p:nvSpPr>
              <p:spPr>
                <a:xfrm flipV="1">
                  <a:off x="334686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 72">
                  <a:extLst>
                    <a:ext uri="{FF2B5EF4-FFF2-40B4-BE49-F238E27FC236}">
                      <a16:creationId xmlns:a16="http://schemas.microsoft.com/office/drawing/2014/main" id="{48CB4572-4005-4A2C-B727-7AE69DA21921}"/>
                    </a:ext>
                  </a:extLst>
                </p:cNvPr>
                <p:cNvSpPr/>
                <p:nvPr/>
              </p:nvSpPr>
              <p:spPr>
                <a:xfrm>
                  <a:off x="3417879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 73">
                  <a:extLst>
                    <a:ext uri="{FF2B5EF4-FFF2-40B4-BE49-F238E27FC236}">
                      <a16:creationId xmlns:a16="http://schemas.microsoft.com/office/drawing/2014/main" id="{47A45512-5A9B-474B-B8A7-01E391461D7F}"/>
                    </a:ext>
                  </a:extLst>
                </p:cNvPr>
                <p:cNvSpPr/>
                <p:nvPr/>
              </p:nvSpPr>
              <p:spPr>
                <a:xfrm flipV="1">
                  <a:off x="3488890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 74">
                  <a:extLst>
                    <a:ext uri="{FF2B5EF4-FFF2-40B4-BE49-F238E27FC236}">
                      <a16:creationId xmlns:a16="http://schemas.microsoft.com/office/drawing/2014/main" id="{1E3459D8-2503-4934-BD8A-4E1638A3B1B7}"/>
                    </a:ext>
                  </a:extLst>
                </p:cNvPr>
                <p:cNvSpPr/>
                <p:nvPr/>
              </p:nvSpPr>
              <p:spPr>
                <a:xfrm>
                  <a:off x="3557907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 75">
                  <a:extLst>
                    <a:ext uri="{FF2B5EF4-FFF2-40B4-BE49-F238E27FC236}">
                      <a16:creationId xmlns:a16="http://schemas.microsoft.com/office/drawing/2014/main" id="{69FE3052-65E1-4EAE-8E06-A6904920C4B4}"/>
                    </a:ext>
                  </a:extLst>
                </p:cNvPr>
                <p:cNvSpPr/>
                <p:nvPr/>
              </p:nvSpPr>
              <p:spPr>
                <a:xfrm flipV="1">
                  <a:off x="3628918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 76">
                  <a:extLst>
                    <a:ext uri="{FF2B5EF4-FFF2-40B4-BE49-F238E27FC236}">
                      <a16:creationId xmlns:a16="http://schemas.microsoft.com/office/drawing/2014/main" id="{826CD2D1-76C8-43BA-B0FD-E22050965DD3}"/>
                    </a:ext>
                  </a:extLst>
                </p:cNvPr>
                <p:cNvSpPr/>
                <p:nvPr/>
              </p:nvSpPr>
              <p:spPr>
                <a:xfrm>
                  <a:off x="3697935" y="3545917"/>
                  <a:ext cx="73005" cy="125400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 77">
                  <a:extLst>
                    <a:ext uri="{FF2B5EF4-FFF2-40B4-BE49-F238E27FC236}">
                      <a16:creationId xmlns:a16="http://schemas.microsoft.com/office/drawing/2014/main" id="{B1D5B479-CF26-4621-A17B-2B265F570569}"/>
                    </a:ext>
                  </a:extLst>
                </p:cNvPr>
                <p:cNvSpPr/>
                <p:nvPr/>
              </p:nvSpPr>
              <p:spPr>
                <a:xfrm flipV="1">
                  <a:off x="3768946" y="3657757"/>
                  <a:ext cx="73005" cy="131284"/>
                </a:xfrm>
                <a:custGeom>
                  <a:avLst/>
                  <a:gdLst>
                    <a:gd name="connsiteX0" fmla="*/ 0 w 958850"/>
                    <a:gd name="connsiteY0" fmla="*/ 673122 h 692172"/>
                    <a:gd name="connsiteX1" fmla="*/ 514350 w 958850"/>
                    <a:gd name="connsiteY1" fmla="*/ 22 h 692172"/>
                    <a:gd name="connsiteX2" fmla="*/ 958850 w 958850"/>
                    <a:gd name="connsiteY2" fmla="*/ 692172 h 692172"/>
                    <a:gd name="connsiteX0" fmla="*/ 0 w 958850"/>
                    <a:gd name="connsiteY0" fmla="*/ 679414 h 698464"/>
                    <a:gd name="connsiteX1" fmla="*/ 482600 w 958850"/>
                    <a:gd name="connsiteY1" fmla="*/ 21 h 698464"/>
                    <a:gd name="connsiteX2" fmla="*/ 958850 w 958850"/>
                    <a:gd name="connsiteY2" fmla="*/ 698464 h 69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8850" h="698464">
                      <a:moveTo>
                        <a:pt x="0" y="679414"/>
                      </a:moveTo>
                      <a:cubicBezTo>
                        <a:pt x="177271" y="341276"/>
                        <a:pt x="322792" y="-3154"/>
                        <a:pt x="482600" y="21"/>
                      </a:cubicBezTo>
                      <a:cubicBezTo>
                        <a:pt x="642408" y="3196"/>
                        <a:pt x="816504" y="353976"/>
                        <a:pt x="958850" y="69846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7" name="円/楕円 78">
                <a:extLst>
                  <a:ext uri="{FF2B5EF4-FFF2-40B4-BE49-F238E27FC236}">
                    <a16:creationId xmlns:a16="http://schemas.microsoft.com/office/drawing/2014/main" id="{90DB9A70-D436-4027-8E99-5DE2F1B1FD6C}"/>
                  </a:ext>
                </a:extLst>
              </p:cNvPr>
              <p:cNvSpPr/>
              <p:nvPr/>
            </p:nvSpPr>
            <p:spPr>
              <a:xfrm>
                <a:off x="3357854" y="4845642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79">
                <a:extLst>
                  <a:ext uri="{FF2B5EF4-FFF2-40B4-BE49-F238E27FC236}">
                    <a16:creationId xmlns:a16="http://schemas.microsoft.com/office/drawing/2014/main" id="{0FD82F15-C887-4FC1-8E59-C7860E9684C2}"/>
                  </a:ext>
                </a:extLst>
              </p:cNvPr>
              <p:cNvSpPr/>
              <p:nvPr/>
            </p:nvSpPr>
            <p:spPr>
              <a:xfrm>
                <a:off x="3687096" y="4845497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0">
                <a:extLst>
                  <a:ext uri="{FF2B5EF4-FFF2-40B4-BE49-F238E27FC236}">
                    <a16:creationId xmlns:a16="http://schemas.microsoft.com/office/drawing/2014/main" id="{F1FAB67B-48FC-4169-B84D-AA05A462A7DD}"/>
                  </a:ext>
                </a:extLst>
              </p:cNvPr>
              <p:cNvSpPr/>
              <p:nvPr/>
            </p:nvSpPr>
            <p:spPr>
              <a:xfrm>
                <a:off x="3359363" y="5102877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1">
                <a:extLst>
                  <a:ext uri="{FF2B5EF4-FFF2-40B4-BE49-F238E27FC236}">
                    <a16:creationId xmlns:a16="http://schemas.microsoft.com/office/drawing/2014/main" id="{8050E266-CD4C-4332-8D7A-7135D1FE60DA}"/>
                  </a:ext>
                </a:extLst>
              </p:cNvPr>
              <p:cNvSpPr/>
              <p:nvPr/>
            </p:nvSpPr>
            <p:spPr>
              <a:xfrm>
                <a:off x="3688604" y="5102733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82">
                <a:extLst>
                  <a:ext uri="{FF2B5EF4-FFF2-40B4-BE49-F238E27FC236}">
                    <a16:creationId xmlns:a16="http://schemas.microsoft.com/office/drawing/2014/main" id="{4AC9A29D-655D-4B67-9D64-4DDA8E3FED15}"/>
                  </a:ext>
                </a:extLst>
              </p:cNvPr>
              <p:cNvSpPr/>
              <p:nvPr/>
            </p:nvSpPr>
            <p:spPr>
              <a:xfrm>
                <a:off x="3357854" y="5340143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83">
                <a:extLst>
                  <a:ext uri="{FF2B5EF4-FFF2-40B4-BE49-F238E27FC236}">
                    <a16:creationId xmlns:a16="http://schemas.microsoft.com/office/drawing/2014/main" id="{CB2EBD24-102B-4A32-9C1C-C9CED6449E41}"/>
                  </a:ext>
                </a:extLst>
              </p:cNvPr>
              <p:cNvSpPr/>
              <p:nvPr/>
            </p:nvSpPr>
            <p:spPr>
              <a:xfrm>
                <a:off x="3687096" y="5339998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84">
                <a:extLst>
                  <a:ext uri="{FF2B5EF4-FFF2-40B4-BE49-F238E27FC236}">
                    <a16:creationId xmlns:a16="http://schemas.microsoft.com/office/drawing/2014/main" id="{26115A05-1E59-4450-A086-618D784BFB29}"/>
                  </a:ext>
                </a:extLst>
              </p:cNvPr>
              <p:cNvSpPr/>
              <p:nvPr/>
            </p:nvSpPr>
            <p:spPr>
              <a:xfrm>
                <a:off x="3353522" y="5578727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85">
                <a:extLst>
                  <a:ext uri="{FF2B5EF4-FFF2-40B4-BE49-F238E27FC236}">
                    <a16:creationId xmlns:a16="http://schemas.microsoft.com/office/drawing/2014/main" id="{25D8237A-8648-4FA2-9C56-B7471DED7F53}"/>
                  </a:ext>
                </a:extLst>
              </p:cNvPr>
              <p:cNvSpPr/>
              <p:nvPr/>
            </p:nvSpPr>
            <p:spPr>
              <a:xfrm>
                <a:off x="3682763" y="5578583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86">
                <a:extLst>
                  <a:ext uri="{FF2B5EF4-FFF2-40B4-BE49-F238E27FC236}">
                    <a16:creationId xmlns:a16="http://schemas.microsoft.com/office/drawing/2014/main" id="{74E663AF-4671-4492-BA3B-87FA74F533FC}"/>
                  </a:ext>
                </a:extLst>
              </p:cNvPr>
              <p:cNvSpPr/>
              <p:nvPr/>
            </p:nvSpPr>
            <p:spPr>
              <a:xfrm>
                <a:off x="3357854" y="5850266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87">
                <a:extLst>
                  <a:ext uri="{FF2B5EF4-FFF2-40B4-BE49-F238E27FC236}">
                    <a16:creationId xmlns:a16="http://schemas.microsoft.com/office/drawing/2014/main" id="{3025E9FA-5B3B-47B3-B324-419670FFFC82}"/>
                  </a:ext>
                </a:extLst>
              </p:cNvPr>
              <p:cNvSpPr/>
              <p:nvPr/>
            </p:nvSpPr>
            <p:spPr>
              <a:xfrm>
                <a:off x="3687096" y="5850121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88">
                <a:extLst>
                  <a:ext uri="{FF2B5EF4-FFF2-40B4-BE49-F238E27FC236}">
                    <a16:creationId xmlns:a16="http://schemas.microsoft.com/office/drawing/2014/main" id="{5178FE25-F741-4717-8DF2-888CECF14E8B}"/>
                  </a:ext>
                </a:extLst>
              </p:cNvPr>
              <p:cNvSpPr/>
              <p:nvPr/>
            </p:nvSpPr>
            <p:spPr>
              <a:xfrm>
                <a:off x="3353522" y="6084486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89">
                <a:extLst>
                  <a:ext uri="{FF2B5EF4-FFF2-40B4-BE49-F238E27FC236}">
                    <a16:creationId xmlns:a16="http://schemas.microsoft.com/office/drawing/2014/main" id="{64B4118B-E8C3-4C85-9C55-91F8869B6823}"/>
                  </a:ext>
                </a:extLst>
              </p:cNvPr>
              <p:cNvSpPr/>
              <p:nvPr/>
            </p:nvSpPr>
            <p:spPr>
              <a:xfrm>
                <a:off x="3682763" y="6084342"/>
                <a:ext cx="35189" cy="3994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右矢印 90">
                <a:extLst>
                  <a:ext uri="{FF2B5EF4-FFF2-40B4-BE49-F238E27FC236}">
                    <a16:creationId xmlns:a16="http://schemas.microsoft.com/office/drawing/2014/main" id="{C71A2DB5-DD1A-4FD9-AD6D-E3800B5EA7F3}"/>
                  </a:ext>
                </a:extLst>
              </p:cNvPr>
              <p:cNvSpPr/>
              <p:nvPr/>
            </p:nvSpPr>
            <p:spPr>
              <a:xfrm flipH="1">
                <a:off x="3128278" y="5371181"/>
                <a:ext cx="247170" cy="247141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00" name="右矢印 91">
                <a:extLst>
                  <a:ext uri="{FF2B5EF4-FFF2-40B4-BE49-F238E27FC236}">
                    <a16:creationId xmlns:a16="http://schemas.microsoft.com/office/drawing/2014/main" id="{22105536-4A84-458E-8484-6A338BC8FF9F}"/>
                  </a:ext>
                </a:extLst>
              </p:cNvPr>
              <p:cNvSpPr/>
              <p:nvPr/>
            </p:nvSpPr>
            <p:spPr>
              <a:xfrm>
                <a:off x="3703348" y="5369762"/>
                <a:ext cx="233902" cy="247141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2A45B02-D7E6-4660-BBE4-133D7DF90D9B}"/>
                </a:ext>
              </a:extLst>
            </p:cNvPr>
            <p:cNvGrpSpPr/>
            <p:nvPr/>
          </p:nvGrpSpPr>
          <p:grpSpPr>
            <a:xfrm>
              <a:off x="3707813" y="2036042"/>
              <a:ext cx="1135088" cy="2038634"/>
              <a:chOff x="4779839" y="4267659"/>
              <a:chExt cx="1058925" cy="2424263"/>
            </a:xfrm>
          </p:grpSpPr>
          <p:sp>
            <p:nvSpPr>
              <p:cNvPr id="74" name="円/楕円 93">
                <a:extLst>
                  <a:ext uri="{FF2B5EF4-FFF2-40B4-BE49-F238E27FC236}">
                    <a16:creationId xmlns:a16="http://schemas.microsoft.com/office/drawing/2014/main" id="{3E789C18-8599-4241-A7E7-660F37E48E9B}"/>
                  </a:ext>
                </a:extLst>
              </p:cNvPr>
              <p:cNvSpPr/>
              <p:nvPr/>
            </p:nvSpPr>
            <p:spPr>
              <a:xfrm flipH="1">
                <a:off x="5001476" y="4267659"/>
                <a:ext cx="60763" cy="1990598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94">
                <a:extLst>
                  <a:ext uri="{FF2B5EF4-FFF2-40B4-BE49-F238E27FC236}">
                    <a16:creationId xmlns:a16="http://schemas.microsoft.com/office/drawing/2014/main" id="{93377949-6CAB-4A49-B6DC-0AC0F04F65BD}"/>
                  </a:ext>
                </a:extLst>
              </p:cNvPr>
              <p:cNvSpPr/>
              <p:nvPr/>
            </p:nvSpPr>
            <p:spPr>
              <a:xfrm flipH="1">
                <a:off x="5566045" y="4728183"/>
                <a:ext cx="59979" cy="1963739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983617D0-B29B-464C-A4F5-84AE4997148A}"/>
                  </a:ext>
                </a:extLst>
              </p:cNvPr>
              <p:cNvSpPr/>
              <p:nvPr/>
            </p:nvSpPr>
            <p:spPr>
              <a:xfrm>
                <a:off x="5062240" y="4776219"/>
                <a:ext cx="503806" cy="1402946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右矢印 96">
                <a:extLst>
                  <a:ext uri="{FF2B5EF4-FFF2-40B4-BE49-F238E27FC236}">
                    <a16:creationId xmlns:a16="http://schemas.microsoft.com/office/drawing/2014/main" id="{1FABDCB6-F45D-4FCE-AF97-FEF2F881CA58}"/>
                  </a:ext>
                </a:extLst>
              </p:cNvPr>
              <p:cNvSpPr/>
              <p:nvPr/>
            </p:nvSpPr>
            <p:spPr>
              <a:xfrm flipH="1">
                <a:off x="4779839" y="5380218"/>
                <a:ext cx="247170" cy="247141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右矢印 97">
                <a:extLst>
                  <a:ext uri="{FF2B5EF4-FFF2-40B4-BE49-F238E27FC236}">
                    <a16:creationId xmlns:a16="http://schemas.microsoft.com/office/drawing/2014/main" id="{BF04402B-FAD2-46B8-8E4D-A09ECEB3BA74}"/>
                  </a:ext>
                </a:extLst>
              </p:cNvPr>
              <p:cNvSpPr/>
              <p:nvPr/>
            </p:nvSpPr>
            <p:spPr>
              <a:xfrm>
                <a:off x="5604862" y="5380218"/>
                <a:ext cx="233902" cy="247141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5" name="右矢印 118">
              <a:extLst>
                <a:ext uri="{FF2B5EF4-FFF2-40B4-BE49-F238E27FC236}">
                  <a16:creationId xmlns:a16="http://schemas.microsoft.com/office/drawing/2014/main" id="{F9C0F6A6-74B3-4858-82C7-B49C7A25424E}"/>
                </a:ext>
              </a:extLst>
            </p:cNvPr>
            <p:cNvSpPr/>
            <p:nvPr/>
          </p:nvSpPr>
          <p:spPr>
            <a:xfrm>
              <a:off x="5448303" y="2748679"/>
              <a:ext cx="296430" cy="753932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030A0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41F5E49-B004-468B-8EAE-BCB6EF68727F}"/>
                </a:ext>
              </a:extLst>
            </p:cNvPr>
            <p:cNvGrpSpPr/>
            <p:nvPr/>
          </p:nvGrpSpPr>
          <p:grpSpPr>
            <a:xfrm>
              <a:off x="6257884" y="2172300"/>
              <a:ext cx="1646747" cy="1843694"/>
              <a:chOff x="1379857" y="1596519"/>
              <a:chExt cx="1791876" cy="1896700"/>
            </a:xfrm>
          </p:grpSpPr>
          <p:sp>
            <p:nvSpPr>
              <p:cNvPr id="27" name="円/楕円 16">
                <a:extLst>
                  <a:ext uri="{FF2B5EF4-FFF2-40B4-BE49-F238E27FC236}">
                    <a16:creationId xmlns:a16="http://schemas.microsoft.com/office/drawing/2014/main" id="{7983C94B-C202-4168-AF70-20723D5BD7C3}"/>
                  </a:ext>
                </a:extLst>
              </p:cNvPr>
              <p:cNvSpPr/>
              <p:nvPr/>
            </p:nvSpPr>
            <p:spPr>
              <a:xfrm>
                <a:off x="1886782" y="2109359"/>
                <a:ext cx="893558" cy="746469"/>
              </a:xfrm>
              <a:prstGeom prst="ellipse">
                <a:avLst/>
              </a:prstGeom>
              <a:solidFill>
                <a:srgbClr val="FF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右矢印 17">
                <a:extLst>
                  <a:ext uri="{FF2B5EF4-FFF2-40B4-BE49-F238E27FC236}">
                    <a16:creationId xmlns:a16="http://schemas.microsoft.com/office/drawing/2014/main" id="{A5914F93-47B5-4DBF-82A8-3C70BB56B805}"/>
                  </a:ext>
                </a:extLst>
              </p:cNvPr>
              <p:cNvSpPr/>
              <p:nvPr/>
            </p:nvSpPr>
            <p:spPr>
              <a:xfrm>
                <a:off x="2678339" y="2394672"/>
                <a:ext cx="255151" cy="216128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右矢印 19">
                <a:extLst>
                  <a:ext uri="{FF2B5EF4-FFF2-40B4-BE49-F238E27FC236}">
                    <a16:creationId xmlns:a16="http://schemas.microsoft.com/office/drawing/2014/main" id="{5AA9F119-E6E0-4783-9941-3671D5E9A876}"/>
                  </a:ext>
                </a:extLst>
              </p:cNvPr>
              <p:cNvSpPr/>
              <p:nvPr/>
            </p:nvSpPr>
            <p:spPr>
              <a:xfrm rot="15266352">
                <a:off x="2080242" y="2004772"/>
                <a:ext cx="284799" cy="193629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右矢印 20">
                <a:extLst>
                  <a:ext uri="{FF2B5EF4-FFF2-40B4-BE49-F238E27FC236}">
                    <a16:creationId xmlns:a16="http://schemas.microsoft.com/office/drawing/2014/main" id="{31EA76D1-6A2B-45EE-B39B-C2A9DB0EAF48}"/>
                  </a:ext>
                </a:extLst>
              </p:cNvPr>
              <p:cNvSpPr/>
              <p:nvPr/>
            </p:nvSpPr>
            <p:spPr>
              <a:xfrm rot="11498553">
                <a:off x="1729351" y="2300630"/>
                <a:ext cx="255151" cy="216128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右矢印 22">
                <a:extLst>
                  <a:ext uri="{FF2B5EF4-FFF2-40B4-BE49-F238E27FC236}">
                    <a16:creationId xmlns:a16="http://schemas.microsoft.com/office/drawing/2014/main" id="{CE98AA99-440F-455C-A84B-178836924E03}"/>
                  </a:ext>
                </a:extLst>
              </p:cNvPr>
              <p:cNvSpPr/>
              <p:nvPr/>
            </p:nvSpPr>
            <p:spPr>
              <a:xfrm rot="5016116">
                <a:off x="2247655" y="2781456"/>
                <a:ext cx="284799" cy="193629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円/楕円 50">
                <a:extLst>
                  <a:ext uri="{FF2B5EF4-FFF2-40B4-BE49-F238E27FC236}">
                    <a16:creationId xmlns:a16="http://schemas.microsoft.com/office/drawing/2014/main" id="{33713FEB-487F-4435-901B-5BC3F6A296E0}"/>
                  </a:ext>
                </a:extLst>
              </p:cNvPr>
              <p:cNvSpPr/>
              <p:nvPr/>
            </p:nvSpPr>
            <p:spPr>
              <a:xfrm>
                <a:off x="1379857" y="2278585"/>
                <a:ext cx="77391" cy="7531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51">
                <a:extLst>
                  <a:ext uri="{FF2B5EF4-FFF2-40B4-BE49-F238E27FC236}">
                    <a16:creationId xmlns:a16="http://schemas.microsoft.com/office/drawing/2014/main" id="{2D4BDA83-89E3-4BF8-8194-A1CA49048F69}"/>
                  </a:ext>
                </a:extLst>
              </p:cNvPr>
              <p:cNvSpPr/>
              <p:nvPr/>
            </p:nvSpPr>
            <p:spPr>
              <a:xfrm>
                <a:off x="1606097" y="1721727"/>
                <a:ext cx="77391" cy="75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52">
                <a:extLst>
                  <a:ext uri="{FF2B5EF4-FFF2-40B4-BE49-F238E27FC236}">
                    <a16:creationId xmlns:a16="http://schemas.microsoft.com/office/drawing/2014/main" id="{8CE7337D-8A72-4472-83E1-94458377D11D}"/>
                  </a:ext>
                </a:extLst>
              </p:cNvPr>
              <p:cNvSpPr/>
              <p:nvPr/>
            </p:nvSpPr>
            <p:spPr>
              <a:xfrm>
                <a:off x="1829590" y="2684898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53">
                <a:extLst>
                  <a:ext uri="{FF2B5EF4-FFF2-40B4-BE49-F238E27FC236}">
                    <a16:creationId xmlns:a16="http://schemas.microsoft.com/office/drawing/2014/main" id="{46F7D47B-AFED-42EF-A90E-0D66ABB7658F}"/>
                  </a:ext>
                </a:extLst>
              </p:cNvPr>
              <p:cNvSpPr/>
              <p:nvPr/>
            </p:nvSpPr>
            <p:spPr>
              <a:xfrm>
                <a:off x="1528878" y="2743589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56">
                <a:extLst>
                  <a:ext uri="{FF2B5EF4-FFF2-40B4-BE49-F238E27FC236}">
                    <a16:creationId xmlns:a16="http://schemas.microsoft.com/office/drawing/2014/main" id="{91DDCAE8-14A5-4A29-AD46-0C3199693A42}"/>
                  </a:ext>
                </a:extLst>
              </p:cNvPr>
              <p:cNvSpPr/>
              <p:nvPr/>
            </p:nvSpPr>
            <p:spPr>
              <a:xfrm>
                <a:off x="1644803" y="2987872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57">
                <a:extLst>
                  <a:ext uri="{FF2B5EF4-FFF2-40B4-BE49-F238E27FC236}">
                    <a16:creationId xmlns:a16="http://schemas.microsoft.com/office/drawing/2014/main" id="{FFDDAEB8-4E4C-4805-8515-DC5B238CE38D}"/>
                  </a:ext>
                </a:extLst>
              </p:cNvPr>
              <p:cNvSpPr/>
              <p:nvPr/>
            </p:nvSpPr>
            <p:spPr>
              <a:xfrm>
                <a:off x="2398025" y="3167905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58">
                <a:extLst>
                  <a:ext uri="{FF2B5EF4-FFF2-40B4-BE49-F238E27FC236}">
                    <a16:creationId xmlns:a16="http://schemas.microsoft.com/office/drawing/2014/main" id="{3269B680-B2C8-4AD0-B04B-3C0CC9BDEAC7}"/>
                  </a:ext>
                </a:extLst>
              </p:cNvPr>
              <p:cNvSpPr/>
              <p:nvPr/>
            </p:nvSpPr>
            <p:spPr>
              <a:xfrm>
                <a:off x="3094342" y="1885766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59">
                <a:extLst>
                  <a:ext uri="{FF2B5EF4-FFF2-40B4-BE49-F238E27FC236}">
                    <a16:creationId xmlns:a16="http://schemas.microsoft.com/office/drawing/2014/main" id="{56001DCA-F8F7-4F5C-B41E-942CBB781F9F}"/>
                  </a:ext>
                </a:extLst>
              </p:cNvPr>
              <p:cNvSpPr/>
              <p:nvPr/>
            </p:nvSpPr>
            <p:spPr>
              <a:xfrm>
                <a:off x="2910957" y="3071045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60">
                <a:extLst>
                  <a:ext uri="{FF2B5EF4-FFF2-40B4-BE49-F238E27FC236}">
                    <a16:creationId xmlns:a16="http://schemas.microsoft.com/office/drawing/2014/main" id="{4849FBE0-B602-4E04-9DC4-6801EDEA10FB}"/>
                  </a:ext>
                </a:extLst>
              </p:cNvPr>
              <p:cNvSpPr/>
              <p:nvPr/>
            </p:nvSpPr>
            <p:spPr>
              <a:xfrm>
                <a:off x="2889790" y="1797336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61">
                <a:extLst>
                  <a:ext uri="{FF2B5EF4-FFF2-40B4-BE49-F238E27FC236}">
                    <a16:creationId xmlns:a16="http://schemas.microsoft.com/office/drawing/2014/main" id="{A9FC437A-3E93-4B62-92F5-BE83428AAFC8}"/>
                  </a:ext>
                </a:extLst>
              </p:cNvPr>
              <p:cNvSpPr/>
              <p:nvPr/>
            </p:nvSpPr>
            <p:spPr>
              <a:xfrm>
                <a:off x="1919493" y="2983481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62">
                <a:extLst>
                  <a:ext uri="{FF2B5EF4-FFF2-40B4-BE49-F238E27FC236}">
                    <a16:creationId xmlns:a16="http://schemas.microsoft.com/office/drawing/2014/main" id="{FA375AC2-7B63-43D5-9EC2-CFF5B32F1A0D}"/>
                  </a:ext>
                </a:extLst>
              </p:cNvPr>
              <p:cNvSpPr/>
              <p:nvPr/>
            </p:nvSpPr>
            <p:spPr>
              <a:xfrm>
                <a:off x="1944306" y="1692133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63">
                <a:extLst>
                  <a:ext uri="{FF2B5EF4-FFF2-40B4-BE49-F238E27FC236}">
                    <a16:creationId xmlns:a16="http://schemas.microsoft.com/office/drawing/2014/main" id="{57FCC5E1-0376-4D30-A988-836137D46A2E}"/>
                  </a:ext>
                </a:extLst>
              </p:cNvPr>
              <p:cNvSpPr/>
              <p:nvPr/>
            </p:nvSpPr>
            <p:spPr>
              <a:xfrm>
                <a:off x="1942724" y="3162154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64">
                <a:extLst>
                  <a:ext uri="{FF2B5EF4-FFF2-40B4-BE49-F238E27FC236}">
                    <a16:creationId xmlns:a16="http://schemas.microsoft.com/office/drawing/2014/main" id="{FA60ED4F-85E7-448F-90A9-7B6F223B079C}"/>
                  </a:ext>
                </a:extLst>
              </p:cNvPr>
              <p:cNvSpPr/>
              <p:nvPr/>
            </p:nvSpPr>
            <p:spPr>
              <a:xfrm>
                <a:off x="1927045" y="2101639"/>
                <a:ext cx="77391" cy="780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65">
                <a:extLst>
                  <a:ext uri="{FF2B5EF4-FFF2-40B4-BE49-F238E27FC236}">
                    <a16:creationId xmlns:a16="http://schemas.microsoft.com/office/drawing/2014/main" id="{CD37CA97-FD6C-4370-90AB-252E04389060}"/>
                  </a:ext>
                </a:extLst>
              </p:cNvPr>
              <p:cNvSpPr/>
              <p:nvPr/>
            </p:nvSpPr>
            <p:spPr>
              <a:xfrm>
                <a:off x="2069416" y="3415752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66">
                <a:extLst>
                  <a:ext uri="{FF2B5EF4-FFF2-40B4-BE49-F238E27FC236}">
                    <a16:creationId xmlns:a16="http://schemas.microsoft.com/office/drawing/2014/main" id="{48AFCA60-60E8-4CC7-9EA4-86DE43ACD30F}"/>
                  </a:ext>
                </a:extLst>
              </p:cNvPr>
              <p:cNvSpPr/>
              <p:nvPr/>
            </p:nvSpPr>
            <p:spPr>
              <a:xfrm>
                <a:off x="2279878" y="1841029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67">
                <a:extLst>
                  <a:ext uri="{FF2B5EF4-FFF2-40B4-BE49-F238E27FC236}">
                    <a16:creationId xmlns:a16="http://schemas.microsoft.com/office/drawing/2014/main" id="{0158022D-3A00-4448-94D7-741417BC1AF7}"/>
                  </a:ext>
                </a:extLst>
              </p:cNvPr>
              <p:cNvSpPr/>
              <p:nvPr/>
            </p:nvSpPr>
            <p:spPr>
              <a:xfrm>
                <a:off x="2351977" y="1596519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68">
                <a:extLst>
                  <a:ext uri="{FF2B5EF4-FFF2-40B4-BE49-F238E27FC236}">
                    <a16:creationId xmlns:a16="http://schemas.microsoft.com/office/drawing/2014/main" id="{0707A990-D3AB-4B24-9E59-738A2E2F4C10}"/>
                  </a:ext>
                </a:extLst>
              </p:cNvPr>
              <p:cNvSpPr/>
              <p:nvPr/>
            </p:nvSpPr>
            <p:spPr>
              <a:xfrm>
                <a:off x="1854551" y="1994471"/>
                <a:ext cx="79054" cy="774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69">
                <a:extLst>
                  <a:ext uri="{FF2B5EF4-FFF2-40B4-BE49-F238E27FC236}">
                    <a16:creationId xmlns:a16="http://schemas.microsoft.com/office/drawing/2014/main" id="{29A94ADD-026B-40EA-9576-CF5B02C06CB8}"/>
                  </a:ext>
                </a:extLst>
              </p:cNvPr>
              <p:cNvSpPr/>
              <p:nvPr/>
            </p:nvSpPr>
            <p:spPr>
              <a:xfrm>
                <a:off x="2486235" y="1808299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70">
                <a:extLst>
                  <a:ext uri="{FF2B5EF4-FFF2-40B4-BE49-F238E27FC236}">
                    <a16:creationId xmlns:a16="http://schemas.microsoft.com/office/drawing/2014/main" id="{DD623933-AD96-4F7A-9708-B24400C1D1C8}"/>
                  </a:ext>
                </a:extLst>
              </p:cNvPr>
              <p:cNvSpPr/>
              <p:nvPr/>
            </p:nvSpPr>
            <p:spPr>
              <a:xfrm>
                <a:off x="2670702" y="1702232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71">
                <a:extLst>
                  <a:ext uri="{FF2B5EF4-FFF2-40B4-BE49-F238E27FC236}">
                    <a16:creationId xmlns:a16="http://schemas.microsoft.com/office/drawing/2014/main" id="{4078E9DE-90CD-46F9-B343-15457978BF11}"/>
                  </a:ext>
                </a:extLst>
              </p:cNvPr>
              <p:cNvSpPr/>
              <p:nvPr/>
            </p:nvSpPr>
            <p:spPr>
              <a:xfrm>
                <a:off x="2596478" y="3059612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72">
                <a:extLst>
                  <a:ext uri="{FF2B5EF4-FFF2-40B4-BE49-F238E27FC236}">
                    <a16:creationId xmlns:a16="http://schemas.microsoft.com/office/drawing/2014/main" id="{C9257F31-8519-4818-A1CB-9B133EE05F24}"/>
                  </a:ext>
                </a:extLst>
              </p:cNvPr>
              <p:cNvSpPr/>
              <p:nvPr/>
            </p:nvSpPr>
            <p:spPr>
              <a:xfrm>
                <a:off x="2974078" y="2779938"/>
                <a:ext cx="79053" cy="774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73">
                <a:extLst>
                  <a:ext uri="{FF2B5EF4-FFF2-40B4-BE49-F238E27FC236}">
                    <a16:creationId xmlns:a16="http://schemas.microsoft.com/office/drawing/2014/main" id="{AC2E328E-EE59-429E-BB24-E9A85E8D6AA7}"/>
                  </a:ext>
                </a:extLst>
              </p:cNvPr>
              <p:cNvSpPr/>
              <p:nvPr/>
            </p:nvSpPr>
            <p:spPr>
              <a:xfrm>
                <a:off x="2677218" y="2794345"/>
                <a:ext cx="79054" cy="774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74">
                <a:extLst>
                  <a:ext uri="{FF2B5EF4-FFF2-40B4-BE49-F238E27FC236}">
                    <a16:creationId xmlns:a16="http://schemas.microsoft.com/office/drawing/2014/main" id="{0D192827-B087-47B1-B4FB-EB0EF0B84046}"/>
                  </a:ext>
                </a:extLst>
              </p:cNvPr>
              <p:cNvSpPr/>
              <p:nvPr/>
            </p:nvSpPr>
            <p:spPr>
              <a:xfrm>
                <a:off x="2930300" y="1990009"/>
                <a:ext cx="79054" cy="774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75">
                <a:extLst>
                  <a:ext uri="{FF2B5EF4-FFF2-40B4-BE49-F238E27FC236}">
                    <a16:creationId xmlns:a16="http://schemas.microsoft.com/office/drawing/2014/main" id="{BC77522D-4EA3-46A5-879F-E5DE9984E527}"/>
                  </a:ext>
                </a:extLst>
              </p:cNvPr>
              <p:cNvSpPr/>
              <p:nvPr/>
            </p:nvSpPr>
            <p:spPr>
              <a:xfrm>
                <a:off x="2601763" y="2286300"/>
                <a:ext cx="79054" cy="774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FD3E5CE8-D566-441D-ACB2-574615684181}"/>
                  </a:ext>
                </a:extLst>
              </p:cNvPr>
              <p:cNvGrpSpPr/>
              <p:nvPr/>
            </p:nvGrpSpPr>
            <p:grpSpPr>
              <a:xfrm rot="8249426">
                <a:off x="2641608" y="2178521"/>
                <a:ext cx="339247" cy="4415"/>
                <a:chOff x="989120" y="4632827"/>
                <a:chExt cx="345610" cy="4415"/>
              </a:xfrm>
            </p:grpSpPr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C0D7913E-74AB-4435-8B64-91003ADDA9A7}"/>
                    </a:ext>
                  </a:extLst>
                </p:cNvPr>
                <p:cNvCxnSpPr/>
                <p:nvPr/>
              </p:nvCxnSpPr>
              <p:spPr>
                <a:xfrm>
                  <a:off x="989120" y="4637242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6D093DD4-08A2-40CC-8FB1-F6EA7F4092F4}"/>
                    </a:ext>
                  </a:extLst>
                </p:cNvPr>
                <p:cNvCxnSpPr/>
                <p:nvPr/>
              </p:nvCxnSpPr>
              <p:spPr>
                <a:xfrm>
                  <a:off x="1178881" y="4632827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E98FA82D-3BFA-4B2C-B149-FBCCD6FA51D1}"/>
                  </a:ext>
                </a:extLst>
              </p:cNvPr>
              <p:cNvGrpSpPr/>
              <p:nvPr/>
            </p:nvGrpSpPr>
            <p:grpSpPr>
              <a:xfrm rot="1519765">
                <a:off x="2586860" y="2173861"/>
                <a:ext cx="440411" cy="2127"/>
                <a:chOff x="348634" y="4696722"/>
                <a:chExt cx="358143" cy="2127"/>
              </a:xfrm>
            </p:grpSpPr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2AC6D19A-4FB9-4275-8A3D-7D0912F41C5E}"/>
                    </a:ext>
                  </a:extLst>
                </p:cNvPr>
                <p:cNvCxnSpPr/>
                <p:nvPr/>
              </p:nvCxnSpPr>
              <p:spPr>
                <a:xfrm>
                  <a:off x="348634" y="4696722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>
                  <a:extLst>
                    <a:ext uri="{FF2B5EF4-FFF2-40B4-BE49-F238E27FC236}">
                      <a16:creationId xmlns:a16="http://schemas.microsoft.com/office/drawing/2014/main" id="{DD0A5F23-B9F2-4242-A4D3-7CF2DB0CFA29}"/>
                    </a:ext>
                  </a:extLst>
                </p:cNvPr>
                <p:cNvCxnSpPr/>
                <p:nvPr/>
              </p:nvCxnSpPr>
              <p:spPr>
                <a:xfrm>
                  <a:off x="550928" y="4698849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8F2A2FF6-2E61-4ED5-A314-CD77EC4DE888}"/>
                  </a:ext>
                </a:extLst>
              </p:cNvPr>
              <p:cNvCxnSpPr/>
              <p:nvPr/>
            </p:nvCxnSpPr>
            <p:spPr>
              <a:xfrm rot="2880874">
                <a:off x="1676996" y="1855146"/>
                <a:ext cx="1020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08FECF4D-D982-46A8-AB08-DEDADDDFA8AC}"/>
                  </a:ext>
                </a:extLst>
              </p:cNvPr>
              <p:cNvCxnSpPr/>
              <p:nvPr/>
            </p:nvCxnSpPr>
            <p:spPr>
              <a:xfrm rot="2880874">
                <a:off x="1759359" y="1946667"/>
                <a:ext cx="1020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AD94F325-4F1C-4594-8D48-CD2E150052B0}"/>
                  </a:ext>
                </a:extLst>
              </p:cNvPr>
              <p:cNvCxnSpPr/>
              <p:nvPr/>
            </p:nvCxnSpPr>
            <p:spPr>
              <a:xfrm rot="20551182">
                <a:off x="1500864" y="1945849"/>
                <a:ext cx="249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3EBB7821-5946-4919-8904-408F08EA09F5}"/>
                  </a:ext>
                </a:extLst>
              </p:cNvPr>
              <p:cNvCxnSpPr/>
              <p:nvPr/>
            </p:nvCxnSpPr>
            <p:spPr>
              <a:xfrm rot="20551182">
                <a:off x="1788516" y="1855261"/>
                <a:ext cx="249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5A5D469D-0AEF-4914-9F78-7D1D7B1D8530}"/>
                  </a:ext>
                </a:extLst>
              </p:cNvPr>
              <p:cNvGrpSpPr/>
              <p:nvPr/>
            </p:nvGrpSpPr>
            <p:grpSpPr>
              <a:xfrm rot="3714645">
                <a:off x="1921760" y="3311252"/>
                <a:ext cx="187873" cy="66589"/>
                <a:chOff x="621403" y="4441061"/>
                <a:chExt cx="343967" cy="0"/>
              </a:xfrm>
            </p:grpSpPr>
            <p:cxnSp>
              <p:nvCxnSpPr>
                <p:cNvPr id="68" name="直線コネクタ 67">
                  <a:extLst>
                    <a:ext uri="{FF2B5EF4-FFF2-40B4-BE49-F238E27FC236}">
                      <a16:creationId xmlns:a16="http://schemas.microsoft.com/office/drawing/2014/main" id="{DCA87C82-F442-42BA-A9E7-109FDA62BF61}"/>
                    </a:ext>
                  </a:extLst>
                </p:cNvPr>
                <p:cNvCxnSpPr/>
                <p:nvPr/>
              </p:nvCxnSpPr>
              <p:spPr>
                <a:xfrm>
                  <a:off x="621403" y="4441061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7BD8AA02-DC30-4798-9620-57C9C8182F0E}"/>
                    </a:ext>
                  </a:extLst>
                </p:cNvPr>
                <p:cNvCxnSpPr/>
                <p:nvPr/>
              </p:nvCxnSpPr>
              <p:spPr>
                <a:xfrm>
                  <a:off x="809521" y="4441061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64439D6A-9CAE-4392-86E8-A168D6853C06}"/>
                  </a:ext>
                </a:extLst>
              </p:cNvPr>
              <p:cNvGrpSpPr/>
              <p:nvPr/>
            </p:nvGrpSpPr>
            <p:grpSpPr>
              <a:xfrm rot="1519765">
                <a:off x="1813591" y="3329119"/>
                <a:ext cx="422979" cy="103758"/>
                <a:chOff x="621403" y="4441061"/>
                <a:chExt cx="343967" cy="0"/>
              </a:xfrm>
            </p:grpSpPr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35066FAB-CD9E-44DD-B4DC-C3EB9B1488DE}"/>
                    </a:ext>
                  </a:extLst>
                </p:cNvPr>
                <p:cNvCxnSpPr/>
                <p:nvPr/>
              </p:nvCxnSpPr>
              <p:spPr>
                <a:xfrm>
                  <a:off x="621403" y="4441061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93F3A127-059B-446F-A139-E75DFADA886A}"/>
                    </a:ext>
                  </a:extLst>
                </p:cNvPr>
                <p:cNvCxnSpPr/>
                <p:nvPr/>
              </p:nvCxnSpPr>
              <p:spPr>
                <a:xfrm>
                  <a:off x="809521" y="4441061"/>
                  <a:ext cx="155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D80FD27D-E1ED-46A4-A1BE-C00EE2EA0BAC}"/>
              </a:ext>
            </a:extLst>
          </p:cNvPr>
          <p:cNvGrpSpPr/>
          <p:nvPr/>
        </p:nvGrpSpPr>
        <p:grpSpPr>
          <a:xfrm>
            <a:off x="467544" y="2270675"/>
            <a:ext cx="7736406" cy="481881"/>
            <a:chOff x="528955" y="1418725"/>
            <a:chExt cx="7736406" cy="481881"/>
          </a:xfrm>
        </p:grpSpPr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C6A2F978-D6DE-4B0A-ADAF-C1A52986B600}"/>
                </a:ext>
              </a:extLst>
            </p:cNvPr>
            <p:cNvSpPr/>
            <p:nvPr/>
          </p:nvSpPr>
          <p:spPr>
            <a:xfrm>
              <a:off x="528955" y="1481350"/>
              <a:ext cx="2131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u="sng" dirty="0">
                  <a:latin typeface="+mj-lt"/>
                </a:rPr>
                <a:t>Initial-state model</a:t>
              </a:r>
              <a:endParaRPr lang="ja-JP" altLang="en-US" sz="2000" u="sng" dirty="0">
                <a:latin typeface="+mj-lt"/>
              </a:endParaRPr>
            </a:p>
          </p:txBody>
        </p:sp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66D64F9A-8CF2-4083-A568-A80B083AE06C}"/>
                </a:ext>
              </a:extLst>
            </p:cNvPr>
            <p:cNvSpPr/>
            <p:nvPr/>
          </p:nvSpPr>
          <p:spPr>
            <a:xfrm>
              <a:off x="3022513" y="1483015"/>
              <a:ext cx="27222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u="sng" dirty="0">
                  <a:latin typeface="+mj-lt"/>
                </a:rPr>
                <a:t>Relativistic hydrodynamics</a:t>
              </a:r>
              <a:endParaRPr lang="ja-JP" altLang="en-US" u="sng" dirty="0">
                <a:latin typeface="+mj-lt"/>
              </a:endParaRPr>
            </a:p>
          </p:txBody>
        </p:sp>
        <p:sp>
          <p:nvSpPr>
            <p:cNvPr id="152" name="正方形/長方形 151">
              <a:extLst>
                <a:ext uri="{FF2B5EF4-FFF2-40B4-BE49-F238E27FC236}">
                  <a16:creationId xmlns:a16="http://schemas.microsoft.com/office/drawing/2014/main" id="{D945492B-F544-4145-8A5D-6D9DE063B87E}"/>
                </a:ext>
              </a:extLst>
            </p:cNvPr>
            <p:cNvSpPr/>
            <p:nvPr/>
          </p:nvSpPr>
          <p:spPr>
            <a:xfrm>
              <a:off x="6272380" y="1482894"/>
              <a:ext cx="19929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u="sng" dirty="0">
                  <a:latin typeface="+mj-lt"/>
                </a:rPr>
                <a:t>Hadronic transport</a:t>
              </a:r>
              <a:endParaRPr lang="ja-JP" altLang="en-US" u="sng" dirty="0">
                <a:latin typeface="+mj-lt"/>
              </a:endParaRPr>
            </a:p>
          </p:txBody>
        </p:sp>
        <p:sp>
          <p:nvSpPr>
            <p:cNvPr id="153" name="正方形/長方形 152">
              <a:extLst>
                <a:ext uri="{FF2B5EF4-FFF2-40B4-BE49-F238E27FC236}">
                  <a16:creationId xmlns:a16="http://schemas.microsoft.com/office/drawing/2014/main" id="{D262508B-3D1C-45D0-81DD-A5B14ED8CE50}"/>
                </a:ext>
              </a:extLst>
            </p:cNvPr>
            <p:cNvSpPr/>
            <p:nvPr/>
          </p:nvSpPr>
          <p:spPr>
            <a:xfrm>
              <a:off x="2691145" y="141872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+mj-lt"/>
                </a:rPr>
                <a:t>+</a:t>
              </a:r>
              <a:endParaRPr lang="ja-JP" altLang="en-US" sz="2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3F789FFD-B35A-485F-B39F-3C1F650A8DE8}"/>
                </a:ext>
              </a:extLst>
            </p:cNvPr>
            <p:cNvSpPr/>
            <p:nvPr/>
          </p:nvSpPr>
          <p:spPr>
            <a:xfrm>
              <a:off x="5843947" y="1438941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+mj-lt"/>
                </a:rPr>
                <a:t>+</a:t>
              </a:r>
              <a:endParaRPr lang="ja-JP" altLang="en-US" sz="2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34C820BD-D6CC-4543-9A1F-ECE2A8276E76}"/>
              </a:ext>
            </a:extLst>
          </p:cNvPr>
          <p:cNvSpPr/>
          <p:nvPr/>
        </p:nvSpPr>
        <p:spPr>
          <a:xfrm>
            <a:off x="6517124" y="2603526"/>
            <a:ext cx="1726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+mj-lt"/>
              </a:rPr>
              <a:t>JAM, </a:t>
            </a:r>
            <a:r>
              <a:rPr lang="en-US" altLang="ja-JP" sz="1200" dirty="0" err="1">
                <a:latin typeface="+mj-lt"/>
              </a:rPr>
              <a:t>UrQMD</a:t>
            </a:r>
            <a:r>
              <a:rPr lang="en-US" altLang="ja-JP" sz="1200" dirty="0">
                <a:latin typeface="+mj-lt"/>
              </a:rPr>
              <a:t>, SMASH, …</a:t>
            </a:r>
            <a:endParaRPr lang="ja-JP" altLang="en-US" sz="1200" dirty="0">
              <a:latin typeface="+mj-lt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34E1FE1-5DFF-4E0F-B3F8-3530687BCF99}"/>
              </a:ext>
            </a:extLst>
          </p:cNvPr>
          <p:cNvSpPr/>
          <p:nvPr/>
        </p:nvSpPr>
        <p:spPr>
          <a:xfrm>
            <a:off x="471207" y="2633924"/>
            <a:ext cx="2427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err="1">
                <a:latin typeface="+mj-lt"/>
              </a:rPr>
              <a:t>IPGlasma</a:t>
            </a:r>
            <a:r>
              <a:rPr lang="en-US" altLang="ja-JP" sz="1100" dirty="0">
                <a:latin typeface="+mj-lt"/>
              </a:rPr>
              <a:t>, </a:t>
            </a:r>
            <a:r>
              <a:rPr lang="en-US" altLang="ja-JP" sz="1100" dirty="0" smtClean="0">
                <a:latin typeface="+mj-lt"/>
              </a:rPr>
              <a:t>TRENTO</a:t>
            </a:r>
            <a:r>
              <a:rPr lang="en-US" altLang="ja-JP" sz="1100" dirty="0">
                <a:latin typeface="+mj-lt"/>
              </a:rPr>
              <a:t>, MCKLN, Glauber, …</a:t>
            </a:r>
            <a:endParaRPr lang="ja-JP" altLang="en-US" sz="1100" dirty="0">
              <a:latin typeface="+mj-lt"/>
            </a:endParaRP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ADF90B0-52C1-483F-B30D-2F0F94BFC039}"/>
              </a:ext>
            </a:extLst>
          </p:cNvPr>
          <p:cNvSpPr/>
          <p:nvPr/>
        </p:nvSpPr>
        <p:spPr>
          <a:xfrm>
            <a:off x="3065523" y="2626105"/>
            <a:ext cx="2542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+mj-lt"/>
              </a:rPr>
              <a:t>VISH, MUSIC, </a:t>
            </a:r>
            <a:r>
              <a:rPr lang="en-US" altLang="ja-JP" sz="1100" dirty="0" err="1" smtClean="0">
                <a:latin typeface="+mj-lt"/>
              </a:rPr>
              <a:t>CLVisc</a:t>
            </a:r>
            <a:r>
              <a:rPr lang="en-US" altLang="ja-JP" sz="1100" dirty="0">
                <a:latin typeface="+mj-lt"/>
              </a:rPr>
              <a:t>, </a:t>
            </a:r>
            <a:r>
              <a:rPr lang="en-US" altLang="ja-JP" sz="1100" dirty="0" err="1">
                <a:latin typeface="+mj-lt"/>
              </a:rPr>
              <a:t>vHLLE</a:t>
            </a:r>
            <a:r>
              <a:rPr lang="en-US" altLang="ja-JP" sz="1100" dirty="0">
                <a:latin typeface="+mj-lt"/>
              </a:rPr>
              <a:t>, </a:t>
            </a:r>
            <a:r>
              <a:rPr lang="en-US" altLang="ja-JP" sz="1100" dirty="0" err="1">
                <a:latin typeface="+mj-lt"/>
              </a:rPr>
              <a:t>rfh</a:t>
            </a:r>
            <a:r>
              <a:rPr lang="en-US" altLang="ja-JP" sz="1100" dirty="0">
                <a:latin typeface="+mj-lt"/>
              </a:rPr>
              <a:t>, (many)…</a:t>
            </a:r>
            <a:endParaRPr lang="ja-JP" altLang="en-US" sz="1100" dirty="0">
              <a:latin typeface="+mj-lt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CF4993-C285-4DAE-8823-15FC3A845CFB}"/>
              </a:ext>
            </a:extLst>
          </p:cNvPr>
          <p:cNvSpPr/>
          <p:nvPr/>
        </p:nvSpPr>
        <p:spPr>
          <a:xfrm>
            <a:off x="429669" y="4982917"/>
            <a:ext cx="621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+mj-lt"/>
              </a:rPr>
              <a:t>What is “</a:t>
            </a:r>
            <a:r>
              <a:rPr lang="en-US" altLang="ja-JP" sz="2400" i="1" dirty="0">
                <a:solidFill>
                  <a:srgbClr val="0000CC"/>
                </a:solidFill>
                <a:latin typeface="+mj-lt"/>
              </a:rPr>
              <a:t>emission</a:t>
            </a:r>
            <a:r>
              <a:rPr lang="en-US" altLang="ja-JP" sz="2400" i="1" dirty="0">
                <a:latin typeface="+mj-lt"/>
              </a:rPr>
              <a:t>” in this more realistic picture?</a:t>
            </a:r>
            <a:endParaRPr lang="ja-JP" altLang="en-US" sz="2400" i="1" dirty="0">
              <a:latin typeface="+mj-lt"/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C9ECBF04-47EA-44EE-B926-14DF6593EC72}"/>
              </a:ext>
            </a:extLst>
          </p:cNvPr>
          <p:cNvSpPr/>
          <p:nvPr/>
        </p:nvSpPr>
        <p:spPr>
          <a:xfrm>
            <a:off x="846129" y="5344680"/>
            <a:ext cx="564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</a:rPr>
              <a:t>(1) </a:t>
            </a:r>
            <a:r>
              <a:rPr lang="en-US" altLang="ja-JP" sz="2400" b="1" dirty="0">
                <a:latin typeface="+mj-lt"/>
              </a:rPr>
              <a:t>End of hydro</a:t>
            </a:r>
            <a:r>
              <a:rPr lang="en-US" altLang="ja-JP" sz="2400" dirty="0">
                <a:latin typeface="+mj-lt"/>
              </a:rPr>
              <a:t>: many hadrons still interact</a:t>
            </a:r>
            <a:endParaRPr lang="ja-JP" altLang="en-US" sz="2400" dirty="0">
              <a:latin typeface="+mj-lt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703D4AB4-CA8E-47BA-86C0-2D33A4940046}"/>
              </a:ext>
            </a:extLst>
          </p:cNvPr>
          <p:cNvSpPr/>
          <p:nvPr/>
        </p:nvSpPr>
        <p:spPr>
          <a:xfrm>
            <a:off x="828260" y="5713469"/>
            <a:ext cx="687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lt"/>
              </a:rPr>
              <a:t>(2) </a:t>
            </a:r>
            <a:r>
              <a:rPr lang="en-US" altLang="ja-JP" sz="2400" b="1" dirty="0">
                <a:latin typeface="+mj-lt"/>
              </a:rPr>
              <a:t>End of hadronic transport</a:t>
            </a:r>
            <a:r>
              <a:rPr lang="en-US" altLang="ja-JP" sz="2400" dirty="0">
                <a:latin typeface="+mj-lt"/>
              </a:rPr>
              <a:t>: no interaction anymore</a:t>
            </a:r>
            <a:endParaRPr lang="ja-JP" altLang="en-US" sz="2400" dirty="0">
              <a:latin typeface="+mj-lt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CF5AC804-B2FC-49CB-8D36-B587FFE80E64}"/>
              </a:ext>
            </a:extLst>
          </p:cNvPr>
          <p:cNvSpPr/>
          <p:nvPr/>
        </p:nvSpPr>
        <p:spPr>
          <a:xfrm>
            <a:off x="1652030" y="6075521"/>
            <a:ext cx="6737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C00000"/>
                </a:solidFill>
                <a:latin typeface="+mj-lt"/>
              </a:rPr>
              <a:t>Should emission be somewhere between (1) and (2)?</a:t>
            </a:r>
          </a:p>
          <a:p>
            <a:r>
              <a:rPr lang="en-US" altLang="ja-JP" sz="2400" i="1" dirty="0">
                <a:solidFill>
                  <a:srgbClr val="C00000"/>
                </a:solidFill>
                <a:latin typeface="+mj-lt"/>
              </a:rPr>
              <a:t>+ Realistic modeling of hadron production?</a:t>
            </a:r>
            <a:endParaRPr lang="ja-JP" altLang="en-US" sz="24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A39679-A852-4245-9A4D-4C2B9297F177}"/>
              </a:ext>
            </a:extLst>
          </p:cNvPr>
          <p:cNvSpPr/>
          <p:nvPr/>
        </p:nvSpPr>
        <p:spPr>
          <a:xfrm>
            <a:off x="428844" y="1539538"/>
            <a:ext cx="8431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+mj-lt"/>
              </a:rPr>
              <a:t>S. Pratt, PRL 102 (2009), P. </a:t>
            </a:r>
            <a:r>
              <a:rPr lang="en-US" altLang="ja-JP" sz="1200" dirty="0" err="1">
                <a:latin typeface="+mj-lt"/>
              </a:rPr>
              <a:t>Batyuk</a:t>
            </a:r>
            <a:r>
              <a:rPr lang="en-US" altLang="ja-JP" sz="1200" dirty="0">
                <a:latin typeface="+mj-lt"/>
              </a:rPr>
              <a:t>, I. Karpenko et al, PRC 96 (2017), P. Chakraborty, A.K. Pandey, S. Dash, EPJA 57 (2020), V.M. </a:t>
            </a:r>
            <a:r>
              <a:rPr lang="en-US" altLang="ja-JP" sz="1200" dirty="0" err="1">
                <a:latin typeface="+mj-lt"/>
              </a:rPr>
              <a:t>Shapoval</a:t>
            </a:r>
            <a:r>
              <a:rPr lang="en-US" altLang="ja-JP" sz="1200" dirty="0">
                <a:latin typeface="+mj-lt"/>
              </a:rPr>
              <a:t>, Y.M. </a:t>
            </a:r>
            <a:r>
              <a:rPr lang="en-US" altLang="ja-JP" sz="1200" dirty="0" err="1">
                <a:latin typeface="+mj-lt"/>
              </a:rPr>
              <a:t>Sinyukov</a:t>
            </a:r>
            <a:r>
              <a:rPr lang="en-US" altLang="ja-JP" sz="1200" dirty="0">
                <a:latin typeface="+mj-lt"/>
              </a:rPr>
              <a:t>, NPA 1016 (2021), D. </a:t>
            </a:r>
            <a:r>
              <a:rPr lang="en-US" altLang="ja-JP" sz="1200" dirty="0" err="1">
                <a:latin typeface="+mj-lt"/>
              </a:rPr>
              <a:t>Kincses</a:t>
            </a:r>
            <a:r>
              <a:rPr lang="en-US" altLang="ja-JP" sz="1200" dirty="0">
                <a:latin typeface="+mj-lt"/>
              </a:rPr>
              <a:t>, M. </a:t>
            </a:r>
            <a:r>
              <a:rPr lang="en-US" altLang="ja-JP" sz="1200" dirty="0" err="1">
                <a:latin typeface="+mj-lt"/>
              </a:rPr>
              <a:t>Stefaniak</a:t>
            </a:r>
            <a:r>
              <a:rPr lang="en-US" altLang="ja-JP" sz="1200" dirty="0">
                <a:latin typeface="+mj-lt"/>
              </a:rPr>
              <a:t>, M. </a:t>
            </a:r>
            <a:r>
              <a:rPr lang="en-US" altLang="ja-JP" sz="1200" dirty="0" err="1">
                <a:latin typeface="+mj-lt"/>
              </a:rPr>
              <a:t>Csanad</a:t>
            </a:r>
            <a:r>
              <a:rPr lang="en-US" altLang="ja-JP" sz="1200" dirty="0">
                <a:latin typeface="+mj-lt"/>
              </a:rPr>
              <a:t>, Entropy 24 (2022), K. Kuroki (2024), etc.</a:t>
            </a:r>
            <a:endParaRPr lang="ja-JP" altLang="en-US" sz="1200" dirty="0">
              <a:latin typeface="+mj-lt"/>
            </a:endParaRPr>
          </a:p>
        </p:txBody>
      </p:sp>
      <p:sp>
        <p:nvSpPr>
          <p:cNvPr id="158" name="正方形/長方形 18">
            <a:extLst>
              <a:ext uri="{FF2B5EF4-FFF2-40B4-BE49-F238E27FC236}">
                <a16:creationId xmlns:a16="http://schemas.microsoft.com/office/drawing/2014/main" id="{F199BAB9-144C-47C6-9CC2-DBCEC980802D}"/>
              </a:ext>
            </a:extLst>
          </p:cNvPr>
          <p:cNvSpPr/>
          <p:nvPr/>
        </p:nvSpPr>
        <p:spPr>
          <a:xfrm>
            <a:off x="3932542" y="4451940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+mj-lt"/>
              </a:rPr>
              <a:t>QGP</a:t>
            </a:r>
            <a:endParaRPr lang="ja-JP" altLang="en-US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48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Hydrodynamic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75777"/>
            <a:ext cx="8784976" cy="706744"/>
          </a:xfrm>
        </p:spPr>
        <p:txBody>
          <a:bodyPr/>
          <a:lstStyle/>
          <a:p>
            <a:pPr>
              <a:buNone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hermal fluctuations of fluid fields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17176" y="3051929"/>
            <a:ext cx="4124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c.f. L. D. Landau and E. M. </a:t>
            </a:r>
            <a:r>
              <a:rPr lang="en-US" altLang="ja-JP" sz="1200" dirty="0" err="1"/>
              <a:t>Lifshitz</a:t>
            </a:r>
            <a:r>
              <a:rPr lang="en-US" altLang="ja-JP" sz="1200" dirty="0"/>
              <a:t>,</a:t>
            </a:r>
          </a:p>
          <a:p>
            <a:pPr algn="ctr"/>
            <a:r>
              <a:rPr lang="en-US" altLang="ja-JP" sz="1200" dirty="0"/>
              <a:t>Fluid Mechanics (1959)</a:t>
            </a:r>
            <a:endParaRPr lang="ja-JP" altLang="en-US" sz="1200" dirty="0"/>
          </a:p>
        </p:txBody>
      </p: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9BF6FC50-9841-4D66-A817-28FD318308D6}"/>
              </a:ext>
            </a:extLst>
          </p:cNvPr>
          <p:cNvSpPr txBox="1">
            <a:spLocks/>
          </p:cNvSpPr>
          <p:nvPr/>
        </p:nvSpPr>
        <p:spPr bwMode="auto">
          <a:xfrm>
            <a:off x="179512" y="3657317"/>
            <a:ext cx="7326560" cy="71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Fluctuation-dissipation relation (FDR)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D01B05F-7E83-4F40-893C-F15C34E04170}"/>
              </a:ext>
            </a:extLst>
          </p:cNvPr>
          <p:cNvGrpSpPr/>
          <p:nvPr/>
        </p:nvGrpSpPr>
        <p:grpSpPr>
          <a:xfrm>
            <a:off x="187499" y="1633542"/>
            <a:ext cx="4551090" cy="1799051"/>
            <a:chOff x="-183708" y="1917376"/>
            <a:chExt cx="4891437" cy="1742205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0375805-2F0D-4440-ABBD-36981AB52A8C}"/>
                </a:ext>
              </a:extLst>
            </p:cNvPr>
            <p:cNvCxnSpPr>
              <a:cxnSpLocks/>
            </p:cNvCxnSpPr>
            <p:nvPr/>
          </p:nvCxnSpPr>
          <p:spPr>
            <a:xfrm>
              <a:off x="685652" y="2622001"/>
              <a:ext cx="3672408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C488439-6BB5-4018-854C-8326EE3B0A0A}"/>
                </a:ext>
              </a:extLst>
            </p:cNvPr>
            <p:cNvSpPr/>
            <p:nvPr/>
          </p:nvSpPr>
          <p:spPr>
            <a:xfrm>
              <a:off x="899592" y="2052554"/>
              <a:ext cx="3302000" cy="1153732"/>
            </a:xfrm>
            <a:custGeom>
              <a:avLst/>
              <a:gdLst>
                <a:gd name="connsiteX0" fmla="*/ 0 w 3302000"/>
                <a:gd name="connsiteY0" fmla="*/ 529783 h 1153732"/>
                <a:gd name="connsiteX1" fmla="*/ 323850 w 3302000"/>
                <a:gd name="connsiteY1" fmla="*/ 167833 h 1153732"/>
                <a:gd name="connsiteX2" fmla="*/ 635000 w 3302000"/>
                <a:gd name="connsiteY2" fmla="*/ 923483 h 1153732"/>
                <a:gd name="connsiteX3" fmla="*/ 952500 w 3302000"/>
                <a:gd name="connsiteY3" fmla="*/ 301183 h 1153732"/>
                <a:gd name="connsiteX4" fmla="*/ 1371600 w 3302000"/>
                <a:gd name="connsiteY4" fmla="*/ 34483 h 1153732"/>
                <a:gd name="connsiteX5" fmla="*/ 1676400 w 3302000"/>
                <a:gd name="connsiteY5" fmla="*/ 1050483 h 1153732"/>
                <a:gd name="connsiteX6" fmla="*/ 1949450 w 3302000"/>
                <a:gd name="connsiteY6" fmla="*/ 244033 h 1153732"/>
                <a:gd name="connsiteX7" fmla="*/ 2254250 w 3302000"/>
                <a:gd name="connsiteY7" fmla="*/ 974283 h 1153732"/>
                <a:gd name="connsiteX8" fmla="*/ 2609850 w 3302000"/>
                <a:gd name="connsiteY8" fmla="*/ 745683 h 1153732"/>
                <a:gd name="connsiteX9" fmla="*/ 2889250 w 3302000"/>
                <a:gd name="connsiteY9" fmla="*/ 1152083 h 1153732"/>
                <a:gd name="connsiteX10" fmla="*/ 3225800 w 3302000"/>
                <a:gd name="connsiteY10" fmla="*/ 561533 h 1153732"/>
                <a:gd name="connsiteX11" fmla="*/ 3302000 w 3302000"/>
                <a:gd name="connsiteY11" fmla="*/ 478983 h 115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000" h="1153732">
                  <a:moveTo>
                    <a:pt x="0" y="529783"/>
                  </a:moveTo>
                  <a:cubicBezTo>
                    <a:pt x="109008" y="315999"/>
                    <a:pt x="218017" y="102216"/>
                    <a:pt x="323850" y="167833"/>
                  </a:cubicBezTo>
                  <a:cubicBezTo>
                    <a:pt x="429683" y="233450"/>
                    <a:pt x="530225" y="901258"/>
                    <a:pt x="635000" y="923483"/>
                  </a:cubicBezTo>
                  <a:cubicBezTo>
                    <a:pt x="739775" y="945708"/>
                    <a:pt x="829733" y="449350"/>
                    <a:pt x="952500" y="301183"/>
                  </a:cubicBezTo>
                  <a:cubicBezTo>
                    <a:pt x="1075267" y="153016"/>
                    <a:pt x="1250950" y="-90400"/>
                    <a:pt x="1371600" y="34483"/>
                  </a:cubicBezTo>
                  <a:cubicBezTo>
                    <a:pt x="1492250" y="159366"/>
                    <a:pt x="1580092" y="1015558"/>
                    <a:pt x="1676400" y="1050483"/>
                  </a:cubicBezTo>
                  <a:cubicBezTo>
                    <a:pt x="1772708" y="1085408"/>
                    <a:pt x="1853142" y="256733"/>
                    <a:pt x="1949450" y="244033"/>
                  </a:cubicBezTo>
                  <a:cubicBezTo>
                    <a:pt x="2045758" y="231333"/>
                    <a:pt x="2144183" y="890675"/>
                    <a:pt x="2254250" y="974283"/>
                  </a:cubicBezTo>
                  <a:cubicBezTo>
                    <a:pt x="2364317" y="1057891"/>
                    <a:pt x="2504017" y="716050"/>
                    <a:pt x="2609850" y="745683"/>
                  </a:cubicBezTo>
                  <a:cubicBezTo>
                    <a:pt x="2715683" y="775316"/>
                    <a:pt x="2786592" y="1182775"/>
                    <a:pt x="2889250" y="1152083"/>
                  </a:cubicBezTo>
                  <a:cubicBezTo>
                    <a:pt x="2991908" y="1121391"/>
                    <a:pt x="3157008" y="673716"/>
                    <a:pt x="3225800" y="561533"/>
                  </a:cubicBezTo>
                  <a:cubicBezTo>
                    <a:pt x="3294592" y="449350"/>
                    <a:pt x="3298296" y="464166"/>
                    <a:pt x="3302000" y="478983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下矢印 12">
              <a:extLst>
                <a:ext uri="{FF2B5EF4-FFF2-40B4-BE49-F238E27FC236}">
                  <a16:creationId xmlns:a16="http://schemas.microsoft.com/office/drawing/2014/main" id="{383EA2A1-2655-489D-90DD-49A20E2A4C37}"/>
                </a:ext>
              </a:extLst>
            </p:cNvPr>
            <p:cNvSpPr/>
            <p:nvPr/>
          </p:nvSpPr>
          <p:spPr>
            <a:xfrm flipV="1">
              <a:off x="1063694" y="2214553"/>
              <a:ext cx="324036" cy="40744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下矢印 13">
              <a:extLst>
                <a:ext uri="{FF2B5EF4-FFF2-40B4-BE49-F238E27FC236}">
                  <a16:creationId xmlns:a16="http://schemas.microsoft.com/office/drawing/2014/main" id="{ECD7786F-0968-420E-B133-1D4C2D58FA6B}"/>
                </a:ext>
              </a:extLst>
            </p:cNvPr>
            <p:cNvSpPr/>
            <p:nvPr/>
          </p:nvSpPr>
          <p:spPr>
            <a:xfrm flipV="1">
              <a:off x="1711766" y="2350369"/>
              <a:ext cx="324036" cy="27163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下矢印 14">
              <a:extLst>
                <a:ext uri="{FF2B5EF4-FFF2-40B4-BE49-F238E27FC236}">
                  <a16:creationId xmlns:a16="http://schemas.microsoft.com/office/drawing/2014/main" id="{76586CD3-5925-4BB7-8258-3C3CDC641F64}"/>
                </a:ext>
              </a:extLst>
            </p:cNvPr>
            <p:cNvSpPr/>
            <p:nvPr/>
          </p:nvSpPr>
          <p:spPr>
            <a:xfrm flipV="1">
              <a:off x="2116811" y="2078737"/>
              <a:ext cx="324036" cy="54326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下矢印 15">
              <a:extLst>
                <a:ext uri="{FF2B5EF4-FFF2-40B4-BE49-F238E27FC236}">
                  <a16:creationId xmlns:a16="http://schemas.microsoft.com/office/drawing/2014/main" id="{DBB8E750-5DBC-46AC-9234-130C8C03123A}"/>
                </a:ext>
              </a:extLst>
            </p:cNvPr>
            <p:cNvSpPr/>
            <p:nvPr/>
          </p:nvSpPr>
          <p:spPr>
            <a:xfrm>
              <a:off x="1387730" y="2622001"/>
              <a:ext cx="324036" cy="33954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下矢印 16">
              <a:extLst>
                <a:ext uri="{FF2B5EF4-FFF2-40B4-BE49-F238E27FC236}">
                  <a16:creationId xmlns:a16="http://schemas.microsoft.com/office/drawing/2014/main" id="{F0DB2A87-862B-48A2-9EE3-6F563A28E6E4}"/>
                </a:ext>
              </a:extLst>
            </p:cNvPr>
            <p:cNvSpPr/>
            <p:nvPr/>
          </p:nvSpPr>
          <p:spPr>
            <a:xfrm>
              <a:off x="2440847" y="2622001"/>
              <a:ext cx="324036" cy="47535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下矢印 17">
              <a:extLst>
                <a:ext uri="{FF2B5EF4-FFF2-40B4-BE49-F238E27FC236}">
                  <a16:creationId xmlns:a16="http://schemas.microsoft.com/office/drawing/2014/main" id="{3EBA21D7-441C-473F-8935-7C2DE56B0744}"/>
                </a:ext>
              </a:extLst>
            </p:cNvPr>
            <p:cNvSpPr/>
            <p:nvPr/>
          </p:nvSpPr>
          <p:spPr>
            <a:xfrm>
              <a:off x="3007910" y="2622001"/>
              <a:ext cx="324036" cy="40744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下矢印 18">
              <a:extLst>
                <a:ext uri="{FF2B5EF4-FFF2-40B4-BE49-F238E27FC236}">
                  <a16:creationId xmlns:a16="http://schemas.microsoft.com/office/drawing/2014/main" id="{7A76DD99-559F-4EC5-AEA6-975E0ECDBA10}"/>
                </a:ext>
              </a:extLst>
            </p:cNvPr>
            <p:cNvSpPr/>
            <p:nvPr/>
          </p:nvSpPr>
          <p:spPr>
            <a:xfrm flipV="1">
              <a:off x="2683874" y="2282461"/>
              <a:ext cx="324036" cy="33954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下矢印 19">
              <a:extLst>
                <a:ext uri="{FF2B5EF4-FFF2-40B4-BE49-F238E27FC236}">
                  <a16:creationId xmlns:a16="http://schemas.microsoft.com/office/drawing/2014/main" id="{DF73E491-8384-4FA4-A716-921602E655E4}"/>
                </a:ext>
              </a:extLst>
            </p:cNvPr>
            <p:cNvSpPr/>
            <p:nvPr/>
          </p:nvSpPr>
          <p:spPr>
            <a:xfrm>
              <a:off x="3331946" y="2622001"/>
              <a:ext cx="324036" cy="20372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下矢印 20">
              <a:extLst>
                <a:ext uri="{FF2B5EF4-FFF2-40B4-BE49-F238E27FC236}">
                  <a16:creationId xmlns:a16="http://schemas.microsoft.com/office/drawing/2014/main" id="{5D1A6A5A-6E4E-43B3-81BC-634C4CB3AF53}"/>
                </a:ext>
              </a:extLst>
            </p:cNvPr>
            <p:cNvSpPr/>
            <p:nvPr/>
          </p:nvSpPr>
          <p:spPr>
            <a:xfrm>
              <a:off x="3655982" y="2622001"/>
              <a:ext cx="324036" cy="61117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B8DE314E-930C-44DB-81D7-D8BA436A8C61}"/>
                </a:ext>
              </a:extLst>
            </p:cNvPr>
            <p:cNvCxnSpPr>
              <a:cxnSpLocks/>
            </p:cNvCxnSpPr>
            <p:nvPr/>
          </p:nvCxnSpPr>
          <p:spPr>
            <a:xfrm>
              <a:off x="611560" y="3411905"/>
              <a:ext cx="37465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69FF84B-EEBF-4492-A023-27806E5E0E36}"/>
                </a:ext>
              </a:extLst>
            </p:cNvPr>
            <p:cNvSpPr/>
            <p:nvPr/>
          </p:nvSpPr>
          <p:spPr>
            <a:xfrm>
              <a:off x="4343527" y="313636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i="1" dirty="0"/>
                <a:t>x</a:t>
              </a: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DB6C20AF-7B72-4C7C-8F16-BE24588A5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870" y="1917376"/>
              <a:ext cx="0" cy="15836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F844B23-A531-4CBC-A801-07C1AD4974F6}"/>
                </a:ext>
              </a:extLst>
            </p:cNvPr>
            <p:cNvSpPr/>
            <p:nvPr/>
          </p:nvSpPr>
          <p:spPr>
            <a:xfrm>
              <a:off x="-183708" y="2366008"/>
              <a:ext cx="8935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>
                  <a:latin typeface="+mj-lt"/>
                </a:rPr>
                <a:t>π</a:t>
              </a:r>
              <a:r>
                <a:rPr lang="en-US" altLang="ja-JP" sz="2400" i="1" baseline="30000" dirty="0" err="1">
                  <a:latin typeface="+mj-lt"/>
                </a:rPr>
                <a:t>μν</a:t>
              </a:r>
              <a:r>
                <a:rPr lang="en-US" altLang="ja-JP" sz="2400" dirty="0">
                  <a:latin typeface="+mj-lt"/>
                </a:rPr>
                <a:t>, Π</a:t>
              </a:r>
              <a:endParaRPr lang="ja-JP" altLang="en-US" sz="2400" dirty="0">
                <a:latin typeface="+mj-lt"/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55DE2B3-18E9-4764-9AF2-0DF46A455507}"/>
              </a:ext>
            </a:extLst>
          </p:cNvPr>
          <p:cNvSpPr/>
          <p:nvPr/>
        </p:nvSpPr>
        <p:spPr>
          <a:xfrm>
            <a:off x="4817176" y="1754361"/>
            <a:ext cx="4124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+mj-lt"/>
              </a:rPr>
              <a:t>spontaneous field fluctuations</a:t>
            </a:r>
            <a:endParaRPr lang="en-US" altLang="ja-JP" sz="2400" dirty="0">
              <a:latin typeface="+mj-lt"/>
            </a:endParaRPr>
          </a:p>
          <a:p>
            <a:pPr algn="ctr"/>
            <a:r>
              <a:rPr lang="ja-JP" altLang="en-US" sz="2400" dirty="0">
                <a:latin typeface="+mj-lt"/>
              </a:rPr>
              <a:t>of </a:t>
            </a:r>
            <a:r>
              <a:rPr lang="en-US" altLang="ja-JP" sz="2400" dirty="0">
                <a:latin typeface="+mj-lt"/>
              </a:rPr>
              <a:t>fluid fields such as </a:t>
            </a:r>
            <a:r>
              <a:rPr lang="en-US" altLang="ja-JP" sz="2400" i="1" dirty="0">
                <a:latin typeface="+mj-lt"/>
              </a:rPr>
              <a:t>π</a:t>
            </a:r>
            <a:r>
              <a:rPr lang="en-US" altLang="ja-JP" sz="2400" i="1" baseline="30000" dirty="0" err="1">
                <a:latin typeface="+mj-lt"/>
              </a:rPr>
              <a:t>μν</a:t>
            </a:r>
            <a:r>
              <a:rPr lang="en-US" altLang="ja-JP" sz="2400" dirty="0">
                <a:latin typeface="+mj-lt"/>
              </a:rPr>
              <a:t>, Π,</a:t>
            </a:r>
            <a:r>
              <a:rPr lang="ja-JP" altLang="en-US" sz="2400" dirty="0">
                <a:latin typeface="+mj-lt"/>
              </a:rPr>
              <a:t> </a:t>
            </a:r>
            <a:r>
              <a:rPr lang="en-US" altLang="ja-JP" sz="2400" dirty="0">
                <a:latin typeface="+mj-lt"/>
              </a:rPr>
              <a:t>etc.</a:t>
            </a:r>
          </a:p>
          <a:p>
            <a:pPr algn="ctr"/>
            <a:r>
              <a:rPr lang="en-US" altLang="ja-JP" sz="2400" dirty="0">
                <a:latin typeface="+mj-lt"/>
              </a:rPr>
              <a:t>at each </a:t>
            </a:r>
            <a:r>
              <a:rPr lang="en-US" altLang="ja-JP" sz="2400" i="1" dirty="0">
                <a:solidFill>
                  <a:schemeClr val="accent4"/>
                </a:solidFill>
                <a:latin typeface="+mj-lt"/>
              </a:rPr>
              <a:t>t</a:t>
            </a:r>
            <a:r>
              <a:rPr lang="en-US" altLang="ja-JP" sz="2400" dirty="0">
                <a:latin typeface="+mj-lt"/>
              </a:rPr>
              <a:t> and each </a:t>
            </a:r>
            <a:r>
              <a:rPr lang="en-US" altLang="ja-JP" sz="2400" i="1" dirty="0">
                <a:solidFill>
                  <a:schemeClr val="accent4"/>
                </a:solidFill>
                <a:latin typeface="+mj-lt"/>
              </a:rPr>
              <a:t>x</a:t>
            </a:r>
            <a:endParaRPr lang="ja-JP" altLang="en-US" sz="24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0A5C378-477D-477D-9E68-829A3AE5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29" y="5335765"/>
            <a:ext cx="6732240" cy="541063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1A68BE9-AED6-4976-8E59-45DC3380B699}"/>
              </a:ext>
            </a:extLst>
          </p:cNvPr>
          <p:cNvSpPr/>
          <p:nvPr/>
        </p:nvSpPr>
        <p:spPr>
          <a:xfrm>
            <a:off x="398233" y="4318752"/>
            <a:ext cx="7326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lt"/>
              </a:rPr>
              <a:t>Magnitude of </a:t>
            </a:r>
            <a:r>
              <a:rPr lang="en-US" altLang="ja-JP" sz="2400" i="1" dirty="0">
                <a:solidFill>
                  <a:srgbClr val="C00000"/>
                </a:solidFill>
                <a:latin typeface="+mj-lt"/>
              </a:rPr>
              <a:t>fluctuations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i="1" dirty="0">
                <a:solidFill>
                  <a:schemeClr val="accent4"/>
                </a:solidFill>
                <a:latin typeface="+mj-lt"/>
              </a:rPr>
              <a:t>δπ</a:t>
            </a:r>
            <a:r>
              <a:rPr lang="en-US" altLang="ja-JP" sz="2400" dirty="0">
                <a:solidFill>
                  <a:schemeClr val="accent4"/>
                </a:solidFill>
                <a:latin typeface="+mj-lt"/>
              </a:rPr>
              <a:t>, etc.</a:t>
            </a:r>
          </a:p>
          <a:p>
            <a:r>
              <a:rPr lang="en-US" altLang="ja-JP" sz="2400" dirty="0">
                <a:latin typeface="+mj-lt"/>
              </a:rPr>
              <a:t>is determined by </a:t>
            </a:r>
            <a:r>
              <a:rPr lang="en-US" altLang="ja-JP" sz="2400" i="1" dirty="0">
                <a:solidFill>
                  <a:srgbClr val="C00000"/>
                </a:solidFill>
                <a:latin typeface="+mj-lt"/>
              </a:rPr>
              <a:t>dissipation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i="1" dirty="0">
                <a:solidFill>
                  <a:schemeClr val="accent4"/>
                </a:solidFill>
                <a:latin typeface="+mj-lt"/>
              </a:rPr>
              <a:t>η</a:t>
            </a:r>
            <a:r>
              <a:rPr lang="en-US" altLang="ja-JP" sz="2400" dirty="0">
                <a:solidFill>
                  <a:schemeClr val="accent4"/>
                </a:solidFill>
                <a:latin typeface="+mj-lt"/>
              </a:rPr>
              <a:t>, etc. </a:t>
            </a:r>
            <a:r>
              <a:rPr lang="en-US" altLang="ja-JP" sz="2400" dirty="0">
                <a:latin typeface="+mj-lt"/>
              </a:rPr>
              <a:t>(and temperature </a:t>
            </a:r>
            <a:r>
              <a:rPr lang="en-US" altLang="ja-JP" sz="2400" i="1" dirty="0">
                <a:solidFill>
                  <a:schemeClr val="accent4"/>
                </a:solidFill>
                <a:latin typeface="+mj-lt"/>
              </a:rPr>
              <a:t>T</a:t>
            </a:r>
            <a:r>
              <a:rPr lang="en-US" altLang="ja-JP" sz="2400" dirty="0">
                <a:latin typeface="+mj-lt"/>
              </a:rPr>
              <a:t>)</a:t>
            </a:r>
            <a:endParaRPr lang="ja-JP" altLang="en-US" sz="2400" dirty="0">
              <a:latin typeface="+mj-lt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081F8AC-2765-4E19-B914-15EA6D1F2B63}"/>
              </a:ext>
            </a:extLst>
          </p:cNvPr>
          <p:cNvSpPr/>
          <p:nvPr/>
        </p:nvSpPr>
        <p:spPr>
          <a:xfrm>
            <a:off x="2605526" y="6148489"/>
            <a:ext cx="1279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i="1" dirty="0">
                <a:solidFill>
                  <a:schemeClr val="accent4"/>
                </a:solidFill>
                <a:latin typeface="+mj-lt"/>
              </a:rPr>
              <a:t>η</a:t>
            </a:r>
            <a:r>
              <a:rPr lang="en-US" altLang="ja-JP" sz="2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ja-JP" altLang="en-US" sz="2800" dirty="0">
                <a:solidFill>
                  <a:schemeClr val="accent4"/>
                </a:solidFill>
                <a:latin typeface="+mj-lt"/>
              </a:rPr>
              <a:t>≠ </a:t>
            </a:r>
            <a:r>
              <a:rPr lang="en-US" altLang="ja-JP" sz="2800" dirty="0">
                <a:solidFill>
                  <a:schemeClr val="accent4"/>
                </a:solidFill>
                <a:latin typeface="+mj-lt"/>
              </a:rPr>
              <a:t>0</a:t>
            </a:r>
            <a:endParaRPr lang="ja-JP" altLang="en-US" sz="2800" dirty="0">
              <a:latin typeface="+mj-lt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EA4B68D-D27B-4978-A81B-9C0B0B8746E4}"/>
              </a:ext>
            </a:extLst>
          </p:cNvPr>
          <p:cNvSpPr/>
          <p:nvPr/>
        </p:nvSpPr>
        <p:spPr>
          <a:xfrm>
            <a:off x="4501654" y="6148489"/>
            <a:ext cx="141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i="1" dirty="0">
                <a:solidFill>
                  <a:schemeClr val="accent4"/>
                </a:solidFill>
                <a:latin typeface="+mj-lt"/>
              </a:rPr>
              <a:t>δπ</a:t>
            </a:r>
            <a:r>
              <a:rPr lang="en-US" altLang="ja-JP" sz="2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ja-JP" altLang="en-US" sz="2800" dirty="0">
                <a:solidFill>
                  <a:schemeClr val="accent4"/>
                </a:solidFill>
                <a:latin typeface="+mj-lt"/>
              </a:rPr>
              <a:t>≠ </a:t>
            </a:r>
            <a:r>
              <a:rPr lang="en-US" altLang="ja-JP" sz="2800" dirty="0">
                <a:solidFill>
                  <a:schemeClr val="accent4"/>
                </a:solidFill>
                <a:latin typeface="+mj-lt"/>
              </a:rPr>
              <a:t>0</a:t>
            </a:r>
            <a:endParaRPr lang="ja-JP" altLang="en-US" sz="2800" dirty="0">
              <a:latin typeface="+mj-lt"/>
            </a:endParaRPr>
          </a:p>
        </p:txBody>
      </p:sp>
      <p:sp>
        <p:nvSpPr>
          <p:cNvPr id="61" name="下矢印 16">
            <a:extLst>
              <a:ext uri="{FF2B5EF4-FFF2-40B4-BE49-F238E27FC236}">
                <a16:creationId xmlns:a16="http://schemas.microsoft.com/office/drawing/2014/main" id="{C6F1222E-3AA4-4E61-9AC1-29E23E18BD99}"/>
              </a:ext>
            </a:extLst>
          </p:cNvPr>
          <p:cNvSpPr/>
          <p:nvPr/>
        </p:nvSpPr>
        <p:spPr>
          <a:xfrm rot="16200000">
            <a:off x="4069330" y="6166912"/>
            <a:ext cx="357881" cy="55554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Hydrodynamic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561072"/>
            <a:ext cx="3672408" cy="706744"/>
          </a:xfrm>
        </p:spPr>
        <p:txBody>
          <a:bodyPr/>
          <a:lstStyle/>
          <a:p>
            <a:pPr>
              <a:buNone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 in a glass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9BF6FC50-9841-4D66-A817-28FD318308D6}"/>
              </a:ext>
            </a:extLst>
          </p:cNvPr>
          <p:cNvSpPr txBox="1">
            <a:spLocks/>
          </p:cNvSpPr>
          <p:nvPr/>
        </p:nvSpPr>
        <p:spPr bwMode="auto">
          <a:xfrm>
            <a:off x="4738837" y="1579133"/>
            <a:ext cx="4405163" cy="71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QGP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in heavy-ion collisions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67D9BED-C3DC-4A6C-834F-4CDD543D7FDF}"/>
              </a:ext>
            </a:extLst>
          </p:cNvPr>
          <p:cNvGrpSpPr/>
          <p:nvPr/>
        </p:nvGrpSpPr>
        <p:grpSpPr>
          <a:xfrm>
            <a:off x="300019" y="2325977"/>
            <a:ext cx="3911941" cy="3539430"/>
            <a:chOff x="300019" y="1640682"/>
            <a:chExt cx="3911941" cy="3539430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555DE2B3-18E9-4764-9AF2-0DF46A455507}"/>
                </a:ext>
              </a:extLst>
            </p:cNvPr>
            <p:cNvSpPr/>
            <p:nvPr/>
          </p:nvSpPr>
          <p:spPr>
            <a:xfrm>
              <a:off x="300019" y="1640682"/>
              <a:ext cx="3911941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i="1" dirty="0">
                  <a:latin typeface="+mj-lt"/>
                </a:rPr>
                <a:t>η </a:t>
              </a:r>
              <a:r>
                <a:rPr lang="ja-JP" altLang="en-US" sz="2400" dirty="0">
                  <a:latin typeface="+mj-lt"/>
                </a:rPr>
                <a:t>≃</a:t>
              </a:r>
              <a:r>
                <a:rPr lang="en-US" altLang="ja-JP" sz="2400" dirty="0">
                  <a:latin typeface="+mj-lt"/>
                </a:rPr>
                <a:t> 10</a:t>
              </a:r>
              <a:r>
                <a:rPr lang="en-US" altLang="ja-JP" sz="2400" baseline="30000" dirty="0">
                  <a:latin typeface="+mj-lt"/>
                </a:rPr>
                <a:t>-3</a:t>
              </a:r>
              <a:r>
                <a:rPr lang="en-US" altLang="ja-JP" sz="2400" dirty="0">
                  <a:latin typeface="+mj-lt"/>
                </a:rPr>
                <a:t> [Pa sec] 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(</a:t>
              </a:r>
              <a:r>
                <a:rPr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≃ 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50 </a:t>
              </a:r>
              <a:r>
                <a:rPr lang="en-US" altLang="ja-JP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)</a:t>
              </a:r>
              <a:endPara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en-US" altLang="ja-JP" sz="2400" i="1" dirty="0">
                  <a:latin typeface="+mj-lt"/>
                </a:rPr>
                <a:t>T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300 [K] 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(</a:t>
              </a:r>
              <a:r>
                <a:rPr lang="ja-JP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≃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3×10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-9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[MeV])</a:t>
              </a:r>
              <a:endPara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en-US" altLang="ja-JP" sz="2400" dirty="0" err="1">
                  <a:latin typeface="+mj-lt"/>
                </a:rPr>
                <a:t>Δ</a:t>
              </a:r>
              <a:r>
                <a:rPr lang="en-US" altLang="ja-JP" sz="2400" i="1" dirty="0" err="1">
                  <a:latin typeface="+mj-lt"/>
                </a:rPr>
                <a:t>x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10</a:t>
              </a:r>
              <a:r>
                <a:rPr lang="en-US" altLang="ja-JP" sz="2400" baseline="30000" dirty="0">
                  <a:latin typeface="+mj-lt"/>
                </a:rPr>
                <a:t>-3</a:t>
              </a:r>
              <a:r>
                <a:rPr lang="en-US" altLang="ja-JP" sz="2400" dirty="0">
                  <a:latin typeface="+mj-lt"/>
                </a:rPr>
                <a:t> [m]</a:t>
              </a:r>
            </a:p>
            <a:p>
              <a:pPr algn="ctr"/>
              <a:r>
                <a:rPr lang="en-US" altLang="ja-JP" sz="2400" dirty="0" err="1">
                  <a:latin typeface="+mj-lt"/>
                </a:rPr>
                <a:t>Δ</a:t>
              </a:r>
              <a:r>
                <a:rPr lang="en-US" altLang="ja-JP" sz="2400" i="1" dirty="0" err="1">
                  <a:latin typeface="+mj-lt"/>
                </a:rPr>
                <a:t>t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10</a:t>
              </a:r>
              <a:r>
                <a:rPr lang="en-US" altLang="ja-JP" sz="2400" baseline="30000" dirty="0">
                  <a:latin typeface="+mj-lt"/>
                </a:rPr>
                <a:t>-1</a:t>
              </a:r>
              <a:r>
                <a:rPr lang="en-US" altLang="ja-JP" sz="2400" dirty="0">
                  <a:latin typeface="+mj-lt"/>
                </a:rPr>
                <a:t> [sec]</a:t>
              </a:r>
            </a:p>
            <a:p>
              <a:pPr algn="ctr"/>
              <a:endParaRPr lang="en-US" altLang="ja-JP" sz="2400" dirty="0">
                <a:latin typeface="+mj-lt"/>
              </a:endParaRPr>
            </a:p>
            <a:p>
              <a:pPr algn="ctr"/>
              <a:r>
                <a:rPr lang="en-US" altLang="ja-JP" sz="2400" i="1" dirty="0">
                  <a:latin typeface="+mj-lt"/>
                </a:rPr>
                <a:t>δπ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4×10</a:t>
              </a:r>
              <a:r>
                <a:rPr lang="en-US" altLang="ja-JP" sz="2400" baseline="30000" dirty="0">
                  <a:latin typeface="+mj-lt"/>
                </a:rPr>
                <a:t>-8</a:t>
              </a:r>
              <a:r>
                <a:rPr lang="en-US" altLang="ja-JP" sz="2400" dirty="0">
                  <a:latin typeface="+mj-lt"/>
                </a:rPr>
                <a:t> [Pa]</a:t>
              </a:r>
            </a:p>
            <a:p>
              <a:pPr algn="ctr"/>
              <a:r>
                <a:rPr lang="en-US" altLang="ja-JP" sz="2400" i="1" dirty="0">
                  <a:latin typeface="+mj-lt"/>
                </a:rPr>
                <a:t>P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10</a:t>
              </a:r>
              <a:r>
                <a:rPr lang="en-US" altLang="ja-JP" sz="2400" baseline="30000" dirty="0">
                  <a:latin typeface="+mj-lt"/>
                </a:rPr>
                <a:t>5</a:t>
              </a:r>
              <a:r>
                <a:rPr lang="en-US" altLang="ja-JP" sz="2400" dirty="0">
                  <a:latin typeface="+mj-lt"/>
                </a:rPr>
                <a:t> [Pa]</a:t>
              </a:r>
            </a:p>
            <a:p>
              <a:pPr algn="ctr"/>
              <a:endParaRPr lang="en-US" altLang="ja-JP" sz="2400" dirty="0">
                <a:latin typeface="+mj-lt"/>
              </a:endParaRPr>
            </a:p>
            <a:p>
              <a:pPr algn="ctr"/>
              <a:r>
                <a:rPr lang="en-US" altLang="ja-JP" sz="3200" i="1" dirty="0">
                  <a:latin typeface="+mj-lt"/>
                </a:rPr>
                <a:t>δπ / P </a:t>
              </a:r>
              <a:r>
                <a:rPr lang="en-US" altLang="ja-JP" sz="3200" dirty="0">
                  <a:latin typeface="+mj-lt"/>
                </a:rPr>
                <a:t>=</a:t>
              </a:r>
              <a:r>
                <a:rPr lang="en-US" altLang="ja-JP" sz="3200" i="1" dirty="0">
                  <a:latin typeface="+mj-lt"/>
                </a:rPr>
                <a:t> </a:t>
              </a:r>
              <a:r>
                <a:rPr lang="en-US" altLang="ja-JP" sz="3200" dirty="0">
                  <a:solidFill>
                    <a:srgbClr val="C00000"/>
                  </a:solidFill>
                  <a:latin typeface="+mj-lt"/>
                </a:rPr>
                <a:t>4×10</a:t>
              </a:r>
              <a:r>
                <a:rPr lang="en-US" altLang="ja-JP" sz="3200" baseline="30000" dirty="0">
                  <a:solidFill>
                    <a:srgbClr val="C00000"/>
                  </a:solidFill>
                  <a:latin typeface="+mj-lt"/>
                </a:rPr>
                <a:t>-13</a:t>
              </a:r>
              <a:endParaRPr lang="ja-JP" altLang="en-US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0" name="下矢印 19">
              <a:extLst>
                <a:ext uri="{FF2B5EF4-FFF2-40B4-BE49-F238E27FC236}">
                  <a16:creationId xmlns:a16="http://schemas.microsoft.com/office/drawing/2014/main" id="{5F734010-CE4C-4090-B366-D297BA4AFCF2}"/>
                </a:ext>
              </a:extLst>
            </p:cNvPr>
            <p:cNvSpPr/>
            <p:nvPr/>
          </p:nvSpPr>
          <p:spPr>
            <a:xfrm>
              <a:off x="1982855" y="3218629"/>
              <a:ext cx="301490" cy="21037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下矢印 19">
              <a:extLst>
                <a:ext uri="{FF2B5EF4-FFF2-40B4-BE49-F238E27FC236}">
                  <a16:creationId xmlns:a16="http://schemas.microsoft.com/office/drawing/2014/main" id="{60C89A01-CF35-4E39-98FD-1C54CF209EB7}"/>
                </a:ext>
              </a:extLst>
            </p:cNvPr>
            <p:cNvSpPr/>
            <p:nvPr/>
          </p:nvSpPr>
          <p:spPr>
            <a:xfrm>
              <a:off x="1982855" y="4365104"/>
              <a:ext cx="301490" cy="21037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9321E8C-7B19-465D-B118-308EA8E2871C}"/>
              </a:ext>
            </a:extLst>
          </p:cNvPr>
          <p:cNvGrpSpPr/>
          <p:nvPr/>
        </p:nvGrpSpPr>
        <p:grpSpPr>
          <a:xfrm>
            <a:off x="4738837" y="2311388"/>
            <a:ext cx="3911941" cy="3539430"/>
            <a:chOff x="300019" y="1640682"/>
            <a:chExt cx="3911941" cy="3539430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BEAAEF0-B405-4600-835E-F72F4DEF1156}"/>
                </a:ext>
              </a:extLst>
            </p:cNvPr>
            <p:cNvSpPr/>
            <p:nvPr/>
          </p:nvSpPr>
          <p:spPr>
            <a:xfrm>
              <a:off x="300019" y="1640682"/>
              <a:ext cx="3911941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i="1" dirty="0">
                  <a:latin typeface="+mj-lt"/>
                </a:rPr>
                <a:t>η </a:t>
              </a:r>
              <a:r>
                <a:rPr lang="ja-JP" altLang="en-US" sz="2400" dirty="0">
                  <a:latin typeface="+mj-lt"/>
                </a:rPr>
                <a:t>≃</a:t>
              </a:r>
              <a:r>
                <a:rPr lang="en-US" altLang="ja-JP" sz="2400" dirty="0">
                  <a:latin typeface="+mj-lt"/>
                </a:rPr>
                <a:t> 0.1 </a:t>
              </a:r>
              <a:r>
                <a:rPr lang="en-US" altLang="ja-JP" sz="2400" i="1" dirty="0">
                  <a:latin typeface="+mj-lt"/>
                </a:rPr>
                <a:t>s </a:t>
              </a:r>
              <a:r>
                <a:rPr lang="ja-JP" altLang="en-US" sz="2400" dirty="0">
                  <a:latin typeface="+mj-lt"/>
                </a:rPr>
                <a:t>≃</a:t>
              </a:r>
              <a:r>
                <a:rPr lang="en-US" altLang="ja-JP" sz="2400" dirty="0">
                  <a:latin typeface="+mj-lt"/>
                </a:rPr>
                <a:t> 0.2 [fm</a:t>
              </a:r>
              <a:r>
                <a:rPr lang="en-US" altLang="ja-JP" sz="2400" baseline="30000" dirty="0">
                  <a:latin typeface="+mj-lt"/>
                </a:rPr>
                <a:t>-3</a:t>
              </a:r>
              <a:r>
                <a:rPr lang="en-US" altLang="ja-JP" sz="2400" dirty="0">
                  <a:latin typeface="+mj-lt"/>
                </a:rPr>
                <a:t>]</a:t>
              </a:r>
              <a:endPara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en-US" altLang="ja-JP" sz="2400" i="1" dirty="0">
                  <a:latin typeface="+mj-lt"/>
                </a:rPr>
                <a:t>T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300 [MeV]</a:t>
              </a:r>
              <a:endPara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en-US" altLang="ja-JP" sz="2400" dirty="0" err="1">
                  <a:latin typeface="+mj-lt"/>
                </a:rPr>
                <a:t>Δ</a:t>
              </a:r>
              <a:r>
                <a:rPr lang="en-US" altLang="ja-JP" sz="2400" i="1" dirty="0" err="1">
                  <a:latin typeface="+mj-lt"/>
                </a:rPr>
                <a:t>x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1 [</a:t>
              </a:r>
              <a:r>
                <a:rPr lang="en-US" altLang="ja-JP" sz="2400" dirty="0" err="1">
                  <a:latin typeface="+mj-lt"/>
                </a:rPr>
                <a:t>fm</a:t>
              </a:r>
              <a:r>
                <a:rPr lang="en-US" altLang="ja-JP" sz="2400" dirty="0">
                  <a:latin typeface="+mj-lt"/>
                </a:rPr>
                <a:t>]</a:t>
              </a:r>
            </a:p>
            <a:p>
              <a:pPr algn="ctr"/>
              <a:r>
                <a:rPr lang="en-US" altLang="ja-JP" sz="2400" dirty="0" err="1">
                  <a:latin typeface="+mj-lt"/>
                </a:rPr>
                <a:t>Δ</a:t>
              </a:r>
              <a:r>
                <a:rPr lang="en-US" altLang="ja-JP" sz="2400" i="1" dirty="0" err="1">
                  <a:latin typeface="+mj-lt"/>
                </a:rPr>
                <a:t>t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1 [</a:t>
              </a:r>
              <a:r>
                <a:rPr lang="en-US" altLang="ja-JP" sz="2400" dirty="0" err="1">
                  <a:latin typeface="+mj-lt"/>
                </a:rPr>
                <a:t>fm</a:t>
              </a:r>
              <a:r>
                <a:rPr lang="en-US" altLang="ja-JP" sz="2400" dirty="0">
                  <a:latin typeface="+mj-lt"/>
                </a:rPr>
                <a:t>]</a:t>
              </a:r>
            </a:p>
            <a:p>
              <a:pPr algn="ctr"/>
              <a:endParaRPr lang="en-US" altLang="ja-JP" sz="2400" dirty="0">
                <a:latin typeface="+mj-lt"/>
              </a:endParaRPr>
            </a:p>
            <a:p>
              <a:pPr algn="ctr"/>
              <a:r>
                <a:rPr lang="en-US" altLang="ja-JP" sz="2400" i="1" dirty="0">
                  <a:latin typeface="+mj-lt"/>
                </a:rPr>
                <a:t>δπ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2×10</a:t>
              </a:r>
              <a:r>
                <a:rPr lang="en-US" altLang="ja-JP" sz="2400" baseline="30000" dirty="0">
                  <a:latin typeface="+mj-lt"/>
                </a:rPr>
                <a:t>2</a:t>
              </a:r>
              <a:r>
                <a:rPr lang="en-US" altLang="ja-JP" sz="2400" dirty="0">
                  <a:latin typeface="+mj-lt"/>
                </a:rPr>
                <a:t> [MeV/fm</a:t>
              </a:r>
              <a:r>
                <a:rPr lang="en-US" altLang="ja-JP" sz="2400" baseline="30000" dirty="0">
                  <a:latin typeface="+mj-lt"/>
                </a:rPr>
                <a:t>3</a:t>
              </a:r>
              <a:r>
                <a:rPr lang="en-US" altLang="ja-JP" sz="2400" dirty="0">
                  <a:latin typeface="+mj-lt"/>
                </a:rPr>
                <a:t>]</a:t>
              </a:r>
            </a:p>
            <a:p>
              <a:pPr algn="ctr"/>
              <a:r>
                <a:rPr lang="en-US" altLang="ja-JP" sz="2400" i="1" dirty="0">
                  <a:latin typeface="+mj-lt"/>
                </a:rPr>
                <a:t>P</a:t>
              </a:r>
              <a:r>
                <a:rPr lang="en-US" altLang="ja-JP" sz="2400" dirty="0">
                  <a:latin typeface="+mj-lt"/>
                </a:rPr>
                <a:t> </a:t>
              </a:r>
              <a:r>
                <a:rPr lang="ja-JP" altLang="en-US" sz="2400" dirty="0">
                  <a:latin typeface="+mj-lt"/>
                </a:rPr>
                <a:t>≃ </a:t>
              </a:r>
              <a:r>
                <a:rPr lang="en-US" altLang="ja-JP" sz="2400" dirty="0">
                  <a:latin typeface="+mj-lt"/>
                </a:rPr>
                <a:t>4×10</a:t>
              </a:r>
              <a:r>
                <a:rPr lang="en-US" altLang="ja-JP" sz="2400" baseline="30000" dirty="0">
                  <a:latin typeface="+mj-lt"/>
                </a:rPr>
                <a:t>3</a:t>
              </a:r>
              <a:r>
                <a:rPr lang="en-US" altLang="ja-JP" sz="2400" dirty="0">
                  <a:latin typeface="+mj-lt"/>
                </a:rPr>
                <a:t> [MeV/fm</a:t>
              </a:r>
              <a:r>
                <a:rPr lang="en-US" altLang="ja-JP" sz="2400" baseline="30000" dirty="0">
                  <a:latin typeface="+mj-lt"/>
                </a:rPr>
                <a:t>3</a:t>
              </a:r>
              <a:r>
                <a:rPr lang="en-US" altLang="ja-JP" sz="2400" dirty="0">
                  <a:latin typeface="+mj-lt"/>
                </a:rPr>
                <a:t>]</a:t>
              </a:r>
            </a:p>
            <a:p>
              <a:pPr algn="ctr"/>
              <a:endParaRPr lang="en-US" altLang="ja-JP" sz="2400" dirty="0">
                <a:latin typeface="+mj-lt"/>
              </a:endParaRPr>
            </a:p>
            <a:p>
              <a:pPr algn="ctr"/>
              <a:r>
                <a:rPr lang="en-US" altLang="ja-JP" sz="3200" i="1" dirty="0">
                  <a:latin typeface="+mj-lt"/>
                </a:rPr>
                <a:t>δπ / P</a:t>
              </a:r>
              <a:r>
                <a:rPr lang="en-US" altLang="ja-JP" sz="3200" dirty="0">
                  <a:latin typeface="+mj-lt"/>
                </a:rPr>
                <a:t> = </a:t>
              </a:r>
              <a:r>
                <a:rPr lang="en-US" altLang="ja-JP" sz="3200" dirty="0">
                  <a:solidFill>
                    <a:srgbClr val="C00000"/>
                  </a:solidFill>
                  <a:latin typeface="+mj-lt"/>
                </a:rPr>
                <a:t>0.05</a:t>
              </a:r>
              <a:endParaRPr lang="ja-JP" altLang="en-US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6" name="下矢印 19">
              <a:extLst>
                <a:ext uri="{FF2B5EF4-FFF2-40B4-BE49-F238E27FC236}">
                  <a16:creationId xmlns:a16="http://schemas.microsoft.com/office/drawing/2014/main" id="{8676B1D2-9764-4F02-991B-13718F741BB7}"/>
                </a:ext>
              </a:extLst>
            </p:cNvPr>
            <p:cNvSpPr/>
            <p:nvPr/>
          </p:nvSpPr>
          <p:spPr>
            <a:xfrm>
              <a:off x="1982855" y="3218629"/>
              <a:ext cx="301490" cy="21037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下矢印 19">
              <a:extLst>
                <a:ext uri="{FF2B5EF4-FFF2-40B4-BE49-F238E27FC236}">
                  <a16:creationId xmlns:a16="http://schemas.microsoft.com/office/drawing/2014/main" id="{43CA88E8-A018-414C-9E75-7CA01529B626}"/>
                </a:ext>
              </a:extLst>
            </p:cNvPr>
            <p:cNvSpPr/>
            <p:nvPr/>
          </p:nvSpPr>
          <p:spPr>
            <a:xfrm>
              <a:off x="1982855" y="4365104"/>
              <a:ext cx="301490" cy="21037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7F8C2CB-3DCD-4255-99C6-EC9B13410CFF}"/>
              </a:ext>
            </a:extLst>
          </p:cNvPr>
          <p:cNvSpPr/>
          <p:nvPr/>
        </p:nvSpPr>
        <p:spPr>
          <a:xfrm>
            <a:off x="-252536" y="911457"/>
            <a:ext cx="53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latin typeface="+mj-lt"/>
              </a:rPr>
              <a:t>FDR</a:t>
            </a:r>
            <a:r>
              <a:rPr lang="en-US" altLang="ja-JP" sz="3200" dirty="0">
                <a:latin typeface="+mj-lt"/>
              </a:rPr>
              <a:t>: 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〈</a:t>
            </a:r>
            <a:r>
              <a:rPr lang="en-US" altLang="ja-JP" sz="3200" i="1" dirty="0">
                <a:solidFill>
                  <a:schemeClr val="accent4"/>
                </a:solidFill>
                <a:latin typeface="+mj-lt"/>
              </a:rPr>
              <a:t>δπ</a:t>
            </a:r>
            <a:r>
              <a:rPr lang="en-US" altLang="ja-JP" sz="3200" baseline="30000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〉 </a:t>
            </a:r>
            <a:r>
              <a:rPr lang="ja-JP" altLang="en-US" sz="3200" dirty="0">
                <a:solidFill>
                  <a:schemeClr val="accent4"/>
                </a:solidFill>
                <a:latin typeface="+mj-lt"/>
              </a:rPr>
              <a:t>≃ 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4</a:t>
            </a:r>
            <a:r>
              <a:rPr lang="en-US" altLang="ja-JP" sz="3200" i="1" dirty="0">
                <a:solidFill>
                  <a:schemeClr val="accent4"/>
                </a:solidFill>
                <a:latin typeface="+mj-lt"/>
              </a:rPr>
              <a:t>Tη 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/ </a:t>
            </a:r>
            <a:r>
              <a:rPr lang="en-US" altLang="ja-JP" sz="3200" dirty="0" err="1">
                <a:solidFill>
                  <a:schemeClr val="accent4"/>
                </a:solidFill>
                <a:latin typeface="+mj-lt"/>
              </a:rPr>
              <a:t>Δ</a:t>
            </a:r>
            <a:r>
              <a:rPr lang="en-US" altLang="ja-JP" sz="3200" i="1" dirty="0" err="1">
                <a:solidFill>
                  <a:schemeClr val="accent4"/>
                </a:solidFill>
                <a:latin typeface="+mj-lt"/>
              </a:rPr>
              <a:t>t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 Δ</a:t>
            </a:r>
            <a:r>
              <a:rPr lang="en-US" altLang="ja-JP" sz="3200" i="1" dirty="0">
                <a:solidFill>
                  <a:schemeClr val="accent4"/>
                </a:solidFill>
                <a:latin typeface="+mj-lt"/>
              </a:rPr>
              <a:t>x</a:t>
            </a:r>
            <a:r>
              <a:rPr lang="en-US" altLang="ja-JP" sz="3200" baseline="30000" dirty="0">
                <a:solidFill>
                  <a:schemeClr val="accent4"/>
                </a:solidFill>
                <a:latin typeface="+mj-lt"/>
              </a:rPr>
              <a:t>3</a:t>
            </a:r>
            <a:r>
              <a:rPr lang="en-US" altLang="ja-JP" sz="3200" dirty="0">
                <a:solidFill>
                  <a:schemeClr val="accent4"/>
                </a:solidFill>
                <a:latin typeface="+mj-lt"/>
              </a:rPr>
              <a:t> </a:t>
            </a:r>
            <a:endParaRPr lang="ja-JP" altLang="en-US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9347FD5-686E-4F95-B652-F18E46FA079C}"/>
              </a:ext>
            </a:extLst>
          </p:cNvPr>
          <p:cNvSpPr/>
          <p:nvPr/>
        </p:nvSpPr>
        <p:spPr>
          <a:xfrm>
            <a:off x="755575" y="6009373"/>
            <a:ext cx="7632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+mj-lt"/>
              </a:rPr>
              <a:t>Hydrodynamic fluctuations are not negligible in QGP</a:t>
            </a:r>
            <a:endParaRPr lang="ja-JP" altLang="en-US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F38CDB2-FBE9-4B51-A122-4837FD14A0C8}"/>
              </a:ext>
            </a:extLst>
          </p:cNvPr>
          <p:cNvSpPr/>
          <p:nvPr/>
        </p:nvSpPr>
        <p:spPr>
          <a:xfrm>
            <a:off x="5125732" y="1022568"/>
            <a:ext cx="3634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+mj-lt"/>
              </a:rPr>
              <a:t>(</a:t>
            </a:r>
            <a:r>
              <a:rPr lang="en-US" altLang="ja-JP" sz="2000" dirty="0" err="1">
                <a:solidFill>
                  <a:schemeClr val="accent4"/>
                </a:solidFill>
                <a:latin typeface="+mj-lt"/>
              </a:rPr>
              <a:t>Δ</a:t>
            </a:r>
            <a:r>
              <a:rPr lang="en-US" altLang="ja-JP" sz="2000" i="1" dirty="0" err="1">
                <a:solidFill>
                  <a:schemeClr val="accent4"/>
                </a:solidFill>
                <a:latin typeface="+mj-lt"/>
              </a:rPr>
              <a:t>t</a:t>
            </a:r>
            <a:r>
              <a:rPr lang="en-US" altLang="ja-JP" sz="2000" dirty="0">
                <a:latin typeface="+mj-lt"/>
              </a:rPr>
              <a:t>, </a:t>
            </a:r>
            <a:r>
              <a:rPr lang="en-US" altLang="ja-JP" sz="2000" dirty="0" err="1">
                <a:solidFill>
                  <a:schemeClr val="accent4"/>
                </a:solidFill>
                <a:latin typeface="+mj-lt"/>
              </a:rPr>
              <a:t>Δ</a:t>
            </a:r>
            <a:r>
              <a:rPr lang="en-US" altLang="ja-JP" sz="2000" i="1" dirty="0" err="1">
                <a:solidFill>
                  <a:schemeClr val="accent4"/>
                </a:solidFill>
                <a:latin typeface="+mj-lt"/>
              </a:rPr>
              <a:t>x</a:t>
            </a:r>
            <a:r>
              <a:rPr lang="en-US" altLang="ja-JP" sz="2000" dirty="0">
                <a:latin typeface="+mj-lt"/>
              </a:rPr>
              <a:t>: typical length/time scale)</a:t>
            </a:r>
            <a:endParaRPr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CBFB7-647A-40C5-B8AD-31E62810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64704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altLang="ja-JP" sz="3200" dirty="0" smtClean="0"/>
              <a:t>Simulating hydrodynamic fluctuations</a:t>
            </a:r>
            <a:endParaRPr kumimoji="1" lang="ja-JP" altLang="en-US" sz="3200" u="sng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6DD93-CD41-43DC-8313-D68FC8A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8D64A-2A8E-4E37-99F5-340CB2B3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D2C094-17E9-440C-907F-965CF79659B7}"/>
              </a:ext>
            </a:extLst>
          </p:cNvPr>
          <p:cNvSpPr/>
          <p:nvPr/>
        </p:nvSpPr>
        <p:spPr>
          <a:xfrm>
            <a:off x="302838" y="81713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lt"/>
                <a:ea typeface="+mj-ea"/>
              </a:rPr>
              <a:t>Solve</a:t>
            </a:r>
            <a:r>
              <a:rPr lang="ja-JP" altLang="en-US" sz="2400" b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ja-JP" sz="2400" b="1" dirty="0" smtClean="0">
                <a:solidFill>
                  <a:srgbClr val="C00000"/>
                </a:solidFill>
                <a:latin typeface="+mj-lt"/>
                <a:ea typeface="+mj-ea"/>
              </a:rPr>
              <a:t>Stochastic </a:t>
            </a:r>
            <a:r>
              <a:rPr lang="en-US" altLang="ja-JP" sz="2400" b="1" dirty="0">
                <a:solidFill>
                  <a:srgbClr val="C00000"/>
                </a:solidFill>
                <a:latin typeface="+mj-lt"/>
                <a:ea typeface="+mj-ea"/>
              </a:rPr>
              <a:t>P</a:t>
            </a:r>
            <a:r>
              <a:rPr lang="en-US" altLang="ja-JP" sz="2400" b="1" dirty="0" smtClean="0">
                <a:solidFill>
                  <a:srgbClr val="C00000"/>
                </a:solidFill>
                <a:latin typeface="+mj-lt"/>
                <a:ea typeface="+mj-ea"/>
              </a:rPr>
              <a:t>artial Differential </a:t>
            </a:r>
            <a:r>
              <a:rPr lang="en-US" altLang="ja-JP" sz="2400" b="1" dirty="0" err="1" smtClean="0">
                <a:solidFill>
                  <a:srgbClr val="C00000"/>
                </a:solidFill>
                <a:latin typeface="+mj-lt"/>
                <a:ea typeface="+mj-ea"/>
              </a:rPr>
              <a:t>Eqs</a:t>
            </a:r>
            <a:r>
              <a:rPr lang="en-US" altLang="ja-JP" sz="2400" b="1" dirty="0" smtClean="0">
                <a:solidFill>
                  <a:srgbClr val="C00000"/>
                </a:solidFill>
                <a:latin typeface="+mj-lt"/>
                <a:ea typeface="+mj-ea"/>
              </a:rPr>
              <a:t> (SPDE) directly</a:t>
            </a:r>
            <a:endParaRPr lang="ja-JP" altLang="en-US" sz="24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905A2B-0F65-4271-B76F-4798CC500331}"/>
              </a:ext>
            </a:extLst>
          </p:cNvPr>
          <p:cNvSpPr txBox="1"/>
          <p:nvPr/>
        </p:nvSpPr>
        <p:spPr>
          <a:xfrm>
            <a:off x="554866" y="1299321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 smtClean="0">
                <a:sym typeface="Wingdings" panose="05000000000000000000" pitchFamily="2" charset="2"/>
              </a:rPr>
              <a:t>Solve the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Langevin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eqs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.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noise terms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numerically</a:t>
            </a:r>
          </a:p>
          <a:p>
            <a:pPr algn="ctr"/>
            <a:r>
              <a:rPr lang="en-US" altLang="ja-JP" sz="2400" dirty="0" smtClean="0">
                <a:sym typeface="Wingdings" panose="05000000000000000000" pitchFamily="2" charset="2"/>
              </a:rPr>
              <a:t>(event-by-event calculations)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F12C2A-01FD-4654-8E5F-C12F532261EB}"/>
              </a:ext>
            </a:extLst>
          </p:cNvPr>
          <p:cNvSpPr txBox="1"/>
          <p:nvPr/>
        </p:nvSpPr>
        <p:spPr>
          <a:xfrm>
            <a:off x="638740" y="2120730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Explicit cutoff for the noise wave length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E1D150-0160-4B27-A398-1020B59121F3}"/>
              </a:ext>
            </a:extLst>
          </p:cNvPr>
          <p:cNvSpPr txBox="1"/>
          <p:nvPr/>
        </p:nvSpPr>
        <p:spPr>
          <a:xfrm>
            <a:off x="1202938" y="6926530"/>
            <a:ext cx="6912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Higher correlations, instability, etc.</a:t>
            </a:r>
            <a:endParaRPr kumimoji="1" lang="ja-JP" alt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307098" y="3812834"/>
            <a:ext cx="8396538" cy="2840532"/>
            <a:chOff x="323528" y="3654292"/>
            <a:chExt cx="8396538" cy="284053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4F00265-BCA6-4AA6-8B51-DF6118283388}"/>
                </a:ext>
              </a:extLst>
            </p:cNvPr>
            <p:cNvSpPr/>
            <p:nvPr/>
          </p:nvSpPr>
          <p:spPr>
            <a:xfrm>
              <a:off x="323528" y="3654292"/>
              <a:ext cx="79928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C00000"/>
                  </a:solidFill>
                  <a:latin typeface="+mj-lt"/>
                  <a:ea typeface="+mj-ea"/>
                </a:rPr>
                <a:t>Solve moments/correlations (deterministic)</a:t>
              </a:r>
              <a:endParaRPr lang="ja-JP" altLang="en-US" sz="2400" b="1" dirty="0">
                <a:solidFill>
                  <a:srgbClr val="C00000"/>
                </a:solidFill>
                <a:latin typeface="+mj-lt"/>
                <a:ea typeface="+mj-ea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2C309AD-19B9-4D6A-80C6-700390A2AA3B}"/>
                </a:ext>
              </a:extLst>
            </p:cNvPr>
            <p:cNvSpPr txBox="1"/>
            <p:nvPr/>
          </p:nvSpPr>
          <p:spPr>
            <a:xfrm>
              <a:off x="655170" y="4995835"/>
              <a:ext cx="8064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400" dirty="0" smtClean="0"/>
                <a:t>Hydro-kinetic theory, Hydro+, etc., </a:t>
              </a:r>
              <a:endParaRPr kumimoji="1" lang="ja-JP" altLang="en-US" sz="2400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4183535-B322-4E1F-8541-3425D4B3196D}"/>
                </a:ext>
              </a:extLst>
            </p:cNvPr>
            <p:cNvSpPr txBox="1"/>
            <p:nvPr/>
          </p:nvSpPr>
          <p:spPr>
            <a:xfrm>
              <a:off x="1016021" y="5479161"/>
              <a:ext cx="72728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srgbClr val="0070C0"/>
                  </a:solidFill>
                </a:rPr>
                <a:t>Y. </a:t>
              </a:r>
              <a:r>
                <a:rPr lang="en-US" altLang="ja-JP" sz="1200" dirty="0" err="1">
                  <a:solidFill>
                    <a:srgbClr val="0070C0"/>
                  </a:solidFill>
                </a:rPr>
                <a:t>Akamatsu</a:t>
              </a:r>
              <a:r>
                <a:rPr lang="en-US" altLang="ja-JP" sz="1200" dirty="0">
                  <a:solidFill>
                    <a:srgbClr val="0070C0"/>
                  </a:solidFill>
                </a:rPr>
                <a:t> et al, PRC 95 014909 (2017)</a:t>
              </a:r>
              <a:endParaRPr lang="en-US" altLang="ja-JP" sz="1200" dirty="0" smtClean="0">
                <a:solidFill>
                  <a:srgbClr val="0070C0"/>
                </a:solidFill>
              </a:endParaRPr>
            </a:p>
            <a:p>
              <a:r>
                <a:rPr lang="ja-JP" altLang="en-US" sz="1200" dirty="0" smtClean="0">
                  <a:solidFill>
                    <a:srgbClr val="0070C0"/>
                  </a:solidFill>
                </a:rPr>
                <a:t>M</a:t>
              </a:r>
              <a:r>
                <a:rPr lang="ja-JP" altLang="en-US" sz="1200" dirty="0">
                  <a:solidFill>
                    <a:srgbClr val="0070C0"/>
                  </a:solidFill>
                </a:rPr>
                <a:t>. Stephanov and Y. Yin, PRD98 036006 (2018)</a:t>
              </a:r>
              <a:r>
                <a:rPr lang="ja-JP" altLang="en-US" sz="1200" dirty="0" smtClean="0">
                  <a:solidFill>
                    <a:srgbClr val="0070C0"/>
                  </a:solidFill>
                </a:rPr>
                <a:t>, L</a:t>
              </a:r>
              <a:r>
                <a:rPr lang="ja-JP" altLang="en-US" sz="1200" dirty="0">
                  <a:solidFill>
                    <a:srgbClr val="0070C0"/>
                  </a:solidFill>
                </a:rPr>
                <a:t>. Du, et al., PRC102, 054911 (2020</a:t>
              </a:r>
              <a:r>
                <a:rPr lang="ja-JP" altLang="en-US" sz="1200" dirty="0" smtClean="0">
                  <a:solidFill>
                    <a:srgbClr val="0070C0"/>
                  </a:solidFill>
                </a:rPr>
                <a:t>)</a:t>
              </a:r>
              <a:endParaRPr lang="en-US" altLang="ja-JP" sz="1200" dirty="0" smtClean="0">
                <a:solidFill>
                  <a:srgbClr val="0070C0"/>
                </a:solidFill>
              </a:endParaRPr>
            </a:p>
            <a:p>
              <a:r>
                <a:rPr lang="fr-FR" altLang="ja-JP" sz="1200" dirty="0">
                  <a:solidFill>
                    <a:srgbClr val="0070C0"/>
                  </a:solidFill>
                </a:rPr>
                <a:t>X. An, G. </a:t>
              </a:r>
              <a:r>
                <a:rPr lang="fr-FR" altLang="ja-JP" sz="1200" dirty="0" err="1">
                  <a:solidFill>
                    <a:srgbClr val="0070C0"/>
                  </a:solidFill>
                </a:rPr>
                <a:t>Basar</a:t>
              </a:r>
              <a:r>
                <a:rPr lang="fr-FR" altLang="ja-JP" sz="1200" dirty="0">
                  <a:solidFill>
                    <a:srgbClr val="0070C0"/>
                  </a:solidFill>
                </a:rPr>
                <a:t>, M. </a:t>
              </a:r>
              <a:r>
                <a:rPr lang="fr-FR" altLang="ja-JP" sz="1200" dirty="0" err="1">
                  <a:solidFill>
                    <a:srgbClr val="0070C0"/>
                  </a:solidFill>
                </a:rPr>
                <a:t>Stephanov</a:t>
              </a:r>
              <a:r>
                <a:rPr lang="fr-FR" altLang="ja-JP" sz="1200" dirty="0">
                  <a:solidFill>
                    <a:srgbClr val="0070C0"/>
                  </a:solidFill>
                </a:rPr>
                <a:t>, H.-U. Yee, PRC 100 024910 (2019), PRC 102, 034901 (2020)</a:t>
              </a:r>
            </a:p>
            <a:p>
              <a:r>
                <a:rPr lang="fr-FR" altLang="ja-JP" sz="1200" dirty="0">
                  <a:solidFill>
                    <a:srgbClr val="0070C0"/>
                  </a:solidFill>
                </a:rPr>
                <a:t>K. </a:t>
              </a:r>
              <a:r>
                <a:rPr lang="fr-FR" altLang="ja-JP" sz="1200" dirty="0" err="1">
                  <a:solidFill>
                    <a:srgbClr val="0070C0"/>
                  </a:solidFill>
                </a:rPr>
                <a:t>Rajagopal</a:t>
              </a:r>
              <a:r>
                <a:rPr lang="fr-FR" altLang="ja-JP" sz="1200" dirty="0">
                  <a:solidFill>
                    <a:srgbClr val="0070C0"/>
                  </a:solidFill>
                </a:rPr>
                <a:t>, G. Ridgway, R. Weller, Y. Yin, PRD 102 094275 (2020)</a:t>
              </a:r>
            </a:p>
            <a:p>
              <a:r>
                <a:rPr lang="fr-FR" altLang="ja-JP" sz="1200" dirty="0">
                  <a:solidFill>
                    <a:srgbClr val="0070C0"/>
                  </a:solidFill>
                </a:rPr>
                <a:t>L. Jiang, F. Gao, Y.-X. Liu, 2310.15770 (2023)</a:t>
              </a:r>
              <a:endParaRPr lang="ja-JP" alt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4" name="テキスト ボックス 23">
              <a:extLst>
                <a:ext uri="{FF2B5EF4-FFF2-40B4-BE49-F238E27FC236}">
                  <a16:creationId xmlns:a16="http://schemas.microsoft.com/office/drawing/2014/main" id="{E2C309AD-19B9-4D6A-80C6-700390A2AA3B}"/>
                </a:ext>
              </a:extLst>
            </p:cNvPr>
            <p:cNvSpPr txBox="1"/>
            <p:nvPr/>
          </p:nvSpPr>
          <p:spPr>
            <a:xfrm>
              <a:off x="655170" y="4042801"/>
              <a:ext cx="8064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400" dirty="0" smtClean="0"/>
                <a:t>Fokker-Planck-type idea … solve “distribution”</a:t>
              </a:r>
              <a:endParaRPr kumimoji="1" lang="ja-JP" altLang="en-US" sz="2400" dirty="0"/>
            </a:p>
          </p:txBody>
        </p:sp>
        <p:sp>
          <p:nvSpPr>
            <p:cNvPr id="15" name="テキスト ボックス 23">
              <a:extLst>
                <a:ext uri="{FF2B5EF4-FFF2-40B4-BE49-F238E27FC236}">
                  <a16:creationId xmlns:a16="http://schemas.microsoft.com/office/drawing/2014/main" id="{E2C309AD-19B9-4D6A-80C6-700390A2AA3B}"/>
                </a:ext>
              </a:extLst>
            </p:cNvPr>
            <p:cNvSpPr txBox="1"/>
            <p:nvPr/>
          </p:nvSpPr>
          <p:spPr>
            <a:xfrm>
              <a:off x="655170" y="4475590"/>
              <a:ext cx="8064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400" dirty="0" smtClean="0">
                  <a:sym typeface="Wingdings" panose="05000000000000000000" pitchFamily="2" charset="2"/>
                </a:rPr>
                <a:t> Solve moments/correlations instead of the distributions</a:t>
              </a:r>
              <a:endParaRPr kumimoji="1" lang="ja-JP" altLang="en-US" sz="2400" dirty="0"/>
            </a:p>
          </p:txBody>
        </p:sp>
      </p:grpSp>
      <p:sp>
        <p:nvSpPr>
          <p:cNvPr id="17" name="テキスト ボックス 24">
            <a:extLst>
              <a:ext uri="{FF2B5EF4-FFF2-40B4-BE49-F238E27FC236}">
                <a16:creationId xmlns:a16="http://schemas.microsoft.com/office/drawing/2014/main" id="{64183535-B322-4E1F-8541-3425D4B3196D}"/>
              </a:ext>
            </a:extLst>
          </p:cNvPr>
          <p:cNvSpPr txBox="1"/>
          <p:nvPr/>
        </p:nvSpPr>
        <p:spPr>
          <a:xfrm>
            <a:off x="999591" y="2643584"/>
            <a:ext cx="7272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M. </a:t>
            </a:r>
            <a:r>
              <a:rPr lang="en-US" altLang="ja-JP" sz="1200" dirty="0" err="1">
                <a:solidFill>
                  <a:srgbClr val="0070C0"/>
                </a:solidFill>
              </a:rPr>
              <a:t>Nahrgang</a:t>
            </a:r>
            <a:r>
              <a:rPr lang="en-US" altLang="ja-JP" sz="1200" dirty="0">
                <a:solidFill>
                  <a:srgbClr val="0070C0"/>
                </a:solidFill>
              </a:rPr>
              <a:t>, C. Herold, S. </a:t>
            </a:r>
            <a:r>
              <a:rPr lang="en-US" altLang="ja-JP" sz="1200" dirty="0" err="1">
                <a:solidFill>
                  <a:srgbClr val="0070C0"/>
                </a:solidFill>
              </a:rPr>
              <a:t>Leupold</a:t>
            </a:r>
            <a:r>
              <a:rPr lang="en-US" altLang="ja-JP" sz="1200" dirty="0">
                <a:solidFill>
                  <a:srgbClr val="0070C0"/>
                </a:solidFill>
              </a:rPr>
              <a:t>, I. </a:t>
            </a:r>
            <a:r>
              <a:rPr lang="en-US" altLang="ja-JP" sz="1200" dirty="0" err="1">
                <a:solidFill>
                  <a:srgbClr val="0070C0"/>
                </a:solidFill>
              </a:rPr>
              <a:t>Mishustin</a:t>
            </a:r>
            <a:r>
              <a:rPr lang="en-US" altLang="ja-JP" sz="1200" dirty="0">
                <a:solidFill>
                  <a:srgbClr val="0070C0"/>
                </a:solidFill>
              </a:rPr>
              <a:t>, M. </a:t>
            </a:r>
            <a:r>
              <a:rPr lang="en-US" altLang="ja-JP" sz="1200" dirty="0" err="1">
                <a:solidFill>
                  <a:srgbClr val="0070C0"/>
                </a:solidFill>
              </a:rPr>
              <a:t>Bleicher</a:t>
            </a:r>
            <a:r>
              <a:rPr lang="en-US" altLang="ja-JP" sz="1200" dirty="0">
                <a:solidFill>
                  <a:srgbClr val="0070C0"/>
                </a:solidFill>
              </a:rPr>
              <a:t>, J. Phys. G 40, 055108 (2013)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K. </a:t>
            </a:r>
            <a:r>
              <a:rPr lang="en-US" altLang="ja-JP" sz="1200" dirty="0" err="1">
                <a:solidFill>
                  <a:srgbClr val="0070C0"/>
                </a:solidFill>
              </a:rPr>
              <a:t>Murase</a:t>
            </a:r>
            <a:r>
              <a:rPr lang="en-US" altLang="ja-JP" sz="1200" dirty="0">
                <a:solidFill>
                  <a:srgbClr val="0070C0"/>
                </a:solidFill>
              </a:rPr>
              <a:t>, T. Hirano, NPA 956, 276 (2016)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K. </a:t>
            </a:r>
            <a:r>
              <a:rPr lang="en-US" altLang="ja-JP" sz="1200" dirty="0" err="1">
                <a:solidFill>
                  <a:srgbClr val="0070C0"/>
                </a:solidFill>
              </a:rPr>
              <a:t>Murase</a:t>
            </a:r>
            <a:r>
              <a:rPr lang="en-US" altLang="ja-JP" sz="1200" dirty="0">
                <a:solidFill>
                  <a:srgbClr val="0070C0"/>
                </a:solidFill>
              </a:rPr>
              <a:t>, A. Sakai, T. Hirano, PLB 829, 137053 (2022)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M. </a:t>
            </a:r>
            <a:r>
              <a:rPr lang="en-US" altLang="ja-JP" sz="1200" dirty="0" err="1">
                <a:solidFill>
                  <a:srgbClr val="0070C0"/>
                </a:solidFill>
              </a:rPr>
              <a:t>Bluhm</a:t>
            </a:r>
            <a:r>
              <a:rPr lang="en-US" altLang="ja-JP" sz="1200" dirty="0">
                <a:solidFill>
                  <a:srgbClr val="0070C0"/>
                </a:solidFill>
              </a:rPr>
              <a:t>, M. </a:t>
            </a:r>
            <a:r>
              <a:rPr lang="en-US" altLang="ja-JP" sz="1200" dirty="0" err="1">
                <a:solidFill>
                  <a:srgbClr val="0070C0"/>
                </a:solidFill>
              </a:rPr>
              <a:t>Nahrgang</a:t>
            </a:r>
            <a:r>
              <a:rPr lang="en-US" altLang="ja-JP" sz="1200" dirty="0">
                <a:solidFill>
                  <a:srgbClr val="0070C0"/>
                </a:solidFill>
              </a:rPr>
              <a:t>, T. Schafer, S.A. Bass, EPJ Web Conf. 171, 16004 (2018)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M. Singh, C. Shen, S. McDonald, S. Jeon, C. Gale, NPA 982, 319 (2019)</a:t>
            </a:r>
            <a:endParaRPr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9576" y="86058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ym typeface="Wingdings" panose="05000000000000000000" pitchFamily="2" charset="2"/>
              </a:rPr>
              <a:t>[</a:t>
            </a:r>
            <a:r>
              <a:rPr lang="en-US" altLang="ja-JP" b="1" dirty="0" smtClean="0">
                <a:sym typeface="Wingdings" panose="05000000000000000000" pitchFamily="2" charset="2"/>
              </a:rPr>
              <a:t>This talk]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159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observables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0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Dynamical model with hydro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2024/10/29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65444"/>
            <a:chOff x="323528" y="1978122"/>
            <a:chExt cx="4508288" cy="4265444"/>
          </a:xfrm>
        </p:grpSpPr>
        <p:sp>
          <p:nvSpPr>
            <p:cNvPr id="23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28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29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1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2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5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72112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3103624" y="5789541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980728"/>
            <a:ext cx="6270335" cy="5544616"/>
            <a:chOff x="173272" y="2044788"/>
            <a:chExt cx="6615610" cy="415531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26672" y="4203250"/>
              <a:ext cx="4539356" cy="80730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2. </a:t>
              </a:r>
              <a:r>
                <a:rPr lang="en-US" altLang="ja-JP" sz="2000" b="1" dirty="0">
                  <a:solidFill>
                    <a:srgbClr val="C00000"/>
                  </a:solidFill>
                  <a:latin typeface="+mn-lt"/>
                  <a:ea typeface="+mn-ea"/>
                </a:rPr>
                <a:t>(3+1)-dim. </a:t>
              </a:r>
              <a:r>
                <a:rPr lang="en-US" altLang="ja-JP" sz="20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relativistic fluctuating hydrodynamics (</a:t>
              </a:r>
              <a:r>
                <a:rPr lang="en-US" altLang="ja-JP" sz="2000" b="1" dirty="0" err="1" smtClean="0">
                  <a:solidFill>
                    <a:srgbClr val="C00000"/>
                  </a:solidFill>
                  <a:latin typeface="Consolas" panose="020B0609020204030204" pitchFamily="49" charset="0"/>
                  <a:ea typeface="+mn-ea"/>
                </a:rPr>
                <a:t>rfh</a:t>
              </a:r>
              <a:r>
                <a:rPr lang="en-US" altLang="ja-JP" sz="20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)</a:t>
              </a:r>
              <a:r>
                <a:rPr lang="en-US" altLang="ja-JP" sz="2400" dirty="0">
                  <a:latin typeface="+mn-lt"/>
                  <a:ea typeface="+mn-ea"/>
                </a:rPr>
                <a:t/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 err="1">
                  <a:latin typeface="+mn-lt"/>
                  <a:ea typeface="+mn-ea"/>
                </a:rPr>
                <a:t>EoS</a:t>
              </a:r>
              <a:r>
                <a:rPr lang="en-US" altLang="ja-JP" sz="2000" dirty="0">
                  <a:latin typeface="+mn-lt"/>
                  <a:ea typeface="+mn-ea"/>
                </a:rPr>
                <a:t>: </a:t>
              </a:r>
              <a:r>
                <a:rPr lang="en-US" altLang="ja-JP" sz="2000" i="1" dirty="0" smtClean="0">
                  <a:latin typeface="+mn-lt"/>
                  <a:ea typeface="+mn-ea"/>
                </a:rPr>
                <a:t>s</a:t>
              </a:r>
              <a:r>
                <a:rPr lang="en-US" altLang="ja-JP" sz="2000" dirty="0" smtClean="0">
                  <a:latin typeface="+mn-lt"/>
                  <a:ea typeface="+mn-ea"/>
                </a:rPr>
                <a:t>95</a:t>
              </a:r>
              <a:r>
                <a:rPr lang="en-US" altLang="ja-JP" sz="2000" i="1" dirty="0" smtClean="0">
                  <a:latin typeface="+mn-lt"/>
                  <a:ea typeface="+mn-ea"/>
                </a:rPr>
                <a:t>p</a:t>
              </a:r>
              <a:r>
                <a:rPr lang="en-US" altLang="ja-JP" sz="2000" dirty="0" smtClean="0">
                  <a:latin typeface="+mn-lt"/>
                  <a:ea typeface="+mn-ea"/>
                </a:rPr>
                <a:t>-v1.1, </a:t>
              </a:r>
              <a:r>
                <a:rPr lang="en-US" altLang="ja-JP" sz="2000" i="1" dirty="0">
                  <a:latin typeface="+mn-lt"/>
                  <a:ea typeface="+mn-ea"/>
                </a:rPr>
                <a:t>η</a:t>
              </a:r>
              <a:r>
                <a:rPr lang="en-US" altLang="ja-JP" sz="2000" dirty="0">
                  <a:latin typeface="+mn-lt"/>
                  <a:ea typeface="+mn-ea"/>
                </a:rPr>
                <a:t>/</a:t>
              </a:r>
              <a:r>
                <a:rPr lang="en-US" altLang="ja-JP" sz="2000" i="1" dirty="0">
                  <a:latin typeface="+mn-lt"/>
                  <a:ea typeface="+mn-ea"/>
                </a:rPr>
                <a:t>s</a:t>
              </a:r>
              <a:r>
                <a:rPr lang="en-US" altLang="ja-JP" sz="2000" dirty="0">
                  <a:latin typeface="+mn-lt"/>
                  <a:ea typeface="+mn-ea"/>
                </a:rPr>
                <a:t> = 1/4</a:t>
              </a:r>
              <a:r>
                <a:rPr lang="en-US" altLang="ja-JP" sz="2000" i="1" dirty="0">
                  <a:latin typeface="+mn-lt"/>
                  <a:ea typeface="+mn-ea"/>
                </a:rPr>
                <a:t>π</a:t>
              </a:r>
              <a:endParaRPr lang="en-US" altLang="ja-JP" sz="2400" i="1" dirty="0">
                <a:latin typeface="+mn-lt"/>
                <a:ea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6671" y="5336518"/>
              <a:ext cx="4489616" cy="81589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1. </a:t>
              </a:r>
              <a:r>
                <a:rPr lang="en-US" altLang="ja-JP" sz="2400" b="1" dirty="0">
                  <a:latin typeface="+mn-lt"/>
                  <a:ea typeface="+mn-ea"/>
                </a:rPr>
                <a:t>Initial </a:t>
              </a:r>
              <a:r>
                <a:rPr lang="en-US" altLang="ja-JP" sz="2400" b="1" dirty="0" smtClean="0">
                  <a:latin typeface="+mn-lt"/>
                  <a:ea typeface="+mn-ea"/>
                </a:rPr>
                <a:t>state model</a:t>
              </a:r>
              <a:r>
                <a:rPr lang="en-US" altLang="ja-JP" sz="2400" dirty="0">
                  <a:latin typeface="+mn-lt"/>
                  <a:ea typeface="+mn-ea"/>
                </a:rPr>
                <a:t/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>
                  <a:latin typeface="+mn-lt"/>
                  <a:ea typeface="+mn-ea"/>
                </a:rPr>
                <a:t>MC-KLN, MC-</a:t>
              </a:r>
              <a:r>
                <a:rPr lang="en-US" altLang="ja-JP" sz="2000" dirty="0" err="1">
                  <a:latin typeface="+mn-lt"/>
                  <a:ea typeface="+mn-ea"/>
                </a:rPr>
                <a:t>Glauber</a:t>
              </a:r>
              <a:r>
                <a:rPr lang="en-US" altLang="ja-JP" sz="2000" dirty="0">
                  <a:latin typeface="+mn-lt"/>
                  <a:ea typeface="+mn-ea"/>
                </a:rPr>
                <a:t>/modified </a:t>
              </a:r>
              <a:r>
                <a:rPr lang="en-US" altLang="ja-JP" sz="2000" dirty="0" smtClean="0">
                  <a:latin typeface="+mn-lt"/>
                  <a:ea typeface="+mn-ea"/>
                </a:rPr>
                <a:t>BGK, MC-</a:t>
              </a:r>
              <a:r>
                <a:rPr lang="en-US" altLang="ja-JP" sz="2000" dirty="0" err="1" smtClean="0">
                  <a:latin typeface="+mn-lt"/>
                  <a:ea typeface="+mn-ea"/>
                </a:rPr>
                <a:t>Glauber</a:t>
              </a:r>
              <a:r>
                <a:rPr lang="en-US" altLang="ja-JP" sz="2000" dirty="0" smtClean="0">
                  <a:latin typeface="+mn-lt"/>
                  <a:ea typeface="+mn-ea"/>
                </a:rPr>
                <a:t>/PYTHIA, etc.</a:t>
              </a:r>
              <a:endParaRPr lang="ja-JP" altLang="en-US" sz="2400" dirty="0">
                <a:latin typeface="+mn-lt"/>
                <a:ea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00203" y="2829528"/>
              <a:ext cx="4494500" cy="112837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noAutofit/>
            </a:bodyPr>
            <a:lstStyle/>
            <a:p>
              <a:pPr marL="266700" indent="-266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3. </a:t>
              </a:r>
              <a:r>
                <a:rPr lang="en-US" altLang="ja-JP" sz="2400" b="1" dirty="0" err="1">
                  <a:latin typeface="+mn-lt"/>
                  <a:ea typeface="+mn-ea"/>
                </a:rPr>
                <a:t>Particlization</a:t>
              </a:r>
              <a:r>
                <a:rPr lang="en-US" altLang="ja-JP" sz="2000" dirty="0">
                  <a:latin typeface="+mn-lt"/>
                  <a:ea typeface="+mn-ea"/>
                </a:rPr>
                <a:t> at  </a:t>
              </a:r>
              <a:r>
                <a:rPr lang="en-US" altLang="ja-JP" sz="2400" i="1" dirty="0" err="1">
                  <a:latin typeface="+mn-lt"/>
                  <a:ea typeface="+mn-ea"/>
                </a:rPr>
                <a:t>T</a:t>
              </a:r>
              <a:r>
                <a:rPr lang="en-US" altLang="ja-JP" sz="2400" i="1" baseline="-25000" dirty="0" err="1">
                  <a:latin typeface="+mn-lt"/>
                  <a:ea typeface="+mn-ea"/>
                </a:rPr>
                <a:t>sw</a:t>
              </a:r>
              <a:r>
                <a:rPr lang="en-US" altLang="ja-JP" sz="2400" dirty="0">
                  <a:latin typeface="+mn-lt"/>
                  <a:ea typeface="+mn-ea"/>
                </a:rPr>
                <a:t> = 155 MeV</a:t>
              </a:r>
              <a:r>
                <a:rPr lang="en-US" altLang="ja-JP" sz="2800" dirty="0">
                  <a:latin typeface="+mn-lt"/>
                  <a:ea typeface="+mn-ea"/>
                </a:rPr>
                <a:t> </a:t>
              </a:r>
              <a:r>
                <a:rPr lang="en-US" altLang="ja-JP" sz="2400" dirty="0">
                  <a:latin typeface="+mn-lt"/>
                  <a:ea typeface="+mn-ea"/>
                </a:rPr>
                <a:t/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400" dirty="0">
                  <a:latin typeface="+mn-lt"/>
                  <a:ea typeface="+mn-ea"/>
                </a:rPr>
                <a:t>Cooper-Frye formula: </a:t>
              </a:r>
              <a:r>
                <a:rPr lang="en-US" altLang="ja-JP" sz="2400" i="1" dirty="0">
                  <a:latin typeface="+mn-lt"/>
                  <a:ea typeface="+mn-ea"/>
                </a:rPr>
                <a:t>f</a:t>
              </a:r>
              <a:r>
                <a:rPr lang="en-US" altLang="ja-JP" sz="2400" baseline="-25000" dirty="0">
                  <a:latin typeface="+mn-lt"/>
                  <a:ea typeface="+mn-ea"/>
                </a:rPr>
                <a:t>0</a:t>
              </a:r>
              <a:r>
                <a:rPr lang="en-US" altLang="ja-JP" sz="2400" dirty="0">
                  <a:latin typeface="+mn-lt"/>
                  <a:ea typeface="+mn-ea"/>
                </a:rPr>
                <a:t> + </a:t>
              </a:r>
              <a:r>
                <a:rPr lang="en-US" altLang="ja-JP" sz="2400" i="1" dirty="0" err="1">
                  <a:latin typeface="+mn-lt"/>
                  <a:ea typeface="+mn-ea"/>
                </a:rPr>
                <a:t>δf</a:t>
              </a:r>
              <a:endParaRPr lang="en-US" altLang="ja-JP" sz="2400" i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03604" y="2156609"/>
              <a:ext cx="4552056" cy="34598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4. </a:t>
              </a:r>
              <a:r>
                <a:rPr lang="en-US" altLang="ja-JP" sz="2400" b="1" dirty="0">
                  <a:latin typeface="+mn-lt"/>
                  <a:ea typeface="+mn-ea"/>
                </a:rPr>
                <a:t>Hadronic </a:t>
              </a:r>
              <a:r>
                <a:rPr lang="en-US" altLang="ja-JP" sz="2400" b="1" dirty="0" smtClean="0">
                  <a:latin typeface="+mn-lt"/>
                  <a:ea typeface="+mn-ea"/>
                </a:rPr>
                <a:t>cascade</a:t>
              </a:r>
              <a:r>
                <a:rPr lang="en-US" altLang="ja-JP" sz="2400" dirty="0" smtClean="0">
                  <a:latin typeface="+mn-lt"/>
                  <a:ea typeface="+mn-ea"/>
                </a:rPr>
                <a:t> </a:t>
              </a:r>
              <a:r>
                <a:rPr lang="en-US" altLang="ja-JP" sz="2400" dirty="0">
                  <a:latin typeface="+mn-lt"/>
                  <a:ea typeface="+mn-ea"/>
                </a:rPr>
                <a:t>(</a:t>
              </a:r>
              <a:r>
                <a:rPr lang="en-US" altLang="ja-JP" sz="2400" dirty="0">
                  <a:latin typeface="Consolas" panose="020B0609020204030204" pitchFamily="49" charset="0"/>
                  <a:ea typeface="+mn-ea"/>
                </a:rPr>
                <a:t>JAM</a:t>
              </a:r>
              <a:r>
                <a:rPr lang="en-US" altLang="ja-JP" sz="2400" dirty="0">
                  <a:latin typeface="+mn-lt"/>
                  <a:ea typeface="+mn-ea"/>
                </a:rPr>
                <a:t>)</a:t>
              </a:r>
            </a:p>
          </p:txBody>
        </p:sp>
        <p:cxnSp>
          <p:nvCxnSpPr>
            <p:cNvPr id="12" name="直線矢印コネクタ 11"/>
            <p:cNvCxnSpPr>
              <a:stCxn id="8" idx="3"/>
              <a:endCxn id="27" idx="3"/>
            </p:cNvCxnSpPr>
            <p:nvPr/>
          </p:nvCxnSpPr>
          <p:spPr>
            <a:xfrm flipV="1">
              <a:off x="4864576" y="4512431"/>
              <a:ext cx="1924306" cy="122048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7" idx="3"/>
            </p:cNvCxnSpPr>
            <p:nvPr/>
          </p:nvCxnSpPr>
          <p:spPr>
            <a:xfrm flipV="1">
              <a:off x="4864575" y="4041498"/>
              <a:ext cx="1918358" cy="696542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10" idx="3"/>
            </p:cNvCxnSpPr>
            <p:nvPr/>
          </p:nvCxnSpPr>
          <p:spPr>
            <a:xfrm flipV="1">
              <a:off x="4864575" y="3465578"/>
              <a:ext cx="1731867" cy="200834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11" idx="3"/>
              <a:endCxn id="39" idx="0"/>
            </p:cNvCxnSpPr>
            <p:nvPr/>
          </p:nvCxnSpPr>
          <p:spPr>
            <a:xfrm>
              <a:off x="4877275" y="2865362"/>
              <a:ext cx="1743086" cy="196436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上矢印 15"/>
            <p:cNvSpPr/>
            <p:nvPr/>
          </p:nvSpPr>
          <p:spPr>
            <a:xfrm>
              <a:off x="2301973" y="5012727"/>
              <a:ext cx="574675" cy="322135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上矢印 16"/>
            <p:cNvSpPr/>
            <p:nvPr/>
          </p:nvSpPr>
          <p:spPr>
            <a:xfrm>
              <a:off x="2301973" y="3933425"/>
              <a:ext cx="574675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上矢印 17"/>
            <p:cNvSpPr/>
            <p:nvPr/>
          </p:nvSpPr>
          <p:spPr>
            <a:xfrm>
              <a:off x="2278905" y="2483542"/>
              <a:ext cx="576262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73272" y="2044788"/>
              <a:ext cx="4837010" cy="4155314"/>
            </a:xfrm>
            <a:prstGeom prst="roundRect">
              <a:avLst>
                <a:gd name="adj" fmla="val 486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BCA080C-7B8C-4956-97F0-D1F4121A3917}"/>
              </a:ext>
            </a:extLst>
          </p:cNvPr>
          <p:cNvSpPr/>
          <p:nvPr/>
        </p:nvSpPr>
        <p:spPr>
          <a:xfrm>
            <a:off x="5146100" y="5999284"/>
            <a:ext cx="3514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</a:rPr>
              <a:t>K</a:t>
            </a:r>
            <a:r>
              <a:rPr lang="ja-JP" altLang="en-US" sz="1200" dirty="0">
                <a:solidFill>
                  <a:srgbClr val="0070C0"/>
                </a:solidFill>
              </a:rPr>
              <a:t>M, T. Hirano, Nucl. Phys. A956 (2016) 27</a:t>
            </a:r>
            <a:r>
              <a:rPr lang="ja-JP" altLang="en-US" sz="1200" dirty="0" smtClean="0">
                <a:solidFill>
                  <a:srgbClr val="0070C0"/>
                </a:solidFill>
              </a:rPr>
              <a:t>6</a:t>
            </a:r>
            <a:endParaRPr lang="en-US" altLang="ja-JP" sz="12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ja-JP" sz="1200" dirty="0" smtClean="0">
                <a:solidFill>
                  <a:srgbClr val="0070C0"/>
                </a:solidFill>
              </a:rPr>
              <a:t>KM, </a:t>
            </a:r>
            <a:r>
              <a:rPr lang="en-US" altLang="ja-JP" sz="1200" dirty="0">
                <a:solidFill>
                  <a:srgbClr val="0070C0"/>
                </a:solidFill>
              </a:rPr>
              <a:t>A. Sakai, T. Hirano, PLB 829, 137053 (2022</a:t>
            </a:r>
            <a:r>
              <a:rPr lang="en-US" altLang="ja-JP" sz="1200" dirty="0" smtClean="0">
                <a:solidFill>
                  <a:srgbClr val="0070C0"/>
                </a:solidFill>
              </a:rPr>
              <a:t>)</a:t>
            </a:r>
            <a:endParaRPr lang="ja-JP" altLang="en-US" sz="1200" b="1" dirty="0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6" y="2917500"/>
            <a:ext cx="2029253" cy="394796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51305" y="3293814"/>
            <a:ext cx="21531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dirty="0">
                <a:solidFill>
                  <a:srgbClr val="0070C0"/>
                </a:solidFill>
              </a:rPr>
              <a:t>D. </a:t>
            </a:r>
            <a:r>
              <a:rPr lang="en-US" altLang="ja-JP" sz="900" dirty="0" err="1">
                <a:solidFill>
                  <a:srgbClr val="0070C0"/>
                </a:solidFill>
              </a:rPr>
              <a:t>Teany</a:t>
            </a:r>
            <a:r>
              <a:rPr lang="en-US" altLang="ja-JP" sz="900" dirty="0">
                <a:solidFill>
                  <a:srgbClr val="0070C0"/>
                </a:solidFill>
              </a:rPr>
              <a:t>, PRC 68, 034913 (2013</a:t>
            </a:r>
            <a:r>
              <a:rPr lang="en-US" altLang="ja-JP" sz="900" dirty="0" smtClean="0">
                <a:solidFill>
                  <a:srgbClr val="0070C0"/>
                </a:solidFill>
              </a:rPr>
              <a:t>), </a:t>
            </a:r>
            <a:r>
              <a:rPr lang="en-US" altLang="ja-JP" sz="900" dirty="0" err="1" smtClean="0">
                <a:solidFill>
                  <a:srgbClr val="0070C0"/>
                </a:solidFill>
              </a:rPr>
              <a:t>etc</a:t>
            </a:r>
            <a:endParaRPr lang="en-US" altLang="ja-JP" sz="9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60846" y="2934815"/>
            <a:ext cx="1729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+mj-lt"/>
              </a:rPr>
              <a:t>Negative </a:t>
            </a:r>
            <a:r>
              <a:rPr lang="en-US" altLang="ja-JP" sz="1200" i="1" dirty="0" smtClean="0">
                <a:latin typeface="+mj-lt"/>
              </a:rPr>
              <a:t>f</a:t>
            </a:r>
            <a:r>
              <a:rPr lang="en-US" altLang="ja-JP" sz="1200" dirty="0" smtClean="0">
                <a:latin typeface="+mj-lt"/>
              </a:rPr>
              <a:t> ignored:</a:t>
            </a:r>
            <a:br>
              <a:rPr lang="en-US" altLang="ja-JP" sz="1200" dirty="0" smtClean="0">
                <a:latin typeface="+mj-lt"/>
              </a:rPr>
            </a:br>
            <a:r>
              <a:rPr lang="en-US" altLang="ja-JP" sz="1200" i="1" dirty="0" smtClean="0">
                <a:latin typeface="+mj-lt"/>
              </a:rPr>
              <a:t>f</a:t>
            </a:r>
            <a:r>
              <a:rPr lang="en-US" altLang="ja-JP" sz="1200" dirty="0" smtClean="0">
                <a:latin typeface="+mj-lt"/>
              </a:rPr>
              <a:t> = max(0, </a:t>
            </a:r>
            <a:r>
              <a:rPr lang="en-US" altLang="ja-JP" sz="1200" i="1" dirty="0" smtClean="0">
                <a:latin typeface="+mj-lt"/>
              </a:rPr>
              <a:t>f</a:t>
            </a:r>
            <a:r>
              <a:rPr lang="en-US" altLang="ja-JP" sz="1200" baseline="-25000" dirty="0" smtClean="0">
                <a:latin typeface="+mj-lt"/>
              </a:rPr>
              <a:t>0</a:t>
            </a:r>
            <a:r>
              <a:rPr lang="en-US" altLang="ja-JP" sz="1200" dirty="0" smtClean="0">
                <a:latin typeface="+mj-lt"/>
              </a:rPr>
              <a:t> + </a:t>
            </a:r>
            <a:r>
              <a:rPr lang="en-US" altLang="ja-JP" sz="1200" i="1" dirty="0" err="1" smtClean="0">
                <a:latin typeface="+mj-lt"/>
              </a:rPr>
              <a:t>δf</a:t>
            </a:r>
            <a:r>
              <a:rPr lang="en-US" altLang="ja-JP" sz="1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11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400" b="1" dirty="0" smtClean="0">
            <a:solidFill>
              <a:srgbClr val="C00000"/>
            </a:solidFill>
            <a:latin typeface="+mj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67905</TotalTime>
  <Words>4933</Words>
  <Application>Microsoft Office PowerPoint</Application>
  <PresentationFormat>Affichage à l'écran (4:3)</PresentationFormat>
  <Paragraphs>647</Paragraphs>
  <Slides>45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7" baseType="lpstr">
      <vt:lpstr>ＭＳ Ｐゴシック</vt:lpstr>
      <vt:lpstr>Arial</vt:lpstr>
      <vt:lpstr>Calibri</vt:lpstr>
      <vt:lpstr>Cambria Math</vt:lpstr>
      <vt:lpstr>Consolas</vt:lpstr>
      <vt:lpstr>メイリオ</vt:lpstr>
      <vt:lpstr>Times New Roman</vt:lpstr>
      <vt:lpstr>Times Roman</vt:lpstr>
      <vt:lpstr>Wingdings</vt:lpstr>
      <vt:lpstr>游ゴシック体 ボールド</vt:lpstr>
      <vt:lpstr>游ゴシック体 ミディアム</vt:lpstr>
      <vt:lpstr>Office ​​テーマ</vt:lpstr>
      <vt:lpstr>Hydrodynamic fluctuations and related observables in dynamical models</vt:lpstr>
      <vt:lpstr>Introduction</vt:lpstr>
      <vt:lpstr>Fluctuations in heavy-ion collisions</vt:lpstr>
      <vt:lpstr>Fluctuations in critical point search</vt:lpstr>
      <vt:lpstr>Hydrodynamic fluctuations</vt:lpstr>
      <vt:lpstr>Hydrodynamic fluctuations</vt:lpstr>
      <vt:lpstr>Simulating hydrodynamic fluctuations</vt:lpstr>
      <vt:lpstr>Models and observables</vt:lpstr>
      <vt:lpstr>Dynamical model with hydro fluctuations</vt:lpstr>
      <vt:lpstr>Hydrodynamic evolutions</vt:lpstr>
      <vt:lpstr>pT-spectra (pions)</vt:lpstr>
      <vt:lpstr>vn{EP} vs pT</vt:lpstr>
      <vt:lpstr>vn{2m} vs pT</vt:lpstr>
      <vt:lpstr>E-by-E distribution of v2</vt:lpstr>
      <vt:lpstr>Longitudinal decorrelation</vt:lpstr>
      <vt:lpstr>Factorization ratio r_2 (η_p^a,η_p^b )</vt:lpstr>
      <vt:lpstr>Factorization ratio r_2 (η_p^a,η_p^b )</vt:lpstr>
      <vt:lpstr>Legendre coefficient of flow</vt:lpstr>
      <vt:lpstr>Legendre coefficients of flow</vt:lpstr>
      <vt:lpstr>Dynamical model with hydro fluctuations</vt:lpstr>
      <vt:lpstr>Mixed harmonic cumulants (MHC)</vt:lpstr>
      <vt:lpstr>nMHC(v_2^2,v_3^2 )</vt:lpstr>
      <vt:lpstr>nMHC(v_2^4,v_3^2 )</vt:lpstr>
      <vt:lpstr>Discussion</vt:lpstr>
      <vt:lpstr>Hydrodynamic fluctuations and observables</vt:lpstr>
      <vt:lpstr>Hydrodynamic fluctuations and observables</vt:lpstr>
      <vt:lpstr>Thermal fluctuations</vt:lpstr>
      <vt:lpstr>Summary</vt:lpstr>
      <vt:lpstr>Summary</vt:lpstr>
      <vt:lpstr>Backup: Modeling</vt:lpstr>
      <vt:lpstr>Ito/Stratonovich integral</vt:lpstr>
      <vt:lpstr>Cutoff of fluctuating hydrodynamics</vt:lpstr>
      <vt:lpstr>Renormalization of EoS/viscosity</vt:lpstr>
      <vt:lpstr>Renormalization of EoS/viscosity</vt:lpstr>
      <vt:lpstr>Other renormalization</vt:lpstr>
      <vt:lpstr>Conservation in curved coordinate</vt:lpstr>
      <vt:lpstr>Conservation in curved coordinate</vt:lpstr>
      <vt:lpstr>Conservation and dynamical variables</vt:lpstr>
      <vt:lpstr>Constitutive equation in LRF</vt:lpstr>
      <vt:lpstr>Backup: observables</vt:lpstr>
      <vt:lpstr>rn(ηpa,ηpb) for deformed vs spherical Xe</vt:lpstr>
      <vt:lpstr>Effect of rapidity gap (ultra central PbPb)</vt:lpstr>
      <vt:lpstr>v2{2}/v3{2} for of ultra-central flow puzzle</vt:lpstr>
      <vt:lpstr>Longitudinal fluctuations</vt:lpstr>
      <vt:lpstr>Hydrodynamic fluctuations in HIC</vt:lpstr>
    </vt:vector>
  </TitlesOfParts>
  <Company>University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Sides of Koichi Murase</dc:title>
  <dc:creator>murase</dc:creator>
  <cp:lastModifiedBy>pcreunion</cp:lastModifiedBy>
  <cp:revision>3482</cp:revision>
  <dcterms:created xsi:type="dcterms:W3CDTF">2012-01-19T03:15:53Z</dcterms:created>
  <dcterms:modified xsi:type="dcterms:W3CDTF">2024-10-29T08:03:06Z</dcterms:modified>
</cp:coreProperties>
</file>