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sldIdLst>
    <p:sldId id="258" r:id="rId2"/>
    <p:sldId id="257" r:id="rId3"/>
    <p:sldId id="408" r:id="rId4"/>
    <p:sldId id="437" r:id="rId5"/>
    <p:sldId id="434" r:id="rId6"/>
    <p:sldId id="261" r:id="rId7"/>
    <p:sldId id="404" r:id="rId8"/>
    <p:sldId id="409" r:id="rId9"/>
    <p:sldId id="405" r:id="rId10"/>
    <p:sldId id="410" r:id="rId11"/>
    <p:sldId id="411" r:id="rId12"/>
    <p:sldId id="412" r:id="rId13"/>
    <p:sldId id="413" r:id="rId14"/>
    <p:sldId id="418" r:id="rId15"/>
    <p:sldId id="414" r:id="rId16"/>
    <p:sldId id="419" r:id="rId17"/>
    <p:sldId id="440" r:id="rId18"/>
    <p:sldId id="407" r:id="rId19"/>
    <p:sldId id="445" r:id="rId20"/>
    <p:sldId id="446" r:id="rId21"/>
    <p:sldId id="447" r:id="rId22"/>
    <p:sldId id="438" r:id="rId23"/>
    <p:sldId id="406" r:id="rId24"/>
    <p:sldId id="421" r:id="rId25"/>
    <p:sldId id="422" r:id="rId26"/>
    <p:sldId id="441" r:id="rId27"/>
    <p:sldId id="439" r:id="rId28"/>
    <p:sldId id="425" r:id="rId29"/>
    <p:sldId id="426" r:id="rId30"/>
    <p:sldId id="427" r:id="rId31"/>
    <p:sldId id="443" r:id="rId32"/>
    <p:sldId id="706" r:id="rId33"/>
    <p:sldId id="428" r:id="rId34"/>
    <p:sldId id="431" r:id="rId35"/>
    <p:sldId id="420" r:id="rId36"/>
    <p:sldId id="429" r:id="rId37"/>
    <p:sldId id="448" r:id="rId38"/>
    <p:sldId id="450" r:id="rId39"/>
    <p:sldId id="451" r:id="rId40"/>
    <p:sldId id="452" r:id="rId41"/>
    <p:sldId id="704" r:id="rId42"/>
    <p:sldId id="423" r:id="rId43"/>
    <p:sldId id="424" r:id="rId44"/>
    <p:sldId id="453" r:id="rId45"/>
    <p:sldId id="708" r:id="rId46"/>
    <p:sldId id="709" r:id="rId47"/>
    <p:sldId id="732" r:id="rId48"/>
    <p:sldId id="719" r:id="rId49"/>
    <p:sldId id="720" r:id="rId50"/>
    <p:sldId id="721" r:id="rId51"/>
    <p:sldId id="722" r:id="rId52"/>
    <p:sldId id="723" r:id="rId5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5EF"/>
    <a:srgbClr val="000000"/>
    <a:srgbClr val="100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/>
    <p:restoredTop sz="94529"/>
  </p:normalViewPr>
  <p:slideViewPr>
    <p:cSldViewPr snapToGrid="0">
      <p:cViewPr varScale="1">
        <p:scale>
          <a:sx n="103" d="100"/>
          <a:sy n="103" d="100"/>
        </p:scale>
        <p:origin x="84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B6ECF-26DB-8149-8B04-0F8438F33FA3}" type="datetimeFigureOut">
              <a:rPr kumimoji="1" lang="ja-JP" altLang="en-US" smtClean="0"/>
              <a:t>2024/10/28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80350-4BBE-304E-8B21-6BDD6B0F5B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42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8201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879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5619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952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985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6245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0635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400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290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896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EE95D-96AF-2B38-76BC-06FD7EF30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76E07B-D252-6FFA-46B6-ADFE7758E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5D13FBB-8FC5-6B32-EB41-E74A88877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7FDB4A-BA0E-6095-4358-CEAA7673B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084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878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889E3-8C13-66AE-A6BB-0F601F8EE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2BAE449-F29B-E47E-D7A7-EC68EB487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325B04-0E40-CABB-9DAD-580280F38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F4ADED-DA77-57DB-F899-D8ACC6773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627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07B1B-B36B-1F46-08D8-7D5281DEE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A8D3CA6-CE9D-07CF-8EE5-667D0315A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374E75D-1091-8844-DCAF-E9C411139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32CA70-BE57-0B2F-8EFE-7D83396E59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0000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0573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339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146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8866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647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02807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141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8932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220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0258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86003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6364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1436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26520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6180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38384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0169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8265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592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51800-D1CE-2A5E-A375-3C53BC5A8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57AD8E7-BC0A-801A-9867-5713BD978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464F2B7-CD1C-4CBF-4742-147AEF32B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B25E73-272C-7955-4368-85F68D654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7710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6380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1164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08592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40355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0709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815E-F384-C31D-0195-D3D2EF06D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9AED6CF-6DD8-251B-8A18-4FED7E349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E3C6C78-E11A-CCEB-A348-7A868D6DA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2FA8FE-83A3-5435-2CA2-46DEA0445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352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282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6153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743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0350-4BBE-304E-8B21-6BDD6B0F5BB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129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rgbClr val="10005B">
            <a:alpha val="1029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グラフィックス 74" descr="睡蓮の池にある葉と水紋">
            <a:extLst>
              <a:ext uri="{FF2B5EF4-FFF2-40B4-BE49-F238E27FC236}">
                <a16:creationId xmlns:a16="http://schemas.microsoft.com/office/drawing/2014/main" id="{6DC0737A-905D-9EFC-AAF1-678ABD52C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8D8F7FD-4210-5983-A48F-FCF45BE24D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タイトル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25EE40-4A80-37BF-32F0-E9E9C05E1F54}"/>
              </a:ext>
            </a:extLst>
          </p:cNvPr>
          <p:cNvSpPr/>
          <p:nvPr userDrawn="1"/>
        </p:nvSpPr>
        <p:spPr>
          <a:xfrm>
            <a:off x="0" y="0"/>
            <a:ext cx="12192001" cy="1725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1F351E9-9D80-E800-9E1B-5D9A66FDD793}"/>
              </a:ext>
            </a:extLst>
          </p:cNvPr>
          <p:cNvSpPr/>
          <p:nvPr userDrawn="1"/>
        </p:nvSpPr>
        <p:spPr>
          <a:xfrm>
            <a:off x="0" y="4470400"/>
            <a:ext cx="12192001" cy="2387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28E88D3-81A3-D355-3C6B-D2D616E7EB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1773" y="4784561"/>
            <a:ext cx="5808453" cy="76222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所属・名前</a:t>
            </a:r>
          </a:p>
        </p:txBody>
      </p:sp>
      <p:pic>
        <p:nvPicPr>
          <p:cNvPr id="10" name="図 9" descr="図形&#10;&#10;低い精度で自動的に生成された説明">
            <a:extLst>
              <a:ext uri="{FF2B5EF4-FFF2-40B4-BE49-F238E27FC236}">
                <a16:creationId xmlns:a16="http://schemas.microsoft.com/office/drawing/2014/main" id="{0EE93590-1F0D-1D20-6A0C-EEF262DAD7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629" y="4784561"/>
            <a:ext cx="3055578" cy="19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72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B79778-E3A8-A9E1-1F98-0A4AE88EC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5285049-23D6-3A46-B8B9-1A7F9DBAA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7E4DB7-D1DB-2557-F61B-39FEE78E9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29D08AA-D4FE-16C8-706C-AD2BA98A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EF3B899-19E1-2B2E-E906-4B0D3E28F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BB3B50D-623C-2732-ACD3-42AD6E10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388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D1FE78-F49D-F5D3-0EF6-8A175A8B7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03E80BE-FB7C-9094-21CF-E823CAA15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1659F4-9263-E9FD-0DFA-4452A1CE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603AC6-D2FA-10CF-378F-B4CC61A4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ED1CF9-AEAF-8267-11C0-A43D2805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196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ECB8941-662B-76A3-BC2A-5DC1CBD7F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6F68F4-6678-CA20-363A-98A713021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F37B20-8D6E-3C47-A78D-CF53E7DC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03620E-B0DC-4E5B-8180-004C79B6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AFEFCB-9ED2-2EE2-D262-0C85FA23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12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bg>
      <p:bgPr>
        <a:solidFill>
          <a:srgbClr val="10005B">
            <a:alpha val="1029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D8F7FD-4210-5983-A48F-FCF45BE24D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タイトル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25EE40-4A80-37BF-32F0-E9E9C05E1F54}"/>
              </a:ext>
            </a:extLst>
          </p:cNvPr>
          <p:cNvSpPr/>
          <p:nvPr userDrawn="1"/>
        </p:nvSpPr>
        <p:spPr>
          <a:xfrm>
            <a:off x="0" y="0"/>
            <a:ext cx="12192001" cy="1725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1F351E9-9D80-E800-9E1B-5D9A66FDD793}"/>
              </a:ext>
            </a:extLst>
          </p:cNvPr>
          <p:cNvSpPr/>
          <p:nvPr userDrawn="1"/>
        </p:nvSpPr>
        <p:spPr>
          <a:xfrm>
            <a:off x="0" y="4470400"/>
            <a:ext cx="12192001" cy="2387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28E88D3-81A3-D355-3C6B-D2D616E7EB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1773" y="4784561"/>
            <a:ext cx="5808453" cy="76222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所属・名前</a:t>
            </a:r>
          </a:p>
        </p:txBody>
      </p:sp>
      <p:pic>
        <p:nvPicPr>
          <p:cNvPr id="10" name="図 9" descr="図形&#10;&#10;低い精度で自動的に生成された説明">
            <a:extLst>
              <a:ext uri="{FF2B5EF4-FFF2-40B4-BE49-F238E27FC236}">
                <a16:creationId xmlns:a16="http://schemas.microsoft.com/office/drawing/2014/main" id="{0EE93590-1F0D-1D20-6A0C-EEF262DAD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29" y="4784561"/>
            <a:ext cx="3055578" cy="19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0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bg>
      <p:bgPr>
        <a:solidFill>
          <a:srgbClr val="10005B">
            <a:alpha val="1017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63E2BF4-F442-065B-8B1D-0A5E6DE22313}"/>
              </a:ext>
            </a:extLst>
          </p:cNvPr>
          <p:cNvSpPr/>
          <p:nvPr userDrawn="1"/>
        </p:nvSpPr>
        <p:spPr>
          <a:xfrm>
            <a:off x="0" y="0"/>
            <a:ext cx="12192001" cy="1725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6EAEC066-3DAA-F92F-6A45-68E74E313B9C}"/>
              </a:ext>
            </a:extLst>
          </p:cNvPr>
          <p:cNvSpPr/>
          <p:nvPr userDrawn="1"/>
        </p:nvSpPr>
        <p:spPr>
          <a:xfrm>
            <a:off x="10928316" y="-20481"/>
            <a:ext cx="1115518" cy="884421"/>
          </a:xfrm>
          <a:custGeom>
            <a:avLst/>
            <a:gdLst>
              <a:gd name="connsiteX0" fmla="*/ 0 w 1115518"/>
              <a:gd name="connsiteY0" fmla="*/ 0 h 884421"/>
              <a:gd name="connsiteX1" fmla="*/ 1115518 w 1115518"/>
              <a:gd name="connsiteY1" fmla="*/ 0 h 884421"/>
              <a:gd name="connsiteX2" fmla="*/ 1115518 w 1115518"/>
              <a:gd name="connsiteY2" fmla="*/ 767162 h 884421"/>
              <a:gd name="connsiteX3" fmla="*/ 557760 w 1115518"/>
              <a:gd name="connsiteY3" fmla="*/ 880966 h 884421"/>
              <a:gd name="connsiteX4" fmla="*/ 558465 w 1115518"/>
              <a:gd name="connsiteY4" fmla="*/ 884421 h 884421"/>
              <a:gd name="connsiteX5" fmla="*/ 557054 w 1115518"/>
              <a:gd name="connsiteY5" fmla="*/ 884421 h 884421"/>
              <a:gd name="connsiteX6" fmla="*/ 557759 w 1115518"/>
              <a:gd name="connsiteY6" fmla="*/ 880966 h 884421"/>
              <a:gd name="connsiteX7" fmla="*/ 0 w 1115518"/>
              <a:gd name="connsiteY7" fmla="*/ 767162 h 8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518" h="884421">
                <a:moveTo>
                  <a:pt x="0" y="0"/>
                </a:moveTo>
                <a:lnTo>
                  <a:pt x="1115518" y="0"/>
                </a:lnTo>
                <a:lnTo>
                  <a:pt x="1115518" y="767162"/>
                </a:lnTo>
                <a:lnTo>
                  <a:pt x="557760" y="880966"/>
                </a:lnTo>
                <a:lnTo>
                  <a:pt x="558465" y="884421"/>
                </a:lnTo>
                <a:lnTo>
                  <a:pt x="557054" y="884421"/>
                </a:lnTo>
                <a:lnTo>
                  <a:pt x="557759" y="880966"/>
                </a:lnTo>
                <a:lnTo>
                  <a:pt x="0" y="76716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10" name="図 9" descr="図形&#10;&#10;低い精度で自動的に生成された説明">
            <a:extLst>
              <a:ext uri="{FF2B5EF4-FFF2-40B4-BE49-F238E27FC236}">
                <a16:creationId xmlns:a16="http://schemas.microsoft.com/office/drawing/2014/main" id="{B8DF7DAE-1391-A6C2-B1C2-CEAE0EFEF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10588" y="9854"/>
            <a:ext cx="1237234" cy="771993"/>
          </a:xfrm>
          <a:prstGeom prst="rect">
            <a:avLst/>
          </a:prstGeom>
        </p:spPr>
      </p:pic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349DFC63-EC26-ECFD-AD74-45B05DC36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04622" y="64755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16BEE2-880D-EB46-B93E-CB71F0ACC8A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601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ADC549-4A1D-DFBD-72CD-0A19FD70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F30AC55-CC47-3CDF-CB29-4CABA5917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103B46-0F6B-1BC3-772C-8E2E410D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4C52D3-0508-5532-14DD-BB5390893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103134-41CF-6F74-646E-F1D19509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96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566CB1-4C24-C575-5D2A-0BD124762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0164B1-5F65-1952-7973-441A0E291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39EAF4A-A90C-AD6E-ACDB-186900970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1493645-7858-DA85-65BB-C95F9EF3E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11A5C6-10E5-377D-85A3-0CFB653F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1770BC-9C73-4CAC-757A-0F718C32F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28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16E71C-E257-B530-52BD-EA837BF9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1D6B8FC-DBC4-7A23-0824-A8294F6F4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5E59F73-0884-09AD-F78E-B65441FEF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D40F012-F69F-5781-FA6F-0D77C5B84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8DD9A1-55C7-3D46-91D0-487F3DA7A1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262478E-3CE8-F19E-F7CF-7A64112A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63C78CB-3170-ADE8-4E1C-B694945B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F34533C-7591-6718-931C-486C484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17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3A9023-5523-B03C-9A7A-0A6B501A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F060C5A-7B7E-348C-3DA2-63A78F71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2976CE3-6A28-8CD1-0231-1A6EAD83A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9D472EF-4980-CBFB-07E9-6F2DCD86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0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5CB9EC4-1F18-BCC5-AAFB-12E0EBCB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5B7A7E6-9433-58E6-DE51-429AF9D4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D49BF5-E9AF-A906-2B67-B80E7DB0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678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6223BD-F635-C98F-96B5-3E94A8458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D8261B-84AE-0EAB-A969-C6E1AF7AC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726E244-6F62-88B6-25D4-AC7BB1331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B6BD929-0DBD-CFF4-DD02-97181D8A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B0DB1D9-BEA6-2BA2-4D54-21A26543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FA0941B-50BC-C745-4D98-0FDF90E1C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75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40B0FFB-7873-C085-F2D9-172C563E0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0C49821-E19B-CE4E-1970-506F6B329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878BE1-1270-7435-2E9F-23D5AEFB1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4B6AA0-0FC0-C229-3CEB-CD384ACAC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E78607-2CA7-9773-7656-D9FED69CA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16BEE2-880D-EB46-B93E-CB71F0ACC8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26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5.png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53.png"/><Relationship Id="rId4" Type="http://schemas.openxmlformats.org/officeDocument/2006/relationships/image" Target="../media/image36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5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29.png"/><Relationship Id="rId10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43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gif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410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49.png"/><Relationship Id="rId5" Type="http://schemas.openxmlformats.org/officeDocument/2006/relationships/image" Target="../media/image68.png"/><Relationship Id="rId10" Type="http://schemas.openxmlformats.org/officeDocument/2006/relationships/image" Target="../media/image480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94.png"/><Relationship Id="rId3" Type="http://schemas.openxmlformats.org/officeDocument/2006/relationships/image" Target="../media/image49.gif"/><Relationship Id="rId21" Type="http://schemas.openxmlformats.org/officeDocument/2006/relationships/image" Target="../media/image76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2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81.png"/><Relationship Id="rId5" Type="http://schemas.openxmlformats.org/officeDocument/2006/relationships/image" Target="../media/image51.gif"/><Relationship Id="rId15" Type="http://schemas.openxmlformats.org/officeDocument/2006/relationships/image" Target="../media/image91.png"/><Relationship Id="rId23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66.png"/><Relationship Id="rId4" Type="http://schemas.openxmlformats.org/officeDocument/2006/relationships/image" Target="../media/image50.gif"/><Relationship Id="rId9" Type="http://schemas.openxmlformats.org/officeDocument/2006/relationships/image" Target="../media/image79.png"/><Relationship Id="rId14" Type="http://schemas.openxmlformats.org/officeDocument/2006/relationships/image" Target="../media/image90.png"/><Relationship Id="rId22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94.png"/><Relationship Id="rId3" Type="http://schemas.openxmlformats.org/officeDocument/2006/relationships/image" Target="../media/image730.png"/><Relationship Id="rId21" Type="http://schemas.openxmlformats.org/officeDocument/2006/relationships/image" Target="../media/image76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gif"/><Relationship Id="rId11" Type="http://schemas.openxmlformats.org/officeDocument/2006/relationships/image" Target="../media/image81.png"/><Relationship Id="rId5" Type="http://schemas.openxmlformats.org/officeDocument/2006/relationships/image" Target="../media/image50.gif"/><Relationship Id="rId15" Type="http://schemas.openxmlformats.org/officeDocument/2006/relationships/image" Target="../media/image91.png"/><Relationship Id="rId23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66.png"/><Relationship Id="rId4" Type="http://schemas.openxmlformats.org/officeDocument/2006/relationships/image" Target="../media/image49.gif"/><Relationship Id="rId9" Type="http://schemas.openxmlformats.org/officeDocument/2006/relationships/image" Target="../media/image79.png"/><Relationship Id="rId14" Type="http://schemas.openxmlformats.org/officeDocument/2006/relationships/image" Target="../media/image90.png"/><Relationship Id="rId22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94.png"/><Relationship Id="rId3" Type="http://schemas.openxmlformats.org/officeDocument/2006/relationships/image" Target="../media/image730.png"/><Relationship Id="rId21" Type="http://schemas.openxmlformats.org/officeDocument/2006/relationships/image" Target="../media/image66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93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2.pn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gif"/><Relationship Id="rId11" Type="http://schemas.openxmlformats.org/officeDocument/2006/relationships/image" Target="../media/image81.png"/><Relationship Id="rId24" Type="http://schemas.openxmlformats.org/officeDocument/2006/relationships/image" Target="../media/image84.png"/><Relationship Id="rId5" Type="http://schemas.openxmlformats.org/officeDocument/2006/relationships/image" Target="../media/image50.gif"/><Relationship Id="rId15" Type="http://schemas.openxmlformats.org/officeDocument/2006/relationships/image" Target="../media/image91.png"/><Relationship Id="rId23" Type="http://schemas.openxmlformats.org/officeDocument/2006/relationships/image" Target="../media/image76.png"/><Relationship Id="rId10" Type="http://schemas.openxmlformats.org/officeDocument/2006/relationships/image" Target="../media/image80.png"/><Relationship Id="rId19" Type="http://schemas.openxmlformats.org/officeDocument/2006/relationships/image" Target="../media/image87.png"/><Relationship Id="rId4" Type="http://schemas.openxmlformats.org/officeDocument/2006/relationships/image" Target="../media/image49.gif"/><Relationship Id="rId9" Type="http://schemas.openxmlformats.org/officeDocument/2006/relationships/image" Target="../media/image79.png"/><Relationship Id="rId14" Type="http://schemas.openxmlformats.org/officeDocument/2006/relationships/image" Target="../media/image90.png"/><Relationship Id="rId22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94.png"/><Relationship Id="rId3" Type="http://schemas.openxmlformats.org/officeDocument/2006/relationships/image" Target="../media/image730.png"/><Relationship Id="rId21" Type="http://schemas.openxmlformats.org/officeDocument/2006/relationships/image" Target="../media/image66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93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92.pn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gif"/><Relationship Id="rId11" Type="http://schemas.openxmlformats.org/officeDocument/2006/relationships/image" Target="../media/image81.png"/><Relationship Id="rId24" Type="http://schemas.openxmlformats.org/officeDocument/2006/relationships/image" Target="../media/image95.png"/><Relationship Id="rId5" Type="http://schemas.openxmlformats.org/officeDocument/2006/relationships/image" Target="../media/image50.gif"/><Relationship Id="rId15" Type="http://schemas.openxmlformats.org/officeDocument/2006/relationships/image" Target="../media/image91.png"/><Relationship Id="rId23" Type="http://schemas.openxmlformats.org/officeDocument/2006/relationships/image" Target="../media/image76.png"/><Relationship Id="rId10" Type="http://schemas.openxmlformats.org/officeDocument/2006/relationships/image" Target="../media/image80.png"/><Relationship Id="rId19" Type="http://schemas.openxmlformats.org/officeDocument/2006/relationships/image" Target="../media/image87.png"/><Relationship Id="rId4" Type="http://schemas.openxmlformats.org/officeDocument/2006/relationships/image" Target="../media/image49.gif"/><Relationship Id="rId9" Type="http://schemas.openxmlformats.org/officeDocument/2006/relationships/image" Target="../media/image79.png"/><Relationship Id="rId14" Type="http://schemas.openxmlformats.org/officeDocument/2006/relationships/image" Target="../media/image90.png"/><Relationship Id="rId22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0.png"/><Relationship Id="rId18" Type="http://schemas.openxmlformats.org/officeDocument/2006/relationships/image" Target="../media/image66.png"/><Relationship Id="rId3" Type="http://schemas.openxmlformats.org/officeDocument/2006/relationships/image" Target="../media/image49.gif"/><Relationship Id="rId21" Type="http://schemas.openxmlformats.org/officeDocument/2006/relationships/image" Target="../media/image87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3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85.png"/><Relationship Id="rId5" Type="http://schemas.openxmlformats.org/officeDocument/2006/relationships/image" Target="../media/image51.gif"/><Relationship Id="rId15" Type="http://schemas.openxmlformats.org/officeDocument/2006/relationships/image" Target="../media/image92.png"/><Relationship Id="rId23" Type="http://schemas.openxmlformats.org/officeDocument/2006/relationships/image" Target="../media/image84.png"/><Relationship Id="rId10" Type="http://schemas.openxmlformats.org/officeDocument/2006/relationships/image" Target="../media/image81.png"/><Relationship Id="rId19" Type="http://schemas.openxmlformats.org/officeDocument/2006/relationships/image" Target="../media/image86.png"/><Relationship Id="rId4" Type="http://schemas.openxmlformats.org/officeDocument/2006/relationships/image" Target="../media/image50.gif"/><Relationship Id="rId9" Type="http://schemas.openxmlformats.org/officeDocument/2006/relationships/image" Target="../media/image80.png"/><Relationship Id="rId14" Type="http://schemas.openxmlformats.org/officeDocument/2006/relationships/image" Target="../media/image91.png"/><Relationship Id="rId22" Type="http://schemas.openxmlformats.org/officeDocument/2006/relationships/image" Target="../media/image8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97.png"/><Relationship Id="rId9" Type="http://schemas.openxmlformats.org/officeDocument/2006/relationships/image" Target="../media/image106.png"/><Relationship Id="rId1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0.gif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09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3" Type="http://schemas.openxmlformats.org/officeDocument/2006/relationships/image" Target="../media/image1010.png"/><Relationship Id="rId7" Type="http://schemas.openxmlformats.org/officeDocument/2006/relationships/image" Target="../media/image11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1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56.png"/><Relationship Id="rId4" Type="http://schemas.openxmlformats.org/officeDocument/2006/relationships/image" Target="../media/image11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png"/><Relationship Id="rId5" Type="http://schemas.openxmlformats.org/officeDocument/2006/relationships/image" Target="../media/image125.png"/><Relationship Id="rId4" Type="http://schemas.openxmlformats.org/officeDocument/2006/relationships/image" Target="../media/image1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26.emf"/><Relationship Id="rId3" Type="http://schemas.openxmlformats.org/officeDocument/2006/relationships/image" Target="../media/image1251.png"/><Relationship Id="rId7" Type="http://schemas.openxmlformats.org/officeDocument/2006/relationships/image" Target="../media/image130.png"/><Relationship Id="rId12" Type="http://schemas.openxmlformats.org/officeDocument/2006/relationships/image" Target="../media/image134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1.png"/><Relationship Id="rId15" Type="http://schemas.openxmlformats.org/officeDocument/2006/relationships/image" Target="../media/image137.png"/><Relationship Id="rId10" Type="http://schemas.openxmlformats.org/officeDocument/2006/relationships/image" Target="../media/image133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35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5" Type="http://schemas.openxmlformats.org/officeDocument/2006/relationships/image" Target="../media/image1430.png"/><Relationship Id="rId4" Type="http://schemas.openxmlformats.org/officeDocument/2006/relationships/image" Target="../media/image142.png"/><Relationship Id="rId9" Type="http://schemas.openxmlformats.org/officeDocument/2006/relationships/image" Target="../media/image1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590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10.png"/><Relationship Id="rId10" Type="http://schemas.openxmlformats.org/officeDocument/2006/relationships/image" Target="../media/image163.png"/><Relationship Id="rId4" Type="http://schemas.openxmlformats.org/officeDocument/2006/relationships/image" Target="../media/image1600.png"/><Relationship Id="rId9" Type="http://schemas.openxmlformats.org/officeDocument/2006/relationships/image" Target="../media/image1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64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3.png"/><Relationship Id="rId11" Type="http://schemas.openxmlformats.org/officeDocument/2006/relationships/image" Target="../media/image192.png"/><Relationship Id="rId5" Type="http://schemas.openxmlformats.org/officeDocument/2006/relationships/image" Target="../media/image182.png"/><Relationship Id="rId10" Type="http://schemas.openxmlformats.org/officeDocument/2006/relationships/image" Target="../media/image187.png"/><Relationship Id="rId4" Type="http://schemas.openxmlformats.org/officeDocument/2006/relationships/image" Target="../media/image1810.png"/><Relationship Id="rId9" Type="http://schemas.openxmlformats.org/officeDocument/2006/relationships/image" Target="../media/image1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65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10" Type="http://schemas.openxmlformats.org/officeDocument/2006/relationships/image" Target="../media/image162.svg"/><Relationship Id="rId4" Type="http://schemas.openxmlformats.org/officeDocument/2006/relationships/image" Target="../media/image194.png"/><Relationship Id="rId9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0.png"/><Relationship Id="rId3" Type="http://schemas.openxmlformats.org/officeDocument/2006/relationships/image" Target="../media/image168.gif"/><Relationship Id="rId7" Type="http://schemas.openxmlformats.org/officeDocument/2006/relationships/image" Target="../media/image12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0.png"/><Relationship Id="rId5" Type="http://schemas.openxmlformats.org/officeDocument/2006/relationships/image" Target="../media/image1250.png"/><Relationship Id="rId4" Type="http://schemas.openxmlformats.org/officeDocument/2006/relationships/image" Target="../media/image1210.png"/><Relationship Id="rId9" Type="http://schemas.openxmlformats.org/officeDocument/2006/relationships/image" Target="../media/image13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7" Type="http://schemas.openxmlformats.org/officeDocument/2006/relationships/image" Target="../media/image13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0.png"/><Relationship Id="rId5" Type="http://schemas.openxmlformats.org/officeDocument/2006/relationships/image" Target="../media/image1340.png"/><Relationship Id="rId4" Type="http://schemas.openxmlformats.org/officeDocument/2006/relationships/image" Target="../media/image13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4.png"/><Relationship Id="rId7" Type="http://schemas.openxmlformats.org/officeDocument/2006/relationships/image" Target="../media/image180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99.png"/><Relationship Id="rId4" Type="http://schemas.openxmlformats.org/officeDocument/2006/relationships/image" Target="../media/image177.png"/><Relationship Id="rId9" Type="http://schemas.openxmlformats.org/officeDocument/2006/relationships/image" Target="../media/image19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76.png"/><Relationship Id="rId7" Type="http://schemas.openxmlformats.org/officeDocument/2006/relationships/image" Target="../media/image20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10" Type="http://schemas.openxmlformats.org/officeDocument/2006/relationships/image" Target="../media/image177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2.png"/><Relationship Id="rId5" Type="http://schemas.openxmlformats.org/officeDocument/2006/relationships/image" Target="../media/image178.gif"/><Relationship Id="rId4" Type="http://schemas.openxmlformats.org/officeDocument/2006/relationships/image" Target="../media/image2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8.emf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28EC86-07D1-12AE-2B5E-1A7DBA7BB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195" y="1368769"/>
            <a:ext cx="10731610" cy="2387600"/>
          </a:xfrm>
        </p:spPr>
        <p:txBody>
          <a:bodyPr>
            <a:normAutofit/>
          </a:bodyPr>
          <a:lstStyle/>
          <a:p>
            <a:r>
              <a:rPr kumimoji="1" lang="en-US" altLang="ja-JP" sz="4800" b="1" dirty="0">
                <a:solidFill>
                  <a:schemeClr val="tx2"/>
                </a:solidFill>
                <a:latin typeface="Calibri" panose="020F0502020204030204" pitchFamily="34" charset="0"/>
              </a:rPr>
              <a:t>Causal hydrodynamic fluctuations</a:t>
            </a:r>
            <a:br>
              <a:rPr kumimoji="1" lang="en-US" altLang="ja-JP" sz="4800" b="1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kumimoji="1" lang="en-US" altLang="ja-JP" sz="4800" b="1" dirty="0">
                <a:solidFill>
                  <a:schemeClr val="tx2"/>
                </a:solidFill>
                <a:latin typeface="Calibri" panose="020F0502020204030204" pitchFamily="34" charset="0"/>
              </a:rPr>
              <a:t>in a one-dimensional expanding system</a:t>
            </a:r>
            <a:endParaRPr kumimoji="1" lang="ja-JP" altLang="en-US" sz="4800" b="1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2B59F6B-5786-97AB-BA54-CA827D97E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7591" y="4728734"/>
            <a:ext cx="6962043" cy="1576649"/>
          </a:xfrm>
        </p:spPr>
        <p:txBody>
          <a:bodyPr>
            <a:normAutofit/>
          </a:bodyPr>
          <a:lstStyle/>
          <a:p>
            <a:pPr algn="r"/>
            <a:r>
              <a:rPr kumimoji="1" lang="en-US" altLang="ja-JP" sz="3600" dirty="0">
                <a:latin typeface="Calibri" panose="020F0502020204030204" pitchFamily="34" charset="0"/>
                <a:cs typeface="Calibri" panose="020F0502020204030204" pitchFamily="34" charset="0"/>
              </a:rPr>
              <a:t>Shin-</a:t>
            </a:r>
            <a:r>
              <a:rPr kumimoji="1" lang="en-US" altLang="ja-JP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kumimoji="1" lang="en-US" altLang="ja-JP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Fujii</a:t>
            </a:r>
            <a:endParaRPr lang="en-US" altLang="ja-JP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kumimoji="1" lang="en-US" altLang="ja-JP" sz="3600" dirty="0">
                <a:latin typeface="Calibri" panose="020F0502020204030204" pitchFamily="34" charset="0"/>
                <a:cs typeface="Calibri" panose="020F0502020204030204" pitchFamily="34" charset="0"/>
              </a:rPr>
              <a:t>Sophia University</a:t>
            </a:r>
            <a:endParaRPr kumimoji="1" lang="ja-JP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5EF673-A8B9-8646-A808-EBC7D8251B6D}"/>
              </a:ext>
            </a:extLst>
          </p:cNvPr>
          <p:cNvSpPr txBox="1"/>
          <p:nvPr/>
        </p:nvSpPr>
        <p:spPr>
          <a:xfrm>
            <a:off x="730195" y="183285"/>
            <a:ext cx="1153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 on Hydrodynamics and related observables in heavy-ion collisions @ </a:t>
            </a:r>
            <a:r>
              <a:rPr kumimoji="1" lang="en-US" altLang="ja-JP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Subatech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/IMT-</a:t>
            </a:r>
            <a:r>
              <a:rPr kumimoji="1" lang="en-US" altLang="ja-JP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Atlantique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Nantes, France</a:t>
            </a:r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2F62DE-10A6-A458-52D4-E86719795D94}"/>
              </a:ext>
            </a:extLst>
          </p:cNvPr>
          <p:cNvSpPr txBox="1"/>
          <p:nvPr/>
        </p:nvSpPr>
        <p:spPr>
          <a:xfrm>
            <a:off x="2716118" y="3853208"/>
            <a:ext cx="6759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kumimoji="1" lang="en-US" altLang="ja-JP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Fujii</a:t>
            </a:r>
            <a:r>
              <a:rPr kumimoji="1"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T. Hirano, Phys. Rev. C </a:t>
            </a:r>
            <a:r>
              <a:rPr kumimoji="1" lang="en-US" altLang="ja-JP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109</a:t>
            </a:r>
            <a:r>
              <a:rPr kumimoji="1"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024916 (2024)</a:t>
            </a:r>
            <a:endParaRPr kumimoji="1" lang="ja-JP" altLang="en-US" sz="24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822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1AA5C-4103-2050-EF8F-72F75C59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1F24135-78A9-8F39-C711-0C0C6B9D1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62FED2-362D-BD09-20C7-0AF73B9CE950}"/>
              </a:ext>
            </a:extLst>
          </p:cNvPr>
          <p:cNvSpPr txBox="1"/>
          <p:nvPr/>
        </p:nvSpPr>
        <p:spPr>
          <a:xfrm>
            <a:off x="79513" y="246490"/>
            <a:ext cx="4643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Perturbative expansion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E94D4D-1251-77D8-0AB0-D5BFFB6C07FF}"/>
              </a:ext>
            </a:extLst>
          </p:cNvPr>
          <p:cNvSpPr txBox="1"/>
          <p:nvPr/>
        </p:nvSpPr>
        <p:spPr>
          <a:xfrm>
            <a:off x="732987" y="5277912"/>
            <a:ext cx="1047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 equation for background (0th order perturbation)</a:t>
            </a:r>
            <a:endParaRPr kumimoji="1" lang="ja-JP" altLang="en-US" sz="32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73302E7-B892-D313-C16E-BC9ECFA03E39}"/>
                  </a:ext>
                </a:extLst>
              </p:cNvPr>
              <p:cNvSpPr txBox="1"/>
              <p:nvPr/>
            </p:nvSpPr>
            <p:spPr>
              <a:xfrm>
                <a:off x="808546" y="2738130"/>
                <a:ext cx="8541634" cy="737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kumimoji="1" lang="en-US" altLang="ja-JP" sz="28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cosh</m:t>
                          </m:r>
                          <m:d>
                            <m:dPr>
                              <m:ctrlPr>
                                <a:rPr kumimoji="1" lang="en-US" altLang="ja-JP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28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kumimoji="1" lang="en-US" altLang="ja-JP" sz="2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kumimoji="1" lang="en-US" altLang="ja-JP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ja-JP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kumimoji="1" lang="en-US" altLang="ja-JP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kumimoji="1" lang="en-US" altLang="ja-JP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kumimoji="1" lang="en-US" altLang="ja-JP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0, 0, </m:t>
                          </m:r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sinh</m:t>
                          </m:r>
                          <m:d>
                            <m:dPr>
                              <m:ctrlPr>
                                <a:rPr kumimoji="1" lang="en-US" altLang="ja-JP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28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kumimoji="1" lang="en-US" altLang="ja-JP" sz="2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kumimoji="1" lang="en-US" altLang="ja-JP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ja-JP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kumimoji="1" lang="en-US" altLang="ja-JP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kumimoji="1"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kumimoji="1" lang="en-US" altLang="ja-JP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8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73302E7-B892-D313-C16E-BC9ECFA0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46" y="2738130"/>
                <a:ext cx="8541634" cy="7371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165FFC79-783D-C22A-9B81-2E7746541841}"/>
                  </a:ext>
                </a:extLst>
              </p:cNvPr>
              <p:cNvSpPr txBox="1"/>
              <p:nvPr/>
            </p:nvSpPr>
            <p:spPr>
              <a:xfrm>
                <a:off x="808546" y="3621166"/>
                <a:ext cx="35204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ja-JP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kumimoji="1" lang="en-US" altLang="ja-JP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ja-JP" altLang="en-US" sz="28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165FFC79-783D-C22A-9B81-2E7746541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46" y="3621166"/>
                <a:ext cx="3520451" cy="523220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5C69DB-03FC-76F7-CDE2-A10EBDDAF471}"/>
              </a:ext>
            </a:extLst>
          </p:cNvPr>
          <p:cNvSpPr txBox="1"/>
          <p:nvPr/>
        </p:nvSpPr>
        <p:spPr>
          <a:xfrm>
            <a:off x="4350878" y="3739356"/>
            <a:ext cx="573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  <a:endParaRPr kumimoji="1" lang="ja-JP" altLang="en-US" sz="20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EA40030-6B17-C063-46BE-F83DC6F93EA5}"/>
                  </a:ext>
                </a:extLst>
              </p:cNvPr>
              <p:cNvSpPr txBox="1"/>
              <p:nvPr/>
            </p:nvSpPr>
            <p:spPr>
              <a:xfrm>
                <a:off x="4036737" y="1171564"/>
                <a:ext cx="4512646" cy="627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Bj</m:t>
                        </m:r>
                      </m:sub>
                      <m:sup>
                        <m:r>
                          <a:rPr kumimoji="1"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kumimoji="1"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ja-JP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cosh</m:t>
                        </m:r>
                        <m:r>
                          <a:rPr kumimoji="1" lang="en-US" altLang="ja-JP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kumimoji="1" lang="en-US" altLang="ja-JP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kumimoji="1"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0, 0, </m:t>
                        </m:r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sinh</m:t>
                        </m:r>
                        <m:sSub>
                          <m:sSubPr>
                            <m:ctrlPr>
                              <a:rPr kumimoji="1" lang="en-US" altLang="ja-JP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ja-JP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kumimoji="1" lang="ja-JP" altLang="en-US" sz="2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EA40030-6B17-C063-46BE-F83DC6F93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737" y="1171564"/>
                <a:ext cx="4512646" cy="627736"/>
              </a:xfrm>
              <a:prstGeom prst="rect">
                <a:avLst/>
              </a:prstGeom>
              <a:blipFill>
                <a:blip r:embed="rId5"/>
                <a:stretch>
                  <a:fillRect l="-2809" t="-4000" b="-1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下矢印 12">
            <a:extLst>
              <a:ext uri="{FF2B5EF4-FFF2-40B4-BE49-F238E27FC236}">
                <a16:creationId xmlns:a16="http://schemas.microsoft.com/office/drawing/2014/main" id="{2C978AEC-E9BA-9DBE-BDB2-152405FCD38C}"/>
              </a:ext>
            </a:extLst>
          </p:cNvPr>
          <p:cNvSpPr/>
          <p:nvPr/>
        </p:nvSpPr>
        <p:spPr>
          <a:xfrm>
            <a:off x="808546" y="2072692"/>
            <a:ext cx="580660" cy="405431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2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A111B9-07FC-2783-5B62-E39BE8F63555}"/>
              </a:ext>
            </a:extLst>
          </p:cNvPr>
          <p:cNvSpPr txBox="1"/>
          <p:nvPr/>
        </p:nvSpPr>
        <p:spPr>
          <a:xfrm>
            <a:off x="1389206" y="1983021"/>
            <a:ext cx="2974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deviations</a:t>
            </a:r>
            <a:endParaRPr kumimoji="1" lang="ja-JP" altLang="en-US" sz="32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32FE89E6-11D7-B5A0-6DEC-2AC76D805A09}"/>
                  </a:ext>
                </a:extLst>
              </p:cNvPr>
              <p:cNvSpPr txBox="1"/>
              <p:nvPr/>
            </p:nvSpPr>
            <p:spPr>
              <a:xfrm>
                <a:off x="1430437" y="4454328"/>
                <a:ext cx="7698005" cy="624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3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 momentum conservation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sz="3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𝝏</m:t>
                        </m:r>
                      </m:e>
                      <m:sub>
                        <m:r>
                          <a:rPr lang="en-US" altLang="ja-JP" sz="3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𝝁</m:t>
                        </m:r>
                      </m:sub>
                    </m:sSub>
                    <m:sSup>
                      <m:sSupPr>
                        <m:ctrlPr>
                          <a:rPr lang="en-US" altLang="ja-JP" sz="3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ja-JP" sz="3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𝑻</m:t>
                        </m:r>
                      </m:e>
                      <m:sup>
                        <m:r>
                          <a:rPr lang="en-US" altLang="ja-JP" sz="32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𝝁𝝂</m:t>
                        </m:r>
                      </m:sup>
                    </m:sSup>
                    <m:r>
                      <a:rPr lang="en-US" altLang="ja-JP" sz="32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ja-JP" sz="32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𝟎</m:t>
                    </m:r>
                  </m:oMath>
                </a14:m>
                <a:endParaRPr kumimoji="1" lang="ja-JP" altLang="en-US" sz="3200" b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32FE89E6-11D7-B5A0-6DEC-2AC76D805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437" y="4454328"/>
                <a:ext cx="7698005" cy="624658"/>
              </a:xfrm>
              <a:prstGeom prst="rect">
                <a:avLst/>
              </a:prstGeom>
              <a:blipFill>
                <a:blip r:embed="rId6"/>
                <a:stretch>
                  <a:fillRect l="-1977" t="-12000" b="-2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D9D5258-04D9-B38F-9C24-850C6DAA588A}"/>
              </a:ext>
            </a:extLst>
          </p:cNvPr>
          <p:cNvSpPr txBox="1"/>
          <p:nvPr/>
        </p:nvSpPr>
        <p:spPr>
          <a:xfrm>
            <a:off x="808546" y="1171564"/>
            <a:ext cx="3228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Bjorken’s</a:t>
            </a:r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solution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A6F5791-C69D-116D-A98D-0089CDAF2D86}"/>
              </a:ext>
            </a:extLst>
          </p:cNvPr>
          <p:cNvSpPr txBox="1"/>
          <p:nvPr/>
        </p:nvSpPr>
        <p:spPr>
          <a:xfrm>
            <a:off x="4350878" y="3739356"/>
            <a:ext cx="573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  <a:endParaRPr kumimoji="1" lang="ja-JP" altLang="en-US" sz="20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A2F436AD-77EE-C0FF-776E-2FA5F4112F38}"/>
                  </a:ext>
                </a:extLst>
              </p:cNvPr>
              <p:cNvSpPr txBox="1"/>
              <p:nvPr/>
            </p:nvSpPr>
            <p:spPr>
              <a:xfrm>
                <a:off x="4958593" y="3739356"/>
                <a:ext cx="20219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kumimoji="1"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energy density</a:t>
                </a:r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A2F436AD-77EE-C0FF-776E-2FA5F4112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593" y="3739356"/>
                <a:ext cx="2021900" cy="400110"/>
              </a:xfrm>
              <a:prstGeom prst="rect">
                <a:avLst/>
              </a:prstGeom>
              <a:blipFill>
                <a:blip r:embed="rId7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EB05914-1DF2-8D9E-E431-5A86FCF330A5}"/>
              </a:ext>
            </a:extLst>
          </p:cNvPr>
          <p:cNvSpPr txBox="1"/>
          <p:nvPr/>
        </p:nvSpPr>
        <p:spPr>
          <a:xfrm>
            <a:off x="732987" y="5890751"/>
            <a:ext cx="1047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 equation for fluctuation (1st order perturbation)</a:t>
            </a:r>
            <a:endParaRPr kumimoji="1" lang="ja-JP" alt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下矢印 23">
            <a:extLst>
              <a:ext uri="{FF2B5EF4-FFF2-40B4-BE49-F238E27FC236}">
                <a16:creationId xmlns:a16="http://schemas.microsoft.com/office/drawing/2014/main" id="{4BBF5D53-6E58-BC4C-B0D6-1816972DCDF5}"/>
              </a:ext>
            </a:extLst>
          </p:cNvPr>
          <p:cNvSpPr/>
          <p:nvPr/>
        </p:nvSpPr>
        <p:spPr>
          <a:xfrm>
            <a:off x="808546" y="4557619"/>
            <a:ext cx="580660" cy="405431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2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8B8EA06-9CDB-E533-1553-724A47902D49}"/>
              </a:ext>
            </a:extLst>
          </p:cNvPr>
          <p:cNvSpPr txBox="1"/>
          <p:nvPr/>
        </p:nvSpPr>
        <p:spPr>
          <a:xfrm>
            <a:off x="5642181" y="246490"/>
            <a:ext cx="5263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I. </a:t>
            </a:r>
            <a:r>
              <a:rPr kumimoji="1" lang="en-US" altLang="ja-JP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Kapusta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Phys. Rev. C </a:t>
            </a:r>
            <a:r>
              <a:rPr kumimoji="1" lang="en-US" altLang="ja-JP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054906 (2012)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863D6FF-220C-CCDA-6C03-03ADE74510DC}"/>
              </a:ext>
            </a:extLst>
          </p:cNvPr>
          <p:cNvSpPr txBox="1"/>
          <p:nvPr/>
        </p:nvSpPr>
        <p:spPr>
          <a:xfrm>
            <a:off x="5036054" y="651308"/>
            <a:ext cx="5869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Chattopadhyay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Phys. Rev. C </a:t>
            </a:r>
            <a:r>
              <a:rPr kumimoji="1" lang="en-US" altLang="ja-JP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97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054902 (2018)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48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08AC1-6B5A-0916-751C-24128E697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角丸四角形 55">
            <a:extLst>
              <a:ext uri="{FF2B5EF4-FFF2-40B4-BE49-F238E27FC236}">
                <a16:creationId xmlns:a16="http://schemas.microsoft.com/office/drawing/2014/main" id="{8FBEB662-405B-3379-1AB6-A41CA62FC551}"/>
              </a:ext>
            </a:extLst>
          </p:cNvPr>
          <p:cNvSpPr/>
          <p:nvPr/>
        </p:nvSpPr>
        <p:spPr>
          <a:xfrm>
            <a:off x="363677" y="3937177"/>
            <a:ext cx="11446028" cy="2229592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角丸四角形 54">
            <a:extLst>
              <a:ext uri="{FF2B5EF4-FFF2-40B4-BE49-F238E27FC236}">
                <a16:creationId xmlns:a16="http://schemas.microsoft.com/office/drawing/2014/main" id="{F162232A-9FBA-28B0-814D-6A198208AA4F}"/>
              </a:ext>
            </a:extLst>
          </p:cNvPr>
          <p:cNvSpPr/>
          <p:nvPr/>
        </p:nvSpPr>
        <p:spPr>
          <a:xfrm>
            <a:off x="363678" y="1345788"/>
            <a:ext cx="5900425" cy="1925239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43E1DE4-598F-A75A-C827-2ACE62BDE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43716F-3FB2-0D26-6062-A9054426EA02}"/>
              </a:ext>
            </a:extLst>
          </p:cNvPr>
          <p:cNvSpPr txBox="1"/>
          <p:nvPr/>
        </p:nvSpPr>
        <p:spPr>
          <a:xfrm>
            <a:off x="79513" y="246490"/>
            <a:ext cx="3698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 equations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C69CF8B-FF48-8648-C76E-C11B9FF11CFD}"/>
                  </a:ext>
                </a:extLst>
              </p:cNvPr>
              <p:cNvSpPr txBox="1"/>
              <p:nvPr/>
            </p:nvSpPr>
            <p:spPr>
              <a:xfrm>
                <a:off x="477368" y="4655054"/>
                <a:ext cx="11047255" cy="857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𝜕𝜏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ja-JP" alt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altLang="ja-JP" sz="24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24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ja-JP" sz="24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𝛱</m:t>
                                      </m:r>
                                    </m:e>
                                    <m:sub>
                                      <m: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24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eqArr>
                        </m:e>
                      </m:d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4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1"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kumimoji="1"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4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𝛱</m:t>
                                      </m:r>
                                    </m:e>
                                    <m:sub>
                                      <m:r>
                                        <a:rPr lang="en-US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4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𝛿𝛱</m:t>
                              </m:r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𝛿𝜋</m:t>
                              </m:r>
                            </m:e>
                          </m:eqArr>
                        </m:e>
                      </m:d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𝛿𝛱</m:t>
                              </m:r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𝛿𝜋</m:t>
                              </m:r>
                            </m:e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4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𝛱</m:t>
                                      </m:r>
                                    </m:e>
                                    <m:sub>
                                      <m:r>
                                        <a:rPr lang="en-US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4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altLang="ja-JP" sz="24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eqArr>
                        </m:e>
                      </m:d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4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C69CF8B-FF48-8648-C76E-C11B9FF11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68" y="4655054"/>
                <a:ext cx="11047255" cy="857158"/>
              </a:xfrm>
              <a:prstGeom prst="rect">
                <a:avLst/>
              </a:prstGeom>
              <a:blipFill>
                <a:blip r:embed="rId3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468755-2734-6065-E69A-883A9489131C}"/>
              </a:ext>
            </a:extLst>
          </p:cNvPr>
          <p:cNvSpPr txBox="1"/>
          <p:nvPr/>
        </p:nvSpPr>
        <p:spPr>
          <a:xfrm>
            <a:off x="477368" y="3937176"/>
            <a:ext cx="2110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</a:t>
            </a:r>
            <a:endParaRPr kumimoji="1" lang="ja-JP" alt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68768A9C-6FF1-5B1F-1CD9-6652BB9CE56B}"/>
                  </a:ext>
                </a:extLst>
              </p:cNvPr>
              <p:cNvSpPr txBox="1"/>
              <p:nvPr/>
            </p:nvSpPr>
            <p:spPr>
              <a:xfrm>
                <a:off x="477368" y="2052902"/>
                <a:ext cx="4749057" cy="910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altLang="ja-JP" sz="28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l-GR" altLang="ja-JP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l-GR" altLang="ja-JP" sz="28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𝛱</m:t>
                              </m:r>
                            </m:e>
                            <m:sub>
                              <m:r>
                                <a:rPr lang="en-US" altLang="ja-JP" sz="28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ja-JP" sz="28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8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68768A9C-6FF1-5B1F-1CD9-6652BB9CE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68" y="2052902"/>
                <a:ext cx="4749057" cy="910377"/>
              </a:xfrm>
              <a:prstGeom prst="rect">
                <a:avLst/>
              </a:prstGeom>
              <a:blipFill>
                <a:blip r:embed="rId4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5B518D-62EA-37F2-448F-E7B03FB2E992}"/>
              </a:ext>
            </a:extLst>
          </p:cNvPr>
          <p:cNvSpPr txBox="1"/>
          <p:nvPr/>
        </p:nvSpPr>
        <p:spPr>
          <a:xfrm>
            <a:off x="477368" y="1324945"/>
            <a:ext cx="2201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r>
              <a:rPr lang="en-US" altLang="ja-JP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  <a:endParaRPr kumimoji="1" lang="ja-JP" altLang="en-US" sz="32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A167DC-F78D-8A5A-EEFC-922DFA0EE8C1}"/>
              </a:ext>
            </a:extLst>
          </p:cNvPr>
          <p:cNvSpPr txBox="1"/>
          <p:nvPr/>
        </p:nvSpPr>
        <p:spPr>
          <a:xfrm>
            <a:off x="7720376" y="5641091"/>
            <a:ext cx="3804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➔ </a:t>
            </a:r>
            <a:r>
              <a:rPr kumimoji="1"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longer </a:t>
            </a:r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1"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oost invariant</a:t>
            </a:r>
            <a:endParaRPr kumimoji="1" lang="ja-JP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9B79B7B-65A9-D328-B7CE-E6C4FE87CF01}"/>
                  </a:ext>
                </a:extLst>
              </p:cNvPr>
              <p:cNvSpPr txBox="1"/>
              <p:nvPr/>
            </p:nvSpPr>
            <p:spPr>
              <a:xfrm>
                <a:off x="11096766" y="2685676"/>
                <a:ext cx="7205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3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9B79B7B-65A9-D328-B7CE-E6C4FE87C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6766" y="2685676"/>
                <a:ext cx="720517" cy="646331"/>
              </a:xfrm>
              <a:prstGeom prst="rect">
                <a:avLst/>
              </a:prstGeom>
              <a:blipFill>
                <a:blip r:embed="rId5"/>
                <a:stretch>
                  <a:fillRect l="-1724" b="-134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0602381-21CE-70EF-8273-95FAA23027AB}"/>
                  </a:ext>
                </a:extLst>
              </p:cNvPr>
              <p:cNvSpPr txBox="1"/>
              <p:nvPr/>
            </p:nvSpPr>
            <p:spPr>
              <a:xfrm>
                <a:off x="8909263" y="537781"/>
                <a:ext cx="54213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ja-JP" altLang="en-US" sz="3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0602381-21CE-70EF-8273-95FAA2302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263" y="537781"/>
                <a:ext cx="54213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68E3195-7770-44C6-A2B7-B95E7B85C6C6}"/>
              </a:ext>
            </a:extLst>
          </p:cNvPr>
          <p:cNvSpPr txBox="1"/>
          <p:nvPr/>
        </p:nvSpPr>
        <p:spPr>
          <a:xfrm>
            <a:off x="9463504" y="2157459"/>
            <a:ext cx="162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</a:t>
            </a:r>
            <a:endParaRPr kumimoji="1" lang="ja-JP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2BCB096-4C93-E106-42B3-1D260AEE2496}"/>
              </a:ext>
            </a:extLst>
          </p:cNvPr>
          <p:cNvSpPr txBox="1"/>
          <p:nvPr/>
        </p:nvSpPr>
        <p:spPr>
          <a:xfrm>
            <a:off x="7130619" y="982706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endParaRPr kumimoji="1" lang="ja-JP" altLang="en-US" sz="24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1DA93A3-2A29-608E-E43A-F43CDE911F1C}"/>
              </a:ext>
            </a:extLst>
          </p:cNvPr>
          <p:cNvGrpSpPr/>
          <p:nvPr/>
        </p:nvGrpSpPr>
        <p:grpSpPr>
          <a:xfrm>
            <a:off x="382290" y="6229674"/>
            <a:ext cx="11319983" cy="403604"/>
            <a:chOff x="489141" y="6359134"/>
            <a:chExt cx="11319983" cy="4036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0C710B69-A4F8-D4AB-E5EF-BB0878F660BA}"/>
                    </a:ext>
                  </a:extLst>
                </p:cNvPr>
                <p:cNvSpPr txBox="1"/>
                <p:nvPr/>
              </p:nvSpPr>
              <p:spPr>
                <a:xfrm>
                  <a:off x="489141" y="6362628"/>
                  <a:ext cx="332975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en-US" altLang="ja-JP" sz="20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: enthalpy density,</a:t>
                  </a:r>
                  <a:endParaRPr lang="ja-JP" altLang="en-US" sz="200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A22A7125-E88C-A81D-3859-56E2C6F1C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141" y="6362628"/>
                  <a:ext cx="3329758" cy="400110"/>
                </a:xfrm>
                <a:prstGeom prst="rect">
                  <a:avLst/>
                </a:prstGeom>
                <a:blipFill>
                  <a:blip r:embed="rId8"/>
                  <a:stretch>
                    <a:fillRect t="-6061" r="-760" b="-242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9CCB1C2E-D7F1-8AC5-7560-F7E0FF5DE9EA}"/>
                    </a:ext>
                  </a:extLst>
                </p:cNvPr>
                <p:cNvSpPr txBox="1"/>
                <p:nvPr/>
              </p:nvSpPr>
              <p:spPr>
                <a:xfrm>
                  <a:off x="3750130" y="6362628"/>
                  <a:ext cx="269644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kumimoji="1" lang="en-US" altLang="ja-JP" sz="20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: hydrostatic pressure,</a:t>
                  </a:r>
                  <a:endParaRPr kumimoji="1" lang="ja-JP" altLang="en-US" sz="200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3BD2FDEB-1012-A9A0-CC61-9589670C31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0130" y="6362628"/>
                  <a:ext cx="2696444" cy="400110"/>
                </a:xfrm>
                <a:prstGeom prst="rect">
                  <a:avLst/>
                </a:prstGeom>
                <a:blipFill>
                  <a:blip r:embed="rId9"/>
                  <a:stretch>
                    <a:fillRect t="-6061" r="-935" b="-242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938C4BD8-D7C6-4918-4EF3-0132BB539D66}"/>
                    </a:ext>
                  </a:extLst>
                </p:cNvPr>
                <p:cNvSpPr txBox="1"/>
                <p:nvPr/>
              </p:nvSpPr>
              <p:spPr>
                <a:xfrm>
                  <a:off x="6377805" y="6362628"/>
                  <a:ext cx="2183284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l-GR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𝛱</m:t>
                      </m:r>
                    </m:oMath>
                  </a14:m>
                  <a:r>
                    <a:rPr lang="en-US" altLang="ja-JP" sz="20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: bulk pressure,</a:t>
                  </a:r>
                  <a:endParaRPr lang="ja-JP" altLang="en-US" sz="200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0185F61E-4931-A753-DCA4-D3C2DFEB7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7805" y="6362628"/>
                  <a:ext cx="2183284" cy="400110"/>
                </a:xfrm>
                <a:prstGeom prst="rect">
                  <a:avLst/>
                </a:prstGeom>
                <a:blipFill>
                  <a:blip r:embed="rId10"/>
                  <a:stretch>
                    <a:fillRect t="-6061" b="-242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752C7D9-F1C5-BC67-9073-27FA70352128}"/>
                    </a:ext>
                  </a:extLst>
                </p:cNvPr>
                <p:cNvSpPr txBox="1"/>
                <p:nvPr/>
              </p:nvSpPr>
              <p:spPr>
                <a:xfrm>
                  <a:off x="8373055" y="6359134"/>
                  <a:ext cx="343606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</m:t>
                          </m:r>
                        </m:sup>
                      </m:sSup>
                      <m:r>
                        <a:rPr lang="en-US" altLang="ja-JP" sz="2000" b="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</m:t>
                          </m:r>
                        </m:sup>
                      </m:sSup>
                    </m:oMath>
                  </a14:m>
                  <a:r>
                    <a:rPr kumimoji="1" lang="en-US" altLang="ja-JP" sz="20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: shear </a:t>
                  </a:r>
                  <a:r>
                    <a:rPr lang="en-US" altLang="ja-JP" sz="20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pressure</a:t>
                  </a:r>
                  <a:endParaRPr kumimoji="1" lang="ja-JP" altLang="en-US" sz="200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752C7D9-F1C5-BC67-9073-27FA703521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3055" y="6359134"/>
                  <a:ext cx="3436069" cy="400110"/>
                </a:xfrm>
                <a:prstGeom prst="rect">
                  <a:avLst/>
                </a:prstGeom>
                <a:blipFill>
                  <a:blip r:embed="rId11"/>
                  <a:stretch>
                    <a:fillRect t="-9091" r="-1103" b="-242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6CEF055-7232-08AB-E642-8F10F05FACBE}"/>
              </a:ext>
            </a:extLst>
          </p:cNvPr>
          <p:cNvCxnSpPr>
            <a:cxnSpLocks/>
          </p:cNvCxnSpPr>
          <p:nvPr/>
        </p:nvCxnSpPr>
        <p:spPr>
          <a:xfrm>
            <a:off x="7288379" y="3095453"/>
            <a:ext cx="3844897" cy="0"/>
          </a:xfrm>
          <a:prstGeom prst="straightConnector1">
            <a:avLst/>
          </a:prstGeom>
          <a:ln w="3810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67FE8BF9-6A0A-030E-F9B8-0563431DAC63}"/>
              </a:ext>
            </a:extLst>
          </p:cNvPr>
          <p:cNvCxnSpPr>
            <a:cxnSpLocks/>
          </p:cNvCxnSpPr>
          <p:nvPr/>
        </p:nvCxnSpPr>
        <p:spPr>
          <a:xfrm flipV="1">
            <a:off x="9180331" y="1172037"/>
            <a:ext cx="0" cy="19089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93A4EDC-A4E7-ED1E-7471-89EE98E99874}"/>
              </a:ext>
            </a:extLst>
          </p:cNvPr>
          <p:cNvGrpSpPr/>
          <p:nvPr/>
        </p:nvGrpSpPr>
        <p:grpSpPr>
          <a:xfrm>
            <a:off x="1816438" y="2326738"/>
            <a:ext cx="8740690" cy="3148899"/>
            <a:chOff x="1816438" y="2326738"/>
            <a:chExt cx="8740690" cy="3148899"/>
          </a:xfrm>
        </p:grpSpPr>
        <p:sp>
          <p:nvSpPr>
            <p:cNvPr id="42" name="角丸四角形 41">
              <a:extLst>
                <a:ext uri="{FF2B5EF4-FFF2-40B4-BE49-F238E27FC236}">
                  <a16:creationId xmlns:a16="http://schemas.microsoft.com/office/drawing/2014/main" id="{015E1CA0-A0CE-5074-E02B-5EC64BCD1E94}"/>
                </a:ext>
              </a:extLst>
            </p:cNvPr>
            <p:cNvSpPr/>
            <p:nvPr/>
          </p:nvSpPr>
          <p:spPr>
            <a:xfrm>
              <a:off x="3000825" y="2326738"/>
              <a:ext cx="1316723" cy="481212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角丸四角形 42">
              <a:extLst>
                <a:ext uri="{FF2B5EF4-FFF2-40B4-BE49-F238E27FC236}">
                  <a16:creationId xmlns:a16="http://schemas.microsoft.com/office/drawing/2014/main" id="{E1C7226C-A74A-AFC3-4428-3D5C6F5E2791}"/>
                </a:ext>
              </a:extLst>
            </p:cNvPr>
            <p:cNvSpPr/>
            <p:nvPr/>
          </p:nvSpPr>
          <p:spPr>
            <a:xfrm>
              <a:off x="2297070" y="5071780"/>
              <a:ext cx="1144156" cy="388746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角丸四角形 43">
              <a:extLst>
                <a:ext uri="{FF2B5EF4-FFF2-40B4-BE49-F238E27FC236}">
                  <a16:creationId xmlns:a16="http://schemas.microsoft.com/office/drawing/2014/main" id="{CAB90981-ADD0-544F-BD8E-48D9468B627A}"/>
                </a:ext>
              </a:extLst>
            </p:cNvPr>
            <p:cNvSpPr/>
            <p:nvPr/>
          </p:nvSpPr>
          <p:spPr>
            <a:xfrm>
              <a:off x="6026873" y="4716956"/>
              <a:ext cx="1144156" cy="388746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角丸四角形 44">
              <a:extLst>
                <a:ext uri="{FF2B5EF4-FFF2-40B4-BE49-F238E27FC236}">
                  <a16:creationId xmlns:a16="http://schemas.microsoft.com/office/drawing/2014/main" id="{49EBD641-4EE6-041B-90F8-55EE5931F1BA}"/>
                </a:ext>
              </a:extLst>
            </p:cNvPr>
            <p:cNvSpPr/>
            <p:nvPr/>
          </p:nvSpPr>
          <p:spPr>
            <a:xfrm>
              <a:off x="5810698" y="5086891"/>
              <a:ext cx="1245201" cy="388746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角丸四角形 46">
              <a:extLst>
                <a:ext uri="{FF2B5EF4-FFF2-40B4-BE49-F238E27FC236}">
                  <a16:creationId xmlns:a16="http://schemas.microsoft.com/office/drawing/2014/main" id="{6DE6358F-30F6-DF16-1E11-E7264A0B3AC6}"/>
                </a:ext>
              </a:extLst>
            </p:cNvPr>
            <p:cNvSpPr/>
            <p:nvPr/>
          </p:nvSpPr>
          <p:spPr>
            <a:xfrm>
              <a:off x="9141194" y="4710237"/>
              <a:ext cx="1245201" cy="388746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角丸四角形 47">
              <a:extLst>
                <a:ext uri="{FF2B5EF4-FFF2-40B4-BE49-F238E27FC236}">
                  <a16:creationId xmlns:a16="http://schemas.microsoft.com/office/drawing/2014/main" id="{8CBE9436-00AA-B3FF-F4A4-1002C79BE30B}"/>
                </a:ext>
              </a:extLst>
            </p:cNvPr>
            <p:cNvSpPr/>
            <p:nvPr/>
          </p:nvSpPr>
          <p:spPr>
            <a:xfrm>
              <a:off x="9412972" y="5079416"/>
              <a:ext cx="1144156" cy="388746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25790F36-F750-6F7A-3452-528D11F5EB12}"/>
                </a:ext>
              </a:extLst>
            </p:cNvPr>
            <p:cNvSpPr txBox="1"/>
            <p:nvPr/>
          </p:nvSpPr>
          <p:spPr>
            <a:xfrm>
              <a:off x="1816438" y="3400202"/>
              <a:ext cx="7553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chemeClr val="accent3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Any constitutive equation can be employed</a:t>
              </a:r>
              <a:endParaRPr kumimoji="1" lang="ja-JP" altLang="en-US" sz="32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608F8DA5-8B39-4622-9937-1378D7ED9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8357" y="2904497"/>
              <a:ext cx="0" cy="552092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EC6C7FA8-801D-C7E7-33D5-6724978D24B9}"/>
                </a:ext>
              </a:extLst>
            </p:cNvPr>
            <p:cNvCxnSpPr>
              <a:cxnSpLocks/>
            </p:cNvCxnSpPr>
            <p:nvPr/>
          </p:nvCxnSpPr>
          <p:spPr>
            <a:xfrm>
              <a:off x="6254132" y="3991983"/>
              <a:ext cx="0" cy="620574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50186A1-8464-CB4D-952F-30C7F635B54D}"/>
              </a:ext>
            </a:extLst>
          </p:cNvPr>
          <p:cNvCxnSpPr>
            <a:cxnSpLocks/>
          </p:cNvCxnSpPr>
          <p:nvPr/>
        </p:nvCxnSpPr>
        <p:spPr>
          <a:xfrm>
            <a:off x="10278151" y="2567344"/>
            <a:ext cx="0" cy="315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C4DD4EF-0E29-E4CD-984A-84630BCAD8B9}"/>
              </a:ext>
            </a:extLst>
          </p:cNvPr>
          <p:cNvCxnSpPr>
            <a:cxnSpLocks/>
          </p:cNvCxnSpPr>
          <p:nvPr/>
        </p:nvCxnSpPr>
        <p:spPr>
          <a:xfrm>
            <a:off x="7978458" y="1424406"/>
            <a:ext cx="0" cy="33195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4882FF2-B9A9-48C8-3928-9D15DA0DA39E}"/>
              </a:ext>
            </a:extLst>
          </p:cNvPr>
          <p:cNvSpPr txBox="1"/>
          <p:nvPr/>
        </p:nvSpPr>
        <p:spPr>
          <a:xfrm>
            <a:off x="9874418" y="839815"/>
            <a:ext cx="807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kumimoji="1" lang="ja-JP" altLang="en-US" sz="2400" b="1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5BDF1154-5388-1835-5A56-A44BB5AD66D5}"/>
              </a:ext>
            </a:extLst>
          </p:cNvPr>
          <p:cNvCxnSpPr>
            <a:cxnSpLocks/>
          </p:cNvCxnSpPr>
          <p:nvPr/>
        </p:nvCxnSpPr>
        <p:spPr>
          <a:xfrm>
            <a:off x="10278471" y="1256487"/>
            <a:ext cx="0" cy="33195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>
            <a:extLst>
              <a:ext uri="{FF2B5EF4-FFF2-40B4-BE49-F238E27FC236}">
                <a16:creationId xmlns:a16="http://schemas.microsoft.com/office/drawing/2014/main" id="{FC6D2BA3-FB07-0FBC-7E84-CD39262DACA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0477" t="7935" r="23135" b="65161"/>
          <a:stretch/>
        </p:blipFill>
        <p:spPr>
          <a:xfrm>
            <a:off x="7547593" y="1424406"/>
            <a:ext cx="3171276" cy="19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1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81481-1E69-1983-0B61-10C51126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角丸四角形 32">
            <a:extLst>
              <a:ext uri="{FF2B5EF4-FFF2-40B4-BE49-F238E27FC236}">
                <a16:creationId xmlns:a16="http://schemas.microsoft.com/office/drawing/2014/main" id="{28234187-4267-707B-9289-4F9CC869E40D}"/>
              </a:ext>
            </a:extLst>
          </p:cNvPr>
          <p:cNvSpPr/>
          <p:nvPr/>
        </p:nvSpPr>
        <p:spPr>
          <a:xfrm>
            <a:off x="363634" y="4686663"/>
            <a:ext cx="3354351" cy="1679631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33">
            <a:extLst>
              <a:ext uri="{FF2B5EF4-FFF2-40B4-BE49-F238E27FC236}">
                <a16:creationId xmlns:a16="http://schemas.microsoft.com/office/drawing/2014/main" id="{9C2D3FDC-5019-5F95-6588-2FA9000DD6F2}"/>
              </a:ext>
            </a:extLst>
          </p:cNvPr>
          <p:cNvSpPr/>
          <p:nvPr/>
        </p:nvSpPr>
        <p:spPr>
          <a:xfrm>
            <a:off x="4185212" y="4686272"/>
            <a:ext cx="7356660" cy="1679632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70A6DEB-BE41-03FF-3F2E-43174062A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564ADB-0FE4-F4EB-4606-359F6800CA1E}"/>
              </a:ext>
            </a:extLst>
          </p:cNvPr>
          <p:cNvSpPr txBox="1"/>
          <p:nvPr/>
        </p:nvSpPr>
        <p:spPr>
          <a:xfrm>
            <a:off x="79513" y="246490"/>
            <a:ext cx="4519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Constitutive</a:t>
            </a:r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equations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DC675E0-A9AC-DA58-DC0D-E076FCE3BAA9}"/>
                  </a:ext>
                </a:extLst>
              </p:cNvPr>
              <p:cNvSpPr txBox="1"/>
              <p:nvPr/>
            </p:nvSpPr>
            <p:spPr>
              <a:xfrm>
                <a:off x="4469925" y="5316337"/>
                <a:ext cx="6965497" cy="729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kumimoji="1"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>
                            <m:f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𝜕𝜏</m:t>
                              </m:r>
                            </m:den>
                          </m:f>
                        </m:e>
                      </m:d>
                      <m:r>
                        <a:rPr kumimoji="1" lang="ja-JP" altLang="en-US" sz="2000" b="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000" b="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l-GR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kumimoji="1" lang="el-GR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kumimoji="1" lang="en-US" altLang="ja-JP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kumimoji="1" lang="en-US" altLang="ja-JP" sz="20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l-GR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l-GR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2000" b="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000" b="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𝛿𝜂</m:t>
                          </m:r>
                        </m:num>
                        <m:den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kumimoji="1" lang="en-US" altLang="ja-JP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sub>
                      </m:sSub>
                    </m:oMath>
                  </m:oMathPara>
                </a14:m>
                <a:endParaRPr kumimoji="1" lang="ja-JP" altLang="en-US" sz="20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DC675E0-A9AC-DA58-DC0D-E076FCE3B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925" y="5316337"/>
                <a:ext cx="6965497" cy="729815"/>
              </a:xfrm>
              <a:prstGeom prst="rect">
                <a:avLst/>
              </a:prstGeom>
              <a:blipFill>
                <a:blip r:embed="rId3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882566-435B-BC41-8DCE-C726523600F0}"/>
              </a:ext>
            </a:extLst>
          </p:cNvPr>
          <p:cNvSpPr txBox="1"/>
          <p:nvPr/>
        </p:nvSpPr>
        <p:spPr>
          <a:xfrm>
            <a:off x="368254" y="899308"/>
            <a:ext cx="5482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Israel-Stewart equation + noise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6F08E5A-B312-20AE-8417-51E4C255DA87}"/>
                  </a:ext>
                </a:extLst>
              </p:cNvPr>
              <p:cNvSpPr txBox="1"/>
              <p:nvPr/>
            </p:nvSpPr>
            <p:spPr>
              <a:xfrm>
                <a:off x="8724214" y="1514199"/>
                <a:ext cx="21585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relaxation time</a:t>
                </a:r>
                <a:endParaRPr kumimoji="1" lang="ja-JP" altLang="en-US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6F08E5A-B312-20AE-8417-51E4C255D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14" y="1514199"/>
                <a:ext cx="2158587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00CC6D-4E03-059E-102B-D977C5CA00D3}"/>
              </a:ext>
            </a:extLst>
          </p:cNvPr>
          <p:cNvSpPr txBox="1"/>
          <p:nvPr/>
        </p:nvSpPr>
        <p:spPr>
          <a:xfrm>
            <a:off x="1783996" y="3429000"/>
            <a:ext cx="9370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Perturbative expansion  (around </a:t>
            </a:r>
            <a:r>
              <a:rPr lang="en-US" altLang="ja-JP" sz="32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Bjorken’s</a:t>
            </a:r>
            <a:r>
              <a:rPr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solution)</a:t>
            </a:r>
            <a:endParaRPr kumimoji="1" lang="ja-JP" altLang="en-US" sz="32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9AA4B6-60BC-E7F6-D3A9-76EBA6F126C7}"/>
              </a:ext>
            </a:extLst>
          </p:cNvPr>
          <p:cNvSpPr txBox="1"/>
          <p:nvPr/>
        </p:nvSpPr>
        <p:spPr>
          <a:xfrm>
            <a:off x="7668622" y="4142028"/>
            <a:ext cx="568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  <a:endParaRPr kumimoji="1" lang="ja-JP" altLang="en-US" sz="20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932F23-DAAF-7403-A671-B5F548CAF930}"/>
                  </a:ext>
                </a:extLst>
              </p:cNvPr>
              <p:cNvSpPr txBox="1"/>
              <p:nvPr/>
            </p:nvSpPr>
            <p:spPr>
              <a:xfrm>
                <a:off x="3224463" y="3976914"/>
                <a:ext cx="4438747" cy="569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ja-JP" sz="2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d>
                        <m:dPr>
                          <m:ctrlPr>
                            <a:rPr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altLang="ja-JP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ja-JP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d>
                        <m:dPr>
                          <m:ctrlPr>
                            <a:rPr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ja-JP" sz="28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ja-JP" sz="28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ja-JP" altLang="en-US" sz="28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932F23-DAAF-7403-A671-B5F548CAF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463" y="3976914"/>
                <a:ext cx="4438747" cy="569130"/>
              </a:xfrm>
              <a:prstGeom prst="rect">
                <a:avLst/>
              </a:prstGeom>
              <a:blipFill>
                <a:blip r:embed="rId5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F81B405-CBF3-D772-C10E-C4FC944BD193}"/>
                  </a:ext>
                </a:extLst>
              </p:cNvPr>
              <p:cNvSpPr txBox="1"/>
              <p:nvPr/>
            </p:nvSpPr>
            <p:spPr>
              <a:xfrm>
                <a:off x="8710323" y="722471"/>
                <a:ext cx="1236108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kumimoji="1" lang="ja-JP" altLang="en-US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F81B405-CBF3-D772-C10E-C4FC944BD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323" y="722471"/>
                <a:ext cx="1236108" cy="391646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63282897-06AE-CABE-1113-83317B535777}"/>
                  </a:ext>
                </a:extLst>
              </p:cNvPr>
              <p:cNvSpPr/>
              <p:nvPr/>
            </p:nvSpPr>
            <p:spPr>
              <a:xfrm>
                <a:off x="774118" y="1620389"/>
                <a:ext cx="6822189" cy="719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en-US" altLang="ja-JP" sz="3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32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p>
                      </m:sSup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d>
                            <m:dPr>
                              <m:begChr m:val="⟨"/>
                              <m:endChr m:val=""/>
                              <m:ctrlPr>
                                <a:rPr kumimoji="1" lang="en-US" altLang="ja-JP" sz="32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begChr m:val=""/>
                              <m:endChr m:val="⟩"/>
                              <m:ctrlPr>
                                <a:rPr kumimoji="1" lang="en-US" altLang="ja-JP" sz="32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</m:sup>
                      </m:sSup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</m:oMath>
                  </m:oMathPara>
                </a14:m>
                <a:endParaRPr lang="ja-JP" altLang="en-US" sz="32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63282897-06AE-CABE-1113-83317B5357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" y="1620389"/>
                <a:ext cx="6822189" cy="719171"/>
              </a:xfrm>
              <a:prstGeom prst="rect">
                <a:avLst/>
              </a:prstGeom>
              <a:blipFill>
                <a:blip r:embed="rId7"/>
                <a:stretch>
                  <a:fillRect t="-74138" b="-810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56A86CAF-A404-3706-0B12-6502CA0668A9}"/>
                  </a:ext>
                </a:extLst>
              </p:cNvPr>
              <p:cNvSpPr txBox="1"/>
              <p:nvPr/>
            </p:nvSpPr>
            <p:spPr>
              <a:xfrm>
                <a:off x="8724214" y="2642642"/>
                <a:ext cx="3111173" cy="690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800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1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e>
                        </m:d>
                      </m:sup>
                    </m:sSup>
                    <m:r>
                      <a:rPr kumimoji="1" lang="en-US" altLang="ja-JP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ja-JP" sz="1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</m:e>
                      <m:sub>
                        <m:r>
                          <a:rPr kumimoji="1" lang="en-US" altLang="ja-JP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kumimoji="1" lang="en-US" altLang="ja-JP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bSup>
                    <m:sSup>
                      <m:sSupPr>
                        <m:ctrlPr>
                          <a:rPr kumimoji="1" lang="en-US" altLang="ja-JP" sz="1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ja-JP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𝛼𝛽</m:t>
                        </m:r>
                      </m:sup>
                    </m:sSup>
                  </m:oMath>
                </a14:m>
                <a:endParaRPr kumimoji="1" lang="en-US" altLang="ja-JP" sz="1400" i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kumimoji="1" lang="en-US" altLang="ja-JP" sz="1400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ja-JP" sz="1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ja-JP" sz="1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kumimoji="1" lang="en-US" altLang="ja-JP" sz="1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ja-JP" sz="1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4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𝛥</m:t>
                                </m:r>
                              </m:e>
                              <m:sub>
                                <m:r>
                                  <a:rPr lang="en-US" altLang="ja-JP" sz="14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  <m:sup>
                                <m:r>
                                  <a:rPr lang="en-US" altLang="ja-JP" sz="14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altLang="ja-JP" sz="1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4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𝛥</m:t>
                                </m:r>
                              </m:e>
                              <m:sub>
                                <m:r>
                                  <a:rPr lang="en-US" altLang="ja-JP" sz="1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sub>
                              <m:sup>
                                <m:r>
                                  <a:rPr lang="en-US" altLang="ja-JP" sz="1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p>
                            </m:sSubSup>
                            <m:r>
                              <a:rPr lang="en-US" altLang="ja-JP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ja-JP" sz="1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4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𝛥</m:t>
                                </m:r>
                              </m:e>
                              <m:sub>
                                <m:r>
                                  <a:rPr lang="en-US" altLang="ja-JP" sz="14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  <m:sup>
                                <m:r>
                                  <a:rPr lang="en-US" altLang="ja-JP" sz="1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altLang="ja-JP" sz="1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4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𝛥</m:t>
                                </m:r>
                              </m:e>
                              <m:sub>
                                <m:r>
                                  <a:rPr lang="en-US" altLang="ja-JP" sz="14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sub>
                              <m:sup>
                                <m:r>
                                  <a:rPr lang="en-US" altLang="ja-JP" sz="14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p>
                            </m:sSubSup>
                          </m:e>
                        </m:d>
                        <m:r>
                          <a:rPr kumimoji="1" lang="en-US" altLang="ja-JP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ja-JP" sz="1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1" lang="en-US" altLang="ja-JP" sz="1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4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𝛥</m:t>
                            </m:r>
                          </m:e>
                          <m:sup>
                            <m:r>
                              <a:rPr kumimoji="1" lang="en-US" altLang="ja-JP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sSub>
                          <m:sSubPr>
                            <m:ctrlPr>
                              <a:rPr kumimoji="1" lang="en-US" altLang="ja-JP" sz="1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𝛥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𝛼𝛽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altLang="ja-JP" sz="1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ja-JP" sz="14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𝛼𝛽</m:t>
                        </m:r>
                      </m:sup>
                    </m:sSup>
                  </m:oMath>
                </a14:m>
                <a:endParaRPr kumimoji="1" lang="ja-JP" altLang="en-US" sz="14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56A86CAF-A404-3706-0B12-6502CA066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14" y="2642642"/>
                <a:ext cx="3111173" cy="690189"/>
              </a:xfrm>
              <a:prstGeom prst="rect">
                <a:avLst/>
              </a:prstGeom>
              <a:blipFill>
                <a:blip r:embed="rId8"/>
                <a:stretch>
                  <a:fillRect l="-1215" t="-7273" b="-18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F5E5D23-FB2B-00A4-5B24-F77E7D467575}"/>
                  </a:ext>
                </a:extLst>
              </p:cNvPr>
              <p:cNvSpPr txBox="1"/>
              <p:nvPr/>
            </p:nvSpPr>
            <p:spPr>
              <a:xfrm>
                <a:off x="8724214" y="1120932"/>
                <a:ext cx="1314181" cy="386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kumimoji="1"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bSup>
                    <m:r>
                      <a:rPr kumimoji="1" lang="en-US" altLang="ja-JP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noise</a:t>
                </a:r>
                <a:endParaRPr lang="ja-JP" altLang="en-US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F5E5D23-FB2B-00A4-5B24-F77E7D467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14" y="1120932"/>
                <a:ext cx="1314181" cy="386452"/>
              </a:xfrm>
              <a:prstGeom prst="rect">
                <a:avLst/>
              </a:prstGeom>
              <a:blipFill>
                <a:blip r:embed="rId9"/>
                <a:stretch>
                  <a:fillRect l="-952" t="-3226" b="-258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1445E67E-4EE0-E0A0-5CAF-F0A88B7CB92A}"/>
                  </a:ext>
                </a:extLst>
              </p:cNvPr>
              <p:cNvSpPr txBox="1"/>
              <p:nvPr/>
            </p:nvSpPr>
            <p:spPr>
              <a:xfrm>
                <a:off x="8724214" y="1890346"/>
                <a:ext cx="20551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𝛥</m:t>
                          </m:r>
                        </m:e>
                        <m:sup>
                          <m:r>
                            <a:rPr kumimoji="1" lang="en-US" altLang="ja-JP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1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kumimoji="1" lang="ja-JP" alt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1445E67E-4EE0-E0A0-5CAF-F0A88B7CB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14" y="1890346"/>
                <a:ext cx="2055114" cy="369332"/>
              </a:xfrm>
              <a:prstGeom prst="rect">
                <a:avLst/>
              </a:prstGeom>
              <a:blipFill>
                <a:blip r:embed="rId10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1CA69069-42C5-7FDF-17A0-94A15C9BC5DC}"/>
                  </a:ext>
                </a:extLst>
              </p:cNvPr>
              <p:cNvSpPr txBox="1"/>
              <p:nvPr/>
            </p:nvSpPr>
            <p:spPr>
              <a:xfrm>
                <a:off x="8724214" y="2266493"/>
                <a:ext cx="28039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diag</m:t>
                      </m:r>
                      <m:d>
                        <m:dPr>
                          <m:ctrlPr>
                            <a:rPr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 −1, −1, −1</m:t>
                          </m:r>
                        </m:e>
                      </m:d>
                    </m:oMath>
                  </m:oMathPara>
                </a14:m>
                <a:endParaRPr kumimoji="1" lang="ja-JP" alt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1CA69069-42C5-7FDF-17A0-94A15C9BC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14" y="2266493"/>
                <a:ext cx="2803908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1D38A90-0F1C-44DC-22E2-581A6202F1EF}"/>
              </a:ext>
            </a:extLst>
          </p:cNvPr>
          <p:cNvCxnSpPr>
            <a:cxnSpLocks/>
          </p:cNvCxnSpPr>
          <p:nvPr/>
        </p:nvCxnSpPr>
        <p:spPr>
          <a:xfrm>
            <a:off x="1981940" y="2353736"/>
            <a:ext cx="209990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2BD70F0-7840-C4AD-83C1-1F7797AC99DD}"/>
              </a:ext>
            </a:extLst>
          </p:cNvPr>
          <p:cNvCxnSpPr>
            <a:cxnSpLocks/>
          </p:cNvCxnSpPr>
          <p:nvPr/>
        </p:nvCxnSpPr>
        <p:spPr>
          <a:xfrm>
            <a:off x="6710976" y="2353736"/>
            <a:ext cx="69607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42D4746-D563-6D99-7CD6-312231599DB3}"/>
              </a:ext>
            </a:extLst>
          </p:cNvPr>
          <p:cNvSpPr txBox="1"/>
          <p:nvPr/>
        </p:nvSpPr>
        <p:spPr>
          <a:xfrm>
            <a:off x="1953808" y="2351821"/>
            <a:ext cx="2156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relaxation term</a:t>
            </a:r>
          </a:p>
          <a:p>
            <a:pPr algn="ctr"/>
            <a:r>
              <a:rPr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➔</a:t>
            </a:r>
            <a:r>
              <a:rPr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causal hydro</a:t>
            </a:r>
            <a:endParaRPr kumimoji="1" lang="ja-JP" altLang="en-US" sz="24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EEF9612-1EE9-8EC0-DF9E-CB2810BC1D60}"/>
              </a:ext>
            </a:extLst>
          </p:cNvPr>
          <p:cNvSpPr txBox="1"/>
          <p:nvPr/>
        </p:nvSpPr>
        <p:spPr>
          <a:xfrm>
            <a:off x="6019857" y="2345956"/>
            <a:ext cx="208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</a:p>
          <a:p>
            <a:pPr algn="ctr"/>
            <a:r>
              <a:rPr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➔</a:t>
            </a:r>
            <a:r>
              <a:rPr kumimoji="1"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fluctuations</a:t>
            </a:r>
            <a:endParaRPr kumimoji="1" lang="ja-JP" altLang="en-US" sz="24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7944068-0732-A3EB-73D8-0506A3A19463}"/>
                  </a:ext>
                </a:extLst>
              </p:cNvPr>
              <p:cNvSpPr txBox="1"/>
              <p:nvPr/>
            </p:nvSpPr>
            <p:spPr>
              <a:xfrm>
                <a:off x="614260" y="5316337"/>
                <a:ext cx="2681952" cy="683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kumimoji="1"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>
                            <m:f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kumimoji="1" lang="el-GR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l-GR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kumimoji="1"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kumimoji="1" lang="ja-JP" altLang="en-US" sz="20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D7944068-0732-A3EB-73D8-0506A3A19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60" y="5316337"/>
                <a:ext cx="2681952" cy="683136"/>
              </a:xfrm>
              <a:prstGeom prst="rect">
                <a:avLst/>
              </a:prstGeom>
              <a:blipFill>
                <a:blip r:embed="rId12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D08773F-8B56-5E15-D6DF-263B44687BC1}"/>
              </a:ext>
            </a:extLst>
          </p:cNvPr>
          <p:cNvSpPr txBox="1"/>
          <p:nvPr/>
        </p:nvSpPr>
        <p:spPr>
          <a:xfrm>
            <a:off x="4358187" y="4686663"/>
            <a:ext cx="2110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</a:t>
            </a:r>
            <a:endParaRPr kumimoji="1" lang="ja-JP" alt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0477D6D-D6B4-1501-7DDA-0E2C7D15DB2A}"/>
              </a:ext>
            </a:extLst>
          </p:cNvPr>
          <p:cNvSpPr txBox="1"/>
          <p:nvPr/>
        </p:nvSpPr>
        <p:spPr>
          <a:xfrm>
            <a:off x="481636" y="4686663"/>
            <a:ext cx="2201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r>
              <a:rPr lang="en-US" altLang="ja-JP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  <a:endParaRPr kumimoji="1" lang="ja-JP" altLang="en-US" sz="32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7355A68E-B0C5-6396-1E66-6F82A3217137}"/>
                  </a:ext>
                </a:extLst>
              </p:cNvPr>
              <p:cNvSpPr txBox="1"/>
              <p:nvPr/>
            </p:nvSpPr>
            <p:spPr>
              <a:xfrm>
                <a:off x="7805084" y="6421354"/>
                <a:ext cx="18382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kumimoji="1" lang="en-US" altLang="ja-JP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p>
                      <m:sSupPr>
                        <m:ctrlPr>
                          <a:rPr lang="en-US" altLang="ja-JP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00</m:t>
                        </m:r>
                      </m:sup>
                    </m:sSup>
                    <m:r>
                      <a:rPr lang="en-US" altLang="ja-JP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33</m:t>
                        </m:r>
                      </m:sup>
                    </m:sSup>
                  </m:oMath>
                </a14:m>
                <a:r>
                  <a:rPr kumimoji="1"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7355A68E-B0C5-6396-1E66-6F82A3217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5084" y="6421354"/>
                <a:ext cx="1838260" cy="400110"/>
              </a:xfrm>
              <a:prstGeom prst="rect">
                <a:avLst/>
              </a:prstGeom>
              <a:blipFill>
                <a:blip r:embed="rId13"/>
                <a:stretch>
                  <a:fillRect t="-6061" r="-2055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D6C3D594-FAF7-6DA9-2443-836797473048}"/>
                  </a:ext>
                </a:extLst>
              </p:cNvPr>
              <p:cNvSpPr txBox="1"/>
              <p:nvPr/>
            </p:nvSpPr>
            <p:spPr>
              <a:xfrm>
                <a:off x="9650136" y="6421354"/>
                <a:ext cx="1891736" cy="407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</m:t>
                          </m:r>
                        </m:sup>
                      </m:sSubSup>
                      <m:r>
                        <a:rPr lang="en-US" altLang="ja-JP" sz="2000" b="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</m:t>
                          </m:r>
                        </m:sup>
                      </m:sSubSup>
                    </m:oMath>
                  </m:oMathPara>
                </a14:m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D6C3D594-FAF7-6DA9-2443-836797473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136" y="6421354"/>
                <a:ext cx="1891736" cy="407099"/>
              </a:xfrm>
              <a:prstGeom prst="rect">
                <a:avLst/>
              </a:prstGeom>
              <a:blipFill>
                <a:blip r:embed="rId1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下矢印 31">
            <a:extLst>
              <a:ext uri="{FF2B5EF4-FFF2-40B4-BE49-F238E27FC236}">
                <a16:creationId xmlns:a16="http://schemas.microsoft.com/office/drawing/2014/main" id="{ABCD8F98-F353-6992-2AD8-198D2BDBD3FC}"/>
              </a:ext>
            </a:extLst>
          </p:cNvPr>
          <p:cNvSpPr/>
          <p:nvPr/>
        </p:nvSpPr>
        <p:spPr>
          <a:xfrm>
            <a:off x="1396148" y="3518671"/>
            <a:ext cx="580660" cy="405431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2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C227B7A-10BD-77F0-511E-DFB465B75369}"/>
              </a:ext>
            </a:extLst>
          </p:cNvPr>
          <p:cNvSpPr txBox="1"/>
          <p:nvPr/>
        </p:nvSpPr>
        <p:spPr>
          <a:xfrm>
            <a:off x="4937182" y="225241"/>
            <a:ext cx="6030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W. Israel and J. M. Stewart, Annals Phys. </a:t>
            </a:r>
            <a:r>
              <a:rPr lang="en-US" altLang="ja-JP" sz="20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118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341 (1979)</a:t>
            </a:r>
            <a:endParaRPr lang="en-US" altLang="ja-JP" sz="20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48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6D7FB-3F59-F631-E35D-4552C447D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B4AF5D6E-ECD7-69A4-38BD-528DFEA0B8D8}"/>
              </a:ext>
            </a:extLst>
          </p:cNvPr>
          <p:cNvSpPr/>
          <p:nvPr/>
        </p:nvSpPr>
        <p:spPr>
          <a:xfrm>
            <a:off x="692689" y="1034791"/>
            <a:ext cx="10806622" cy="2360450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F79DB7E-1927-A497-A58E-CE8CABA6B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B2F37E-2226-3137-0B58-88A62C00F000}"/>
              </a:ext>
            </a:extLst>
          </p:cNvPr>
          <p:cNvSpPr txBox="1"/>
          <p:nvPr/>
        </p:nvSpPr>
        <p:spPr>
          <a:xfrm>
            <a:off x="79513" y="246490"/>
            <a:ext cx="615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 dissipation relation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A2214DC-8CF4-E818-85E8-E4199D169803}"/>
                  </a:ext>
                </a:extLst>
              </p:cNvPr>
              <p:cNvSpPr txBox="1"/>
              <p:nvPr/>
            </p:nvSpPr>
            <p:spPr>
              <a:xfrm>
                <a:off x="1276475" y="1770394"/>
                <a:ext cx="9713108" cy="1101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ja-JP" altLang="en-US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32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l-GR" altLang="ja-JP" sz="32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JP" sz="32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1" lang="en-US" altLang="ja-JP" sz="32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32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kumimoji="1" lang="en-US" altLang="ja-JP" sz="32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kumimoji="1" lang="en-US" altLang="ja-JP" sz="32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32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l-GR" altLang="ja-JP" sz="32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JP" sz="3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32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32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altLang="ja-JP" sz="32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ja-JP" sz="32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1" lang="en-US" altLang="ja-JP" sz="32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sz="32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32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altLang="ja-JP" sz="32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kumimoji="1" lang="en-US" altLang="ja-JP" sz="32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kumimoji="1" lang="en-US" altLang="ja-JP" sz="32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sz="32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l-GR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𝛥</m:t>
                          </m:r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l-GR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𝛥</m:t>
                          </m:r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3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ja-JP" sz="32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ja-JP" sz="3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ja-JP" sz="32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32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32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ja-JP" sz="32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1" lang="en-US" altLang="ja-JP" sz="32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JP" altLang="en-US" sz="32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A2214DC-8CF4-E818-85E8-E4199D169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475" y="1770394"/>
                <a:ext cx="9713108" cy="1101905"/>
              </a:xfrm>
              <a:prstGeom prst="rect">
                <a:avLst/>
              </a:prstGeom>
              <a:blipFill>
                <a:blip r:embed="rId3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90624CC-B2DF-4B58-6F59-9C41C23A1182}"/>
              </a:ext>
            </a:extLst>
          </p:cNvPr>
          <p:cNvCxnSpPr>
            <a:cxnSpLocks/>
          </p:cNvCxnSpPr>
          <p:nvPr/>
        </p:nvCxnSpPr>
        <p:spPr>
          <a:xfrm flipH="1" flipV="1">
            <a:off x="7128060" y="2736164"/>
            <a:ext cx="1733297" cy="68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425BC9CE-4664-1725-DA12-130AF876EE37}"/>
              </a:ext>
            </a:extLst>
          </p:cNvPr>
          <p:cNvCxnSpPr>
            <a:cxnSpLocks/>
          </p:cNvCxnSpPr>
          <p:nvPr/>
        </p:nvCxnSpPr>
        <p:spPr>
          <a:xfrm flipH="1">
            <a:off x="9058054" y="2726945"/>
            <a:ext cx="176220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901A80F-FBD8-CB51-9C7F-1EFB38174175}"/>
                  </a:ext>
                </a:extLst>
              </p:cNvPr>
              <p:cNvSpPr txBox="1"/>
              <p:nvPr/>
            </p:nvSpPr>
            <p:spPr>
              <a:xfrm>
                <a:off x="7128060" y="2790636"/>
                <a:ext cx="192642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correlation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ja-JP" sz="2000" b="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kumimoji="1" lang="ja-JP" altLang="en-US" sz="200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901A80F-FBD8-CB51-9C7F-1EFB38174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060" y="2790636"/>
                <a:ext cx="1926425" cy="400110"/>
              </a:xfrm>
              <a:prstGeom prst="rect">
                <a:avLst/>
              </a:prstGeom>
              <a:blipFill>
                <a:blip r:embed="rId4"/>
                <a:stretch>
                  <a:fillRect l="-3289" t="-9091" b="-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F56A1C0-0A28-4DC6-4505-1DCD5E4414BC}"/>
                  </a:ext>
                </a:extLst>
              </p:cNvPr>
              <p:cNvSpPr txBox="1"/>
              <p:nvPr/>
            </p:nvSpPr>
            <p:spPr>
              <a:xfrm>
                <a:off x="8958356" y="2790636"/>
                <a:ext cx="21626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 correlation in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kumimoji="1" lang="ja-JP" altLang="en-US" sz="200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F56A1C0-0A28-4DC6-4505-1DCD5E441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356" y="2790636"/>
                <a:ext cx="2162643" cy="400110"/>
              </a:xfrm>
              <a:prstGeom prst="rect">
                <a:avLst/>
              </a:prstGeom>
              <a:blipFill>
                <a:blip r:embed="rId5"/>
                <a:stretch>
                  <a:fillRect l="-2924" t="-9091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4EB19C5-B09A-10AF-E514-92FE6BE77B99}"/>
              </a:ext>
            </a:extLst>
          </p:cNvPr>
          <p:cNvGrpSpPr/>
          <p:nvPr/>
        </p:nvGrpSpPr>
        <p:grpSpPr>
          <a:xfrm>
            <a:off x="7439220" y="3537210"/>
            <a:ext cx="3550363" cy="3196488"/>
            <a:chOff x="7788986" y="3342574"/>
            <a:chExt cx="3110255" cy="2862036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6D3923F2-FC8B-C591-BB28-224233D68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782" t="6460" r="13273" b="3255"/>
            <a:stretch/>
          </p:blipFill>
          <p:spPr>
            <a:xfrm>
              <a:off x="8192617" y="3342574"/>
              <a:ext cx="2706624" cy="258342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FDE8B24-190B-BA79-C9C8-9C4A2846A39B}"/>
                </a:ext>
              </a:extLst>
            </p:cNvPr>
            <p:cNvSpPr txBox="1"/>
            <p:nvPr/>
          </p:nvSpPr>
          <p:spPr>
            <a:xfrm rot="16200000">
              <a:off x="7301368" y="4391174"/>
              <a:ext cx="1329684" cy="354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Fluctuation</a:t>
              </a:r>
              <a:endParaRPr kumimoji="1" lang="ja-JP" altLang="en-US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83F0EDCD-31C0-384A-4BAA-22814DB93F19}"/>
                    </a:ext>
                  </a:extLst>
                </p:cNvPr>
                <p:cNvSpPr txBox="1"/>
                <p:nvPr/>
              </p:nvSpPr>
              <p:spPr>
                <a:xfrm>
                  <a:off x="9422423" y="5827840"/>
                  <a:ext cx="416032" cy="3767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ja-JP" sz="24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83F0EDCD-31C0-384A-4BAA-22814DB93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2423" y="5827840"/>
                  <a:ext cx="416032" cy="376770"/>
                </a:xfrm>
                <a:prstGeom prst="rect">
                  <a:avLst/>
                </a:prstGeom>
                <a:blipFill>
                  <a:blip r:embed="rId7"/>
                  <a:stretch>
                    <a:fillRect l="-2632" b="-2058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552E07D-FAE2-27F0-1455-0E26650C4354}"/>
                  </a:ext>
                </a:extLst>
              </p:cNvPr>
              <p:cNvSpPr txBox="1"/>
              <p:nvPr/>
            </p:nvSpPr>
            <p:spPr>
              <a:xfrm>
                <a:off x="1245947" y="3652681"/>
                <a:ext cx="22219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ja-JP" altLang="en-US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l-GR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1" lang="en-US" altLang="ja-JP" sz="24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4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552E07D-FAE2-27F0-1455-0E26650C4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947" y="3652681"/>
                <a:ext cx="2221954" cy="461665"/>
              </a:xfrm>
              <a:prstGeom prst="rect">
                <a:avLst/>
              </a:prstGeom>
              <a:blipFill>
                <a:blip r:embed="rId8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5E97DC3D-9808-E681-5BC9-408954D5E8E4}"/>
                  </a:ext>
                </a:extLst>
              </p:cNvPr>
              <p:cNvSpPr txBox="1"/>
              <p:nvPr/>
            </p:nvSpPr>
            <p:spPr>
              <a:xfrm>
                <a:off x="1242265" y="4256315"/>
                <a:ext cx="4956100" cy="1100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0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ja-JP" sz="20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altLang="ja-JP" sz="20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sub>
                                <m:sup>
                                  <m:r>
                                    <a:rPr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en-US" altLang="ja-JP" sz="20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20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ja-JP" sz="20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000" b="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000" b="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altLang="ja-JP" sz="2000" b="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altLang="ja-JP" sz="200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20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ja-JP" sz="2000" b="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𝜂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2000" b="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r>
                                            <a:rPr lang="en-US" altLang="ja-JP" sz="2000" b="0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altLang="ja-JP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0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ja-JP" sz="20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sub>
                                <m:sup>
                                  <m:r>
                                    <a:rPr lang="en-US" altLang="ja-JP" sz="20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5E97DC3D-9808-E681-5BC9-408954D5E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265" y="4256315"/>
                <a:ext cx="4956100" cy="11005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32303BC-8DE2-FE90-55B9-56FB01C77079}"/>
                  </a:ext>
                </a:extLst>
              </p:cNvPr>
              <p:cNvSpPr txBox="1"/>
              <p:nvPr/>
            </p:nvSpPr>
            <p:spPr>
              <a:xfrm>
                <a:off x="1239446" y="5579446"/>
                <a:ext cx="36371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shear viscosity of background</a:t>
                </a:r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32303BC-8DE2-FE90-55B9-56FB01C77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6" y="5579446"/>
                <a:ext cx="3637150" cy="400110"/>
              </a:xfrm>
              <a:prstGeom prst="rect">
                <a:avLst/>
              </a:prstGeom>
              <a:blipFill>
                <a:blip r:embed="rId10"/>
                <a:stretch>
                  <a:fillRect t="-9375" r="-1045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82B0393-05E1-AAFC-C5B3-603F4A118438}"/>
                  </a:ext>
                </a:extLst>
              </p:cNvPr>
              <p:cNvSpPr txBox="1"/>
              <p:nvPr/>
            </p:nvSpPr>
            <p:spPr>
              <a:xfrm>
                <a:off x="1239446" y="5984664"/>
                <a:ext cx="34314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temperature of background</a:t>
                </a:r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82B0393-05E1-AAFC-C5B3-603F4A118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6" y="5984664"/>
                <a:ext cx="3431452" cy="400110"/>
              </a:xfrm>
              <a:prstGeom prst="rect">
                <a:avLst/>
              </a:prstGeom>
              <a:blipFill>
                <a:blip r:embed="rId11"/>
                <a:stretch>
                  <a:fillRect t="-9375" r="-1107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18199CC-35F2-E826-D856-9DCECC4FC750}"/>
                  </a:ext>
                </a:extLst>
              </p:cNvPr>
              <p:cNvSpPr txBox="1"/>
              <p:nvPr/>
            </p:nvSpPr>
            <p:spPr>
              <a:xfrm>
                <a:off x="4796403" y="5587828"/>
                <a:ext cx="20077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𝛥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l-GR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𝛥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18199CC-35F2-E826-D856-9DCECC4FC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403" y="5587828"/>
                <a:ext cx="2007794" cy="400110"/>
              </a:xfrm>
              <a:prstGeom prst="rect">
                <a:avLst/>
              </a:prstGeom>
              <a:blipFill>
                <a:blip r:embed="rId12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0FA629D-2B28-D926-0183-754E057C167F}"/>
                  </a:ext>
                </a:extLst>
              </p:cNvPr>
              <p:cNvSpPr txBox="1"/>
              <p:nvPr/>
            </p:nvSpPr>
            <p:spPr>
              <a:xfrm>
                <a:off x="4834690" y="5959977"/>
                <a:ext cx="1177117" cy="427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0FA629D-2B28-D926-0183-754E057C1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690" y="5959977"/>
                <a:ext cx="1177117" cy="427425"/>
              </a:xfrm>
              <a:prstGeom prst="rect">
                <a:avLst/>
              </a:prstGeom>
              <a:blipFill>
                <a:blip r:embed="rId13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5179CA0-DFEE-58AD-EF06-D22DFB3781AC}"/>
              </a:ext>
            </a:extLst>
          </p:cNvPr>
          <p:cNvSpPr txBox="1"/>
          <p:nvPr/>
        </p:nvSpPr>
        <p:spPr>
          <a:xfrm>
            <a:off x="818657" y="1149733"/>
            <a:ext cx="4032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FDR for shear </a:t>
            </a:r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89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E69A5-4866-AFFC-A4D9-679F04CDA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3D68B47-0551-CBFA-7D50-E8E9BA6DBA74}"/>
              </a:ext>
            </a:extLst>
          </p:cNvPr>
          <p:cNvSpPr/>
          <p:nvPr/>
        </p:nvSpPr>
        <p:spPr>
          <a:xfrm>
            <a:off x="244000" y="4374412"/>
            <a:ext cx="3114918" cy="2381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グラフ, 折れ線グラフ&#10;&#10;自動的に生成された説明">
            <a:extLst>
              <a:ext uri="{FF2B5EF4-FFF2-40B4-BE49-F238E27FC236}">
                <a16:creationId xmlns:a16="http://schemas.microsoft.com/office/drawing/2014/main" id="{EA5EFA87-0C5F-8003-6BB7-1FC74DC3F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79" y="4408128"/>
            <a:ext cx="2742461" cy="2056846"/>
          </a:xfrm>
          <a:prstGeom prst="rect">
            <a:avLst/>
          </a:prstGeom>
        </p:spPr>
      </p:pic>
      <p:sp>
        <p:nvSpPr>
          <p:cNvPr id="48" name="角丸四角形 47">
            <a:extLst>
              <a:ext uri="{FF2B5EF4-FFF2-40B4-BE49-F238E27FC236}">
                <a16:creationId xmlns:a16="http://schemas.microsoft.com/office/drawing/2014/main" id="{DB2EA7DB-2838-6EDA-5F07-4A0F720C61CB}"/>
              </a:ext>
            </a:extLst>
          </p:cNvPr>
          <p:cNvSpPr/>
          <p:nvPr/>
        </p:nvSpPr>
        <p:spPr>
          <a:xfrm>
            <a:off x="7213764" y="3286875"/>
            <a:ext cx="4779925" cy="2641361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角丸四角形 46">
            <a:extLst>
              <a:ext uri="{FF2B5EF4-FFF2-40B4-BE49-F238E27FC236}">
                <a16:creationId xmlns:a16="http://schemas.microsoft.com/office/drawing/2014/main" id="{35C4E77E-FA2D-D892-7B82-8AA4E56B9561}"/>
              </a:ext>
            </a:extLst>
          </p:cNvPr>
          <p:cNvSpPr/>
          <p:nvPr/>
        </p:nvSpPr>
        <p:spPr>
          <a:xfrm>
            <a:off x="7213763" y="929764"/>
            <a:ext cx="4780927" cy="2270285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>
            <a:extLst>
              <a:ext uri="{FF2B5EF4-FFF2-40B4-BE49-F238E27FC236}">
                <a16:creationId xmlns:a16="http://schemas.microsoft.com/office/drawing/2014/main" id="{011D1EA0-F6A3-1EA7-52F0-299F52C2FA9B}"/>
              </a:ext>
            </a:extLst>
          </p:cNvPr>
          <p:cNvSpPr/>
          <p:nvPr/>
        </p:nvSpPr>
        <p:spPr>
          <a:xfrm>
            <a:off x="197303" y="932014"/>
            <a:ext cx="6740913" cy="1433465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3645B078-2D36-E9E7-8CA2-511793B4CBB2}"/>
              </a:ext>
            </a:extLst>
          </p:cNvPr>
          <p:cNvSpPr/>
          <p:nvPr/>
        </p:nvSpPr>
        <p:spPr>
          <a:xfrm>
            <a:off x="206580" y="2447802"/>
            <a:ext cx="6731641" cy="1433465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30EE92C-8BAB-E39D-3987-D94EDE64C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C8BCE2-068A-FB9E-8502-8C225DF254F2}"/>
              </a:ext>
            </a:extLst>
          </p:cNvPr>
          <p:cNvSpPr txBox="1"/>
          <p:nvPr/>
        </p:nvSpPr>
        <p:spPr>
          <a:xfrm>
            <a:off x="79513" y="246490"/>
            <a:ext cx="5903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r>
              <a:rPr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transport coefficients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77BB63BD-85F0-CA74-CC2B-D0630EE9EDF5}"/>
                  </a:ext>
                </a:extLst>
              </p:cNvPr>
              <p:cNvSpPr txBox="1"/>
              <p:nvPr/>
            </p:nvSpPr>
            <p:spPr>
              <a:xfrm>
                <a:off x="724412" y="1435625"/>
                <a:ext cx="2017539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kumimoji="1" lang="ja-JP" altLang="en-US" sz="24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77BB63BD-85F0-CA74-CC2B-D0630EE9E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12" y="1435625"/>
                <a:ext cx="2017539" cy="786177"/>
              </a:xfrm>
              <a:prstGeom prst="rect">
                <a:avLst/>
              </a:prstGeom>
              <a:blipFill>
                <a:blip r:embed="rId4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8419ACC-D84D-3586-F52F-37FEB4D56300}"/>
                  </a:ext>
                </a:extLst>
              </p:cNvPr>
              <p:cNvSpPr txBox="1"/>
              <p:nvPr/>
            </p:nvSpPr>
            <p:spPr>
              <a:xfrm>
                <a:off x="2712110" y="1622841"/>
                <a:ext cx="31642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=47.5</m:t>
                    </m:r>
                  </m:oMath>
                </a14:m>
                <a:r>
                  <a:rPr kumimoji="1"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(3 flavor QCD)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8419ACC-D84D-3586-F52F-37FEB4D56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110" y="1622841"/>
                <a:ext cx="3164200" cy="461665"/>
              </a:xfrm>
              <a:prstGeom prst="rect">
                <a:avLst/>
              </a:prstGeom>
              <a:blipFill>
                <a:blip r:embed="rId5"/>
                <a:stretch>
                  <a:fillRect l="-400" t="-7895" r="-2400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8F208B6-D816-3C34-7954-8BA805D838DD}"/>
                  </a:ext>
                </a:extLst>
              </p:cNvPr>
              <p:cNvSpPr txBox="1"/>
              <p:nvPr/>
            </p:nvSpPr>
            <p:spPr>
              <a:xfrm>
                <a:off x="8194704" y="3953198"/>
                <a:ext cx="2597121" cy="1027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2−</m:t>
                          </m:r>
                          <m:r>
                            <m:rPr>
                              <m:sty m:val="p"/>
                            </m:rPr>
                            <a:rPr lang="en-US" altLang="ja-JP" sz="32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  <m:r>
                            <a:rPr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⁡2</m:t>
                          </m:r>
                        </m:num>
                        <m:den>
                          <m:r>
                            <a:rPr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kumimoji="1" lang="ja-JP" altLang="en-US" sz="320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8F208B6-D816-3C34-7954-8BA805D83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704" y="3953198"/>
                <a:ext cx="2597121" cy="1027525"/>
              </a:xfrm>
              <a:prstGeom prst="rect">
                <a:avLst/>
              </a:prstGeom>
              <a:blipFill>
                <a:blip r:embed="rId6"/>
                <a:stretch>
                  <a:fillRect t="-3659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8CCC54B-5CCC-135F-8913-D296BC52F65A}"/>
                  </a:ext>
                </a:extLst>
              </p:cNvPr>
              <p:cNvSpPr txBox="1"/>
              <p:nvPr/>
            </p:nvSpPr>
            <p:spPr>
              <a:xfrm>
                <a:off x="8833900" y="1559436"/>
                <a:ext cx="1539652" cy="1017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kumimoji="1" lang="ja-JP" altLang="en-US" sz="320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8CCC54B-5CCC-135F-8913-D296BC52F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900" y="1559436"/>
                <a:ext cx="1539652" cy="1017715"/>
              </a:xfrm>
              <a:prstGeom prst="rect">
                <a:avLst/>
              </a:prstGeom>
              <a:blipFill>
                <a:blip r:embed="rId7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05BF16-D631-ECC8-AD6F-F3BE8D248FD6}"/>
              </a:ext>
            </a:extLst>
          </p:cNvPr>
          <p:cNvSpPr txBox="1"/>
          <p:nvPr/>
        </p:nvSpPr>
        <p:spPr>
          <a:xfrm>
            <a:off x="7703344" y="2798850"/>
            <a:ext cx="4361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en-US" altLang="ja-JP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Kovtun</a:t>
            </a: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Phys. Rev. Lett. </a:t>
            </a:r>
            <a:r>
              <a:rPr lang="en-US" altLang="ja-JP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94</a:t>
            </a: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111601 (2005) 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795F853-F16B-4850-191B-58EC238736A9}"/>
              </a:ext>
            </a:extLst>
          </p:cNvPr>
          <p:cNvSpPr txBox="1"/>
          <p:nvPr/>
        </p:nvSpPr>
        <p:spPr>
          <a:xfrm>
            <a:off x="8943323" y="5511659"/>
            <a:ext cx="3041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R. Baier </a:t>
            </a:r>
            <a:r>
              <a:rPr lang="en-US" altLang="ja-JP" sz="16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altLang="ja-JP" sz="1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., JHEP </a:t>
            </a:r>
            <a:r>
              <a:rPr lang="en-US" altLang="ja-JP" sz="1600" b="1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r>
              <a:rPr lang="en-US" altLang="ja-JP" sz="16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100 (2008)</a:t>
            </a:r>
            <a:endParaRPr kumimoji="1" lang="ja-JP" altLang="en-US" sz="16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9AC97E4-FE18-CFB1-C3AE-9F422B0935DA}"/>
              </a:ext>
            </a:extLst>
          </p:cNvPr>
          <p:cNvSpPr txBox="1"/>
          <p:nvPr/>
        </p:nvSpPr>
        <p:spPr>
          <a:xfrm>
            <a:off x="8163603" y="5173105"/>
            <a:ext cx="3830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Bhattacharyya  </a:t>
            </a:r>
            <a:r>
              <a:rPr kumimoji="1" lang="en-US" altLang="ja-JP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kumimoji="1"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JHEP </a:t>
            </a:r>
            <a:r>
              <a:rPr kumimoji="1" lang="en-US" altLang="ja-JP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r>
              <a:rPr kumimoji="1"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045 (2008)</a:t>
            </a:r>
            <a:endParaRPr kumimoji="1" lang="ja-JP" altLang="en-US" sz="16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217CA22-8E30-670A-06F5-12ABC65E8986}"/>
              </a:ext>
            </a:extLst>
          </p:cNvPr>
          <p:cNvSpPr txBox="1"/>
          <p:nvPr/>
        </p:nvSpPr>
        <p:spPr>
          <a:xfrm>
            <a:off x="206581" y="900771"/>
            <a:ext cx="2670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Conformal </a:t>
            </a:r>
            <a:r>
              <a:rPr kumimoji="1" lang="en-US" altLang="ja-JP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8592BA6-BFEC-435A-E14A-7D48EE9249FF}"/>
              </a:ext>
            </a:extLst>
          </p:cNvPr>
          <p:cNvCxnSpPr>
            <a:cxnSpLocks/>
          </p:cNvCxnSpPr>
          <p:nvPr/>
        </p:nvCxnSpPr>
        <p:spPr>
          <a:xfrm>
            <a:off x="7065028" y="977547"/>
            <a:ext cx="0" cy="5652591"/>
          </a:xfrm>
          <a:prstGeom prst="line">
            <a:avLst/>
          </a:prstGeom>
          <a:ln w="38100" cap="rnd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DEEF849-C364-A4A7-A202-B8A34CC3393E}"/>
              </a:ext>
            </a:extLst>
          </p:cNvPr>
          <p:cNvSpPr txBox="1"/>
          <p:nvPr/>
        </p:nvSpPr>
        <p:spPr>
          <a:xfrm>
            <a:off x="206581" y="2432205"/>
            <a:ext cx="2017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Lattice</a:t>
            </a:r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EA0D7F5-0A7E-302A-7B42-6E7BA3564C99}"/>
              </a:ext>
            </a:extLst>
          </p:cNvPr>
          <p:cNvSpPr txBox="1"/>
          <p:nvPr/>
        </p:nvSpPr>
        <p:spPr>
          <a:xfrm>
            <a:off x="7182390" y="5955056"/>
            <a:ext cx="4842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※ Neglect bulk pressure in this study</a:t>
            </a:r>
          </a:p>
          <a:p>
            <a:r>
              <a:rPr lang="ja-JP" altLang="en-US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simplicity</a:t>
            </a:r>
            <a:endParaRPr kumimoji="1" lang="ja-JP" altLang="en-US" sz="2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B39B02D-725D-5656-E25A-238EB6BDEF2F}"/>
              </a:ext>
            </a:extLst>
          </p:cNvPr>
          <p:cNvSpPr txBox="1"/>
          <p:nvPr/>
        </p:nvSpPr>
        <p:spPr>
          <a:xfrm>
            <a:off x="7260228" y="935160"/>
            <a:ext cx="2696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Shear viscosity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85392C7-86E3-9A1A-D37C-49331C971EA0}"/>
              </a:ext>
            </a:extLst>
          </p:cNvPr>
          <p:cNvSpPr txBox="1"/>
          <p:nvPr/>
        </p:nvSpPr>
        <p:spPr>
          <a:xfrm>
            <a:off x="7260228" y="3276379"/>
            <a:ext cx="2857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Relaxation time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6A1C02F6-B298-1559-1ACE-D17779E66398}"/>
                  </a:ext>
                </a:extLst>
              </p:cNvPr>
              <p:cNvSpPr txBox="1"/>
              <p:nvPr/>
            </p:nvSpPr>
            <p:spPr>
              <a:xfrm>
                <a:off x="264758" y="2949420"/>
                <a:ext cx="3065006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tanh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ja-JP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ja-JP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  <m: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1" lang="en-US" altLang="ja-JP" b="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6A1C02F6-B298-1559-1ACE-D17779E66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58" y="2949420"/>
                <a:ext cx="3065006" cy="564898"/>
              </a:xfrm>
              <a:prstGeom prst="rect">
                <a:avLst/>
              </a:prstGeom>
              <a:blipFill>
                <a:blip r:embed="rId8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68373852-3EAF-424C-A6F0-DD934A2F37F0}"/>
                  </a:ext>
                </a:extLst>
              </p:cNvPr>
              <p:cNvSpPr txBox="1"/>
              <p:nvPr/>
            </p:nvSpPr>
            <p:spPr>
              <a:xfrm>
                <a:off x="3083789" y="2870077"/>
                <a:ext cx="3863878" cy="694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𝑖𝑑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acc>
                                <m:accPr>
                                  <m:chr m:val="̅"/>
                                  <m:ctrlP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</m:den>
                          </m:f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en-US" altLang="ja-JP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ja-JP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ja-JP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ja-JP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en-US" altLang="ja-JP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en-US" altLang="ja-JP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en-US" altLang="ja-JP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acc>
                                <m:accPr>
                                  <m:chr m:val="̅"/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</m:den>
                          </m:f>
                          <m: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en-US" altLang="ja-JP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en-US" altLang="ja-JP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en-US" altLang="ja-JP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kumimoji="1" lang="ja-JP" alt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68373852-3EAF-424C-A6F0-DD934A2F3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789" y="2870077"/>
                <a:ext cx="3863878" cy="694934"/>
              </a:xfrm>
              <a:prstGeom prst="rect">
                <a:avLst/>
              </a:prstGeom>
              <a:blipFill>
                <a:blip r:embed="rId9"/>
                <a:stretch>
                  <a:fillRect t="-61818" b="-92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AC539CE-42CA-F6E5-E2EB-26F34CB51A29}"/>
              </a:ext>
            </a:extLst>
          </p:cNvPr>
          <p:cNvSpPr txBox="1"/>
          <p:nvPr/>
        </p:nvSpPr>
        <p:spPr>
          <a:xfrm>
            <a:off x="2772353" y="3528841"/>
            <a:ext cx="429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ja-JP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Bazavov</a:t>
            </a: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Phys. Rev. D </a:t>
            </a:r>
            <a:r>
              <a:rPr lang="en-US" altLang="ja-JP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094503 (</a:t>
            </a: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  <a:r>
              <a:rPr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ja-JP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916D0B1-E5DF-7FF2-38FA-C0A13AB8DD8C}"/>
              </a:ext>
            </a:extLst>
          </p:cNvPr>
          <p:cNvSpPr txBox="1"/>
          <p:nvPr/>
        </p:nvSpPr>
        <p:spPr>
          <a:xfrm>
            <a:off x="1579992" y="3906749"/>
            <a:ext cx="3786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 of sound in both </a:t>
            </a:r>
            <a:r>
              <a:rPr kumimoji="1" lang="en-US" altLang="ja-JP" sz="2400" b="1" u="sng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EoSs</a:t>
            </a:r>
            <a:endParaRPr kumimoji="1" lang="ja-JP" altLang="en-US" sz="2400" b="1" u="sng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92ED0522-AD86-D47B-4C0E-D64E2C571B1A}"/>
                  </a:ext>
                </a:extLst>
              </p:cNvPr>
              <p:cNvSpPr txBox="1"/>
              <p:nvPr/>
            </p:nvSpPr>
            <p:spPr>
              <a:xfrm rot="16200000">
                <a:off x="189466" y="5364930"/>
                <a:ext cx="5091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92ED0522-AD86-D47B-4C0E-D64E2C571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89466" y="5364930"/>
                <a:ext cx="50917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F9F5002C-3A88-0FA3-DF20-1D2BCDCDBECA}"/>
                  </a:ext>
                </a:extLst>
              </p:cNvPr>
              <p:cNvSpPr txBox="1"/>
              <p:nvPr/>
            </p:nvSpPr>
            <p:spPr>
              <a:xfrm>
                <a:off x="1596824" y="6455690"/>
                <a:ext cx="7630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kumimoji="1" lang="en-US" altLang="ja-JP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1600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160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F9F5002C-3A88-0FA3-DF20-1D2BCDCDB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824" y="6455690"/>
                <a:ext cx="763029" cy="338554"/>
              </a:xfrm>
              <a:prstGeom prst="rect">
                <a:avLst/>
              </a:prstGeom>
              <a:blipFill>
                <a:blip r:embed="rId11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D2F96C1-F3EB-6B21-C26E-A5B85CFAFC68}"/>
              </a:ext>
            </a:extLst>
          </p:cNvPr>
          <p:cNvSpPr txBox="1"/>
          <p:nvPr/>
        </p:nvSpPr>
        <p:spPr>
          <a:xfrm>
            <a:off x="1283942" y="4621717"/>
            <a:ext cx="208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Conformal </a:t>
            </a:r>
            <a:r>
              <a:rPr kumimoji="1" lang="en-US" altLang="ja-JP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8F46A88-9C05-25FA-0195-DCCDA9E1F89A}"/>
              </a:ext>
            </a:extLst>
          </p:cNvPr>
          <p:cNvSpPr txBox="1"/>
          <p:nvPr/>
        </p:nvSpPr>
        <p:spPr>
          <a:xfrm>
            <a:off x="1756804" y="5697729"/>
            <a:ext cx="168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Lattice </a:t>
            </a:r>
            <a:r>
              <a:rPr lang="en-US" altLang="ja-JP" sz="24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24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F2643D3-C2D1-D827-69DA-703B36191408}"/>
              </a:ext>
            </a:extLst>
          </p:cNvPr>
          <p:cNvSpPr txBox="1"/>
          <p:nvPr/>
        </p:nvSpPr>
        <p:spPr>
          <a:xfrm>
            <a:off x="3473216" y="4321066"/>
            <a:ext cx="3085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Conformal </a:t>
            </a:r>
            <a:r>
              <a:rPr kumimoji="1" lang="en-US" altLang="ja-JP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r>
              <a:rPr kumimoji="1" lang="en-US" altLang="ja-JP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constant (=1/3)</a:t>
            </a:r>
            <a:endParaRPr kumimoji="1" lang="ja-JP" altLang="en-US" sz="2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5ACEA12-357D-A0ED-5C80-08AC51AD5287}"/>
              </a:ext>
            </a:extLst>
          </p:cNvPr>
          <p:cNvSpPr txBox="1"/>
          <p:nvPr/>
        </p:nvSpPr>
        <p:spPr>
          <a:xfrm>
            <a:off x="3473060" y="5153902"/>
            <a:ext cx="3830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Lattice</a:t>
            </a:r>
            <a:r>
              <a:rPr kumimoji="1"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4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r>
              <a:rPr kumimoji="1"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smaller than that</a:t>
            </a:r>
          </a:p>
          <a:p>
            <a:r>
              <a:rPr kumimoji="1"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conformal </a:t>
            </a:r>
            <a:r>
              <a:rPr kumimoji="1" lang="en-US" altLang="ja-JP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r>
              <a:rPr kumimoji="1"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non- monotonic </a:t>
            </a:r>
            <a:r>
              <a:rPr kumimoji="1" lang="en-US" altLang="ja-JP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endParaRPr kumimoji="1" lang="en-US" altLang="ja-JP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8BE4CAD-6ED1-E419-02BC-50D613156D7B}"/>
              </a:ext>
            </a:extLst>
          </p:cNvPr>
          <p:cNvSpPr txBox="1"/>
          <p:nvPr/>
        </p:nvSpPr>
        <p:spPr>
          <a:xfrm>
            <a:off x="3058026" y="1997631"/>
            <a:ext cx="643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endParaRPr kumimoji="1" lang="ja-JP" altLang="en-US" sz="40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0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132D6-2D0F-50B7-3565-1B05B2A13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1564E133-2F55-27B8-2E62-ED1F86B9686A}"/>
              </a:ext>
            </a:extLst>
          </p:cNvPr>
          <p:cNvSpPr/>
          <p:nvPr/>
        </p:nvSpPr>
        <p:spPr>
          <a:xfrm>
            <a:off x="219154" y="892821"/>
            <a:ext cx="11753692" cy="4826591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B053A1F-4F41-9054-A4B4-B22AC2F90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E3160B-E583-3316-B815-16AEDA374BE5}"/>
              </a:ext>
            </a:extLst>
          </p:cNvPr>
          <p:cNvSpPr txBox="1"/>
          <p:nvPr/>
        </p:nvSpPr>
        <p:spPr>
          <a:xfrm>
            <a:off x="79513" y="246490"/>
            <a:ext cx="4523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equations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D5AB963-A999-2A8E-3C53-06A46B795B2D}"/>
              </a:ext>
            </a:extLst>
          </p:cNvPr>
          <p:cNvSpPr txBox="1"/>
          <p:nvPr/>
        </p:nvSpPr>
        <p:spPr>
          <a:xfrm>
            <a:off x="387339" y="862928"/>
            <a:ext cx="6424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kumimoji="1" lang="en-US" altLang="ja-JP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(0th order perturbation)</a:t>
            </a:r>
            <a:endParaRPr kumimoji="1" lang="ja-JP" altLang="en-US" sz="32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FCB7F2-E6FD-1AAE-3305-E69C707C6A3E}"/>
              </a:ext>
            </a:extLst>
          </p:cNvPr>
          <p:cNvSpPr txBox="1"/>
          <p:nvPr/>
        </p:nvSpPr>
        <p:spPr>
          <a:xfrm>
            <a:off x="387339" y="2362442"/>
            <a:ext cx="6436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 (1st order perturbation)</a:t>
            </a:r>
            <a:endParaRPr kumimoji="1" lang="ja-JP" alt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25C6C83-4D7F-F801-0E3B-326542289C01}"/>
                  </a:ext>
                </a:extLst>
              </p:cNvPr>
              <p:cNvSpPr txBox="1"/>
              <p:nvPr/>
            </p:nvSpPr>
            <p:spPr>
              <a:xfrm>
                <a:off x="656527" y="1558940"/>
                <a:ext cx="4132041" cy="624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den>
                    </m:f>
                    <m:sSub>
                      <m:sSubPr>
                        <m:ctrlPr>
                          <a:rPr kumimoji="1" lang="en-US" altLang="ja-JP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1" lang="en-US" altLang="ja-JP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den>
                    </m:f>
                    <m:d>
                      <m:dPr>
                        <m:ctrlPr>
                          <a:rPr kumimoji="1" lang="en-US" altLang="ja-JP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l-GR" altLang="ja-JP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l-GR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𝛱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endParaRPr kumimoji="1" lang="ja-JP" altLang="en-US" sz="24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25C6C83-4D7F-F801-0E3B-326542289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27" y="1558940"/>
                <a:ext cx="4132041" cy="624273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A79B3E5-ADE4-0FEC-E013-047F9F2AB454}"/>
                  </a:ext>
                </a:extLst>
              </p:cNvPr>
              <p:cNvSpPr txBox="1"/>
              <p:nvPr/>
            </p:nvSpPr>
            <p:spPr>
              <a:xfrm>
                <a:off x="7755576" y="1551842"/>
                <a:ext cx="3572599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kumimoji="1" lang="en-US" altLang="ja-JP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kumimoji="1" lang="el-GR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𝛱</m:t>
                            </m:r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kumimoji="1" lang="en-US" altLang="ja-JP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kumimoji="1" lang="el-GR" altLang="ja-JP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l-GR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𝛱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kumimoji="1" lang="en-US" altLang="ja-JP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den>
                    </m:f>
                  </m:oMath>
                </a14:m>
                <a:r>
                  <a:rPr kumimoji="1"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1" lang="ja-JP" altLang="en-US" sz="24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A79B3E5-ADE4-0FEC-E013-047F9F2AB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576" y="1551842"/>
                <a:ext cx="3572599" cy="645048"/>
              </a:xfrm>
              <a:prstGeom prst="rect">
                <a:avLst/>
              </a:prstGeom>
              <a:blipFill>
                <a:blip r:embed="rId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D788D37-160F-9752-E30F-EF781556CE2C}"/>
                  </a:ext>
                </a:extLst>
              </p:cNvPr>
              <p:cNvSpPr txBox="1"/>
              <p:nvPr/>
            </p:nvSpPr>
            <p:spPr>
              <a:xfrm>
                <a:off x="4692984" y="1548552"/>
                <a:ext cx="3396489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kumimoji="1" lang="en-US" altLang="ja-JP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kumimoji="1" lang="en-US" altLang="ja-JP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kumimoji="1" lang="el-GR" altLang="ja-JP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l-GR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kumimoji="1" lang="en-US" altLang="ja-JP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den>
                    </m:f>
                  </m:oMath>
                </a14:m>
                <a:r>
                  <a:rPr kumimoji="1"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endParaRPr kumimoji="1" lang="ja-JP" altLang="en-US" sz="24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D788D37-160F-9752-E30F-EF781556C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84" y="1548552"/>
                <a:ext cx="3396489" cy="645048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FB3FC82-9F50-F384-7593-4423C6A4B741}"/>
                  </a:ext>
                </a:extLst>
              </p:cNvPr>
              <p:cNvSpPr txBox="1"/>
              <p:nvPr/>
            </p:nvSpPr>
            <p:spPr>
              <a:xfrm>
                <a:off x="656527" y="3905993"/>
                <a:ext cx="6949467" cy="729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kumimoji="1"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>
                            <m:f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𝜕𝜏</m:t>
                              </m:r>
                            </m:den>
                          </m:f>
                        </m:e>
                      </m:d>
                      <m:r>
                        <a:rPr kumimoji="1" lang="ja-JP" alt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l-GR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kumimoji="1" lang="el-GR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kumimoji="1" lang="en-US" altLang="ja-JP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l-GR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l-GR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𝛿𝜂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sub>
                      </m:sSub>
                    </m:oMath>
                  </m:oMathPara>
                </a14:m>
                <a:endParaRPr kumimoji="1" lang="ja-JP" altLang="en-US" sz="2000" b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FB3FC82-9F50-F384-7593-4423C6A4B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27" y="3905993"/>
                <a:ext cx="6949467" cy="729815"/>
              </a:xfrm>
              <a:prstGeom prst="rect">
                <a:avLst/>
              </a:prstGeom>
              <a:blipFill>
                <a:blip r:embed="rId6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CBBDAAF-E3C2-9286-D2A4-32254F11ED75}"/>
                  </a:ext>
                </a:extLst>
              </p:cNvPr>
              <p:cNvSpPr txBox="1"/>
              <p:nvPr/>
            </p:nvSpPr>
            <p:spPr>
              <a:xfrm>
                <a:off x="656527" y="4832299"/>
                <a:ext cx="6320898" cy="729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kumimoji="1"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l-GR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𝛱</m:t>
                              </m:r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>
                            <m:f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𝜕𝜏</m:t>
                              </m:r>
                            </m:den>
                          </m:f>
                        </m:e>
                      </m:d>
                      <m:r>
                        <a:rPr kumimoji="1" lang="ja-JP" alt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l-GR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𝛱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l-GR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l-GR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𝛱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l-GR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𝛱</m:t>
                              </m:r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kumimoji="1" lang="el-GR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l-GR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l-GR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𝛱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𝛿𝜁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e>
                        <m:sub>
                          <m:r>
                            <a:rPr kumimoji="1" lang="el-GR" altLang="ja-JP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𝜫</m:t>
                          </m:r>
                        </m:sub>
                      </m:sSub>
                    </m:oMath>
                  </m:oMathPara>
                </a14:m>
                <a:endParaRPr kumimoji="1" lang="ja-JP" altLang="en-US" sz="2000" b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CBBDAAF-E3C2-9286-D2A4-32254F11E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27" y="4832299"/>
                <a:ext cx="6320898" cy="729815"/>
              </a:xfrm>
              <a:prstGeom prst="rect">
                <a:avLst/>
              </a:prstGeom>
              <a:blipFill>
                <a:blip r:embed="rId7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932D5F6-E90C-7B27-F490-3FADB2A37801}"/>
                  </a:ext>
                </a:extLst>
              </p:cNvPr>
              <p:cNvSpPr txBox="1"/>
              <p:nvPr/>
            </p:nvSpPr>
            <p:spPr>
              <a:xfrm>
                <a:off x="656527" y="2975928"/>
                <a:ext cx="9267089" cy="7296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𝜕𝜏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ja-JP" alt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altLang="ja-JP" sz="20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20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ja-JP" sz="20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𝛱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200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eqArr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f>
                        <m:f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kumimoji="1"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altLang="ja-JP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𝛱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𝛿𝛱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𝛿𝜋</m:t>
                              </m:r>
                            </m:e>
                          </m:eqArr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JP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𝛿𝛱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𝛿𝜋</m:t>
                              </m:r>
                            </m:e>
                            <m:e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altLang="ja-JP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𝛱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eqArr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932D5F6-E90C-7B27-F490-3FADB2A37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27" y="2975928"/>
                <a:ext cx="9267089" cy="729687"/>
              </a:xfrm>
              <a:prstGeom prst="rect">
                <a:avLst/>
              </a:prstGeom>
              <a:blipFill>
                <a:blip r:embed="rId8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CD2B011-55CB-DF48-E9FF-86A8766EB578}"/>
              </a:ext>
            </a:extLst>
          </p:cNvPr>
          <p:cNvSpPr txBox="1"/>
          <p:nvPr/>
        </p:nvSpPr>
        <p:spPr>
          <a:xfrm>
            <a:off x="301194" y="5758605"/>
            <a:ext cx="11191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these </a:t>
            </a:r>
            <a:r>
              <a:rPr kumimoji="1" lang="en-US" altLang="ja-JP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Simultaneous </a:t>
            </a:r>
            <a:r>
              <a:rPr lang="en-US" altLang="ja-JP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1" lang="en-US" altLang="ja-JP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tochastic </a:t>
            </a:r>
            <a:r>
              <a:rPr lang="en-US" altLang="ja-JP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1" lang="en-US" altLang="ja-JP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ifferential </a:t>
            </a:r>
            <a:r>
              <a:rPr lang="en-US" altLang="ja-JP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1" lang="en-US" altLang="ja-JP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quations</a:t>
            </a:r>
          </a:p>
          <a:p>
            <a:pPr algn="ctr"/>
            <a:r>
              <a:rPr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➔ </a:t>
            </a:r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event-by-event/event-averaged analysis of hydrodynamic fluctuations</a:t>
            </a:r>
            <a:endParaRPr kumimoji="1" lang="ja-JP" altLang="en-US" sz="28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E777EF8-83FB-14D3-717E-BF5C1E277FEB}"/>
              </a:ext>
            </a:extLst>
          </p:cNvPr>
          <p:cNvGrpSpPr/>
          <p:nvPr/>
        </p:nvGrpSpPr>
        <p:grpSpPr>
          <a:xfrm>
            <a:off x="7621511" y="3927683"/>
            <a:ext cx="4335818" cy="1569660"/>
            <a:chOff x="7712815" y="3992454"/>
            <a:chExt cx="4335818" cy="1569660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317A9CA7-5C82-00CE-A18F-A4472E9945C6}"/>
                </a:ext>
              </a:extLst>
            </p:cNvPr>
            <p:cNvSpPr txBox="1"/>
            <p:nvPr/>
          </p:nvSpPr>
          <p:spPr>
            <a:xfrm>
              <a:off x="8196296" y="3992454"/>
              <a:ext cx="385233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FDR</a:t>
              </a:r>
            </a:p>
            <a:p>
              <a:r>
                <a:rPr lang="en-US" altLang="ja-JP" sz="3200" b="1" dirty="0" err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kumimoji="1" lang="en-US" altLang="ja-JP" sz="3200" b="1" dirty="0" err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</a:t>
              </a:r>
              <a:endParaRPr kumimoji="1"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altLang="ja-JP" sz="32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Transport coefficients</a:t>
              </a:r>
              <a:endParaRPr kumimoji="1" lang="ja-JP" altLang="en-US" sz="32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1B51D32-8A98-A6A5-5537-AD2A72CABC1F}"/>
                </a:ext>
              </a:extLst>
            </p:cNvPr>
            <p:cNvSpPr txBox="1"/>
            <p:nvPr/>
          </p:nvSpPr>
          <p:spPr>
            <a:xfrm>
              <a:off x="7712815" y="4423341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kumimoji="1" lang="ja-JP" altLang="en-US" sz="40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1409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524F6-0161-6454-F423-34588C1AD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597856-78CA-EE28-759A-0B0D2C269A98}"/>
              </a:ext>
            </a:extLst>
          </p:cNvPr>
          <p:cNvSpPr txBox="1"/>
          <p:nvPr/>
        </p:nvSpPr>
        <p:spPr>
          <a:xfrm>
            <a:off x="79513" y="246490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DB8093-0C05-69E7-3827-F0944B262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256736-EFDD-961D-A9AE-AE87BD1718F7}"/>
              </a:ext>
            </a:extLst>
          </p:cNvPr>
          <p:cNvSpPr txBox="1"/>
          <p:nvPr/>
        </p:nvSpPr>
        <p:spPr>
          <a:xfrm>
            <a:off x="874643" y="1033669"/>
            <a:ext cx="4189352" cy="2967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▸Introduction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▸Model</a:t>
            </a:r>
            <a:endParaRPr kumimoji="1" lang="en-US" altLang="ja-JP" sz="32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▸Results &amp; Discussions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▸Summary</a:t>
            </a:r>
            <a:endParaRPr kumimoji="1" lang="ja-JP" altLang="en-US" sz="3200" b="1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36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391C3E1-11A3-2967-85FD-7B907B647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17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B9A913-0153-2164-C989-DED98327F0D3}"/>
              </a:ext>
            </a:extLst>
          </p:cNvPr>
          <p:cNvSpPr txBox="1"/>
          <p:nvPr/>
        </p:nvSpPr>
        <p:spPr>
          <a:xfrm>
            <a:off x="79513" y="246490"/>
            <a:ext cx="4291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&amp; Discussions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1BF033-B89D-2279-DBEF-52B9FAB91859}"/>
              </a:ext>
            </a:extLst>
          </p:cNvPr>
          <p:cNvSpPr txBox="1"/>
          <p:nvPr/>
        </p:nvSpPr>
        <p:spPr>
          <a:xfrm>
            <a:off x="2360842" y="2921168"/>
            <a:ext cx="7470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event-by-event analysis</a:t>
            </a:r>
            <a:endParaRPr kumimoji="1" lang="ja-JP" altLang="en-US" sz="60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00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3F0D36C-98BA-3EEB-B300-1F85FB4C5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3550B64-CE2E-AE10-0D73-080E4B42DF1A}"/>
              </a:ext>
            </a:extLst>
          </p:cNvPr>
          <p:cNvSpPr txBox="1"/>
          <p:nvPr/>
        </p:nvSpPr>
        <p:spPr>
          <a:xfrm>
            <a:off x="79513" y="246490"/>
            <a:ext cx="816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Behaviours</a:t>
            </a:r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solutions (test calculations)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1A7543E-AEA1-386B-9640-FCD464EC15EF}"/>
              </a:ext>
            </a:extLst>
          </p:cNvPr>
          <p:cNvGrpSpPr/>
          <p:nvPr/>
        </p:nvGrpSpPr>
        <p:grpSpPr>
          <a:xfrm>
            <a:off x="433624" y="1372776"/>
            <a:ext cx="11286974" cy="4138899"/>
            <a:chOff x="433624" y="1372776"/>
            <a:chExt cx="11286974" cy="4138899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8936D16B-B7FA-A06D-428C-7359D96C49A0}"/>
                </a:ext>
              </a:extLst>
            </p:cNvPr>
            <p:cNvSpPr/>
            <p:nvPr/>
          </p:nvSpPr>
          <p:spPr>
            <a:xfrm>
              <a:off x="8108785" y="1846764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553238E6-546B-F111-DB0B-AA1408DB2BF3}"/>
                </a:ext>
              </a:extLst>
            </p:cNvPr>
            <p:cNvSpPr/>
            <p:nvPr/>
          </p:nvSpPr>
          <p:spPr>
            <a:xfrm>
              <a:off x="4276731" y="1836731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091AC1D2-37E8-DC11-75AC-CEFFA3A3FB1D}"/>
                </a:ext>
              </a:extLst>
            </p:cNvPr>
            <p:cNvSpPr/>
            <p:nvPr/>
          </p:nvSpPr>
          <p:spPr>
            <a:xfrm>
              <a:off x="433624" y="1846764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9829C60D-9C25-EB77-2B65-839A8C9953B3}"/>
                </a:ext>
              </a:extLst>
            </p:cNvPr>
            <p:cNvGrpSpPr/>
            <p:nvPr/>
          </p:nvGrpSpPr>
          <p:grpSpPr>
            <a:xfrm>
              <a:off x="806067" y="1846764"/>
              <a:ext cx="10856316" cy="3495380"/>
              <a:chOff x="695744" y="1938526"/>
              <a:chExt cx="10856316" cy="3495380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F789D793-A8D3-8569-5B2E-16634E890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401" r="13699"/>
              <a:stretch/>
            </p:blipFill>
            <p:spPr>
              <a:xfrm>
                <a:off x="695744" y="2101221"/>
                <a:ext cx="3239370" cy="333268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9713DD80-01E1-D836-3B45-A1822601BE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289" r="14140"/>
              <a:stretch/>
            </p:blipFill>
            <p:spPr>
              <a:xfrm>
                <a:off x="8416163" y="2101220"/>
                <a:ext cx="3135897" cy="3332685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0FA57FF1-A662-52E7-C9CC-A28B1A29A9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500" r="13340"/>
              <a:stretch/>
            </p:blipFill>
            <p:spPr>
              <a:xfrm>
                <a:off x="4485426" y="2101220"/>
                <a:ext cx="3295361" cy="333268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CEFAF77B-1826-F025-9E00-60B20506A605}"/>
                      </a:ext>
                    </a:extLst>
                  </p:cNvPr>
                  <p:cNvSpPr txBox="1"/>
                  <p:nvPr/>
                </p:nvSpPr>
                <p:spPr>
                  <a:xfrm>
                    <a:off x="1521562" y="1938528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CEFAF77B-1826-F025-9E00-60B20506A6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1562" y="1938528"/>
                    <a:ext cx="500458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BE421ABC-6E52-EEA4-ED2D-DF4272878EB5}"/>
                      </a:ext>
                    </a:extLst>
                  </p:cNvPr>
                  <p:cNvSpPr txBox="1"/>
                  <p:nvPr/>
                </p:nvSpPr>
                <p:spPr>
                  <a:xfrm>
                    <a:off x="5376452" y="1938527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BE421ABC-6E52-EEA4-ED2D-DF4272878E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452" y="1938527"/>
                    <a:ext cx="500458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50A9B5C1-E472-37C4-6342-6895DC8ACD78}"/>
                      </a:ext>
                    </a:extLst>
                  </p:cNvPr>
                  <p:cNvSpPr txBox="1"/>
                  <p:nvPr/>
                </p:nvSpPr>
                <p:spPr>
                  <a:xfrm>
                    <a:off x="9215173" y="1938526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50A9B5C1-E472-37C4-6342-6895DC8ACD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5173" y="1938526"/>
                    <a:ext cx="500458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C307147-7420-3719-C233-EB2BD639A802}"/>
                    </a:ext>
                  </a:extLst>
                </p:cNvPr>
                <p:cNvSpPr txBox="1"/>
                <p:nvPr/>
              </p:nvSpPr>
              <p:spPr>
                <a:xfrm rot="16200000">
                  <a:off x="-83152" y="3491134"/>
                  <a:ext cx="14091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f>
                          <m:fPr>
                            <m:type m:val="li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e>
                              <m:sup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C307147-7420-3719-C233-EB2BD639A8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83152" y="3491134"/>
                  <a:ext cx="140910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13333" r="-16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043546D4-49F5-6998-023E-F9EF31F8B882}"/>
                    </a:ext>
                  </a:extLst>
                </p:cNvPr>
                <p:cNvSpPr txBox="1"/>
                <p:nvPr/>
              </p:nvSpPr>
              <p:spPr>
                <a:xfrm rot="16200000">
                  <a:off x="7594213" y="3502290"/>
                  <a:ext cx="14314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𝛿𝜋</m:t>
                        </m:r>
                        <m:f>
                          <m:fPr>
                            <m:type m:val="li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e>
                              <m:sup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043546D4-49F5-6998-023E-F9EF31F8B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94213" y="3502290"/>
                  <a:ext cx="1431417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10000" r="-17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61E8927B-90F3-C6C1-BE2B-CADFF691D113}"/>
                    </a:ext>
                  </a:extLst>
                </p:cNvPr>
                <p:cNvSpPr txBox="1"/>
                <p:nvPr/>
              </p:nvSpPr>
              <p:spPr>
                <a:xfrm rot="16200000">
                  <a:off x="4175148" y="3502290"/>
                  <a:ext cx="5060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61E8927B-90F3-C6C1-BE2B-CADFF691D1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175148" y="3502290"/>
                  <a:ext cx="506036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1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2157A25D-66C1-2B15-5D32-B679A42AC086}"/>
                </a:ext>
              </a:extLst>
            </p:cNvPr>
            <p:cNvSpPr txBox="1"/>
            <p:nvPr/>
          </p:nvSpPr>
          <p:spPr>
            <a:xfrm>
              <a:off x="1298010" y="1372776"/>
              <a:ext cx="2128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density</a:t>
              </a:r>
              <a:endParaRPr kumimoji="1" lang="ja-JP" alt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B23F985-2B12-465E-A275-DF555597C15C}"/>
                </a:ext>
              </a:extLst>
            </p:cNvPr>
            <p:cNvSpPr txBox="1"/>
            <p:nvPr/>
          </p:nvSpPr>
          <p:spPr>
            <a:xfrm>
              <a:off x="5114180" y="1373921"/>
              <a:ext cx="19284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Flow velocity</a:t>
              </a:r>
              <a:endParaRPr kumimoji="1" lang="ja-JP" alt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53019E50-9F6E-0482-C53C-C0AACB122A01}"/>
                </a:ext>
              </a:extLst>
            </p:cNvPr>
            <p:cNvSpPr txBox="1"/>
            <p:nvPr/>
          </p:nvSpPr>
          <p:spPr>
            <a:xfrm>
              <a:off x="8976607" y="1374646"/>
              <a:ext cx="2080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Shear </a:t>
              </a:r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pressure</a:t>
              </a:r>
              <a:endParaRPr kumimoji="1" lang="ja-JP" alt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4F4F0E2-5A6A-DE90-269C-52182F25058A}"/>
                    </a:ext>
                  </a:extLst>
                </p:cNvPr>
                <p:cNvSpPr txBox="1"/>
                <p:nvPr/>
              </p:nvSpPr>
              <p:spPr>
                <a:xfrm>
                  <a:off x="10101924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4F4F0E2-5A6A-DE90-269C-52182F2505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1924" y="5150162"/>
                  <a:ext cx="269496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8182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7266CE4A-3812-DA86-A2D1-D2E7C5EF8821}"/>
                    </a:ext>
                  </a:extLst>
                </p:cNvPr>
                <p:cNvSpPr txBox="1"/>
                <p:nvPr/>
              </p:nvSpPr>
              <p:spPr>
                <a:xfrm>
                  <a:off x="6243429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7266CE4A-3812-DA86-A2D1-D2E7C5EF8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429" y="5150162"/>
                  <a:ext cx="269496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8182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8F41F014-C6F4-CAC6-29D0-D7B30F2D782A}"/>
                    </a:ext>
                  </a:extLst>
                </p:cNvPr>
                <p:cNvSpPr txBox="1"/>
                <p:nvPr/>
              </p:nvSpPr>
              <p:spPr>
                <a:xfrm>
                  <a:off x="2362372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8F41F014-C6F4-CAC6-29D0-D7B30F2D78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2372" y="5150162"/>
                  <a:ext cx="269496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2727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14CCB32E-63F5-AAEB-451B-3CB06B68AFA3}"/>
                    </a:ext>
                  </a:extLst>
                </p:cNvPr>
                <p:cNvSpPr txBox="1"/>
                <p:nvPr/>
              </p:nvSpPr>
              <p:spPr>
                <a:xfrm>
                  <a:off x="2730392" y="1924442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14CCB32E-63F5-AAEB-451B-3CB06B68A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392" y="1924442"/>
                  <a:ext cx="500457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C9D15A90-0ED5-4966-CA30-EAF156A8A01E}"/>
                    </a:ext>
                  </a:extLst>
                </p:cNvPr>
                <p:cNvSpPr txBox="1"/>
                <p:nvPr/>
              </p:nvSpPr>
              <p:spPr>
                <a:xfrm>
                  <a:off x="6594620" y="1923159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C9D15A90-0ED5-4966-CA30-EAF156A8A0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620" y="1923159"/>
                  <a:ext cx="500457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B9D6569A-0E12-3588-0225-BE01FB7C34A2}"/>
                    </a:ext>
                  </a:extLst>
                </p:cNvPr>
                <p:cNvSpPr txBox="1"/>
                <p:nvPr/>
              </p:nvSpPr>
              <p:spPr>
                <a:xfrm>
                  <a:off x="10371521" y="1923159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B9D6569A-0E12-3588-0225-BE01FB7C34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1521" y="1923159"/>
                  <a:ext cx="500457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D050D8A-7769-725F-8DD3-439B436D2139}"/>
              </a:ext>
            </a:extLst>
          </p:cNvPr>
          <p:cNvGrpSpPr/>
          <p:nvPr/>
        </p:nvGrpSpPr>
        <p:grpSpPr>
          <a:xfrm>
            <a:off x="2362372" y="1125324"/>
            <a:ext cx="8912597" cy="372828"/>
            <a:chOff x="2304033" y="905781"/>
            <a:chExt cx="8912597" cy="37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テキスト ボックス 4">
                  <a:extLst>
                    <a:ext uri="{FF2B5EF4-FFF2-40B4-BE49-F238E27FC236}">
                      <a16:creationId xmlns:a16="http://schemas.microsoft.com/office/drawing/2014/main" id="{DD4F8641-C8EA-E900-27B0-A1D5F5A3DC48}"/>
                    </a:ext>
                  </a:extLst>
                </p:cNvPr>
                <p:cNvSpPr txBox="1"/>
                <p:nvPr/>
              </p:nvSpPr>
              <p:spPr>
                <a:xfrm>
                  <a:off x="2304033" y="905781"/>
                  <a:ext cx="22062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" name="テキスト ボックス 4">
                  <a:extLst>
                    <a:ext uri="{FF2B5EF4-FFF2-40B4-BE49-F238E27FC236}">
                      <a16:creationId xmlns:a16="http://schemas.microsoft.com/office/drawing/2014/main" id="{DD4F8641-C8EA-E900-27B0-A1D5F5A3DC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4033" y="905781"/>
                  <a:ext cx="2206247" cy="369332"/>
                </a:xfrm>
                <a:prstGeom prst="rect">
                  <a:avLst/>
                </a:prstGeom>
                <a:blipFill>
                  <a:blip r:embed="rId19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0DF3199D-865A-CD6A-ED26-6A3E05F6F53E}"/>
                    </a:ext>
                  </a:extLst>
                </p:cNvPr>
                <p:cNvSpPr txBox="1"/>
                <p:nvPr/>
              </p:nvSpPr>
              <p:spPr>
                <a:xfrm>
                  <a:off x="6659713" y="909277"/>
                  <a:ext cx="45569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𝛿𝜋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Gaussian</m:t>
                      </m:r>
                    </m:oMath>
                  </a14:m>
                  <a:r>
                    <a:rPr kumimoji="1"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b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@ </m:t>
                      </m:r>
                      <m:sSub>
                        <m:sSubPr>
                          <m:ctrlPr>
                            <a:rPr lang="en-US" altLang="ja-JP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=5)</m:t>
                      </m:r>
                    </m:oMath>
                  </a14:m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0DF3199D-865A-CD6A-ED26-6A3E05F6F5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9713" y="909277"/>
                  <a:ext cx="4556917" cy="369332"/>
                </a:xfrm>
                <a:prstGeom prst="rect">
                  <a:avLst/>
                </a:prstGeom>
                <a:blipFill>
                  <a:blip r:embed="rId20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75E9F014-BFA4-3AA3-F3E5-B055CFCDC5C9}"/>
                    </a:ext>
                  </a:extLst>
                </p:cNvPr>
                <p:cNvSpPr txBox="1"/>
                <p:nvPr/>
              </p:nvSpPr>
              <p:spPr>
                <a:xfrm>
                  <a:off x="4465818" y="905911"/>
                  <a:ext cx="22062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75E9F014-BFA4-3AA3-F3E5-B055CFCDC5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5818" y="905911"/>
                  <a:ext cx="2206247" cy="369332"/>
                </a:xfrm>
                <a:prstGeom prst="rect">
                  <a:avLst/>
                </a:prstGeom>
                <a:blipFill>
                  <a:blip r:embed="rId21"/>
                  <a:stretch>
                    <a:fillRect l="-1149"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05C571F-7ECD-68FE-D344-A2444D45AF4C}"/>
              </a:ext>
            </a:extLst>
          </p:cNvPr>
          <p:cNvGrpSpPr/>
          <p:nvPr/>
        </p:nvGrpSpPr>
        <p:grpSpPr>
          <a:xfrm>
            <a:off x="655204" y="780208"/>
            <a:ext cx="7900228" cy="371256"/>
            <a:chOff x="480805" y="1039171"/>
            <a:chExt cx="7900228" cy="371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4C633F92-E701-F245-6D98-17BB48D67AC6}"/>
                    </a:ext>
                  </a:extLst>
                </p:cNvPr>
                <p:cNvSpPr txBox="1"/>
                <p:nvPr/>
              </p:nvSpPr>
              <p:spPr>
                <a:xfrm>
                  <a:off x="480805" y="1041095"/>
                  <a:ext cx="55468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Initial conditions: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altLang="ja-JP" b="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4C633F92-E701-F245-6D98-17BB48D67A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805" y="1041095"/>
                  <a:ext cx="5546827" cy="369332"/>
                </a:xfrm>
                <a:prstGeom prst="rect">
                  <a:avLst/>
                </a:prstGeom>
                <a:blipFill>
                  <a:blip r:embed="rId22"/>
                  <a:stretch>
                    <a:fillRect l="-913"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826781C8-C6B4-AA52-82C1-FAD2886327A3}"/>
                    </a:ext>
                  </a:extLst>
                </p:cNvPr>
                <p:cNvSpPr txBox="1"/>
                <p:nvPr/>
              </p:nvSpPr>
              <p:spPr>
                <a:xfrm>
                  <a:off x="4459408" y="1039171"/>
                  <a:ext cx="39216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altLang="ja-JP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fm</m:t>
                            </m:r>
                          </m:e>
                        </m:d>
                        <m:r>
                          <a:rPr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oMath>
                    </m:oMathPara>
                  </a14:m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826781C8-C6B4-AA52-82C1-FAD2886327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9408" y="1039171"/>
                  <a:ext cx="3921625" cy="369332"/>
                </a:xfrm>
                <a:prstGeom prst="rect">
                  <a:avLst/>
                </a:prstGeom>
                <a:blipFill>
                  <a:blip r:embed="rId23"/>
                  <a:stretch>
                    <a:fillRect t="-113333" b="-16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82745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B182D-49D2-BA8D-4A55-3B9554F50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58302CE-35E2-A747-6E0A-845CB8E37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D30A67-DF1F-FD6C-081D-37AB84991F61}"/>
              </a:ext>
            </a:extLst>
          </p:cNvPr>
          <p:cNvSpPr txBox="1"/>
          <p:nvPr/>
        </p:nvSpPr>
        <p:spPr>
          <a:xfrm>
            <a:off x="79513" y="246490"/>
            <a:ext cx="816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Behaviours</a:t>
            </a:r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solutions (test calculations)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C9957096-A3A0-6E21-D77E-FDC48EE26307}"/>
                  </a:ext>
                </a:extLst>
              </p:cNvPr>
              <p:cNvSpPr txBox="1"/>
              <p:nvPr/>
            </p:nvSpPr>
            <p:spPr>
              <a:xfrm>
                <a:off x="8198798" y="5719328"/>
                <a:ext cx="36361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positive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𝛿𝜋</m:t>
                    </m:r>
                  </m:oMath>
                </a14:m>
                <a:endParaRPr kumimoji="1" lang="en-US" altLang="ja-JP" sz="2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kumimoji="1"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negative correction for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endParaRPr kumimoji="1" lang="ja-JP" altLang="en-US" sz="24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A8643FE-8299-1C63-EDB3-08C917B51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798" y="5719328"/>
                <a:ext cx="3636124" cy="830997"/>
              </a:xfrm>
              <a:prstGeom prst="rect">
                <a:avLst/>
              </a:prstGeom>
              <a:blipFill>
                <a:blip r:embed="rId3"/>
                <a:stretch>
                  <a:fillRect l="-1045" t="-4545" b="-151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A85C05F6-C266-807D-4F24-C46B9B131F90}"/>
              </a:ext>
            </a:extLst>
          </p:cNvPr>
          <p:cNvGrpSpPr/>
          <p:nvPr/>
        </p:nvGrpSpPr>
        <p:grpSpPr>
          <a:xfrm>
            <a:off x="433624" y="1372776"/>
            <a:ext cx="11286974" cy="4138899"/>
            <a:chOff x="433624" y="1372776"/>
            <a:chExt cx="11286974" cy="4138899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5488B12D-31E6-9536-0F31-D1AF249427FE}"/>
                </a:ext>
              </a:extLst>
            </p:cNvPr>
            <p:cNvSpPr/>
            <p:nvPr/>
          </p:nvSpPr>
          <p:spPr>
            <a:xfrm>
              <a:off x="8108785" y="1846764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A655A050-09D6-AE10-F7EB-DDCD0933CD15}"/>
                </a:ext>
              </a:extLst>
            </p:cNvPr>
            <p:cNvSpPr/>
            <p:nvPr/>
          </p:nvSpPr>
          <p:spPr>
            <a:xfrm>
              <a:off x="4276731" y="1836731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5D6BF5B7-F015-F14D-5456-550ABAAE8BFB}"/>
                </a:ext>
              </a:extLst>
            </p:cNvPr>
            <p:cNvSpPr/>
            <p:nvPr/>
          </p:nvSpPr>
          <p:spPr>
            <a:xfrm>
              <a:off x="433624" y="1846764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EC5EFBAD-993B-2AF5-2E51-055907D08C78}"/>
                </a:ext>
              </a:extLst>
            </p:cNvPr>
            <p:cNvGrpSpPr/>
            <p:nvPr/>
          </p:nvGrpSpPr>
          <p:grpSpPr>
            <a:xfrm>
              <a:off x="806067" y="1846764"/>
              <a:ext cx="10856316" cy="3495380"/>
              <a:chOff x="695744" y="1938526"/>
              <a:chExt cx="10856316" cy="3495380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EEF40E29-CE44-3632-9AF4-BE63866E84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401" r="13699"/>
              <a:stretch/>
            </p:blipFill>
            <p:spPr>
              <a:xfrm>
                <a:off x="695744" y="2101221"/>
                <a:ext cx="3239370" cy="333268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92B0D5A0-1CB3-1C5D-FD16-1AD95C4704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289" r="14140"/>
              <a:stretch/>
            </p:blipFill>
            <p:spPr>
              <a:xfrm>
                <a:off x="8416163" y="2101220"/>
                <a:ext cx="3135897" cy="3332685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CC765A05-C51C-A418-81FE-80FFE4E933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500" r="13340"/>
              <a:stretch/>
            </p:blipFill>
            <p:spPr>
              <a:xfrm>
                <a:off x="4485426" y="2101220"/>
                <a:ext cx="3295361" cy="333268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79E43C80-EF32-9D85-7F73-F85791BD7165}"/>
                      </a:ext>
                    </a:extLst>
                  </p:cNvPr>
                  <p:cNvSpPr txBox="1"/>
                  <p:nvPr/>
                </p:nvSpPr>
                <p:spPr>
                  <a:xfrm>
                    <a:off x="1521562" y="1938528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CEFAF77B-1826-F025-9E00-60B20506A6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1562" y="1938528"/>
                    <a:ext cx="500458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0A379857-7336-9B3E-8506-6A224A856773}"/>
                      </a:ext>
                    </a:extLst>
                  </p:cNvPr>
                  <p:cNvSpPr txBox="1"/>
                  <p:nvPr/>
                </p:nvSpPr>
                <p:spPr>
                  <a:xfrm>
                    <a:off x="5376452" y="1938527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BE421ABC-6E52-EEA4-ED2D-DF4272878E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452" y="1938527"/>
                    <a:ext cx="500458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022F04BE-F044-729A-42B9-60EA1E07AC67}"/>
                      </a:ext>
                    </a:extLst>
                  </p:cNvPr>
                  <p:cNvSpPr txBox="1"/>
                  <p:nvPr/>
                </p:nvSpPr>
                <p:spPr>
                  <a:xfrm>
                    <a:off x="9215173" y="1938526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50A9B5C1-E472-37C4-6342-6895DC8ACD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5173" y="1938526"/>
                    <a:ext cx="500458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FA3D5A10-4440-1A76-D944-C5828CE110A1}"/>
                    </a:ext>
                  </a:extLst>
                </p:cNvPr>
                <p:cNvSpPr txBox="1"/>
                <p:nvPr/>
              </p:nvSpPr>
              <p:spPr>
                <a:xfrm rot="16200000">
                  <a:off x="-83152" y="3491134"/>
                  <a:ext cx="14091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f>
                          <m:fPr>
                            <m:type m:val="li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e>
                              <m:sup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C307147-7420-3719-C233-EB2BD639A8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83152" y="3491134"/>
                  <a:ext cx="140910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13333" r="-16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02F1377E-6464-B3E6-231C-26B3CA3D3F66}"/>
                    </a:ext>
                  </a:extLst>
                </p:cNvPr>
                <p:cNvSpPr txBox="1"/>
                <p:nvPr/>
              </p:nvSpPr>
              <p:spPr>
                <a:xfrm rot="16200000">
                  <a:off x="7594213" y="3502290"/>
                  <a:ext cx="14314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𝛿𝜋</m:t>
                        </m:r>
                        <m:f>
                          <m:fPr>
                            <m:type m:val="li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e>
                              <m:sup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043546D4-49F5-6998-023E-F9EF31F8B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94213" y="3502290"/>
                  <a:ext cx="1431417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10000" r="-17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108F3571-A46A-2067-1403-63061C0704DA}"/>
                    </a:ext>
                  </a:extLst>
                </p:cNvPr>
                <p:cNvSpPr txBox="1"/>
                <p:nvPr/>
              </p:nvSpPr>
              <p:spPr>
                <a:xfrm rot="16200000">
                  <a:off x="4175148" y="3502290"/>
                  <a:ext cx="5060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61E8927B-90F3-C6C1-BE2B-CADFF691D1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175148" y="3502290"/>
                  <a:ext cx="506036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1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4E2043D-E894-6816-86CF-1125F5F1AFC7}"/>
                </a:ext>
              </a:extLst>
            </p:cNvPr>
            <p:cNvSpPr txBox="1"/>
            <p:nvPr/>
          </p:nvSpPr>
          <p:spPr>
            <a:xfrm>
              <a:off x="1298010" y="1372776"/>
              <a:ext cx="2128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density</a:t>
              </a:r>
              <a:endParaRPr kumimoji="1" lang="ja-JP" alt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6BEFC9F-04CF-F8FA-0C5B-D51858F7D1E8}"/>
                </a:ext>
              </a:extLst>
            </p:cNvPr>
            <p:cNvSpPr txBox="1"/>
            <p:nvPr/>
          </p:nvSpPr>
          <p:spPr>
            <a:xfrm>
              <a:off x="5114180" y="1373921"/>
              <a:ext cx="19284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Flow velocity</a:t>
              </a:r>
              <a:endParaRPr kumimoji="1" lang="ja-JP" alt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EAF852FD-B5FE-3FF2-C925-788CEAB38B10}"/>
                </a:ext>
              </a:extLst>
            </p:cNvPr>
            <p:cNvSpPr txBox="1"/>
            <p:nvPr/>
          </p:nvSpPr>
          <p:spPr>
            <a:xfrm>
              <a:off x="8976607" y="1374646"/>
              <a:ext cx="2080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Shear </a:t>
              </a:r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pressure</a:t>
              </a:r>
              <a:endParaRPr kumimoji="1" lang="ja-JP" alt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85473A1F-7E95-7437-77AB-A967721D1404}"/>
                    </a:ext>
                  </a:extLst>
                </p:cNvPr>
                <p:cNvSpPr txBox="1"/>
                <p:nvPr/>
              </p:nvSpPr>
              <p:spPr>
                <a:xfrm>
                  <a:off x="10101924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4F4F0E2-5A6A-DE90-269C-52182F2505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1924" y="5150162"/>
                  <a:ext cx="269496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8182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DDE3D054-AFC4-B614-3E1F-83DF052A2951}"/>
                    </a:ext>
                  </a:extLst>
                </p:cNvPr>
                <p:cNvSpPr txBox="1"/>
                <p:nvPr/>
              </p:nvSpPr>
              <p:spPr>
                <a:xfrm>
                  <a:off x="6243429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7266CE4A-3812-DA86-A2D1-D2E7C5EF8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429" y="5150162"/>
                  <a:ext cx="269496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8182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E40DF017-EB91-6073-370B-A75F8D4DA1AD}"/>
                    </a:ext>
                  </a:extLst>
                </p:cNvPr>
                <p:cNvSpPr txBox="1"/>
                <p:nvPr/>
              </p:nvSpPr>
              <p:spPr>
                <a:xfrm>
                  <a:off x="2362372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8F41F014-C6F4-CAC6-29D0-D7B30F2D78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2372" y="5150162"/>
                  <a:ext cx="269496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2727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F3F7025B-43CB-94B7-330C-2421C9B2144E}"/>
                    </a:ext>
                  </a:extLst>
                </p:cNvPr>
                <p:cNvSpPr txBox="1"/>
                <p:nvPr/>
              </p:nvSpPr>
              <p:spPr>
                <a:xfrm>
                  <a:off x="2730392" y="1924442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14CCB32E-63F5-AAEB-451B-3CB06B68A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392" y="1924442"/>
                  <a:ext cx="500457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BBFBEA48-8F26-7839-24B0-982971A6B24C}"/>
                    </a:ext>
                  </a:extLst>
                </p:cNvPr>
                <p:cNvSpPr txBox="1"/>
                <p:nvPr/>
              </p:nvSpPr>
              <p:spPr>
                <a:xfrm>
                  <a:off x="6594620" y="1923159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C9D15A90-0ED5-4966-CA30-EAF156A8A0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620" y="1923159"/>
                  <a:ext cx="500457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9B343B73-3040-1213-6529-1511A499EB24}"/>
                    </a:ext>
                  </a:extLst>
                </p:cNvPr>
                <p:cNvSpPr txBox="1"/>
                <p:nvPr/>
              </p:nvSpPr>
              <p:spPr>
                <a:xfrm>
                  <a:off x="10371521" y="1923159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B9D6569A-0E12-3588-0225-BE01FB7C34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1521" y="1923159"/>
                  <a:ext cx="500457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8790E10-AF78-3061-DFA2-75D5B7B5AE7F}"/>
              </a:ext>
            </a:extLst>
          </p:cNvPr>
          <p:cNvGrpSpPr/>
          <p:nvPr/>
        </p:nvGrpSpPr>
        <p:grpSpPr>
          <a:xfrm>
            <a:off x="2362372" y="1125324"/>
            <a:ext cx="8912597" cy="372828"/>
            <a:chOff x="2304033" y="905781"/>
            <a:chExt cx="8912597" cy="37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787605C3-42FA-1284-0B49-EE00AF7BF96B}"/>
                    </a:ext>
                  </a:extLst>
                </p:cNvPr>
                <p:cNvSpPr txBox="1"/>
                <p:nvPr/>
              </p:nvSpPr>
              <p:spPr>
                <a:xfrm>
                  <a:off x="2304033" y="905781"/>
                  <a:ext cx="22062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787605C3-42FA-1284-0B49-EE00AF7BF9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4033" y="905781"/>
                  <a:ext cx="2206247" cy="369332"/>
                </a:xfrm>
                <a:prstGeom prst="rect">
                  <a:avLst/>
                </a:prstGeom>
                <a:blipFill>
                  <a:blip r:embed="rId19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2FCFADC4-29CE-92F3-4293-6AE657B59757}"/>
                    </a:ext>
                  </a:extLst>
                </p:cNvPr>
                <p:cNvSpPr txBox="1"/>
                <p:nvPr/>
              </p:nvSpPr>
              <p:spPr>
                <a:xfrm>
                  <a:off x="6659713" y="909277"/>
                  <a:ext cx="45569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𝛿𝜋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Gaussian</m:t>
                      </m:r>
                    </m:oMath>
                  </a14:m>
                  <a:r>
                    <a:rPr kumimoji="1"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b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@ </m:t>
                      </m:r>
                      <m:sSub>
                        <m:sSubPr>
                          <m:ctrlPr>
                            <a:rPr lang="en-US" altLang="ja-JP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=5)</m:t>
                      </m:r>
                    </m:oMath>
                  </a14:m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2FCFADC4-29CE-92F3-4293-6AE657B597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9713" y="909277"/>
                  <a:ext cx="4556917" cy="369332"/>
                </a:xfrm>
                <a:prstGeom prst="rect">
                  <a:avLst/>
                </a:prstGeom>
                <a:blipFill>
                  <a:blip r:embed="rId20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956ADFC6-6497-6609-8423-F2A7B25EE6DC}"/>
                    </a:ext>
                  </a:extLst>
                </p:cNvPr>
                <p:cNvSpPr txBox="1"/>
                <p:nvPr/>
              </p:nvSpPr>
              <p:spPr>
                <a:xfrm>
                  <a:off x="4465818" y="905911"/>
                  <a:ext cx="22062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956ADFC6-6497-6609-8423-F2A7B25EE6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5818" y="905911"/>
                  <a:ext cx="2206247" cy="369332"/>
                </a:xfrm>
                <a:prstGeom prst="rect">
                  <a:avLst/>
                </a:prstGeom>
                <a:blipFill>
                  <a:blip r:embed="rId21"/>
                  <a:stretch>
                    <a:fillRect l="-1149"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E8AEE1C-E846-5DC6-F10A-E66E6918B436}"/>
              </a:ext>
            </a:extLst>
          </p:cNvPr>
          <p:cNvGrpSpPr/>
          <p:nvPr/>
        </p:nvGrpSpPr>
        <p:grpSpPr>
          <a:xfrm>
            <a:off x="655204" y="780208"/>
            <a:ext cx="7900228" cy="371256"/>
            <a:chOff x="480805" y="1039171"/>
            <a:chExt cx="7900228" cy="371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1E26AE40-F4F2-A322-82EB-C15C9C6A7304}"/>
                    </a:ext>
                  </a:extLst>
                </p:cNvPr>
                <p:cNvSpPr txBox="1"/>
                <p:nvPr/>
              </p:nvSpPr>
              <p:spPr>
                <a:xfrm>
                  <a:off x="480805" y="1041095"/>
                  <a:ext cx="55468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Initial conditions: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altLang="ja-JP" b="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1E26AE40-F4F2-A322-82EB-C15C9C6A73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805" y="1041095"/>
                  <a:ext cx="5546827" cy="369332"/>
                </a:xfrm>
                <a:prstGeom prst="rect">
                  <a:avLst/>
                </a:prstGeom>
                <a:blipFill>
                  <a:blip r:embed="rId22"/>
                  <a:stretch>
                    <a:fillRect l="-913"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3EA12D05-8104-C068-6CD2-6CEC8A9681B2}"/>
                    </a:ext>
                  </a:extLst>
                </p:cNvPr>
                <p:cNvSpPr txBox="1"/>
                <p:nvPr/>
              </p:nvSpPr>
              <p:spPr>
                <a:xfrm>
                  <a:off x="4459408" y="1039171"/>
                  <a:ext cx="39216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altLang="ja-JP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fm</m:t>
                            </m:r>
                          </m:e>
                        </m:d>
                        <m:r>
                          <a:rPr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oMath>
                    </m:oMathPara>
                  </a14:m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3EA12D05-8104-C068-6CD2-6CEC8A9681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9408" y="1039171"/>
                  <a:ext cx="3921625" cy="369332"/>
                </a:xfrm>
                <a:prstGeom prst="rect">
                  <a:avLst/>
                </a:prstGeom>
                <a:blipFill>
                  <a:blip r:embed="rId23"/>
                  <a:stretch>
                    <a:fillRect t="-113333" b="-16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7455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F84F923-DE1B-CF2D-DC01-7FD9FA2486EA}"/>
              </a:ext>
            </a:extLst>
          </p:cNvPr>
          <p:cNvSpPr txBox="1"/>
          <p:nvPr/>
        </p:nvSpPr>
        <p:spPr>
          <a:xfrm>
            <a:off x="79513" y="246490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19C530-5D63-3960-64BB-11D4CC663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10A6EB-F7C0-8706-10FB-C0FC976AD3D4}"/>
              </a:ext>
            </a:extLst>
          </p:cNvPr>
          <p:cNvSpPr txBox="1"/>
          <p:nvPr/>
        </p:nvSpPr>
        <p:spPr>
          <a:xfrm>
            <a:off x="874643" y="1033669"/>
            <a:ext cx="4189352" cy="2967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▸Introduction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▸Model</a:t>
            </a:r>
            <a:endParaRPr kumimoji="1" lang="en-US" altLang="ja-JP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▸Results &amp; Discussions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▸Summary</a:t>
            </a:r>
            <a:endParaRPr kumimoji="1" lang="ja-JP" altLang="en-US" sz="32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07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5E0EB-83C2-9032-53F1-9D4A80870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49E3490-049E-6B8C-AB97-FB42A5A05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20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0B7F03-2DBF-1021-A415-A47D85D496D6}"/>
              </a:ext>
            </a:extLst>
          </p:cNvPr>
          <p:cNvSpPr txBox="1"/>
          <p:nvPr/>
        </p:nvSpPr>
        <p:spPr>
          <a:xfrm>
            <a:off x="79513" y="246490"/>
            <a:ext cx="816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Behaviours</a:t>
            </a:r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solutions (test calculations)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D9C8E31-638A-F1B9-3DCB-391DAECAF7DD}"/>
                  </a:ext>
                </a:extLst>
              </p:cNvPr>
              <p:cNvSpPr txBox="1"/>
              <p:nvPr/>
            </p:nvSpPr>
            <p:spPr>
              <a:xfrm>
                <a:off x="8198798" y="5719328"/>
                <a:ext cx="36361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positive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𝛿𝜋</m:t>
                    </m:r>
                  </m:oMath>
                </a14:m>
                <a:endParaRPr kumimoji="1" lang="en-US" altLang="ja-JP" sz="2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kumimoji="1"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negative correction for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endParaRPr kumimoji="1" lang="ja-JP" altLang="en-US" sz="24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A8643FE-8299-1C63-EDB3-08C917B51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798" y="5719328"/>
                <a:ext cx="3636124" cy="830997"/>
              </a:xfrm>
              <a:prstGeom prst="rect">
                <a:avLst/>
              </a:prstGeom>
              <a:blipFill>
                <a:blip r:embed="rId3"/>
                <a:stretch>
                  <a:fillRect l="-1045" t="-4545" b="-151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CED077-0994-CC78-CF15-D43BE8674BC4}"/>
              </a:ext>
            </a:extLst>
          </p:cNvPr>
          <p:cNvSpPr txBox="1"/>
          <p:nvPr/>
        </p:nvSpPr>
        <p:spPr>
          <a:xfrm>
            <a:off x="5335296" y="5719329"/>
            <a:ext cx="1816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inward</a:t>
            </a:r>
          </a:p>
          <a:p>
            <a:pPr algn="ctr"/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 velocity</a:t>
            </a: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B283B801-F257-ABEF-8BC8-D8247E0CD978}"/>
              </a:ext>
            </a:extLst>
          </p:cNvPr>
          <p:cNvGrpSpPr/>
          <p:nvPr/>
        </p:nvGrpSpPr>
        <p:grpSpPr>
          <a:xfrm>
            <a:off x="433624" y="1372776"/>
            <a:ext cx="11286974" cy="4138899"/>
            <a:chOff x="433624" y="1372776"/>
            <a:chExt cx="11286974" cy="4138899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F6B358B5-F2A6-6B93-4764-7102036F7578}"/>
                </a:ext>
              </a:extLst>
            </p:cNvPr>
            <p:cNvSpPr/>
            <p:nvPr/>
          </p:nvSpPr>
          <p:spPr>
            <a:xfrm>
              <a:off x="8108785" y="1846764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E399E5AF-094C-2501-1648-8F104FF33A6B}"/>
                </a:ext>
              </a:extLst>
            </p:cNvPr>
            <p:cNvSpPr/>
            <p:nvPr/>
          </p:nvSpPr>
          <p:spPr>
            <a:xfrm>
              <a:off x="4276731" y="1836731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D8EA7127-9867-9839-B3EB-2082A79D7EF5}"/>
                </a:ext>
              </a:extLst>
            </p:cNvPr>
            <p:cNvSpPr/>
            <p:nvPr/>
          </p:nvSpPr>
          <p:spPr>
            <a:xfrm>
              <a:off x="433624" y="1846764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AB97D6EE-63C6-6671-2422-71EB5625E965}"/>
                </a:ext>
              </a:extLst>
            </p:cNvPr>
            <p:cNvGrpSpPr/>
            <p:nvPr/>
          </p:nvGrpSpPr>
          <p:grpSpPr>
            <a:xfrm>
              <a:off x="806067" y="1846764"/>
              <a:ext cx="10856316" cy="3495380"/>
              <a:chOff x="695744" y="1938526"/>
              <a:chExt cx="10856316" cy="3495380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0B29BAE5-60BE-162A-BCAE-E915BE1A16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401" r="13699"/>
              <a:stretch/>
            </p:blipFill>
            <p:spPr>
              <a:xfrm>
                <a:off x="695744" y="2101221"/>
                <a:ext cx="3239370" cy="333268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36072EFC-97F8-753A-07BA-82B79E6FC7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289" r="14140"/>
              <a:stretch/>
            </p:blipFill>
            <p:spPr>
              <a:xfrm>
                <a:off x="8416163" y="2101220"/>
                <a:ext cx="3135897" cy="3332685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1D187BC5-FB4D-2E54-EE3F-805A0F1FA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500" r="13340"/>
              <a:stretch/>
            </p:blipFill>
            <p:spPr>
              <a:xfrm>
                <a:off x="4485426" y="2101220"/>
                <a:ext cx="3295361" cy="333268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B1FBA5ED-9AC6-94EE-0487-2AA76488113A}"/>
                      </a:ext>
                    </a:extLst>
                  </p:cNvPr>
                  <p:cNvSpPr txBox="1"/>
                  <p:nvPr/>
                </p:nvSpPr>
                <p:spPr>
                  <a:xfrm>
                    <a:off x="1521562" y="1938528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CEFAF77B-1826-F025-9E00-60B20506A6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1562" y="1938528"/>
                    <a:ext cx="500458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9191BDD8-5535-999C-F93F-EA3FAD26C000}"/>
                      </a:ext>
                    </a:extLst>
                  </p:cNvPr>
                  <p:cNvSpPr txBox="1"/>
                  <p:nvPr/>
                </p:nvSpPr>
                <p:spPr>
                  <a:xfrm>
                    <a:off x="5376452" y="1938527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BE421ABC-6E52-EEA4-ED2D-DF4272878E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452" y="1938527"/>
                    <a:ext cx="500458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851135C0-A8F2-3312-A405-8685834762A3}"/>
                      </a:ext>
                    </a:extLst>
                  </p:cNvPr>
                  <p:cNvSpPr txBox="1"/>
                  <p:nvPr/>
                </p:nvSpPr>
                <p:spPr>
                  <a:xfrm>
                    <a:off x="9215173" y="1938526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50A9B5C1-E472-37C4-6342-6895DC8ACD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5173" y="1938526"/>
                    <a:ext cx="500458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F1DCE80-16D0-D8FA-87DA-D18810A79E1E}"/>
                    </a:ext>
                  </a:extLst>
                </p:cNvPr>
                <p:cNvSpPr txBox="1"/>
                <p:nvPr/>
              </p:nvSpPr>
              <p:spPr>
                <a:xfrm rot="16200000">
                  <a:off x="-83152" y="3491134"/>
                  <a:ext cx="14091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f>
                          <m:fPr>
                            <m:type m:val="li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e>
                              <m:sup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C307147-7420-3719-C233-EB2BD639A8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83152" y="3491134"/>
                  <a:ext cx="140910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13333" r="-16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E3E9BF12-7C2C-A479-1407-5BEAEF2FFD67}"/>
                    </a:ext>
                  </a:extLst>
                </p:cNvPr>
                <p:cNvSpPr txBox="1"/>
                <p:nvPr/>
              </p:nvSpPr>
              <p:spPr>
                <a:xfrm rot="16200000">
                  <a:off x="7594213" y="3502290"/>
                  <a:ext cx="14314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𝛿𝜋</m:t>
                        </m:r>
                        <m:f>
                          <m:fPr>
                            <m:type m:val="li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e>
                              <m:sup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043546D4-49F5-6998-023E-F9EF31F8B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94213" y="3502290"/>
                  <a:ext cx="1431417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10000" r="-17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645301BB-7381-22CC-4A37-F78E9ACFD146}"/>
                    </a:ext>
                  </a:extLst>
                </p:cNvPr>
                <p:cNvSpPr txBox="1"/>
                <p:nvPr/>
              </p:nvSpPr>
              <p:spPr>
                <a:xfrm rot="16200000">
                  <a:off x="4175148" y="3502290"/>
                  <a:ext cx="5060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61E8927B-90F3-C6C1-BE2B-CADFF691D1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175148" y="3502290"/>
                  <a:ext cx="506036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1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389C728-89B0-C747-39B7-841EC9202B86}"/>
                </a:ext>
              </a:extLst>
            </p:cNvPr>
            <p:cNvSpPr txBox="1"/>
            <p:nvPr/>
          </p:nvSpPr>
          <p:spPr>
            <a:xfrm>
              <a:off x="1298010" y="1372776"/>
              <a:ext cx="2128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density</a:t>
              </a:r>
              <a:endParaRPr kumimoji="1" lang="ja-JP" alt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4A413022-8028-D3E6-6B9A-D5098BBE2EE6}"/>
                </a:ext>
              </a:extLst>
            </p:cNvPr>
            <p:cNvSpPr txBox="1"/>
            <p:nvPr/>
          </p:nvSpPr>
          <p:spPr>
            <a:xfrm>
              <a:off x="5114180" y="1373921"/>
              <a:ext cx="19284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Flow velocity</a:t>
              </a:r>
              <a:endParaRPr kumimoji="1" lang="ja-JP" alt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1EB49AAC-B2D5-B6C1-62EB-A1B49BB7A1B4}"/>
                </a:ext>
              </a:extLst>
            </p:cNvPr>
            <p:cNvSpPr txBox="1"/>
            <p:nvPr/>
          </p:nvSpPr>
          <p:spPr>
            <a:xfrm>
              <a:off x="8976607" y="1374646"/>
              <a:ext cx="2080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Shear </a:t>
              </a:r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pressure</a:t>
              </a:r>
              <a:endParaRPr kumimoji="1" lang="ja-JP" alt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BACA1669-7945-D015-8CE5-DDC1E6DD0077}"/>
                    </a:ext>
                  </a:extLst>
                </p:cNvPr>
                <p:cNvSpPr txBox="1"/>
                <p:nvPr/>
              </p:nvSpPr>
              <p:spPr>
                <a:xfrm>
                  <a:off x="10101924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4F4F0E2-5A6A-DE90-269C-52182F2505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1924" y="5150162"/>
                  <a:ext cx="269496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8182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46CB36F-5938-33C2-C3EF-686EABACA613}"/>
                    </a:ext>
                  </a:extLst>
                </p:cNvPr>
                <p:cNvSpPr txBox="1"/>
                <p:nvPr/>
              </p:nvSpPr>
              <p:spPr>
                <a:xfrm>
                  <a:off x="6243429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7266CE4A-3812-DA86-A2D1-D2E7C5EF8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429" y="5150162"/>
                  <a:ext cx="269496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8182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46E50030-106C-8749-0C55-47917B18C7BB}"/>
                    </a:ext>
                  </a:extLst>
                </p:cNvPr>
                <p:cNvSpPr txBox="1"/>
                <p:nvPr/>
              </p:nvSpPr>
              <p:spPr>
                <a:xfrm>
                  <a:off x="2362372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8F41F014-C6F4-CAC6-29D0-D7B30F2D78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2372" y="5150162"/>
                  <a:ext cx="269496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2727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074CEED1-B3E3-3C9C-A459-7D249DC89E65}"/>
                    </a:ext>
                  </a:extLst>
                </p:cNvPr>
                <p:cNvSpPr txBox="1"/>
                <p:nvPr/>
              </p:nvSpPr>
              <p:spPr>
                <a:xfrm>
                  <a:off x="2730392" y="1924442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14CCB32E-63F5-AAEB-451B-3CB06B68A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392" y="1924442"/>
                  <a:ext cx="500457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909AD0A0-77CC-67B2-F1BC-C70B7544B176}"/>
                    </a:ext>
                  </a:extLst>
                </p:cNvPr>
                <p:cNvSpPr txBox="1"/>
                <p:nvPr/>
              </p:nvSpPr>
              <p:spPr>
                <a:xfrm>
                  <a:off x="6594620" y="1923159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C9D15A90-0ED5-4966-CA30-EAF156A8A0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620" y="1923159"/>
                  <a:ext cx="500457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2904D80E-7F5F-5A86-1C4B-5B9EAF62E8D0}"/>
                    </a:ext>
                  </a:extLst>
                </p:cNvPr>
                <p:cNvSpPr txBox="1"/>
                <p:nvPr/>
              </p:nvSpPr>
              <p:spPr>
                <a:xfrm>
                  <a:off x="10371521" y="1923159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B9D6569A-0E12-3588-0225-BE01FB7C34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1521" y="1923159"/>
                  <a:ext cx="500457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グラフィックス 38" descr="山形の矢印 単色塗りつぶし">
            <a:extLst>
              <a:ext uri="{FF2B5EF4-FFF2-40B4-BE49-F238E27FC236}">
                <a16:creationId xmlns:a16="http://schemas.microsoft.com/office/drawing/2014/main" id="{6998F114-9017-2419-374D-BB4282927B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800000">
            <a:off x="7241410" y="5651528"/>
            <a:ext cx="957388" cy="957388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516D0B5-679E-ED7A-735F-4023379E08D4}"/>
              </a:ext>
            </a:extLst>
          </p:cNvPr>
          <p:cNvGrpSpPr/>
          <p:nvPr/>
        </p:nvGrpSpPr>
        <p:grpSpPr>
          <a:xfrm>
            <a:off x="2362372" y="1125324"/>
            <a:ext cx="8912597" cy="372828"/>
            <a:chOff x="2304033" y="905781"/>
            <a:chExt cx="8912597" cy="37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215C6C17-8C2D-943B-673A-F2AB267887C0}"/>
                    </a:ext>
                  </a:extLst>
                </p:cNvPr>
                <p:cNvSpPr txBox="1"/>
                <p:nvPr/>
              </p:nvSpPr>
              <p:spPr>
                <a:xfrm>
                  <a:off x="2304033" y="905781"/>
                  <a:ext cx="22062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215C6C17-8C2D-943B-673A-F2AB267887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4033" y="905781"/>
                  <a:ext cx="2206247" cy="369332"/>
                </a:xfrm>
                <a:prstGeom prst="rect">
                  <a:avLst/>
                </a:prstGeom>
                <a:blipFill>
                  <a:blip r:embed="rId21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AA7C81B7-4B90-982E-29B1-51FD2F3E2B72}"/>
                    </a:ext>
                  </a:extLst>
                </p:cNvPr>
                <p:cNvSpPr txBox="1"/>
                <p:nvPr/>
              </p:nvSpPr>
              <p:spPr>
                <a:xfrm>
                  <a:off x="6659713" y="909277"/>
                  <a:ext cx="45569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𝛿𝜋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Gaussian</m:t>
                      </m:r>
                    </m:oMath>
                  </a14:m>
                  <a:r>
                    <a:rPr kumimoji="1"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b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@ </m:t>
                      </m:r>
                      <m:sSub>
                        <m:sSubPr>
                          <m:ctrlPr>
                            <a:rPr lang="en-US" altLang="ja-JP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=5)</m:t>
                      </m:r>
                    </m:oMath>
                  </a14:m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AA7C81B7-4B90-982E-29B1-51FD2F3E2B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9713" y="909277"/>
                  <a:ext cx="4556917" cy="369332"/>
                </a:xfrm>
                <a:prstGeom prst="rect">
                  <a:avLst/>
                </a:prstGeom>
                <a:blipFill>
                  <a:blip r:embed="rId22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68AA16A8-314D-7E88-BFE3-CD9488CB6D2C}"/>
                    </a:ext>
                  </a:extLst>
                </p:cNvPr>
                <p:cNvSpPr txBox="1"/>
                <p:nvPr/>
              </p:nvSpPr>
              <p:spPr>
                <a:xfrm>
                  <a:off x="4465818" y="905911"/>
                  <a:ext cx="22062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68AA16A8-314D-7E88-BFE3-CD9488CB6D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5818" y="905911"/>
                  <a:ext cx="2206247" cy="369332"/>
                </a:xfrm>
                <a:prstGeom prst="rect">
                  <a:avLst/>
                </a:prstGeom>
                <a:blipFill>
                  <a:blip r:embed="rId23"/>
                  <a:stretch>
                    <a:fillRect l="-1149"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C443DA7-AEE4-2BED-4B6D-10F86EA6F9F0}"/>
              </a:ext>
            </a:extLst>
          </p:cNvPr>
          <p:cNvGrpSpPr/>
          <p:nvPr/>
        </p:nvGrpSpPr>
        <p:grpSpPr>
          <a:xfrm>
            <a:off x="655204" y="780208"/>
            <a:ext cx="7900228" cy="371256"/>
            <a:chOff x="480805" y="1039171"/>
            <a:chExt cx="7900228" cy="371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3868B0F1-3B41-3345-E443-29344BECAC62}"/>
                    </a:ext>
                  </a:extLst>
                </p:cNvPr>
                <p:cNvSpPr txBox="1"/>
                <p:nvPr/>
              </p:nvSpPr>
              <p:spPr>
                <a:xfrm>
                  <a:off x="480805" y="1041095"/>
                  <a:ext cx="55468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Initial conditions: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altLang="ja-JP" b="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3868B0F1-3B41-3345-E443-29344BECAC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805" y="1041095"/>
                  <a:ext cx="5546827" cy="369332"/>
                </a:xfrm>
                <a:prstGeom prst="rect">
                  <a:avLst/>
                </a:prstGeom>
                <a:blipFill>
                  <a:blip r:embed="rId24"/>
                  <a:stretch>
                    <a:fillRect l="-913"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6E598EC1-38F2-8D47-1CE2-5931095BE299}"/>
                    </a:ext>
                  </a:extLst>
                </p:cNvPr>
                <p:cNvSpPr txBox="1"/>
                <p:nvPr/>
              </p:nvSpPr>
              <p:spPr>
                <a:xfrm>
                  <a:off x="4459408" y="1039171"/>
                  <a:ext cx="39216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altLang="ja-JP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fm</m:t>
                            </m:r>
                          </m:e>
                        </m:d>
                        <m:r>
                          <a:rPr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oMath>
                    </m:oMathPara>
                  </a14:m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6E598EC1-38F2-8D47-1CE2-5931095BE2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9408" y="1039171"/>
                  <a:ext cx="3921625" cy="369332"/>
                </a:xfrm>
                <a:prstGeom prst="rect">
                  <a:avLst/>
                </a:prstGeom>
                <a:blipFill>
                  <a:blip r:embed="rId25"/>
                  <a:stretch>
                    <a:fillRect t="-113333" b="-16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24008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D3A11-2C46-764D-8F3A-215481AEE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E1C02E9-F7F8-9974-00A3-34F702FC8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AF93FD-5F1F-81DB-5E93-4D9337946341}"/>
              </a:ext>
            </a:extLst>
          </p:cNvPr>
          <p:cNvSpPr txBox="1"/>
          <p:nvPr/>
        </p:nvSpPr>
        <p:spPr>
          <a:xfrm>
            <a:off x="79513" y="246490"/>
            <a:ext cx="816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Behaviours</a:t>
            </a:r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solutions (test calculations)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CCE29DF0-55B5-72EA-4618-B20A78244EDE}"/>
                  </a:ext>
                </a:extLst>
              </p:cNvPr>
              <p:cNvSpPr txBox="1"/>
              <p:nvPr/>
            </p:nvSpPr>
            <p:spPr>
              <a:xfrm>
                <a:off x="8198798" y="5719328"/>
                <a:ext cx="36361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positive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𝛿𝜋</m:t>
                    </m:r>
                  </m:oMath>
                </a14:m>
                <a:endParaRPr kumimoji="1" lang="en-US" altLang="ja-JP" sz="2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kumimoji="1"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negative correction for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endParaRPr kumimoji="1" lang="ja-JP" altLang="en-US" sz="24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A8643FE-8299-1C63-EDB3-08C917B51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798" y="5719328"/>
                <a:ext cx="3636124" cy="830997"/>
              </a:xfrm>
              <a:prstGeom prst="rect">
                <a:avLst/>
              </a:prstGeom>
              <a:blipFill>
                <a:blip r:embed="rId3"/>
                <a:stretch>
                  <a:fillRect l="-1045" t="-4545" b="-151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504406-068C-143F-560A-63E23752061C}"/>
              </a:ext>
            </a:extLst>
          </p:cNvPr>
          <p:cNvSpPr txBox="1"/>
          <p:nvPr/>
        </p:nvSpPr>
        <p:spPr>
          <a:xfrm>
            <a:off x="5335296" y="5719329"/>
            <a:ext cx="1816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inward</a:t>
            </a:r>
          </a:p>
          <a:p>
            <a:pPr algn="ctr"/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 velocity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25D10F7-4F0C-9D86-45AA-263FE651F0D3}"/>
              </a:ext>
            </a:extLst>
          </p:cNvPr>
          <p:cNvSpPr txBox="1"/>
          <p:nvPr/>
        </p:nvSpPr>
        <p:spPr>
          <a:xfrm>
            <a:off x="433624" y="5704867"/>
            <a:ext cx="3705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Surrounding energy density</a:t>
            </a:r>
          </a:p>
          <a:p>
            <a:pPr algn="ctr"/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scooped up </a:t>
            </a:r>
            <a:r>
              <a:rPr kumimoji="1"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dips appear</a:t>
            </a:r>
            <a:r>
              <a:rPr kumimoji="1"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1" lang="ja-JP" altLang="en-US" sz="2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FA875EF4-ADDD-41F7-6184-B24B3DEE6B3E}"/>
              </a:ext>
            </a:extLst>
          </p:cNvPr>
          <p:cNvGrpSpPr/>
          <p:nvPr/>
        </p:nvGrpSpPr>
        <p:grpSpPr>
          <a:xfrm>
            <a:off x="433624" y="1372776"/>
            <a:ext cx="11286974" cy="4138899"/>
            <a:chOff x="433624" y="1372776"/>
            <a:chExt cx="11286974" cy="4138899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7946BD3E-E0AC-F902-D574-2B59F05B7B8D}"/>
                </a:ext>
              </a:extLst>
            </p:cNvPr>
            <p:cNvSpPr/>
            <p:nvPr/>
          </p:nvSpPr>
          <p:spPr>
            <a:xfrm>
              <a:off x="8108785" y="1846764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FFCBF19F-C8A2-F2EB-8971-826DE7720ACD}"/>
                </a:ext>
              </a:extLst>
            </p:cNvPr>
            <p:cNvSpPr/>
            <p:nvPr/>
          </p:nvSpPr>
          <p:spPr>
            <a:xfrm>
              <a:off x="4276731" y="1836731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AC0F7441-C3D5-03FE-3A73-73339AC0ADA4}"/>
                </a:ext>
              </a:extLst>
            </p:cNvPr>
            <p:cNvSpPr/>
            <p:nvPr/>
          </p:nvSpPr>
          <p:spPr>
            <a:xfrm>
              <a:off x="433624" y="1846764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1975091D-57D5-73F9-924D-86B48A23B45A}"/>
                </a:ext>
              </a:extLst>
            </p:cNvPr>
            <p:cNvGrpSpPr/>
            <p:nvPr/>
          </p:nvGrpSpPr>
          <p:grpSpPr>
            <a:xfrm>
              <a:off x="806067" y="1846764"/>
              <a:ext cx="10856316" cy="3495380"/>
              <a:chOff x="695744" y="1938526"/>
              <a:chExt cx="10856316" cy="3495380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AA3D389D-5254-79D2-FF4D-B3E05A6A7E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401" r="13699"/>
              <a:stretch/>
            </p:blipFill>
            <p:spPr>
              <a:xfrm>
                <a:off x="695744" y="2101221"/>
                <a:ext cx="3239370" cy="333268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2E316FB5-338B-6354-8277-9902C83845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289" r="14140"/>
              <a:stretch/>
            </p:blipFill>
            <p:spPr>
              <a:xfrm>
                <a:off x="8416163" y="2101220"/>
                <a:ext cx="3135897" cy="3332685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DB152586-C637-028D-B669-C7FCE633F1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500" r="13340"/>
              <a:stretch/>
            </p:blipFill>
            <p:spPr>
              <a:xfrm>
                <a:off x="4485426" y="2101220"/>
                <a:ext cx="3295361" cy="333268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198E21BA-A249-DFAF-6536-1219FE43B9A6}"/>
                      </a:ext>
                    </a:extLst>
                  </p:cNvPr>
                  <p:cNvSpPr txBox="1"/>
                  <p:nvPr/>
                </p:nvSpPr>
                <p:spPr>
                  <a:xfrm>
                    <a:off x="1521562" y="1938528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CEFAF77B-1826-F025-9E00-60B20506A6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1562" y="1938528"/>
                    <a:ext cx="500458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6192B97C-BA59-1DB3-CD5F-41B25ECF1F65}"/>
                      </a:ext>
                    </a:extLst>
                  </p:cNvPr>
                  <p:cNvSpPr txBox="1"/>
                  <p:nvPr/>
                </p:nvSpPr>
                <p:spPr>
                  <a:xfrm>
                    <a:off x="5376452" y="1938527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BE421ABC-6E52-EEA4-ED2D-DF4272878E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452" y="1938527"/>
                    <a:ext cx="500458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2273947B-D4A7-1718-4719-6787AEC34C6D}"/>
                      </a:ext>
                    </a:extLst>
                  </p:cNvPr>
                  <p:cNvSpPr txBox="1"/>
                  <p:nvPr/>
                </p:nvSpPr>
                <p:spPr>
                  <a:xfrm>
                    <a:off x="9215173" y="1938526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50A9B5C1-E472-37C4-6342-6895DC8ACD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5173" y="1938526"/>
                    <a:ext cx="500458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91A1CE17-C6EB-CE77-0D69-3AA69EAA5E90}"/>
                    </a:ext>
                  </a:extLst>
                </p:cNvPr>
                <p:cNvSpPr txBox="1"/>
                <p:nvPr/>
              </p:nvSpPr>
              <p:spPr>
                <a:xfrm rot="16200000">
                  <a:off x="-83152" y="3491134"/>
                  <a:ext cx="14091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f>
                          <m:fPr>
                            <m:type m:val="li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e>
                              <m:sup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C307147-7420-3719-C233-EB2BD639A8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83152" y="3491134"/>
                  <a:ext cx="140910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13333" r="-16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D040ACFD-FB6D-1A8A-AD91-2829C7609D65}"/>
                    </a:ext>
                  </a:extLst>
                </p:cNvPr>
                <p:cNvSpPr txBox="1"/>
                <p:nvPr/>
              </p:nvSpPr>
              <p:spPr>
                <a:xfrm rot="16200000">
                  <a:off x="7594213" y="3502290"/>
                  <a:ext cx="14314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𝛿𝜋</m:t>
                        </m:r>
                        <m:f>
                          <m:fPr>
                            <m:type m:val="li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e>
                              <m:sup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043546D4-49F5-6998-023E-F9EF31F8B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94213" y="3502290"/>
                  <a:ext cx="1431417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10000" r="-17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D0741DC7-FC27-FCAD-CC84-257E96382501}"/>
                    </a:ext>
                  </a:extLst>
                </p:cNvPr>
                <p:cNvSpPr txBox="1"/>
                <p:nvPr/>
              </p:nvSpPr>
              <p:spPr>
                <a:xfrm rot="16200000">
                  <a:off x="4175148" y="3502290"/>
                  <a:ext cx="5060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61E8927B-90F3-C6C1-BE2B-CADFF691D1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175148" y="3502290"/>
                  <a:ext cx="506036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1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E2EF30B-7C7B-D641-5ACB-2A0C5B0C1914}"/>
                </a:ext>
              </a:extLst>
            </p:cNvPr>
            <p:cNvSpPr txBox="1"/>
            <p:nvPr/>
          </p:nvSpPr>
          <p:spPr>
            <a:xfrm>
              <a:off x="1298010" y="1372776"/>
              <a:ext cx="2128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density</a:t>
              </a:r>
              <a:endParaRPr kumimoji="1" lang="ja-JP" alt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492DF29-66D8-B862-7903-BB4E08999BC9}"/>
                </a:ext>
              </a:extLst>
            </p:cNvPr>
            <p:cNvSpPr txBox="1"/>
            <p:nvPr/>
          </p:nvSpPr>
          <p:spPr>
            <a:xfrm>
              <a:off x="5114180" y="1373921"/>
              <a:ext cx="19284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Flow velocity</a:t>
              </a:r>
              <a:endParaRPr kumimoji="1" lang="ja-JP" alt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5EF42DE8-B2EA-0F12-7E2A-0DAB5FD7FAD2}"/>
                </a:ext>
              </a:extLst>
            </p:cNvPr>
            <p:cNvSpPr txBox="1"/>
            <p:nvPr/>
          </p:nvSpPr>
          <p:spPr>
            <a:xfrm>
              <a:off x="8976607" y="1374646"/>
              <a:ext cx="2080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Shear </a:t>
              </a:r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pressure</a:t>
              </a:r>
              <a:endParaRPr kumimoji="1" lang="ja-JP" alt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41F4CD7D-F853-5D55-D480-039142AE5AC6}"/>
                    </a:ext>
                  </a:extLst>
                </p:cNvPr>
                <p:cNvSpPr txBox="1"/>
                <p:nvPr/>
              </p:nvSpPr>
              <p:spPr>
                <a:xfrm>
                  <a:off x="10101924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4F4F0E2-5A6A-DE90-269C-52182F2505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1924" y="5150162"/>
                  <a:ext cx="269496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8182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500137B7-04CF-81B8-15F1-EDDE2DB6DE45}"/>
                    </a:ext>
                  </a:extLst>
                </p:cNvPr>
                <p:cNvSpPr txBox="1"/>
                <p:nvPr/>
              </p:nvSpPr>
              <p:spPr>
                <a:xfrm>
                  <a:off x="6243429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7266CE4A-3812-DA86-A2D1-D2E7C5EF8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429" y="5150162"/>
                  <a:ext cx="269496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8182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EF5224BD-A0BB-A331-FD1B-9B2CBEDB00FA}"/>
                    </a:ext>
                  </a:extLst>
                </p:cNvPr>
                <p:cNvSpPr txBox="1"/>
                <p:nvPr/>
              </p:nvSpPr>
              <p:spPr>
                <a:xfrm>
                  <a:off x="2362372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8F41F014-C6F4-CAC6-29D0-D7B30F2D78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2372" y="5150162"/>
                  <a:ext cx="269496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2727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CAF71AC4-AE64-8D14-5314-6E94D16FC548}"/>
                    </a:ext>
                  </a:extLst>
                </p:cNvPr>
                <p:cNvSpPr txBox="1"/>
                <p:nvPr/>
              </p:nvSpPr>
              <p:spPr>
                <a:xfrm>
                  <a:off x="2730392" y="1924442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14CCB32E-63F5-AAEB-451B-3CB06B68A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392" y="1924442"/>
                  <a:ext cx="500457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5DF12E48-D976-6999-E3F5-3530D40DAE8B}"/>
                    </a:ext>
                  </a:extLst>
                </p:cNvPr>
                <p:cNvSpPr txBox="1"/>
                <p:nvPr/>
              </p:nvSpPr>
              <p:spPr>
                <a:xfrm>
                  <a:off x="6594620" y="1923159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C9D15A90-0ED5-4966-CA30-EAF156A8A0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620" y="1923159"/>
                  <a:ext cx="500457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6482DC3C-1125-DB98-5219-B7AC0999B0AA}"/>
                    </a:ext>
                  </a:extLst>
                </p:cNvPr>
                <p:cNvSpPr txBox="1"/>
                <p:nvPr/>
              </p:nvSpPr>
              <p:spPr>
                <a:xfrm>
                  <a:off x="10371521" y="1923159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B9D6569A-0E12-3588-0225-BE01FB7C34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1521" y="1923159"/>
                  <a:ext cx="500457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グラフィックス 38" descr="山形の矢印 単色塗りつぶし">
            <a:extLst>
              <a:ext uri="{FF2B5EF4-FFF2-40B4-BE49-F238E27FC236}">
                <a16:creationId xmlns:a16="http://schemas.microsoft.com/office/drawing/2014/main" id="{DACE849D-3A5A-F9B2-536F-B77E905FEE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800000">
            <a:off x="7241410" y="5651528"/>
            <a:ext cx="957388" cy="957388"/>
          </a:xfrm>
          <a:prstGeom prst="rect">
            <a:avLst/>
          </a:prstGeom>
        </p:spPr>
      </p:pic>
      <p:pic>
        <p:nvPicPr>
          <p:cNvPr id="40" name="グラフィックス 39" descr="山形の矢印 単色塗りつぶし">
            <a:extLst>
              <a:ext uri="{FF2B5EF4-FFF2-40B4-BE49-F238E27FC236}">
                <a16:creationId xmlns:a16="http://schemas.microsoft.com/office/drawing/2014/main" id="{8D967EF6-A713-89FF-40D8-78B4C2E269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800000">
            <a:off x="4162024" y="5664335"/>
            <a:ext cx="957388" cy="957388"/>
          </a:xfrm>
          <a:prstGeom prst="rect">
            <a:avLst/>
          </a:prstGeom>
        </p:spPr>
      </p:pic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5D07406D-0D0C-6FFA-D726-7BB136850890}"/>
              </a:ext>
            </a:extLst>
          </p:cNvPr>
          <p:cNvGrpSpPr/>
          <p:nvPr/>
        </p:nvGrpSpPr>
        <p:grpSpPr>
          <a:xfrm>
            <a:off x="2362372" y="1125324"/>
            <a:ext cx="8912597" cy="372828"/>
            <a:chOff x="2304033" y="905781"/>
            <a:chExt cx="8912597" cy="37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40EA3C88-26BE-6351-FA5A-B749A9E41463}"/>
                    </a:ext>
                  </a:extLst>
                </p:cNvPr>
                <p:cNvSpPr txBox="1"/>
                <p:nvPr/>
              </p:nvSpPr>
              <p:spPr>
                <a:xfrm>
                  <a:off x="2304033" y="905781"/>
                  <a:ext cx="22062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40EA3C88-26BE-6351-FA5A-B749A9E414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4033" y="905781"/>
                  <a:ext cx="2206247" cy="369332"/>
                </a:xfrm>
                <a:prstGeom prst="rect">
                  <a:avLst/>
                </a:prstGeom>
                <a:blipFill>
                  <a:blip r:embed="rId21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F342DA7C-4772-55D5-567B-B767C56DE6B7}"/>
                    </a:ext>
                  </a:extLst>
                </p:cNvPr>
                <p:cNvSpPr txBox="1"/>
                <p:nvPr/>
              </p:nvSpPr>
              <p:spPr>
                <a:xfrm>
                  <a:off x="6659713" y="909277"/>
                  <a:ext cx="45569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𝛿𝜋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Gaussian</m:t>
                      </m:r>
                    </m:oMath>
                  </a14:m>
                  <a:r>
                    <a:rPr kumimoji="1"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b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@ </m:t>
                      </m:r>
                      <m:sSub>
                        <m:sSubPr>
                          <m:ctrlPr>
                            <a:rPr lang="en-US" altLang="ja-JP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=5)</m:t>
                      </m:r>
                    </m:oMath>
                  </a14:m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F342DA7C-4772-55D5-567B-B767C56DE6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9713" y="909277"/>
                  <a:ext cx="4556917" cy="369332"/>
                </a:xfrm>
                <a:prstGeom prst="rect">
                  <a:avLst/>
                </a:prstGeom>
                <a:blipFill>
                  <a:blip r:embed="rId22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A26B9E2F-C209-9485-D0E1-8A37937635D6}"/>
                    </a:ext>
                  </a:extLst>
                </p:cNvPr>
                <p:cNvSpPr txBox="1"/>
                <p:nvPr/>
              </p:nvSpPr>
              <p:spPr>
                <a:xfrm>
                  <a:off x="4465818" y="905911"/>
                  <a:ext cx="22062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A26B9E2F-C209-9485-D0E1-8A3793763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5818" y="905911"/>
                  <a:ext cx="2206247" cy="369332"/>
                </a:xfrm>
                <a:prstGeom prst="rect">
                  <a:avLst/>
                </a:prstGeom>
                <a:blipFill>
                  <a:blip r:embed="rId23"/>
                  <a:stretch>
                    <a:fillRect l="-1149"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EF63DDB2-615A-DF50-BE6C-65DBA9CEC139}"/>
              </a:ext>
            </a:extLst>
          </p:cNvPr>
          <p:cNvGrpSpPr/>
          <p:nvPr/>
        </p:nvGrpSpPr>
        <p:grpSpPr>
          <a:xfrm>
            <a:off x="655204" y="780208"/>
            <a:ext cx="7900228" cy="371256"/>
            <a:chOff x="480805" y="1039171"/>
            <a:chExt cx="7900228" cy="371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B9AE5455-F442-894E-7940-BAD5F2DBFCBA}"/>
                    </a:ext>
                  </a:extLst>
                </p:cNvPr>
                <p:cNvSpPr txBox="1"/>
                <p:nvPr/>
              </p:nvSpPr>
              <p:spPr>
                <a:xfrm>
                  <a:off x="480805" y="1041095"/>
                  <a:ext cx="55468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Initial conditions: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altLang="ja-JP" b="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B9AE5455-F442-894E-7940-BAD5F2DBFC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805" y="1041095"/>
                  <a:ext cx="5546827" cy="369332"/>
                </a:xfrm>
                <a:prstGeom prst="rect">
                  <a:avLst/>
                </a:prstGeom>
                <a:blipFill>
                  <a:blip r:embed="rId24"/>
                  <a:stretch>
                    <a:fillRect l="-913"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963DCAEB-C8D1-E787-B438-EDC55AD13B2C}"/>
                    </a:ext>
                  </a:extLst>
                </p:cNvPr>
                <p:cNvSpPr txBox="1"/>
                <p:nvPr/>
              </p:nvSpPr>
              <p:spPr>
                <a:xfrm>
                  <a:off x="4459408" y="1039171"/>
                  <a:ext cx="39216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altLang="ja-JP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fm</m:t>
                            </m:r>
                          </m:e>
                        </m:d>
                        <m:r>
                          <a:rPr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oMath>
                    </m:oMathPara>
                  </a14:m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963DCAEB-C8D1-E787-B438-EDC55AD13B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9408" y="1039171"/>
                  <a:ext cx="3921625" cy="369332"/>
                </a:xfrm>
                <a:prstGeom prst="rect">
                  <a:avLst/>
                </a:prstGeom>
                <a:blipFill>
                  <a:blip r:embed="rId25"/>
                  <a:stretch>
                    <a:fillRect t="-113333" b="-16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32105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52DEF-8D5E-BB2E-C3B8-2F8F38704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4D2AAC5-17B9-EB93-376A-A06FA1BEE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394E392-EFFB-C998-90A6-D8D3D52E9EE0}"/>
              </a:ext>
            </a:extLst>
          </p:cNvPr>
          <p:cNvSpPr txBox="1"/>
          <p:nvPr/>
        </p:nvSpPr>
        <p:spPr>
          <a:xfrm>
            <a:off x="79513" y="246490"/>
            <a:ext cx="816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Behaviours</a:t>
            </a:r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solutions (test calculations)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CE5642-EA82-B34A-5EF7-9CA7D29602FE}"/>
              </a:ext>
            </a:extLst>
          </p:cNvPr>
          <p:cNvSpPr txBox="1"/>
          <p:nvPr/>
        </p:nvSpPr>
        <p:spPr>
          <a:xfrm>
            <a:off x="5289550" y="5542864"/>
            <a:ext cx="1875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outward</a:t>
            </a:r>
          </a:p>
          <a:p>
            <a:pPr algn="ctr"/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 velocity</a:t>
            </a:r>
          </a:p>
          <a:p>
            <a:pPr algn="ctr"/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response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F4C0F8-FAA1-F385-0802-372BA2805115}"/>
              </a:ext>
            </a:extLst>
          </p:cNvPr>
          <p:cNvSpPr txBox="1"/>
          <p:nvPr/>
        </p:nvSpPr>
        <p:spPr>
          <a:xfrm>
            <a:off x="433624" y="5704867"/>
            <a:ext cx="3705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Surrounding energy density</a:t>
            </a:r>
          </a:p>
          <a:p>
            <a:pPr algn="ctr"/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scooped up </a:t>
            </a:r>
            <a:r>
              <a:rPr kumimoji="1"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dips appear</a:t>
            </a:r>
            <a:r>
              <a:rPr kumimoji="1"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1" lang="ja-JP" altLang="en-US" sz="2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305EBCBD-612D-9129-24FB-5B665172152F}"/>
              </a:ext>
            </a:extLst>
          </p:cNvPr>
          <p:cNvGrpSpPr/>
          <p:nvPr/>
        </p:nvGrpSpPr>
        <p:grpSpPr>
          <a:xfrm>
            <a:off x="433624" y="1372776"/>
            <a:ext cx="11286974" cy="4138899"/>
            <a:chOff x="433624" y="1372776"/>
            <a:chExt cx="11286974" cy="4138899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B97D0059-50F1-1222-C9E2-D3E0AD07DCB4}"/>
                </a:ext>
              </a:extLst>
            </p:cNvPr>
            <p:cNvSpPr/>
            <p:nvPr/>
          </p:nvSpPr>
          <p:spPr>
            <a:xfrm>
              <a:off x="8108785" y="1846764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5F0C807F-AD35-18A9-DC68-7F579B582D2D}"/>
                </a:ext>
              </a:extLst>
            </p:cNvPr>
            <p:cNvSpPr/>
            <p:nvPr/>
          </p:nvSpPr>
          <p:spPr>
            <a:xfrm>
              <a:off x="4276731" y="1836731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DBFE6CB9-8C94-D4B4-9438-E0F20220D52C}"/>
                </a:ext>
              </a:extLst>
            </p:cNvPr>
            <p:cNvSpPr/>
            <p:nvPr/>
          </p:nvSpPr>
          <p:spPr>
            <a:xfrm>
              <a:off x="433624" y="1846764"/>
              <a:ext cx="3611813" cy="3664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A01C49C-2C50-D710-D7CA-881773A66B94}"/>
                </a:ext>
              </a:extLst>
            </p:cNvPr>
            <p:cNvGrpSpPr/>
            <p:nvPr/>
          </p:nvGrpSpPr>
          <p:grpSpPr>
            <a:xfrm>
              <a:off x="806067" y="1846764"/>
              <a:ext cx="10856316" cy="3495380"/>
              <a:chOff x="695744" y="1938526"/>
              <a:chExt cx="10856316" cy="3495380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F1A0A949-E087-4AB2-4876-C098EC83C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401" r="13699"/>
              <a:stretch/>
            </p:blipFill>
            <p:spPr>
              <a:xfrm>
                <a:off x="695744" y="2101221"/>
                <a:ext cx="3239370" cy="333268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A0BDEFF6-85DE-15A9-612A-EC8DD27CA6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289" r="14140"/>
              <a:stretch/>
            </p:blipFill>
            <p:spPr>
              <a:xfrm>
                <a:off x="8416163" y="2101220"/>
                <a:ext cx="3135897" cy="3332685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B2492E7B-C47E-6CBB-D67D-90A5C40FA2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500" r="13340"/>
              <a:stretch/>
            </p:blipFill>
            <p:spPr>
              <a:xfrm>
                <a:off x="4485426" y="2101220"/>
                <a:ext cx="3295361" cy="333268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344345A7-4AF8-B123-E1C5-B9B77771B976}"/>
                      </a:ext>
                    </a:extLst>
                  </p:cNvPr>
                  <p:cNvSpPr txBox="1"/>
                  <p:nvPr/>
                </p:nvSpPr>
                <p:spPr>
                  <a:xfrm>
                    <a:off x="1521562" y="1938528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344345A7-4AF8-B123-E1C5-B9B77771B9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1562" y="1938528"/>
                    <a:ext cx="500458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C9675143-9EAD-8C2E-2CAF-A25516CC26D7}"/>
                      </a:ext>
                    </a:extLst>
                  </p:cNvPr>
                  <p:cNvSpPr txBox="1"/>
                  <p:nvPr/>
                </p:nvSpPr>
                <p:spPr>
                  <a:xfrm>
                    <a:off x="5376452" y="1938527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C9675143-9EAD-8C2E-2CAF-A25516CC26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6452" y="1938527"/>
                    <a:ext cx="500458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E6F6AA2B-AC48-7314-2103-9B8BBC492A60}"/>
                      </a:ext>
                    </a:extLst>
                  </p:cNvPr>
                  <p:cNvSpPr txBox="1"/>
                  <p:nvPr/>
                </p:nvSpPr>
                <p:spPr>
                  <a:xfrm>
                    <a:off x="9215173" y="1938526"/>
                    <a:ext cx="500458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kumimoji="1" lang="ja-JP" altLang="en-US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E6F6AA2B-AC48-7314-2103-9B8BBC492A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5173" y="1938526"/>
                    <a:ext cx="500458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0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8A3A203A-3033-2505-00BD-3F6C281A21F6}"/>
                    </a:ext>
                  </a:extLst>
                </p:cNvPr>
                <p:cNvSpPr txBox="1"/>
                <p:nvPr/>
              </p:nvSpPr>
              <p:spPr>
                <a:xfrm rot="16200000">
                  <a:off x="-83152" y="3491134"/>
                  <a:ext cx="14091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f>
                          <m:fPr>
                            <m:type m:val="li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e>
                              <m:sup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8A3A203A-3033-2505-00BD-3F6C281A2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83152" y="3491134"/>
                  <a:ext cx="1409104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13333" r="-16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214144FB-6531-43B2-244A-E8559A62218C}"/>
                    </a:ext>
                  </a:extLst>
                </p:cNvPr>
                <p:cNvSpPr txBox="1"/>
                <p:nvPr/>
              </p:nvSpPr>
              <p:spPr>
                <a:xfrm rot="16200000">
                  <a:off x="7594213" y="3502290"/>
                  <a:ext cx="14314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𝛿𝜋</m:t>
                        </m:r>
                        <m:f>
                          <m:fPr>
                            <m:type m:val="lin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fm</m:t>
                                </m:r>
                              </m:e>
                              <m:sup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214144FB-6531-43B2-244A-E8559A6221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94213" y="3502290"/>
                  <a:ext cx="1431417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10000" r="-17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6DB85B19-A937-5497-A1B9-2790B79654AA}"/>
                    </a:ext>
                  </a:extLst>
                </p:cNvPr>
                <p:cNvSpPr txBox="1"/>
                <p:nvPr/>
              </p:nvSpPr>
              <p:spPr>
                <a:xfrm rot="16200000">
                  <a:off x="4175148" y="3502290"/>
                  <a:ext cx="5060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6DB85B19-A937-5497-A1B9-2790B79654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175148" y="3502290"/>
                  <a:ext cx="506036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1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C69A5E7-85AD-3A27-FFFF-BCD316CC6464}"/>
                </a:ext>
              </a:extLst>
            </p:cNvPr>
            <p:cNvSpPr txBox="1"/>
            <p:nvPr/>
          </p:nvSpPr>
          <p:spPr>
            <a:xfrm>
              <a:off x="1298010" y="1372776"/>
              <a:ext cx="2128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density</a:t>
              </a:r>
              <a:endParaRPr kumimoji="1" lang="ja-JP" alt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26FF257-66D4-340A-2BD1-4875433FEA9B}"/>
                </a:ext>
              </a:extLst>
            </p:cNvPr>
            <p:cNvSpPr txBox="1"/>
            <p:nvPr/>
          </p:nvSpPr>
          <p:spPr>
            <a:xfrm>
              <a:off x="5114180" y="1373921"/>
              <a:ext cx="19284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Flow velocity</a:t>
              </a:r>
              <a:endParaRPr kumimoji="1" lang="ja-JP" alt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D008E140-75C2-0499-666C-2217FCC6B2B7}"/>
                </a:ext>
              </a:extLst>
            </p:cNvPr>
            <p:cNvSpPr txBox="1"/>
            <p:nvPr/>
          </p:nvSpPr>
          <p:spPr>
            <a:xfrm>
              <a:off x="8976607" y="1374646"/>
              <a:ext cx="2080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Shear </a:t>
              </a:r>
              <a:r>
                <a:rPr lang="en-US" altLang="ja-JP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pressure</a:t>
              </a:r>
              <a:endParaRPr kumimoji="1" lang="ja-JP" alt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7DBE90EA-3BEA-7B07-D286-31F95FBE9072}"/>
                    </a:ext>
                  </a:extLst>
                </p:cNvPr>
                <p:cNvSpPr txBox="1"/>
                <p:nvPr/>
              </p:nvSpPr>
              <p:spPr>
                <a:xfrm>
                  <a:off x="10101924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7DBE90EA-3BEA-7B07-D286-31F95FBE9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1924" y="5150162"/>
                  <a:ext cx="269496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8182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AE860B45-CADF-D43F-EA23-19A7F4CFEC11}"/>
                    </a:ext>
                  </a:extLst>
                </p:cNvPr>
                <p:cNvSpPr txBox="1"/>
                <p:nvPr/>
              </p:nvSpPr>
              <p:spPr>
                <a:xfrm>
                  <a:off x="6243429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AE860B45-CADF-D43F-EA23-19A7F4CFE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429" y="5150162"/>
                  <a:ext cx="269496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8182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BD2D250F-34D9-75FC-FE0D-0E9C1C0467E7}"/>
                    </a:ext>
                  </a:extLst>
                </p:cNvPr>
                <p:cNvSpPr txBox="1"/>
                <p:nvPr/>
              </p:nvSpPr>
              <p:spPr>
                <a:xfrm>
                  <a:off x="2362372" y="5150162"/>
                  <a:ext cx="2694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BD2D250F-34D9-75FC-FE0D-0E9C1C0467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2372" y="5150162"/>
                  <a:ext cx="269496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2727" b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487CA0D0-3B3F-28BD-F59D-6AD3CA029276}"/>
                    </a:ext>
                  </a:extLst>
                </p:cNvPr>
                <p:cNvSpPr txBox="1"/>
                <p:nvPr/>
              </p:nvSpPr>
              <p:spPr>
                <a:xfrm>
                  <a:off x="2730392" y="1924442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487CA0D0-3B3F-28BD-F59D-6AD3CA0292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392" y="1924442"/>
                  <a:ext cx="50045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2221B7C1-129A-2660-C778-BE0BA65FB8A8}"/>
                    </a:ext>
                  </a:extLst>
                </p:cNvPr>
                <p:cNvSpPr txBox="1"/>
                <p:nvPr/>
              </p:nvSpPr>
              <p:spPr>
                <a:xfrm>
                  <a:off x="6594620" y="1923159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2221B7C1-129A-2660-C778-BE0BA65FB8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620" y="1923159"/>
                  <a:ext cx="500457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78B06168-CEFD-3B33-3002-A9892A89F711}"/>
                    </a:ext>
                  </a:extLst>
                </p:cNvPr>
                <p:cNvSpPr txBox="1"/>
                <p:nvPr/>
              </p:nvSpPr>
              <p:spPr>
                <a:xfrm>
                  <a:off x="10371521" y="1923159"/>
                  <a:ext cx="50045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kumimoji="1" lang="ja-JP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78B06168-CEFD-3B33-3002-A9892A89F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1521" y="1923159"/>
                  <a:ext cx="500457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CA576627-5B4C-0ECC-5EF7-D8FF15FD6D84}"/>
              </a:ext>
            </a:extLst>
          </p:cNvPr>
          <p:cNvGrpSpPr/>
          <p:nvPr/>
        </p:nvGrpSpPr>
        <p:grpSpPr>
          <a:xfrm>
            <a:off x="2362372" y="1125324"/>
            <a:ext cx="8912597" cy="372828"/>
            <a:chOff x="2304033" y="905781"/>
            <a:chExt cx="8912597" cy="37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0674D175-36B5-E7F8-63DE-3B4A438A797A}"/>
                    </a:ext>
                  </a:extLst>
                </p:cNvPr>
                <p:cNvSpPr txBox="1"/>
                <p:nvPr/>
              </p:nvSpPr>
              <p:spPr>
                <a:xfrm>
                  <a:off x="2304033" y="905781"/>
                  <a:ext cx="22062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0674D175-36B5-E7F8-63DE-3B4A438A79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4033" y="905781"/>
                  <a:ext cx="2206247" cy="369332"/>
                </a:xfrm>
                <a:prstGeom prst="rect">
                  <a:avLst/>
                </a:prstGeom>
                <a:blipFill>
                  <a:blip r:embed="rId18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0B49383B-1C4A-37CB-4AE4-EDB88668866F}"/>
                    </a:ext>
                  </a:extLst>
                </p:cNvPr>
                <p:cNvSpPr txBox="1"/>
                <p:nvPr/>
              </p:nvSpPr>
              <p:spPr>
                <a:xfrm>
                  <a:off x="6659713" y="909277"/>
                  <a:ext cx="45569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𝛿𝜋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Gaussian</m:t>
                      </m:r>
                    </m:oMath>
                  </a14:m>
                  <a:r>
                    <a:rPr kumimoji="1"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b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@ </m:t>
                      </m:r>
                      <m:sSub>
                        <m:sSubPr>
                          <m:ctrlPr>
                            <a:rPr lang="en-US" altLang="ja-JP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=5)</m:t>
                      </m:r>
                    </m:oMath>
                  </a14:m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0B49383B-1C4A-37CB-4AE4-EDB8866886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9713" y="909277"/>
                  <a:ext cx="4556917" cy="369332"/>
                </a:xfrm>
                <a:prstGeom prst="rect">
                  <a:avLst/>
                </a:prstGeom>
                <a:blipFill>
                  <a:blip r:embed="rId19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20E12D1D-33DB-EC51-0986-B5B15C4878FA}"/>
                    </a:ext>
                  </a:extLst>
                </p:cNvPr>
                <p:cNvSpPr txBox="1"/>
                <p:nvPr/>
              </p:nvSpPr>
              <p:spPr>
                <a:xfrm>
                  <a:off x="4465818" y="905911"/>
                  <a:ext cx="22062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20E12D1D-33DB-EC51-0986-B5B15C4878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5818" y="905911"/>
                  <a:ext cx="2206247" cy="369332"/>
                </a:xfrm>
                <a:prstGeom prst="rect">
                  <a:avLst/>
                </a:prstGeom>
                <a:blipFill>
                  <a:blip r:embed="rId20"/>
                  <a:stretch>
                    <a:fillRect l="-1149"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グラフィックス 39" descr="山形の矢印 単色塗りつぶし">
            <a:extLst>
              <a:ext uri="{FF2B5EF4-FFF2-40B4-BE49-F238E27FC236}">
                <a16:creationId xmlns:a16="http://schemas.microsoft.com/office/drawing/2014/main" id="{0BCF2811-1791-382C-6856-B80E5EBD0F1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162024" y="5664335"/>
            <a:ext cx="957388" cy="957388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A066FC3-28E6-7AAB-4E0B-D739640AF515}"/>
              </a:ext>
            </a:extLst>
          </p:cNvPr>
          <p:cNvGrpSpPr/>
          <p:nvPr/>
        </p:nvGrpSpPr>
        <p:grpSpPr>
          <a:xfrm>
            <a:off x="655204" y="780208"/>
            <a:ext cx="7900228" cy="371256"/>
            <a:chOff x="480805" y="1039171"/>
            <a:chExt cx="7900228" cy="371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0BAF7766-6288-5DC0-5D52-EBF2A2B6E00A}"/>
                    </a:ext>
                  </a:extLst>
                </p:cNvPr>
                <p:cNvSpPr txBox="1"/>
                <p:nvPr/>
              </p:nvSpPr>
              <p:spPr>
                <a:xfrm>
                  <a:off x="480805" y="1041095"/>
                  <a:ext cx="55468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Initial conditions: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ja-JP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altLang="ja-JP" b="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kumimoji="1" lang="en-US" altLang="ja-JP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0BAF7766-6288-5DC0-5D52-EBF2A2B6E0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805" y="1041095"/>
                  <a:ext cx="5546827" cy="369332"/>
                </a:xfrm>
                <a:prstGeom prst="rect">
                  <a:avLst/>
                </a:prstGeom>
                <a:blipFill>
                  <a:blip r:embed="rId23"/>
                  <a:stretch>
                    <a:fillRect l="-913"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D7644B59-376F-C6AA-6CE7-14E41D2793D2}"/>
                    </a:ext>
                  </a:extLst>
                </p:cNvPr>
                <p:cNvSpPr txBox="1"/>
                <p:nvPr/>
              </p:nvSpPr>
              <p:spPr>
                <a:xfrm>
                  <a:off x="4459408" y="1039171"/>
                  <a:ext cx="39216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altLang="ja-JP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fm</m:t>
                            </m:r>
                          </m:e>
                        </m:d>
                        <m:r>
                          <a:rPr lang="en-US" altLang="ja-JP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altLang="ja-JP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oMath>
                    </m:oMathPara>
                  </a14:m>
                  <a:endParaRPr kumimoji="1" lang="ja-JP" altLang="en-US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D7644B59-376F-C6AA-6CE7-14E41D2793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9408" y="1039171"/>
                  <a:ext cx="3921625" cy="369332"/>
                </a:xfrm>
                <a:prstGeom prst="rect">
                  <a:avLst/>
                </a:prstGeom>
                <a:blipFill>
                  <a:blip r:embed="rId24"/>
                  <a:stretch>
                    <a:fillRect t="-113333" b="-16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6983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DC520A7-06FB-0C61-DA79-B7ACD440B963}"/>
              </a:ext>
            </a:extLst>
          </p:cNvPr>
          <p:cNvSpPr/>
          <p:nvPr/>
        </p:nvSpPr>
        <p:spPr>
          <a:xfrm>
            <a:off x="6135328" y="2084160"/>
            <a:ext cx="5885963" cy="3722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49B21DA-0DCE-FC19-F3C8-49BBAA9EAE19}"/>
              </a:ext>
            </a:extLst>
          </p:cNvPr>
          <p:cNvSpPr/>
          <p:nvPr/>
        </p:nvSpPr>
        <p:spPr>
          <a:xfrm>
            <a:off x="170709" y="2084160"/>
            <a:ext cx="5797551" cy="3722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D07D4C2-CB64-602F-65C8-046112930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23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0698FC-A723-0BDC-B801-D876688A5F80}"/>
              </a:ext>
            </a:extLst>
          </p:cNvPr>
          <p:cNvSpPr txBox="1"/>
          <p:nvPr/>
        </p:nvSpPr>
        <p:spPr>
          <a:xfrm>
            <a:off x="79513" y="246490"/>
            <a:ext cx="541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of energy density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図 3" descr="図形, 四角形&#10;&#10;自動的に生成された説明">
            <a:extLst>
              <a:ext uri="{FF2B5EF4-FFF2-40B4-BE49-F238E27FC236}">
                <a16:creationId xmlns:a16="http://schemas.microsoft.com/office/drawing/2014/main" id="{D43C5FF4-40E3-CD61-6605-8F5B48F0D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0" t="20350" r="16216" b="22663"/>
          <a:stretch/>
        </p:blipFill>
        <p:spPr>
          <a:xfrm>
            <a:off x="261586" y="2233920"/>
            <a:ext cx="4649389" cy="3238894"/>
          </a:xfrm>
          <a:prstGeom prst="rect">
            <a:avLst/>
          </a:prstGeom>
        </p:spPr>
      </p:pic>
      <p:pic>
        <p:nvPicPr>
          <p:cNvPr id="5" name="図 4" descr="グラフ, ヒストグラム&#10;&#10;自動的に生成された説明">
            <a:extLst>
              <a:ext uri="{FF2B5EF4-FFF2-40B4-BE49-F238E27FC236}">
                <a16:creationId xmlns:a16="http://schemas.microsoft.com/office/drawing/2014/main" id="{A17FADAB-5DBC-83E8-B595-EE3458F9E3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96" t="20219" r="16262" b="20336"/>
          <a:stretch/>
        </p:blipFill>
        <p:spPr>
          <a:xfrm>
            <a:off x="6149750" y="2233031"/>
            <a:ext cx="4772782" cy="339150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D459EB-41C5-41FC-FB58-57B7AD75ACCB}"/>
              </a:ext>
            </a:extLst>
          </p:cNvPr>
          <p:cNvSpPr txBox="1"/>
          <p:nvPr/>
        </p:nvSpPr>
        <p:spPr>
          <a:xfrm>
            <a:off x="1912938" y="1527185"/>
            <a:ext cx="231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endParaRPr kumimoji="1" lang="ja-JP" altLang="en-US" sz="32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36AFD7-B8B8-F75A-DD7D-E6310ED04D44}"/>
              </a:ext>
            </a:extLst>
          </p:cNvPr>
          <p:cNvSpPr txBox="1"/>
          <p:nvPr/>
        </p:nvSpPr>
        <p:spPr>
          <a:xfrm>
            <a:off x="7942481" y="1527965"/>
            <a:ext cx="231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</a:t>
            </a:r>
            <a:endParaRPr kumimoji="1" lang="ja-JP" alt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64737FB-B995-DCA6-878B-3C56BDF88929}"/>
                  </a:ext>
                </a:extLst>
              </p:cNvPr>
              <p:cNvSpPr txBox="1"/>
              <p:nvPr/>
            </p:nvSpPr>
            <p:spPr>
              <a:xfrm rot="5400000">
                <a:off x="4470249" y="3514807"/>
                <a:ext cx="9108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64737FB-B995-DCA6-878B-3C56BDF88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470249" y="3514807"/>
                <a:ext cx="910820" cy="461665"/>
              </a:xfrm>
              <a:prstGeom prst="rect">
                <a:avLst/>
              </a:prstGeom>
              <a:blipFill>
                <a:blip r:embed="rId5"/>
                <a:stretch>
                  <a:fillRect l="-210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1216296-3016-3D47-8140-C9DFF410F9D6}"/>
                  </a:ext>
                </a:extLst>
              </p:cNvPr>
              <p:cNvSpPr txBox="1"/>
              <p:nvPr/>
            </p:nvSpPr>
            <p:spPr>
              <a:xfrm rot="5400000">
                <a:off x="10499998" y="3531688"/>
                <a:ext cx="9034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1216296-3016-3D47-8140-C9DFF410F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0499998" y="3531688"/>
                <a:ext cx="903449" cy="461665"/>
              </a:xfrm>
              <a:prstGeom prst="rect">
                <a:avLst/>
              </a:prstGeom>
              <a:blipFill>
                <a:blip r:embed="rId6"/>
                <a:stretch>
                  <a:fillRect l="-216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FA7EC0B-7E9A-49A7-D8E4-39F58307E451}"/>
                  </a:ext>
                </a:extLst>
              </p:cNvPr>
              <p:cNvSpPr txBox="1"/>
              <p:nvPr/>
            </p:nvSpPr>
            <p:spPr>
              <a:xfrm>
                <a:off x="2253706" y="5419306"/>
                <a:ext cx="37506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FA7EC0B-7E9A-49A7-D8E4-39F58307E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3706" y="5419306"/>
                <a:ext cx="375068" cy="369332"/>
              </a:xfrm>
              <a:prstGeom prst="rect">
                <a:avLst/>
              </a:prstGeom>
              <a:blipFill>
                <a:blip r:embed="rId7"/>
                <a:stretch>
                  <a:fillRect l="-16667" b="-19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5771FF7-C026-EF79-99CC-04776A3B0220}"/>
                  </a:ext>
                </a:extLst>
              </p:cNvPr>
              <p:cNvSpPr txBox="1"/>
              <p:nvPr/>
            </p:nvSpPr>
            <p:spPr>
              <a:xfrm>
                <a:off x="8258261" y="5441932"/>
                <a:ext cx="37280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5771FF7-C026-EF79-99CC-04776A3B0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261" y="5441932"/>
                <a:ext cx="372807" cy="369332"/>
              </a:xfrm>
              <a:prstGeom prst="rect">
                <a:avLst/>
              </a:prstGeom>
              <a:blipFill>
                <a:blip r:embed="rId8"/>
                <a:stretch>
                  <a:fillRect l="-16667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87AF1B7-37F1-8E36-10C1-FDD6FDBE73B6}"/>
              </a:ext>
            </a:extLst>
          </p:cNvPr>
          <p:cNvCxnSpPr>
            <a:cxnSpLocks/>
          </p:cNvCxnSpPr>
          <p:nvPr/>
        </p:nvCxnSpPr>
        <p:spPr>
          <a:xfrm>
            <a:off x="450446" y="6036693"/>
            <a:ext cx="3861625" cy="0"/>
          </a:xfrm>
          <a:prstGeom prst="straightConnector1">
            <a:avLst/>
          </a:prstGeom>
          <a:ln w="762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1DFCD58-8F8F-43A5-277F-ECED9444679E}"/>
              </a:ext>
            </a:extLst>
          </p:cNvPr>
          <p:cNvSpPr txBox="1"/>
          <p:nvPr/>
        </p:nvSpPr>
        <p:spPr>
          <a:xfrm>
            <a:off x="1361914" y="6132569"/>
            <a:ext cx="24487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Boost invariant</a:t>
            </a:r>
            <a:endParaRPr kumimoji="1" lang="ja-JP" altLang="en-US" sz="24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5901866D-3745-5CE6-8B2D-3F57EF6085E8}"/>
                  </a:ext>
                </a:extLst>
              </p:cNvPr>
              <p:cNvSpPr txBox="1"/>
              <p:nvPr/>
            </p:nvSpPr>
            <p:spPr>
              <a:xfrm>
                <a:off x="1681640" y="2095394"/>
                <a:ext cx="1399238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type m:val="li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</m:e>
                            <m:sup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5901866D-3745-5CE6-8B2D-3F57EF608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640" y="2095394"/>
                <a:ext cx="1399238" cy="375552"/>
              </a:xfrm>
              <a:prstGeom prst="rect">
                <a:avLst/>
              </a:prstGeom>
              <a:blipFill>
                <a:blip r:embed="rId9"/>
                <a:stretch>
                  <a:fillRect t="-113333" b="-16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07CD79D-BA64-3116-E364-98BD84083F03}"/>
                  </a:ext>
                </a:extLst>
              </p:cNvPr>
              <p:cNvSpPr txBox="1"/>
              <p:nvPr/>
            </p:nvSpPr>
            <p:spPr>
              <a:xfrm>
                <a:off x="7680365" y="2085406"/>
                <a:ext cx="1418662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f>
                        <m:fPr>
                          <m:type m:val="li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</m:e>
                            <m:sup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07CD79D-BA64-3116-E364-98BD84083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365" y="2085406"/>
                <a:ext cx="1418662" cy="375552"/>
              </a:xfrm>
              <a:prstGeom prst="rect">
                <a:avLst/>
              </a:prstGeom>
              <a:blipFill>
                <a:blip r:embed="rId10"/>
                <a:stretch>
                  <a:fillRect t="-110000" b="-16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A6E2D33-8055-BE50-2D00-A62003BEBF02}"/>
              </a:ext>
            </a:extLst>
          </p:cNvPr>
          <p:cNvGrpSpPr/>
          <p:nvPr/>
        </p:nvGrpSpPr>
        <p:grpSpPr>
          <a:xfrm>
            <a:off x="622066" y="845917"/>
            <a:ext cx="10485934" cy="669479"/>
            <a:chOff x="549173" y="824908"/>
            <a:chExt cx="10485934" cy="6694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415A4918-0DCC-8BEB-8102-14E155F08079}"/>
                    </a:ext>
                  </a:extLst>
                </p:cNvPr>
                <p:cNvSpPr txBox="1"/>
                <p:nvPr/>
              </p:nvSpPr>
              <p:spPr>
                <a:xfrm>
                  <a:off x="549173" y="997200"/>
                  <a:ext cx="554682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Initial conditions: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ja-JP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altLang="ja-JP" sz="20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altLang="ja-JP" sz="2000" b="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kumimoji="1" lang="en-US" altLang="ja-JP" sz="20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 sz="200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415A4918-0DCC-8BEB-8102-14E155F080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173" y="997200"/>
                  <a:ext cx="5546827" cy="400110"/>
                </a:xfrm>
                <a:prstGeom prst="rect">
                  <a:avLst/>
                </a:prstGeom>
                <a:blipFill>
                  <a:blip r:embed="rId11"/>
                  <a:stretch>
                    <a:fillRect l="-913" t="-9375" b="-2812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F3C18DC5-FA70-D3FB-B3D8-F38E07DAA5BB}"/>
                    </a:ext>
                  </a:extLst>
                </p:cNvPr>
                <p:cNvSpPr txBox="1"/>
                <p:nvPr/>
              </p:nvSpPr>
              <p:spPr>
                <a:xfrm>
                  <a:off x="7113482" y="824908"/>
                  <a:ext cx="3921625" cy="6694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altLang="ja-JP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altLang="ja-JP" sz="2000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fm</m:t>
                            </m:r>
                          </m:e>
                        </m:d>
                        <m:r>
                          <a:rPr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ja-JP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>
                              <a:rPr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00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F3C18DC5-FA70-D3FB-B3D8-F38E07DAA5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3482" y="824908"/>
                  <a:ext cx="3921625" cy="669479"/>
                </a:xfrm>
                <a:prstGeom prst="rect">
                  <a:avLst/>
                </a:prstGeom>
                <a:blipFill>
                  <a:blip r:embed="rId12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ED693229-0322-129E-59FF-271F86ACF308}"/>
                    </a:ext>
                  </a:extLst>
                </p:cNvPr>
                <p:cNvSpPr txBox="1"/>
                <p:nvPr/>
              </p:nvSpPr>
              <p:spPr>
                <a:xfrm>
                  <a:off x="5733828" y="997200"/>
                  <a:ext cx="216757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kumimoji="1" lang="en-US" altLang="ja-JP" sz="20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endParaRPr kumimoji="1" lang="ja-JP" altLang="en-US" sz="200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ED693229-0322-129E-59FF-271F86ACF3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3828" y="997200"/>
                  <a:ext cx="2167575" cy="400110"/>
                </a:xfrm>
                <a:prstGeom prst="rect">
                  <a:avLst/>
                </a:prstGeom>
                <a:blipFill>
                  <a:blip r:embed="rId13"/>
                  <a:stretch>
                    <a:fillRect l="-585" t="-9375" r="-1754" b="-2812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図 19" descr="図形, 四角形&#10;&#10;自動的に生成された説明">
            <a:extLst>
              <a:ext uri="{FF2B5EF4-FFF2-40B4-BE49-F238E27FC236}">
                <a16:creationId xmlns:a16="http://schemas.microsoft.com/office/drawing/2014/main" id="{6B765F81-18E9-6ABE-E989-C1AFB74083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76" t="20350" r="3580" b="42537"/>
          <a:stretch/>
        </p:blipFill>
        <p:spPr>
          <a:xfrm>
            <a:off x="5042685" y="2212464"/>
            <a:ext cx="853425" cy="2388774"/>
          </a:xfrm>
          <a:prstGeom prst="rect">
            <a:avLst/>
          </a:prstGeom>
        </p:spPr>
      </p:pic>
      <p:pic>
        <p:nvPicPr>
          <p:cNvPr id="21" name="図 20" descr="グラフ, ヒストグラム&#10;&#10;自動的に生成された説明">
            <a:extLst>
              <a:ext uri="{FF2B5EF4-FFF2-40B4-BE49-F238E27FC236}">
                <a16:creationId xmlns:a16="http://schemas.microsoft.com/office/drawing/2014/main" id="{0931A74E-3CD7-FF3C-4557-DD424B9669E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6396" t="20220" r="1598" b="41182"/>
          <a:stretch/>
        </p:blipFill>
        <p:spPr>
          <a:xfrm>
            <a:off x="11108000" y="2270517"/>
            <a:ext cx="913291" cy="2202144"/>
          </a:xfrm>
          <a:prstGeom prst="rect">
            <a:avLst/>
          </a:prstGeom>
        </p:spPr>
      </p:pic>
      <p:pic>
        <p:nvPicPr>
          <p:cNvPr id="22" name="図 21" descr="グラフ, ヒストグラム&#10;&#10;自動的に生成された説明">
            <a:extLst>
              <a:ext uri="{FF2B5EF4-FFF2-40B4-BE49-F238E27FC236}">
                <a16:creationId xmlns:a16="http://schemas.microsoft.com/office/drawing/2014/main" id="{557B1FC2-42DE-57D0-8E91-797C14A32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396" t="20220" r="1598" b="41182"/>
          <a:stretch/>
        </p:blipFill>
        <p:spPr>
          <a:xfrm>
            <a:off x="11094146" y="2422917"/>
            <a:ext cx="913291" cy="2202144"/>
          </a:xfrm>
          <a:prstGeom prst="rect">
            <a:avLst/>
          </a:prstGeom>
        </p:spPr>
      </p:pic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69E540BA-DB9F-6E6D-62A7-73DB58CCD7DC}"/>
              </a:ext>
            </a:extLst>
          </p:cNvPr>
          <p:cNvCxnSpPr>
            <a:cxnSpLocks/>
          </p:cNvCxnSpPr>
          <p:nvPr/>
        </p:nvCxnSpPr>
        <p:spPr>
          <a:xfrm>
            <a:off x="6458883" y="6036693"/>
            <a:ext cx="3861625" cy="0"/>
          </a:xfrm>
          <a:prstGeom prst="straightConnector1">
            <a:avLst/>
          </a:prstGeom>
          <a:ln w="762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A0496C8-0E9E-27A3-30ED-C0A269334B65}"/>
              </a:ext>
            </a:extLst>
          </p:cNvPr>
          <p:cNvSpPr txBox="1"/>
          <p:nvPr/>
        </p:nvSpPr>
        <p:spPr>
          <a:xfrm>
            <a:off x="7171697" y="6132569"/>
            <a:ext cx="272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Non-b</a:t>
            </a:r>
            <a:r>
              <a:rPr kumimoji="1"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oost invariant</a:t>
            </a:r>
            <a:endParaRPr kumimoji="1" lang="ja-JP" altLang="en-US" sz="24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392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0628CFF-A02E-3BA3-999E-425316AB76BA}"/>
              </a:ext>
            </a:extLst>
          </p:cNvPr>
          <p:cNvSpPr/>
          <p:nvPr/>
        </p:nvSpPr>
        <p:spPr>
          <a:xfrm>
            <a:off x="6962553" y="761069"/>
            <a:ext cx="4022234" cy="4340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9D0E7D2-4E95-B71F-D509-67D859E29DD9}"/>
              </a:ext>
            </a:extLst>
          </p:cNvPr>
          <p:cNvSpPr/>
          <p:nvPr/>
        </p:nvSpPr>
        <p:spPr>
          <a:xfrm>
            <a:off x="757762" y="1273221"/>
            <a:ext cx="5787788" cy="383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ACFBCE2-1B33-F7C5-501D-750F0253C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24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3BDEC4-B238-9626-09BB-963B0EF3E95A}"/>
              </a:ext>
            </a:extLst>
          </p:cNvPr>
          <p:cNvSpPr txBox="1"/>
          <p:nvPr/>
        </p:nvSpPr>
        <p:spPr>
          <a:xfrm>
            <a:off x="79513" y="246490"/>
            <a:ext cx="541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of energy density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2F8E34C-BB98-29CA-E199-3545B9467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2" r="14500"/>
          <a:stretch/>
        </p:blipFill>
        <p:spPr>
          <a:xfrm>
            <a:off x="7370090" y="1035108"/>
            <a:ext cx="3473009" cy="3723317"/>
          </a:xfrm>
          <a:prstGeom prst="rect">
            <a:avLst/>
          </a:prstGeom>
        </p:spPr>
      </p:pic>
      <p:pic>
        <p:nvPicPr>
          <p:cNvPr id="6" name="図 5" descr="グラフ, ヒストグラム&#10;&#10;自動的に生成された説明">
            <a:extLst>
              <a:ext uri="{FF2B5EF4-FFF2-40B4-BE49-F238E27FC236}">
                <a16:creationId xmlns:a16="http://schemas.microsoft.com/office/drawing/2014/main" id="{E5E329D5-7C69-1E91-8F19-49757281A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52" t="20192" r="3008" b="21387"/>
          <a:stretch/>
        </p:blipFill>
        <p:spPr>
          <a:xfrm>
            <a:off x="844562" y="1402632"/>
            <a:ext cx="5671238" cy="330263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BD9BB9-C6F0-478E-BA67-96089D6D7248}"/>
              </a:ext>
            </a:extLst>
          </p:cNvPr>
          <p:cNvSpPr txBox="1"/>
          <p:nvPr/>
        </p:nvSpPr>
        <p:spPr>
          <a:xfrm>
            <a:off x="3303733" y="790633"/>
            <a:ext cx="126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kumimoji="1" lang="ja-JP" altLang="en-US" sz="32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B5D2EEA-15F5-D6A0-E5E3-7ECAAF072737}"/>
                  </a:ext>
                </a:extLst>
              </p:cNvPr>
              <p:cNvSpPr txBox="1"/>
              <p:nvPr/>
            </p:nvSpPr>
            <p:spPr>
              <a:xfrm>
                <a:off x="2163786" y="1273220"/>
                <a:ext cx="2068933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f>
                        <m:fPr>
                          <m:type m:val="li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b="0" i="0"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</m:e>
                            <m:sup>
                              <m:r>
                                <a:rPr lang="en-US" altLang="ja-JP" b="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B5D2EEA-15F5-D6A0-E5E3-7ECAAF072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86" y="1273220"/>
                <a:ext cx="2068933" cy="375552"/>
              </a:xfrm>
              <a:prstGeom prst="rect">
                <a:avLst/>
              </a:prstGeom>
              <a:blipFill>
                <a:blip r:embed="rId5"/>
                <a:stretch>
                  <a:fillRect t="-113333" b="-16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27911FE-9317-E05E-BF80-367F3C6E8655}"/>
                  </a:ext>
                </a:extLst>
              </p:cNvPr>
              <p:cNvSpPr txBox="1"/>
              <p:nvPr/>
            </p:nvSpPr>
            <p:spPr>
              <a:xfrm rot="5400000">
                <a:off x="5116058" y="2792736"/>
                <a:ext cx="9113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 b="0" i="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27911FE-9317-E05E-BF80-367F3C6E8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116058" y="2792736"/>
                <a:ext cx="911305" cy="461665"/>
              </a:xfrm>
              <a:prstGeom prst="rect">
                <a:avLst/>
              </a:prstGeom>
              <a:blipFill>
                <a:blip r:embed="rId6"/>
                <a:stretch>
                  <a:fillRect l="-216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3404CE3-42BE-BB65-00CD-8EC44F5ED40E}"/>
                  </a:ext>
                </a:extLst>
              </p:cNvPr>
              <p:cNvSpPr txBox="1"/>
              <p:nvPr/>
            </p:nvSpPr>
            <p:spPr>
              <a:xfrm>
                <a:off x="2899528" y="4601896"/>
                <a:ext cx="4042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3404CE3-42BE-BB65-00CD-8EC44F5ED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528" y="4601896"/>
                <a:ext cx="404205" cy="369332"/>
              </a:xfrm>
              <a:prstGeom prst="rect">
                <a:avLst/>
              </a:prstGeom>
              <a:blipFill>
                <a:blip r:embed="rId7"/>
                <a:stretch>
                  <a:fillRect l="-12121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733BC2A-0DCD-B084-2C2A-E414080B391E}"/>
                  </a:ext>
                </a:extLst>
              </p:cNvPr>
              <p:cNvSpPr txBox="1"/>
              <p:nvPr/>
            </p:nvSpPr>
            <p:spPr>
              <a:xfrm>
                <a:off x="9019648" y="4626894"/>
                <a:ext cx="384974" cy="3767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733BC2A-0DCD-B084-2C2A-E414080B3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9648" y="4626894"/>
                <a:ext cx="384974" cy="376710"/>
              </a:xfrm>
              <a:prstGeom prst="rect">
                <a:avLst/>
              </a:prstGeom>
              <a:blipFill>
                <a:blip r:embed="rId8"/>
                <a:stretch>
                  <a:fillRect l="-12903" b="-19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42D3C4-920F-4805-84E7-557B542C5F93}"/>
              </a:ext>
            </a:extLst>
          </p:cNvPr>
          <p:cNvSpPr txBox="1"/>
          <p:nvPr/>
        </p:nvSpPr>
        <p:spPr>
          <a:xfrm>
            <a:off x="3535422" y="5227180"/>
            <a:ext cx="5045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Streak-like structure appears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9909EA-671C-1ED5-0F1E-4DEF6A7643C0}"/>
              </a:ext>
            </a:extLst>
          </p:cNvPr>
          <p:cNvSpPr txBox="1"/>
          <p:nvPr/>
        </p:nvSpPr>
        <p:spPr>
          <a:xfrm>
            <a:off x="2907310" y="5716502"/>
            <a:ext cx="6497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rozen distribution of energy density</a:t>
            </a:r>
          </a:p>
          <a:p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➔ 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the information of the early stage?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4BDF0BB-69CB-F67B-1760-1198D81C7D2D}"/>
                  </a:ext>
                </a:extLst>
              </p:cNvPr>
              <p:cNvSpPr txBox="1"/>
              <p:nvPr/>
            </p:nvSpPr>
            <p:spPr>
              <a:xfrm>
                <a:off x="9388097" y="960024"/>
                <a:ext cx="773654" cy="3767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4BDF0BB-69CB-F67B-1760-1198D81C7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097" y="960024"/>
                <a:ext cx="773654" cy="3767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B081CE88-2ABC-3DA1-C50A-518D455ABEDA}"/>
                  </a:ext>
                </a:extLst>
              </p:cNvPr>
              <p:cNvSpPr txBox="1"/>
              <p:nvPr/>
            </p:nvSpPr>
            <p:spPr>
              <a:xfrm>
                <a:off x="8208824" y="890042"/>
                <a:ext cx="541184" cy="4708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B081CE88-2ABC-3DA1-C50A-518D455AB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824" y="890042"/>
                <a:ext cx="541184" cy="4708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801BEE-67BD-7B14-AE01-90BE9B4A8C77}"/>
                  </a:ext>
                </a:extLst>
              </p:cNvPr>
              <p:cNvSpPr txBox="1"/>
              <p:nvPr/>
            </p:nvSpPr>
            <p:spPr>
              <a:xfrm rot="16200000">
                <a:off x="6171040" y="2716135"/>
                <a:ext cx="2022549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f>
                        <m:fPr>
                          <m:type m:val="li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b="0" i="0"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</m:e>
                            <m:sup>
                              <m:r>
                                <a:rPr lang="en-US" altLang="ja-JP" b="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801BEE-67BD-7B14-AE01-90BE9B4A8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71040" y="2716135"/>
                <a:ext cx="2022549" cy="375552"/>
              </a:xfrm>
              <a:prstGeom prst="rect">
                <a:avLst/>
              </a:prstGeom>
              <a:blipFill>
                <a:blip r:embed="rId11"/>
                <a:stretch>
                  <a:fillRect l="-106452" r="-1580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右矢印 16">
            <a:extLst>
              <a:ext uri="{FF2B5EF4-FFF2-40B4-BE49-F238E27FC236}">
                <a16:creationId xmlns:a16="http://schemas.microsoft.com/office/drawing/2014/main" id="{A72FEFF9-08CF-BDB1-AC4C-F080B405063E}"/>
              </a:ext>
            </a:extLst>
          </p:cNvPr>
          <p:cNvSpPr/>
          <p:nvPr/>
        </p:nvSpPr>
        <p:spPr>
          <a:xfrm rot="10800000">
            <a:off x="10843099" y="3756419"/>
            <a:ext cx="875420" cy="66501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52FB106-BB01-EA80-DCBE-D6A3CDC8B796}"/>
              </a:ext>
            </a:extLst>
          </p:cNvPr>
          <p:cNvSpPr txBox="1"/>
          <p:nvPr/>
        </p:nvSpPr>
        <p:spPr>
          <a:xfrm>
            <a:off x="10897535" y="3900180"/>
            <a:ext cx="87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Freeze!</a:t>
            </a:r>
            <a:endParaRPr kumimoji="1" lang="ja-JP" altLang="en-US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A0C05D90-98AE-CEBE-36D9-A73AF7986AF8}"/>
              </a:ext>
            </a:extLst>
          </p:cNvPr>
          <p:cNvSpPr/>
          <p:nvPr/>
        </p:nvSpPr>
        <p:spPr>
          <a:xfrm>
            <a:off x="1986767" y="5227180"/>
            <a:ext cx="8221248" cy="1500276"/>
          </a:xfrm>
          <a:prstGeom prst="roundRect">
            <a:avLst>
              <a:gd name="adj" fmla="val 8710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90BD4F4-113A-47FE-40C0-26D13062D6EB}"/>
              </a:ext>
            </a:extLst>
          </p:cNvPr>
          <p:cNvGrpSpPr/>
          <p:nvPr/>
        </p:nvGrpSpPr>
        <p:grpSpPr>
          <a:xfrm>
            <a:off x="9494268" y="4985752"/>
            <a:ext cx="1080613" cy="646331"/>
            <a:chOff x="10351339" y="4559035"/>
            <a:chExt cx="1382654" cy="874101"/>
          </a:xfrm>
        </p:grpSpPr>
        <p:sp>
          <p:nvSpPr>
            <p:cNvPr id="20" name="爆発 2 19">
              <a:extLst>
                <a:ext uri="{FF2B5EF4-FFF2-40B4-BE49-F238E27FC236}">
                  <a16:creationId xmlns:a16="http://schemas.microsoft.com/office/drawing/2014/main" id="{7A0F69B2-C1DB-1812-17C3-2D68AD29336A}"/>
                </a:ext>
              </a:extLst>
            </p:cNvPr>
            <p:cNvSpPr/>
            <p:nvPr/>
          </p:nvSpPr>
          <p:spPr>
            <a:xfrm rot="745398">
              <a:off x="10351339" y="4559035"/>
              <a:ext cx="1382654" cy="874101"/>
            </a:xfrm>
            <a:prstGeom prst="irregularSeal2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ABD7ECF-EA55-1433-F730-2DCD212692CE}"/>
                </a:ext>
              </a:extLst>
            </p:cNvPr>
            <p:cNvSpPr txBox="1"/>
            <p:nvPr/>
          </p:nvSpPr>
          <p:spPr>
            <a:xfrm>
              <a:off x="10573498" y="4740103"/>
              <a:ext cx="1019634" cy="49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New</a:t>
              </a:r>
              <a:endParaRPr kumimoji="1" lang="ja-JP" altLang="en-US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796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3D98CC-4646-C39F-81E2-6033578E068F}"/>
              </a:ext>
            </a:extLst>
          </p:cNvPr>
          <p:cNvSpPr/>
          <p:nvPr/>
        </p:nvSpPr>
        <p:spPr>
          <a:xfrm>
            <a:off x="6195672" y="1301342"/>
            <a:ext cx="5796155" cy="3509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FFAD6BA-2AE4-FDD9-DF33-2774BD7C53E1}"/>
              </a:ext>
            </a:extLst>
          </p:cNvPr>
          <p:cNvSpPr/>
          <p:nvPr/>
        </p:nvSpPr>
        <p:spPr>
          <a:xfrm>
            <a:off x="191382" y="1301342"/>
            <a:ext cx="5796155" cy="3509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09CF3F-8313-F365-A264-3F3D07E84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DB59C6-14EC-F65C-00D1-C93E7404C9FB}"/>
              </a:ext>
            </a:extLst>
          </p:cNvPr>
          <p:cNvSpPr txBox="1"/>
          <p:nvPr/>
        </p:nvSpPr>
        <p:spPr>
          <a:xfrm>
            <a:off x="79513" y="246490"/>
            <a:ext cx="878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of flow velocity and shear pressure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D53600EC-43B3-13A7-A8AB-026BAD514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2" t="19873" b="21090"/>
          <a:stretch/>
        </p:blipFill>
        <p:spPr>
          <a:xfrm>
            <a:off x="293187" y="1445035"/>
            <a:ext cx="5694350" cy="3181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CB7A9F9-184F-460D-DF4E-9BF7F6C84E8A}"/>
                  </a:ext>
                </a:extLst>
              </p:cNvPr>
              <p:cNvSpPr txBox="1"/>
              <p:nvPr/>
            </p:nvSpPr>
            <p:spPr>
              <a:xfrm>
                <a:off x="2181811" y="1301342"/>
                <a:ext cx="5060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CB7A9F9-184F-460D-DF4E-9BF7F6C84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811" y="1301342"/>
                <a:ext cx="506036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847AC85-1702-43CB-BD7B-3D713559AA97}"/>
                  </a:ext>
                </a:extLst>
              </p:cNvPr>
              <p:cNvSpPr txBox="1"/>
              <p:nvPr/>
            </p:nvSpPr>
            <p:spPr>
              <a:xfrm rot="5400000">
                <a:off x="4451432" y="2645787"/>
                <a:ext cx="8180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847AC85-1702-43CB-BD7B-3D713559A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451432" y="2645787"/>
                <a:ext cx="818044" cy="461665"/>
              </a:xfrm>
              <a:prstGeom prst="rect">
                <a:avLst/>
              </a:prstGeom>
              <a:blipFill>
                <a:blip r:embed="rId5"/>
                <a:stretch>
                  <a:fillRect l="-216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1BF9F5A-544F-3A74-2670-A1BC9646734D}"/>
                  </a:ext>
                </a:extLst>
              </p:cNvPr>
              <p:cNvSpPr txBox="1"/>
              <p:nvPr/>
            </p:nvSpPr>
            <p:spPr>
              <a:xfrm>
                <a:off x="2342748" y="4441974"/>
                <a:ext cx="3572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1BF9F5A-544F-3A74-2670-A1BC96467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748" y="4441974"/>
                <a:ext cx="357213" cy="369332"/>
              </a:xfrm>
              <a:prstGeom prst="rect">
                <a:avLst/>
              </a:prstGeom>
              <a:blipFill>
                <a:blip r:embed="rId6"/>
                <a:stretch>
                  <a:fillRect l="-17241" r="-3448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362EAC-2D48-AF6F-1F07-DED1D0BB32EF}"/>
              </a:ext>
            </a:extLst>
          </p:cNvPr>
          <p:cNvSpPr txBox="1"/>
          <p:nvPr/>
        </p:nvSpPr>
        <p:spPr>
          <a:xfrm>
            <a:off x="1929036" y="756704"/>
            <a:ext cx="2422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 velocity</a:t>
            </a:r>
            <a:endParaRPr kumimoji="1" lang="ja-JP" altLang="en-US" sz="32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図 8" descr="グラフ, ヒストグラム&#10;&#10;自動的に生成された説明">
            <a:extLst>
              <a:ext uri="{FF2B5EF4-FFF2-40B4-BE49-F238E27FC236}">
                <a16:creationId xmlns:a16="http://schemas.microsoft.com/office/drawing/2014/main" id="{42912561-4540-913B-4BDA-CB7A2B48A0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60" t="20300" b="19832"/>
          <a:stretch/>
        </p:blipFill>
        <p:spPr>
          <a:xfrm>
            <a:off x="6367901" y="1511012"/>
            <a:ext cx="5600531" cy="31816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FED32B3-2654-6EBE-5320-8C86D13DD332}"/>
                  </a:ext>
                </a:extLst>
              </p:cNvPr>
              <p:cNvSpPr txBox="1"/>
              <p:nvPr/>
            </p:nvSpPr>
            <p:spPr>
              <a:xfrm>
                <a:off x="7449826" y="1345907"/>
                <a:ext cx="195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𝛿𝜋</m:t>
                      </m:r>
                      <m:f>
                        <m:fPr>
                          <m:type m:val="li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</m:e>
                            <m:sup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FED32B3-2654-6EBE-5320-8C86D13DD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826" y="1345907"/>
                <a:ext cx="1950727" cy="369332"/>
              </a:xfrm>
              <a:prstGeom prst="rect">
                <a:avLst/>
              </a:prstGeom>
              <a:blipFill>
                <a:blip r:embed="rId8"/>
                <a:stretch>
                  <a:fillRect t="-117241" b="-1758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7FF8898-965A-9CD9-8E84-B35A4A09A6EC}"/>
                  </a:ext>
                </a:extLst>
              </p:cNvPr>
              <p:cNvSpPr txBox="1"/>
              <p:nvPr/>
            </p:nvSpPr>
            <p:spPr>
              <a:xfrm rot="5400000">
                <a:off x="10451097" y="2700860"/>
                <a:ext cx="8180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7FF8898-965A-9CD9-8E84-B35A4A09A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0451097" y="2700860"/>
                <a:ext cx="818044" cy="461665"/>
              </a:xfrm>
              <a:prstGeom prst="rect">
                <a:avLst/>
              </a:prstGeom>
              <a:blipFill>
                <a:blip r:embed="rId9"/>
                <a:stretch>
                  <a:fillRect l="-243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4AD226F-E405-4810-C0CB-0C150CA204BD}"/>
                  </a:ext>
                </a:extLst>
              </p:cNvPr>
              <p:cNvSpPr txBox="1"/>
              <p:nvPr/>
            </p:nvSpPr>
            <p:spPr>
              <a:xfrm>
                <a:off x="8387185" y="4441974"/>
                <a:ext cx="3572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4AD226F-E405-4810-C0CB-0C150CA20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7185" y="4441974"/>
                <a:ext cx="357213" cy="369332"/>
              </a:xfrm>
              <a:prstGeom prst="rect">
                <a:avLst/>
              </a:prstGeom>
              <a:blipFill>
                <a:blip r:embed="rId6"/>
                <a:stretch>
                  <a:fillRect l="-17241" r="-3448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00F7CE2-AB6D-B76E-46EF-2B3710125A67}"/>
              </a:ext>
            </a:extLst>
          </p:cNvPr>
          <p:cNvSpPr txBox="1"/>
          <p:nvPr/>
        </p:nvSpPr>
        <p:spPr>
          <a:xfrm>
            <a:off x="7767590" y="751691"/>
            <a:ext cx="2801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Shear pressure</a:t>
            </a:r>
            <a:endParaRPr kumimoji="1" lang="ja-JP" altLang="en-US" sz="32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AD3DB760-026A-2756-263C-789273AB0867}"/>
              </a:ext>
            </a:extLst>
          </p:cNvPr>
          <p:cNvSpPr/>
          <p:nvPr/>
        </p:nvSpPr>
        <p:spPr>
          <a:xfrm>
            <a:off x="596793" y="4925294"/>
            <a:ext cx="5337991" cy="1793163"/>
          </a:xfrm>
          <a:prstGeom prst="roundRect">
            <a:avLst>
              <a:gd name="adj" fmla="val 8710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7D3B684C-B3C3-D352-CFE8-FA9E45FDCB0E}"/>
              </a:ext>
            </a:extLst>
          </p:cNvPr>
          <p:cNvSpPr/>
          <p:nvPr/>
        </p:nvSpPr>
        <p:spPr>
          <a:xfrm>
            <a:off x="6242103" y="4925294"/>
            <a:ext cx="5337989" cy="1793163"/>
          </a:xfrm>
          <a:prstGeom prst="roundRect">
            <a:avLst>
              <a:gd name="adj" fmla="val 8710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AABE390-794C-A730-FD5F-50ACA264695A}"/>
              </a:ext>
            </a:extLst>
          </p:cNvPr>
          <p:cNvSpPr txBox="1"/>
          <p:nvPr/>
        </p:nvSpPr>
        <p:spPr>
          <a:xfrm>
            <a:off x="7387037" y="5035077"/>
            <a:ext cx="3278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such structure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45DAF30-632A-1BAE-3D19-45557611A9BA}"/>
              </a:ext>
            </a:extLst>
          </p:cNvPr>
          <p:cNvSpPr txBox="1"/>
          <p:nvPr/>
        </p:nvSpPr>
        <p:spPr>
          <a:xfrm>
            <a:off x="671968" y="5602364"/>
            <a:ext cx="5187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</a:t>
            </a:r>
            <a:r>
              <a:rPr lang="en-US" altLang="ja-JP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energy density</a:t>
            </a:r>
          </a:p>
          <a:p>
            <a:r>
              <a:rPr kumimoji="1"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slow variable (conservation law)</a:t>
            </a:r>
            <a:endParaRPr kumimoji="1" lang="ja-JP" altLang="en-US" sz="2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1E23D88-4E5A-AE75-8832-FC0D81BAF1EA}"/>
              </a:ext>
            </a:extLst>
          </p:cNvPr>
          <p:cNvSpPr txBox="1"/>
          <p:nvPr/>
        </p:nvSpPr>
        <p:spPr>
          <a:xfrm>
            <a:off x="1512354" y="5028746"/>
            <a:ext cx="3598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Streak-like structure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AF98994-CD5F-B739-AE10-82A0145A3A30}"/>
              </a:ext>
            </a:extLst>
          </p:cNvPr>
          <p:cNvSpPr txBox="1"/>
          <p:nvPr/>
        </p:nvSpPr>
        <p:spPr>
          <a:xfrm>
            <a:off x="6270823" y="5598115"/>
            <a:ext cx="4921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▪︎Fast variable (no conservation law)</a:t>
            </a:r>
          </a:p>
          <a:p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▪︎Disturbed by fluctuations</a:t>
            </a:r>
            <a:endParaRPr kumimoji="1" lang="ja-JP" altLang="en-US" sz="2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7A0B94F-269A-7B34-09E8-9AD6250CE20A}"/>
              </a:ext>
            </a:extLst>
          </p:cNvPr>
          <p:cNvGrpSpPr/>
          <p:nvPr/>
        </p:nvGrpSpPr>
        <p:grpSpPr>
          <a:xfrm>
            <a:off x="5087682" y="4626304"/>
            <a:ext cx="1080613" cy="646331"/>
            <a:chOff x="10351339" y="4559035"/>
            <a:chExt cx="1382654" cy="874101"/>
          </a:xfrm>
        </p:grpSpPr>
        <p:sp>
          <p:nvSpPr>
            <p:cNvPr id="21" name="爆発 2 20">
              <a:extLst>
                <a:ext uri="{FF2B5EF4-FFF2-40B4-BE49-F238E27FC236}">
                  <a16:creationId xmlns:a16="http://schemas.microsoft.com/office/drawing/2014/main" id="{27916EB7-8ECD-FC78-CDF2-C8BB0F0F3DFA}"/>
                </a:ext>
              </a:extLst>
            </p:cNvPr>
            <p:cNvSpPr/>
            <p:nvPr/>
          </p:nvSpPr>
          <p:spPr>
            <a:xfrm rot="745398">
              <a:off x="10351339" y="4559035"/>
              <a:ext cx="1382654" cy="874101"/>
            </a:xfrm>
            <a:prstGeom prst="irregularSeal2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E33C580-1FA8-590E-D835-6971305E321F}"/>
                </a:ext>
              </a:extLst>
            </p:cNvPr>
            <p:cNvSpPr txBox="1"/>
            <p:nvPr/>
          </p:nvSpPr>
          <p:spPr>
            <a:xfrm>
              <a:off x="10573498" y="4740103"/>
              <a:ext cx="1019634" cy="49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New</a:t>
              </a:r>
              <a:endParaRPr kumimoji="1" lang="ja-JP" altLang="en-US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975E16C-18FC-32FD-B027-459E141540D8}"/>
              </a:ext>
            </a:extLst>
          </p:cNvPr>
          <p:cNvGrpSpPr/>
          <p:nvPr/>
        </p:nvGrpSpPr>
        <p:grpSpPr>
          <a:xfrm>
            <a:off x="10730204" y="4680926"/>
            <a:ext cx="1080613" cy="646331"/>
            <a:chOff x="10351339" y="4559035"/>
            <a:chExt cx="1382654" cy="874101"/>
          </a:xfrm>
        </p:grpSpPr>
        <p:sp>
          <p:nvSpPr>
            <p:cNvPr id="24" name="爆発 2 23">
              <a:extLst>
                <a:ext uri="{FF2B5EF4-FFF2-40B4-BE49-F238E27FC236}">
                  <a16:creationId xmlns:a16="http://schemas.microsoft.com/office/drawing/2014/main" id="{41B7A08F-38F5-F574-2743-4E3D850CBA57}"/>
                </a:ext>
              </a:extLst>
            </p:cNvPr>
            <p:cNvSpPr/>
            <p:nvPr/>
          </p:nvSpPr>
          <p:spPr>
            <a:xfrm rot="745398">
              <a:off x="10351339" y="4559035"/>
              <a:ext cx="1382654" cy="874101"/>
            </a:xfrm>
            <a:prstGeom prst="irregularSeal2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CA4FA34-D3AD-EA70-CEFC-B7DAF7A0E0A9}"/>
                </a:ext>
              </a:extLst>
            </p:cNvPr>
            <p:cNvSpPr txBox="1"/>
            <p:nvPr/>
          </p:nvSpPr>
          <p:spPr>
            <a:xfrm>
              <a:off x="10573498" y="4740103"/>
              <a:ext cx="1019634" cy="49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New</a:t>
              </a:r>
              <a:endParaRPr kumimoji="1" lang="ja-JP" altLang="en-US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042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36BD1-6A6B-FB17-A982-CED9C397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521B9EA-C34C-DDA8-00A1-261002377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26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CA5E30-67ED-6624-28C3-66A45AD2A20C}"/>
              </a:ext>
            </a:extLst>
          </p:cNvPr>
          <p:cNvSpPr txBox="1"/>
          <p:nvPr/>
        </p:nvSpPr>
        <p:spPr>
          <a:xfrm>
            <a:off x="79513" y="246490"/>
            <a:ext cx="4291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&amp; Discussions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52840B-1645-7251-4722-AAB2C27D3953}"/>
              </a:ext>
            </a:extLst>
          </p:cNvPr>
          <p:cNvSpPr txBox="1"/>
          <p:nvPr/>
        </p:nvSpPr>
        <p:spPr>
          <a:xfrm>
            <a:off x="2309867" y="2921168"/>
            <a:ext cx="7572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event-averaged analysis</a:t>
            </a:r>
            <a:endParaRPr kumimoji="1" lang="ja-JP" altLang="en-US" sz="60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471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2A9F2-660F-AB08-140B-EEA56072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29506A1-8A37-7B00-BC83-30228AA31E5F}"/>
              </a:ext>
            </a:extLst>
          </p:cNvPr>
          <p:cNvSpPr/>
          <p:nvPr/>
        </p:nvSpPr>
        <p:spPr>
          <a:xfrm>
            <a:off x="6302327" y="1270881"/>
            <a:ext cx="5651639" cy="426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3FF6138-F978-D7BF-DF12-EF0AD70D3790}"/>
              </a:ext>
            </a:extLst>
          </p:cNvPr>
          <p:cNvSpPr/>
          <p:nvPr/>
        </p:nvSpPr>
        <p:spPr>
          <a:xfrm>
            <a:off x="299638" y="1270882"/>
            <a:ext cx="5706905" cy="4266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5A34BC-0493-D168-0DAA-61A315FC3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27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50FCE2-11A4-7C6C-9AB2-828BB6224ED0}"/>
              </a:ext>
            </a:extLst>
          </p:cNvPr>
          <p:cNvSpPr txBox="1"/>
          <p:nvPr/>
        </p:nvSpPr>
        <p:spPr>
          <a:xfrm>
            <a:off x="79513" y="246490"/>
            <a:ext cx="5945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 of energy density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5651EB5-6D6E-4DF5-FD9F-BC70A256882C}"/>
                  </a:ext>
                </a:extLst>
              </p:cNvPr>
              <p:cNvSpPr txBox="1"/>
              <p:nvPr/>
            </p:nvSpPr>
            <p:spPr>
              <a:xfrm rot="16200000">
                <a:off x="-881573" y="3098977"/>
                <a:ext cx="29852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̃"/>
                              <m:ctrlP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̃"/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45651EB5-6D6E-4DF5-FD9F-BC70A2568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81573" y="3098977"/>
                <a:ext cx="2985248" cy="461665"/>
              </a:xfrm>
              <a:prstGeom prst="rect">
                <a:avLst/>
              </a:prstGeom>
              <a:blipFill>
                <a:blip r:embed="rId3"/>
                <a:stretch>
                  <a:fillRect r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AA8A6F7B-F806-8FD5-1518-BDDB301AACDE}"/>
                  </a:ext>
                </a:extLst>
              </p:cNvPr>
              <p:cNvSpPr txBox="1"/>
              <p:nvPr/>
            </p:nvSpPr>
            <p:spPr>
              <a:xfrm>
                <a:off x="2638574" y="5121352"/>
                <a:ext cx="18953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ja-JP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ja-JP" altLang="en-US" sz="240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AA8A6F7B-F806-8FD5-1518-BDDB301AA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574" y="5121352"/>
                <a:ext cx="1895313" cy="461665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8A5B4C7-A72D-67DB-8581-D8D6168B9706}"/>
                  </a:ext>
                </a:extLst>
              </p:cNvPr>
              <p:cNvSpPr txBox="1"/>
              <p:nvPr/>
            </p:nvSpPr>
            <p:spPr>
              <a:xfrm>
                <a:off x="6437894" y="302834"/>
                <a:ext cx="48554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acc>
                        <m:accPr>
                          <m:chr m:val="̃"/>
                          <m:ctrlP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</m:acc>
                      <m:d>
                        <m:dPr>
                          <m:ctrlP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type m:val="lin"/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58A5B4C7-A72D-67DB-8581-D8D6168B9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894" y="302834"/>
                <a:ext cx="4855485" cy="461665"/>
              </a:xfrm>
              <a:prstGeom prst="rect">
                <a:avLst/>
              </a:prstGeom>
              <a:blipFill>
                <a:blip r:embed="rId5"/>
                <a:stretch>
                  <a:fillRect t="-129730" b="-1891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DE549E64-7FC3-7906-DAE2-A55ED02D88EF}"/>
                  </a:ext>
                </a:extLst>
              </p:cNvPr>
              <p:cNvSpPr txBox="1"/>
              <p:nvPr/>
            </p:nvSpPr>
            <p:spPr>
              <a:xfrm>
                <a:off x="8622987" y="5113451"/>
                <a:ext cx="18953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ja-JP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ja-JP" altLang="en-US" sz="240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DE549E64-7FC3-7906-DAE2-A55ED02D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987" y="5113451"/>
                <a:ext cx="1895313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図 23">
            <a:extLst>
              <a:ext uri="{FF2B5EF4-FFF2-40B4-BE49-F238E27FC236}">
                <a16:creationId xmlns:a16="http://schemas.microsoft.com/office/drawing/2014/main" id="{1D50B548-6241-34E4-82CD-A07874B8F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16" y="1356497"/>
            <a:ext cx="5113313" cy="383498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AD85E77-5EA7-F1AE-231F-5BE4F2A19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5758" y="1363698"/>
            <a:ext cx="5103713" cy="3827784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A324E83-1734-7955-1263-D4F199C2FA8E}"/>
              </a:ext>
            </a:extLst>
          </p:cNvPr>
          <p:cNvSpPr txBox="1"/>
          <p:nvPr/>
        </p:nvSpPr>
        <p:spPr>
          <a:xfrm>
            <a:off x="4204302" y="4605001"/>
            <a:ext cx="198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0,000 events </a:t>
            </a:r>
            <a:r>
              <a:rPr kumimoji="1"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ave.</a:t>
            </a:r>
            <a:endParaRPr kumimoji="1"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8FD26F7-A311-4172-AD28-4918DAD4459C}"/>
              </a:ext>
            </a:extLst>
          </p:cNvPr>
          <p:cNvSpPr txBox="1"/>
          <p:nvPr/>
        </p:nvSpPr>
        <p:spPr>
          <a:xfrm>
            <a:off x="10205884" y="4605000"/>
            <a:ext cx="198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0,000 events </a:t>
            </a:r>
            <a:r>
              <a:rPr kumimoji="1"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ave.</a:t>
            </a:r>
            <a:endParaRPr kumimoji="1"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9AAAA5DF-3D8E-0752-4473-26C43308FA0C}"/>
                  </a:ext>
                </a:extLst>
              </p:cNvPr>
              <p:cNvSpPr txBox="1"/>
              <p:nvPr/>
            </p:nvSpPr>
            <p:spPr>
              <a:xfrm rot="16200000">
                <a:off x="5121117" y="3098977"/>
                <a:ext cx="29852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̃"/>
                              <m:ctrlP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̃"/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9AAAA5DF-3D8E-0752-4473-26C43308F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121117" y="3098977"/>
                <a:ext cx="2985248" cy="461665"/>
              </a:xfrm>
              <a:prstGeom prst="rect">
                <a:avLst/>
              </a:prstGeom>
              <a:blipFill>
                <a:blip r:embed="rId9"/>
                <a:stretch>
                  <a:fillRect r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A40AEAF-C3E2-A7D6-A357-41B31F0067C5}"/>
              </a:ext>
            </a:extLst>
          </p:cNvPr>
          <p:cNvSpPr txBox="1"/>
          <p:nvPr/>
        </p:nvSpPr>
        <p:spPr>
          <a:xfrm>
            <a:off x="7754803" y="5752292"/>
            <a:ext cx="41991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these correlations</a:t>
            </a:r>
          </a:p>
          <a:p>
            <a:r>
              <a:rPr kumimoji="1"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inherited by observables?</a:t>
            </a:r>
            <a:endParaRPr kumimoji="1" lang="ja-JP" altLang="en-US" sz="28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41645C4-CFF5-5AC8-328E-7F43F3D6AC1E}"/>
              </a:ext>
            </a:extLst>
          </p:cNvPr>
          <p:cNvSpPr txBox="1"/>
          <p:nvPr/>
        </p:nvSpPr>
        <p:spPr>
          <a:xfrm>
            <a:off x="299638" y="5738349"/>
            <a:ext cx="71080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Visible effects 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bulk and transport properties</a:t>
            </a:r>
          </a:p>
          <a:p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medium on energy density correlations</a:t>
            </a:r>
          </a:p>
        </p:txBody>
      </p: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4326EC5A-25BC-F251-B867-D3D2ACD6E191}"/>
              </a:ext>
            </a:extLst>
          </p:cNvPr>
          <p:cNvSpPr/>
          <p:nvPr/>
        </p:nvSpPr>
        <p:spPr>
          <a:xfrm>
            <a:off x="238034" y="5655158"/>
            <a:ext cx="7231245" cy="1123981"/>
          </a:xfrm>
          <a:prstGeom prst="roundRect">
            <a:avLst>
              <a:gd name="adj" fmla="val 8710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1FB21AC9-BDB3-C1C9-90B7-49B31B4E9E99}"/>
              </a:ext>
            </a:extLst>
          </p:cNvPr>
          <p:cNvGrpSpPr/>
          <p:nvPr/>
        </p:nvGrpSpPr>
        <p:grpSpPr>
          <a:xfrm>
            <a:off x="6857010" y="5344283"/>
            <a:ext cx="1080613" cy="646331"/>
            <a:chOff x="10351339" y="4559035"/>
            <a:chExt cx="1382654" cy="874101"/>
          </a:xfrm>
        </p:grpSpPr>
        <p:sp>
          <p:nvSpPr>
            <p:cNvPr id="42" name="爆発 2 41">
              <a:extLst>
                <a:ext uri="{FF2B5EF4-FFF2-40B4-BE49-F238E27FC236}">
                  <a16:creationId xmlns:a16="http://schemas.microsoft.com/office/drawing/2014/main" id="{B8DDD678-44E0-995A-D53B-30BBF064B8AE}"/>
                </a:ext>
              </a:extLst>
            </p:cNvPr>
            <p:cNvSpPr/>
            <p:nvPr/>
          </p:nvSpPr>
          <p:spPr>
            <a:xfrm rot="745398">
              <a:off x="10351339" y="4559035"/>
              <a:ext cx="1382654" cy="874101"/>
            </a:xfrm>
            <a:prstGeom prst="irregularSeal2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EF13E51B-0B4B-36B4-6682-4816E1D5CE77}"/>
                </a:ext>
              </a:extLst>
            </p:cNvPr>
            <p:cNvSpPr txBox="1"/>
            <p:nvPr/>
          </p:nvSpPr>
          <p:spPr>
            <a:xfrm>
              <a:off x="10573498" y="4740103"/>
              <a:ext cx="1019634" cy="49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New</a:t>
              </a:r>
              <a:endParaRPr kumimoji="1" lang="ja-JP" altLang="en-US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CB22E0-E8D8-7A9B-148E-951EB51FCD42}"/>
              </a:ext>
            </a:extLst>
          </p:cNvPr>
          <p:cNvSpPr txBox="1"/>
          <p:nvPr/>
        </p:nvSpPr>
        <p:spPr>
          <a:xfrm>
            <a:off x="6579211" y="792299"/>
            <a:ext cx="509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(sound velocity) dependence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A8F8B9B-0D47-3A7A-CC4F-74E4690E7ADA}"/>
              </a:ext>
            </a:extLst>
          </p:cNvPr>
          <p:cNvSpPr txBox="1"/>
          <p:nvPr/>
        </p:nvSpPr>
        <p:spPr>
          <a:xfrm>
            <a:off x="934373" y="797207"/>
            <a:ext cx="4437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Relaxation time</a:t>
            </a:r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dependence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62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0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23AF0D21-5090-4457-08B6-4018FDB8B0FF}"/>
              </a:ext>
            </a:extLst>
          </p:cNvPr>
          <p:cNvSpPr/>
          <p:nvPr/>
        </p:nvSpPr>
        <p:spPr>
          <a:xfrm>
            <a:off x="562306" y="4731934"/>
            <a:ext cx="7175329" cy="1879576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A4BE41E-DC66-E1BF-F51D-05CD15152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A9BCBF-F3EE-C2C0-6521-A9A01BFEF0BA}"/>
              </a:ext>
            </a:extLst>
          </p:cNvPr>
          <p:cNvSpPr txBox="1"/>
          <p:nvPr/>
        </p:nvSpPr>
        <p:spPr>
          <a:xfrm>
            <a:off x="79513" y="246490"/>
            <a:ext cx="2896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Hadronisation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B6887A-80CD-E734-64FC-7FE4D8494083}"/>
              </a:ext>
            </a:extLst>
          </p:cNvPr>
          <p:cNvSpPr txBox="1"/>
          <p:nvPr/>
        </p:nvSpPr>
        <p:spPr>
          <a:xfrm>
            <a:off x="1231703" y="3247559"/>
            <a:ext cx="5320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 Cooper and G. Frye, Phys. Rev. D </a:t>
            </a:r>
            <a:r>
              <a:rPr lang="en-US" altLang="ja-JP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186 (1974)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481DF117-9F77-C0EB-0E42-1098253E3DB1}"/>
                  </a:ext>
                </a:extLst>
              </p:cNvPr>
              <p:cNvSpPr/>
              <p:nvPr/>
            </p:nvSpPr>
            <p:spPr>
              <a:xfrm>
                <a:off x="8612336" y="1740584"/>
                <a:ext cx="3364511" cy="411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ja-JP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ja-JP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ja-JP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altLang="ja-JP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distribution function</a:t>
                </a:r>
                <a:endParaRPr lang="ja-JP" altLang="en-US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481DF117-9F77-C0EB-0E42-1098253E3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2336" y="1740584"/>
                <a:ext cx="3364511" cy="411588"/>
              </a:xfrm>
              <a:prstGeom prst="rect">
                <a:avLst/>
              </a:prstGeom>
              <a:blipFill>
                <a:blip r:embed="rId3"/>
                <a:stretch>
                  <a:fillRect l="-752" t="-3030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BE365B48-D793-A132-FFB7-9019667EBFB9}"/>
                  </a:ext>
                </a:extLst>
              </p:cNvPr>
              <p:cNvSpPr/>
              <p:nvPr/>
            </p:nvSpPr>
            <p:spPr>
              <a:xfrm>
                <a:off x="10052920" y="2621204"/>
                <a:ext cx="1875257" cy="3918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4-momentum</a:t>
                </a:r>
                <a:endParaRPr lang="ja-JP" altLang="en-US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BE365B48-D793-A132-FFB7-9019667EBF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920" y="2621204"/>
                <a:ext cx="1875257" cy="391839"/>
              </a:xfrm>
              <a:prstGeom prst="rect">
                <a:avLst/>
              </a:prstGeom>
              <a:blipFill>
                <a:blip r:embed="rId4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759B5683-C100-2C8B-779F-61BE56E582F2}"/>
                  </a:ext>
                </a:extLst>
              </p:cNvPr>
              <p:cNvSpPr/>
              <p:nvPr/>
            </p:nvSpPr>
            <p:spPr>
              <a:xfrm>
                <a:off x="7211376" y="2202022"/>
                <a:ext cx="46502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kumimoji="1" lang="en-US" altLang="ja-JP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kumimoji="1" lang="en-US" altLang="ja-JP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4-normal vector of hypersurface element</a:t>
                </a:r>
                <a:endParaRPr lang="ja-JP" altLang="en-US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759B5683-C100-2C8B-779F-61BE56E582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376" y="2202022"/>
                <a:ext cx="4650299" cy="369332"/>
              </a:xfrm>
              <a:prstGeom prst="rect">
                <a:avLst/>
              </a:prstGeom>
              <a:blipFill>
                <a:blip r:embed="rId5"/>
                <a:stretch>
                  <a:fillRect t="-6667" r="-815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83F62DA-0D5D-0594-1C7F-771C157F025F}"/>
                  </a:ext>
                </a:extLst>
              </p:cNvPr>
              <p:cNvSpPr txBox="1"/>
              <p:nvPr/>
            </p:nvSpPr>
            <p:spPr>
              <a:xfrm>
                <a:off x="9607029" y="3062893"/>
                <a:ext cx="23211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degrees of</a:t>
                </a:r>
                <a:r>
                  <a:rPr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freedom</a:t>
                </a:r>
                <a:endParaRPr kumimoji="1" lang="ja-JP" altLang="en-US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83F62DA-0D5D-0594-1C7F-771C157F0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029" y="3062893"/>
                <a:ext cx="2321148" cy="369332"/>
              </a:xfrm>
              <a:prstGeom prst="rect">
                <a:avLst/>
              </a:prstGeom>
              <a:blipFill>
                <a:blip r:embed="rId6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42BBD6-4559-BE4A-BC30-F91D4308FF91}"/>
              </a:ext>
            </a:extLst>
          </p:cNvPr>
          <p:cNvSpPr txBox="1"/>
          <p:nvPr/>
        </p:nvSpPr>
        <p:spPr>
          <a:xfrm>
            <a:off x="713703" y="1625016"/>
            <a:ext cx="3707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Cooper-Frye formula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06EB35D-29B2-6FA9-CA54-90C43600E4B3}"/>
                  </a:ext>
                </a:extLst>
              </p:cNvPr>
              <p:cNvSpPr txBox="1"/>
              <p:nvPr/>
            </p:nvSpPr>
            <p:spPr>
              <a:xfrm>
                <a:off x="1019339" y="5562765"/>
                <a:ext cx="6261265" cy="798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𝑑𝑌</m:t>
                          </m:r>
                        </m:den>
                      </m:f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ja-JP" sz="24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ja-JP" sz="24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24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ja-JP" sz="24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nary>
                        <m:nary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ja-JP" sz="24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nary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altLang="ja-JP" sz="2400" b="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cosh</m:t>
                      </m:r>
                      <m:d>
                        <m:dPr>
                          <m:ctrlP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ja-JP" sz="24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ja-JP" altLang="en-US" sz="24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06EB35D-29B2-6FA9-CA54-90C43600E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39" y="5562765"/>
                <a:ext cx="6261265" cy="798808"/>
              </a:xfrm>
              <a:prstGeom prst="rect">
                <a:avLst/>
              </a:prstGeom>
              <a:blipFill>
                <a:blip r:embed="rId7"/>
                <a:stretch>
                  <a:fillRect l="-405" t="-195313" r="-607" b="-2765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A56B169-AD63-9546-22E1-CE5B911EBCAA}"/>
                  </a:ext>
                </a:extLst>
              </p:cNvPr>
              <p:cNvSpPr txBox="1"/>
              <p:nvPr/>
            </p:nvSpPr>
            <p:spPr>
              <a:xfrm>
                <a:off x="9335094" y="4226303"/>
                <a:ext cx="2666692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kumimoji="1" lang="en-US" altLang="ja-JP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kumimoji="1" lang="en-US" altLang="ja-JP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kumimoji="1" lang="en-US" altLang="ja-JP" sz="18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1800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tanh</m:t>
                            </m:r>
                          </m:e>
                          <m:sup>
                            <m:r>
                              <a:rPr kumimoji="1" lang="en-US" altLang="ja-JP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kumimoji="1" lang="en-US" altLang="ja-JP" sz="18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1" lang="en-US" altLang="ja-JP" sz="180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1" lang="en-US" altLang="ja-JP" sz="180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kumimoji="1" lang="en-US" altLang="ja-JP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kumimoji="1" lang="en-US" altLang="ja-JP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kumimoji="1"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rapidity</a:t>
                </a:r>
                <a:endParaRPr kumimoji="1" lang="ja-JP" altLang="en-US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A56B169-AD63-9546-22E1-CE5B911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094" y="4226303"/>
                <a:ext cx="2666692" cy="506870"/>
              </a:xfrm>
              <a:prstGeom prst="rect">
                <a:avLst/>
              </a:prstGeom>
              <a:blipFill>
                <a:blip r:embed="rId8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BDEBD7A-2040-8335-E9BD-67861EC8CB9B}"/>
                  </a:ext>
                </a:extLst>
              </p:cNvPr>
              <p:cNvSpPr txBox="1"/>
              <p:nvPr/>
            </p:nvSpPr>
            <p:spPr>
              <a:xfrm>
                <a:off x="8508138" y="5306141"/>
                <a:ext cx="3420039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kumimoji="1" lang="en-US" altLang="ja-JP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altLang="ja-JP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ja-JP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ja-JP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1"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transverse mass</a:t>
                </a:r>
                <a:endParaRPr kumimoji="1" lang="ja-JP" altLang="en-US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BDEBD7A-2040-8335-E9BD-67861EC8C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38" y="5306141"/>
                <a:ext cx="3420039" cy="427746"/>
              </a:xfrm>
              <a:prstGeom prst="rect">
                <a:avLst/>
              </a:prstGeom>
              <a:blipFill>
                <a:blip r:embed="rId9"/>
                <a:stretch>
                  <a:fillRect r="-37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DB93B17C-BBBC-F5D4-FB85-E3CDE1D23129}"/>
                  </a:ext>
                </a:extLst>
              </p:cNvPr>
              <p:cNvSpPr txBox="1"/>
              <p:nvPr/>
            </p:nvSpPr>
            <p:spPr>
              <a:xfrm>
                <a:off x="10008741" y="4851184"/>
                <a:ext cx="1919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1"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transverse area</a:t>
                </a:r>
                <a:endParaRPr kumimoji="1" lang="ja-JP" altLang="en-US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DB93B17C-BBBC-F5D4-FB85-E3CDE1D23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8741" y="4851184"/>
                <a:ext cx="1919436" cy="369332"/>
              </a:xfrm>
              <a:prstGeom prst="rect">
                <a:avLst/>
              </a:prstGeom>
              <a:blipFill>
                <a:blip r:embed="rId10"/>
                <a:stretch>
                  <a:fillRect t="-10345" b="-310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B5D1599-6AC8-6A39-7A22-A24ED7E8DF43}"/>
              </a:ext>
            </a:extLst>
          </p:cNvPr>
          <p:cNvSpPr txBox="1"/>
          <p:nvPr/>
        </p:nvSpPr>
        <p:spPr>
          <a:xfrm>
            <a:off x="1019339" y="3884059"/>
            <a:ext cx="7175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 transformation, Integration, …</a:t>
            </a:r>
            <a:endParaRPr kumimoji="1" lang="ja-JP" altLang="en-US" sz="32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96DC6201-60D0-BFC8-8869-E53047C194C5}"/>
                  </a:ext>
                </a:extLst>
              </p:cNvPr>
              <p:cNvSpPr txBox="1"/>
              <p:nvPr/>
            </p:nvSpPr>
            <p:spPr>
              <a:xfrm>
                <a:off x="8015695" y="5828162"/>
                <a:ext cx="3986091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kumimoji="1" lang="en-US" altLang="ja-JP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kumimoji="1" lang="en-US" altLang="ja-JP" sz="18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kumimoji="1" lang="en-US" altLang="ja-JP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kumimoji="1" lang="en-US" altLang="ja-JP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ja-JP" sz="18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kumimoji="1" lang="en-US" altLang="ja-JP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kumimoji="1" lang="en-US" altLang="ja-JP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transverse momentum</a:t>
                </a:r>
                <a:endParaRPr kumimoji="1" lang="ja-JP" altLang="en-US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96DC6201-60D0-BFC8-8869-E53047C19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695" y="5828162"/>
                <a:ext cx="3986091" cy="6560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E1453D7-7CDD-3E68-A5AD-E9E0EF2FBDC5}"/>
              </a:ext>
            </a:extLst>
          </p:cNvPr>
          <p:cNvSpPr txBox="1"/>
          <p:nvPr/>
        </p:nvSpPr>
        <p:spPr>
          <a:xfrm>
            <a:off x="713703" y="4771574"/>
            <a:ext cx="3773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Rapidity distribution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F6AC0B6-F8E0-BCFC-1845-27F969CC3BA2}"/>
              </a:ext>
            </a:extLst>
          </p:cNvPr>
          <p:cNvSpPr txBox="1"/>
          <p:nvPr/>
        </p:nvSpPr>
        <p:spPr>
          <a:xfrm>
            <a:off x="1633079" y="934071"/>
            <a:ext cx="892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far, results are not observables…   </a:t>
            </a:r>
            <a:r>
              <a:rPr kumimoji="1" lang="en-US" altLang="ja-JP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Hadronisation</a:t>
            </a:r>
            <a:r>
              <a:rPr kumimoji="1" lang="en-US" altLang="ja-JP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kumimoji="1" lang="ja-JP" altLang="en-US" sz="32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47AB8ABA-C4A1-2B31-F428-F5B5B45510D8}"/>
                  </a:ext>
                </a:extLst>
              </p:cNvPr>
              <p:cNvSpPr txBox="1"/>
              <p:nvPr/>
            </p:nvSpPr>
            <p:spPr>
              <a:xfrm>
                <a:off x="1231703" y="2339533"/>
                <a:ext cx="4826834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f>
                        <m:f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4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ja-JP" sz="2400" b="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JP" sz="24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1" lang="en-US" altLang="ja-JP" sz="24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ja-JP" altLang="en-US" sz="24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47AB8ABA-C4A1-2B31-F428-F5B5B4551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703" y="2339533"/>
                <a:ext cx="4826834" cy="968598"/>
              </a:xfrm>
              <a:prstGeom prst="rect">
                <a:avLst/>
              </a:prstGeom>
              <a:blipFill>
                <a:blip r:embed="rId12"/>
                <a:stretch>
                  <a:fillRect t="-158442" b="-2168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下矢印 21">
            <a:extLst>
              <a:ext uri="{FF2B5EF4-FFF2-40B4-BE49-F238E27FC236}">
                <a16:creationId xmlns:a16="http://schemas.microsoft.com/office/drawing/2014/main" id="{F1751793-06E7-8409-685B-2A37B04D7FA9}"/>
              </a:ext>
            </a:extLst>
          </p:cNvPr>
          <p:cNvSpPr/>
          <p:nvPr/>
        </p:nvSpPr>
        <p:spPr>
          <a:xfrm>
            <a:off x="651043" y="3973730"/>
            <a:ext cx="580660" cy="405431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66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角丸四角形 34">
            <a:extLst>
              <a:ext uri="{FF2B5EF4-FFF2-40B4-BE49-F238E27FC236}">
                <a16:creationId xmlns:a16="http://schemas.microsoft.com/office/drawing/2014/main" id="{10DF5947-6EA1-85B0-AFE4-273A12A23E05}"/>
              </a:ext>
            </a:extLst>
          </p:cNvPr>
          <p:cNvSpPr/>
          <p:nvPr/>
        </p:nvSpPr>
        <p:spPr>
          <a:xfrm>
            <a:off x="1402820" y="5472860"/>
            <a:ext cx="5373527" cy="1203820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3564D02-A383-55E2-7979-F44BDB89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2423143-2E23-DAA5-C876-86E107E10DC7}"/>
              </a:ext>
            </a:extLst>
          </p:cNvPr>
          <p:cNvSpPr txBox="1"/>
          <p:nvPr/>
        </p:nvSpPr>
        <p:spPr>
          <a:xfrm>
            <a:off x="79513" y="246490"/>
            <a:ext cx="4186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function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B2B0E7E-E8E0-0CEE-4D32-3D0510A727DE}"/>
                  </a:ext>
                </a:extLst>
              </p:cNvPr>
              <p:cNvSpPr txBox="1"/>
              <p:nvPr/>
            </p:nvSpPr>
            <p:spPr>
              <a:xfrm>
                <a:off x="1550364" y="1819913"/>
                <a:ext cx="9091271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</a:rPr>
                            <m:t>ideal</m:t>
                          </m:r>
                        </m:sub>
                      </m:sSub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altLang="ja-JP" sz="2400" b="0" i="0" smtClean="0">
                                  <a:latin typeface="Cambria Math" panose="02040503050406030204" pitchFamily="18" charset="0"/>
                                </a:rPr>
                                <m:t>cosh</m:t>
                              </m:r>
                              <m:d>
                                <m:d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𝜹</m:t>
                                  </m:r>
                                  <m:r>
                                    <a:rPr lang="en-US" altLang="ja-JP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𝜹</m:t>
                              </m:r>
                              <m:r>
                                <a:rPr lang="en-US" altLang="ja-JP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B2B0E7E-E8E0-0CEE-4D32-3D0510A72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364" y="1819913"/>
                <a:ext cx="9091271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26C971A-0D1E-E874-47B7-3F04503FAD54}"/>
              </a:ext>
            </a:extLst>
          </p:cNvPr>
          <p:cNvSpPr txBox="1"/>
          <p:nvPr/>
        </p:nvSpPr>
        <p:spPr>
          <a:xfrm>
            <a:off x="1295244" y="2956072"/>
            <a:ext cx="3784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Viscous correction</a:t>
            </a:r>
            <a:endParaRPr kumimoji="1" lang="ja-JP" altLang="en-US" sz="32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A63239D-7C4E-07F3-B854-D47EB14A5C77}"/>
                  </a:ext>
                </a:extLst>
              </p:cNvPr>
              <p:cNvSpPr txBox="1"/>
              <p:nvPr/>
            </p:nvSpPr>
            <p:spPr>
              <a:xfrm>
                <a:off x="1612311" y="3685369"/>
                <a:ext cx="24111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</a:rPr>
                            <m:t>ideal</m:t>
                          </m:r>
                        </m:sub>
                      </m:sSub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A63239D-7C4E-07F3-B854-D47EB14A5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311" y="3685369"/>
                <a:ext cx="2411108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517C1E-C62A-3F64-4392-9C6D9846637A}"/>
              </a:ext>
            </a:extLst>
          </p:cNvPr>
          <p:cNvSpPr txBox="1"/>
          <p:nvPr/>
        </p:nvSpPr>
        <p:spPr>
          <a:xfrm>
            <a:off x="1318758" y="4799143"/>
            <a:ext cx="4600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Perturbative expansion</a:t>
            </a:r>
            <a:endParaRPr kumimoji="1" lang="ja-JP" altLang="en-US" sz="32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30B2447-C03A-5BD1-8944-DE82ECCCD2F2}"/>
                  </a:ext>
                </a:extLst>
              </p:cNvPr>
              <p:cNvSpPr txBox="1"/>
              <p:nvPr/>
            </p:nvSpPr>
            <p:spPr>
              <a:xfrm>
                <a:off x="1507986" y="5638638"/>
                <a:ext cx="5063502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latin typeface="Cambria Math" panose="02040503050406030204" pitchFamily="18" charset="0"/>
                            </a:rPr>
                            <m:t>ideal</m:t>
                          </m:r>
                        </m:sub>
                      </m:sSub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ideal</m:t>
                          </m:r>
                        </m:sub>
                      </m:sSub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30B2447-C03A-5BD1-8944-DE82ECCCD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986" y="5638638"/>
                <a:ext cx="5063502" cy="477888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36C7E27-EE93-C79A-7D95-20DC638058C5}"/>
              </a:ext>
            </a:extLst>
          </p:cNvPr>
          <p:cNvSpPr txBox="1"/>
          <p:nvPr/>
        </p:nvSpPr>
        <p:spPr>
          <a:xfrm>
            <a:off x="903812" y="1090616"/>
            <a:ext cx="7346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Boltzmann distribution (with fluctuations)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9744484-9682-4A8F-0B86-824176C76B61}"/>
              </a:ext>
            </a:extLst>
          </p:cNvPr>
          <p:cNvSpPr txBox="1"/>
          <p:nvPr/>
        </p:nvSpPr>
        <p:spPr>
          <a:xfrm>
            <a:off x="3225134" y="4136578"/>
            <a:ext cx="84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1st vis.</a:t>
            </a:r>
            <a:endParaRPr kumimoji="1" lang="ja-JP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86A3290-C42E-723C-4426-D4B54A10C6E3}"/>
              </a:ext>
            </a:extLst>
          </p:cNvPr>
          <p:cNvSpPr txBox="1"/>
          <p:nvPr/>
        </p:nvSpPr>
        <p:spPr>
          <a:xfrm>
            <a:off x="3454819" y="6074770"/>
            <a:ext cx="84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1st vis.</a:t>
            </a:r>
            <a:endParaRPr kumimoji="1" lang="ja-JP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7F5CF44-6DFB-2B8D-5131-9B9C65FF3771}"/>
              </a:ext>
            </a:extLst>
          </p:cNvPr>
          <p:cNvSpPr txBox="1"/>
          <p:nvPr/>
        </p:nvSpPr>
        <p:spPr>
          <a:xfrm>
            <a:off x="5358354" y="6074770"/>
            <a:ext cx="126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1st vis./per.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4D50627-E3B2-1FFF-0DA3-5972D8DBE54E}"/>
              </a:ext>
            </a:extLst>
          </p:cNvPr>
          <p:cNvSpPr txBox="1"/>
          <p:nvPr/>
        </p:nvSpPr>
        <p:spPr>
          <a:xfrm>
            <a:off x="4472488" y="6074770"/>
            <a:ext cx="93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1st per. </a:t>
            </a:r>
            <a:endParaRPr kumimoji="1" lang="ja-JP" altLang="en-US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D8FC7CB-558A-5DB9-428E-AF207542A8BA}"/>
              </a:ext>
            </a:extLst>
          </p:cNvPr>
          <p:cNvSpPr txBox="1"/>
          <p:nvPr/>
        </p:nvSpPr>
        <p:spPr>
          <a:xfrm>
            <a:off x="6017633" y="4361244"/>
            <a:ext cx="6035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ja-JP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Monnai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T. Hirano, Phys. Rev. C </a:t>
            </a:r>
            <a:r>
              <a:rPr lang="en-US" altLang="ja-JP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054906 (2009)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下矢印 31">
            <a:extLst>
              <a:ext uri="{FF2B5EF4-FFF2-40B4-BE49-F238E27FC236}">
                <a16:creationId xmlns:a16="http://schemas.microsoft.com/office/drawing/2014/main" id="{CBE4B465-8483-026B-2F1E-FB03A284171F}"/>
              </a:ext>
            </a:extLst>
          </p:cNvPr>
          <p:cNvSpPr/>
          <p:nvPr/>
        </p:nvSpPr>
        <p:spPr>
          <a:xfrm>
            <a:off x="903812" y="3045743"/>
            <a:ext cx="580660" cy="405431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2"/>
              </a:solidFill>
            </a:endParaRPr>
          </a:p>
        </p:txBody>
      </p:sp>
      <p:sp>
        <p:nvSpPr>
          <p:cNvPr id="33" name="下矢印 32">
            <a:extLst>
              <a:ext uri="{FF2B5EF4-FFF2-40B4-BE49-F238E27FC236}">
                <a16:creationId xmlns:a16="http://schemas.microsoft.com/office/drawing/2014/main" id="{3A9D20FC-D79C-7F57-0011-9F3BB8AC74F5}"/>
              </a:ext>
            </a:extLst>
          </p:cNvPr>
          <p:cNvSpPr/>
          <p:nvPr/>
        </p:nvSpPr>
        <p:spPr>
          <a:xfrm>
            <a:off x="903812" y="4888814"/>
            <a:ext cx="580660" cy="405431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4AB0693E-8E02-CE22-1535-4AB8984946A9}"/>
                  </a:ext>
                </a:extLst>
              </p:cNvPr>
              <p:cNvSpPr txBox="1"/>
              <p:nvPr/>
            </p:nvSpPr>
            <p:spPr>
              <a:xfrm>
                <a:off x="4400908" y="3653139"/>
                <a:ext cx="7651775" cy="659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ja-JP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𝜹</m:t>
                              </m:r>
                              <m:r>
                                <a:rPr kumimoji="1" lang="en-US" altLang="ja-JP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sSup>
                            <m:sSupPr>
                              <m:ctrlP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ja-JP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𝜹</m:t>
                                  </m:r>
                                  <m:r>
                                    <a:rPr lang="en-US" altLang="ja-JP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ideal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sinh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𝜹</m:t>
                              </m:r>
                              <m:r>
                                <a:rPr kumimoji="1" lang="en-US" altLang="ja-JP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𝜹𝝅</m:t>
                          </m:r>
                        </m:e>
                      </m:d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4AB0693E-8E02-CE22-1535-4AB898494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908" y="3653139"/>
                <a:ext cx="7651775" cy="6597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353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78054-B537-69D8-6195-FBDFE3FFE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2E051C-875D-7057-DE0B-D3AA4CAC729F}"/>
              </a:ext>
            </a:extLst>
          </p:cNvPr>
          <p:cNvSpPr txBox="1"/>
          <p:nvPr/>
        </p:nvSpPr>
        <p:spPr>
          <a:xfrm>
            <a:off x="79513" y="246490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C186EC-3268-557F-1F66-5B92F45CE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02D18F-1515-403D-B6FE-76140BF54F81}"/>
              </a:ext>
            </a:extLst>
          </p:cNvPr>
          <p:cNvSpPr txBox="1"/>
          <p:nvPr/>
        </p:nvSpPr>
        <p:spPr>
          <a:xfrm>
            <a:off x="874643" y="1033669"/>
            <a:ext cx="4189352" cy="2967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▸Introduction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▸Model</a:t>
            </a:r>
            <a:endParaRPr kumimoji="1" lang="en-US" altLang="ja-JP" sz="32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▸Results &amp; Discussions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▸Summary</a:t>
            </a:r>
            <a:endParaRPr kumimoji="1" lang="ja-JP" altLang="en-US" sz="3200" b="1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89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F95501E-35B6-CB94-A60D-4E96BBF74D4A}"/>
              </a:ext>
            </a:extLst>
          </p:cNvPr>
          <p:cNvSpPr/>
          <p:nvPr/>
        </p:nvSpPr>
        <p:spPr>
          <a:xfrm>
            <a:off x="6218259" y="1470194"/>
            <a:ext cx="5398894" cy="386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4887466-0A0D-03AB-A72A-369480EF1BEB}"/>
              </a:ext>
            </a:extLst>
          </p:cNvPr>
          <p:cNvSpPr/>
          <p:nvPr/>
        </p:nvSpPr>
        <p:spPr>
          <a:xfrm>
            <a:off x="556432" y="1453151"/>
            <a:ext cx="5398894" cy="386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BCAB6F6-681E-9BD9-56B5-36130D93A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5B505B2-1879-264F-CB92-47688AF3F9E9}"/>
              </a:ext>
            </a:extLst>
          </p:cNvPr>
          <p:cNvSpPr txBox="1"/>
          <p:nvPr/>
        </p:nvSpPr>
        <p:spPr>
          <a:xfrm>
            <a:off x="79513" y="246490"/>
            <a:ext cx="440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2-particle correlations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78BAD7BA-B33C-B999-1374-FF4B3FCB7BCC}"/>
              </a:ext>
            </a:extLst>
          </p:cNvPr>
          <p:cNvSpPr/>
          <p:nvPr/>
        </p:nvSpPr>
        <p:spPr>
          <a:xfrm>
            <a:off x="960984" y="5498379"/>
            <a:ext cx="10024612" cy="1278329"/>
          </a:xfrm>
          <a:prstGeom prst="roundRect">
            <a:avLst>
              <a:gd name="adj" fmla="val 8710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5A6E492-C55F-92A2-399E-479E351B9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141" y="1536900"/>
            <a:ext cx="4581185" cy="3784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0A87A2A0-5FDC-62D1-CF32-95FAEB564C28}"/>
                  </a:ext>
                </a:extLst>
              </p:cNvPr>
              <p:cNvSpPr txBox="1"/>
              <p:nvPr/>
            </p:nvSpPr>
            <p:spPr>
              <a:xfrm rot="16200000">
                <a:off x="5275986" y="3008491"/>
                <a:ext cx="2630271" cy="726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0A87A2A0-5FDC-62D1-CF32-95FAEB564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275986" y="3008491"/>
                <a:ext cx="2630271" cy="726994"/>
              </a:xfrm>
              <a:prstGeom prst="rect">
                <a:avLst/>
              </a:prstGeom>
              <a:blipFill>
                <a:blip r:embed="rId4"/>
                <a:stretch>
                  <a:fillRect l="-146552" r="-2137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093F582-2ABB-99B2-B0D2-D30651FE8972}"/>
              </a:ext>
            </a:extLst>
          </p:cNvPr>
          <p:cNvSpPr txBox="1"/>
          <p:nvPr/>
        </p:nvSpPr>
        <p:spPr>
          <a:xfrm>
            <a:off x="1922854" y="929931"/>
            <a:ext cx="2880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dependence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下矢印 7">
            <a:extLst>
              <a:ext uri="{FF2B5EF4-FFF2-40B4-BE49-F238E27FC236}">
                <a16:creationId xmlns:a16="http://schemas.microsoft.com/office/drawing/2014/main" id="{CAF8AEEC-A62B-5CDA-6ACA-57C27CD199CB}"/>
              </a:ext>
            </a:extLst>
          </p:cNvPr>
          <p:cNvSpPr/>
          <p:nvPr/>
        </p:nvSpPr>
        <p:spPr>
          <a:xfrm rot="10800000">
            <a:off x="2376973" y="2444061"/>
            <a:ext cx="372539" cy="92792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C6A743-FFA8-9B0A-66FE-141D081102AC}"/>
              </a:ext>
            </a:extLst>
          </p:cNvPr>
          <p:cNvSpPr txBox="1"/>
          <p:nvPr/>
        </p:nvSpPr>
        <p:spPr>
          <a:xfrm>
            <a:off x="2729967" y="2759257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</a:t>
            </a:r>
            <a:endParaRPr kumimoji="1" lang="ja-JP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下矢印 9">
            <a:extLst>
              <a:ext uri="{FF2B5EF4-FFF2-40B4-BE49-F238E27FC236}">
                <a16:creationId xmlns:a16="http://schemas.microsoft.com/office/drawing/2014/main" id="{555EFA56-B6D3-7F8D-5879-E8B2451F8EB1}"/>
              </a:ext>
            </a:extLst>
          </p:cNvPr>
          <p:cNvSpPr/>
          <p:nvPr/>
        </p:nvSpPr>
        <p:spPr>
          <a:xfrm rot="5400000">
            <a:off x="4239813" y="3664775"/>
            <a:ext cx="372539" cy="927927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C5B1CB6-F35F-CE76-B818-A216F5C7BB5B}"/>
              </a:ext>
            </a:extLst>
          </p:cNvPr>
          <p:cNvSpPr txBox="1"/>
          <p:nvPr/>
        </p:nvSpPr>
        <p:spPr>
          <a:xfrm>
            <a:off x="3783119" y="4283237"/>
            <a:ext cx="1146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  <a:endParaRPr kumimoji="1" lang="ja-JP" altLang="en-US" sz="24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8CBF15D-14F9-3D8A-8E92-82FD4F2D0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046" y="1536900"/>
            <a:ext cx="4656108" cy="3784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5201A29-34B4-78F3-4AED-620AED205E33}"/>
                  </a:ext>
                </a:extLst>
              </p:cNvPr>
              <p:cNvSpPr txBox="1"/>
              <p:nvPr/>
            </p:nvSpPr>
            <p:spPr>
              <a:xfrm rot="16200000">
                <a:off x="-338799" y="3066270"/>
                <a:ext cx="2630271" cy="726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5201A29-34B4-78F3-4AED-620AED205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38799" y="3066270"/>
                <a:ext cx="2630271" cy="726994"/>
              </a:xfrm>
              <a:prstGeom prst="rect">
                <a:avLst/>
              </a:prstGeom>
              <a:blipFill>
                <a:blip r:embed="rId6"/>
                <a:stretch>
                  <a:fillRect l="-146552" r="-2137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841D99-A1EA-EC76-A315-FB415082C2EA}"/>
              </a:ext>
            </a:extLst>
          </p:cNvPr>
          <p:cNvSpPr txBox="1"/>
          <p:nvPr/>
        </p:nvSpPr>
        <p:spPr>
          <a:xfrm>
            <a:off x="6368771" y="929931"/>
            <a:ext cx="509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(sound velocity) dependence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下矢印 14">
            <a:extLst>
              <a:ext uri="{FF2B5EF4-FFF2-40B4-BE49-F238E27FC236}">
                <a16:creationId xmlns:a16="http://schemas.microsoft.com/office/drawing/2014/main" id="{23D73961-8316-3337-61C9-05A9A99DA553}"/>
              </a:ext>
            </a:extLst>
          </p:cNvPr>
          <p:cNvSpPr/>
          <p:nvPr/>
        </p:nvSpPr>
        <p:spPr>
          <a:xfrm rot="10800000">
            <a:off x="8026684" y="2342585"/>
            <a:ext cx="372539" cy="92792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22C8F8-3EB3-ADB0-8522-7F029A4585AC}"/>
              </a:ext>
            </a:extLst>
          </p:cNvPr>
          <p:cNvSpPr txBox="1"/>
          <p:nvPr/>
        </p:nvSpPr>
        <p:spPr>
          <a:xfrm>
            <a:off x="8399223" y="2655468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</a:t>
            </a:r>
            <a:endParaRPr kumimoji="1" lang="ja-JP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下矢印 16">
            <a:extLst>
              <a:ext uri="{FF2B5EF4-FFF2-40B4-BE49-F238E27FC236}">
                <a16:creationId xmlns:a16="http://schemas.microsoft.com/office/drawing/2014/main" id="{2C401AE1-86E5-A8F6-9D12-FB536CFE0A40}"/>
              </a:ext>
            </a:extLst>
          </p:cNvPr>
          <p:cNvSpPr/>
          <p:nvPr/>
        </p:nvSpPr>
        <p:spPr>
          <a:xfrm rot="16200000">
            <a:off x="9756692" y="3660317"/>
            <a:ext cx="372539" cy="92792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9235BBF-30CA-941B-EF90-4716A15C4CD7}"/>
              </a:ext>
            </a:extLst>
          </p:cNvPr>
          <p:cNvSpPr txBox="1"/>
          <p:nvPr/>
        </p:nvSpPr>
        <p:spPr>
          <a:xfrm>
            <a:off x="9219846" y="4311482"/>
            <a:ext cx="1266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Broaden</a:t>
            </a:r>
            <a:endParaRPr kumimoji="1" lang="ja-JP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042BF50-F000-5D15-F1D7-BC69828BAFDC}"/>
              </a:ext>
            </a:extLst>
          </p:cNvPr>
          <p:cNvSpPr txBox="1"/>
          <p:nvPr/>
        </p:nvSpPr>
        <p:spPr>
          <a:xfrm>
            <a:off x="1206404" y="5664271"/>
            <a:ext cx="9724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▪︎Heavier hadrons as better probes of 2-particle correlations</a:t>
            </a:r>
          </a:p>
          <a:p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▪︎Sound velocity enhance/broaden the 2-particle correlations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4FE7DE0-2239-4BCD-76DB-1AFC5313F3FE}"/>
              </a:ext>
            </a:extLst>
          </p:cNvPr>
          <p:cNvSpPr txBox="1"/>
          <p:nvPr/>
        </p:nvSpPr>
        <p:spPr>
          <a:xfrm>
            <a:off x="4509140" y="2309904"/>
            <a:ext cx="137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Lattice </a:t>
            </a:r>
            <a:r>
              <a:rPr lang="en-US" altLang="ja-JP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3961C73-4F3A-315E-5963-CE4063E92962}"/>
              </a:ext>
            </a:extLst>
          </p:cNvPr>
          <p:cNvGrpSpPr/>
          <p:nvPr/>
        </p:nvGrpSpPr>
        <p:grpSpPr>
          <a:xfrm>
            <a:off x="10310627" y="5251981"/>
            <a:ext cx="1080613" cy="646331"/>
            <a:chOff x="10351339" y="4559035"/>
            <a:chExt cx="1382654" cy="874101"/>
          </a:xfrm>
        </p:grpSpPr>
        <p:sp>
          <p:nvSpPr>
            <p:cNvPr id="22" name="爆発 2 21">
              <a:extLst>
                <a:ext uri="{FF2B5EF4-FFF2-40B4-BE49-F238E27FC236}">
                  <a16:creationId xmlns:a16="http://schemas.microsoft.com/office/drawing/2014/main" id="{084B2B76-F64A-CEE5-13CD-0FB9AACCCF8C}"/>
                </a:ext>
              </a:extLst>
            </p:cNvPr>
            <p:cNvSpPr/>
            <p:nvPr/>
          </p:nvSpPr>
          <p:spPr>
            <a:xfrm rot="745398">
              <a:off x="10351339" y="4559035"/>
              <a:ext cx="1382654" cy="874101"/>
            </a:xfrm>
            <a:prstGeom prst="irregularSeal2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9C5D7B7-C7FF-FC7B-B43F-B4F7C3415410}"/>
                </a:ext>
              </a:extLst>
            </p:cNvPr>
            <p:cNvSpPr txBox="1"/>
            <p:nvPr/>
          </p:nvSpPr>
          <p:spPr>
            <a:xfrm>
              <a:off x="10573498" y="4740103"/>
              <a:ext cx="1019634" cy="49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New</a:t>
              </a:r>
              <a:endParaRPr kumimoji="1" lang="ja-JP" altLang="en-US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246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083D7-FAAF-ED37-B965-01B42DFCB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右矢印 102">
            <a:extLst>
              <a:ext uri="{FF2B5EF4-FFF2-40B4-BE49-F238E27FC236}">
                <a16:creationId xmlns:a16="http://schemas.microsoft.com/office/drawing/2014/main" id="{19B1F0F5-CF98-1474-2EFA-C60A323F20E3}"/>
              </a:ext>
            </a:extLst>
          </p:cNvPr>
          <p:cNvSpPr/>
          <p:nvPr/>
        </p:nvSpPr>
        <p:spPr>
          <a:xfrm>
            <a:off x="2827624" y="2731961"/>
            <a:ext cx="1438036" cy="18634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034DC5C-5FD0-D12A-B1BA-5B60D05F0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7BEC62-9CF0-DC04-8130-E05E1AF6C1F5}"/>
              </a:ext>
            </a:extLst>
          </p:cNvPr>
          <p:cNvSpPr txBox="1"/>
          <p:nvPr/>
        </p:nvSpPr>
        <p:spPr>
          <a:xfrm>
            <a:off x="79513" y="246490"/>
            <a:ext cx="7688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heavier hadrons are good probes?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直方体 5">
            <a:extLst>
              <a:ext uri="{FF2B5EF4-FFF2-40B4-BE49-F238E27FC236}">
                <a16:creationId xmlns:a16="http://schemas.microsoft.com/office/drawing/2014/main" id="{2920B292-FCAB-D1ED-3758-C18C412614B7}"/>
              </a:ext>
            </a:extLst>
          </p:cNvPr>
          <p:cNvSpPr/>
          <p:nvPr/>
        </p:nvSpPr>
        <p:spPr>
          <a:xfrm>
            <a:off x="567780" y="1850319"/>
            <a:ext cx="1361900" cy="1275829"/>
          </a:xfrm>
          <a:prstGeom prst="cube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8272942-75EA-E973-9DAA-3438BE85A018}"/>
                  </a:ext>
                </a:extLst>
              </p:cNvPr>
              <p:cNvSpPr txBox="1"/>
              <p:nvPr/>
            </p:nvSpPr>
            <p:spPr>
              <a:xfrm>
                <a:off x="503176" y="2264812"/>
                <a:ext cx="1180067" cy="787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kumimoji="1" lang="ja-JP" alt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8272942-75EA-E973-9DAA-3438BE85A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76" y="2264812"/>
                <a:ext cx="1180067" cy="787588"/>
              </a:xfrm>
              <a:prstGeom prst="rect">
                <a:avLst/>
              </a:prstGeom>
              <a:blipFill>
                <a:blip r:embed="rId3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A04890F-DED5-7B91-CC40-4F0825FFD63C}"/>
                  </a:ext>
                </a:extLst>
              </p:cNvPr>
              <p:cNvSpPr txBox="1"/>
              <p:nvPr/>
            </p:nvSpPr>
            <p:spPr>
              <a:xfrm>
                <a:off x="318981" y="6354338"/>
                <a:ext cx="2361079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fluid rapidity</a:t>
                </a:r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A04890F-DED5-7B91-CC40-4F0825FFD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81" y="6354338"/>
                <a:ext cx="2361079" cy="398955"/>
              </a:xfrm>
              <a:prstGeom prst="rect">
                <a:avLst/>
              </a:prstGeom>
              <a:blipFill>
                <a:blip r:embed="rId4"/>
                <a:stretch>
                  <a:fillRect l="-4255" t="-21875" b="-406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右矢印 8">
            <a:extLst>
              <a:ext uri="{FF2B5EF4-FFF2-40B4-BE49-F238E27FC236}">
                <a16:creationId xmlns:a16="http://schemas.microsoft.com/office/drawing/2014/main" id="{F6C68B2E-627F-7DCD-A635-316B78FC2D5D}"/>
              </a:ext>
            </a:extLst>
          </p:cNvPr>
          <p:cNvSpPr/>
          <p:nvPr/>
        </p:nvSpPr>
        <p:spPr>
          <a:xfrm>
            <a:off x="2043489" y="1998158"/>
            <a:ext cx="573873" cy="98834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8F27DF5-D82F-63B6-E735-B0F3CED6C0F5}"/>
                  </a:ext>
                </a:extLst>
              </p:cNvPr>
              <p:cNvSpPr txBox="1"/>
              <p:nvPr/>
            </p:nvSpPr>
            <p:spPr>
              <a:xfrm>
                <a:off x="2035197" y="2207004"/>
                <a:ext cx="579228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8F27DF5-D82F-63B6-E735-B0F3CED6C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197" y="2207004"/>
                <a:ext cx="579228" cy="491288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直方体 10">
            <a:extLst>
              <a:ext uri="{FF2B5EF4-FFF2-40B4-BE49-F238E27FC236}">
                <a16:creationId xmlns:a16="http://schemas.microsoft.com/office/drawing/2014/main" id="{F551FB37-330F-951B-289A-634BE2B8B9CC}"/>
              </a:ext>
            </a:extLst>
          </p:cNvPr>
          <p:cNvSpPr/>
          <p:nvPr/>
        </p:nvSpPr>
        <p:spPr>
          <a:xfrm>
            <a:off x="564843" y="4174716"/>
            <a:ext cx="1361900" cy="1275829"/>
          </a:xfrm>
          <a:prstGeom prst="cube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2"/>
              </a:solidFill>
            </a:endParaRPr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C00F8B6A-B183-2B8F-D981-47FF46706A76}"/>
              </a:ext>
            </a:extLst>
          </p:cNvPr>
          <p:cNvSpPr/>
          <p:nvPr/>
        </p:nvSpPr>
        <p:spPr>
          <a:xfrm>
            <a:off x="2040552" y="4322555"/>
            <a:ext cx="573873" cy="98834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CB1F3D2-0535-0112-8980-F22F25044DFF}"/>
                  </a:ext>
                </a:extLst>
              </p:cNvPr>
              <p:cNvSpPr txBox="1"/>
              <p:nvPr/>
            </p:nvSpPr>
            <p:spPr>
              <a:xfrm>
                <a:off x="2032260" y="4531401"/>
                <a:ext cx="579228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CB1F3D2-0535-0112-8980-F22F25044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260" y="4531401"/>
                <a:ext cx="579228" cy="491288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3F589E4-62FC-1C7C-0363-675BDE13F48C}"/>
              </a:ext>
            </a:extLst>
          </p:cNvPr>
          <p:cNvSpPr txBox="1"/>
          <p:nvPr/>
        </p:nvSpPr>
        <p:spPr>
          <a:xfrm>
            <a:off x="746496" y="1413985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fluid cell</a:t>
            </a:r>
            <a:endParaRPr kumimoji="1" lang="ja-JP" altLang="en-US" sz="24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254D119-1FCF-EC11-8E5D-AFEA827E1A78}"/>
              </a:ext>
            </a:extLst>
          </p:cNvPr>
          <p:cNvSpPr txBox="1"/>
          <p:nvPr/>
        </p:nvSpPr>
        <p:spPr>
          <a:xfrm>
            <a:off x="747737" y="3743251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fluid cell</a:t>
            </a:r>
            <a:endParaRPr kumimoji="1" lang="ja-JP" altLang="en-US" sz="24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D9F710D4-D001-005B-8609-1E46EAD6B4A3}"/>
              </a:ext>
            </a:extLst>
          </p:cNvPr>
          <p:cNvSpPr/>
          <p:nvPr/>
        </p:nvSpPr>
        <p:spPr>
          <a:xfrm>
            <a:off x="4967704" y="4735050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8784E92F-E776-561B-E926-3EA6A30E00BB}"/>
              </a:ext>
            </a:extLst>
          </p:cNvPr>
          <p:cNvSpPr/>
          <p:nvPr/>
        </p:nvSpPr>
        <p:spPr>
          <a:xfrm>
            <a:off x="5629074" y="4129676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16EC7370-63EC-7B01-F2A8-62695FC438C7}"/>
              </a:ext>
            </a:extLst>
          </p:cNvPr>
          <p:cNvSpPr/>
          <p:nvPr/>
        </p:nvSpPr>
        <p:spPr>
          <a:xfrm>
            <a:off x="5282861" y="4629120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AB323A0A-2A81-E21A-EEF8-E34BE4830C9F}"/>
              </a:ext>
            </a:extLst>
          </p:cNvPr>
          <p:cNvSpPr/>
          <p:nvPr/>
        </p:nvSpPr>
        <p:spPr>
          <a:xfrm>
            <a:off x="5630713" y="4762334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AFFF91A2-24CE-CB10-CA9A-752D0E938FEB}"/>
              </a:ext>
            </a:extLst>
          </p:cNvPr>
          <p:cNvSpPr/>
          <p:nvPr/>
        </p:nvSpPr>
        <p:spPr>
          <a:xfrm>
            <a:off x="5797690" y="4990033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F37A380D-8CFA-870E-E5DD-C469A2E9E05A}"/>
              </a:ext>
            </a:extLst>
          </p:cNvPr>
          <p:cNvSpPr/>
          <p:nvPr/>
        </p:nvSpPr>
        <p:spPr>
          <a:xfrm>
            <a:off x="5000973" y="5074682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9D9E4519-5CDE-74FD-1FAE-2266EDDA9F96}"/>
              </a:ext>
            </a:extLst>
          </p:cNvPr>
          <p:cNvSpPr/>
          <p:nvPr/>
        </p:nvSpPr>
        <p:spPr>
          <a:xfrm>
            <a:off x="5964667" y="4466245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23FC841F-DCD8-6909-876A-4254ECB588C6}"/>
              </a:ext>
            </a:extLst>
          </p:cNvPr>
          <p:cNvSpPr/>
          <p:nvPr/>
        </p:nvSpPr>
        <p:spPr>
          <a:xfrm>
            <a:off x="5160226" y="4276413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ACF843C7-9A19-3283-A1E3-AD278046C3CF}"/>
              </a:ext>
            </a:extLst>
          </p:cNvPr>
          <p:cNvSpPr/>
          <p:nvPr/>
        </p:nvSpPr>
        <p:spPr>
          <a:xfrm>
            <a:off x="5537112" y="4461491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7890E6E2-CAFA-0DD5-B91C-328B03EC4F8A}"/>
              </a:ext>
            </a:extLst>
          </p:cNvPr>
          <p:cNvSpPr/>
          <p:nvPr/>
        </p:nvSpPr>
        <p:spPr>
          <a:xfrm>
            <a:off x="5440292" y="5074681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方体 29">
            <a:extLst>
              <a:ext uri="{FF2B5EF4-FFF2-40B4-BE49-F238E27FC236}">
                <a16:creationId xmlns:a16="http://schemas.microsoft.com/office/drawing/2014/main" id="{537B3E8D-B032-0ED5-FFD4-3C7FF371DC9A}"/>
              </a:ext>
            </a:extLst>
          </p:cNvPr>
          <p:cNvSpPr/>
          <p:nvPr/>
        </p:nvSpPr>
        <p:spPr>
          <a:xfrm>
            <a:off x="4868435" y="4044593"/>
            <a:ext cx="1361900" cy="1275829"/>
          </a:xfrm>
          <a:prstGeom prst="cub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2C8D3CD7-0323-682E-6608-7C170A6B1C99}"/>
              </a:ext>
            </a:extLst>
          </p:cNvPr>
          <p:cNvCxnSpPr>
            <a:cxnSpLocks/>
          </p:cNvCxnSpPr>
          <p:nvPr/>
        </p:nvCxnSpPr>
        <p:spPr>
          <a:xfrm flipH="1" flipV="1">
            <a:off x="5062299" y="4016361"/>
            <a:ext cx="126736" cy="253080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9B6FD41C-759D-6436-A2BA-E7E18DFDC0FF}"/>
              </a:ext>
            </a:extLst>
          </p:cNvPr>
          <p:cNvCxnSpPr>
            <a:cxnSpLocks/>
          </p:cNvCxnSpPr>
          <p:nvPr/>
        </p:nvCxnSpPr>
        <p:spPr>
          <a:xfrm flipH="1" flipV="1">
            <a:off x="4850192" y="4846982"/>
            <a:ext cx="173938" cy="225722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BCB8072F-9C5F-4E96-B629-DA071E680B97}"/>
              </a:ext>
            </a:extLst>
          </p:cNvPr>
          <p:cNvCxnSpPr>
            <a:cxnSpLocks/>
          </p:cNvCxnSpPr>
          <p:nvPr/>
        </p:nvCxnSpPr>
        <p:spPr>
          <a:xfrm flipH="1" flipV="1">
            <a:off x="6018883" y="4189321"/>
            <a:ext cx="23620" cy="257325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252477AA-CB02-6A39-0CA3-0F4955D62E6D}"/>
              </a:ext>
            </a:extLst>
          </p:cNvPr>
          <p:cNvCxnSpPr>
            <a:cxnSpLocks/>
          </p:cNvCxnSpPr>
          <p:nvPr/>
        </p:nvCxnSpPr>
        <p:spPr>
          <a:xfrm flipV="1">
            <a:off x="5772941" y="3859832"/>
            <a:ext cx="206278" cy="268707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C3EDEF57-C712-865A-14E6-83624A277B35}"/>
              </a:ext>
            </a:extLst>
          </p:cNvPr>
          <p:cNvCxnSpPr>
            <a:cxnSpLocks/>
          </p:cNvCxnSpPr>
          <p:nvPr/>
        </p:nvCxnSpPr>
        <p:spPr>
          <a:xfrm flipH="1">
            <a:off x="5279705" y="4811385"/>
            <a:ext cx="63873" cy="295883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35EF854-CD0D-524F-6A63-FB5E65932DBF}"/>
              </a:ext>
            </a:extLst>
          </p:cNvPr>
          <p:cNvCxnSpPr>
            <a:cxnSpLocks/>
          </p:cNvCxnSpPr>
          <p:nvPr/>
        </p:nvCxnSpPr>
        <p:spPr>
          <a:xfrm flipV="1">
            <a:off x="5102807" y="4498874"/>
            <a:ext cx="150331" cy="227355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C8131D4C-838C-7BAF-BAEA-59306088A26A}"/>
              </a:ext>
            </a:extLst>
          </p:cNvPr>
          <p:cNvCxnSpPr>
            <a:cxnSpLocks/>
          </p:cNvCxnSpPr>
          <p:nvPr/>
        </p:nvCxnSpPr>
        <p:spPr>
          <a:xfrm>
            <a:off x="5596948" y="5236668"/>
            <a:ext cx="175993" cy="212848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16F479A6-7141-C128-4342-5C7E2C48CF0F}"/>
              </a:ext>
            </a:extLst>
          </p:cNvPr>
          <p:cNvCxnSpPr>
            <a:cxnSpLocks/>
          </p:cNvCxnSpPr>
          <p:nvPr/>
        </p:nvCxnSpPr>
        <p:spPr>
          <a:xfrm>
            <a:off x="5995466" y="5098779"/>
            <a:ext cx="293253" cy="81030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C6B9FF33-6023-EBD1-F625-D2EC45299463}"/>
              </a:ext>
            </a:extLst>
          </p:cNvPr>
          <p:cNvCxnSpPr>
            <a:cxnSpLocks/>
          </p:cNvCxnSpPr>
          <p:nvPr/>
        </p:nvCxnSpPr>
        <p:spPr>
          <a:xfrm flipV="1">
            <a:off x="5809820" y="4680069"/>
            <a:ext cx="261494" cy="122945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A90421B7-944A-BB62-8D42-2788C40C8FB8}"/>
              </a:ext>
            </a:extLst>
          </p:cNvPr>
          <p:cNvCxnSpPr>
            <a:cxnSpLocks/>
          </p:cNvCxnSpPr>
          <p:nvPr/>
        </p:nvCxnSpPr>
        <p:spPr>
          <a:xfrm flipH="1" flipV="1">
            <a:off x="5445555" y="4164200"/>
            <a:ext cx="125135" cy="287331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右矢印 61">
            <a:extLst>
              <a:ext uri="{FF2B5EF4-FFF2-40B4-BE49-F238E27FC236}">
                <a16:creationId xmlns:a16="http://schemas.microsoft.com/office/drawing/2014/main" id="{A5712596-F572-C94A-5AD9-9B88BC901AE9}"/>
              </a:ext>
            </a:extLst>
          </p:cNvPr>
          <p:cNvSpPr/>
          <p:nvPr/>
        </p:nvSpPr>
        <p:spPr>
          <a:xfrm>
            <a:off x="6373077" y="1806896"/>
            <a:ext cx="573873" cy="98834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7BDBE21F-D130-E534-966F-E2DF94E087C9}"/>
                  </a:ext>
                </a:extLst>
              </p:cNvPr>
              <p:cNvSpPr txBox="1"/>
              <p:nvPr/>
            </p:nvSpPr>
            <p:spPr>
              <a:xfrm>
                <a:off x="6364785" y="2015742"/>
                <a:ext cx="579228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7BDBE21F-D130-E534-966F-E2DF94E08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785" y="2015742"/>
                <a:ext cx="579228" cy="491288"/>
              </a:xfrm>
              <a:prstGeom prst="rect">
                <a:avLst/>
              </a:prstGeom>
              <a:blipFill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右矢印 63">
            <a:extLst>
              <a:ext uri="{FF2B5EF4-FFF2-40B4-BE49-F238E27FC236}">
                <a16:creationId xmlns:a16="http://schemas.microsoft.com/office/drawing/2014/main" id="{B5835559-8559-C16F-C1EC-A60B76FB485F}"/>
              </a:ext>
            </a:extLst>
          </p:cNvPr>
          <p:cNvSpPr/>
          <p:nvPr/>
        </p:nvSpPr>
        <p:spPr>
          <a:xfrm>
            <a:off x="6370140" y="4131293"/>
            <a:ext cx="573873" cy="98834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7EE73C81-73AF-AA7C-FDBD-819F1221827A}"/>
                  </a:ext>
                </a:extLst>
              </p:cNvPr>
              <p:cNvSpPr txBox="1"/>
              <p:nvPr/>
            </p:nvSpPr>
            <p:spPr>
              <a:xfrm>
                <a:off x="6361848" y="4340139"/>
                <a:ext cx="579228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7EE73C81-73AF-AA7C-FDBD-819F12218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848" y="4340139"/>
                <a:ext cx="579228" cy="491288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4B621FA-A90B-A930-AB50-337F0951E35A}"/>
              </a:ext>
            </a:extLst>
          </p:cNvPr>
          <p:cNvSpPr txBox="1"/>
          <p:nvPr/>
        </p:nvSpPr>
        <p:spPr>
          <a:xfrm>
            <a:off x="2814036" y="3426163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Sampling</a:t>
            </a:r>
            <a:endParaRPr kumimoji="1" lang="ja-JP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D5306627-A0E0-7366-4551-B04279636D65}"/>
              </a:ext>
            </a:extLst>
          </p:cNvPr>
          <p:cNvCxnSpPr>
            <a:cxnSpLocks/>
          </p:cNvCxnSpPr>
          <p:nvPr/>
        </p:nvCxnSpPr>
        <p:spPr>
          <a:xfrm>
            <a:off x="4430515" y="6586576"/>
            <a:ext cx="365376" cy="0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789B2608-B72E-00C5-0471-CE6F2DB00F96}"/>
              </a:ext>
            </a:extLst>
          </p:cNvPr>
          <p:cNvSpPr txBox="1"/>
          <p:nvPr/>
        </p:nvSpPr>
        <p:spPr>
          <a:xfrm>
            <a:off x="4861880" y="6322984"/>
            <a:ext cx="181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8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momentum</a:t>
            </a:r>
            <a:endParaRPr kumimoji="1" lang="ja-JP" altLang="en-US" sz="2400">
              <a:solidFill>
                <a:srgbClr val="FF82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576B75F8-E859-59DF-F552-3A6E5452CDED}"/>
              </a:ext>
            </a:extLst>
          </p:cNvPr>
          <p:cNvCxnSpPr>
            <a:cxnSpLocks/>
          </p:cNvCxnSpPr>
          <p:nvPr/>
        </p:nvCxnSpPr>
        <p:spPr>
          <a:xfrm flipV="1">
            <a:off x="8709579" y="5610822"/>
            <a:ext cx="2865730" cy="199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3937D27E-4D16-4898-6CF9-B8770FF94ECF}"/>
              </a:ext>
            </a:extLst>
          </p:cNvPr>
          <p:cNvCxnSpPr>
            <a:cxnSpLocks/>
          </p:cNvCxnSpPr>
          <p:nvPr/>
        </p:nvCxnSpPr>
        <p:spPr>
          <a:xfrm flipV="1">
            <a:off x="8724974" y="4160425"/>
            <a:ext cx="0" cy="14857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E8FC1A87-B6E0-8F2D-7283-017D2709DCA5}"/>
                  </a:ext>
                </a:extLst>
              </p:cNvPr>
              <p:cNvSpPr txBox="1"/>
              <p:nvPr/>
            </p:nvSpPr>
            <p:spPr>
              <a:xfrm>
                <a:off x="8433740" y="3536600"/>
                <a:ext cx="555793" cy="616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𝑑𝑌</m:t>
                          </m:r>
                        </m:den>
                      </m:f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E8FC1A87-B6E0-8F2D-7283-017D2709D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740" y="3536600"/>
                <a:ext cx="555793" cy="616451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8E0C2AAC-FCA2-05BC-F3F1-06D86A58055A}"/>
                  </a:ext>
                </a:extLst>
              </p:cNvPr>
              <p:cNvSpPr txBox="1"/>
              <p:nvPr/>
            </p:nvSpPr>
            <p:spPr>
              <a:xfrm>
                <a:off x="11583330" y="5434177"/>
                <a:ext cx="3938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8E0C2AAC-FCA2-05BC-F3F1-06D86A580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3330" y="5434177"/>
                <a:ext cx="3938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CA0B9EC6-4B5D-363C-78B5-852EECFF13BD}"/>
              </a:ext>
            </a:extLst>
          </p:cNvPr>
          <p:cNvCxnSpPr>
            <a:cxnSpLocks/>
          </p:cNvCxnSpPr>
          <p:nvPr/>
        </p:nvCxnSpPr>
        <p:spPr>
          <a:xfrm>
            <a:off x="10155999" y="5547519"/>
            <a:ext cx="0" cy="152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C9F19126-7827-0ECA-5B83-A85A530DF2A4}"/>
                  </a:ext>
                </a:extLst>
              </p:cNvPr>
              <p:cNvSpPr txBox="1"/>
              <p:nvPr/>
            </p:nvSpPr>
            <p:spPr>
              <a:xfrm>
                <a:off x="9914276" y="5618843"/>
                <a:ext cx="579228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C9F19126-7827-0ECA-5B83-A85A530DF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4276" y="5618843"/>
                <a:ext cx="579228" cy="491288"/>
              </a:xfrm>
              <a:prstGeom prst="rect">
                <a:avLst/>
              </a:prstGeom>
              <a:blipFill>
                <a:blip r:embed="rId11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下矢印 84">
            <a:extLst>
              <a:ext uri="{FF2B5EF4-FFF2-40B4-BE49-F238E27FC236}">
                <a16:creationId xmlns:a16="http://schemas.microsoft.com/office/drawing/2014/main" id="{480C8BBB-A142-D9D4-AF7F-C178F42E7D00}"/>
              </a:ext>
            </a:extLst>
          </p:cNvPr>
          <p:cNvSpPr/>
          <p:nvPr/>
        </p:nvSpPr>
        <p:spPr>
          <a:xfrm rot="10800000">
            <a:off x="10314132" y="3828883"/>
            <a:ext cx="316705" cy="70492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6756CEEE-40B4-2B44-711D-F5046792A928}"/>
              </a:ext>
            </a:extLst>
          </p:cNvPr>
          <p:cNvSpPr txBox="1"/>
          <p:nvPr/>
        </p:nvSpPr>
        <p:spPr>
          <a:xfrm>
            <a:off x="10597808" y="4012386"/>
            <a:ext cx="1087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</a:t>
            </a:r>
            <a:endParaRPr kumimoji="1" lang="ja-JP" altLang="en-US" sz="2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FA63461-878B-BF16-D364-787A676B4EB9}"/>
              </a:ext>
            </a:extLst>
          </p:cNvPr>
          <p:cNvSpPr txBox="1"/>
          <p:nvPr/>
        </p:nvSpPr>
        <p:spPr>
          <a:xfrm>
            <a:off x="10818022" y="4739940"/>
            <a:ext cx="987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  <a:endParaRPr kumimoji="1" lang="ja-JP" altLang="en-US" sz="20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右矢印 88">
            <a:extLst>
              <a:ext uri="{FF2B5EF4-FFF2-40B4-BE49-F238E27FC236}">
                <a16:creationId xmlns:a16="http://schemas.microsoft.com/office/drawing/2014/main" id="{9760572E-6F13-5D73-8636-2D9C960613BD}"/>
              </a:ext>
            </a:extLst>
          </p:cNvPr>
          <p:cNvSpPr/>
          <p:nvPr/>
        </p:nvSpPr>
        <p:spPr>
          <a:xfrm>
            <a:off x="6928166" y="2733625"/>
            <a:ext cx="1438036" cy="18634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7EFBD267-B1A4-13C8-7ECC-B9E3758E80B8}"/>
              </a:ext>
            </a:extLst>
          </p:cNvPr>
          <p:cNvSpPr txBox="1"/>
          <p:nvPr/>
        </p:nvSpPr>
        <p:spPr>
          <a:xfrm>
            <a:off x="6928166" y="3254362"/>
            <a:ext cx="1244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Rapidity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dist.</a:t>
            </a:r>
            <a:endParaRPr kumimoji="1" lang="ja-JP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1DCA32CC-913E-FAAF-2CF8-BEA5CCBE9D63}"/>
                  </a:ext>
                </a:extLst>
              </p:cNvPr>
              <p:cNvSpPr txBox="1"/>
              <p:nvPr/>
            </p:nvSpPr>
            <p:spPr>
              <a:xfrm>
                <a:off x="522077" y="4613837"/>
                <a:ext cx="1180067" cy="787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kumimoji="1" lang="en-US" altLang="ja-JP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kumimoji="1" lang="ja-JP" alt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1DCA32CC-913E-FAAF-2CF8-BEA5CCBE9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77" y="4613837"/>
                <a:ext cx="1180067" cy="787588"/>
              </a:xfrm>
              <a:prstGeom prst="rect">
                <a:avLst/>
              </a:prstGeom>
              <a:blipFill>
                <a:blip r:embed="rId12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円/楕円 4">
            <a:extLst>
              <a:ext uri="{FF2B5EF4-FFF2-40B4-BE49-F238E27FC236}">
                <a16:creationId xmlns:a16="http://schemas.microsoft.com/office/drawing/2014/main" id="{AC60A6B5-8123-1F36-E3E0-6C4192FC6995}"/>
              </a:ext>
            </a:extLst>
          </p:cNvPr>
          <p:cNvSpPr/>
          <p:nvPr/>
        </p:nvSpPr>
        <p:spPr>
          <a:xfrm>
            <a:off x="4966543" y="2403342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55F696EC-F80A-3E9C-A852-9BA9FE605AFA}"/>
              </a:ext>
            </a:extLst>
          </p:cNvPr>
          <p:cNvSpPr/>
          <p:nvPr/>
        </p:nvSpPr>
        <p:spPr>
          <a:xfrm>
            <a:off x="5627913" y="1797968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7FF471E6-2B79-C8A2-F2F8-7D64A7DC00EA}"/>
              </a:ext>
            </a:extLst>
          </p:cNvPr>
          <p:cNvSpPr/>
          <p:nvPr/>
        </p:nvSpPr>
        <p:spPr>
          <a:xfrm>
            <a:off x="5281700" y="2297412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C95E72D2-99C9-5E3E-4F5D-CDC751E7AA42}"/>
              </a:ext>
            </a:extLst>
          </p:cNvPr>
          <p:cNvSpPr/>
          <p:nvPr/>
        </p:nvSpPr>
        <p:spPr>
          <a:xfrm>
            <a:off x="5629552" y="2430626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BDF41146-6504-3551-BD82-3F8D3934F4A2}"/>
              </a:ext>
            </a:extLst>
          </p:cNvPr>
          <p:cNvSpPr/>
          <p:nvPr/>
        </p:nvSpPr>
        <p:spPr>
          <a:xfrm>
            <a:off x="5796529" y="2658325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>
            <a:extLst>
              <a:ext uri="{FF2B5EF4-FFF2-40B4-BE49-F238E27FC236}">
                <a16:creationId xmlns:a16="http://schemas.microsoft.com/office/drawing/2014/main" id="{E0F72798-ABFE-6A68-2E04-6B933566A590}"/>
              </a:ext>
            </a:extLst>
          </p:cNvPr>
          <p:cNvSpPr/>
          <p:nvPr/>
        </p:nvSpPr>
        <p:spPr>
          <a:xfrm>
            <a:off x="4999812" y="2742974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>
            <a:extLst>
              <a:ext uri="{FF2B5EF4-FFF2-40B4-BE49-F238E27FC236}">
                <a16:creationId xmlns:a16="http://schemas.microsoft.com/office/drawing/2014/main" id="{EC44022A-072B-C488-95D1-91BE64D917E4}"/>
              </a:ext>
            </a:extLst>
          </p:cNvPr>
          <p:cNvSpPr/>
          <p:nvPr/>
        </p:nvSpPr>
        <p:spPr>
          <a:xfrm>
            <a:off x="5963506" y="2134537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>
            <a:extLst>
              <a:ext uri="{FF2B5EF4-FFF2-40B4-BE49-F238E27FC236}">
                <a16:creationId xmlns:a16="http://schemas.microsoft.com/office/drawing/2014/main" id="{08A918EA-276D-A0D4-9FE9-77AA7DFB1980}"/>
              </a:ext>
            </a:extLst>
          </p:cNvPr>
          <p:cNvSpPr/>
          <p:nvPr/>
        </p:nvSpPr>
        <p:spPr>
          <a:xfrm>
            <a:off x="5159065" y="1944705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>
            <a:extLst>
              <a:ext uri="{FF2B5EF4-FFF2-40B4-BE49-F238E27FC236}">
                <a16:creationId xmlns:a16="http://schemas.microsoft.com/office/drawing/2014/main" id="{CAA58FCD-90E4-6793-5DE1-24B93BE2D27E}"/>
              </a:ext>
            </a:extLst>
          </p:cNvPr>
          <p:cNvSpPr/>
          <p:nvPr/>
        </p:nvSpPr>
        <p:spPr>
          <a:xfrm>
            <a:off x="5535951" y="2129783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>
            <a:extLst>
              <a:ext uri="{FF2B5EF4-FFF2-40B4-BE49-F238E27FC236}">
                <a16:creationId xmlns:a16="http://schemas.microsoft.com/office/drawing/2014/main" id="{FEFFFE25-5CEA-A92E-F97A-5E3584F9696B}"/>
              </a:ext>
            </a:extLst>
          </p:cNvPr>
          <p:cNvSpPr/>
          <p:nvPr/>
        </p:nvSpPr>
        <p:spPr>
          <a:xfrm>
            <a:off x="5439131" y="2742973"/>
            <a:ext cx="166977" cy="169297"/>
          </a:xfrm>
          <a:prstGeom prst="ellipse">
            <a:avLst/>
          </a:prstGeom>
          <a:solidFill>
            <a:srgbClr val="FF8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直方体 46">
            <a:extLst>
              <a:ext uri="{FF2B5EF4-FFF2-40B4-BE49-F238E27FC236}">
                <a16:creationId xmlns:a16="http://schemas.microsoft.com/office/drawing/2014/main" id="{6113A567-228D-635E-070D-0B0AD09D690E}"/>
              </a:ext>
            </a:extLst>
          </p:cNvPr>
          <p:cNvSpPr/>
          <p:nvPr/>
        </p:nvSpPr>
        <p:spPr>
          <a:xfrm>
            <a:off x="4867274" y="1712885"/>
            <a:ext cx="1361900" cy="1275829"/>
          </a:xfrm>
          <a:prstGeom prst="cub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CAAEC4D3-A1AC-C0D5-FF4A-359E576CD789}"/>
              </a:ext>
            </a:extLst>
          </p:cNvPr>
          <p:cNvCxnSpPr>
            <a:cxnSpLocks/>
          </p:cNvCxnSpPr>
          <p:nvPr/>
        </p:nvCxnSpPr>
        <p:spPr>
          <a:xfrm flipH="1" flipV="1">
            <a:off x="5112292" y="1802917"/>
            <a:ext cx="75582" cy="134816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DEEB6DC8-D82F-B2AD-D7F8-DE6ED94252B5}"/>
              </a:ext>
            </a:extLst>
          </p:cNvPr>
          <p:cNvCxnSpPr>
            <a:cxnSpLocks/>
          </p:cNvCxnSpPr>
          <p:nvPr/>
        </p:nvCxnSpPr>
        <p:spPr>
          <a:xfrm flipH="1" flipV="1">
            <a:off x="4674251" y="2260528"/>
            <a:ext cx="348718" cy="480468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D3AAAA31-CA6A-267B-AB25-65DC80EBCABE}"/>
              </a:ext>
            </a:extLst>
          </p:cNvPr>
          <p:cNvCxnSpPr>
            <a:cxnSpLocks/>
          </p:cNvCxnSpPr>
          <p:nvPr/>
        </p:nvCxnSpPr>
        <p:spPr>
          <a:xfrm flipH="1" flipV="1">
            <a:off x="6020381" y="1941559"/>
            <a:ext cx="20961" cy="173379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444AA714-6C66-F1FD-9196-0F6C9ACACB3E}"/>
              </a:ext>
            </a:extLst>
          </p:cNvPr>
          <p:cNvCxnSpPr>
            <a:cxnSpLocks/>
          </p:cNvCxnSpPr>
          <p:nvPr/>
        </p:nvCxnSpPr>
        <p:spPr>
          <a:xfrm flipV="1">
            <a:off x="5771780" y="1325732"/>
            <a:ext cx="457394" cy="471099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D548CA50-0CBE-A6C2-1945-451F49288F6F}"/>
              </a:ext>
            </a:extLst>
          </p:cNvPr>
          <p:cNvCxnSpPr>
            <a:cxnSpLocks/>
          </p:cNvCxnSpPr>
          <p:nvPr/>
        </p:nvCxnSpPr>
        <p:spPr>
          <a:xfrm flipH="1">
            <a:off x="5167328" y="2479677"/>
            <a:ext cx="175089" cy="641838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9D64B712-4B9F-A705-C745-10608F92F7DD}"/>
              </a:ext>
            </a:extLst>
          </p:cNvPr>
          <p:cNvCxnSpPr>
            <a:cxnSpLocks/>
          </p:cNvCxnSpPr>
          <p:nvPr/>
        </p:nvCxnSpPr>
        <p:spPr>
          <a:xfrm flipV="1">
            <a:off x="5101646" y="2234985"/>
            <a:ext cx="92780" cy="159536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0F35833-FB7F-273C-D3CB-D15F2260AAA8}"/>
              </a:ext>
            </a:extLst>
          </p:cNvPr>
          <p:cNvCxnSpPr>
            <a:cxnSpLocks/>
          </p:cNvCxnSpPr>
          <p:nvPr/>
        </p:nvCxnSpPr>
        <p:spPr>
          <a:xfrm>
            <a:off x="5595787" y="2904960"/>
            <a:ext cx="102012" cy="118184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763902B9-0EF1-25F5-27C0-F81FD3B3AA8C}"/>
              </a:ext>
            </a:extLst>
          </p:cNvPr>
          <p:cNvCxnSpPr>
            <a:cxnSpLocks/>
          </p:cNvCxnSpPr>
          <p:nvPr/>
        </p:nvCxnSpPr>
        <p:spPr>
          <a:xfrm>
            <a:off x="5978020" y="2791633"/>
            <a:ext cx="159622" cy="69147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3940ADD5-9ECA-6AEE-4415-AEA5F043D98B}"/>
              </a:ext>
            </a:extLst>
          </p:cNvPr>
          <p:cNvCxnSpPr>
            <a:cxnSpLocks/>
          </p:cNvCxnSpPr>
          <p:nvPr/>
        </p:nvCxnSpPr>
        <p:spPr>
          <a:xfrm flipV="1">
            <a:off x="5808659" y="2193525"/>
            <a:ext cx="568695" cy="277781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439481BF-FB42-C87A-C4A6-B7FA86DA0CD5}"/>
              </a:ext>
            </a:extLst>
          </p:cNvPr>
          <p:cNvCxnSpPr>
            <a:cxnSpLocks/>
          </p:cNvCxnSpPr>
          <p:nvPr/>
        </p:nvCxnSpPr>
        <p:spPr>
          <a:xfrm flipH="1" flipV="1">
            <a:off x="5260739" y="1401918"/>
            <a:ext cx="308790" cy="717905"/>
          </a:xfrm>
          <a:prstGeom prst="straightConnector1">
            <a:avLst/>
          </a:prstGeom>
          <a:ln w="38100">
            <a:solidFill>
              <a:srgbClr val="FF8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6F62A343-8645-01FF-C285-334E71E5B4DE}"/>
              </a:ext>
            </a:extLst>
          </p:cNvPr>
          <p:cNvSpPr txBox="1"/>
          <p:nvPr/>
        </p:nvSpPr>
        <p:spPr>
          <a:xfrm>
            <a:off x="4417610" y="3064170"/>
            <a:ext cx="2303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effects from</a:t>
            </a:r>
          </a:p>
          <a:p>
            <a:pPr algn="ctr"/>
            <a:r>
              <a:rPr lang="en-US" altLang="ja-JP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fluctuations</a:t>
            </a:r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4E1A7E51-03BC-6034-B4D4-74B6494969A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0175" t="41758" r="33314" b="31677"/>
          <a:stretch/>
        </p:blipFill>
        <p:spPr>
          <a:xfrm>
            <a:off x="9554386" y="3910867"/>
            <a:ext cx="1153078" cy="1735323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F757DC77-BFD3-0FA3-F02F-0C541DD4797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2217" t="12813" r="16787" b="68321"/>
          <a:stretch/>
        </p:blipFill>
        <p:spPr>
          <a:xfrm>
            <a:off x="8931214" y="2233124"/>
            <a:ext cx="2399423" cy="875641"/>
          </a:xfrm>
          <a:prstGeom prst="rect">
            <a:avLst/>
          </a:prstGeom>
        </p:spPr>
      </p:pic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74641DD4-371F-597F-18BD-9446E08CD11D}"/>
              </a:ext>
            </a:extLst>
          </p:cNvPr>
          <p:cNvCxnSpPr>
            <a:cxnSpLocks/>
          </p:cNvCxnSpPr>
          <p:nvPr/>
        </p:nvCxnSpPr>
        <p:spPr>
          <a:xfrm flipV="1">
            <a:off x="8700342" y="3036252"/>
            <a:ext cx="2865730" cy="199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5D0B1B1A-52F9-5D4B-8088-A0BF64C171C1}"/>
              </a:ext>
            </a:extLst>
          </p:cNvPr>
          <p:cNvCxnSpPr>
            <a:cxnSpLocks/>
          </p:cNvCxnSpPr>
          <p:nvPr/>
        </p:nvCxnSpPr>
        <p:spPr>
          <a:xfrm flipV="1">
            <a:off x="8715737" y="1585855"/>
            <a:ext cx="0" cy="14857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922A6A4F-5669-68A9-3139-602A54477CEE}"/>
                  </a:ext>
                </a:extLst>
              </p:cNvPr>
              <p:cNvSpPr txBox="1"/>
              <p:nvPr/>
            </p:nvSpPr>
            <p:spPr>
              <a:xfrm>
                <a:off x="11574093" y="2859607"/>
                <a:ext cx="3938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922A6A4F-5669-68A9-3139-602A54477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4093" y="2859607"/>
                <a:ext cx="39389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B9E3917F-F76E-5F22-9D9B-80774EF7422F}"/>
              </a:ext>
            </a:extLst>
          </p:cNvPr>
          <p:cNvCxnSpPr>
            <a:cxnSpLocks/>
          </p:cNvCxnSpPr>
          <p:nvPr/>
        </p:nvCxnSpPr>
        <p:spPr>
          <a:xfrm>
            <a:off x="10146762" y="2972949"/>
            <a:ext cx="0" cy="152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E1CAA2AD-5DEB-3EB8-B45A-0354AA5F4951}"/>
                  </a:ext>
                </a:extLst>
              </p:cNvPr>
              <p:cNvSpPr txBox="1"/>
              <p:nvPr/>
            </p:nvSpPr>
            <p:spPr>
              <a:xfrm>
                <a:off x="9905039" y="3044273"/>
                <a:ext cx="579228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E1CAA2AD-5DEB-3EB8-B45A-0354AA5F4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039" y="3044273"/>
                <a:ext cx="579228" cy="491288"/>
              </a:xfrm>
              <a:prstGeom prst="rect">
                <a:avLst/>
              </a:prstGeom>
              <a:blipFill>
                <a:blip r:embed="rId1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4B03CF9C-0043-FAF8-E6BC-6B20501BD58D}"/>
                  </a:ext>
                </a:extLst>
              </p:cNvPr>
              <p:cNvSpPr txBox="1"/>
              <p:nvPr/>
            </p:nvSpPr>
            <p:spPr>
              <a:xfrm>
                <a:off x="8431682" y="935097"/>
                <a:ext cx="555793" cy="616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𝑑𝑌</m:t>
                          </m:r>
                        </m:den>
                      </m:f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4B03CF9C-0043-FAF8-E6BC-6B20501BD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682" y="935097"/>
                <a:ext cx="555793" cy="616451"/>
              </a:xfrm>
              <a:prstGeom prst="rect">
                <a:avLst/>
              </a:prstGeom>
              <a:blipFill>
                <a:blip r:embed="rId1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下矢印 98">
            <a:extLst>
              <a:ext uri="{FF2B5EF4-FFF2-40B4-BE49-F238E27FC236}">
                <a16:creationId xmlns:a16="http://schemas.microsoft.com/office/drawing/2014/main" id="{9622CB35-7E60-A274-6DB8-92236CF95ABF}"/>
              </a:ext>
            </a:extLst>
          </p:cNvPr>
          <p:cNvSpPr/>
          <p:nvPr/>
        </p:nvSpPr>
        <p:spPr>
          <a:xfrm rot="5400000">
            <a:off x="10819824" y="4887197"/>
            <a:ext cx="316705" cy="70492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5ACE113-67B8-600A-7E68-F7F6F1B2D40B}"/>
              </a:ext>
            </a:extLst>
          </p:cNvPr>
          <p:cNvSpPr txBox="1"/>
          <p:nvPr/>
        </p:nvSpPr>
        <p:spPr>
          <a:xfrm>
            <a:off x="4417611" y="5399306"/>
            <a:ext cx="2303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effects from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fluctuations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367E7C5D-C1F9-5738-9023-7FABD35A9C0A}"/>
              </a:ext>
            </a:extLst>
          </p:cNvPr>
          <p:cNvSpPr txBox="1"/>
          <p:nvPr/>
        </p:nvSpPr>
        <p:spPr>
          <a:xfrm>
            <a:off x="8531576" y="6027003"/>
            <a:ext cx="3198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Heavier particles reflect</a:t>
            </a:r>
          </a:p>
          <a:p>
            <a:pPr algn="ctr"/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1"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fluid rapidity better!</a:t>
            </a:r>
            <a:endParaRPr kumimoji="1" lang="ja-JP" altLang="en-US" sz="24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882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7C472-7715-2188-5860-DEBA4C594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243F8351-6CE1-DFBC-09DA-A0AFF5F81F1B}"/>
              </a:ext>
            </a:extLst>
          </p:cNvPr>
          <p:cNvSpPr/>
          <p:nvPr/>
        </p:nvSpPr>
        <p:spPr>
          <a:xfrm>
            <a:off x="6223743" y="1332122"/>
            <a:ext cx="5624749" cy="4274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2DD795AB-7CE9-6899-CAB7-CC8C45F161CB}"/>
              </a:ext>
            </a:extLst>
          </p:cNvPr>
          <p:cNvSpPr/>
          <p:nvPr/>
        </p:nvSpPr>
        <p:spPr>
          <a:xfrm>
            <a:off x="325970" y="1332122"/>
            <a:ext cx="5624749" cy="4274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8" name="図 107" descr="グラフ, 折れ線グラフ&#10;&#10;自動的に生成された説明">
            <a:extLst>
              <a:ext uri="{FF2B5EF4-FFF2-40B4-BE49-F238E27FC236}">
                <a16:creationId xmlns:a16="http://schemas.microsoft.com/office/drawing/2014/main" id="{67632D7A-CD46-11FB-E4F1-0BA563F34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239" y="1422889"/>
            <a:ext cx="5049253" cy="378694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FFBC83F-9ADB-D700-30D1-6CEAA95E7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C96CD1-CDC7-723F-C9C2-FCBD841690EC}"/>
              </a:ext>
            </a:extLst>
          </p:cNvPr>
          <p:cNvSpPr txBox="1"/>
          <p:nvPr/>
        </p:nvSpPr>
        <p:spPr>
          <a:xfrm>
            <a:off x="79513" y="246490"/>
            <a:ext cx="878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does sound velocity enhance/broaden?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2" name="図 71" descr="グラフ&#10;&#10;自動的に生成された説明">
            <a:extLst>
              <a:ext uri="{FF2B5EF4-FFF2-40B4-BE49-F238E27FC236}">
                <a16:creationId xmlns:a16="http://schemas.microsoft.com/office/drawing/2014/main" id="{35C837BD-A4E0-FC16-7B02-44043FA6A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66" y="1422889"/>
            <a:ext cx="5049253" cy="3786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C4EF34D5-1073-DAF9-5E61-3840E2FA2DB2}"/>
                  </a:ext>
                </a:extLst>
              </p:cNvPr>
              <p:cNvSpPr txBox="1"/>
              <p:nvPr/>
            </p:nvSpPr>
            <p:spPr>
              <a:xfrm rot="16200000">
                <a:off x="6240464" y="3124720"/>
                <a:ext cx="5715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C4EF34D5-1073-DAF9-5E61-3840E2FA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240464" y="3124720"/>
                <a:ext cx="57150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DA46D33A-1A68-E7C0-DC4C-2F0A532A17E6}"/>
                  </a:ext>
                </a:extLst>
              </p:cNvPr>
              <p:cNvSpPr txBox="1"/>
              <p:nvPr/>
            </p:nvSpPr>
            <p:spPr>
              <a:xfrm>
                <a:off x="8863649" y="5181008"/>
                <a:ext cx="7271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00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DA46D33A-1A68-E7C0-DC4C-2F0A532A1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649" y="5181008"/>
                <a:ext cx="727186" cy="400110"/>
              </a:xfrm>
              <a:prstGeom prst="rect">
                <a:avLst/>
              </a:prstGeom>
              <a:blipFill>
                <a:blip r:embed="rId6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8EB1531F-02BF-DA58-AAA9-CDABB9256910}"/>
              </a:ext>
            </a:extLst>
          </p:cNvPr>
          <p:cNvSpPr txBox="1"/>
          <p:nvPr/>
        </p:nvSpPr>
        <p:spPr>
          <a:xfrm>
            <a:off x="3023156" y="4479770"/>
            <a:ext cx="208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Conformal </a:t>
            </a:r>
            <a:r>
              <a:rPr kumimoji="1" lang="en-US" altLang="ja-JP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58E01A26-E496-7A3D-6571-04C3BA7B96A5}"/>
              </a:ext>
            </a:extLst>
          </p:cNvPr>
          <p:cNvSpPr txBox="1"/>
          <p:nvPr/>
        </p:nvSpPr>
        <p:spPr>
          <a:xfrm>
            <a:off x="2046669" y="2452035"/>
            <a:ext cx="168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Lattice </a:t>
            </a:r>
            <a:r>
              <a:rPr lang="en-US" altLang="ja-JP" sz="24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24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7A8F8C7D-5994-E2AC-6B7F-D3A89EC6FF84}"/>
              </a:ext>
            </a:extLst>
          </p:cNvPr>
          <p:cNvCxnSpPr>
            <a:cxnSpLocks/>
          </p:cNvCxnSpPr>
          <p:nvPr/>
        </p:nvCxnSpPr>
        <p:spPr>
          <a:xfrm>
            <a:off x="1264418" y="3824400"/>
            <a:ext cx="4558866" cy="0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705A6468-D52F-9D4F-AB17-D1EE68028DEF}"/>
              </a:ext>
            </a:extLst>
          </p:cNvPr>
          <p:cNvSpPr txBox="1"/>
          <p:nvPr/>
        </p:nvSpPr>
        <p:spPr>
          <a:xfrm>
            <a:off x="492844" y="874925"/>
            <a:ext cx="5291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in </a:t>
            </a:r>
            <a:r>
              <a:rPr kumimoji="1" lang="en-US" altLang="ja-JP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Bjorken</a:t>
            </a:r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expansion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5E54EAA0-5FEB-3472-664B-CA7838C3BD8A}"/>
              </a:ext>
            </a:extLst>
          </p:cNvPr>
          <p:cNvSpPr txBox="1"/>
          <p:nvPr/>
        </p:nvSpPr>
        <p:spPr>
          <a:xfrm>
            <a:off x="6248928" y="874072"/>
            <a:ext cx="556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Sound velocity in </a:t>
            </a:r>
            <a:r>
              <a:rPr kumimoji="1" lang="en-US" altLang="ja-JP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Bjorken</a:t>
            </a:r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expansion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89455346-70EB-366B-A62D-81E27F27CEC6}"/>
                  </a:ext>
                </a:extLst>
              </p:cNvPr>
              <p:cNvSpPr txBox="1"/>
              <p:nvPr/>
            </p:nvSpPr>
            <p:spPr>
              <a:xfrm>
                <a:off x="2999719" y="5204993"/>
                <a:ext cx="7271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00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89455346-70EB-366B-A62D-81E27F27C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719" y="5204993"/>
                <a:ext cx="727186" cy="400110"/>
              </a:xfrm>
              <a:prstGeom prst="rect">
                <a:avLst/>
              </a:prstGeom>
              <a:blipFill>
                <a:blip r:embed="rId7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53A1E6B6-834E-1FA5-F512-8B3038FC38D8}"/>
                  </a:ext>
                </a:extLst>
              </p:cNvPr>
              <p:cNvSpPr txBox="1"/>
              <p:nvPr/>
            </p:nvSpPr>
            <p:spPr>
              <a:xfrm rot="16200000">
                <a:off x="86812" y="3137042"/>
                <a:ext cx="10538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53A1E6B6-834E-1FA5-F512-8B3038FC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6812" y="3137042"/>
                <a:ext cx="1053814" cy="461665"/>
              </a:xfrm>
              <a:prstGeom prst="rect">
                <a:avLst/>
              </a:prstGeom>
              <a:blipFill>
                <a:blip r:embed="rId8"/>
                <a:stretch>
                  <a:fillRect r="-18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EC314106-FD10-A4CB-1B09-7CC303223107}"/>
              </a:ext>
            </a:extLst>
          </p:cNvPr>
          <p:cNvSpPr txBox="1"/>
          <p:nvPr/>
        </p:nvSpPr>
        <p:spPr>
          <a:xfrm>
            <a:off x="9626774" y="2221202"/>
            <a:ext cx="208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Conformal </a:t>
            </a:r>
            <a:r>
              <a:rPr kumimoji="1" lang="en-US" altLang="ja-JP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845778F5-FDA4-DDB1-89C5-C367A4162AF0}"/>
              </a:ext>
            </a:extLst>
          </p:cNvPr>
          <p:cNvSpPr txBox="1"/>
          <p:nvPr/>
        </p:nvSpPr>
        <p:spPr>
          <a:xfrm>
            <a:off x="10034939" y="3894782"/>
            <a:ext cx="168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Lattice </a:t>
            </a:r>
            <a:r>
              <a:rPr lang="en-US" altLang="ja-JP" sz="24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24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913F6F16-CD6D-26C2-9BDC-880E5971146A}"/>
              </a:ext>
            </a:extLst>
          </p:cNvPr>
          <p:cNvSpPr txBox="1"/>
          <p:nvPr/>
        </p:nvSpPr>
        <p:spPr>
          <a:xfrm>
            <a:off x="3426092" y="3811266"/>
            <a:ext cx="1352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freezeout!</a:t>
            </a:r>
            <a:endParaRPr kumimoji="1" lang="ja-JP" altLang="en-US" sz="2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E25C4D57-33FD-3F95-72BA-CE1D1B262594}"/>
              </a:ext>
            </a:extLst>
          </p:cNvPr>
          <p:cNvCxnSpPr/>
          <p:nvPr/>
        </p:nvCxnSpPr>
        <p:spPr>
          <a:xfrm>
            <a:off x="2638926" y="3824400"/>
            <a:ext cx="0" cy="1212821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697ECCEC-6F5F-06AD-CF11-AF92B5957CD0}"/>
              </a:ext>
            </a:extLst>
          </p:cNvPr>
          <p:cNvCxnSpPr/>
          <p:nvPr/>
        </p:nvCxnSpPr>
        <p:spPr>
          <a:xfrm>
            <a:off x="5358063" y="3824400"/>
            <a:ext cx="0" cy="1212821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243672E8-666E-1D61-3316-7702B78CFF45}"/>
              </a:ext>
            </a:extLst>
          </p:cNvPr>
          <p:cNvSpPr txBox="1"/>
          <p:nvPr/>
        </p:nvSpPr>
        <p:spPr>
          <a:xfrm>
            <a:off x="652243" y="5648922"/>
            <a:ext cx="4972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▪︎Conformal </a:t>
            </a:r>
            <a:r>
              <a:rPr lang="en-US" altLang="ja-JP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picks up earlier time</a:t>
            </a:r>
          </a:p>
          <a:p>
            <a:r>
              <a:rPr lang="ja-JP" altLang="en-US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correlations</a:t>
            </a: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31E618E5-581E-FBA2-E5AC-99FC63C168EB}"/>
              </a:ext>
            </a:extLst>
          </p:cNvPr>
          <p:cNvSpPr txBox="1"/>
          <p:nvPr/>
        </p:nvSpPr>
        <p:spPr>
          <a:xfrm>
            <a:off x="6598655" y="5648922"/>
            <a:ext cx="496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▪︎Always Information is likely to</a:t>
            </a:r>
          </a:p>
          <a:p>
            <a:r>
              <a:rPr lang="ja-JP" altLang="en-US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propagate further in conformal </a:t>
            </a:r>
            <a:r>
              <a:rPr lang="en-US" altLang="ja-JP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lang="en-US" altLang="ja-JP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8F1F5998-144B-FA46-40E0-99A31DDD262B}"/>
              </a:ext>
            </a:extLst>
          </p:cNvPr>
          <p:cNvSpPr txBox="1"/>
          <p:nvPr/>
        </p:nvSpPr>
        <p:spPr>
          <a:xfrm>
            <a:off x="2792745" y="6368918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</a:t>
            </a:r>
            <a:endParaRPr kumimoji="1" lang="ja-JP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右矢印 125">
            <a:extLst>
              <a:ext uri="{FF2B5EF4-FFF2-40B4-BE49-F238E27FC236}">
                <a16:creationId xmlns:a16="http://schemas.microsoft.com/office/drawing/2014/main" id="{16FCC78A-23B9-EA60-1027-3E5F0125C350}"/>
              </a:ext>
            </a:extLst>
          </p:cNvPr>
          <p:cNvSpPr/>
          <p:nvPr/>
        </p:nvSpPr>
        <p:spPr>
          <a:xfrm>
            <a:off x="2258903" y="6428849"/>
            <a:ext cx="444739" cy="341805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9CF59F49-555A-F0E0-E8DC-57611E33E25E}"/>
              </a:ext>
            </a:extLst>
          </p:cNvPr>
          <p:cNvSpPr txBox="1"/>
          <p:nvPr/>
        </p:nvSpPr>
        <p:spPr>
          <a:xfrm>
            <a:off x="8761015" y="6368918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Broaden</a:t>
            </a:r>
            <a:endParaRPr kumimoji="1" lang="ja-JP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右矢印 128">
            <a:extLst>
              <a:ext uri="{FF2B5EF4-FFF2-40B4-BE49-F238E27FC236}">
                <a16:creationId xmlns:a16="http://schemas.microsoft.com/office/drawing/2014/main" id="{3209C61F-9C15-6987-B9B9-A959BA1A03B9}"/>
              </a:ext>
            </a:extLst>
          </p:cNvPr>
          <p:cNvSpPr/>
          <p:nvPr/>
        </p:nvSpPr>
        <p:spPr>
          <a:xfrm>
            <a:off x="8227173" y="6428849"/>
            <a:ext cx="444739" cy="341805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3BC8816-A0AE-B8C6-070B-7D62F879CA42}"/>
                  </a:ext>
                </a:extLst>
              </p:cNvPr>
              <p:cNvSpPr txBox="1"/>
              <p:nvPr/>
            </p:nvSpPr>
            <p:spPr>
              <a:xfrm>
                <a:off x="2404739" y="1626470"/>
                <a:ext cx="33791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ja-JP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 </m:t>
                          </m:r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altLang="ja-JP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altLang="ja-JP" sz="20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altLang="ja-JP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3BC8816-A0AE-B8C6-070B-7D62F879C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739" y="1626470"/>
                <a:ext cx="3379105" cy="400110"/>
              </a:xfrm>
              <a:prstGeom prst="rect">
                <a:avLst/>
              </a:prstGeom>
              <a:blipFill>
                <a:blip r:embed="rId9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840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79C0802-E83C-8339-88B2-00C6C925CC73}"/>
              </a:ext>
            </a:extLst>
          </p:cNvPr>
          <p:cNvSpPr/>
          <p:nvPr/>
        </p:nvSpPr>
        <p:spPr>
          <a:xfrm>
            <a:off x="6222730" y="1471650"/>
            <a:ext cx="5398894" cy="386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653AA8E-93EF-83D0-A66A-2AF699A9AA65}"/>
              </a:ext>
            </a:extLst>
          </p:cNvPr>
          <p:cNvSpPr/>
          <p:nvPr/>
        </p:nvSpPr>
        <p:spPr>
          <a:xfrm>
            <a:off x="523182" y="1466637"/>
            <a:ext cx="5398894" cy="386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C4F083D-3BF4-AD75-CBC0-2F338C2D8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33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CED623-5E96-D2FC-DB76-EB658FDFB530}"/>
              </a:ext>
            </a:extLst>
          </p:cNvPr>
          <p:cNvSpPr txBox="1"/>
          <p:nvPr/>
        </p:nvSpPr>
        <p:spPr>
          <a:xfrm>
            <a:off x="79513" y="246490"/>
            <a:ext cx="440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2-particle correlations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BD7A92C-7BC2-1497-5C8D-8273BCD1F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35" y="1496474"/>
            <a:ext cx="4668330" cy="38255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1BCC0E5-1C67-640D-5F12-F6CDFE80E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759" y="1484696"/>
            <a:ext cx="4598072" cy="3834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6B521A6-5326-5106-C43A-C4BB56D433A4}"/>
                  </a:ext>
                </a:extLst>
              </p:cNvPr>
              <p:cNvSpPr txBox="1"/>
              <p:nvPr/>
            </p:nvSpPr>
            <p:spPr>
              <a:xfrm rot="16200000">
                <a:off x="5295661" y="2956289"/>
                <a:ext cx="2630271" cy="726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6B521A6-5326-5106-C43A-C4BB56D43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295661" y="2956289"/>
                <a:ext cx="2630271" cy="726994"/>
              </a:xfrm>
              <a:prstGeom prst="rect">
                <a:avLst/>
              </a:prstGeom>
              <a:blipFill>
                <a:blip r:embed="rId5"/>
                <a:stretch>
                  <a:fillRect l="-146552" r="-2137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4F7726-1811-835A-45E2-D622A86C7B93}"/>
              </a:ext>
            </a:extLst>
          </p:cNvPr>
          <p:cNvSpPr txBox="1"/>
          <p:nvPr/>
        </p:nvSpPr>
        <p:spPr>
          <a:xfrm>
            <a:off x="1194892" y="926708"/>
            <a:ext cx="4302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Shear viscosity</a:t>
            </a:r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dependence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下矢印 7">
            <a:extLst>
              <a:ext uri="{FF2B5EF4-FFF2-40B4-BE49-F238E27FC236}">
                <a16:creationId xmlns:a16="http://schemas.microsoft.com/office/drawing/2014/main" id="{E155056F-B812-2AF4-C2D7-970D3E8BF8E9}"/>
              </a:ext>
            </a:extLst>
          </p:cNvPr>
          <p:cNvSpPr/>
          <p:nvPr/>
        </p:nvSpPr>
        <p:spPr>
          <a:xfrm rot="10800000">
            <a:off x="2359943" y="2391858"/>
            <a:ext cx="372539" cy="92792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2EE43AD-81FE-7B1C-2611-EAA94F43BCD4}"/>
              </a:ext>
            </a:extLst>
          </p:cNvPr>
          <p:cNvSpPr txBox="1"/>
          <p:nvPr/>
        </p:nvSpPr>
        <p:spPr>
          <a:xfrm>
            <a:off x="2712937" y="2707054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</a:t>
            </a:r>
            <a:endParaRPr kumimoji="1" lang="ja-JP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D9A1EBF-7DA2-8223-37F7-4635CE243787}"/>
                  </a:ext>
                </a:extLst>
              </p:cNvPr>
              <p:cNvSpPr txBox="1"/>
              <p:nvPr/>
            </p:nvSpPr>
            <p:spPr>
              <a:xfrm rot="16200000">
                <a:off x="-398493" y="2956290"/>
                <a:ext cx="2630271" cy="726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D9A1EBF-7DA2-8223-37F7-4635CE24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98493" y="2956290"/>
                <a:ext cx="2630271" cy="726994"/>
              </a:xfrm>
              <a:prstGeom prst="rect">
                <a:avLst/>
              </a:prstGeom>
              <a:blipFill>
                <a:blip r:embed="rId6"/>
                <a:stretch>
                  <a:fillRect l="-146552" r="-2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下矢印 10">
            <a:extLst>
              <a:ext uri="{FF2B5EF4-FFF2-40B4-BE49-F238E27FC236}">
                <a16:creationId xmlns:a16="http://schemas.microsoft.com/office/drawing/2014/main" id="{5AC3AEA0-1F5B-8E38-D4E9-16E2E28AB076}"/>
              </a:ext>
            </a:extLst>
          </p:cNvPr>
          <p:cNvSpPr/>
          <p:nvPr/>
        </p:nvSpPr>
        <p:spPr>
          <a:xfrm>
            <a:off x="8009654" y="2582738"/>
            <a:ext cx="372539" cy="927927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2299B7-63C9-BF66-6917-7C05847A5BCD}"/>
              </a:ext>
            </a:extLst>
          </p:cNvPr>
          <p:cNvSpPr txBox="1"/>
          <p:nvPr/>
        </p:nvSpPr>
        <p:spPr>
          <a:xfrm>
            <a:off x="8375672" y="2779594"/>
            <a:ext cx="1333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Suppress</a:t>
            </a:r>
            <a:endParaRPr kumimoji="1" lang="ja-JP" altLang="en-US" sz="24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7CFDC35-0981-5113-F52B-C34B7DD6E799}"/>
              </a:ext>
            </a:extLst>
          </p:cNvPr>
          <p:cNvSpPr txBox="1"/>
          <p:nvPr/>
        </p:nvSpPr>
        <p:spPr>
          <a:xfrm>
            <a:off x="1432957" y="5834495"/>
            <a:ext cx="3718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Viscosity </a:t>
            </a:r>
            <a:r>
              <a:rPr lang="en-US" altLang="ja-JP" sz="3200" b="1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➔</a:t>
            </a:r>
            <a:r>
              <a:rPr lang="en-US" altLang="ja-JP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Enhance</a:t>
            </a:r>
            <a:endParaRPr kumimoji="1" lang="ja-JP" alt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ADF50D-9BDF-A81B-1E44-843BF8127BBC}"/>
              </a:ext>
            </a:extLst>
          </p:cNvPr>
          <p:cNvSpPr txBox="1"/>
          <p:nvPr/>
        </p:nvSpPr>
        <p:spPr>
          <a:xfrm>
            <a:off x="5585471" y="5834495"/>
            <a:ext cx="4981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Relaxation time </a:t>
            </a:r>
            <a:r>
              <a:rPr lang="en-US" altLang="ja-JP" sz="3200" b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➔</a:t>
            </a:r>
            <a:r>
              <a:rPr lang="en-US" altLang="ja-JP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Suppress</a:t>
            </a:r>
            <a:endParaRPr kumimoji="1" lang="ja-JP" altLang="en-US" sz="32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F69C4FB-93F4-D4A5-DA27-7A8AF20C0796}"/>
              </a:ext>
            </a:extLst>
          </p:cNvPr>
          <p:cNvSpPr txBox="1"/>
          <p:nvPr/>
        </p:nvSpPr>
        <p:spPr>
          <a:xfrm>
            <a:off x="6703460" y="925662"/>
            <a:ext cx="4437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Relaxation time</a:t>
            </a:r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dependence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CC92403-3955-B318-9B3D-A3F8BBCA342F}"/>
              </a:ext>
            </a:extLst>
          </p:cNvPr>
          <p:cNvSpPr txBox="1"/>
          <p:nvPr/>
        </p:nvSpPr>
        <p:spPr>
          <a:xfrm>
            <a:off x="4398253" y="2083407"/>
            <a:ext cx="137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Lattice </a:t>
            </a:r>
            <a:r>
              <a:rPr lang="en-US" altLang="ja-JP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C1B0A35-1AA3-581A-5039-A1C2E38736B8}"/>
              </a:ext>
            </a:extLst>
          </p:cNvPr>
          <p:cNvSpPr txBox="1"/>
          <p:nvPr/>
        </p:nvSpPr>
        <p:spPr>
          <a:xfrm>
            <a:off x="10092020" y="2083407"/>
            <a:ext cx="137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Lattice </a:t>
            </a:r>
            <a:r>
              <a:rPr lang="en-US" altLang="ja-JP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034E3681-1D50-F8B9-F6ED-322651B39A69}"/>
              </a:ext>
            </a:extLst>
          </p:cNvPr>
          <p:cNvSpPr/>
          <p:nvPr/>
        </p:nvSpPr>
        <p:spPr>
          <a:xfrm>
            <a:off x="960984" y="5498379"/>
            <a:ext cx="10024612" cy="1278329"/>
          </a:xfrm>
          <a:prstGeom prst="roundRect">
            <a:avLst>
              <a:gd name="adj" fmla="val 8710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30C8BBE-1734-0D22-6205-39560F902142}"/>
              </a:ext>
            </a:extLst>
          </p:cNvPr>
          <p:cNvGrpSpPr/>
          <p:nvPr/>
        </p:nvGrpSpPr>
        <p:grpSpPr>
          <a:xfrm>
            <a:off x="10310627" y="5251981"/>
            <a:ext cx="1080613" cy="646331"/>
            <a:chOff x="10351339" y="4559035"/>
            <a:chExt cx="1382654" cy="874101"/>
          </a:xfrm>
        </p:grpSpPr>
        <p:sp>
          <p:nvSpPr>
            <p:cNvPr id="26" name="爆発 2 25">
              <a:extLst>
                <a:ext uri="{FF2B5EF4-FFF2-40B4-BE49-F238E27FC236}">
                  <a16:creationId xmlns:a16="http://schemas.microsoft.com/office/drawing/2014/main" id="{9B68E832-12E0-72A9-16DB-4D287180EF10}"/>
                </a:ext>
              </a:extLst>
            </p:cNvPr>
            <p:cNvSpPr/>
            <p:nvPr/>
          </p:nvSpPr>
          <p:spPr>
            <a:xfrm rot="745398">
              <a:off x="10351339" y="4559035"/>
              <a:ext cx="1382654" cy="874101"/>
            </a:xfrm>
            <a:prstGeom prst="irregularSeal2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B2BB8CA5-E806-8D4D-A1D9-44533052E0C4}"/>
                </a:ext>
              </a:extLst>
            </p:cNvPr>
            <p:cNvSpPr txBox="1"/>
            <p:nvPr/>
          </p:nvSpPr>
          <p:spPr>
            <a:xfrm>
              <a:off x="10573498" y="4740103"/>
              <a:ext cx="1019634" cy="49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New</a:t>
              </a:r>
              <a:endParaRPr kumimoji="1" lang="ja-JP" altLang="en-US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634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C9C5B7C3-D80E-22A6-6C8E-191506889B0B}"/>
              </a:ext>
            </a:extLst>
          </p:cNvPr>
          <p:cNvSpPr/>
          <p:nvPr/>
        </p:nvSpPr>
        <p:spPr>
          <a:xfrm>
            <a:off x="588956" y="5070130"/>
            <a:ext cx="5590617" cy="1541380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E7B6E5F-9AA0-10D2-2BE1-F294A1A17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34</a:t>
            </a:fld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A78ED4-3955-94A3-D0F3-D405B13698B4}"/>
              </a:ext>
            </a:extLst>
          </p:cNvPr>
          <p:cNvSpPr txBox="1"/>
          <p:nvPr/>
        </p:nvSpPr>
        <p:spPr>
          <a:xfrm>
            <a:off x="79513" y="246490"/>
            <a:ext cx="6506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enhancement/suppression?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A576B2A-70FF-6F32-2504-78098C4DD54F}"/>
                  </a:ext>
                </a:extLst>
              </p:cNvPr>
              <p:cNvSpPr txBox="1"/>
              <p:nvPr/>
            </p:nvSpPr>
            <p:spPr>
              <a:xfrm>
                <a:off x="667310" y="1620879"/>
                <a:ext cx="6382260" cy="106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d>
                        <m:d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d>
                        <m:dPr>
                          <m:ctrlP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ja-JP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ja-JP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p>
                      </m:sSup>
                      <m:d>
                        <m:dPr>
                          <m:ctrlP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24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d>
                        <m:dPr>
                          <m:ctrlP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A576B2A-70FF-6F32-2504-78098C4DD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10" y="1620879"/>
                <a:ext cx="6382260" cy="1060931"/>
              </a:xfrm>
              <a:prstGeom prst="rect">
                <a:avLst/>
              </a:prstGeom>
              <a:blipFill>
                <a:blip r:embed="rId3"/>
                <a:stretch>
                  <a:fillRect t="-137647" b="-19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42C152F-4D2C-1652-52DA-4640313680A7}"/>
                  </a:ext>
                </a:extLst>
              </p:cNvPr>
              <p:cNvSpPr txBox="1"/>
              <p:nvPr/>
            </p:nvSpPr>
            <p:spPr>
              <a:xfrm>
                <a:off x="667310" y="3037270"/>
                <a:ext cx="7794506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d>
                        <m:dPr>
                          <m:ctrlP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ja-JP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ja-JP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d>
                            <m:dPr>
                              <m:ctrlP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m:rPr>
                          <m:sty m:val="p"/>
                        </m:rPr>
                        <a:rPr lang="en-US" altLang="ja-JP" sz="24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trlPr>
                                <a:rPr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ja-JP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ja-JP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2400" b="0" i="1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′′</m:t>
                                          </m:r>
                                        </m:sup>
                                      </m:sSup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  <m:sSubSup>
                        <m:sSubSupPr>
                          <m:ctrlP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d>
                        <m:dPr>
                          <m:ctrlP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  <m:sup>
                          <m:r>
                            <a:rPr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ctrlP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ja-JP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42C152F-4D2C-1652-52DA-464031368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10" y="3037270"/>
                <a:ext cx="7794506" cy="922176"/>
              </a:xfrm>
              <a:prstGeom prst="rect">
                <a:avLst/>
              </a:prstGeom>
              <a:blipFill>
                <a:blip r:embed="rId4"/>
                <a:stretch>
                  <a:fillRect t="-163014" b="-2369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57C1370-85BB-9B7F-DC8F-FF17532FFC74}"/>
                  </a:ext>
                </a:extLst>
              </p:cNvPr>
              <p:cNvSpPr txBox="1"/>
              <p:nvPr/>
            </p:nvSpPr>
            <p:spPr>
              <a:xfrm>
                <a:off x="667310" y="5256056"/>
                <a:ext cx="5409722" cy="506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ja-JP" altLang="en-US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𝛿𝜋</m:t>
                              </m:r>
                            </m:e>
                            <m:sup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𝛿𝜋</m:t>
                              </m:r>
                            </m:e>
                            <m:sup>
                              <m:r>
                                <a:rPr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𝛼𝛽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ja-JP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ja-JP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kumimoji="1" lang="en-US" altLang="ja-JP" sz="2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kumimoji="1" lang="en-US" altLang="ja-JP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𝜇𝜈𝛼𝛽</m:t>
                          </m:r>
                        </m:sup>
                      </m:sSup>
                      <m:d>
                        <m:dPr>
                          <m:ctrlPr>
                            <a:rPr lang="en-US" altLang="ja-JP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ja-JP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ja-JP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ja-JP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JP" altLang="en-US" sz="2400" i="1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57C1370-85BB-9B7F-DC8F-FF17532FF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10" y="5256056"/>
                <a:ext cx="5409722" cy="5069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02277B7-845E-A1FE-FCAF-2BCB82A8ABA2}"/>
              </a:ext>
            </a:extLst>
          </p:cNvPr>
          <p:cNvSpPr txBox="1"/>
          <p:nvPr/>
        </p:nvSpPr>
        <p:spPr>
          <a:xfrm>
            <a:off x="5910447" y="2347219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1" lang="en-US" altLang="ja-JP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oise</a:t>
            </a:r>
            <a:endParaRPr kumimoji="1" lang="ja-JP" altLang="en-US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F0966715-F490-89F5-2B3E-2D8F7210B033}"/>
                  </a:ext>
                </a:extLst>
              </p:cNvPr>
              <p:cNvSpPr txBox="1"/>
              <p:nvPr/>
            </p:nvSpPr>
            <p:spPr>
              <a:xfrm>
                <a:off x="588956" y="1029929"/>
                <a:ext cx="776873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3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Constitutive equation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ja-JP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𝝁𝝂</m:t>
                        </m:r>
                      </m:sup>
                    </m:sSup>
                  </m:oMath>
                </a14:m>
                <a:r>
                  <a:rPr kumimoji="1" lang="en-US" altLang="ja-JP" sz="3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(integral form)</a:t>
                </a:r>
                <a:endParaRPr kumimoji="1" lang="ja-JP" altLang="en-US" sz="3200" b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F0966715-F490-89F5-2B3E-2D8F7210B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56" y="1029929"/>
                <a:ext cx="7768730" cy="584775"/>
              </a:xfrm>
              <a:prstGeom prst="rect">
                <a:avLst/>
              </a:prstGeom>
              <a:blipFill>
                <a:blip r:embed="rId7"/>
                <a:stretch>
                  <a:fillRect l="-1958" t="-14894" r="-979" b="-319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96FF56-7345-EB41-2688-0D1570ED32B7}"/>
              </a:ext>
            </a:extLst>
          </p:cNvPr>
          <p:cNvSpPr txBox="1"/>
          <p:nvPr/>
        </p:nvSpPr>
        <p:spPr>
          <a:xfrm>
            <a:off x="3030178" y="2344369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Green’s </a:t>
            </a:r>
            <a:r>
              <a:rPr kumimoji="1" lang="en-US" altLang="ja-JP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</a:t>
            </a:r>
            <a:r>
              <a:rPr kumimoji="1" lang="en-US" altLang="ja-JP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1" lang="ja-JP" altLang="en-US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926F3C-13F9-9D6E-2F46-CAB5A8E60711}"/>
              </a:ext>
            </a:extLst>
          </p:cNvPr>
          <p:cNvSpPr txBox="1"/>
          <p:nvPr/>
        </p:nvSpPr>
        <p:spPr>
          <a:xfrm>
            <a:off x="4325788" y="2270754"/>
            <a:ext cx="151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thermodynamic</a:t>
            </a:r>
          </a:p>
          <a:p>
            <a:pPr algn="ctr"/>
            <a:r>
              <a:rPr lang="en-US" altLang="ja-JP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force</a:t>
            </a:r>
            <a:endParaRPr kumimoji="1" lang="ja-JP" altLang="en-US" sz="16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C35BAFD-8531-2D1C-CC5C-4B8D472502D1}"/>
              </a:ext>
            </a:extLst>
          </p:cNvPr>
          <p:cNvSpPr txBox="1"/>
          <p:nvPr/>
        </p:nvSpPr>
        <p:spPr>
          <a:xfrm>
            <a:off x="8177932" y="1773386"/>
            <a:ext cx="3541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Israel-Stewart equation</a:t>
            </a:r>
          </a:p>
          <a:p>
            <a:pPr algn="ctr"/>
            <a:r>
              <a:rPr lang="en-US" altLang="ja-JP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noise (differential form)</a:t>
            </a:r>
            <a:endParaRPr kumimoji="1" lang="ja-JP" altLang="en-US" sz="24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4A81461-A8F8-71F6-4EEE-5B688FDA5456}"/>
              </a:ext>
            </a:extLst>
          </p:cNvPr>
          <p:cNvSpPr txBox="1"/>
          <p:nvPr/>
        </p:nvSpPr>
        <p:spPr>
          <a:xfrm>
            <a:off x="7340365" y="5324749"/>
            <a:ext cx="3284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Viscosity </a:t>
            </a:r>
            <a:r>
              <a:rPr lang="en-US" altLang="ja-JP" sz="2800" b="1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➔</a:t>
            </a:r>
            <a:r>
              <a:rPr lang="en-US" altLang="ja-JP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Enhance</a:t>
            </a:r>
            <a:endParaRPr kumimoji="1" lang="ja-JP" altLang="en-US" sz="28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FB511B6-3FD3-57B5-373D-CD613F800AE1}"/>
              </a:ext>
            </a:extLst>
          </p:cNvPr>
          <p:cNvSpPr txBox="1"/>
          <p:nvPr/>
        </p:nvSpPr>
        <p:spPr>
          <a:xfrm>
            <a:off x="7340365" y="5840819"/>
            <a:ext cx="4391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Relaxation time </a:t>
            </a:r>
            <a:r>
              <a:rPr lang="en-US" altLang="ja-JP" sz="2800" b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➔</a:t>
            </a:r>
            <a:r>
              <a:rPr lang="en-US" altLang="ja-JP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Suppress</a:t>
            </a:r>
            <a:endParaRPr kumimoji="1" lang="ja-JP" altLang="en-US" sz="28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193E5A3-5CF1-34A7-4A30-B47ACA180413}"/>
                  </a:ext>
                </a:extLst>
              </p:cNvPr>
              <p:cNvSpPr txBox="1"/>
              <p:nvPr/>
            </p:nvSpPr>
            <p:spPr>
              <a:xfrm>
                <a:off x="588956" y="4485354"/>
                <a:ext cx="246054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FDR for</a:t>
                </a:r>
                <a:r>
                  <a:rPr lang="en-US" altLang="ja-JP" sz="32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𝜹𝝅</m:t>
                        </m:r>
                      </m:e>
                      <m:sup>
                        <m:r>
                          <a:rPr lang="en-US" altLang="ja-JP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𝝁𝝂</m:t>
                        </m:r>
                      </m:sup>
                    </m:sSup>
                  </m:oMath>
                </a14:m>
                <a:endParaRPr kumimoji="1" lang="ja-JP" altLang="en-US" sz="3200" b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193E5A3-5CF1-34A7-4A30-B47ACA180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56" y="4485354"/>
                <a:ext cx="2460545" cy="584775"/>
              </a:xfrm>
              <a:prstGeom prst="rect">
                <a:avLst/>
              </a:prstGeom>
              <a:blipFill>
                <a:blip r:embed="rId8"/>
                <a:stretch>
                  <a:fillRect l="-6154" t="-12766" b="-319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A890CB0-BD5E-8D46-40B9-9D7BDEA16E39}"/>
                  </a:ext>
                </a:extLst>
              </p:cNvPr>
              <p:cNvSpPr txBox="1"/>
              <p:nvPr/>
            </p:nvSpPr>
            <p:spPr>
              <a:xfrm>
                <a:off x="7123879" y="1658126"/>
                <a:ext cx="131157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60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⟺</m:t>
                      </m:r>
                    </m:oMath>
                  </m:oMathPara>
                </a14:m>
                <a:endParaRPr kumimoji="1" lang="ja-JP" altLang="en-US" sz="60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A890CB0-BD5E-8D46-40B9-9D7BDEA1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79" y="1658126"/>
                <a:ext cx="1311578" cy="10156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右矢印 29">
            <a:extLst>
              <a:ext uri="{FF2B5EF4-FFF2-40B4-BE49-F238E27FC236}">
                <a16:creationId xmlns:a16="http://schemas.microsoft.com/office/drawing/2014/main" id="{D8C3445E-B5E2-3C4C-DED6-5E2DBFE9803F}"/>
              </a:ext>
            </a:extLst>
          </p:cNvPr>
          <p:cNvSpPr/>
          <p:nvPr/>
        </p:nvSpPr>
        <p:spPr>
          <a:xfrm>
            <a:off x="6354500" y="5468422"/>
            <a:ext cx="810938" cy="744794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830376-5A43-AF7D-C84A-FCBADBB005DC}"/>
              </a:ext>
            </a:extLst>
          </p:cNvPr>
          <p:cNvSpPr txBox="1"/>
          <p:nvPr/>
        </p:nvSpPr>
        <p:spPr>
          <a:xfrm>
            <a:off x="3585076" y="4057714"/>
            <a:ext cx="4772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 </a:t>
            </a:r>
            <a:r>
              <a:rPr lang="en-US" altLang="ja-JP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Murase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Annals Phys. </a:t>
            </a:r>
            <a:r>
              <a:rPr lang="en-US" altLang="ja-JP" sz="20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411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167969 (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ja-JP" sz="20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C5EDF1A-C4CA-6208-3B70-D310C6CABBED}"/>
                  </a:ext>
                </a:extLst>
              </p:cNvPr>
              <p:cNvSpPr txBox="1"/>
              <p:nvPr/>
            </p:nvSpPr>
            <p:spPr>
              <a:xfrm>
                <a:off x="868236" y="5888899"/>
                <a:ext cx="2382191" cy="539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𝛿𝜋</m:t>
                              </m:r>
                            </m:e>
                            <m:sup>
                              <m:r>
                                <a:rPr lang="en-US" altLang="ja-JP" sz="24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</m:e>
                      </m:d>
                      <m:r>
                        <a:rPr lang="en-US" altLang="ja-JP" sz="2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altLang="ja-JP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4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24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ja-JP" sz="24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sz="24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C5EDF1A-C4CA-6208-3B70-D310C6CAB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36" y="5888899"/>
                <a:ext cx="2382191" cy="539571"/>
              </a:xfrm>
              <a:prstGeom prst="rect">
                <a:avLst/>
              </a:prstGeom>
              <a:blipFill>
                <a:blip r:embed="rId10"/>
                <a:stretch>
                  <a:fillRect t="-95455" b="-159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726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834C3-6C3B-0762-9521-849CCC65C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1EAA26-1A60-8C95-AA1D-B8092F860A09}"/>
              </a:ext>
            </a:extLst>
          </p:cNvPr>
          <p:cNvSpPr txBox="1"/>
          <p:nvPr/>
        </p:nvSpPr>
        <p:spPr>
          <a:xfrm>
            <a:off x="79513" y="246490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4B2991-9F3D-0201-628A-1DBFB850B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C7DEEC-DA36-EB41-D370-6690F6E1A3E0}"/>
              </a:ext>
            </a:extLst>
          </p:cNvPr>
          <p:cNvSpPr txBox="1"/>
          <p:nvPr/>
        </p:nvSpPr>
        <p:spPr>
          <a:xfrm>
            <a:off x="874643" y="1033669"/>
            <a:ext cx="4189352" cy="2967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▸Introduction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▸Model</a:t>
            </a:r>
            <a:endParaRPr kumimoji="1" lang="en-US" altLang="ja-JP" sz="32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▸Results &amp; Discussions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▸Summary</a:t>
            </a:r>
            <a:endParaRPr kumimoji="1" lang="ja-JP" altLang="en-US" sz="32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42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414D7C0-5B66-F0B3-7AB4-69D882A59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36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3C9C79A-C5C9-DF51-3AD9-156330BB5385}"/>
              </a:ext>
            </a:extLst>
          </p:cNvPr>
          <p:cNvSpPr txBox="1"/>
          <p:nvPr/>
        </p:nvSpPr>
        <p:spPr>
          <a:xfrm>
            <a:off x="79513" y="246490"/>
            <a:ext cx="2012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A76AA4-E5A5-06EF-0764-7C3C252A1E56}"/>
              </a:ext>
            </a:extLst>
          </p:cNvPr>
          <p:cNvSpPr txBox="1"/>
          <p:nvPr/>
        </p:nvSpPr>
        <p:spPr>
          <a:xfrm>
            <a:off x="697727" y="1100314"/>
            <a:ext cx="1079654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00000"/>
            </a:pP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▪︎Frozen structure of distribution of slow variables</a:t>
            </a:r>
          </a:p>
          <a:p>
            <a:pPr>
              <a:buSzPct val="100000"/>
            </a:pPr>
            <a:r>
              <a:rPr lang="ja-JP" altLang="en-US" sz="280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　</a:t>
            </a:r>
            <a:r>
              <a:rPr lang="en-US" altLang="ja-JP" sz="2800" dirty="0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➔</a:t>
            </a:r>
            <a:r>
              <a:rPr kumimoji="1" lang="en-US" altLang="ja-JP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the information of the early stage</a:t>
            </a:r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buSzPct val="100000"/>
            </a:pPr>
            <a:endParaRPr lang="en-US" altLang="ja-JP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▪︎Significant e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ffects of bulk and transport properties of the medium</a:t>
            </a:r>
          </a:p>
          <a:p>
            <a:r>
              <a:rPr lang="ja-JP" alt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2-particle correlations induced by hydrodynamic fluctuations </a:t>
            </a:r>
          </a:p>
          <a:p>
            <a:pPr>
              <a:buSzPct val="100000"/>
            </a:pPr>
            <a:r>
              <a:rPr lang="ja-JP" altLang="en-US" sz="280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　</a:t>
            </a:r>
            <a:r>
              <a:rPr lang="en-US" altLang="ja-JP" sz="2800" dirty="0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➔</a:t>
            </a:r>
            <a:r>
              <a:rPr kumimoji="1" lang="en-US" altLang="ja-JP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 the properties of the medium from 2-particle correlations!</a:t>
            </a:r>
          </a:p>
          <a:p>
            <a:pPr>
              <a:buSzPct val="100000"/>
            </a:pPr>
            <a:endParaRPr lang="en-US" altLang="ja-JP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▪︎Hydrodynamic fluctuations provide a multidimensional analysis</a:t>
            </a:r>
            <a:endParaRPr kumimoji="1" lang="ja-JP" altLang="en-US" sz="2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7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35FC6-EC46-D722-8FA0-87136666B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BE1ADE-8884-A0A1-8376-97D2D9D5C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37</a:t>
            </a:fld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270F98-F87F-D63D-BEBD-DCE8A5E221D2}"/>
              </a:ext>
            </a:extLst>
          </p:cNvPr>
          <p:cNvSpPr txBox="1"/>
          <p:nvPr/>
        </p:nvSpPr>
        <p:spPr>
          <a:xfrm>
            <a:off x="3005763" y="2921168"/>
            <a:ext cx="61804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Backup(Formalism)</a:t>
            </a:r>
            <a:endParaRPr kumimoji="1" lang="ja-JP" altLang="en-US" sz="60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22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8CF996-2C2D-9E63-D8BB-B4E87E9B9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38</a:t>
            </a:fld>
            <a:endParaRPr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6ABF7325-0C51-D813-DBBC-C7C18EE888FC}"/>
              </a:ext>
            </a:extLst>
          </p:cNvPr>
          <p:cNvSpPr/>
          <p:nvPr/>
        </p:nvSpPr>
        <p:spPr>
          <a:xfrm>
            <a:off x="333381" y="894500"/>
            <a:ext cx="5221480" cy="1605743"/>
          </a:xfrm>
          <a:prstGeom prst="roundRect">
            <a:avLst>
              <a:gd name="adj" fmla="val 3460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F07FDF48-E1BE-EFDD-DDE2-122AAF40049E}"/>
                  </a:ext>
                </a:extLst>
              </p:cNvPr>
              <p:cNvSpPr txBox="1"/>
              <p:nvPr/>
            </p:nvSpPr>
            <p:spPr>
              <a:xfrm>
                <a:off x="614445" y="1442354"/>
                <a:ext cx="4726679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f>
                        <m:fPr>
                          <m:ctrlP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ja-JP" altLang="en-US" sz="24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F07FDF48-E1BE-EFDD-DDE2-122AAF400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45" y="1442354"/>
                <a:ext cx="4726679" cy="968598"/>
              </a:xfrm>
              <a:prstGeom prst="rect">
                <a:avLst/>
              </a:prstGeom>
              <a:blipFill>
                <a:blip r:embed="rId3"/>
                <a:stretch>
                  <a:fillRect l="-804" t="-157143" b="-2168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67D8C7-2780-E628-2D7F-6488A81D27F6}"/>
              </a:ext>
            </a:extLst>
          </p:cNvPr>
          <p:cNvSpPr txBox="1"/>
          <p:nvPr/>
        </p:nvSpPr>
        <p:spPr>
          <a:xfrm>
            <a:off x="404689" y="947240"/>
            <a:ext cx="277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Cooper-Frye formula</a:t>
            </a:r>
            <a:endParaRPr kumimoji="1" lang="ja-JP" altLang="en-US" sz="2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37A6458-D7D4-10F3-E359-7176511D72B8}"/>
                  </a:ext>
                </a:extLst>
              </p:cNvPr>
              <p:cNvSpPr txBox="1"/>
              <p:nvPr/>
            </p:nvSpPr>
            <p:spPr>
              <a:xfrm>
                <a:off x="572382" y="2671171"/>
                <a:ext cx="9074151" cy="712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>
                    <a:solidFill>
                      <a:srgbClr val="FF8200"/>
                    </a:solidFill>
                  </a:rPr>
                  <a:t>①</a:t>
                </a:r>
                <a:r>
                  <a:rPr kumimoji="1" lang="en-US" altLang="ja-JP" sz="2400" dirty="0">
                    <a:solidFill>
                      <a:srgbClr val="FF8200"/>
                    </a:solidFill>
                  </a:rPr>
                  <a:t> </a:t>
                </a:r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𝑑𝑌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𝑑𝑌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∵</m:t>
                        </m:r>
                        <m:f>
                          <m:f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𝑑𝑌</m:t>
                            </m:r>
                          </m:num>
                          <m:den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37A6458-D7D4-10F3-E359-7176511D7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82" y="2671171"/>
                <a:ext cx="9074151" cy="712183"/>
              </a:xfrm>
              <a:prstGeom prst="rect">
                <a:avLst/>
              </a:prstGeom>
              <a:blipFill>
                <a:blip r:embed="rId4"/>
                <a:stretch>
                  <a:fillRect l="-1119" b="-35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7251E88-CEC1-44BB-333B-03DF2BA62325}"/>
                  </a:ext>
                </a:extLst>
              </p:cNvPr>
              <p:cNvSpPr txBox="1"/>
              <p:nvPr/>
            </p:nvSpPr>
            <p:spPr>
              <a:xfrm>
                <a:off x="572382" y="3615342"/>
                <a:ext cx="10790967" cy="86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rgbClr val="FF8200"/>
                    </a:solidFill>
                  </a:rPr>
                  <a:t>②</a:t>
                </a:r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0, 0, 0</m:t>
                        </m:r>
                      </m:e>
                    </m:d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0, 0, 0</m:t>
                        </m:r>
                      </m:e>
                    </m:d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func>
                          <m:func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ja-JP" sz="2400" b="0" i="0" smtClean="0">
                                <a:latin typeface="Cambria Math" panose="02040503050406030204" pitchFamily="18" charset="0"/>
                              </a:rPr>
                              <m:t>cosh</m:t>
                            </m:r>
                          </m:fName>
                          <m:e>
                            <m:d>
                              <m:d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kumimoji="1"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,0, 0, 0</m:t>
                            </m:r>
                          </m:e>
                        </m:func>
                      </m:e>
                    </m:d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𝐴𝑑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,0, 0, 0</m:t>
                        </m:r>
                      </m:e>
                    </m:d>
                  </m:oMath>
                </a14:m>
                <a:r>
                  <a:rPr kumimoji="1" lang="en-US" altLang="ja-JP" sz="2400" dirty="0"/>
                  <a:t> </a:t>
                </a:r>
              </a:p>
              <a:p>
                <a:r>
                  <a:rPr kumimoji="1" lang="en-US" altLang="ja-JP" sz="2400" b="0" dirty="0"/>
                  <a:t>                                                       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𝐴𝑑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cosh</m:t>
                    </m:r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ja-JP" sz="2400" dirty="0"/>
                  <a:t> </a:t>
                </a:r>
                <a:endParaRPr kumimoji="1" lang="ja-JP" altLang="en-US" sz="240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7251E88-CEC1-44BB-333B-03DF2BA62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82" y="3615342"/>
                <a:ext cx="10790967" cy="860748"/>
              </a:xfrm>
              <a:prstGeom prst="rect">
                <a:avLst/>
              </a:prstGeom>
              <a:blipFill>
                <a:blip r:embed="rId5"/>
                <a:stretch>
                  <a:fillRect l="-941" t="-4348" b="-28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C5F9FCD-A24B-874B-2785-53610E7F830A}"/>
              </a:ext>
            </a:extLst>
          </p:cNvPr>
          <p:cNvSpPr txBox="1"/>
          <p:nvPr/>
        </p:nvSpPr>
        <p:spPr>
          <a:xfrm>
            <a:off x="572382" y="4522584"/>
            <a:ext cx="6268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8200"/>
                </a:solidFill>
                <a:latin typeface="Arial Rounded MT Bold" panose="020F0704030504030204" pitchFamily="34" charset="0"/>
              </a:rPr>
              <a:t>③ </a:t>
            </a:r>
            <a:r>
              <a:rPr kumimoji="1" lang="en-US" altLang="ja-JP" sz="2400" dirty="0">
                <a:latin typeface="Arial Rounded MT Bold" panose="020F0704030504030204" pitchFamily="34" charset="0"/>
              </a:rPr>
              <a:t> </a:t>
            </a:r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Assumption: Boltzmann dist. </a:t>
            </a:r>
            <a:r>
              <a:rPr kumimoji="1" lang="en-US" altLang="ja-JP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fluctuation</a:t>
            </a:r>
            <a:endParaRPr kumimoji="1" lang="ja-JP" altLang="en-US" sz="24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6F53D10-979C-D877-1B88-FF0FF9DAE1CD}"/>
                  </a:ext>
                </a:extLst>
              </p:cNvPr>
              <p:cNvSpPr txBox="1"/>
              <p:nvPr/>
            </p:nvSpPr>
            <p:spPr>
              <a:xfrm>
                <a:off x="999755" y="4969149"/>
                <a:ext cx="10887468" cy="1680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ja-JP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ja-JP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ja-JP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cosh</m:t>
                            </m:r>
                            <m:d>
                              <m:d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altLang="ja-JP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altLang="ja-JP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kumimoji="1" lang="en-US" altLang="ja-JP" sz="240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1" lang="ja-JP" alt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cosh</m:t>
                            </m:r>
                            <m:d>
                              <m:d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ja-JP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cosh</m:t>
                            </m:r>
                            <m:d>
                              <m:d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cosh</m:t>
                            </m:r>
                            <m:d>
                              <m:d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sinh</m:t>
                            </m:r>
                            <m:d>
                              <m:d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kumimoji="1" lang="en-US" altLang="ja-JP" sz="240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1" lang="ja-JP" alt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kumimoji="1" lang="en-US" altLang="ja-JP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kumimoji="1"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kumimoji="1" lang="en-US" altLang="ja-JP" sz="2400" dirty="0">
                    <a:solidFill>
                      <a:schemeClr val="tx1"/>
                    </a:solidFill>
                  </a:rPr>
                  <a:t> </a:t>
                </a:r>
                <a:endParaRPr kumimoji="1" lang="ja-JP" alt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6F53D10-979C-D877-1B88-FF0FF9DAE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55" y="4969149"/>
                <a:ext cx="10887468" cy="1680460"/>
              </a:xfrm>
              <a:prstGeom prst="rect">
                <a:avLst/>
              </a:prstGeom>
              <a:blipFill>
                <a:blip r:embed="rId6"/>
                <a:stretch>
                  <a:fillRect l="-466" b="-30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20021F0-EED3-1976-A773-573A55053391}"/>
                  </a:ext>
                </a:extLst>
              </p:cNvPr>
              <p:cNvSpPr txBox="1"/>
              <p:nvPr/>
            </p:nvSpPr>
            <p:spPr>
              <a:xfrm>
                <a:off x="8133653" y="947240"/>
                <a:ext cx="3911135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kumimoji="1"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transverse momentum</a:t>
                </a:r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20021F0-EED3-1976-A773-573A55053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653" y="947240"/>
                <a:ext cx="3911135" cy="656013"/>
              </a:xfrm>
              <a:prstGeom prst="rect">
                <a:avLst/>
              </a:prstGeom>
              <a:blipFill>
                <a:blip r:embed="rId7"/>
                <a:stretch>
                  <a:fillRect r="-3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55B2A9B-E256-4AA3-3909-E2DC0A13CDEC}"/>
                  </a:ext>
                </a:extLst>
              </p:cNvPr>
              <p:cNvSpPr txBox="1"/>
              <p:nvPr/>
            </p:nvSpPr>
            <p:spPr>
              <a:xfrm>
                <a:off x="9455618" y="1487678"/>
                <a:ext cx="2589170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kumimoji="1"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tanh</m:t>
                            </m:r>
                          </m:e>
                          <m:sup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kumimoji="1"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1" lang="en-US" altLang="ja-JP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1" lang="en-US" altLang="ja-JP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kumimoji="1" lang="en-US" altLang="ja-JP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kumimoji="1" lang="en-US" altLang="ja-JP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rapidity</a:t>
                </a:r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55B2A9B-E256-4AA3-3909-E2DC0A13C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618" y="1487678"/>
                <a:ext cx="2589170" cy="506870"/>
              </a:xfrm>
              <a:prstGeom prst="rect">
                <a:avLst/>
              </a:prstGeom>
              <a:blipFill>
                <a:blip r:embed="rId8"/>
                <a:stretch>
                  <a:fillRect r="-976" b="-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DAF48E18-6D62-677A-E5E7-4B490C8C120B}"/>
                  </a:ext>
                </a:extLst>
              </p:cNvPr>
              <p:cNvSpPr txBox="1"/>
              <p:nvPr/>
            </p:nvSpPr>
            <p:spPr>
              <a:xfrm>
                <a:off x="8624749" y="1985712"/>
                <a:ext cx="3420039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transverse mass</a:t>
                </a:r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DAF48E18-6D62-677A-E5E7-4B490C8C1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749" y="1985712"/>
                <a:ext cx="3420039" cy="427746"/>
              </a:xfrm>
              <a:prstGeom prst="rect">
                <a:avLst/>
              </a:prstGeom>
              <a:blipFill>
                <a:blip r:embed="rId9"/>
                <a:stretch>
                  <a:fillRect r="-37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3D1D8AF-4335-ACDA-6A00-1B1484BF0451}"/>
                  </a:ext>
                </a:extLst>
              </p:cNvPr>
              <p:cNvSpPr txBox="1"/>
              <p:nvPr/>
            </p:nvSpPr>
            <p:spPr>
              <a:xfrm>
                <a:off x="10096691" y="2429597"/>
                <a:ext cx="1948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azimuthal angle</a:t>
                </a:r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3D1D8AF-4335-ACDA-6A00-1B1484BF0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691" y="2429597"/>
                <a:ext cx="1948097" cy="369332"/>
              </a:xfrm>
              <a:prstGeom prst="rect">
                <a:avLst/>
              </a:prstGeom>
              <a:blipFill>
                <a:blip r:embed="rId10"/>
                <a:stretch>
                  <a:fillRect l="-645" t="-6667" r="-1290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D0CE94A-2A30-A0A3-E282-4ACBB657B0A9}"/>
                  </a:ext>
                </a:extLst>
              </p:cNvPr>
              <p:cNvSpPr txBox="1"/>
              <p:nvPr/>
            </p:nvSpPr>
            <p:spPr>
              <a:xfrm>
                <a:off x="10158694" y="2831208"/>
                <a:ext cx="1886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transverse area</a:t>
                </a:r>
                <a:endParaRPr kumimoji="1" lang="ja-JP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D0CE94A-2A30-A0A3-E282-4ACBB657B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8694" y="2831208"/>
                <a:ext cx="1886094" cy="369332"/>
              </a:xfrm>
              <a:prstGeom prst="rect">
                <a:avLst/>
              </a:prstGeom>
              <a:blipFill>
                <a:blip r:embed="rId11"/>
                <a:stretch>
                  <a:fillRect t="-6452" r="-1333" b="-22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01B5CF5-E8D4-8E20-A3A1-0B99815CFAA9}"/>
              </a:ext>
            </a:extLst>
          </p:cNvPr>
          <p:cNvSpPr txBox="1"/>
          <p:nvPr/>
        </p:nvSpPr>
        <p:spPr>
          <a:xfrm>
            <a:off x="79513" y="246490"/>
            <a:ext cx="9937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2-particle correlation function in </a:t>
            </a:r>
            <a:r>
              <a:rPr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Bjorken</a:t>
            </a:r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expansion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18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A05579A-8A72-6B81-C032-BA20A4AFE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39</a:t>
            </a:fld>
            <a:endParaRPr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5170EC6C-AF3A-598F-7134-05238E0C927C}"/>
              </a:ext>
            </a:extLst>
          </p:cNvPr>
          <p:cNvSpPr/>
          <p:nvPr/>
        </p:nvSpPr>
        <p:spPr>
          <a:xfrm>
            <a:off x="5755747" y="1454857"/>
            <a:ext cx="6266627" cy="2137408"/>
          </a:xfrm>
          <a:prstGeom prst="roundRect">
            <a:avLst>
              <a:gd name="adj" fmla="val 3460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3F118CDF-A360-0041-9A91-F7745B54BE63}"/>
              </a:ext>
            </a:extLst>
          </p:cNvPr>
          <p:cNvSpPr/>
          <p:nvPr/>
        </p:nvSpPr>
        <p:spPr>
          <a:xfrm>
            <a:off x="290558" y="894500"/>
            <a:ext cx="5221480" cy="1605743"/>
          </a:xfrm>
          <a:prstGeom prst="roundRect">
            <a:avLst>
              <a:gd name="adj" fmla="val 3460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D02F3BC-D94B-5AE8-00D0-E219FB16717B}"/>
                  </a:ext>
                </a:extLst>
              </p:cNvPr>
              <p:cNvSpPr txBox="1"/>
              <p:nvPr/>
            </p:nvSpPr>
            <p:spPr>
              <a:xfrm>
                <a:off x="571622" y="1442354"/>
                <a:ext cx="4726679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f>
                        <m:fPr>
                          <m:ctrlP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kumimoji="1" lang="en-US" altLang="ja-JP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ja-JP" altLang="en-US" sz="24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D02F3BC-D94B-5AE8-00D0-E219FB167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22" y="1442354"/>
                <a:ext cx="4726679" cy="968598"/>
              </a:xfrm>
              <a:prstGeom prst="rect">
                <a:avLst/>
              </a:prstGeom>
              <a:blipFill>
                <a:blip r:embed="rId3"/>
                <a:stretch>
                  <a:fillRect l="-1072" t="-157143" b="-2168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6E21E1-CE9D-BD3C-7EC0-A6E622286C84}"/>
              </a:ext>
            </a:extLst>
          </p:cNvPr>
          <p:cNvSpPr txBox="1"/>
          <p:nvPr/>
        </p:nvSpPr>
        <p:spPr>
          <a:xfrm>
            <a:off x="361866" y="947240"/>
            <a:ext cx="277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Cooper-Frye formula</a:t>
            </a:r>
            <a:endParaRPr kumimoji="1" lang="ja-JP" altLang="en-US" sz="2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00969EA-A819-3F76-5A66-5BCFFE78B7E2}"/>
              </a:ext>
            </a:extLst>
          </p:cNvPr>
          <p:cNvSpPr txBox="1"/>
          <p:nvPr/>
        </p:nvSpPr>
        <p:spPr>
          <a:xfrm>
            <a:off x="290558" y="3008087"/>
            <a:ext cx="4465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Rapidity dist. in </a:t>
            </a:r>
            <a:r>
              <a:rPr kumimoji="1" lang="en-US" altLang="ja-JP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Bjorken</a:t>
            </a:r>
            <a:r>
              <a:rPr kumimoji="1"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expansion</a:t>
            </a:r>
            <a:endParaRPr kumimoji="1" lang="ja-JP" altLang="en-US" sz="24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E136503-C846-3922-EA34-B9FFE4D98EEA}"/>
                  </a:ext>
                </a:extLst>
              </p:cNvPr>
              <p:cNvSpPr txBox="1"/>
              <p:nvPr/>
            </p:nvSpPr>
            <p:spPr>
              <a:xfrm>
                <a:off x="290558" y="3578192"/>
                <a:ext cx="7526484" cy="798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f>
                        <m:f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𝑑𝑌</m:t>
                          </m:r>
                        </m:den>
                      </m:f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nary>
                        <m:nary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nary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altLang="ja-JP" sz="2400">
                          <a:latin typeface="Cambria Math" panose="02040503050406030204" pitchFamily="18" charset="0"/>
                        </a:rPr>
                        <m:t>cosh</m:t>
                      </m:r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E136503-C846-3922-EA34-B9FFE4D98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58" y="3578192"/>
                <a:ext cx="7526484" cy="798808"/>
              </a:xfrm>
              <a:prstGeom prst="rect">
                <a:avLst/>
              </a:prstGeom>
              <a:blipFill>
                <a:blip r:embed="rId4"/>
                <a:stretch>
                  <a:fillRect l="-506" t="-193750" b="-2765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三角形 8">
            <a:extLst>
              <a:ext uri="{FF2B5EF4-FFF2-40B4-BE49-F238E27FC236}">
                <a16:creationId xmlns:a16="http://schemas.microsoft.com/office/drawing/2014/main" id="{AAE6779E-8E0B-8A22-B2BB-D706C293B97F}"/>
              </a:ext>
            </a:extLst>
          </p:cNvPr>
          <p:cNvSpPr/>
          <p:nvPr/>
        </p:nvSpPr>
        <p:spPr>
          <a:xfrm rot="10800000">
            <a:off x="796539" y="2587390"/>
            <a:ext cx="4175597" cy="333549"/>
          </a:xfrm>
          <a:prstGeom prst="triangl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1FB775E-366B-3018-0578-3BB9C2090A4D}"/>
                  </a:ext>
                </a:extLst>
              </p:cNvPr>
              <p:cNvSpPr txBox="1"/>
              <p:nvPr/>
            </p:nvSpPr>
            <p:spPr>
              <a:xfrm>
                <a:off x="705517" y="5587319"/>
                <a:ext cx="10780965" cy="860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  <m:t>𝑑𝑌</m:t>
                              </m:r>
                            </m:den>
                          </m:f>
                        </m:e>
                      </m:d>
                      <m:r>
                        <a:rPr kumimoji="1" lang="en-US" altLang="ja-JP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nary>
                            <m:naryPr>
                              <m:ctrlPr>
                                <a:rPr lang="en-US" altLang="ja-JP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nary>
                          <m:r>
                            <m:rPr>
                              <m:sty m:val="p"/>
                            </m:rPr>
                            <a:rPr lang="en-US" altLang="ja-JP" sz="2200">
                              <a:latin typeface="Cambria Math" panose="02040503050406030204" pitchFamily="18" charset="0"/>
                            </a:rPr>
                            <m:t>cosh</m:t>
                          </m:r>
                          <m:d>
                            <m:dPr>
                              <m:ctrlP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2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ja-JP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ja-JP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22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altLang="ja-JP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ja-JP" sz="2200" b="0" i="0" smtClean="0">
                                      <a:latin typeface="Cambria Math" panose="02040503050406030204" pitchFamily="18" charset="0"/>
                                    </a:rPr>
                                    <m:t>cosh</m:t>
                                  </m:r>
                                  <m:r>
                                    <a:rPr lang="en-US" altLang="ja-JP" sz="220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altLang="ja-JP" sz="22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en-US" altLang="ja-JP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ja-JP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altLang="ja-JP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22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ja-JP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altLang="ja-JP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altLang="ja-JP" sz="2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2200" b="0" i="0" smtClean="0">
                                          <a:latin typeface="Cambria Math" panose="02040503050406030204" pitchFamily="18" charset="0"/>
                                        </a:rPr>
                                        <m:t>cosh</m:t>
                                      </m:r>
                                    </m:e>
                                    <m:sup>
                                      <m:r>
                                        <a:rPr lang="en-US" altLang="ja-JP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ja-JP" sz="2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altLang="ja-JP" sz="22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altLang="ja-JP" sz="22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en-US" altLang="ja-JP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altLang="ja-JP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2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ja-JP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altLang="ja-JP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2200">
                                          <a:latin typeface="Cambria Math" panose="02040503050406030204" pitchFamily="18" charset="0"/>
                                        </a:rPr>
                                        <m:t>cosh</m:t>
                                      </m:r>
                                    </m:e>
                                    <m:sup>
                                      <m:r>
                                        <a:rPr lang="en-US" altLang="ja-JP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altLang="ja-JP" sz="22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altLang="ja-JP" sz="22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ja-JP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ja-JP" altLang="en-US" sz="220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1FB775E-366B-3018-0578-3BB9C2090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517" y="5587319"/>
                <a:ext cx="10780965" cy="860877"/>
              </a:xfrm>
              <a:prstGeom prst="rect">
                <a:avLst/>
              </a:prstGeom>
              <a:blipFill>
                <a:blip r:embed="rId5"/>
                <a:stretch>
                  <a:fillRect t="-157353" b="-2294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下矢印 10">
            <a:extLst>
              <a:ext uri="{FF2B5EF4-FFF2-40B4-BE49-F238E27FC236}">
                <a16:creationId xmlns:a16="http://schemas.microsoft.com/office/drawing/2014/main" id="{3C70D9C4-8953-1186-DE48-ABC2FBB5B323}"/>
              </a:ext>
            </a:extLst>
          </p:cNvPr>
          <p:cNvSpPr/>
          <p:nvPr/>
        </p:nvSpPr>
        <p:spPr>
          <a:xfrm>
            <a:off x="1089589" y="4840270"/>
            <a:ext cx="538385" cy="64374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F07C926-5CE5-42ED-E0C8-B2170D42C9BE}"/>
                  </a:ext>
                </a:extLst>
              </p:cNvPr>
              <p:cNvSpPr txBox="1"/>
              <p:nvPr/>
            </p:nvSpPr>
            <p:spPr>
              <a:xfrm>
                <a:off x="1627974" y="4890691"/>
                <a:ext cx="49073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integral, event average,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kumimoji="1" lang="en-US" altLang="ja-JP" sz="24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average</a:t>
                </a:r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F07C926-5CE5-42ED-E0C8-B2170D42C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974" y="4890691"/>
                <a:ext cx="4907305" cy="461665"/>
              </a:xfrm>
              <a:prstGeom prst="rect">
                <a:avLst/>
              </a:prstGeom>
              <a:blipFill>
                <a:blip r:embed="rId6"/>
                <a:stretch>
                  <a:fillRect t="-5263" r="-1034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0652CAD-EDE1-52B7-710D-34EB5F32E47B}"/>
              </a:ext>
            </a:extLst>
          </p:cNvPr>
          <p:cNvCxnSpPr/>
          <p:nvPr/>
        </p:nvCxnSpPr>
        <p:spPr>
          <a:xfrm>
            <a:off x="3260221" y="4443812"/>
            <a:ext cx="450363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481A6AE-0CE0-2C2A-9A09-8D6AB3D7AF08}"/>
              </a:ext>
            </a:extLst>
          </p:cNvPr>
          <p:cNvSpPr txBox="1"/>
          <p:nvPr/>
        </p:nvSpPr>
        <p:spPr>
          <a:xfrm>
            <a:off x="3467246" y="4437358"/>
            <a:ext cx="350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incomplete Gamma function</a:t>
            </a:r>
            <a:endParaRPr kumimoji="1" lang="ja-JP" altLang="en-US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9AC5857-F5AB-9B43-8F20-8DE2EE86D525}"/>
              </a:ext>
            </a:extLst>
          </p:cNvPr>
          <p:cNvSpPr txBox="1"/>
          <p:nvPr/>
        </p:nvSpPr>
        <p:spPr>
          <a:xfrm>
            <a:off x="6232280" y="923202"/>
            <a:ext cx="5011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kumimoji="1" lang="en-US" altLang="ja-JP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incomplete Gamma function</a:t>
            </a:r>
            <a:endParaRPr kumimoji="1" lang="ja-JP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305AECD-F64E-9974-F25B-C96E513C6418}"/>
                  </a:ext>
                </a:extLst>
              </p:cNvPr>
              <p:cNvSpPr txBox="1"/>
              <p:nvPr/>
            </p:nvSpPr>
            <p:spPr>
              <a:xfrm>
                <a:off x="6379339" y="2817296"/>
                <a:ext cx="4416594" cy="720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</m:nary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𝑚𝐴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𝑚𝐴</m:t>
                          </m:r>
                        </m:sup>
                      </m:sSup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305AECD-F64E-9974-F25B-C96E513C6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339" y="2817296"/>
                <a:ext cx="4416594" cy="720325"/>
              </a:xfrm>
              <a:prstGeom prst="rect">
                <a:avLst/>
              </a:prstGeom>
              <a:blipFill>
                <a:blip r:embed="rId7"/>
                <a:stretch>
                  <a:fillRect l="-19198" t="-148276" b="-2241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94AE4B2-0F98-F999-D597-4D1B4E4F758B}"/>
                  </a:ext>
                </a:extLst>
              </p:cNvPr>
              <p:cNvSpPr txBox="1"/>
              <p:nvPr/>
            </p:nvSpPr>
            <p:spPr>
              <a:xfrm>
                <a:off x="5704279" y="1498730"/>
                <a:ext cx="5997668" cy="6925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kumimoji="1" lang="el-GR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  <m:r>
                        <a:rPr lang="en-US" altLang="ja-JP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ja-JP" altLang="en-US" i="1" smtClean="0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i="1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ja-JP" b="0" i="1" smtClean="0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ja-JP" i="1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altLang="ja-JP" i="1">
                          <a:solidFill>
                            <a:srgbClr val="FF82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i="1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ja-JP" i="1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ja-JP" i="1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i="1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i="1">
                              <a:solidFill>
                                <a:srgbClr val="FF82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ja-JP" alt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ja-JP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ja-JP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altLang="ja-JP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ja-JP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ja-JP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94AE4B2-0F98-F999-D597-4D1B4E4F7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279" y="1498730"/>
                <a:ext cx="5997668" cy="692562"/>
              </a:xfrm>
              <a:prstGeom prst="rect">
                <a:avLst/>
              </a:prstGeom>
              <a:blipFill>
                <a:blip r:embed="rId8"/>
                <a:stretch>
                  <a:fillRect l="-423" t="-160000" b="-23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444CFEB-7A94-25EB-8BEB-C99DCB9FDBE0}"/>
              </a:ext>
            </a:extLst>
          </p:cNvPr>
          <p:cNvSpPr txBox="1"/>
          <p:nvPr/>
        </p:nvSpPr>
        <p:spPr>
          <a:xfrm>
            <a:off x="7916108" y="2126771"/>
            <a:ext cx="1870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8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1" lang="en-US" altLang="ja-JP" dirty="0">
                <a:solidFill>
                  <a:srgbClr val="FF8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ower incomplete</a:t>
            </a:r>
          </a:p>
          <a:p>
            <a:pPr algn="ctr"/>
            <a:r>
              <a:rPr lang="en-US" altLang="ja-JP" dirty="0">
                <a:solidFill>
                  <a:srgbClr val="FF8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function</a:t>
            </a:r>
            <a:endParaRPr kumimoji="1" lang="ja-JP" altLang="en-US">
              <a:solidFill>
                <a:srgbClr val="FF82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862B52C-0093-487B-A2E9-95EA60CF128C}"/>
              </a:ext>
            </a:extLst>
          </p:cNvPr>
          <p:cNvSpPr txBox="1"/>
          <p:nvPr/>
        </p:nvSpPr>
        <p:spPr>
          <a:xfrm>
            <a:off x="9986240" y="2132904"/>
            <a:ext cx="1880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  <a:r>
              <a:rPr kumimoji="1" lang="en-US" altLang="ja-JP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incomplete</a:t>
            </a:r>
          </a:p>
          <a:p>
            <a:pPr algn="ctr"/>
            <a:r>
              <a:rPr lang="en-US" altLang="ja-JP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function</a:t>
            </a:r>
            <a:endParaRPr kumimoji="1" lang="ja-JP" altLang="en-US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グラフィックス 19" descr="クリップボード 単色塗りつぶし">
            <a:extLst>
              <a:ext uri="{FF2B5EF4-FFF2-40B4-BE49-F238E27FC236}">
                <a16:creationId xmlns:a16="http://schemas.microsoft.com/office/drawing/2014/main" id="{48916F30-5DAC-DF99-59CC-5896BDE24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9074" y="881508"/>
            <a:ext cx="528477" cy="528477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D279D71-7C0A-FFE8-761E-A244BD79587E}"/>
              </a:ext>
            </a:extLst>
          </p:cNvPr>
          <p:cNvSpPr txBox="1"/>
          <p:nvPr/>
        </p:nvSpPr>
        <p:spPr>
          <a:xfrm>
            <a:off x="5919351" y="2727553"/>
            <a:ext cx="524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ex.)</a:t>
            </a: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11CA977-2495-956C-969D-F570505826AD}"/>
              </a:ext>
            </a:extLst>
          </p:cNvPr>
          <p:cNvSpPr txBox="1"/>
          <p:nvPr/>
        </p:nvSpPr>
        <p:spPr>
          <a:xfrm>
            <a:off x="79513" y="246490"/>
            <a:ext cx="1004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2-particle correlation function in </a:t>
            </a:r>
            <a:r>
              <a:rPr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Bjorken</a:t>
            </a:r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expansion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25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798C2-F32E-7508-AB7B-A3A229D3C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6C13774-3BA0-42C2-A5EF-A1B5D9BF8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6482" y="6475526"/>
            <a:ext cx="821339" cy="365125"/>
          </a:xfrm>
        </p:spPr>
        <p:txBody>
          <a:bodyPr/>
          <a:lstStyle/>
          <a:p>
            <a:fld id="{B716BEE2-880D-EB46-B93E-CB71F0ACC8AC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31D438-052D-A1F8-6743-18806981AAA9}"/>
              </a:ext>
            </a:extLst>
          </p:cNvPr>
          <p:cNvSpPr txBox="1"/>
          <p:nvPr/>
        </p:nvSpPr>
        <p:spPr>
          <a:xfrm>
            <a:off x="79513" y="246490"/>
            <a:ext cx="6657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Event-by-event fluctuations in HIC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954E3E2-30E6-0E6F-7E9F-FC5C892679EA}"/>
              </a:ext>
            </a:extLst>
          </p:cNvPr>
          <p:cNvGrpSpPr/>
          <p:nvPr/>
        </p:nvGrpSpPr>
        <p:grpSpPr>
          <a:xfrm>
            <a:off x="44178" y="921816"/>
            <a:ext cx="7145797" cy="5055587"/>
            <a:chOff x="5618173" y="1061138"/>
            <a:chExt cx="7145797" cy="5055587"/>
          </a:xfrm>
        </p:grpSpPr>
        <p:pic>
          <p:nvPicPr>
            <p:cNvPr id="21" name="図 20" descr="背景パターン が含まれている画像&#10;&#10;自動的に生成された説明">
              <a:extLst>
                <a:ext uri="{FF2B5EF4-FFF2-40B4-BE49-F238E27FC236}">
                  <a16:creationId xmlns:a16="http://schemas.microsoft.com/office/drawing/2014/main" id="{B94DB9AA-F4BD-13F9-8509-F3769B04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8173" y="1061138"/>
              <a:ext cx="7145797" cy="5055587"/>
            </a:xfrm>
            <a:prstGeom prst="rect">
              <a:avLst/>
            </a:prstGeom>
          </p:spPr>
        </p:pic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B6D2C961-C552-9B6B-CC79-BEBF26711F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0845" y="1585132"/>
              <a:ext cx="0" cy="406567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46461417-0720-00AB-5E26-57575BAEB388}"/>
                </a:ext>
              </a:extLst>
            </p:cNvPr>
            <p:cNvCxnSpPr>
              <a:cxnSpLocks/>
            </p:cNvCxnSpPr>
            <p:nvPr/>
          </p:nvCxnSpPr>
          <p:spPr>
            <a:xfrm>
              <a:off x="6528600" y="5092850"/>
              <a:ext cx="526448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C4DD4AA1-4F90-FF80-01D2-A18C25D472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3327" y="2121913"/>
              <a:ext cx="3705066" cy="36825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AF512CFC-4823-DE8D-166B-30333A97B334}"/>
                </a:ext>
              </a:extLst>
            </p:cNvPr>
            <p:cNvCxnSpPr>
              <a:cxnSpLocks/>
            </p:cNvCxnSpPr>
            <p:nvPr/>
          </p:nvCxnSpPr>
          <p:spPr>
            <a:xfrm>
              <a:off x="6193296" y="2121913"/>
              <a:ext cx="3701681" cy="36825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77376435-05DD-FE53-2348-38C9CF240517}"/>
                    </a:ext>
                  </a:extLst>
                </p:cNvPr>
                <p:cNvSpPr txBox="1"/>
                <p:nvPr/>
              </p:nvSpPr>
              <p:spPr>
                <a:xfrm>
                  <a:off x="11371141" y="5043988"/>
                  <a:ext cx="50744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2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JP" altLang="en-US" sz="3200" i="1"/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77376435-05DD-FE53-2348-38C9CF2405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1141" y="5043988"/>
                  <a:ext cx="507447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8F861291-A446-EB14-1217-5D867B28D6F8}"/>
                    </a:ext>
                  </a:extLst>
                </p:cNvPr>
                <p:cNvSpPr txBox="1"/>
                <p:nvPr/>
              </p:nvSpPr>
              <p:spPr>
                <a:xfrm>
                  <a:off x="8921548" y="1072172"/>
                  <a:ext cx="47359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2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kumimoji="1" lang="ja-JP" altLang="en-US" sz="3200" i="1"/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8F861291-A446-EB14-1217-5D867B28D6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548" y="1072172"/>
                  <a:ext cx="473591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上矢印 65">
            <a:extLst>
              <a:ext uri="{FF2B5EF4-FFF2-40B4-BE49-F238E27FC236}">
                <a16:creationId xmlns:a16="http://schemas.microsoft.com/office/drawing/2014/main" id="{F4B7D0A7-0514-A4EC-0ACB-6AFE1E70B9A6}"/>
              </a:ext>
            </a:extLst>
          </p:cNvPr>
          <p:cNvSpPr/>
          <p:nvPr/>
        </p:nvSpPr>
        <p:spPr>
          <a:xfrm rot="1769588" flipH="1">
            <a:off x="4363573" y="1624564"/>
            <a:ext cx="226025" cy="3144840"/>
          </a:xfrm>
          <a:prstGeom prst="upArrow">
            <a:avLst/>
          </a:prstGeom>
          <a:gradFill>
            <a:gsLst>
              <a:gs pos="50000">
                <a:schemeClr val="accent2"/>
              </a:gs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上矢印 66">
            <a:extLst>
              <a:ext uri="{FF2B5EF4-FFF2-40B4-BE49-F238E27FC236}">
                <a16:creationId xmlns:a16="http://schemas.microsoft.com/office/drawing/2014/main" id="{65EC9485-181C-64E5-FF5E-D6CEDED49C95}"/>
              </a:ext>
            </a:extLst>
          </p:cNvPr>
          <p:cNvSpPr/>
          <p:nvPr/>
        </p:nvSpPr>
        <p:spPr>
          <a:xfrm rot="19528769" flipH="1">
            <a:off x="2626380" y="2215458"/>
            <a:ext cx="226025" cy="2666192"/>
          </a:xfrm>
          <a:prstGeom prst="upArrow">
            <a:avLst/>
          </a:prstGeom>
          <a:gradFill>
            <a:gsLst>
              <a:gs pos="50000">
                <a:schemeClr val="accent2"/>
              </a:gs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上矢印 67">
            <a:extLst>
              <a:ext uri="{FF2B5EF4-FFF2-40B4-BE49-F238E27FC236}">
                <a16:creationId xmlns:a16="http://schemas.microsoft.com/office/drawing/2014/main" id="{C70B9CFB-0A33-CE3C-78F9-75C81ED94D72}"/>
              </a:ext>
            </a:extLst>
          </p:cNvPr>
          <p:cNvSpPr/>
          <p:nvPr/>
        </p:nvSpPr>
        <p:spPr>
          <a:xfrm rot="20908605" flipH="1">
            <a:off x="3282634" y="2888536"/>
            <a:ext cx="226025" cy="1709559"/>
          </a:xfrm>
          <a:prstGeom prst="upArrow">
            <a:avLst/>
          </a:prstGeom>
          <a:gradFill>
            <a:gsLst>
              <a:gs pos="50000">
                <a:schemeClr val="accent2"/>
              </a:gs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8454750A-B843-9189-FA6D-21DF04B64D77}"/>
              </a:ext>
            </a:extLst>
          </p:cNvPr>
          <p:cNvGrpSpPr/>
          <p:nvPr/>
        </p:nvGrpSpPr>
        <p:grpSpPr>
          <a:xfrm>
            <a:off x="3345462" y="4748438"/>
            <a:ext cx="486120" cy="413468"/>
            <a:chOff x="6421658" y="3884397"/>
            <a:chExt cx="486120" cy="413468"/>
          </a:xfrm>
        </p:grpSpPr>
        <p:sp>
          <p:nvSpPr>
            <p:cNvPr id="19" name="爆発 1 18">
              <a:extLst>
                <a:ext uri="{FF2B5EF4-FFF2-40B4-BE49-F238E27FC236}">
                  <a16:creationId xmlns:a16="http://schemas.microsoft.com/office/drawing/2014/main" id="{AB6A6748-2A57-A515-33D1-8DE9141E6827}"/>
                </a:ext>
              </a:extLst>
            </p:cNvPr>
            <p:cNvSpPr/>
            <p:nvPr/>
          </p:nvSpPr>
          <p:spPr>
            <a:xfrm>
              <a:off x="6421658" y="3884397"/>
              <a:ext cx="486120" cy="413468"/>
            </a:xfrm>
            <a:prstGeom prst="irregularSeal1">
              <a:avLst/>
            </a:prstGeom>
            <a:solidFill>
              <a:srgbClr val="FF002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爆発 1 19">
              <a:extLst>
                <a:ext uri="{FF2B5EF4-FFF2-40B4-BE49-F238E27FC236}">
                  <a16:creationId xmlns:a16="http://schemas.microsoft.com/office/drawing/2014/main" id="{D8817D5F-58CD-87FF-9013-E4F30A3F2EB4}"/>
                </a:ext>
              </a:extLst>
            </p:cNvPr>
            <p:cNvSpPr/>
            <p:nvPr/>
          </p:nvSpPr>
          <p:spPr>
            <a:xfrm>
              <a:off x="6513078" y="3974229"/>
              <a:ext cx="308551" cy="234323"/>
            </a:xfrm>
            <a:prstGeom prst="irregularSeal1">
              <a:avLst/>
            </a:prstGeom>
            <a:solidFill>
              <a:srgbClr val="FF8200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FD659C47-DA1A-2C5D-F149-DA78AF58E8CE}"/>
              </a:ext>
            </a:extLst>
          </p:cNvPr>
          <p:cNvSpPr/>
          <p:nvPr/>
        </p:nvSpPr>
        <p:spPr>
          <a:xfrm>
            <a:off x="2970562" y="2179506"/>
            <a:ext cx="1202642" cy="413468"/>
          </a:xfrm>
          <a:prstGeom prst="roundRect">
            <a:avLst>
              <a:gd name="adj" fmla="val 14744"/>
            </a:avLst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DB87D3-93CB-BB5D-8479-4A024E677573}"/>
              </a:ext>
            </a:extLst>
          </p:cNvPr>
          <p:cNvSpPr txBox="1"/>
          <p:nvPr/>
        </p:nvSpPr>
        <p:spPr>
          <a:xfrm>
            <a:off x="2955062" y="2141861"/>
            <a:ext cx="126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Hadrons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204D361C-4CA2-720E-8C1E-0FA586D9AC0F}"/>
              </a:ext>
            </a:extLst>
          </p:cNvPr>
          <p:cNvSpPr/>
          <p:nvPr/>
        </p:nvSpPr>
        <p:spPr>
          <a:xfrm>
            <a:off x="3078939" y="5505962"/>
            <a:ext cx="985888" cy="413468"/>
          </a:xfrm>
          <a:prstGeom prst="roundRect">
            <a:avLst>
              <a:gd name="adj" fmla="val 14744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8E5BC6F-9BA1-B586-79CC-E81AD1867F62}"/>
              </a:ext>
            </a:extLst>
          </p:cNvPr>
          <p:cNvSpPr txBox="1"/>
          <p:nvPr/>
        </p:nvSpPr>
        <p:spPr>
          <a:xfrm>
            <a:off x="3071188" y="5476385"/>
            <a:ext cx="98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Nuclei</a:t>
            </a: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5F8368D6-B862-4DB2-F1B5-47B628210E93}"/>
              </a:ext>
            </a:extLst>
          </p:cNvPr>
          <p:cNvSpPr/>
          <p:nvPr/>
        </p:nvSpPr>
        <p:spPr>
          <a:xfrm>
            <a:off x="2726233" y="5447253"/>
            <a:ext cx="159939" cy="51992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88426476-7914-8119-DAD0-5E6C895D6EA7}"/>
              </a:ext>
            </a:extLst>
          </p:cNvPr>
          <p:cNvSpPr/>
          <p:nvPr/>
        </p:nvSpPr>
        <p:spPr>
          <a:xfrm>
            <a:off x="4240334" y="5447252"/>
            <a:ext cx="159939" cy="51992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1D75C97-71DA-6A78-5097-ED149E7A0F11}"/>
              </a:ext>
            </a:extLst>
          </p:cNvPr>
          <p:cNvSpPr txBox="1"/>
          <p:nvPr/>
        </p:nvSpPr>
        <p:spPr>
          <a:xfrm>
            <a:off x="903042" y="6158935"/>
            <a:ext cx="553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Space-time evolution of HIC reaction</a:t>
            </a:r>
            <a:endParaRPr kumimoji="1" lang="ja-JP" altLang="en-US" sz="2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0370D0F6-6B18-2032-F909-C85F056C8B80}"/>
              </a:ext>
            </a:extLst>
          </p:cNvPr>
          <p:cNvSpPr/>
          <p:nvPr/>
        </p:nvSpPr>
        <p:spPr>
          <a:xfrm>
            <a:off x="3024641" y="3388844"/>
            <a:ext cx="1127764" cy="413468"/>
          </a:xfrm>
          <a:prstGeom prst="roundRect">
            <a:avLst>
              <a:gd name="adj" fmla="val 14744"/>
            </a:avLst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9EC53B1-6FBA-6DA5-C4AE-A47BCE20B4A6}"/>
              </a:ext>
            </a:extLst>
          </p:cNvPr>
          <p:cNvSpPr txBox="1"/>
          <p:nvPr/>
        </p:nvSpPr>
        <p:spPr>
          <a:xfrm>
            <a:off x="3216615" y="3364746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QGP</a:t>
            </a: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530A7A93-2455-F55A-502D-FAC5D991217B}"/>
              </a:ext>
            </a:extLst>
          </p:cNvPr>
          <p:cNvSpPr/>
          <p:nvPr/>
        </p:nvSpPr>
        <p:spPr>
          <a:xfrm>
            <a:off x="2886056" y="4335080"/>
            <a:ext cx="1410201" cy="520323"/>
          </a:xfrm>
          <a:prstGeom prst="roundRect">
            <a:avLst>
              <a:gd name="adj" fmla="val 14744"/>
            </a:avLst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2B33F08-5A8D-3F45-4C96-9A2C5DDCC26E}"/>
              </a:ext>
            </a:extLst>
          </p:cNvPr>
          <p:cNvSpPr txBox="1"/>
          <p:nvPr/>
        </p:nvSpPr>
        <p:spPr>
          <a:xfrm>
            <a:off x="2856328" y="4346066"/>
            <a:ext cx="145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Non-equilibrated</a:t>
            </a:r>
          </a:p>
          <a:p>
            <a:pPr algn="ctr"/>
            <a:r>
              <a:rPr lang="en-US" altLang="ja-JP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BFA93B87-B5E3-364E-355F-3E96D59C0150}"/>
              </a:ext>
            </a:extLst>
          </p:cNvPr>
          <p:cNvGrpSpPr/>
          <p:nvPr/>
        </p:nvGrpSpPr>
        <p:grpSpPr>
          <a:xfrm>
            <a:off x="4336030" y="2835666"/>
            <a:ext cx="6262017" cy="523220"/>
            <a:chOff x="4336030" y="2835666"/>
            <a:chExt cx="6262017" cy="523220"/>
          </a:xfrm>
        </p:grpSpPr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B43BC215-920A-6DB8-A56E-807AB3DCBEB5}"/>
                </a:ext>
              </a:extLst>
            </p:cNvPr>
            <p:cNvSpPr txBox="1"/>
            <p:nvPr/>
          </p:nvSpPr>
          <p:spPr>
            <a:xfrm>
              <a:off x="7592352" y="2835666"/>
              <a:ext cx="30056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Propagation of jets</a:t>
              </a:r>
              <a:endParaRPr kumimoji="1" lang="ja-JP" altLang="en-US" sz="28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EDE33DF9-5D41-DF5E-FE90-28D048375BD7}"/>
                </a:ext>
              </a:extLst>
            </p:cNvPr>
            <p:cNvGrpSpPr/>
            <p:nvPr/>
          </p:nvGrpSpPr>
          <p:grpSpPr>
            <a:xfrm>
              <a:off x="4336030" y="3085083"/>
              <a:ext cx="6262017" cy="273803"/>
              <a:chOff x="4336030" y="3212299"/>
              <a:chExt cx="6262017" cy="273803"/>
            </a:xfrm>
          </p:grpSpPr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1DFEB981-55F3-41B2-2934-A22E3C1B0329}"/>
                  </a:ext>
                </a:extLst>
              </p:cNvPr>
              <p:cNvGrpSpPr/>
              <p:nvPr/>
            </p:nvGrpSpPr>
            <p:grpSpPr>
              <a:xfrm>
                <a:off x="4336030" y="3212299"/>
                <a:ext cx="252872" cy="256846"/>
                <a:chOff x="8922933" y="1468580"/>
                <a:chExt cx="252872" cy="256846"/>
              </a:xfrm>
            </p:grpSpPr>
            <p:sp>
              <p:nvSpPr>
                <p:cNvPr id="45" name="円/楕円 44">
                  <a:extLst>
                    <a:ext uri="{FF2B5EF4-FFF2-40B4-BE49-F238E27FC236}">
                      <a16:creationId xmlns:a16="http://schemas.microsoft.com/office/drawing/2014/main" id="{974D8B41-4BEE-7DB1-B1E8-95DB1A26D65F}"/>
                    </a:ext>
                  </a:extLst>
                </p:cNvPr>
                <p:cNvSpPr/>
                <p:nvPr/>
              </p:nvSpPr>
              <p:spPr>
                <a:xfrm>
                  <a:off x="8922933" y="1468580"/>
                  <a:ext cx="252872" cy="256846"/>
                </a:xfrm>
                <a:prstGeom prst="ellipse">
                  <a:avLst/>
                </a:prstGeom>
                <a:noFill/>
                <a:ln w="381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" name="円/楕円 48">
                  <a:extLst>
                    <a:ext uri="{FF2B5EF4-FFF2-40B4-BE49-F238E27FC236}">
                      <a16:creationId xmlns:a16="http://schemas.microsoft.com/office/drawing/2014/main" id="{E0DA8CC3-B78E-807F-6EE8-67C3B00FEE52}"/>
                    </a:ext>
                  </a:extLst>
                </p:cNvPr>
                <p:cNvSpPr/>
                <p:nvPr/>
              </p:nvSpPr>
              <p:spPr>
                <a:xfrm>
                  <a:off x="8961714" y="1508872"/>
                  <a:ext cx="175309" cy="17626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920C744F-AD4A-3E9B-7109-AC20E8443C83}"/>
                  </a:ext>
                </a:extLst>
              </p:cNvPr>
              <p:cNvCxnSpPr>
                <a:cxnSpLocks/>
                <a:endCxn id="45" idx="6"/>
              </p:cNvCxnSpPr>
              <p:nvPr/>
            </p:nvCxnSpPr>
            <p:spPr>
              <a:xfrm flipH="1" flipV="1">
                <a:off x="4588902" y="3340722"/>
                <a:ext cx="2971308" cy="14356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>
                <a:extLst>
                  <a:ext uri="{FF2B5EF4-FFF2-40B4-BE49-F238E27FC236}">
                    <a16:creationId xmlns:a16="http://schemas.microsoft.com/office/drawing/2014/main" id="{FAA02D4A-FD2E-3699-7DE9-B4C6F44E6E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32574" y="3486102"/>
                <a:ext cx="3065473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FB877B0-0F65-5A44-C121-AA8B395717C2}"/>
              </a:ext>
            </a:extLst>
          </p:cNvPr>
          <p:cNvGrpSpPr/>
          <p:nvPr/>
        </p:nvGrpSpPr>
        <p:grpSpPr>
          <a:xfrm>
            <a:off x="3753590" y="4381446"/>
            <a:ext cx="6654667" cy="523220"/>
            <a:chOff x="3753590" y="4381446"/>
            <a:chExt cx="6654667" cy="523220"/>
          </a:xfrm>
        </p:grpSpPr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55151CCC-82F8-F1F6-E7F2-FE242FCEDB6A}"/>
                </a:ext>
              </a:extLst>
            </p:cNvPr>
            <p:cNvSpPr txBox="1"/>
            <p:nvPr/>
          </p:nvSpPr>
          <p:spPr>
            <a:xfrm>
              <a:off x="7592352" y="4381446"/>
              <a:ext cx="27573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Initial</a:t>
              </a:r>
              <a:r>
                <a:rPr kumimoji="1" lang="en-US" altLang="ja-JP" sz="28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fluctuation</a:t>
              </a:r>
              <a:endParaRPr kumimoji="1" lang="ja-JP" altLang="en-US" sz="28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0" name="グループ化 79">
              <a:extLst>
                <a:ext uri="{FF2B5EF4-FFF2-40B4-BE49-F238E27FC236}">
                  <a16:creationId xmlns:a16="http://schemas.microsoft.com/office/drawing/2014/main" id="{6DE9ED53-82CA-B818-0DAA-B40E4B16832B}"/>
                </a:ext>
              </a:extLst>
            </p:cNvPr>
            <p:cNvGrpSpPr/>
            <p:nvPr/>
          </p:nvGrpSpPr>
          <p:grpSpPr>
            <a:xfrm>
              <a:off x="3753590" y="4580988"/>
              <a:ext cx="6654667" cy="296742"/>
              <a:chOff x="3753590" y="4708204"/>
              <a:chExt cx="6654667" cy="296742"/>
            </a:xfrm>
          </p:grpSpPr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81894216-DC62-D558-EDB7-63E5964FDE76}"/>
                  </a:ext>
                </a:extLst>
              </p:cNvPr>
              <p:cNvCxnSpPr>
                <a:cxnSpLocks/>
                <a:endCxn id="34" idx="6"/>
              </p:cNvCxnSpPr>
              <p:nvPr/>
            </p:nvCxnSpPr>
            <p:spPr>
              <a:xfrm flipH="1" flipV="1">
                <a:off x="4006462" y="4836627"/>
                <a:ext cx="3526112" cy="16693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AA87CBDC-37BE-B44B-8098-BDDF6B22766F}"/>
                  </a:ext>
                </a:extLst>
              </p:cNvPr>
              <p:cNvGrpSpPr/>
              <p:nvPr/>
            </p:nvGrpSpPr>
            <p:grpSpPr>
              <a:xfrm>
                <a:off x="3753590" y="4708204"/>
                <a:ext cx="252872" cy="256846"/>
                <a:chOff x="8922933" y="1468580"/>
                <a:chExt cx="252872" cy="256846"/>
              </a:xfrm>
            </p:grpSpPr>
            <p:sp>
              <p:nvSpPr>
                <p:cNvPr id="34" name="円/楕円 33">
                  <a:extLst>
                    <a:ext uri="{FF2B5EF4-FFF2-40B4-BE49-F238E27FC236}">
                      <a16:creationId xmlns:a16="http://schemas.microsoft.com/office/drawing/2014/main" id="{068B0188-11E7-E2C4-3360-2E19EFFA5407}"/>
                    </a:ext>
                  </a:extLst>
                </p:cNvPr>
                <p:cNvSpPr/>
                <p:nvPr/>
              </p:nvSpPr>
              <p:spPr>
                <a:xfrm>
                  <a:off x="8922933" y="1468580"/>
                  <a:ext cx="252872" cy="256846"/>
                </a:xfrm>
                <a:prstGeom prst="ellipse">
                  <a:avLst/>
                </a:prstGeom>
                <a:noFill/>
                <a:ln w="381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円/楕円 34">
                  <a:extLst>
                    <a:ext uri="{FF2B5EF4-FFF2-40B4-BE49-F238E27FC236}">
                      <a16:creationId xmlns:a16="http://schemas.microsoft.com/office/drawing/2014/main" id="{388B7074-D6EC-3375-5E3F-C420B435D82F}"/>
                    </a:ext>
                  </a:extLst>
                </p:cNvPr>
                <p:cNvSpPr/>
                <p:nvPr/>
              </p:nvSpPr>
              <p:spPr>
                <a:xfrm>
                  <a:off x="8961714" y="1508872"/>
                  <a:ext cx="175309" cy="17626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3771DF9E-0969-9500-1963-54E5C0EAA6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32574" y="5004946"/>
                <a:ext cx="2875683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F089487A-5D7B-AE65-64B4-6BC70AEC5668}"/>
              </a:ext>
            </a:extLst>
          </p:cNvPr>
          <p:cNvGrpSpPr/>
          <p:nvPr/>
        </p:nvGrpSpPr>
        <p:grpSpPr>
          <a:xfrm>
            <a:off x="3753590" y="3476575"/>
            <a:ext cx="7903786" cy="655201"/>
            <a:chOff x="3753590" y="3476575"/>
            <a:chExt cx="7903786" cy="655201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AF034A22-5CA4-05C0-F6FF-C2689F7FD6AD}"/>
                </a:ext>
              </a:extLst>
            </p:cNvPr>
            <p:cNvSpPr txBox="1"/>
            <p:nvPr/>
          </p:nvSpPr>
          <p:spPr>
            <a:xfrm>
              <a:off x="7592352" y="3608556"/>
              <a:ext cx="4065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Hydrodynamic</a:t>
              </a:r>
              <a:r>
                <a:rPr kumimoji="1" lang="en-US" altLang="ja-JP" sz="28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fluctuation</a:t>
              </a:r>
              <a:endParaRPr kumimoji="1" lang="ja-JP" altLang="en-US" sz="28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B2947BE9-BF11-5EAB-0FD6-B0F44A3E9F91}"/>
                </a:ext>
              </a:extLst>
            </p:cNvPr>
            <p:cNvGrpSpPr/>
            <p:nvPr/>
          </p:nvGrpSpPr>
          <p:grpSpPr>
            <a:xfrm>
              <a:off x="3753590" y="3476575"/>
              <a:ext cx="7895835" cy="641951"/>
              <a:chOff x="3753590" y="3603791"/>
              <a:chExt cx="7895835" cy="641951"/>
            </a:xfrm>
          </p:grpSpPr>
          <p:grpSp>
            <p:nvGrpSpPr>
              <p:cNvPr id="46" name="グループ化 45">
                <a:extLst>
                  <a:ext uri="{FF2B5EF4-FFF2-40B4-BE49-F238E27FC236}">
                    <a16:creationId xmlns:a16="http://schemas.microsoft.com/office/drawing/2014/main" id="{F516052E-B558-0204-E843-09A4B5117271}"/>
                  </a:ext>
                </a:extLst>
              </p:cNvPr>
              <p:cNvGrpSpPr/>
              <p:nvPr/>
            </p:nvGrpSpPr>
            <p:grpSpPr>
              <a:xfrm>
                <a:off x="3753590" y="3603791"/>
                <a:ext cx="252872" cy="256846"/>
                <a:chOff x="8922933" y="1468580"/>
                <a:chExt cx="252872" cy="256846"/>
              </a:xfrm>
            </p:grpSpPr>
            <p:sp>
              <p:nvSpPr>
                <p:cNvPr id="47" name="円/楕円 46">
                  <a:extLst>
                    <a:ext uri="{FF2B5EF4-FFF2-40B4-BE49-F238E27FC236}">
                      <a16:creationId xmlns:a16="http://schemas.microsoft.com/office/drawing/2014/main" id="{7DED1B77-6AE1-292D-2994-DCBF56CF7414}"/>
                    </a:ext>
                  </a:extLst>
                </p:cNvPr>
                <p:cNvSpPr/>
                <p:nvPr/>
              </p:nvSpPr>
              <p:spPr>
                <a:xfrm>
                  <a:off x="8922933" y="1468580"/>
                  <a:ext cx="252872" cy="256846"/>
                </a:xfrm>
                <a:prstGeom prst="ellipse">
                  <a:avLst/>
                </a:prstGeom>
                <a:noFill/>
                <a:ln w="381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" name="円/楕円 47">
                  <a:extLst>
                    <a:ext uri="{FF2B5EF4-FFF2-40B4-BE49-F238E27FC236}">
                      <a16:creationId xmlns:a16="http://schemas.microsoft.com/office/drawing/2014/main" id="{B7F9E557-8A75-EB17-59E7-B3774171F798}"/>
                    </a:ext>
                  </a:extLst>
                </p:cNvPr>
                <p:cNvSpPr/>
                <p:nvPr/>
              </p:nvSpPr>
              <p:spPr>
                <a:xfrm>
                  <a:off x="8961714" y="1508872"/>
                  <a:ext cx="175309" cy="17626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57" name="直線コネクタ 56">
                <a:extLst>
                  <a:ext uri="{FF2B5EF4-FFF2-40B4-BE49-F238E27FC236}">
                    <a16:creationId xmlns:a16="http://schemas.microsoft.com/office/drawing/2014/main" id="{1349FBB8-A1FC-B725-F167-C2F7BF5B19B9}"/>
                  </a:ext>
                </a:extLst>
              </p:cNvPr>
              <p:cNvCxnSpPr>
                <a:cxnSpLocks/>
                <a:endCxn id="47" idx="6"/>
              </p:cNvCxnSpPr>
              <p:nvPr/>
            </p:nvCxnSpPr>
            <p:spPr>
              <a:xfrm flipH="1" flipV="1">
                <a:off x="4006462" y="3732214"/>
                <a:ext cx="3526112" cy="513528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>
                <a:extLst>
                  <a:ext uri="{FF2B5EF4-FFF2-40B4-BE49-F238E27FC236}">
                    <a16:creationId xmlns:a16="http://schemas.microsoft.com/office/drawing/2014/main" id="{3AED4135-48F2-84B6-857E-5A5A7BD5CD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4623" y="4243897"/>
                <a:ext cx="4124802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A73B203-A980-3245-DF83-5308D9DB396F}"/>
              </a:ext>
            </a:extLst>
          </p:cNvPr>
          <p:cNvGrpSpPr/>
          <p:nvPr/>
        </p:nvGrpSpPr>
        <p:grpSpPr>
          <a:xfrm>
            <a:off x="3755319" y="2062776"/>
            <a:ext cx="6773414" cy="923370"/>
            <a:chOff x="3755319" y="2062776"/>
            <a:chExt cx="6773414" cy="923370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C95CC632-A9C6-C07A-B30B-11CDB2AE5160}"/>
                </a:ext>
              </a:extLst>
            </p:cNvPr>
            <p:cNvSpPr txBox="1"/>
            <p:nvPr/>
          </p:nvSpPr>
          <p:spPr>
            <a:xfrm>
              <a:off x="7592352" y="2062776"/>
              <a:ext cx="2936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Critical fluctuation</a:t>
              </a:r>
              <a:endParaRPr kumimoji="1" lang="ja-JP" altLang="en-US" sz="28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4" name="グループ化 83">
              <a:extLst>
                <a:ext uri="{FF2B5EF4-FFF2-40B4-BE49-F238E27FC236}">
                  <a16:creationId xmlns:a16="http://schemas.microsoft.com/office/drawing/2014/main" id="{E22EF4D6-47C9-A17C-2EBC-B1EB35D4C73D}"/>
                </a:ext>
              </a:extLst>
            </p:cNvPr>
            <p:cNvGrpSpPr/>
            <p:nvPr/>
          </p:nvGrpSpPr>
          <p:grpSpPr>
            <a:xfrm>
              <a:off x="3755319" y="2549171"/>
              <a:ext cx="6773414" cy="436975"/>
              <a:chOff x="3755319" y="2676387"/>
              <a:chExt cx="6773414" cy="436975"/>
            </a:xfrm>
          </p:grpSpPr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C44B82F1-DB42-92DE-C64F-E613EB631BEB}"/>
                  </a:ext>
                </a:extLst>
              </p:cNvPr>
              <p:cNvGrpSpPr/>
              <p:nvPr/>
            </p:nvGrpSpPr>
            <p:grpSpPr>
              <a:xfrm>
                <a:off x="3755319" y="2856516"/>
                <a:ext cx="252872" cy="256846"/>
                <a:chOff x="8922933" y="1468580"/>
                <a:chExt cx="252872" cy="256846"/>
              </a:xfrm>
            </p:grpSpPr>
            <p:sp>
              <p:nvSpPr>
                <p:cNvPr id="37" name="円/楕円 36">
                  <a:extLst>
                    <a:ext uri="{FF2B5EF4-FFF2-40B4-BE49-F238E27FC236}">
                      <a16:creationId xmlns:a16="http://schemas.microsoft.com/office/drawing/2014/main" id="{384101B6-DE86-E72E-5FA9-26BEC4F777F2}"/>
                    </a:ext>
                  </a:extLst>
                </p:cNvPr>
                <p:cNvSpPr/>
                <p:nvPr/>
              </p:nvSpPr>
              <p:spPr>
                <a:xfrm>
                  <a:off x="8922933" y="1468580"/>
                  <a:ext cx="252872" cy="256846"/>
                </a:xfrm>
                <a:prstGeom prst="ellipse">
                  <a:avLst/>
                </a:prstGeom>
                <a:noFill/>
                <a:ln w="381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円/楕円 37">
                  <a:extLst>
                    <a:ext uri="{FF2B5EF4-FFF2-40B4-BE49-F238E27FC236}">
                      <a16:creationId xmlns:a16="http://schemas.microsoft.com/office/drawing/2014/main" id="{D6AE486B-482B-8FDA-0796-348F7925B2A8}"/>
                    </a:ext>
                  </a:extLst>
                </p:cNvPr>
                <p:cNvSpPr/>
                <p:nvPr/>
              </p:nvSpPr>
              <p:spPr>
                <a:xfrm>
                  <a:off x="8961714" y="1508872"/>
                  <a:ext cx="175309" cy="17626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C1F569FB-07FF-4076-E77A-A8B7B63829CE}"/>
                  </a:ext>
                </a:extLst>
              </p:cNvPr>
              <p:cNvCxnSpPr>
                <a:cxnSpLocks/>
                <a:endCxn id="37" idx="6"/>
              </p:cNvCxnSpPr>
              <p:nvPr/>
            </p:nvCxnSpPr>
            <p:spPr>
              <a:xfrm flipH="1">
                <a:off x="4008191" y="2676387"/>
                <a:ext cx="3552019" cy="30855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>
                <a:extLst>
                  <a:ext uri="{FF2B5EF4-FFF2-40B4-BE49-F238E27FC236}">
                    <a16:creationId xmlns:a16="http://schemas.microsoft.com/office/drawing/2014/main" id="{196EC142-7CA0-AFAF-0FB5-05A98920DE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32574" y="2679629"/>
                <a:ext cx="2996159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43249025-8156-F7E4-CC4B-AB9DC796E086}"/>
              </a:ext>
            </a:extLst>
          </p:cNvPr>
          <p:cNvGrpSpPr/>
          <p:nvPr/>
        </p:nvGrpSpPr>
        <p:grpSpPr>
          <a:xfrm>
            <a:off x="3753590" y="1289886"/>
            <a:ext cx="7903786" cy="836109"/>
            <a:chOff x="3753590" y="1289886"/>
            <a:chExt cx="7903786" cy="836109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1A89B238-2C82-F163-9DFE-8C6E38A92AA5}"/>
                </a:ext>
              </a:extLst>
            </p:cNvPr>
            <p:cNvSpPr txBox="1"/>
            <p:nvPr/>
          </p:nvSpPr>
          <p:spPr>
            <a:xfrm>
              <a:off x="7592352" y="1289886"/>
              <a:ext cx="40243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Finite number of particles</a:t>
              </a:r>
              <a:endParaRPr kumimoji="1" lang="ja-JP" altLang="en-US" sz="28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E71EF6DE-E8CE-9E66-5035-7AFCC1C43BD9}"/>
                </a:ext>
              </a:extLst>
            </p:cNvPr>
            <p:cNvGrpSpPr/>
            <p:nvPr/>
          </p:nvGrpSpPr>
          <p:grpSpPr>
            <a:xfrm>
              <a:off x="3753590" y="1810816"/>
              <a:ext cx="7903786" cy="315179"/>
              <a:chOff x="3753590" y="1938032"/>
              <a:chExt cx="7903786" cy="315179"/>
            </a:xfrm>
          </p:grpSpPr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82EADFDE-A659-2B76-A1F9-E42A43D97A3D}"/>
                  </a:ext>
                </a:extLst>
              </p:cNvPr>
              <p:cNvGrpSpPr/>
              <p:nvPr/>
            </p:nvGrpSpPr>
            <p:grpSpPr>
              <a:xfrm>
                <a:off x="3753590" y="1996365"/>
                <a:ext cx="252872" cy="256846"/>
                <a:chOff x="8922933" y="1468580"/>
                <a:chExt cx="252872" cy="256846"/>
              </a:xfrm>
            </p:grpSpPr>
            <p:sp>
              <p:nvSpPr>
                <p:cNvPr id="40" name="円/楕円 39">
                  <a:extLst>
                    <a:ext uri="{FF2B5EF4-FFF2-40B4-BE49-F238E27FC236}">
                      <a16:creationId xmlns:a16="http://schemas.microsoft.com/office/drawing/2014/main" id="{6F7CEC6F-B5E5-3C94-C800-529811495445}"/>
                    </a:ext>
                  </a:extLst>
                </p:cNvPr>
                <p:cNvSpPr/>
                <p:nvPr/>
              </p:nvSpPr>
              <p:spPr>
                <a:xfrm>
                  <a:off x="8922933" y="1468580"/>
                  <a:ext cx="252872" cy="256846"/>
                </a:xfrm>
                <a:prstGeom prst="ellipse">
                  <a:avLst/>
                </a:prstGeom>
                <a:noFill/>
                <a:ln w="381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1" name="円/楕円 40">
                  <a:extLst>
                    <a:ext uri="{FF2B5EF4-FFF2-40B4-BE49-F238E27FC236}">
                      <a16:creationId xmlns:a16="http://schemas.microsoft.com/office/drawing/2014/main" id="{323E249C-5ADE-91C0-AB07-44BEC41E4CDD}"/>
                    </a:ext>
                  </a:extLst>
                </p:cNvPr>
                <p:cNvSpPr/>
                <p:nvPr/>
              </p:nvSpPr>
              <p:spPr>
                <a:xfrm>
                  <a:off x="8961714" y="1508872"/>
                  <a:ext cx="175309" cy="17626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40562DB2-3A12-34D7-9875-49BDD984F2AF}"/>
                  </a:ext>
                </a:extLst>
              </p:cNvPr>
              <p:cNvCxnSpPr>
                <a:cxnSpLocks/>
                <a:endCxn id="40" idx="6"/>
              </p:cNvCxnSpPr>
              <p:nvPr/>
            </p:nvCxnSpPr>
            <p:spPr>
              <a:xfrm flipH="1">
                <a:off x="4006462" y="1938032"/>
                <a:ext cx="3553748" cy="186756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4AB1F276-10FC-7B89-7B11-24326E8B7C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32574" y="1940322"/>
                <a:ext cx="4124802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角丸四角形 92">
            <a:extLst>
              <a:ext uri="{FF2B5EF4-FFF2-40B4-BE49-F238E27FC236}">
                <a16:creationId xmlns:a16="http://schemas.microsoft.com/office/drawing/2014/main" id="{1A3F3CE0-77CB-502E-E2CA-C0FB9F5B0544}"/>
              </a:ext>
            </a:extLst>
          </p:cNvPr>
          <p:cNvSpPr/>
          <p:nvPr/>
        </p:nvSpPr>
        <p:spPr>
          <a:xfrm>
            <a:off x="2085284" y="2975376"/>
            <a:ext cx="767435" cy="413468"/>
          </a:xfrm>
          <a:prstGeom prst="roundRect">
            <a:avLst>
              <a:gd name="adj" fmla="val 14744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6AC2A0D8-0B25-37A3-5204-8994BA86554E}"/>
              </a:ext>
            </a:extLst>
          </p:cNvPr>
          <p:cNvSpPr txBox="1"/>
          <p:nvPr/>
        </p:nvSpPr>
        <p:spPr>
          <a:xfrm>
            <a:off x="2134503" y="2945853"/>
            <a:ext cx="66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Jets</a:t>
            </a:r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0A4A1353-09E5-045D-A961-BD0C8D0A5140}"/>
              </a:ext>
            </a:extLst>
          </p:cNvPr>
          <p:cNvGrpSpPr/>
          <p:nvPr/>
        </p:nvGrpSpPr>
        <p:grpSpPr>
          <a:xfrm>
            <a:off x="7255076" y="4946251"/>
            <a:ext cx="4607736" cy="1710964"/>
            <a:chOff x="7255076" y="4946251"/>
            <a:chExt cx="4607736" cy="1710964"/>
          </a:xfrm>
        </p:grpSpPr>
        <p:pic>
          <p:nvPicPr>
            <p:cNvPr id="5" name="グラフィックス 4" descr="山形の矢印 単色塗りつぶし">
              <a:extLst>
                <a:ext uri="{FF2B5EF4-FFF2-40B4-BE49-F238E27FC236}">
                  <a16:creationId xmlns:a16="http://schemas.microsoft.com/office/drawing/2014/main" id="{B099148E-5F41-04D0-CD5A-29BCDC222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8704246" y="4946251"/>
              <a:ext cx="1710964" cy="1710964"/>
            </a:xfrm>
            <a:prstGeom prst="rect">
              <a:avLst/>
            </a:prstGeom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543D726-157C-FD2A-3928-6C885183E437}"/>
                </a:ext>
              </a:extLst>
            </p:cNvPr>
            <p:cNvSpPr txBox="1"/>
            <p:nvPr/>
          </p:nvSpPr>
          <p:spPr>
            <a:xfrm>
              <a:off x="7255076" y="5372627"/>
              <a:ext cx="460773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kumimoji="1" lang="en-US" altLang="ja-JP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ffects </a:t>
              </a:r>
              <a:r>
                <a:rPr lang="en-US" altLang="ja-JP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 each fluctuation</a:t>
              </a:r>
            </a:p>
            <a:p>
              <a:pPr algn="ctr"/>
              <a:r>
                <a:rPr lang="en-US" altLang="ja-JP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 </a:t>
              </a:r>
              <a:r>
                <a:rPr kumimoji="1" lang="en-US" altLang="ja-JP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observables?</a:t>
              </a:r>
              <a:endParaRPr kumimoji="1" lang="ja-JP" alt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22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9F68B9C-B05F-F268-B839-23D0855B2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40</a:t>
            </a:fld>
            <a:endParaRPr lang="ja-JP" altLang="en-US"/>
          </a:p>
        </p:txBody>
      </p:sp>
      <p:pic>
        <p:nvPicPr>
          <p:cNvPr id="5" name="図 4" descr="テキスト, 手紙&#10;&#10;自動的に生成された説明">
            <a:extLst>
              <a:ext uri="{FF2B5EF4-FFF2-40B4-BE49-F238E27FC236}">
                <a16:creationId xmlns:a16="http://schemas.microsoft.com/office/drawing/2014/main" id="{69514236-D776-A826-FF4E-AE972284B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59"/>
          <a:stretch/>
        </p:blipFill>
        <p:spPr>
          <a:xfrm>
            <a:off x="534807" y="2162901"/>
            <a:ext cx="5958062" cy="3138146"/>
          </a:xfrm>
          <a:prstGeom prst="rect">
            <a:avLst/>
          </a:prstGeom>
        </p:spPr>
      </p:pic>
      <p:pic>
        <p:nvPicPr>
          <p:cNvPr id="6" name="図 5" descr="テキスト&#10;&#10;自動的に生成された説明">
            <a:extLst>
              <a:ext uri="{FF2B5EF4-FFF2-40B4-BE49-F238E27FC236}">
                <a16:creationId xmlns:a16="http://schemas.microsoft.com/office/drawing/2014/main" id="{163608AD-7D91-4621-1E05-563F143CD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20"/>
          <a:stretch/>
        </p:blipFill>
        <p:spPr>
          <a:xfrm>
            <a:off x="6801079" y="1798377"/>
            <a:ext cx="4856114" cy="38671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33DA76-E06B-6F98-9D04-BBA6D6882B3C}"/>
              </a:ext>
            </a:extLst>
          </p:cNvPr>
          <p:cNvSpPr txBox="1"/>
          <p:nvPr/>
        </p:nvSpPr>
        <p:spPr>
          <a:xfrm>
            <a:off x="79512" y="246490"/>
            <a:ext cx="52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 coefficients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D3BAD93-41F5-7077-55F8-6258D3C5313B}"/>
              </a:ext>
            </a:extLst>
          </p:cNvPr>
          <p:cNvSpPr txBox="1"/>
          <p:nvPr/>
        </p:nvSpPr>
        <p:spPr>
          <a:xfrm>
            <a:off x="2716118" y="6013861"/>
            <a:ext cx="6759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kumimoji="1" lang="en-US" altLang="ja-JP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Fujii</a:t>
            </a:r>
            <a:r>
              <a:rPr kumimoji="1"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T. Hirano, Phys. Rev. C </a:t>
            </a:r>
            <a:r>
              <a:rPr kumimoji="1" lang="en-US" altLang="ja-JP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109</a:t>
            </a:r>
            <a:r>
              <a:rPr kumimoji="1"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024916 (2024)</a:t>
            </a:r>
            <a:endParaRPr kumimoji="1" lang="ja-JP" altLang="en-US" sz="24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076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60449-CF10-6BFD-B372-C89A8B72B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948F84F-996D-2864-59CB-8DBBCCE58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41</a:t>
            </a:fld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8D435B0-808B-3610-046C-38B1BD9EC591}"/>
              </a:ext>
            </a:extLst>
          </p:cNvPr>
          <p:cNvSpPr txBox="1"/>
          <p:nvPr/>
        </p:nvSpPr>
        <p:spPr>
          <a:xfrm>
            <a:off x="3525040" y="2921168"/>
            <a:ext cx="51419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Backup(Results)</a:t>
            </a:r>
            <a:endParaRPr kumimoji="1" lang="ja-JP" altLang="en-US" sz="60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784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5CF11AD-D577-F23F-4CEB-9A6A73856DE4}"/>
              </a:ext>
            </a:extLst>
          </p:cNvPr>
          <p:cNvSpPr/>
          <p:nvPr/>
        </p:nvSpPr>
        <p:spPr>
          <a:xfrm>
            <a:off x="273209" y="1068701"/>
            <a:ext cx="5714582" cy="5531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B29E886-E716-F3BA-0A34-272770B47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42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D2D1E7-5502-9345-D370-9777C9E05069}"/>
              </a:ext>
            </a:extLst>
          </p:cNvPr>
          <p:cNvSpPr txBox="1"/>
          <p:nvPr/>
        </p:nvSpPr>
        <p:spPr>
          <a:xfrm>
            <a:off x="79513" y="246490"/>
            <a:ext cx="5945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 of energy density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5AB2B4-B2A9-0229-DFD0-6E2931E83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24" r="15525" b="10467"/>
          <a:stretch/>
        </p:blipFill>
        <p:spPr>
          <a:xfrm>
            <a:off x="665526" y="1208468"/>
            <a:ext cx="5123850" cy="5048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ABF55E3-D2D6-47D5-974B-2463A06DF752}"/>
                  </a:ext>
                </a:extLst>
              </p:cNvPr>
              <p:cNvSpPr txBox="1"/>
              <p:nvPr/>
            </p:nvSpPr>
            <p:spPr>
              <a:xfrm rot="16200000">
                <a:off x="-1246438" y="3645363"/>
                <a:ext cx="35009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̃"/>
                              <m:ctrlP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̃"/>
                              <m:ctrlP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ABF55E3-D2D6-47D5-974B-2463A06DF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246438" y="3645363"/>
                <a:ext cx="3500960" cy="461665"/>
              </a:xfrm>
              <a:prstGeom prst="rect">
                <a:avLst/>
              </a:prstGeom>
              <a:blipFill>
                <a:blip r:embed="rId4"/>
                <a:stretch>
                  <a:fillRect r="-18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0DB5E97-7725-FDD3-4171-25B7B033D984}"/>
                  </a:ext>
                </a:extLst>
              </p:cNvPr>
              <p:cNvSpPr txBox="1"/>
              <p:nvPr/>
            </p:nvSpPr>
            <p:spPr>
              <a:xfrm>
                <a:off x="3337945" y="6150116"/>
                <a:ext cx="58782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0DB5E97-7725-FDD3-4171-25B7B033D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945" y="6150116"/>
                <a:ext cx="587823" cy="369332"/>
              </a:xfrm>
              <a:prstGeom prst="rect">
                <a:avLst/>
              </a:prstGeom>
              <a:blipFill>
                <a:blip r:embed="rId5"/>
                <a:stretch>
                  <a:fillRect l="-8511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3A6849E-7CF3-A8BB-8E75-FD0B4804E6CA}"/>
                  </a:ext>
                </a:extLst>
              </p:cNvPr>
              <p:cNvSpPr txBox="1"/>
              <p:nvPr/>
            </p:nvSpPr>
            <p:spPr>
              <a:xfrm>
                <a:off x="2237979" y="1140883"/>
                <a:ext cx="91540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    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3A6849E-7CF3-A8BB-8E75-FD0B4804E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979" y="1140883"/>
                <a:ext cx="915409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21B5872-79D1-DA2F-42F6-C42509105F60}"/>
                  </a:ext>
                </a:extLst>
              </p:cNvPr>
              <p:cNvSpPr txBox="1"/>
              <p:nvPr/>
            </p:nvSpPr>
            <p:spPr>
              <a:xfrm>
                <a:off x="6548978" y="1103950"/>
                <a:ext cx="46766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acc>
                      <m:accPr>
                        <m:chr m:val="̃"/>
                        <m:ctrlPr>
                          <a:rPr lang="en-US" altLang="ja-JP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</m:acc>
                    <m:d>
                      <m:dPr>
                        <m:ctrlPr>
                          <a:rPr lang="en-US" altLang="ja-JP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altLang="ja-JP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altLang="ja-JP" sz="24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altLang="ja-JP" sz="24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altLang="ja-JP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altLang="ja-JP" sz="24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ja-JP" sz="24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altLang="ja-JP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ja-JP" sz="24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ja-JP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kumimoji="1"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➔ </a:t>
                </a:r>
                <a:r>
                  <a:rPr lang="en-US" altLang="ja-JP" sz="2400" dirty="0" err="1">
                    <a:solidFill>
                      <a:schemeClr val="tx2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normalised</a:t>
                </a:r>
                <a:r>
                  <a:rPr lang="en-US" altLang="ja-JP" sz="2400" dirty="0">
                    <a:solidFill>
                      <a:schemeClr val="tx2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energy density</a:t>
                </a:r>
                <a:endParaRPr kumimoji="1" lang="ja-JP" altLang="en-US" sz="24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21B5872-79D1-DA2F-42F6-C42509105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978" y="1103950"/>
                <a:ext cx="4676630" cy="830997"/>
              </a:xfrm>
              <a:prstGeom prst="rect">
                <a:avLst/>
              </a:prstGeom>
              <a:blipFill>
                <a:blip r:embed="rId7"/>
                <a:stretch>
                  <a:fillRect l="-1897" b="-149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CA9FC5-038B-717C-B440-F9A2D5D563AB}"/>
              </a:ext>
            </a:extLst>
          </p:cNvPr>
          <p:cNvSpPr txBox="1"/>
          <p:nvPr/>
        </p:nvSpPr>
        <p:spPr>
          <a:xfrm>
            <a:off x="2458356" y="2277686"/>
            <a:ext cx="3044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Causal hydro(default)</a:t>
            </a:r>
            <a:endParaRPr kumimoji="1" lang="ja-JP" altLang="en-US" sz="240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210BEAB-B537-2B50-B5EE-B31EDCE6AB21}"/>
                  </a:ext>
                </a:extLst>
              </p:cNvPr>
              <p:cNvSpPr txBox="1"/>
              <p:nvPr/>
            </p:nvSpPr>
            <p:spPr>
              <a:xfrm>
                <a:off x="2458356" y="1912499"/>
                <a:ext cx="30447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Acausal hydro(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sz="24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kumimoji="1" lang="ja-JP" altLang="en-US" sz="24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210BEAB-B537-2B50-B5EE-B31EDCE6A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356" y="1912499"/>
                <a:ext cx="3044790" cy="461665"/>
              </a:xfrm>
              <a:prstGeom prst="rect">
                <a:avLst/>
              </a:prstGeom>
              <a:blipFill>
                <a:blip r:embed="rId8"/>
                <a:stretch>
                  <a:fillRect l="-2905" t="-8108" b="-297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B54BA3A-6551-B50D-74FA-0F383F7CDD30}"/>
                  </a:ext>
                </a:extLst>
              </p:cNvPr>
              <p:cNvSpPr txBox="1"/>
              <p:nvPr/>
            </p:nvSpPr>
            <p:spPr>
              <a:xfrm>
                <a:off x="2458356" y="2655509"/>
                <a:ext cx="27531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Causal hydro</a:t>
                </a:r>
                <a:r>
                  <a:rPr kumimoji="1" lang="en-US" altLang="ja-JP" sz="240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kumimoji="1" lang="en-US" altLang="ja-JP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kumimoji="1" lang="en-US" altLang="ja-JP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kumimoji="1" lang="ja-JP" altLang="en-US" sz="240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B54BA3A-6551-B50D-74FA-0F383F7CD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356" y="2655509"/>
                <a:ext cx="2753146" cy="461665"/>
              </a:xfrm>
              <a:prstGeom prst="rect">
                <a:avLst/>
              </a:prstGeom>
              <a:blipFill>
                <a:blip r:embed="rId9"/>
                <a:stretch>
                  <a:fillRect l="-3211" t="-8108" b="-297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7F3355-6155-1F21-3816-8CFFA6015EB4}"/>
              </a:ext>
            </a:extLst>
          </p:cNvPr>
          <p:cNvSpPr txBox="1"/>
          <p:nvPr/>
        </p:nvSpPr>
        <p:spPr>
          <a:xfrm>
            <a:off x="6548978" y="2084093"/>
            <a:ext cx="42482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▪︎Autocorrelation grows up</a:t>
            </a:r>
          </a:p>
          <a:p>
            <a:r>
              <a:rPr lang="ja-JP" alt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faster in acausal hydro.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6635581-4664-6C34-0751-35DA6D6F0E5A}"/>
              </a:ext>
            </a:extLst>
          </p:cNvPr>
          <p:cNvSpPr txBox="1"/>
          <p:nvPr/>
        </p:nvSpPr>
        <p:spPr>
          <a:xfrm>
            <a:off x="6548978" y="3038200"/>
            <a:ext cx="4471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▪︎P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ropagation of </a:t>
            </a: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ound </a:t>
            </a: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</a:t>
            </a:r>
            <a:endParaRPr kumimoji="1" lang="en-US" altLang="ja-JP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faster in acausal hydro.</a:t>
            </a:r>
            <a:endParaRPr kumimoji="1" lang="ja-JP" altLang="en-US" sz="2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5F845532-7A9C-2F13-B3D0-10D82A14493D}"/>
              </a:ext>
            </a:extLst>
          </p:cNvPr>
          <p:cNvSpPr/>
          <p:nvPr/>
        </p:nvSpPr>
        <p:spPr>
          <a:xfrm>
            <a:off x="6334163" y="4302852"/>
            <a:ext cx="5238255" cy="1940856"/>
          </a:xfrm>
          <a:prstGeom prst="roundRect">
            <a:avLst>
              <a:gd name="adj" fmla="val 9592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A7C29E9-0A24-7ABA-0FB9-39BB122E2F1B}"/>
              </a:ext>
            </a:extLst>
          </p:cNvPr>
          <p:cNvSpPr txBox="1"/>
          <p:nvPr/>
        </p:nvSpPr>
        <p:spPr>
          <a:xfrm>
            <a:off x="6548978" y="4608905"/>
            <a:ext cx="48086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 are closely related</a:t>
            </a:r>
          </a:p>
          <a:p>
            <a:pPr algn="ctr"/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transport coefficients</a:t>
            </a:r>
          </a:p>
          <a:p>
            <a:pPr algn="ctr"/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particularly in early stage.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A2C95966-52ED-09B4-1578-732D584992D9}"/>
              </a:ext>
            </a:extLst>
          </p:cNvPr>
          <p:cNvGrpSpPr/>
          <p:nvPr/>
        </p:nvGrpSpPr>
        <p:grpSpPr>
          <a:xfrm>
            <a:off x="10817295" y="4042788"/>
            <a:ext cx="1080613" cy="646331"/>
            <a:chOff x="10351339" y="4559035"/>
            <a:chExt cx="1382654" cy="874101"/>
          </a:xfrm>
        </p:grpSpPr>
        <p:sp>
          <p:nvSpPr>
            <p:cNvPr id="18" name="爆発 2 17">
              <a:extLst>
                <a:ext uri="{FF2B5EF4-FFF2-40B4-BE49-F238E27FC236}">
                  <a16:creationId xmlns:a16="http://schemas.microsoft.com/office/drawing/2014/main" id="{08FF2057-A4C2-BD60-A502-34AE7CF32754}"/>
                </a:ext>
              </a:extLst>
            </p:cNvPr>
            <p:cNvSpPr/>
            <p:nvPr/>
          </p:nvSpPr>
          <p:spPr>
            <a:xfrm rot="745398">
              <a:off x="10351339" y="4559035"/>
              <a:ext cx="1382654" cy="874101"/>
            </a:xfrm>
            <a:prstGeom prst="irregularSeal2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936FF495-0C7A-730F-E84C-C27E9E347CAB}"/>
                </a:ext>
              </a:extLst>
            </p:cNvPr>
            <p:cNvSpPr txBox="1"/>
            <p:nvPr/>
          </p:nvSpPr>
          <p:spPr>
            <a:xfrm>
              <a:off x="10573498" y="4740103"/>
              <a:ext cx="1019634" cy="49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New</a:t>
              </a:r>
              <a:endParaRPr kumimoji="1" lang="ja-JP" altLang="en-US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566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0F28398-28F0-0CA8-E26C-2D8103AB0ACF}"/>
              </a:ext>
            </a:extLst>
          </p:cNvPr>
          <p:cNvSpPr/>
          <p:nvPr/>
        </p:nvSpPr>
        <p:spPr>
          <a:xfrm>
            <a:off x="273209" y="1068700"/>
            <a:ext cx="5714582" cy="5542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1D1E2ED-2C33-F06F-D173-885320844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43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50942B-DF20-B248-2087-E114DE30C093}"/>
              </a:ext>
            </a:extLst>
          </p:cNvPr>
          <p:cNvSpPr txBox="1"/>
          <p:nvPr/>
        </p:nvSpPr>
        <p:spPr>
          <a:xfrm>
            <a:off x="79513" y="246490"/>
            <a:ext cx="5945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 of energy density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1ED14AB-D9E9-5E62-BDE7-22FBF0115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2" r="12800"/>
          <a:stretch/>
        </p:blipFill>
        <p:spPr>
          <a:xfrm>
            <a:off x="764299" y="1304967"/>
            <a:ext cx="5029969" cy="50007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8415FD2-8547-669E-4A21-5765D7CCAE83}"/>
                  </a:ext>
                </a:extLst>
              </p:cNvPr>
              <p:cNvSpPr txBox="1"/>
              <p:nvPr/>
            </p:nvSpPr>
            <p:spPr>
              <a:xfrm rot="16200000">
                <a:off x="-1201581" y="3673813"/>
                <a:ext cx="35009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̃"/>
                              <m:ctrlP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̃"/>
                              <m:ctrlP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8415FD2-8547-669E-4A21-5765D7CCA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201581" y="3673813"/>
                <a:ext cx="3500960" cy="461665"/>
              </a:xfrm>
              <a:prstGeom prst="rect">
                <a:avLst/>
              </a:prstGeom>
              <a:blipFill>
                <a:blip r:embed="rId4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42978B7-17F1-2EE0-9340-0DB6A1FFBA93}"/>
                  </a:ext>
                </a:extLst>
              </p:cNvPr>
              <p:cNvSpPr txBox="1"/>
              <p:nvPr/>
            </p:nvSpPr>
            <p:spPr>
              <a:xfrm>
                <a:off x="3343376" y="6192964"/>
                <a:ext cx="58782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42978B7-17F1-2EE0-9340-0DB6A1FF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376" y="6192964"/>
                <a:ext cx="587823" cy="369332"/>
              </a:xfrm>
              <a:prstGeom prst="rect">
                <a:avLst/>
              </a:prstGeom>
              <a:blipFill>
                <a:blip r:embed="rId5"/>
                <a:stretch>
                  <a:fillRect l="-8511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64CFE3C-402F-5803-0C3C-EC7E19C7824F}"/>
                  </a:ext>
                </a:extLst>
              </p:cNvPr>
              <p:cNvSpPr txBox="1"/>
              <p:nvPr/>
            </p:nvSpPr>
            <p:spPr>
              <a:xfrm>
                <a:off x="2062058" y="1221263"/>
                <a:ext cx="91540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    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64CFE3C-402F-5803-0C3C-EC7E19C78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058" y="1221263"/>
                <a:ext cx="915409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3227FEE-14F2-C5B8-A5F6-4143D724E0D9}"/>
                  </a:ext>
                </a:extLst>
              </p:cNvPr>
              <p:cNvSpPr txBox="1"/>
              <p:nvPr/>
            </p:nvSpPr>
            <p:spPr>
              <a:xfrm>
                <a:off x="3875052" y="1275176"/>
                <a:ext cx="105359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kumimoji="1" lang="en-US" altLang="ja-JP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3227FEE-14F2-C5B8-A5F6-4143D724E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52" y="1275176"/>
                <a:ext cx="1053591" cy="400110"/>
              </a:xfrm>
              <a:prstGeom prst="rect">
                <a:avLst/>
              </a:prstGeom>
              <a:blipFill>
                <a:blip r:embed="rId7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B8ADB41-4A3A-3A0E-C9F7-60322AABC41F}"/>
              </a:ext>
            </a:extLst>
          </p:cNvPr>
          <p:cNvSpPr txBox="1"/>
          <p:nvPr/>
        </p:nvSpPr>
        <p:spPr>
          <a:xfrm>
            <a:off x="3279284" y="2036466"/>
            <a:ext cx="204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Conformal </a:t>
            </a:r>
            <a:r>
              <a:rPr lang="en-US" altLang="ja-JP" sz="2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9FCCBC9-914D-772F-AE2D-17FDCD93E4C3}"/>
              </a:ext>
            </a:extLst>
          </p:cNvPr>
          <p:cNvSpPr txBox="1"/>
          <p:nvPr/>
        </p:nvSpPr>
        <p:spPr>
          <a:xfrm>
            <a:off x="3279284" y="2461209"/>
            <a:ext cx="1738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Lattice </a:t>
            </a:r>
            <a:r>
              <a:rPr lang="en-US" altLang="ja-JP" sz="2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endParaRPr kumimoji="1" lang="ja-JP" altLang="en-US" sz="240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6C6859B-0960-9DDF-2BAE-4A30058B602B}"/>
              </a:ext>
            </a:extLst>
          </p:cNvPr>
          <p:cNvSpPr txBox="1"/>
          <p:nvPr/>
        </p:nvSpPr>
        <p:spPr>
          <a:xfrm>
            <a:off x="6275656" y="1449771"/>
            <a:ext cx="48173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▪︎Autocorrelation is more likely</a:t>
            </a:r>
          </a:p>
          <a:p>
            <a:r>
              <a:rPr lang="ja-JP" alt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remain in Lattice </a:t>
            </a:r>
            <a:r>
              <a:rPr lang="en-US" altLang="ja-JP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6077FA1-6DB3-B133-0849-750AA21C9FCF}"/>
              </a:ext>
            </a:extLst>
          </p:cNvPr>
          <p:cNvSpPr txBox="1"/>
          <p:nvPr/>
        </p:nvSpPr>
        <p:spPr>
          <a:xfrm>
            <a:off x="6275656" y="2557683"/>
            <a:ext cx="55253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▪︎P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ropagation of </a:t>
            </a: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ound </a:t>
            </a: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</a:t>
            </a:r>
            <a:endParaRPr kumimoji="1" lang="en-US" altLang="ja-JP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slightly faster in conformal </a:t>
            </a:r>
            <a:r>
              <a:rPr lang="en-US" altLang="ja-JP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1" lang="ja-JP" altLang="en-US" sz="2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FFCCBC86-24C3-F072-5FC4-3DAC23F6C072}"/>
              </a:ext>
            </a:extLst>
          </p:cNvPr>
          <p:cNvSpPr/>
          <p:nvPr/>
        </p:nvSpPr>
        <p:spPr>
          <a:xfrm>
            <a:off x="6275656" y="4200955"/>
            <a:ext cx="5238255" cy="1905122"/>
          </a:xfrm>
          <a:prstGeom prst="roundRect">
            <a:avLst>
              <a:gd name="adj" fmla="val 9592"/>
            </a:avLst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395CA18-3184-4695-91A4-94D7BE1BB2F3}"/>
              </a:ext>
            </a:extLst>
          </p:cNvPr>
          <p:cNvSpPr txBox="1"/>
          <p:nvPr/>
        </p:nvSpPr>
        <p:spPr>
          <a:xfrm>
            <a:off x="7072906" y="4461018"/>
            <a:ext cx="36437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 include</a:t>
            </a:r>
          </a:p>
          <a:p>
            <a:pPr algn="ctr"/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of </a:t>
            </a:r>
            <a:r>
              <a:rPr lang="en-US" altLang="ja-JP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</a:t>
            </a:r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</a:t>
            </a:r>
          </a:p>
          <a:p>
            <a:pPr algn="ctr"/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differences are small.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296345F-D9F5-940E-4A51-0E6F2B328B12}"/>
              </a:ext>
            </a:extLst>
          </p:cNvPr>
          <p:cNvGrpSpPr/>
          <p:nvPr/>
        </p:nvGrpSpPr>
        <p:grpSpPr>
          <a:xfrm>
            <a:off x="10758788" y="3877786"/>
            <a:ext cx="1080613" cy="646331"/>
            <a:chOff x="10351339" y="4559035"/>
            <a:chExt cx="1382654" cy="874101"/>
          </a:xfrm>
        </p:grpSpPr>
        <p:sp>
          <p:nvSpPr>
            <p:cNvPr id="17" name="爆発 2 16">
              <a:extLst>
                <a:ext uri="{FF2B5EF4-FFF2-40B4-BE49-F238E27FC236}">
                  <a16:creationId xmlns:a16="http://schemas.microsoft.com/office/drawing/2014/main" id="{743FE941-3F0F-8E13-C1D2-7C9C6447328C}"/>
                </a:ext>
              </a:extLst>
            </p:cNvPr>
            <p:cNvSpPr/>
            <p:nvPr/>
          </p:nvSpPr>
          <p:spPr>
            <a:xfrm rot="745398">
              <a:off x="10351339" y="4559035"/>
              <a:ext cx="1382654" cy="874101"/>
            </a:xfrm>
            <a:prstGeom prst="irregularSeal2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0B8A77C-CB0E-C936-0344-4AC5B68AB373}"/>
                </a:ext>
              </a:extLst>
            </p:cNvPr>
            <p:cNvSpPr txBox="1"/>
            <p:nvPr/>
          </p:nvSpPr>
          <p:spPr>
            <a:xfrm>
              <a:off x="10573498" y="4740103"/>
              <a:ext cx="1019634" cy="49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New</a:t>
              </a:r>
              <a:endParaRPr kumimoji="1" lang="ja-JP" altLang="en-US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370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75B75E7-FBF6-47BB-3700-728613845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44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B9F4995-CECA-98E4-EFB7-F9873741406A}"/>
                  </a:ext>
                </a:extLst>
              </p:cNvPr>
              <p:cNvSpPr txBox="1"/>
              <p:nvPr/>
            </p:nvSpPr>
            <p:spPr>
              <a:xfrm>
                <a:off x="7059387" y="325043"/>
                <a:ext cx="3558923" cy="1130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𝑒𝑣𝑒𝑛𝑡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kumimoji="1" lang="en-US" altLang="ja-JP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kumimoji="1" lang="en-US" altLang="ja-JP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JP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sz="2400" b="0" i="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Fluctuation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B9F4995-CECA-98E4-EFB7-F98737414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387" y="325043"/>
                <a:ext cx="3558923" cy="1130822"/>
              </a:xfrm>
              <a:prstGeom prst="rect">
                <a:avLst/>
              </a:prstGeom>
              <a:blipFill>
                <a:blip r:embed="rId3"/>
                <a:stretch>
                  <a:fillRect l="-2128" t="-102222" b="-15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 descr="グラフ, ヒストグラム&#10;&#10;自動的に生成された説明">
            <a:extLst>
              <a:ext uri="{FF2B5EF4-FFF2-40B4-BE49-F238E27FC236}">
                <a16:creationId xmlns:a16="http://schemas.microsoft.com/office/drawing/2014/main" id="{D3709373-5EC0-F005-E2CE-513DF31AC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285" y="1790899"/>
            <a:ext cx="5965430" cy="4576789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38186488-30AA-EA8B-E183-FA762968DA56}"/>
              </a:ext>
            </a:extLst>
          </p:cNvPr>
          <p:cNvCxnSpPr>
            <a:cxnSpLocks/>
          </p:cNvCxnSpPr>
          <p:nvPr/>
        </p:nvCxnSpPr>
        <p:spPr>
          <a:xfrm flipH="1">
            <a:off x="5641008" y="3465946"/>
            <a:ext cx="728421" cy="108488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840EA4-118E-E5C0-8766-0378932178BB}"/>
              </a:ext>
            </a:extLst>
          </p:cNvPr>
          <p:cNvSpPr txBox="1"/>
          <p:nvPr/>
        </p:nvSpPr>
        <p:spPr>
          <a:xfrm>
            <a:off x="5641008" y="3004281"/>
            <a:ext cx="2390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 value</a:t>
            </a:r>
            <a:endParaRPr kumimoji="1" lang="ja-JP" altLang="en-US" sz="240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5A95C6-9AFC-A253-624B-E4897FE561A3}"/>
              </a:ext>
            </a:extLst>
          </p:cNvPr>
          <p:cNvSpPr txBox="1"/>
          <p:nvPr/>
        </p:nvSpPr>
        <p:spPr>
          <a:xfrm>
            <a:off x="79513" y="246490"/>
            <a:ext cx="3036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of noise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575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4377638-4899-BFD0-A64D-D7D8BD2F01D7}"/>
              </a:ext>
            </a:extLst>
          </p:cNvPr>
          <p:cNvSpPr/>
          <p:nvPr/>
        </p:nvSpPr>
        <p:spPr>
          <a:xfrm>
            <a:off x="6153369" y="1980619"/>
            <a:ext cx="5729405" cy="4057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78DE993-B0E8-EE34-EB94-16F232F8978E}"/>
              </a:ext>
            </a:extLst>
          </p:cNvPr>
          <p:cNvSpPr/>
          <p:nvPr/>
        </p:nvSpPr>
        <p:spPr>
          <a:xfrm>
            <a:off x="306568" y="1980620"/>
            <a:ext cx="5729405" cy="4057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B4E139-F890-C4F2-0A19-C3A3A8A8C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45</a:t>
            </a:fld>
            <a:endParaRPr lang="ja-JP" altLang="en-US"/>
          </a:p>
        </p:txBody>
      </p:sp>
      <p:pic>
        <p:nvPicPr>
          <p:cNvPr id="3" name="図 2" descr="グラフ, ヒストグラム&#10;&#10;自動的に生成された説明">
            <a:extLst>
              <a:ext uri="{FF2B5EF4-FFF2-40B4-BE49-F238E27FC236}">
                <a16:creationId xmlns:a16="http://schemas.microsoft.com/office/drawing/2014/main" id="{7484A5E3-4CB4-EF96-EC63-FE48904D3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35" t="18706" r="1107" b="20457"/>
          <a:stretch/>
        </p:blipFill>
        <p:spPr>
          <a:xfrm>
            <a:off x="6226310" y="2377466"/>
            <a:ext cx="5583524" cy="3238898"/>
          </a:xfrm>
          <a:prstGeom prst="rect">
            <a:avLst/>
          </a:prstGeom>
        </p:spPr>
      </p:pic>
      <p:pic>
        <p:nvPicPr>
          <p:cNvPr id="4" name="図 3" descr="グラフ, 等高線グラフ&#10;&#10;自動的に生成された説明">
            <a:extLst>
              <a:ext uri="{FF2B5EF4-FFF2-40B4-BE49-F238E27FC236}">
                <a16:creationId xmlns:a16="http://schemas.microsoft.com/office/drawing/2014/main" id="{6F4CABE5-4D18-1347-84B1-FA418841F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4" t="17281" r="1678" b="7541"/>
          <a:stretch/>
        </p:blipFill>
        <p:spPr>
          <a:xfrm>
            <a:off x="374298" y="2318667"/>
            <a:ext cx="5661675" cy="3467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8ED8BB6-2423-4498-B13B-757210A14797}"/>
                  </a:ext>
                </a:extLst>
              </p:cNvPr>
              <p:cNvSpPr txBox="1"/>
              <p:nvPr/>
            </p:nvSpPr>
            <p:spPr>
              <a:xfrm>
                <a:off x="457083" y="1122403"/>
                <a:ext cx="2894190" cy="628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US" altLang="ja-JP" sz="3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=0.1</m:t>
                      </m:r>
                      <m:r>
                        <a:rPr lang="ja-JP" alt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kumimoji="1" lang="ja-JP" altLang="en-US" sz="320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8ED8BB6-2423-4498-B13B-757210A14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83" y="1122403"/>
                <a:ext cx="2894190" cy="628634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3ACAC67-52BC-0F00-EFC8-247F4CFB4D48}"/>
                  </a:ext>
                </a:extLst>
              </p:cNvPr>
              <p:cNvSpPr txBox="1"/>
              <p:nvPr/>
            </p:nvSpPr>
            <p:spPr>
              <a:xfrm>
                <a:off x="1525824" y="5421970"/>
                <a:ext cx="834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3ACAC67-52BC-0F00-EFC8-247F4CFB4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824" y="5421970"/>
                <a:ext cx="834074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BBD39D7-E725-0C84-E3EF-87A737E81574}"/>
                  </a:ext>
                </a:extLst>
              </p:cNvPr>
              <p:cNvSpPr txBox="1"/>
              <p:nvPr/>
            </p:nvSpPr>
            <p:spPr>
              <a:xfrm rot="5400000">
                <a:off x="10377151" y="3667291"/>
                <a:ext cx="834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BBD39D7-E725-0C84-E3EF-87A737E81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0377151" y="3667291"/>
                <a:ext cx="834074" cy="461665"/>
              </a:xfrm>
              <a:prstGeom prst="rect">
                <a:avLst/>
              </a:prstGeom>
              <a:blipFill>
                <a:blip r:embed="rId6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BFF699F-3953-84AB-109E-31E7117228DB}"/>
                  </a:ext>
                </a:extLst>
              </p:cNvPr>
              <p:cNvSpPr txBox="1"/>
              <p:nvPr/>
            </p:nvSpPr>
            <p:spPr>
              <a:xfrm>
                <a:off x="4830996" y="5167581"/>
                <a:ext cx="3732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BFF699F-3953-84AB-109E-31E711722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996" y="5167581"/>
                <a:ext cx="373244" cy="369332"/>
              </a:xfrm>
              <a:prstGeom prst="rect">
                <a:avLst/>
              </a:prstGeom>
              <a:blipFill>
                <a:blip r:embed="rId7"/>
                <a:stretch>
                  <a:fillRect l="-16667" b="-241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853BAE-777F-D539-EAC6-DE6A7051E3FB}"/>
                  </a:ext>
                </a:extLst>
              </p:cNvPr>
              <p:cNvSpPr txBox="1"/>
              <p:nvPr/>
            </p:nvSpPr>
            <p:spPr>
              <a:xfrm>
                <a:off x="8320449" y="5514303"/>
                <a:ext cx="3732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853BAE-777F-D539-EAC6-DE6A7051E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449" y="5514303"/>
                <a:ext cx="373244" cy="369332"/>
              </a:xfrm>
              <a:prstGeom prst="rect">
                <a:avLst/>
              </a:prstGeom>
              <a:blipFill>
                <a:blip r:embed="rId8"/>
                <a:stretch>
                  <a:fillRect l="-16667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014898A-7E0A-4722-7051-CA4EE2BBD85B}"/>
                  </a:ext>
                </a:extLst>
              </p:cNvPr>
              <p:cNvSpPr txBox="1"/>
              <p:nvPr/>
            </p:nvSpPr>
            <p:spPr>
              <a:xfrm>
                <a:off x="4564352" y="2036315"/>
                <a:ext cx="14716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</m:e>
                            <m:sup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014898A-7E0A-4722-7051-CA4EE2BBD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352" y="2036315"/>
                <a:ext cx="1471621" cy="369332"/>
              </a:xfrm>
              <a:prstGeom prst="rect">
                <a:avLst/>
              </a:prstGeom>
              <a:blipFill>
                <a:blip r:embed="rId9"/>
                <a:stretch>
                  <a:fillRect t="-110000" b="-16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9C0A85C-2B60-1A1E-1298-94114752D33B}"/>
                  </a:ext>
                </a:extLst>
              </p:cNvPr>
              <p:cNvSpPr txBox="1"/>
              <p:nvPr/>
            </p:nvSpPr>
            <p:spPr>
              <a:xfrm>
                <a:off x="7757310" y="2134001"/>
                <a:ext cx="1420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f>
                        <m:fPr>
                          <m:type m:val="li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</m:e>
                            <m:sup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9C0A85C-2B60-1A1E-1298-94114752D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310" y="2134001"/>
                <a:ext cx="1420325" cy="369332"/>
              </a:xfrm>
              <a:prstGeom prst="rect">
                <a:avLst/>
              </a:prstGeom>
              <a:blipFill>
                <a:blip r:embed="rId10"/>
                <a:stretch>
                  <a:fillRect t="-113333" b="-16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3685BB5-8C70-2EEA-F444-CDA788608C0C}"/>
              </a:ext>
            </a:extLst>
          </p:cNvPr>
          <p:cNvSpPr txBox="1"/>
          <p:nvPr/>
        </p:nvSpPr>
        <p:spPr>
          <a:xfrm>
            <a:off x="79513" y="246490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smearing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17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4DBD9B3-DD07-3483-C8FF-76D58427115E}"/>
              </a:ext>
            </a:extLst>
          </p:cNvPr>
          <p:cNvSpPr/>
          <p:nvPr/>
        </p:nvSpPr>
        <p:spPr>
          <a:xfrm>
            <a:off x="6096000" y="1986929"/>
            <a:ext cx="5729405" cy="388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9BC8A72-F8E7-9085-E1EF-3B927D229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46</a:t>
            </a:fld>
            <a:endParaRPr lang="ja-JP" altLang="en-US"/>
          </a:p>
        </p:txBody>
      </p:sp>
      <p:pic>
        <p:nvPicPr>
          <p:cNvPr id="3" name="図 2" descr="図形, 四角形&#10;&#10;自動的に生成された説明">
            <a:extLst>
              <a:ext uri="{FF2B5EF4-FFF2-40B4-BE49-F238E27FC236}">
                <a16:creationId xmlns:a16="http://schemas.microsoft.com/office/drawing/2014/main" id="{E33F9753-DF1B-2F26-431C-70CE2DE06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6" t="17948" r="2663" b="19808"/>
          <a:stretch/>
        </p:blipFill>
        <p:spPr>
          <a:xfrm>
            <a:off x="6539768" y="2468721"/>
            <a:ext cx="5118915" cy="3068355"/>
          </a:xfrm>
          <a:prstGeom prst="rect">
            <a:avLst/>
          </a:prstGeom>
        </p:spPr>
      </p:pic>
      <p:pic>
        <p:nvPicPr>
          <p:cNvPr id="4" name="図 3" descr="グラフ, 図形&#10;&#10;自動的に生成された説明">
            <a:extLst>
              <a:ext uri="{FF2B5EF4-FFF2-40B4-BE49-F238E27FC236}">
                <a16:creationId xmlns:a16="http://schemas.microsoft.com/office/drawing/2014/main" id="{985AB223-DA75-E59C-10AD-5443428FF3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7" t="6319" b="5625"/>
          <a:stretch/>
        </p:blipFill>
        <p:spPr>
          <a:xfrm>
            <a:off x="399724" y="1986928"/>
            <a:ext cx="5464278" cy="3889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60AA843-1BA9-B754-C076-3CE8468A6063}"/>
                  </a:ext>
                </a:extLst>
              </p:cNvPr>
              <p:cNvSpPr txBox="1"/>
              <p:nvPr/>
            </p:nvSpPr>
            <p:spPr>
              <a:xfrm>
                <a:off x="1538411" y="5414657"/>
                <a:ext cx="834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60AA843-1BA9-B754-C076-3CE8468A6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411" y="5414657"/>
                <a:ext cx="834074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15FE597-3080-6CC5-1413-C326C30B5EDB}"/>
                  </a:ext>
                </a:extLst>
              </p:cNvPr>
              <p:cNvSpPr txBox="1"/>
              <p:nvPr/>
            </p:nvSpPr>
            <p:spPr>
              <a:xfrm rot="5400000">
                <a:off x="10389738" y="3659978"/>
                <a:ext cx="834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15FE597-3080-6CC5-1413-C326C30B5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0389738" y="3659978"/>
                <a:ext cx="834074" cy="461665"/>
              </a:xfrm>
              <a:prstGeom prst="rect">
                <a:avLst/>
              </a:prstGeom>
              <a:blipFill>
                <a:blip r:embed="rId5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59822C2-7FD3-663E-461B-AC099751B018}"/>
                  </a:ext>
                </a:extLst>
              </p:cNvPr>
              <p:cNvSpPr txBox="1"/>
              <p:nvPr/>
            </p:nvSpPr>
            <p:spPr>
              <a:xfrm>
                <a:off x="4843583" y="5160268"/>
                <a:ext cx="3732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59822C2-7FD3-663E-461B-AC099751B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583" y="5160268"/>
                <a:ext cx="373244" cy="369332"/>
              </a:xfrm>
              <a:prstGeom prst="rect">
                <a:avLst/>
              </a:prstGeom>
              <a:blipFill>
                <a:blip r:embed="rId6"/>
                <a:stretch>
                  <a:fillRect l="-16667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9917EC0-A612-B8AE-4CE3-C15B8328832D}"/>
                  </a:ext>
                </a:extLst>
              </p:cNvPr>
              <p:cNvSpPr txBox="1"/>
              <p:nvPr/>
            </p:nvSpPr>
            <p:spPr>
              <a:xfrm>
                <a:off x="8418764" y="5421262"/>
                <a:ext cx="3732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9917EC0-A612-B8AE-4CE3-C15B83288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764" y="5421262"/>
                <a:ext cx="373244" cy="369332"/>
              </a:xfrm>
              <a:prstGeom prst="rect">
                <a:avLst/>
              </a:prstGeom>
              <a:blipFill>
                <a:blip r:embed="rId7"/>
                <a:stretch>
                  <a:fillRect l="-12903" b="-19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DC1C4305-9CCA-5E3D-8469-AEC43D6EDC15}"/>
                  </a:ext>
                </a:extLst>
              </p:cNvPr>
              <p:cNvSpPr txBox="1"/>
              <p:nvPr/>
            </p:nvSpPr>
            <p:spPr>
              <a:xfrm>
                <a:off x="3953543" y="2099389"/>
                <a:ext cx="19104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f>
                        <m:fPr>
                          <m:type m:val="li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</m:e>
                            <m:sup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DC1C4305-9CCA-5E3D-8469-AEC43D6ED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543" y="2099389"/>
                <a:ext cx="1910459" cy="369332"/>
              </a:xfrm>
              <a:prstGeom prst="rect">
                <a:avLst/>
              </a:prstGeom>
              <a:blipFill>
                <a:blip r:embed="rId8"/>
                <a:stretch>
                  <a:fillRect t="-110000" b="-16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1C23E4B-2CC8-99B5-2A65-D50900031414}"/>
                  </a:ext>
                </a:extLst>
              </p:cNvPr>
              <p:cNvSpPr txBox="1"/>
              <p:nvPr/>
            </p:nvSpPr>
            <p:spPr>
              <a:xfrm>
                <a:off x="7769897" y="2210133"/>
                <a:ext cx="19104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f>
                        <m:fPr>
                          <m:type m:val="li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</m:e>
                            <m:sup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1C23E4B-2CC8-99B5-2A65-D50900031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897" y="2210133"/>
                <a:ext cx="1910459" cy="369332"/>
              </a:xfrm>
              <a:prstGeom prst="rect">
                <a:avLst/>
              </a:prstGeom>
              <a:blipFill>
                <a:blip r:embed="rId9"/>
                <a:stretch>
                  <a:fillRect t="-113333" b="-16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23AD438-0288-7FBC-1A25-64A2D38A5E15}"/>
              </a:ext>
            </a:extLst>
          </p:cNvPr>
          <p:cNvSpPr txBox="1"/>
          <p:nvPr/>
        </p:nvSpPr>
        <p:spPr>
          <a:xfrm>
            <a:off x="79513" y="246490"/>
            <a:ext cx="3082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smearing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B32ACF87-896F-D4DE-8AC3-787DDE3FD0E2}"/>
                  </a:ext>
                </a:extLst>
              </p:cNvPr>
              <p:cNvSpPr txBox="1"/>
              <p:nvPr/>
            </p:nvSpPr>
            <p:spPr>
              <a:xfrm>
                <a:off x="457083" y="1122403"/>
                <a:ext cx="2894190" cy="628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kumimoji="1" lang="en-US" altLang="ja-JP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=0.1</m:t>
                      </m:r>
                      <m:r>
                        <a:rPr lang="ja-JP" alt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kumimoji="1" lang="ja-JP" altLang="en-US" sz="320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B32ACF87-896F-D4DE-8AC3-787DDE3FD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83" y="1122403"/>
                <a:ext cx="2894190" cy="628634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2374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D5022-0A12-208B-15BC-BEA233E96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C842550-18E6-375F-0457-7EA5A6D087A4}"/>
              </a:ext>
            </a:extLst>
          </p:cNvPr>
          <p:cNvSpPr/>
          <p:nvPr/>
        </p:nvSpPr>
        <p:spPr>
          <a:xfrm>
            <a:off x="366595" y="1259984"/>
            <a:ext cx="11140678" cy="535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4179D3E-12DA-B57D-18C3-67FC60885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47</a:t>
            </a:fld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B7E66BC-4457-3C70-0730-29FB350CD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21" r="13879" b="8660"/>
          <a:stretch/>
        </p:blipFill>
        <p:spPr>
          <a:xfrm>
            <a:off x="778742" y="1303572"/>
            <a:ext cx="5136027" cy="5077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FD73C70-B3BA-4C0D-B927-F6E3A4F2C73F}"/>
                  </a:ext>
                </a:extLst>
              </p:cNvPr>
              <p:cNvSpPr txBox="1"/>
              <p:nvPr/>
            </p:nvSpPr>
            <p:spPr>
              <a:xfrm rot="16200000">
                <a:off x="-828681" y="3704914"/>
                <a:ext cx="28523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FD73C70-B3BA-4C0D-B927-F6E3A4F2C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28681" y="3704914"/>
                <a:ext cx="2852384" cy="461665"/>
              </a:xfrm>
              <a:prstGeom prst="rect">
                <a:avLst/>
              </a:prstGeom>
              <a:blipFill>
                <a:blip r:embed="rId3"/>
                <a:stretch>
                  <a:fillRect r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C35B4D1-757D-11E6-71FB-54DA0D2C1799}"/>
                  </a:ext>
                </a:extLst>
              </p:cNvPr>
              <p:cNvSpPr txBox="1"/>
              <p:nvPr/>
            </p:nvSpPr>
            <p:spPr>
              <a:xfrm>
                <a:off x="2666802" y="6149845"/>
                <a:ext cx="183680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ja-JP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ja-JP" altLang="en-US" sz="240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C35B4D1-757D-11E6-71FB-54DA0D2C1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802" y="6149845"/>
                <a:ext cx="1836808" cy="461665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4521479-DB14-1C04-B0A3-B4126B1AEAD8}"/>
              </a:ext>
            </a:extLst>
          </p:cNvPr>
          <p:cNvSpPr txBox="1"/>
          <p:nvPr/>
        </p:nvSpPr>
        <p:spPr>
          <a:xfrm>
            <a:off x="3541231" y="1843586"/>
            <a:ext cx="178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Causal hydr</a:t>
            </a:r>
            <a:r>
              <a:rPr lang="en-US" altLang="ja-JP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kumimoji="1" lang="ja-JP" alt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530329A-D9EE-3585-6253-8B1CEFFECF75}"/>
              </a:ext>
            </a:extLst>
          </p:cNvPr>
          <p:cNvSpPr txBox="1"/>
          <p:nvPr/>
        </p:nvSpPr>
        <p:spPr>
          <a:xfrm>
            <a:off x="3541231" y="2319836"/>
            <a:ext cx="1924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Acausal hydro</a:t>
            </a:r>
            <a:endParaRPr kumimoji="1" lang="ja-JP" altLang="en-US" sz="240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11B7F5B-AA73-FA0E-E9AD-AE5E8F6F6A2D}"/>
              </a:ext>
            </a:extLst>
          </p:cNvPr>
          <p:cNvSpPr txBox="1"/>
          <p:nvPr/>
        </p:nvSpPr>
        <p:spPr>
          <a:xfrm>
            <a:off x="79513" y="246490"/>
            <a:ext cx="931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 of flow velocity and shear pressure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A34DBB3-082C-D5E3-5F68-20F609A60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00" r="16041" b="8420"/>
          <a:stretch/>
        </p:blipFill>
        <p:spPr>
          <a:xfrm>
            <a:off x="6555071" y="1297488"/>
            <a:ext cx="4883070" cy="5077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E3967963-28E8-08C7-987E-A6D5AC31F92C}"/>
                  </a:ext>
                </a:extLst>
              </p:cNvPr>
              <p:cNvSpPr txBox="1"/>
              <p:nvPr/>
            </p:nvSpPr>
            <p:spPr>
              <a:xfrm>
                <a:off x="8363336" y="6149845"/>
                <a:ext cx="16605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ja-JP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ja-JP" altLang="en-US" sz="240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E3967963-28E8-08C7-987E-A6D5AC31F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336" y="6149845"/>
                <a:ext cx="1660553" cy="461665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4DF20EF-82CA-81E9-E555-FC2BC7CB6B00}"/>
              </a:ext>
            </a:extLst>
          </p:cNvPr>
          <p:cNvSpPr txBox="1"/>
          <p:nvPr/>
        </p:nvSpPr>
        <p:spPr>
          <a:xfrm>
            <a:off x="9340801" y="1835329"/>
            <a:ext cx="244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Causal hydro</a:t>
            </a:r>
            <a:endParaRPr kumimoji="1" lang="ja-JP" alt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5FED2C0-4A4F-3CC0-9F10-4CA56A17AD64}"/>
                  </a:ext>
                </a:extLst>
              </p:cNvPr>
              <p:cNvSpPr txBox="1"/>
              <p:nvPr/>
            </p:nvSpPr>
            <p:spPr>
              <a:xfrm rot="16200000">
                <a:off x="4874416" y="3605208"/>
                <a:ext cx="29048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̃"/>
                              <m:ctrlP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̃"/>
                              <m:ctrlP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altLang="ja-JP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ja-JP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ja-JP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5FED2C0-4A4F-3CC0-9F10-4CA56A17A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874416" y="3605208"/>
                <a:ext cx="2904834" cy="461665"/>
              </a:xfrm>
              <a:prstGeom prst="rect">
                <a:avLst/>
              </a:prstGeom>
              <a:blipFill>
                <a:blip r:embed="rId7"/>
                <a:stretch>
                  <a:fillRect r="-18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551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594EE67-5B33-F664-E791-459AF92E2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48</a:t>
            </a:fld>
            <a:endParaRPr lang="ja-JP" altLang="en-US"/>
          </a:p>
        </p:txBody>
      </p:sp>
      <p:pic>
        <p:nvPicPr>
          <p:cNvPr id="3" name="図 2" descr="グラフ&#10;&#10;自動的に生成された説明">
            <a:extLst>
              <a:ext uri="{FF2B5EF4-FFF2-40B4-BE49-F238E27FC236}">
                <a16:creationId xmlns:a16="http://schemas.microsoft.com/office/drawing/2014/main" id="{C3F7875E-F382-2E9C-B815-29A0E686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39" y="1742047"/>
            <a:ext cx="5253043" cy="3989050"/>
          </a:xfrm>
          <a:prstGeom prst="rect">
            <a:avLst/>
          </a:prstGeom>
        </p:spPr>
      </p:pic>
      <p:pic>
        <p:nvPicPr>
          <p:cNvPr id="4" name="図 3" descr="グラフ&#10;&#10;自動的に生成された説明">
            <a:extLst>
              <a:ext uri="{FF2B5EF4-FFF2-40B4-BE49-F238E27FC236}">
                <a16:creationId xmlns:a16="http://schemas.microsoft.com/office/drawing/2014/main" id="{D6E9E7D0-AED0-448D-8485-6621713F4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363" y="1742047"/>
            <a:ext cx="5519571" cy="398905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538FE4-5BF9-2B32-A414-B6D20B80A433}"/>
              </a:ext>
            </a:extLst>
          </p:cNvPr>
          <p:cNvSpPr txBox="1"/>
          <p:nvPr/>
        </p:nvSpPr>
        <p:spPr>
          <a:xfrm>
            <a:off x="79513" y="246490"/>
            <a:ext cx="4682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Validity of perturbation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111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FC289C9-E2F7-561A-1E54-1E6CD1A0E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49</a:t>
            </a:fld>
            <a:endParaRPr lang="ja-JP" altLang="en-US"/>
          </a:p>
        </p:txBody>
      </p:sp>
      <p:pic>
        <p:nvPicPr>
          <p:cNvPr id="3" name="図 2" descr="グラフ, 折れ線グラフ&#10;&#10;自動的に生成された説明">
            <a:extLst>
              <a:ext uri="{FF2B5EF4-FFF2-40B4-BE49-F238E27FC236}">
                <a16:creationId xmlns:a16="http://schemas.microsoft.com/office/drawing/2014/main" id="{2B5D7A08-F397-BE14-02F1-0AA0236A8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39" y="1352083"/>
            <a:ext cx="6133560" cy="485960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B18DB78-F780-055D-C3C4-A3E6CA77C5CE}"/>
              </a:ext>
            </a:extLst>
          </p:cNvPr>
          <p:cNvSpPr txBox="1"/>
          <p:nvPr/>
        </p:nvSpPr>
        <p:spPr>
          <a:xfrm>
            <a:off x="79513" y="246490"/>
            <a:ext cx="4682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Validity of perturbation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CA2CBD3-F255-FD08-5828-35BB6F7A4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564" y="1637370"/>
            <a:ext cx="4178300" cy="9779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4BA0FB1-234E-6E26-2182-585F75376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564" y="2766741"/>
            <a:ext cx="5282116" cy="8916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B8C1D55-16C6-0298-528D-871E520A4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525" y="4850035"/>
            <a:ext cx="2222500" cy="1130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EDFA9C2-FC1F-775F-C0C2-890FE74E8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4622" y="4837335"/>
            <a:ext cx="2222500" cy="1143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3D8D67-66B6-7E96-D95D-DC0A0FCCE732}"/>
              </a:ext>
            </a:extLst>
          </p:cNvPr>
          <p:cNvSpPr txBox="1"/>
          <p:nvPr/>
        </p:nvSpPr>
        <p:spPr>
          <a:xfrm>
            <a:off x="6655497" y="1082742"/>
            <a:ext cx="2946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Within simple settings</a:t>
            </a:r>
            <a:endParaRPr kumimoji="1"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三角形 10">
            <a:extLst>
              <a:ext uri="{FF2B5EF4-FFF2-40B4-BE49-F238E27FC236}">
                <a16:creationId xmlns:a16="http://schemas.microsoft.com/office/drawing/2014/main" id="{7A3DF57C-EA54-9125-3691-732A7DD983AB}"/>
              </a:ext>
            </a:extLst>
          </p:cNvPr>
          <p:cNvSpPr/>
          <p:nvPr/>
        </p:nvSpPr>
        <p:spPr>
          <a:xfrm rot="10800000">
            <a:off x="7186189" y="3986817"/>
            <a:ext cx="4175597" cy="333549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0672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0599F-A8C9-2AAC-0B5C-790136591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82CECD5-471E-F5DE-DA57-0647C58B4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6482" y="6475526"/>
            <a:ext cx="821339" cy="365125"/>
          </a:xfrm>
        </p:spPr>
        <p:txBody>
          <a:bodyPr/>
          <a:lstStyle/>
          <a:p>
            <a:fld id="{B716BEE2-880D-EB46-B93E-CB71F0ACC8AC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2539F5-28D3-28B6-502D-361CDF959DF2}"/>
              </a:ext>
            </a:extLst>
          </p:cNvPr>
          <p:cNvSpPr txBox="1"/>
          <p:nvPr/>
        </p:nvSpPr>
        <p:spPr>
          <a:xfrm>
            <a:off x="79513" y="246490"/>
            <a:ext cx="6744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Event-by-event fluctuations in HIC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C381F3D-E075-D6C2-AD27-49AF92E536B9}"/>
              </a:ext>
            </a:extLst>
          </p:cNvPr>
          <p:cNvGrpSpPr/>
          <p:nvPr/>
        </p:nvGrpSpPr>
        <p:grpSpPr>
          <a:xfrm>
            <a:off x="44178" y="921816"/>
            <a:ext cx="7145797" cy="5055587"/>
            <a:chOff x="5618173" y="1061138"/>
            <a:chExt cx="7145797" cy="5055587"/>
          </a:xfrm>
        </p:grpSpPr>
        <p:pic>
          <p:nvPicPr>
            <p:cNvPr id="21" name="図 20" descr="背景パターン が含まれている画像&#10;&#10;自動的に生成された説明">
              <a:extLst>
                <a:ext uri="{FF2B5EF4-FFF2-40B4-BE49-F238E27FC236}">
                  <a16:creationId xmlns:a16="http://schemas.microsoft.com/office/drawing/2014/main" id="{3DDC41E9-3065-944B-352A-A7031FC38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8173" y="1061138"/>
              <a:ext cx="7145797" cy="5055587"/>
            </a:xfrm>
            <a:prstGeom prst="rect">
              <a:avLst/>
            </a:prstGeom>
          </p:spPr>
        </p:pic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B3D06447-8312-D0FE-5F12-37A4CFDBF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0845" y="1585132"/>
              <a:ext cx="0" cy="406567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F0CF0533-CA21-6605-CB79-3141021CC7EB}"/>
                </a:ext>
              </a:extLst>
            </p:cNvPr>
            <p:cNvCxnSpPr>
              <a:cxnSpLocks/>
            </p:cNvCxnSpPr>
            <p:nvPr/>
          </p:nvCxnSpPr>
          <p:spPr>
            <a:xfrm>
              <a:off x="6528600" y="5092850"/>
              <a:ext cx="526448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F62A45D0-2EEE-7288-053A-F52682E551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3327" y="2121913"/>
              <a:ext cx="3705066" cy="36825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1604CC30-B3AD-2470-10D4-38F700D39CA1}"/>
                </a:ext>
              </a:extLst>
            </p:cNvPr>
            <p:cNvCxnSpPr>
              <a:cxnSpLocks/>
            </p:cNvCxnSpPr>
            <p:nvPr/>
          </p:nvCxnSpPr>
          <p:spPr>
            <a:xfrm>
              <a:off x="6193296" y="2121913"/>
              <a:ext cx="3701681" cy="36825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5AEEA643-3083-75F5-7C24-BBD164F19B36}"/>
                    </a:ext>
                  </a:extLst>
                </p:cNvPr>
                <p:cNvSpPr txBox="1"/>
                <p:nvPr/>
              </p:nvSpPr>
              <p:spPr>
                <a:xfrm>
                  <a:off x="11371141" y="5043988"/>
                  <a:ext cx="50744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2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JP" altLang="en-US" sz="3200" i="1"/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5AEEA643-3083-75F5-7C24-BBD164F19B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1141" y="5043988"/>
                  <a:ext cx="507447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3DCC39EA-2778-A3CE-F900-B54F73DEB30B}"/>
                    </a:ext>
                  </a:extLst>
                </p:cNvPr>
                <p:cNvSpPr txBox="1"/>
                <p:nvPr/>
              </p:nvSpPr>
              <p:spPr>
                <a:xfrm>
                  <a:off x="8921548" y="1072172"/>
                  <a:ext cx="47359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2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kumimoji="1" lang="ja-JP" altLang="en-US" sz="3200" i="1"/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3DCC39EA-2778-A3CE-F900-B54F73DEB3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548" y="1072172"/>
                  <a:ext cx="473591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80946A1-B11E-ECBF-82DE-3CADE1B738AF}"/>
              </a:ext>
            </a:extLst>
          </p:cNvPr>
          <p:cNvSpPr txBox="1"/>
          <p:nvPr/>
        </p:nvSpPr>
        <p:spPr>
          <a:xfrm>
            <a:off x="7592352" y="1289886"/>
            <a:ext cx="4024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Finite number of particles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530C17A-F812-42DA-395A-4B668CAF7521}"/>
              </a:ext>
            </a:extLst>
          </p:cNvPr>
          <p:cNvSpPr txBox="1"/>
          <p:nvPr/>
        </p:nvSpPr>
        <p:spPr>
          <a:xfrm>
            <a:off x="7592352" y="2062776"/>
            <a:ext cx="2936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fluctuation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E6F40D9-2BE8-5B27-4D69-CB3EC73D67D5}"/>
              </a:ext>
            </a:extLst>
          </p:cNvPr>
          <p:cNvSpPr txBox="1"/>
          <p:nvPr/>
        </p:nvSpPr>
        <p:spPr>
          <a:xfrm>
            <a:off x="7592352" y="3608556"/>
            <a:ext cx="40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Hydrodynamic</a:t>
            </a:r>
            <a:r>
              <a:rPr kumimoji="1"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fluctuation</a:t>
            </a:r>
            <a:endParaRPr kumimoji="1" lang="ja-JP" altLang="en-US" sz="28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0B42605-EDD5-151B-672A-0F4FAC6806F5}"/>
              </a:ext>
            </a:extLst>
          </p:cNvPr>
          <p:cNvSpPr txBox="1"/>
          <p:nvPr/>
        </p:nvSpPr>
        <p:spPr>
          <a:xfrm>
            <a:off x="7592352" y="4381446"/>
            <a:ext cx="2757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</a:t>
            </a:r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fluctuation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上矢印 65">
            <a:extLst>
              <a:ext uri="{FF2B5EF4-FFF2-40B4-BE49-F238E27FC236}">
                <a16:creationId xmlns:a16="http://schemas.microsoft.com/office/drawing/2014/main" id="{F0444D8A-FE16-C845-6CCD-7392E691CFBA}"/>
              </a:ext>
            </a:extLst>
          </p:cNvPr>
          <p:cNvSpPr/>
          <p:nvPr/>
        </p:nvSpPr>
        <p:spPr>
          <a:xfrm rot="1769588" flipH="1">
            <a:off x="4363573" y="1624564"/>
            <a:ext cx="226025" cy="3144840"/>
          </a:xfrm>
          <a:prstGeom prst="upArrow">
            <a:avLst/>
          </a:prstGeom>
          <a:gradFill>
            <a:gsLst>
              <a:gs pos="50000">
                <a:schemeClr val="accent2"/>
              </a:gs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上矢印 66">
            <a:extLst>
              <a:ext uri="{FF2B5EF4-FFF2-40B4-BE49-F238E27FC236}">
                <a16:creationId xmlns:a16="http://schemas.microsoft.com/office/drawing/2014/main" id="{9E973411-5E3A-375B-3CCC-2120270D75B5}"/>
              </a:ext>
            </a:extLst>
          </p:cNvPr>
          <p:cNvSpPr/>
          <p:nvPr/>
        </p:nvSpPr>
        <p:spPr>
          <a:xfrm rot="19528769" flipH="1">
            <a:off x="2626380" y="2215458"/>
            <a:ext cx="226025" cy="2666192"/>
          </a:xfrm>
          <a:prstGeom prst="upArrow">
            <a:avLst/>
          </a:prstGeom>
          <a:gradFill>
            <a:gsLst>
              <a:gs pos="50000">
                <a:schemeClr val="accent2"/>
              </a:gs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上矢印 67">
            <a:extLst>
              <a:ext uri="{FF2B5EF4-FFF2-40B4-BE49-F238E27FC236}">
                <a16:creationId xmlns:a16="http://schemas.microsoft.com/office/drawing/2014/main" id="{6BB015D5-034D-308A-50F6-9A6494CBD4E3}"/>
              </a:ext>
            </a:extLst>
          </p:cNvPr>
          <p:cNvSpPr/>
          <p:nvPr/>
        </p:nvSpPr>
        <p:spPr>
          <a:xfrm rot="20908605" flipH="1">
            <a:off x="3282634" y="2888536"/>
            <a:ext cx="226025" cy="1709559"/>
          </a:xfrm>
          <a:prstGeom prst="upArrow">
            <a:avLst/>
          </a:prstGeom>
          <a:gradFill>
            <a:gsLst>
              <a:gs pos="50000">
                <a:schemeClr val="accent2"/>
              </a:gs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D8E8EBB-8ADA-F75F-4765-A5FC86273451}"/>
              </a:ext>
            </a:extLst>
          </p:cNvPr>
          <p:cNvGrpSpPr/>
          <p:nvPr/>
        </p:nvGrpSpPr>
        <p:grpSpPr>
          <a:xfrm>
            <a:off x="3345462" y="4748438"/>
            <a:ext cx="486120" cy="413468"/>
            <a:chOff x="6421658" y="3884397"/>
            <a:chExt cx="486120" cy="413468"/>
          </a:xfrm>
        </p:grpSpPr>
        <p:sp>
          <p:nvSpPr>
            <p:cNvPr id="19" name="爆発 1 18">
              <a:extLst>
                <a:ext uri="{FF2B5EF4-FFF2-40B4-BE49-F238E27FC236}">
                  <a16:creationId xmlns:a16="http://schemas.microsoft.com/office/drawing/2014/main" id="{69157C4E-4312-3945-84F1-A4490C35B09C}"/>
                </a:ext>
              </a:extLst>
            </p:cNvPr>
            <p:cNvSpPr/>
            <p:nvPr/>
          </p:nvSpPr>
          <p:spPr>
            <a:xfrm>
              <a:off x="6421658" y="3884397"/>
              <a:ext cx="486120" cy="413468"/>
            </a:xfrm>
            <a:prstGeom prst="irregularSeal1">
              <a:avLst/>
            </a:prstGeom>
            <a:solidFill>
              <a:srgbClr val="FF002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爆発 1 19">
              <a:extLst>
                <a:ext uri="{FF2B5EF4-FFF2-40B4-BE49-F238E27FC236}">
                  <a16:creationId xmlns:a16="http://schemas.microsoft.com/office/drawing/2014/main" id="{A229D95B-2752-D0D2-6BEE-DDEE4B9B33D1}"/>
                </a:ext>
              </a:extLst>
            </p:cNvPr>
            <p:cNvSpPr/>
            <p:nvPr/>
          </p:nvSpPr>
          <p:spPr>
            <a:xfrm>
              <a:off x="6513078" y="3974229"/>
              <a:ext cx="308551" cy="234323"/>
            </a:xfrm>
            <a:prstGeom prst="irregularSeal1">
              <a:avLst/>
            </a:prstGeom>
            <a:solidFill>
              <a:srgbClr val="FF8200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8FFFB77D-6E0A-D246-85BC-75A369D0688E}"/>
              </a:ext>
            </a:extLst>
          </p:cNvPr>
          <p:cNvSpPr/>
          <p:nvPr/>
        </p:nvSpPr>
        <p:spPr>
          <a:xfrm>
            <a:off x="2970562" y="2179506"/>
            <a:ext cx="1202642" cy="413468"/>
          </a:xfrm>
          <a:prstGeom prst="roundRect">
            <a:avLst>
              <a:gd name="adj" fmla="val 14744"/>
            </a:avLst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A90817-2789-6C14-EB65-A47CF4A13A4B}"/>
              </a:ext>
            </a:extLst>
          </p:cNvPr>
          <p:cNvSpPr txBox="1"/>
          <p:nvPr/>
        </p:nvSpPr>
        <p:spPr>
          <a:xfrm>
            <a:off x="2955062" y="2141861"/>
            <a:ext cx="126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Hadrons</a:t>
            </a: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11EE19CA-087C-9012-516C-CD5E29E3F2F9}"/>
              </a:ext>
            </a:extLst>
          </p:cNvPr>
          <p:cNvSpPr/>
          <p:nvPr/>
        </p:nvSpPr>
        <p:spPr>
          <a:xfrm>
            <a:off x="3078939" y="5505962"/>
            <a:ext cx="985888" cy="413468"/>
          </a:xfrm>
          <a:prstGeom prst="roundRect">
            <a:avLst>
              <a:gd name="adj" fmla="val 14744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507D12E-94A5-3596-4D8F-00D41E188AB8}"/>
              </a:ext>
            </a:extLst>
          </p:cNvPr>
          <p:cNvSpPr txBox="1"/>
          <p:nvPr/>
        </p:nvSpPr>
        <p:spPr>
          <a:xfrm>
            <a:off x="3071188" y="5476385"/>
            <a:ext cx="98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Nuclei</a:t>
            </a: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BD6B78A5-CC75-E80A-B298-B95EFDF0235D}"/>
              </a:ext>
            </a:extLst>
          </p:cNvPr>
          <p:cNvSpPr/>
          <p:nvPr/>
        </p:nvSpPr>
        <p:spPr>
          <a:xfrm>
            <a:off x="2726233" y="5447253"/>
            <a:ext cx="159939" cy="51992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4A4F5EEE-4373-BABE-CC28-1D6103883456}"/>
              </a:ext>
            </a:extLst>
          </p:cNvPr>
          <p:cNvSpPr/>
          <p:nvPr/>
        </p:nvSpPr>
        <p:spPr>
          <a:xfrm>
            <a:off x="4240334" y="5447252"/>
            <a:ext cx="159939" cy="51992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5802A91-339B-C2DD-334A-2FF5C825613F}"/>
              </a:ext>
            </a:extLst>
          </p:cNvPr>
          <p:cNvSpPr txBox="1"/>
          <p:nvPr/>
        </p:nvSpPr>
        <p:spPr>
          <a:xfrm>
            <a:off x="903042" y="6158935"/>
            <a:ext cx="553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Space-time evolution of HIC reaction</a:t>
            </a:r>
            <a:endParaRPr kumimoji="1" lang="ja-JP" altLang="en-US" sz="2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5C1923E7-B1AD-37C2-7172-85CA00164A50}"/>
              </a:ext>
            </a:extLst>
          </p:cNvPr>
          <p:cNvSpPr/>
          <p:nvPr/>
        </p:nvSpPr>
        <p:spPr>
          <a:xfrm>
            <a:off x="3024641" y="3388844"/>
            <a:ext cx="1127764" cy="413468"/>
          </a:xfrm>
          <a:prstGeom prst="roundRect">
            <a:avLst>
              <a:gd name="adj" fmla="val 14744"/>
            </a:avLst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8542955-1DAD-2DBF-1209-643D3AD5989B}"/>
              </a:ext>
            </a:extLst>
          </p:cNvPr>
          <p:cNvSpPr txBox="1"/>
          <p:nvPr/>
        </p:nvSpPr>
        <p:spPr>
          <a:xfrm>
            <a:off x="3216615" y="3364746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QGP</a:t>
            </a: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1130D82F-4BDA-8DA7-255A-A1A14DA7A27C}"/>
              </a:ext>
            </a:extLst>
          </p:cNvPr>
          <p:cNvSpPr/>
          <p:nvPr/>
        </p:nvSpPr>
        <p:spPr>
          <a:xfrm>
            <a:off x="2886056" y="4335080"/>
            <a:ext cx="1410201" cy="520323"/>
          </a:xfrm>
          <a:prstGeom prst="roundRect">
            <a:avLst>
              <a:gd name="adj" fmla="val 14744"/>
            </a:avLst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5A1D266-F2C6-7A97-CC0E-EC02B2D99C1B}"/>
              </a:ext>
            </a:extLst>
          </p:cNvPr>
          <p:cNvSpPr txBox="1"/>
          <p:nvPr/>
        </p:nvSpPr>
        <p:spPr>
          <a:xfrm>
            <a:off x="2856328" y="4346066"/>
            <a:ext cx="145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Non-equilibrated</a:t>
            </a:r>
          </a:p>
          <a:p>
            <a:pPr algn="ctr"/>
            <a:r>
              <a:rPr lang="en-US" altLang="ja-JP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DBC72C3-D82D-A0E1-906F-91B8EE535812}"/>
              </a:ext>
            </a:extLst>
          </p:cNvPr>
          <p:cNvSpPr txBox="1"/>
          <p:nvPr/>
        </p:nvSpPr>
        <p:spPr>
          <a:xfrm>
            <a:off x="7592352" y="2835666"/>
            <a:ext cx="3005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Propagation of jets</a:t>
            </a:r>
            <a:endParaRPr kumimoji="1" lang="ja-JP" altLang="en-US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173A54CF-3D0D-94C7-F328-C791AEA38DF1}"/>
              </a:ext>
            </a:extLst>
          </p:cNvPr>
          <p:cNvGrpSpPr/>
          <p:nvPr/>
        </p:nvGrpSpPr>
        <p:grpSpPr>
          <a:xfrm>
            <a:off x="4336030" y="3085083"/>
            <a:ext cx="6262017" cy="273803"/>
            <a:chOff x="4336030" y="3212299"/>
            <a:chExt cx="6262017" cy="273803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D9DC604C-7476-0B33-E3CD-96F0311C2F89}"/>
                </a:ext>
              </a:extLst>
            </p:cNvPr>
            <p:cNvGrpSpPr/>
            <p:nvPr/>
          </p:nvGrpSpPr>
          <p:grpSpPr>
            <a:xfrm>
              <a:off x="4336030" y="3212299"/>
              <a:ext cx="252872" cy="256846"/>
              <a:chOff x="8922933" y="1468580"/>
              <a:chExt cx="252872" cy="256846"/>
            </a:xfrm>
          </p:grpSpPr>
          <p:sp>
            <p:nvSpPr>
              <p:cNvPr id="45" name="円/楕円 44">
                <a:extLst>
                  <a:ext uri="{FF2B5EF4-FFF2-40B4-BE49-F238E27FC236}">
                    <a16:creationId xmlns:a16="http://schemas.microsoft.com/office/drawing/2014/main" id="{A8A5D5F9-059F-6411-8790-C19FEF440417}"/>
                  </a:ext>
                </a:extLst>
              </p:cNvPr>
              <p:cNvSpPr/>
              <p:nvPr/>
            </p:nvSpPr>
            <p:spPr>
              <a:xfrm>
                <a:off x="8922933" y="1468580"/>
                <a:ext cx="252872" cy="256846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円/楕円 48">
                <a:extLst>
                  <a:ext uri="{FF2B5EF4-FFF2-40B4-BE49-F238E27FC236}">
                    <a16:creationId xmlns:a16="http://schemas.microsoft.com/office/drawing/2014/main" id="{619714D1-FF21-5E2A-5E11-09CC9038F5BE}"/>
                  </a:ext>
                </a:extLst>
              </p:cNvPr>
              <p:cNvSpPr/>
              <p:nvPr/>
            </p:nvSpPr>
            <p:spPr>
              <a:xfrm>
                <a:off x="8961714" y="1508872"/>
                <a:ext cx="175309" cy="17626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50803E2E-51E2-8084-E0AB-A2B5058686CC}"/>
                </a:ext>
              </a:extLst>
            </p:cNvPr>
            <p:cNvCxnSpPr>
              <a:cxnSpLocks/>
              <a:endCxn id="45" idx="6"/>
            </p:cNvCxnSpPr>
            <p:nvPr/>
          </p:nvCxnSpPr>
          <p:spPr>
            <a:xfrm flipH="1" flipV="1">
              <a:off x="4588902" y="3340722"/>
              <a:ext cx="2971308" cy="14356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9A17005E-D6FA-8D7B-1105-3AD504D148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2574" y="3486102"/>
              <a:ext cx="3065473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F346C5DC-CC76-3E97-692C-773FE7F7DCBA}"/>
              </a:ext>
            </a:extLst>
          </p:cNvPr>
          <p:cNvGrpSpPr/>
          <p:nvPr/>
        </p:nvGrpSpPr>
        <p:grpSpPr>
          <a:xfrm>
            <a:off x="3753590" y="4580988"/>
            <a:ext cx="6654667" cy="296742"/>
            <a:chOff x="3753590" y="4708204"/>
            <a:chExt cx="6654667" cy="296742"/>
          </a:xfrm>
        </p:grpSpPr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95F939C1-C221-B9F0-6CEC-A50C80C885B7}"/>
                </a:ext>
              </a:extLst>
            </p:cNvPr>
            <p:cNvCxnSpPr>
              <a:cxnSpLocks/>
              <a:endCxn id="34" idx="6"/>
            </p:cNvCxnSpPr>
            <p:nvPr/>
          </p:nvCxnSpPr>
          <p:spPr>
            <a:xfrm flipH="1" flipV="1">
              <a:off x="4006462" y="4836627"/>
              <a:ext cx="3526112" cy="16693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BCFBA3FE-8911-5E94-6DFF-FF8941C9A716}"/>
                </a:ext>
              </a:extLst>
            </p:cNvPr>
            <p:cNvGrpSpPr/>
            <p:nvPr/>
          </p:nvGrpSpPr>
          <p:grpSpPr>
            <a:xfrm>
              <a:off x="3753590" y="4708204"/>
              <a:ext cx="252872" cy="256846"/>
              <a:chOff x="8922933" y="1468580"/>
              <a:chExt cx="252872" cy="256846"/>
            </a:xfrm>
          </p:grpSpPr>
          <p:sp>
            <p:nvSpPr>
              <p:cNvPr id="34" name="円/楕円 33">
                <a:extLst>
                  <a:ext uri="{FF2B5EF4-FFF2-40B4-BE49-F238E27FC236}">
                    <a16:creationId xmlns:a16="http://schemas.microsoft.com/office/drawing/2014/main" id="{58991E9A-E72B-1DA7-582B-F2335ACF0C65}"/>
                  </a:ext>
                </a:extLst>
              </p:cNvPr>
              <p:cNvSpPr/>
              <p:nvPr/>
            </p:nvSpPr>
            <p:spPr>
              <a:xfrm>
                <a:off x="8922933" y="1468580"/>
                <a:ext cx="252872" cy="256846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>
                <a:extLst>
                  <a:ext uri="{FF2B5EF4-FFF2-40B4-BE49-F238E27FC236}">
                    <a16:creationId xmlns:a16="http://schemas.microsoft.com/office/drawing/2014/main" id="{DA00D845-09B6-AD53-13FB-7A2B3C33D230}"/>
                  </a:ext>
                </a:extLst>
              </p:cNvPr>
              <p:cNvSpPr/>
              <p:nvPr/>
            </p:nvSpPr>
            <p:spPr>
              <a:xfrm>
                <a:off x="8961714" y="1508872"/>
                <a:ext cx="175309" cy="17626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687EDAAA-28F1-186A-A8EF-A33E802293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2574" y="5004946"/>
              <a:ext cx="2875683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95012494-5206-193A-7F61-23962BBD5282}"/>
              </a:ext>
            </a:extLst>
          </p:cNvPr>
          <p:cNvGrpSpPr/>
          <p:nvPr/>
        </p:nvGrpSpPr>
        <p:grpSpPr>
          <a:xfrm>
            <a:off x="3753590" y="3476575"/>
            <a:ext cx="7895835" cy="641951"/>
            <a:chOff x="3753590" y="3603791"/>
            <a:chExt cx="7895835" cy="641951"/>
          </a:xfrm>
        </p:grpSpPr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9EBA2BA2-49BF-2D05-35F5-5AD0891BACAC}"/>
                </a:ext>
              </a:extLst>
            </p:cNvPr>
            <p:cNvGrpSpPr/>
            <p:nvPr/>
          </p:nvGrpSpPr>
          <p:grpSpPr>
            <a:xfrm>
              <a:off x="3753590" y="3603791"/>
              <a:ext cx="252872" cy="256846"/>
              <a:chOff x="8922933" y="1468580"/>
              <a:chExt cx="252872" cy="256846"/>
            </a:xfrm>
          </p:grpSpPr>
          <p:sp>
            <p:nvSpPr>
              <p:cNvPr id="47" name="円/楕円 46">
                <a:extLst>
                  <a:ext uri="{FF2B5EF4-FFF2-40B4-BE49-F238E27FC236}">
                    <a16:creationId xmlns:a16="http://schemas.microsoft.com/office/drawing/2014/main" id="{D48F876C-3690-4A46-22B8-7025349A5DAC}"/>
                  </a:ext>
                </a:extLst>
              </p:cNvPr>
              <p:cNvSpPr/>
              <p:nvPr/>
            </p:nvSpPr>
            <p:spPr>
              <a:xfrm>
                <a:off x="8922933" y="1468580"/>
                <a:ext cx="252872" cy="256846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円/楕円 47">
                <a:extLst>
                  <a:ext uri="{FF2B5EF4-FFF2-40B4-BE49-F238E27FC236}">
                    <a16:creationId xmlns:a16="http://schemas.microsoft.com/office/drawing/2014/main" id="{9D13EBF0-97F4-7BA0-5CC8-D3C8400C8F1B}"/>
                  </a:ext>
                </a:extLst>
              </p:cNvPr>
              <p:cNvSpPr/>
              <p:nvPr/>
            </p:nvSpPr>
            <p:spPr>
              <a:xfrm>
                <a:off x="8961714" y="1508872"/>
                <a:ext cx="175309" cy="17626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CCD211A9-0F4B-B8AF-0B67-7C384E3F5AF7}"/>
                </a:ext>
              </a:extLst>
            </p:cNvPr>
            <p:cNvCxnSpPr>
              <a:cxnSpLocks/>
              <a:endCxn id="47" idx="6"/>
            </p:cNvCxnSpPr>
            <p:nvPr/>
          </p:nvCxnSpPr>
          <p:spPr>
            <a:xfrm flipH="1" flipV="1">
              <a:off x="4006462" y="3732214"/>
              <a:ext cx="3526112" cy="513528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2A12123C-F21E-ECA6-5F18-1934D7654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4623" y="4243897"/>
              <a:ext cx="4124802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D9419F92-4434-015C-1535-C8D60C2A28E8}"/>
              </a:ext>
            </a:extLst>
          </p:cNvPr>
          <p:cNvGrpSpPr/>
          <p:nvPr/>
        </p:nvGrpSpPr>
        <p:grpSpPr>
          <a:xfrm>
            <a:off x="3755319" y="2549171"/>
            <a:ext cx="6773414" cy="436975"/>
            <a:chOff x="3755319" y="2676387"/>
            <a:chExt cx="6773414" cy="436975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A7C1CA04-FFE7-5FD6-2F3E-FA58B07568E1}"/>
                </a:ext>
              </a:extLst>
            </p:cNvPr>
            <p:cNvGrpSpPr/>
            <p:nvPr/>
          </p:nvGrpSpPr>
          <p:grpSpPr>
            <a:xfrm>
              <a:off x="3755319" y="2856516"/>
              <a:ext cx="252872" cy="256846"/>
              <a:chOff x="8922933" y="1468580"/>
              <a:chExt cx="252872" cy="256846"/>
            </a:xfrm>
          </p:grpSpPr>
          <p:sp>
            <p:nvSpPr>
              <p:cNvPr id="37" name="円/楕円 36">
                <a:extLst>
                  <a:ext uri="{FF2B5EF4-FFF2-40B4-BE49-F238E27FC236}">
                    <a16:creationId xmlns:a16="http://schemas.microsoft.com/office/drawing/2014/main" id="{257803F7-02C5-AB71-7099-C3C52E2A9EEA}"/>
                  </a:ext>
                </a:extLst>
              </p:cNvPr>
              <p:cNvSpPr/>
              <p:nvPr/>
            </p:nvSpPr>
            <p:spPr>
              <a:xfrm>
                <a:off x="8922933" y="1468580"/>
                <a:ext cx="252872" cy="256846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/楕円 37">
                <a:extLst>
                  <a:ext uri="{FF2B5EF4-FFF2-40B4-BE49-F238E27FC236}">
                    <a16:creationId xmlns:a16="http://schemas.microsoft.com/office/drawing/2014/main" id="{243F1EF2-909B-C8CE-0F94-C3726B54A640}"/>
                  </a:ext>
                </a:extLst>
              </p:cNvPr>
              <p:cNvSpPr/>
              <p:nvPr/>
            </p:nvSpPr>
            <p:spPr>
              <a:xfrm>
                <a:off x="8961714" y="1508872"/>
                <a:ext cx="175309" cy="17626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002108EB-F1D1-89FC-6C4E-E489A9C3E217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4008191" y="2676387"/>
              <a:ext cx="3552019" cy="30855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608A7121-534B-BD53-FA5D-2A10738FAF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2574" y="2679629"/>
              <a:ext cx="2996159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479A02D2-3803-36B4-25FC-D44AB14D2EB4}"/>
              </a:ext>
            </a:extLst>
          </p:cNvPr>
          <p:cNvGrpSpPr/>
          <p:nvPr/>
        </p:nvGrpSpPr>
        <p:grpSpPr>
          <a:xfrm>
            <a:off x="3753590" y="1810816"/>
            <a:ext cx="7903786" cy="315179"/>
            <a:chOff x="3753590" y="1938032"/>
            <a:chExt cx="7903786" cy="315179"/>
          </a:xfrm>
        </p:grpSpPr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AE7BFEEA-E541-BA16-E9D8-B988299E6B3C}"/>
                </a:ext>
              </a:extLst>
            </p:cNvPr>
            <p:cNvGrpSpPr/>
            <p:nvPr/>
          </p:nvGrpSpPr>
          <p:grpSpPr>
            <a:xfrm>
              <a:off x="3753590" y="1996365"/>
              <a:ext cx="252872" cy="256846"/>
              <a:chOff x="8922933" y="1468580"/>
              <a:chExt cx="252872" cy="256846"/>
            </a:xfrm>
          </p:grpSpPr>
          <p:sp>
            <p:nvSpPr>
              <p:cNvPr id="40" name="円/楕円 39">
                <a:extLst>
                  <a:ext uri="{FF2B5EF4-FFF2-40B4-BE49-F238E27FC236}">
                    <a16:creationId xmlns:a16="http://schemas.microsoft.com/office/drawing/2014/main" id="{5CD4404E-81FD-4542-A955-DF47487DB91D}"/>
                  </a:ext>
                </a:extLst>
              </p:cNvPr>
              <p:cNvSpPr/>
              <p:nvPr/>
            </p:nvSpPr>
            <p:spPr>
              <a:xfrm>
                <a:off x="8922933" y="1468580"/>
                <a:ext cx="252872" cy="256846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円/楕円 40">
                <a:extLst>
                  <a:ext uri="{FF2B5EF4-FFF2-40B4-BE49-F238E27FC236}">
                    <a16:creationId xmlns:a16="http://schemas.microsoft.com/office/drawing/2014/main" id="{623346B0-6C7E-B241-0FC1-DF837129F4CC}"/>
                  </a:ext>
                </a:extLst>
              </p:cNvPr>
              <p:cNvSpPr/>
              <p:nvPr/>
            </p:nvSpPr>
            <p:spPr>
              <a:xfrm>
                <a:off x="8961714" y="1508872"/>
                <a:ext cx="175309" cy="17626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39BE8E79-70BE-3A55-8CF1-A4664D59A68F}"/>
                </a:ext>
              </a:extLst>
            </p:cNvPr>
            <p:cNvCxnSpPr>
              <a:cxnSpLocks/>
              <a:endCxn id="40" idx="6"/>
            </p:cNvCxnSpPr>
            <p:nvPr/>
          </p:nvCxnSpPr>
          <p:spPr>
            <a:xfrm flipH="1">
              <a:off x="4006462" y="1938032"/>
              <a:ext cx="3553748" cy="18675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B92E513D-BB30-93E2-793E-4E00A7C891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2574" y="1940322"/>
              <a:ext cx="4124802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角丸四角形 92">
            <a:extLst>
              <a:ext uri="{FF2B5EF4-FFF2-40B4-BE49-F238E27FC236}">
                <a16:creationId xmlns:a16="http://schemas.microsoft.com/office/drawing/2014/main" id="{80873B96-EC7D-E725-B964-99E813F038E8}"/>
              </a:ext>
            </a:extLst>
          </p:cNvPr>
          <p:cNvSpPr/>
          <p:nvPr/>
        </p:nvSpPr>
        <p:spPr>
          <a:xfrm>
            <a:off x="2085284" y="2975376"/>
            <a:ext cx="767435" cy="413468"/>
          </a:xfrm>
          <a:prstGeom prst="roundRect">
            <a:avLst>
              <a:gd name="adj" fmla="val 14744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E3A17CF3-9D85-B51D-15ED-6FD8DF1704BD}"/>
              </a:ext>
            </a:extLst>
          </p:cNvPr>
          <p:cNvSpPr txBox="1"/>
          <p:nvPr/>
        </p:nvSpPr>
        <p:spPr>
          <a:xfrm>
            <a:off x="2134503" y="2945853"/>
            <a:ext cx="66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Jets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F51A097-700A-4F04-3785-4901B17CF2A9}"/>
              </a:ext>
            </a:extLst>
          </p:cNvPr>
          <p:cNvSpPr txBox="1"/>
          <p:nvPr/>
        </p:nvSpPr>
        <p:spPr>
          <a:xfrm flipH="1">
            <a:off x="7122617" y="3587894"/>
            <a:ext cx="652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C00000"/>
                </a:solidFill>
              </a:rPr>
              <a:t>☛</a:t>
            </a:r>
            <a:endParaRPr kumimoji="1" lang="ja-JP" altLang="en-US" sz="3200">
              <a:solidFill>
                <a:srgbClr val="C00000"/>
              </a:solidFill>
            </a:endParaRPr>
          </a:p>
        </p:txBody>
      </p:sp>
      <p:pic>
        <p:nvPicPr>
          <p:cNvPr id="3" name="グラフィックス 2" descr="山形の矢印 単色塗りつぶし">
            <a:extLst>
              <a:ext uri="{FF2B5EF4-FFF2-40B4-BE49-F238E27FC236}">
                <a16:creationId xmlns:a16="http://schemas.microsoft.com/office/drawing/2014/main" id="{04E664D9-84E0-4870-D1F0-4AE93C748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8704246" y="4946251"/>
            <a:ext cx="1710964" cy="171096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3586E5-9E72-CC40-CFCC-CA402BD64F68}"/>
              </a:ext>
            </a:extLst>
          </p:cNvPr>
          <p:cNvSpPr txBox="1"/>
          <p:nvPr/>
        </p:nvSpPr>
        <p:spPr>
          <a:xfrm>
            <a:off x="7255076" y="5372627"/>
            <a:ext cx="46077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ffects </a:t>
            </a:r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each fluctuation</a:t>
            </a:r>
          </a:p>
          <a:p>
            <a:pPr algn="ctr"/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observables?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07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CDE7963-AFAA-95BC-E8D8-2A6086CF3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50</a:t>
            </a:fld>
            <a:endParaRPr lang="ja-JP" altLang="en-US"/>
          </a:p>
        </p:txBody>
      </p:sp>
      <p:pic>
        <p:nvPicPr>
          <p:cNvPr id="3" name="図 2" descr="グラフ, 折れ線グラフ&#10;&#10;自動的に生成された説明">
            <a:extLst>
              <a:ext uri="{FF2B5EF4-FFF2-40B4-BE49-F238E27FC236}">
                <a16:creationId xmlns:a16="http://schemas.microsoft.com/office/drawing/2014/main" id="{13484D28-F4F2-9D79-050C-E0A298BA1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343369" y="1824226"/>
            <a:ext cx="5681554" cy="3996709"/>
          </a:xfrm>
          <a:prstGeom prst="rect">
            <a:avLst/>
          </a:prstGeom>
        </p:spPr>
      </p:pic>
      <p:pic>
        <p:nvPicPr>
          <p:cNvPr id="4" name="図 3" descr="グラフ, 折れ線グラフ&#10;&#10;自動的に生成された説明">
            <a:extLst>
              <a:ext uri="{FF2B5EF4-FFF2-40B4-BE49-F238E27FC236}">
                <a16:creationId xmlns:a16="http://schemas.microsoft.com/office/drawing/2014/main" id="{F81CA027-3AFB-F355-2BAD-D5A97DB63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167079" y="1824227"/>
            <a:ext cx="5681553" cy="399670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619FE4-24B0-B4F5-0864-7CFAC04E7196}"/>
              </a:ext>
            </a:extLst>
          </p:cNvPr>
          <p:cNvSpPr txBox="1"/>
          <p:nvPr/>
        </p:nvSpPr>
        <p:spPr>
          <a:xfrm>
            <a:off x="79513" y="246490"/>
            <a:ext cx="5945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 of energy density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0891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F9D8DDF-3701-3C7C-61F7-981C2FB85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51</a:t>
            </a:fld>
            <a:endParaRPr lang="ja-JP" altLang="en-US"/>
          </a:p>
        </p:txBody>
      </p:sp>
      <p:pic>
        <p:nvPicPr>
          <p:cNvPr id="3" name="図 2" descr="グラフ, 折れ線グラフ&#10;&#10;自動的に生成された説明">
            <a:extLst>
              <a:ext uri="{FF2B5EF4-FFF2-40B4-BE49-F238E27FC236}">
                <a16:creationId xmlns:a16="http://schemas.microsoft.com/office/drawing/2014/main" id="{E698EF38-E6A5-8674-AD5C-C2E8B5833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288445" y="1836839"/>
            <a:ext cx="5701727" cy="4062156"/>
          </a:xfrm>
          <a:prstGeom prst="rect">
            <a:avLst/>
          </a:prstGeom>
        </p:spPr>
      </p:pic>
      <p:pic>
        <p:nvPicPr>
          <p:cNvPr id="4" name="図 3" descr="グラフ, 折れ線グラフ&#10;&#10;自動的に生成された説明">
            <a:extLst>
              <a:ext uri="{FF2B5EF4-FFF2-40B4-BE49-F238E27FC236}">
                <a16:creationId xmlns:a16="http://schemas.microsoft.com/office/drawing/2014/main" id="{CDC02CB7-3304-45BA-4B17-24AC49B4F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201830" y="1836839"/>
            <a:ext cx="5701727" cy="406215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F8E80D-B509-D207-D4D2-3E6D1149BB48}"/>
              </a:ext>
            </a:extLst>
          </p:cNvPr>
          <p:cNvSpPr txBox="1"/>
          <p:nvPr/>
        </p:nvSpPr>
        <p:spPr>
          <a:xfrm>
            <a:off x="79513" y="246490"/>
            <a:ext cx="5945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 of energy density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768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770D09F-A335-1C71-9B00-877FD3428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52</a:t>
            </a:fld>
            <a:endParaRPr lang="ja-JP" altLang="en-US"/>
          </a:p>
        </p:txBody>
      </p:sp>
      <p:pic>
        <p:nvPicPr>
          <p:cNvPr id="3" name="図 2" descr="グラフ, 折れ線グラフ&#10;&#10;自動的に生成された説明">
            <a:extLst>
              <a:ext uri="{FF2B5EF4-FFF2-40B4-BE49-F238E27FC236}">
                <a16:creationId xmlns:a16="http://schemas.microsoft.com/office/drawing/2014/main" id="{25F27993-AE5B-7FB2-F83D-715EA0371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230525" y="1756217"/>
            <a:ext cx="5698610" cy="4287744"/>
          </a:xfrm>
          <a:prstGeom prst="rect">
            <a:avLst/>
          </a:prstGeom>
        </p:spPr>
      </p:pic>
      <p:pic>
        <p:nvPicPr>
          <p:cNvPr id="4" name="図 3" descr="グラフ, 折れ線グラフ&#10;&#10;自動的に生成された説明">
            <a:extLst>
              <a:ext uri="{FF2B5EF4-FFF2-40B4-BE49-F238E27FC236}">
                <a16:creationId xmlns:a16="http://schemas.microsoft.com/office/drawing/2014/main" id="{3C9819E8-D687-F55B-2B23-062F848E7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262866" y="1756217"/>
            <a:ext cx="5698609" cy="428774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810373C-5E8C-5EAD-E998-7D6CE9403A14}"/>
              </a:ext>
            </a:extLst>
          </p:cNvPr>
          <p:cNvSpPr txBox="1"/>
          <p:nvPr/>
        </p:nvSpPr>
        <p:spPr>
          <a:xfrm>
            <a:off x="79513" y="246490"/>
            <a:ext cx="5945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 of energy density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16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E45EC60B-F5CF-BC8A-6170-32412DFB332D}"/>
              </a:ext>
            </a:extLst>
          </p:cNvPr>
          <p:cNvSpPr/>
          <p:nvPr/>
        </p:nvSpPr>
        <p:spPr>
          <a:xfrm>
            <a:off x="349688" y="4307934"/>
            <a:ext cx="6986779" cy="2383278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BD3D8E-3982-5CEB-55E2-042114BE0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E31DCB8-54E6-9E7A-3FC4-0C40C38A4C45}"/>
              </a:ext>
            </a:extLst>
          </p:cNvPr>
          <p:cNvSpPr txBox="1"/>
          <p:nvPr/>
        </p:nvSpPr>
        <p:spPr>
          <a:xfrm>
            <a:off x="79513" y="246490"/>
            <a:ext cx="615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 dissipation relation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C6194E-5DA6-EA21-1C56-1084D011FA94}"/>
              </a:ext>
            </a:extLst>
          </p:cNvPr>
          <p:cNvSpPr txBox="1"/>
          <p:nvPr/>
        </p:nvSpPr>
        <p:spPr>
          <a:xfrm>
            <a:off x="640438" y="1043472"/>
            <a:ext cx="61173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</a:t>
            </a:r>
            <a:r>
              <a:rPr kumimoji="1" lang="en-US" altLang="ja-JP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Dissipation (viscosity) 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1" lang="en-US" altLang="ja-JP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fluctuations</a:t>
            </a:r>
          </a:p>
          <a:p>
            <a:r>
              <a:rPr kumimoji="1" lang="ja-JP" altLang="en-US" sz="2800"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always accompanied</a:t>
            </a:r>
            <a:endParaRPr kumimoji="1" lang="ja-JP" altLang="en-US" sz="2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A2158CA-14E4-B16E-85DF-8D4F837D0267}"/>
                  </a:ext>
                </a:extLst>
              </p:cNvPr>
              <p:cNvSpPr txBox="1"/>
              <p:nvPr/>
            </p:nvSpPr>
            <p:spPr>
              <a:xfrm>
                <a:off x="785138" y="5088810"/>
                <a:ext cx="6374373" cy="838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ja-JP" altLang="en-US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ja-JP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1" lang="en-US" altLang="ja-JP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ja-JP" sz="28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ja-JP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altLang="ja-JP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𝛼𝛽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ja-JP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JP" sz="28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altLang="ja-JP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kumimoji="1"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ctrlPr>
                            <a:rPr kumimoji="1"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1" lang="en-US" altLang="ja-JP" sz="28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1" lang="en-US" altLang="ja-JP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𝛥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𝜇𝜈𝛼𝛽</m:t>
                          </m:r>
                        </m:sup>
                      </m:sSup>
                    </m:oMath>
                  </m:oMathPara>
                </a14:m>
                <a:endParaRPr kumimoji="1" lang="ja-JP" altLang="en-US" sz="28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A2158CA-14E4-B16E-85DF-8D4F837D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38" y="5088810"/>
                <a:ext cx="6374373" cy="8386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8648CAC-2C95-0B7B-4475-C033645B9EEE}"/>
                  </a:ext>
                </a:extLst>
              </p:cNvPr>
              <p:cNvSpPr txBox="1"/>
              <p:nvPr/>
            </p:nvSpPr>
            <p:spPr>
              <a:xfrm>
                <a:off x="445931" y="4376582"/>
                <a:ext cx="53615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Ex.) FDR for shear stress tensor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endParaRPr kumimoji="1" lang="ja-JP" altLang="en-US" sz="28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8648CAC-2C95-0B7B-4475-C033645B9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31" y="4376582"/>
                <a:ext cx="5361596" cy="523220"/>
              </a:xfrm>
              <a:prstGeom prst="rect">
                <a:avLst/>
              </a:prstGeom>
              <a:blipFill>
                <a:blip r:embed="rId4"/>
                <a:stretch>
                  <a:fillRect l="-2600" t="-11905" b="-309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8BCA0B8-EDD0-5588-040B-AD6DA7480252}"/>
                  </a:ext>
                </a:extLst>
              </p:cNvPr>
              <p:cNvSpPr txBox="1"/>
              <p:nvPr/>
            </p:nvSpPr>
            <p:spPr>
              <a:xfrm>
                <a:off x="3064126" y="6144653"/>
                <a:ext cx="2247988" cy="482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bSup>
                    <m:r>
                      <a:rPr kumimoji="1"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fluctuation</a:t>
                </a:r>
                <a:endParaRPr kumimoji="1" lang="ja-JP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8BCA0B8-EDD0-5588-040B-AD6DA7480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126" y="6144653"/>
                <a:ext cx="2247988" cy="482761"/>
              </a:xfrm>
              <a:prstGeom prst="rect">
                <a:avLst/>
              </a:prstGeom>
              <a:blipFill>
                <a:blip r:embed="rId5"/>
                <a:stretch>
                  <a:fillRect l="-2247" t="-5128" r="-1685" b="-282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B4F9030-02CC-8023-8D62-8A81CF8A603F}"/>
                  </a:ext>
                </a:extLst>
              </p:cNvPr>
              <p:cNvSpPr txBox="1"/>
              <p:nvPr/>
            </p:nvSpPr>
            <p:spPr>
              <a:xfrm>
                <a:off x="5489434" y="6147598"/>
                <a:ext cx="16130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kumimoji="1" lang="en-US" altLang="ja-JP" sz="24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viscosity</a:t>
                </a:r>
                <a:endParaRPr kumimoji="1" lang="ja-JP" altLang="en-US" sz="24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B4F9030-02CC-8023-8D62-8A81CF8A6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434" y="6147598"/>
                <a:ext cx="1613070" cy="461665"/>
              </a:xfrm>
              <a:prstGeom prst="rect">
                <a:avLst/>
              </a:prstGeom>
              <a:blipFill>
                <a:blip r:embed="rId6"/>
                <a:stretch>
                  <a:fillRect l="-781" t="-7895" r="-1563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B54FEF-CE17-8973-5D4B-B522DF1528A2}"/>
              </a:ext>
            </a:extLst>
          </p:cNvPr>
          <p:cNvSpPr txBox="1"/>
          <p:nvPr/>
        </p:nvSpPr>
        <p:spPr>
          <a:xfrm>
            <a:off x="625630" y="2075781"/>
            <a:ext cx="65870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▪︎</a:t>
            </a:r>
            <a:r>
              <a:rPr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equilibrium state is stable due to</a:t>
            </a:r>
          </a:p>
          <a:p>
            <a:r>
              <a:rPr kumimoji="1" lang="ja-JP" altLang="en-US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kumimoji="1" lang="en-US" altLang="ja-JP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balance between them</a:t>
            </a:r>
          </a:p>
        </p:txBody>
      </p:sp>
      <p:sp>
        <p:nvSpPr>
          <p:cNvPr id="13" name="ドーナツ 12">
            <a:extLst>
              <a:ext uri="{FF2B5EF4-FFF2-40B4-BE49-F238E27FC236}">
                <a16:creationId xmlns:a16="http://schemas.microsoft.com/office/drawing/2014/main" id="{05058B08-B609-F93F-F4D0-4E70530D7020}"/>
              </a:ext>
            </a:extLst>
          </p:cNvPr>
          <p:cNvSpPr/>
          <p:nvPr/>
        </p:nvSpPr>
        <p:spPr>
          <a:xfrm>
            <a:off x="5164309" y="3260261"/>
            <a:ext cx="1848252" cy="795915"/>
          </a:xfrm>
          <a:prstGeom prst="donu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ドーナツ 13">
            <a:extLst>
              <a:ext uri="{FF2B5EF4-FFF2-40B4-BE49-F238E27FC236}">
                <a16:creationId xmlns:a16="http://schemas.microsoft.com/office/drawing/2014/main" id="{6B1799B5-4720-C47E-F66B-7D28C70C6A53}"/>
              </a:ext>
            </a:extLst>
          </p:cNvPr>
          <p:cNvSpPr/>
          <p:nvPr/>
        </p:nvSpPr>
        <p:spPr>
          <a:xfrm>
            <a:off x="1127100" y="3260260"/>
            <a:ext cx="1848252" cy="795916"/>
          </a:xfrm>
          <a:prstGeom prst="donu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1C8753C-7E88-19C0-3B28-025A2ECFDBE1}"/>
              </a:ext>
            </a:extLst>
          </p:cNvPr>
          <p:cNvSpPr txBox="1"/>
          <p:nvPr/>
        </p:nvSpPr>
        <p:spPr>
          <a:xfrm>
            <a:off x="5227215" y="3427385"/>
            <a:ext cx="1822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Fluctuations</a:t>
            </a:r>
            <a:endParaRPr kumimoji="1" lang="ja-JP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A99A33B-AFF2-0A56-FF78-5024D711CC02}"/>
              </a:ext>
            </a:extLst>
          </p:cNvPr>
          <p:cNvSpPr txBox="1"/>
          <p:nvPr/>
        </p:nvSpPr>
        <p:spPr>
          <a:xfrm>
            <a:off x="1293749" y="3405503"/>
            <a:ext cx="1635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Dissipation</a:t>
            </a:r>
            <a:endParaRPr kumimoji="1" lang="ja-JP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左右矢印 16">
            <a:extLst>
              <a:ext uri="{FF2B5EF4-FFF2-40B4-BE49-F238E27FC236}">
                <a16:creationId xmlns:a16="http://schemas.microsoft.com/office/drawing/2014/main" id="{04F05890-8A42-ECC5-2099-159F530CA550}"/>
              </a:ext>
            </a:extLst>
          </p:cNvPr>
          <p:cNvSpPr/>
          <p:nvPr/>
        </p:nvSpPr>
        <p:spPr>
          <a:xfrm>
            <a:off x="3142001" y="3238871"/>
            <a:ext cx="1869385" cy="838691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211656B-6EB6-256A-D582-206B89277AA7}"/>
              </a:ext>
            </a:extLst>
          </p:cNvPr>
          <p:cNvSpPr txBox="1"/>
          <p:nvPr/>
        </p:nvSpPr>
        <p:spPr>
          <a:xfrm>
            <a:off x="3500895" y="3411927"/>
            <a:ext cx="1303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</a:t>
            </a:r>
            <a:endParaRPr kumimoji="1" lang="ja-JP" alt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1309ECB-742A-B996-C549-B0C474983C86}"/>
              </a:ext>
            </a:extLst>
          </p:cNvPr>
          <p:cNvSpPr txBox="1"/>
          <p:nvPr/>
        </p:nvSpPr>
        <p:spPr>
          <a:xfrm>
            <a:off x="7531163" y="4941622"/>
            <a:ext cx="42017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Hydrodynamic fluctuations</a:t>
            </a:r>
          </a:p>
          <a:p>
            <a:pPr algn="ctr"/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be incorporated</a:t>
            </a:r>
          </a:p>
          <a:p>
            <a:pPr algn="ctr"/>
            <a:r>
              <a:rPr lang="en-US" altLang="ja-JP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sophistication stage!</a:t>
            </a:r>
            <a:endParaRPr kumimoji="1" lang="ja-JP" altLang="en-US" sz="28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322ED20C-E386-503C-1ACC-23B09F296FA6}"/>
              </a:ext>
            </a:extLst>
          </p:cNvPr>
          <p:cNvCxnSpPr/>
          <p:nvPr/>
        </p:nvCxnSpPr>
        <p:spPr>
          <a:xfrm>
            <a:off x="7614987" y="3710200"/>
            <a:ext cx="3677411" cy="0"/>
          </a:xfrm>
          <a:prstGeom prst="straightConnector1">
            <a:avLst/>
          </a:prstGeom>
          <a:ln w="38100" cap="rnd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89D16DE9-D03E-7B21-0A01-676ECF926606}"/>
              </a:ext>
            </a:extLst>
          </p:cNvPr>
          <p:cNvGrpSpPr/>
          <p:nvPr/>
        </p:nvGrpSpPr>
        <p:grpSpPr>
          <a:xfrm>
            <a:off x="8132151" y="1798496"/>
            <a:ext cx="2632460" cy="1690289"/>
            <a:chOff x="8494040" y="1779098"/>
            <a:chExt cx="2632460" cy="1690289"/>
          </a:xfrm>
        </p:grpSpPr>
        <p:sp>
          <p:nvSpPr>
            <p:cNvPr id="31" name="フリーフォーム 30">
              <a:extLst>
                <a:ext uri="{FF2B5EF4-FFF2-40B4-BE49-F238E27FC236}">
                  <a16:creationId xmlns:a16="http://schemas.microsoft.com/office/drawing/2014/main" id="{E37B6CC4-5BFD-2470-E68D-9444297A05D0}"/>
                </a:ext>
              </a:extLst>
            </p:cNvPr>
            <p:cNvSpPr/>
            <p:nvPr/>
          </p:nvSpPr>
          <p:spPr>
            <a:xfrm>
              <a:off x="8703414" y="1779098"/>
              <a:ext cx="2221141" cy="1524799"/>
            </a:xfrm>
            <a:custGeom>
              <a:avLst/>
              <a:gdLst>
                <a:gd name="connsiteX0" fmla="*/ 883688 w 1769128"/>
                <a:gd name="connsiteY0" fmla="*/ 3 h 1060199"/>
                <a:gd name="connsiteX1" fmla="*/ 1758822 w 1769128"/>
                <a:gd name="connsiteY1" fmla="*/ 1015977 h 1060199"/>
                <a:gd name="connsiteX2" fmla="*/ 1769128 w 1769128"/>
                <a:gd name="connsiteY2" fmla="*/ 1060199 h 1060199"/>
                <a:gd name="connsiteX3" fmla="*/ 0 w 1769128"/>
                <a:gd name="connsiteY3" fmla="*/ 1060199 h 1060199"/>
                <a:gd name="connsiteX4" fmla="*/ 8554 w 1769128"/>
                <a:gd name="connsiteY4" fmla="*/ 1023423 h 1060199"/>
                <a:gd name="connsiteX5" fmla="*/ 883688 w 1769128"/>
                <a:gd name="connsiteY5" fmla="*/ 3 h 106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9128" h="1060199">
                  <a:moveTo>
                    <a:pt x="883688" y="3"/>
                  </a:moveTo>
                  <a:cubicBezTo>
                    <a:pt x="1136834" y="-1074"/>
                    <a:pt x="1595661" y="429230"/>
                    <a:pt x="1758822" y="1015977"/>
                  </a:cubicBezTo>
                  <a:lnTo>
                    <a:pt x="1769128" y="1060199"/>
                  </a:lnTo>
                  <a:lnTo>
                    <a:pt x="0" y="1060199"/>
                  </a:lnTo>
                  <a:lnTo>
                    <a:pt x="8554" y="1023423"/>
                  </a:lnTo>
                  <a:cubicBezTo>
                    <a:pt x="171715" y="435287"/>
                    <a:pt x="630542" y="1080"/>
                    <a:pt x="883688" y="3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56AA120E-1898-09A1-E8E3-DB41415CCF29}"/>
                </a:ext>
              </a:extLst>
            </p:cNvPr>
            <p:cNvSpPr/>
            <p:nvPr/>
          </p:nvSpPr>
          <p:spPr>
            <a:xfrm>
              <a:off x="8494040" y="3208428"/>
              <a:ext cx="2632460" cy="260959"/>
            </a:xfrm>
            <a:prstGeom prst="rect">
              <a:avLst/>
            </a:prstGeom>
            <a:solidFill>
              <a:srgbClr val="E8E5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F522ED28-6EC8-1A73-A85A-0717C733A5A5}"/>
              </a:ext>
            </a:extLst>
          </p:cNvPr>
          <p:cNvCxnSpPr>
            <a:cxnSpLocks/>
          </p:cNvCxnSpPr>
          <p:nvPr/>
        </p:nvCxnSpPr>
        <p:spPr>
          <a:xfrm flipV="1">
            <a:off x="9452096" y="1152765"/>
            <a:ext cx="0" cy="3041818"/>
          </a:xfrm>
          <a:prstGeom prst="straightConnector1">
            <a:avLst/>
          </a:prstGeom>
          <a:ln w="38100" cap="rnd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8FAFC84-7301-3635-DE24-1B60AE11A55B}"/>
              </a:ext>
            </a:extLst>
          </p:cNvPr>
          <p:cNvSpPr txBox="1"/>
          <p:nvPr/>
        </p:nvSpPr>
        <p:spPr>
          <a:xfrm>
            <a:off x="8867933" y="714176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Entropy</a:t>
            </a:r>
            <a:endParaRPr kumimoji="1"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D0352250-6259-3672-578D-CBEDF3898427}"/>
                  </a:ext>
                </a:extLst>
              </p:cNvPr>
              <p:cNvSpPr txBox="1"/>
              <p:nvPr/>
            </p:nvSpPr>
            <p:spPr>
              <a:xfrm>
                <a:off x="9987971" y="3838166"/>
                <a:ext cx="18960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State</a:t>
                </a:r>
                <a:r>
                  <a:rPr lang="en-US" altLang="ja-JP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l-GR" altLang="ja-JP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𝛱</m:t>
                    </m:r>
                  </m:oMath>
                </a14:m>
                <a:r>
                  <a:rPr kumimoji="1" lang="en-US" altLang="ja-JP" sz="2400" dirty="0">
                    <a:solidFill>
                      <a:schemeClr val="tx1"/>
                    </a:solidFill>
                  </a:rPr>
                  <a:t>)</a:t>
                </a:r>
                <a:endParaRPr kumimoji="1" lang="ja-JP" alt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D0352250-6259-3672-578D-CBEDF3898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7971" y="3838166"/>
                <a:ext cx="1896096" cy="461665"/>
              </a:xfrm>
              <a:prstGeom prst="rect">
                <a:avLst/>
              </a:prstGeom>
              <a:blipFill>
                <a:blip r:embed="rId7"/>
                <a:stretch>
                  <a:fillRect l="-4667" t="-10811" r="-4000" b="-297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左右矢印 41">
            <a:extLst>
              <a:ext uri="{FF2B5EF4-FFF2-40B4-BE49-F238E27FC236}">
                <a16:creationId xmlns:a16="http://schemas.microsoft.com/office/drawing/2014/main" id="{1648E0F4-DDDB-7606-27CF-AF90D83D3916}"/>
              </a:ext>
            </a:extLst>
          </p:cNvPr>
          <p:cNvSpPr/>
          <p:nvPr/>
        </p:nvSpPr>
        <p:spPr>
          <a:xfrm>
            <a:off x="9052431" y="2000862"/>
            <a:ext cx="791897" cy="388316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851ED2D-B982-1CA3-CE08-8A425C7DBF50}"/>
              </a:ext>
            </a:extLst>
          </p:cNvPr>
          <p:cNvSpPr txBox="1"/>
          <p:nvPr/>
        </p:nvSpPr>
        <p:spPr>
          <a:xfrm>
            <a:off x="8766525" y="2416387"/>
            <a:ext cx="1363707" cy="400110"/>
          </a:xfrm>
          <a:prstGeom prst="rect">
            <a:avLst/>
          </a:prstGeom>
          <a:solidFill>
            <a:srgbClr val="E8E5E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</a:t>
            </a:r>
            <a:endParaRPr kumimoji="1" lang="ja-JP" altLang="en-US" sz="2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上矢印 43">
            <a:extLst>
              <a:ext uri="{FF2B5EF4-FFF2-40B4-BE49-F238E27FC236}">
                <a16:creationId xmlns:a16="http://schemas.microsoft.com/office/drawing/2014/main" id="{0E5FD348-206B-C32D-3C71-C65152944453}"/>
              </a:ext>
            </a:extLst>
          </p:cNvPr>
          <p:cNvSpPr/>
          <p:nvPr/>
        </p:nvSpPr>
        <p:spPr>
          <a:xfrm rot="3621730">
            <a:off x="8658115" y="1378744"/>
            <a:ext cx="402406" cy="622655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519964E-A92F-9FE9-1AAF-47EE151E1394}"/>
              </a:ext>
            </a:extLst>
          </p:cNvPr>
          <p:cNvSpPr txBox="1"/>
          <p:nvPr/>
        </p:nvSpPr>
        <p:spPr>
          <a:xfrm>
            <a:off x="10227687" y="1314114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Dissipation</a:t>
            </a:r>
            <a:endParaRPr kumimoji="1" lang="ja-JP" altLang="en-US" sz="2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上矢印 46">
            <a:extLst>
              <a:ext uri="{FF2B5EF4-FFF2-40B4-BE49-F238E27FC236}">
                <a16:creationId xmlns:a16="http://schemas.microsoft.com/office/drawing/2014/main" id="{B2824B94-85C3-29AB-FC2E-392C77F599FD}"/>
              </a:ext>
            </a:extLst>
          </p:cNvPr>
          <p:cNvSpPr/>
          <p:nvPr/>
        </p:nvSpPr>
        <p:spPr>
          <a:xfrm rot="17978270" flipH="1">
            <a:off x="9800950" y="1384958"/>
            <a:ext cx="402406" cy="622655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7256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74F4347C-5DB7-2428-E670-C1EA2F75AFCC}"/>
              </a:ext>
            </a:extLst>
          </p:cNvPr>
          <p:cNvSpPr/>
          <p:nvPr/>
        </p:nvSpPr>
        <p:spPr>
          <a:xfrm>
            <a:off x="178777" y="1357970"/>
            <a:ext cx="6281240" cy="3670335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AE30A7F-0DEA-1456-4BC0-816126219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220" y="6475526"/>
            <a:ext cx="756601" cy="365125"/>
          </a:xfrm>
        </p:spPr>
        <p:txBody>
          <a:bodyPr/>
          <a:lstStyle/>
          <a:p>
            <a:fld id="{B716BEE2-880D-EB46-B93E-CB71F0ACC8AC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4FECE4-6412-08C3-BD4D-75962CBFBD21}"/>
              </a:ext>
            </a:extLst>
          </p:cNvPr>
          <p:cNvSpPr txBox="1"/>
          <p:nvPr/>
        </p:nvSpPr>
        <p:spPr>
          <a:xfrm>
            <a:off x="79513" y="246490"/>
            <a:ext cx="8701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study based on hydrodynamic fluctuations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5F39724-6CC9-CEA4-3D2D-E52AF59A2E0F}"/>
              </a:ext>
            </a:extLst>
          </p:cNvPr>
          <p:cNvSpPr txBox="1"/>
          <p:nvPr/>
        </p:nvSpPr>
        <p:spPr>
          <a:xfrm>
            <a:off x="613406" y="1357970"/>
            <a:ext cx="5251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 function of</a:t>
            </a:r>
          </a:p>
          <a:p>
            <a:pPr algn="ctr"/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number fluctuations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802444C4-6CFE-B9EF-5B17-20BB1134789C}"/>
                  </a:ext>
                </a:extLst>
              </p:cNvPr>
              <p:cNvSpPr txBox="1"/>
              <p:nvPr/>
            </p:nvSpPr>
            <p:spPr>
              <a:xfrm>
                <a:off x="731662" y="2720901"/>
                <a:ext cx="5020733" cy="1107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ja-JP" altLang="en-US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f>
                            <m:fPr>
                              <m:ctrlPr>
                                <a:rPr kumimoji="1" lang="en-US" altLang="ja-JP" sz="32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kumimoji="1" lang="en-US" altLang="ja-JP" sz="3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kumimoji="1" lang="en-US" altLang="ja-JP" sz="32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32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1" lang="en-US" altLang="ja-JP" sz="32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kumimoji="1" lang="ja-JP" altLang="en-US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f>
                            <m:fPr>
                              <m:ctrlPr>
                                <a:rPr kumimoji="1" lang="en-US" altLang="ja-JP" sz="3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32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kumimoji="1" lang="en-US" altLang="ja-JP" sz="3200" b="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kumimoji="1" lang="en-US" altLang="ja-JP" sz="32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32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1" lang="en-US" altLang="ja-JP" sz="32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3200" b="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kumimoji="1" lang="en-US" altLang="ja-JP" sz="3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kumimoji="1" lang="en-US" altLang="ja-JP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l-GR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𝛥</m:t>
                          </m:r>
                          <m:r>
                            <a:rPr kumimoji="1" lang="en-US" altLang="ja-JP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kumimoji="1" lang="ja-JP" altLang="en-US" sz="32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802444C4-6CFE-B9EF-5B17-20BB11347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662" y="2720901"/>
                <a:ext cx="5020733" cy="1107867"/>
              </a:xfrm>
              <a:prstGeom prst="rect">
                <a:avLst/>
              </a:prstGeom>
              <a:blipFill>
                <a:blip r:embed="rId3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5B6B5D73-7CC0-B04F-6CA7-D88B233FA03B}"/>
                  </a:ext>
                </a:extLst>
              </p:cNvPr>
              <p:cNvSpPr txBox="1"/>
              <p:nvPr/>
            </p:nvSpPr>
            <p:spPr>
              <a:xfrm>
                <a:off x="417827" y="4137099"/>
                <a:ext cx="22010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altLang="ja-JP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type m:val="lin"/>
                        <m:ctrlPr>
                          <a:rPr kumimoji="1" lang="en-US" altLang="ja-JP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kumimoji="1" lang="en-US" altLang="ja-JP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kumimoji="1" lang="en-US" altLang="ja-JP" sz="200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kumimoji="1" lang="en-US" altLang="ja-JP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num>
                              <m:den>
                                <m:r>
                                  <a:rPr kumimoji="1" lang="en-US" altLang="ja-JP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kumimoji="1"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e>
                        </m:d>
                      </m:num>
                      <m:den>
                        <m:r>
                          <a:rPr kumimoji="1"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kumimoji="1"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5B6B5D73-7CC0-B04F-6CA7-D88B233FA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27" y="4137099"/>
                <a:ext cx="2201052" cy="400110"/>
              </a:xfrm>
              <a:prstGeom prst="rect">
                <a:avLst/>
              </a:prstGeom>
              <a:blipFill>
                <a:blip r:embed="rId4"/>
                <a:stretch>
                  <a:fillRect t="-112121" r="-1724" b="-172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B6B8E9B4-ED22-AD0C-2E12-E324C086DFF8}"/>
                  </a:ext>
                </a:extLst>
              </p:cNvPr>
              <p:cNvSpPr txBox="1"/>
              <p:nvPr/>
            </p:nvSpPr>
            <p:spPr>
              <a:xfrm>
                <a:off x="2859116" y="4529346"/>
                <a:ext cx="35185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kumimoji="1" lang="en-US" altLang="ja-JP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l-GR" altLang="ja-JP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  <m:r>
                          <a:rPr kumimoji="1"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kumimoji="1"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rapidity dependent part</a:t>
                </a:r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B6B8E9B4-ED22-AD0C-2E12-E324C086D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116" y="4529346"/>
                <a:ext cx="3518592" cy="400110"/>
              </a:xfrm>
              <a:prstGeom prst="rect">
                <a:avLst/>
              </a:prstGeom>
              <a:blipFill>
                <a:blip r:embed="rId5"/>
                <a:stretch>
                  <a:fillRect t="-6061" r="-719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図 34" descr="グラフ, 折れ線グラフ&#10;&#10;自動的に生成された説明">
            <a:extLst>
              <a:ext uri="{FF2B5EF4-FFF2-40B4-BE49-F238E27FC236}">
                <a16:creationId xmlns:a16="http://schemas.microsoft.com/office/drawing/2014/main" id="{1FEB8861-2A6C-5B5A-A00C-911897516A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7" t="2510" r="2349" b="2805"/>
          <a:stretch/>
        </p:blipFill>
        <p:spPr>
          <a:xfrm>
            <a:off x="6620350" y="1458297"/>
            <a:ext cx="5023298" cy="3550311"/>
          </a:xfrm>
          <a:prstGeom prst="rect">
            <a:avLst/>
          </a:prstGeom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C671E819-1BD7-0874-793D-FFE6F138566D}"/>
              </a:ext>
            </a:extLst>
          </p:cNvPr>
          <p:cNvCxnSpPr>
            <a:cxnSpLocks/>
          </p:cNvCxnSpPr>
          <p:nvPr/>
        </p:nvCxnSpPr>
        <p:spPr>
          <a:xfrm flipH="1">
            <a:off x="9372792" y="3139589"/>
            <a:ext cx="53184" cy="4123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92833474-2561-D443-C303-753AD47C62F2}"/>
              </a:ext>
            </a:extLst>
          </p:cNvPr>
          <p:cNvCxnSpPr>
            <a:cxnSpLocks/>
          </p:cNvCxnSpPr>
          <p:nvPr/>
        </p:nvCxnSpPr>
        <p:spPr>
          <a:xfrm flipH="1">
            <a:off x="7933076" y="2287059"/>
            <a:ext cx="46918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F76EE98-E13E-BBF7-C1B1-A69EF9A28904}"/>
              </a:ext>
            </a:extLst>
          </p:cNvPr>
          <p:cNvSpPr txBox="1"/>
          <p:nvPr/>
        </p:nvSpPr>
        <p:spPr>
          <a:xfrm>
            <a:off x="8593306" y="2699572"/>
            <a:ext cx="1697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Sound </a:t>
            </a:r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</a:t>
            </a:r>
            <a:endParaRPr kumimoji="1" lang="ja-JP" altLang="en-US" sz="24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CAA02A6-A6E8-9C23-E438-E70A0A951F02}"/>
              </a:ext>
            </a:extLst>
          </p:cNvPr>
          <p:cNvSpPr txBox="1"/>
          <p:nvPr/>
        </p:nvSpPr>
        <p:spPr>
          <a:xfrm>
            <a:off x="8401862" y="2051995"/>
            <a:ext cx="21518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Autocorrelation</a:t>
            </a:r>
            <a:endParaRPr kumimoji="1" lang="ja-JP" altLang="en-US" sz="24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F793C70-3510-8A50-BD46-2B3181E8AA0B}"/>
              </a:ext>
            </a:extLst>
          </p:cNvPr>
          <p:cNvSpPr txBox="1"/>
          <p:nvPr/>
        </p:nvSpPr>
        <p:spPr>
          <a:xfrm>
            <a:off x="7203889" y="973670"/>
            <a:ext cx="3817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 function of </a:t>
            </a:r>
            <a:r>
              <a:rPr kumimoji="1" lang="en-US" altLang="ja-JP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pions</a:t>
            </a:r>
            <a:endParaRPr kumimoji="1" lang="ja-JP" altLang="en-US" sz="24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72936AE4-D29D-05BD-7076-441C6C9E20DB}"/>
              </a:ext>
            </a:extLst>
          </p:cNvPr>
          <p:cNvCxnSpPr/>
          <p:nvPr/>
        </p:nvCxnSpPr>
        <p:spPr>
          <a:xfrm>
            <a:off x="11034822" y="1701016"/>
            <a:ext cx="0" cy="2199264"/>
          </a:xfrm>
          <a:prstGeom prst="straightConnector1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5D387E3-EF74-EDA2-797A-B573A81EF466}"/>
              </a:ext>
            </a:extLst>
          </p:cNvPr>
          <p:cNvSpPr txBox="1"/>
          <p:nvPr/>
        </p:nvSpPr>
        <p:spPr>
          <a:xfrm rot="5400000">
            <a:off x="10648814" y="2643070"/>
            <a:ext cx="130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endParaRPr kumimoji="1" lang="ja-JP" altLang="en-US" sz="24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A1B525A5-D064-C8C0-10F2-64AE928EEFFC}"/>
              </a:ext>
            </a:extLst>
          </p:cNvPr>
          <p:cNvCxnSpPr>
            <a:cxnSpLocks/>
          </p:cNvCxnSpPr>
          <p:nvPr/>
        </p:nvCxnSpPr>
        <p:spPr>
          <a:xfrm>
            <a:off x="7568129" y="3897254"/>
            <a:ext cx="1699401" cy="5255"/>
          </a:xfrm>
          <a:prstGeom prst="straightConnector1">
            <a:avLst/>
          </a:prstGeom>
          <a:ln w="381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62FF873-7C4B-C4AB-0134-54EB58957847}"/>
              </a:ext>
            </a:extLst>
          </p:cNvPr>
          <p:cNvSpPr txBox="1"/>
          <p:nvPr/>
        </p:nvSpPr>
        <p:spPr>
          <a:xfrm>
            <a:off x="7568129" y="3920085"/>
            <a:ext cx="205569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Sound velocity</a:t>
            </a:r>
            <a:endParaRPr kumimoji="1" lang="ja-JP" altLang="en-US" sz="24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B215C74-F2FA-9A20-2099-C8D60D201761}"/>
                  </a:ext>
                </a:extLst>
              </p:cNvPr>
              <p:cNvSpPr txBox="1"/>
              <p:nvPr/>
            </p:nvSpPr>
            <p:spPr>
              <a:xfrm>
                <a:off x="2578878" y="4131228"/>
                <a:ext cx="19677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kumimoji="1"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shear viscosity</a:t>
                </a:r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B215C74-F2FA-9A20-2099-C8D60D201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878" y="4131228"/>
                <a:ext cx="1967783" cy="400110"/>
              </a:xfrm>
              <a:prstGeom prst="rect">
                <a:avLst/>
              </a:prstGeom>
              <a:blipFill>
                <a:blip r:embed="rId7"/>
                <a:stretch>
                  <a:fillRect t="-9375" r="-1923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A42CDE2C-CD96-A635-1848-B14D9CEFB7A7}"/>
                  </a:ext>
                </a:extLst>
              </p:cNvPr>
              <p:cNvSpPr txBox="1"/>
              <p:nvPr/>
            </p:nvSpPr>
            <p:spPr>
              <a:xfrm>
                <a:off x="4545890" y="4129236"/>
                <a:ext cx="18260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kumimoji="1"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bulk viscosity</a:t>
                </a:r>
                <a:endParaRPr kumimoji="1" lang="ja-JP" altLang="en-US" sz="20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A42CDE2C-CD96-A635-1848-B14D9CEFB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890" y="4129236"/>
                <a:ext cx="1826013" cy="400110"/>
              </a:xfrm>
              <a:prstGeom prst="rect">
                <a:avLst/>
              </a:prstGeom>
              <a:blipFill>
                <a:blip r:embed="rId8"/>
                <a:stretch>
                  <a:fillRect l="-1389" t="-6061" r="-2778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51318A8-53A9-E90A-8A9E-22E0A725045B}"/>
              </a:ext>
            </a:extLst>
          </p:cNvPr>
          <p:cNvSpPr txBox="1"/>
          <p:nvPr/>
        </p:nvSpPr>
        <p:spPr>
          <a:xfrm>
            <a:off x="425683" y="5328402"/>
            <a:ext cx="5946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correlation function d</a:t>
            </a:r>
            <a:r>
              <a:rPr kumimoji="1" lang="en-US" altLang="ja-JP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epends on the properties of the medium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52F60B3-19B5-5797-1DDC-8968058F71FE}"/>
              </a:ext>
            </a:extLst>
          </p:cNvPr>
          <p:cNvSpPr txBox="1"/>
          <p:nvPr/>
        </p:nvSpPr>
        <p:spPr>
          <a:xfrm>
            <a:off x="7408687" y="5381162"/>
            <a:ext cx="37176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Constrain them </a:t>
            </a:r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</a:p>
          <a:p>
            <a:pPr algn="ctr"/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data!</a:t>
            </a:r>
            <a:endParaRPr kumimoji="1" lang="ja-JP" altLang="en-US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D9544BFF-2252-5297-E1B8-9441B333EE1D}"/>
                  </a:ext>
                </a:extLst>
              </p:cNvPr>
              <p:cNvSpPr txBox="1"/>
              <p:nvPr/>
            </p:nvSpPr>
            <p:spPr>
              <a:xfrm>
                <a:off x="9233271" y="4585536"/>
                <a:ext cx="55964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𝛥</m:t>
                      </m:r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ja-JP" altLang="en-US" sz="2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D9544BFF-2252-5297-E1B8-9441B333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271" y="4585536"/>
                <a:ext cx="55964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C7CA609-7E9D-02C2-F3D3-CF4EF5E96CC5}"/>
              </a:ext>
            </a:extLst>
          </p:cNvPr>
          <p:cNvSpPr txBox="1"/>
          <p:nvPr/>
        </p:nvSpPr>
        <p:spPr>
          <a:xfrm>
            <a:off x="6717165" y="12217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B632C88D-0276-EA1A-42E0-1F8CC82AB2A8}"/>
                  </a:ext>
                </a:extLst>
              </p:cNvPr>
              <p:cNvSpPr txBox="1"/>
              <p:nvPr/>
            </p:nvSpPr>
            <p:spPr>
              <a:xfrm rot="16200000">
                <a:off x="6388571" y="2793389"/>
                <a:ext cx="85770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kumimoji="1" lang="en-US" altLang="ja-JP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l-GR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𝛥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ja-JP" altLang="en-US" sz="2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B632C88D-0276-EA1A-42E0-1F8CC82AB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388571" y="2793389"/>
                <a:ext cx="857707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817E11-36E9-ADA3-D4C3-0B53516A76C7}"/>
              </a:ext>
            </a:extLst>
          </p:cNvPr>
          <p:cNvSpPr txBox="1"/>
          <p:nvPr/>
        </p:nvSpPr>
        <p:spPr>
          <a:xfrm>
            <a:off x="687747" y="946555"/>
            <a:ext cx="5263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I. </a:t>
            </a:r>
            <a:r>
              <a:rPr kumimoji="1" lang="en-US" altLang="ja-JP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Kapusta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Phys. Rev. C </a:t>
            </a:r>
            <a:r>
              <a:rPr kumimoji="1" lang="en-US" altLang="ja-JP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054906 (2012)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右矢印 6">
            <a:extLst>
              <a:ext uri="{FF2B5EF4-FFF2-40B4-BE49-F238E27FC236}">
                <a16:creationId xmlns:a16="http://schemas.microsoft.com/office/drawing/2014/main" id="{194E9AA7-B898-EA7D-C2B2-5899630D60CB}"/>
              </a:ext>
            </a:extLst>
          </p:cNvPr>
          <p:cNvSpPr/>
          <p:nvPr/>
        </p:nvSpPr>
        <p:spPr>
          <a:xfrm>
            <a:off x="6407350" y="5547374"/>
            <a:ext cx="810938" cy="744794"/>
          </a:xfrm>
          <a:prstGeom prst="rightArrow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858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A6E23-321D-D57E-E4C0-965759225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F604C5-C538-F4D7-3359-3CF036198203}"/>
              </a:ext>
            </a:extLst>
          </p:cNvPr>
          <p:cNvSpPr txBox="1"/>
          <p:nvPr/>
        </p:nvSpPr>
        <p:spPr>
          <a:xfrm>
            <a:off x="79513" y="246490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821B9D-C892-FC9A-3C45-0BDDB1DB7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6745E8-CF74-0383-6380-F09C9D498CAA}"/>
              </a:ext>
            </a:extLst>
          </p:cNvPr>
          <p:cNvSpPr txBox="1"/>
          <p:nvPr/>
        </p:nvSpPr>
        <p:spPr>
          <a:xfrm>
            <a:off x="874643" y="1033669"/>
            <a:ext cx="4189352" cy="2967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▸Introduction</a:t>
            </a: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▸Model</a:t>
            </a:r>
            <a:endParaRPr kumimoji="1" lang="en-US" altLang="ja-JP" sz="32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▸Results &amp; Discussions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▸Summary</a:t>
            </a:r>
            <a:endParaRPr kumimoji="1" lang="ja-JP" altLang="en-US" sz="3200" b="1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47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>
            <a:extLst>
              <a:ext uri="{FF2B5EF4-FFF2-40B4-BE49-F238E27FC236}">
                <a16:creationId xmlns:a16="http://schemas.microsoft.com/office/drawing/2014/main" id="{80A2C677-6C11-F093-3AF7-C91047EE13C8}"/>
              </a:ext>
            </a:extLst>
          </p:cNvPr>
          <p:cNvSpPr/>
          <p:nvPr/>
        </p:nvSpPr>
        <p:spPr>
          <a:xfrm>
            <a:off x="343905" y="1062878"/>
            <a:ext cx="6092309" cy="2715601"/>
          </a:xfrm>
          <a:prstGeom prst="roundRect">
            <a:avLst>
              <a:gd name="adj" fmla="val 2072"/>
            </a:avLst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0132F3-06C5-0908-1BD1-7ECEAF49A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16BEE2-880D-EB46-B93E-CB71F0ACC8AC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57433D-7E15-8EC0-A324-B63B166588C0}"/>
              </a:ext>
            </a:extLst>
          </p:cNvPr>
          <p:cNvSpPr txBox="1"/>
          <p:nvPr/>
        </p:nvSpPr>
        <p:spPr>
          <a:xfrm>
            <a:off x="79513" y="246490"/>
            <a:ext cx="5023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Bjorken’</a:t>
            </a:r>
            <a:r>
              <a:rPr lang="en-US" altLang="ja-JP" sz="36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ja-JP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scaling solution</a:t>
            </a:r>
            <a:endParaRPr kumimoji="1" lang="ja-JP" altLang="en-US" sz="36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EABD723B-EC4C-CD0F-358A-FD7B085B6AA7}"/>
                  </a:ext>
                </a:extLst>
              </p:cNvPr>
              <p:cNvSpPr txBox="1"/>
              <p:nvPr/>
            </p:nvSpPr>
            <p:spPr>
              <a:xfrm>
                <a:off x="707620" y="1359414"/>
                <a:ext cx="26368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Flow velocity</a:t>
                </a:r>
                <a:r>
                  <a:rPr kumimoji="1" lang="en-US" altLang="ja-JP" sz="28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kumimoji="1" lang="en-US" altLang="ja-JP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kumimoji="1" lang="en-US" altLang="ja-JP" sz="2800" i="1" dirty="0">
                  <a:solidFill>
                    <a:schemeClr val="tx2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EABD723B-EC4C-CD0F-358A-FD7B085B6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20" y="1359414"/>
                <a:ext cx="2636876" cy="523220"/>
              </a:xfrm>
              <a:prstGeom prst="rect">
                <a:avLst/>
              </a:prstGeom>
              <a:blipFill>
                <a:blip r:embed="rId3"/>
                <a:stretch>
                  <a:fillRect l="-4785" t="-14286" b="-28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D8CF2F5-48DC-0649-9555-03120C83F376}"/>
                  </a:ext>
                </a:extLst>
              </p:cNvPr>
              <p:cNvSpPr txBox="1"/>
              <p:nvPr/>
            </p:nvSpPr>
            <p:spPr>
              <a:xfrm>
                <a:off x="2241162" y="2718602"/>
                <a:ext cx="3850478" cy="552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d>
                      <m:dPr>
                        <m:ctrlPr>
                          <a:rPr kumimoji="1" lang="en-US" altLang="ja-JP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ja-JP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1"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num>
                          <m:den>
                            <m:r>
                              <a:rPr kumimoji="1"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1"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e>
                    </m:d>
                  </m:oMath>
                </a14:m>
                <a:r>
                  <a:rPr kumimoji="1" lang="en-US" altLang="ja-JP" sz="20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coordinate rapidity</a:t>
                </a:r>
                <a:endParaRPr kumimoji="1" lang="ja-JP" altLang="en-US" sz="2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D8CF2F5-48DC-0649-9555-03120C83F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162" y="2718602"/>
                <a:ext cx="3850478" cy="552972"/>
              </a:xfrm>
              <a:prstGeom prst="rect">
                <a:avLst/>
              </a:prstGeom>
              <a:blipFill>
                <a:blip r:embed="rId4"/>
                <a:stretch>
                  <a:fillRect r="-658" b="-45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37C0937-2C41-D5F9-C495-FCF58094573B}"/>
                  </a:ext>
                </a:extLst>
              </p:cNvPr>
              <p:cNvSpPr txBox="1"/>
              <p:nvPr/>
            </p:nvSpPr>
            <p:spPr>
              <a:xfrm>
                <a:off x="291286" y="3987454"/>
                <a:ext cx="68069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1-dimensional Hubble expansion</a:t>
                </a:r>
                <a:r>
                  <a:rPr kumimoji="1" lang="en-US" altLang="ja-JP" sz="28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8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kumimoji="1" lang="en-US" altLang="ja-JP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kumimoji="1" lang="en-US" altLang="ja-JP" sz="28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2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num>
                          <m:den>
                            <m:r>
                              <a:rPr kumimoji="1" lang="en-US" altLang="ja-JP" sz="2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endParaRPr kumimoji="1" lang="ja-JP" altLang="en-US" sz="28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37C0937-2C41-D5F9-C495-FCF580945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86" y="3987454"/>
                <a:ext cx="6806992" cy="523220"/>
              </a:xfrm>
              <a:prstGeom prst="rect">
                <a:avLst/>
              </a:prstGeom>
              <a:blipFill>
                <a:blip r:embed="rId5"/>
                <a:stretch>
                  <a:fillRect l="-2052" t="-123256" b="-1860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DCE49B44-9DEC-8661-C5B6-CFBF62EF8549}"/>
                  </a:ext>
                </a:extLst>
              </p:cNvPr>
              <p:cNvSpPr txBox="1"/>
              <p:nvPr/>
            </p:nvSpPr>
            <p:spPr>
              <a:xfrm>
                <a:off x="8814302" y="4322148"/>
                <a:ext cx="3009798" cy="444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1" lang="en-US" altLang="ja-JP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1" lang="en-US" altLang="ja-JP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kumimoji="1" lang="en-US" altLang="ja-JP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1" lang="en-US" altLang="ja-JP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altLang="ja-JP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proper time</a:t>
                </a:r>
                <a:endParaRPr kumimoji="1" lang="ja-JP" altLang="en-US" sz="2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DCE49B44-9DEC-8661-C5B6-CFBF62EF8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4302" y="4322148"/>
                <a:ext cx="3009798" cy="444289"/>
              </a:xfrm>
              <a:prstGeom prst="rect">
                <a:avLst/>
              </a:prstGeom>
              <a:blipFill>
                <a:blip r:embed="rId6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2349111-7B09-632D-A32B-EAF55E0FB3FC}"/>
              </a:ext>
            </a:extLst>
          </p:cNvPr>
          <p:cNvSpPr txBox="1"/>
          <p:nvPr/>
        </p:nvSpPr>
        <p:spPr>
          <a:xfrm>
            <a:off x="2118759" y="4766437"/>
            <a:ext cx="3152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Boost invariant</a:t>
            </a:r>
            <a:endParaRPr kumimoji="1" lang="ja-JP" altLang="en-US" sz="3200" b="1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652DE1DA-81F4-A2A9-FB3A-B5DE49FB78CB}"/>
              </a:ext>
            </a:extLst>
          </p:cNvPr>
          <p:cNvCxnSpPr>
            <a:cxnSpLocks/>
          </p:cNvCxnSpPr>
          <p:nvPr/>
        </p:nvCxnSpPr>
        <p:spPr>
          <a:xfrm>
            <a:off x="615174" y="6483569"/>
            <a:ext cx="54586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3C9E134-CCAF-5C55-E6F0-4DE95477DF72}"/>
              </a:ext>
            </a:extLst>
          </p:cNvPr>
          <p:cNvCxnSpPr>
            <a:cxnSpLocks/>
            <a:stCxn id="17" idx="0"/>
            <a:endCxn id="18" idx="0"/>
          </p:cNvCxnSpPr>
          <p:nvPr/>
        </p:nvCxnSpPr>
        <p:spPr>
          <a:xfrm>
            <a:off x="1147110" y="4667769"/>
            <a:ext cx="4718071" cy="934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F80E154-A845-5F0C-6CE8-6D352E4B2576}"/>
              </a:ext>
            </a:extLst>
          </p:cNvPr>
          <p:cNvCxnSpPr>
            <a:cxnSpLocks/>
            <a:stCxn id="17" idx="4"/>
            <a:endCxn id="18" idx="4"/>
          </p:cNvCxnSpPr>
          <p:nvPr/>
        </p:nvCxnSpPr>
        <p:spPr>
          <a:xfrm>
            <a:off x="1147110" y="6157878"/>
            <a:ext cx="4718071" cy="934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7FED5F1-47FD-1F9F-69B1-54B43CB8955C}"/>
                  </a:ext>
                </a:extLst>
              </p:cNvPr>
              <p:cNvSpPr txBox="1"/>
              <p:nvPr/>
            </p:nvSpPr>
            <p:spPr>
              <a:xfrm>
                <a:off x="1694751" y="5313509"/>
                <a:ext cx="364006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Thermodynamic variables don’t depend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kumimoji="1" lang="ja-JP" altLang="en-US" sz="240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7FED5F1-47FD-1F9F-69B1-54B43CB8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751" y="5313509"/>
                <a:ext cx="3640063" cy="830997"/>
              </a:xfrm>
              <a:prstGeom prst="rect">
                <a:avLst/>
              </a:prstGeom>
              <a:blipFill>
                <a:blip r:embed="rId7"/>
                <a:stretch>
                  <a:fillRect t="-6061" r="-694" b="-151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円/楕円 16">
            <a:extLst>
              <a:ext uri="{FF2B5EF4-FFF2-40B4-BE49-F238E27FC236}">
                <a16:creationId xmlns:a16="http://schemas.microsoft.com/office/drawing/2014/main" id="{B5643D69-F177-6E19-EB82-C799C885471F}"/>
              </a:ext>
            </a:extLst>
          </p:cNvPr>
          <p:cNvSpPr/>
          <p:nvPr/>
        </p:nvSpPr>
        <p:spPr>
          <a:xfrm>
            <a:off x="769835" y="4667769"/>
            <a:ext cx="754549" cy="149010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2A5C733B-2BC6-E8EF-9230-198E112B7898}"/>
              </a:ext>
            </a:extLst>
          </p:cNvPr>
          <p:cNvSpPr/>
          <p:nvPr/>
        </p:nvSpPr>
        <p:spPr>
          <a:xfrm>
            <a:off x="5487906" y="4677117"/>
            <a:ext cx="754549" cy="149010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05A35FD-D81F-5E42-59BD-FDD20F287F29}"/>
                  </a:ext>
                </a:extLst>
              </p:cNvPr>
              <p:cNvSpPr txBox="1"/>
              <p:nvPr/>
            </p:nvSpPr>
            <p:spPr>
              <a:xfrm>
                <a:off x="6035548" y="6091923"/>
                <a:ext cx="7445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ja-JP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360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05A35FD-D81F-5E42-59BD-FDD20F287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548" y="6091923"/>
                <a:ext cx="744563" cy="646331"/>
              </a:xfrm>
              <a:prstGeom prst="rect">
                <a:avLst/>
              </a:prstGeom>
              <a:blipFill>
                <a:blip r:embed="rId8"/>
                <a:stretch>
                  <a:fillRect l="-1695" b="-1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C47F6AB-D92B-9817-C309-6841A3A285D1}"/>
                  </a:ext>
                </a:extLst>
              </p:cNvPr>
              <p:cNvSpPr txBox="1"/>
              <p:nvPr/>
            </p:nvSpPr>
            <p:spPr>
              <a:xfrm>
                <a:off x="707620" y="1972487"/>
                <a:ext cx="5455917" cy="704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>
                    <a:solidFill>
                      <a:schemeClr val="tx2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➔</a:t>
                </a:r>
                <a:r>
                  <a:rPr kumimoji="1" lang="en-US" altLang="ja-JP" sz="2800" dirty="0">
                    <a:solidFill>
                      <a:schemeClr val="tx2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Bj</m:t>
                        </m:r>
                      </m:sub>
                      <m:sup>
                        <m:r>
                          <a:rPr kumimoji="1" lang="en-US" altLang="ja-JP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kumimoji="1" lang="en-US" altLang="ja-JP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ja-JP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ja-JP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cosh</m:t>
                        </m:r>
                        <m:r>
                          <a:rPr kumimoji="1" lang="en-US" altLang="ja-JP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kumimoji="1" lang="en-US" altLang="ja-JP" sz="3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kumimoji="1" lang="en-US" altLang="ja-JP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0, 0, </m:t>
                        </m:r>
                        <m:r>
                          <m:rPr>
                            <m:sty m:val="p"/>
                          </m:rPr>
                          <a:rPr kumimoji="1" lang="en-US" altLang="ja-JP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sinh</m:t>
                        </m:r>
                        <m:sSub>
                          <m:sSubPr>
                            <m:ctrlPr>
                              <a:rPr kumimoji="1" lang="en-US" altLang="ja-JP" sz="3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ja-JP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kumimoji="1" lang="en-US" altLang="ja-JP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endParaRPr kumimoji="1" lang="ja-JP" altLang="en-US" sz="320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C47F6AB-D92B-9817-C309-6841A3A28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20" y="1972487"/>
                <a:ext cx="5455917" cy="704104"/>
              </a:xfrm>
              <a:prstGeom prst="rect">
                <a:avLst/>
              </a:prstGeom>
              <a:blipFill>
                <a:blip r:embed="rId9"/>
                <a:stretch>
                  <a:fillRect l="-2320"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795A779-C09C-9CB2-6B0F-F83EDF09F1BE}"/>
              </a:ext>
            </a:extLst>
          </p:cNvPr>
          <p:cNvSpPr txBox="1"/>
          <p:nvPr/>
        </p:nvSpPr>
        <p:spPr>
          <a:xfrm>
            <a:off x="7259532" y="5190398"/>
            <a:ext cx="38731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approximation</a:t>
            </a:r>
          </a:p>
          <a:p>
            <a:pPr algn="ctr"/>
            <a:r>
              <a:rPr kumimoji="1"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altLang="ja-JP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heavy ion collision!</a:t>
            </a:r>
            <a:endParaRPr kumimoji="1" lang="en-US" altLang="ja-JP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EC0954C-402A-C404-2888-DB51663C1D2A}"/>
              </a:ext>
            </a:extLst>
          </p:cNvPr>
          <p:cNvSpPr txBox="1"/>
          <p:nvPr/>
        </p:nvSpPr>
        <p:spPr>
          <a:xfrm>
            <a:off x="6091640" y="237887"/>
            <a:ext cx="4842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D. </a:t>
            </a:r>
            <a:r>
              <a:rPr kumimoji="1" lang="en-US" altLang="ja-JP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Bjorken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Phys. Rev. D </a:t>
            </a:r>
            <a:r>
              <a:rPr kumimoji="1" lang="en-US" altLang="ja-JP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140-151 (1983)</a:t>
            </a:r>
            <a:endParaRPr kumimoji="1" lang="ja-JP" altLang="en-US" sz="20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E047CCE4-9025-7DFE-A955-507AE00F4AF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026" t="17653" r="5879" b="29706"/>
          <a:stretch/>
        </p:blipFill>
        <p:spPr>
          <a:xfrm>
            <a:off x="6729412" y="637996"/>
            <a:ext cx="4933417" cy="36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29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7168</TotalTime>
  <Words>2533</Words>
  <Application>Microsoft Macintosh PowerPoint</Application>
  <PresentationFormat>ワイド画面</PresentationFormat>
  <Paragraphs>733</Paragraphs>
  <Slides>52</Slides>
  <Notes>44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59" baseType="lpstr">
      <vt:lpstr>游ゴシック</vt:lpstr>
      <vt:lpstr>游ゴシック Light</vt:lpstr>
      <vt:lpstr>Arial</vt:lpstr>
      <vt:lpstr>Arial Rounded MT Bold</vt:lpstr>
      <vt:lpstr>Calibri</vt:lpstr>
      <vt:lpstr>Cambria Math</vt:lpstr>
      <vt:lpstr>Office テーマ</vt:lpstr>
      <vt:lpstr>Causal hydrodynamic fluctuations in a one-dimensional expanding system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藤井 真栄 SHINEI FUJII</dc:creator>
  <cp:lastModifiedBy>真栄 藤井</cp:lastModifiedBy>
  <cp:revision>50</cp:revision>
  <cp:lastPrinted>2024-10-23T02:16:45Z</cp:lastPrinted>
  <dcterms:created xsi:type="dcterms:W3CDTF">2024-03-30T02:46:08Z</dcterms:created>
  <dcterms:modified xsi:type="dcterms:W3CDTF">2024-10-28T11:58:05Z</dcterms:modified>
</cp:coreProperties>
</file>